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sldIdLst>
    <p:sldId id="256" r:id="rId2"/>
    <p:sldId id="263" r:id="rId3"/>
    <p:sldId id="257" r:id="rId4"/>
    <p:sldId id="260" r:id="rId5"/>
    <p:sldId id="258" r:id="rId6"/>
    <p:sldId id="259" r:id="rId7"/>
    <p:sldId id="262" r:id="rId8"/>
    <p:sldId id="261" r:id="rId9"/>
    <p:sldId id="264" r:id="rId10"/>
    <p:sldId id="265" r:id="rId11"/>
    <p:sldId id="267" r:id="rId12"/>
    <p:sldId id="269" r:id="rId13"/>
    <p:sldId id="266" r:id="rId14"/>
    <p:sldId id="268" r:id="rId15"/>
    <p:sldId id="270" r:id="rId16"/>
    <p:sldId id="271" r:id="rId17"/>
    <p:sldId id="272" r:id="rId18"/>
    <p:sldId id="273" r:id="rId19"/>
    <p:sldId id="278" r:id="rId20"/>
    <p:sldId id="279" r:id="rId21"/>
    <p:sldId id="285" r:id="rId22"/>
    <p:sldId id="274" r:id="rId23"/>
    <p:sldId id="275" r:id="rId24"/>
    <p:sldId id="280" r:id="rId25"/>
    <p:sldId id="281" r:id="rId26"/>
    <p:sldId id="276" r:id="rId27"/>
    <p:sldId id="277" r:id="rId28"/>
    <p:sldId id="282" r:id="rId29"/>
    <p:sldId id="283" r:id="rId30"/>
    <p:sldId id="286" r:id="rId31"/>
    <p:sldId id="287" r:id="rId32"/>
    <p:sldId id="288" r:id="rId33"/>
    <p:sldId id="289" r:id="rId34"/>
    <p:sldId id="290" r:id="rId35"/>
    <p:sldId id="291" r:id="rId36"/>
    <p:sldId id="293" r:id="rId37"/>
    <p:sldId id="294" r:id="rId38"/>
    <p:sldId id="292" r:id="rId39"/>
    <p:sldId id="29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5"/>
    <p:restoredTop sz="94705"/>
  </p:normalViewPr>
  <p:slideViewPr>
    <p:cSldViewPr snapToGrid="0" snapToObjects="1">
      <p:cViewPr varScale="1">
        <p:scale>
          <a:sx n="108" d="100"/>
          <a:sy n="108" d="100"/>
        </p:scale>
        <p:origin x="25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D70C91-C2B5-A44C-B896-6F7A753EED67}" type="datetimeFigureOut">
              <a:rPr lang="en-US" smtClean="0"/>
              <a:t>6/21/18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BDC475-9033-3848-9419-252DF9038AB3}" type="slidenum">
              <a:rPr lang="en-US" smtClean="0"/>
              <a:t>‹#›</a:t>
            </a:fld>
            <a:endParaRPr lang="en-US"/>
          </a:p>
        </p:txBody>
      </p:sp>
    </p:spTree>
    <p:extLst>
      <p:ext uri="{BB962C8B-B14F-4D97-AF65-F5344CB8AC3E}">
        <p14:creationId xmlns:p14="http://schemas.microsoft.com/office/powerpoint/2010/main" val="622858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DC475-9033-3848-9419-252DF9038AB3}" type="slidenum">
              <a:rPr lang="en-US" smtClean="0"/>
              <a:t>35</a:t>
            </a:fld>
            <a:endParaRPr lang="en-US"/>
          </a:p>
        </p:txBody>
      </p:sp>
    </p:spTree>
    <p:extLst>
      <p:ext uri="{BB962C8B-B14F-4D97-AF65-F5344CB8AC3E}">
        <p14:creationId xmlns:p14="http://schemas.microsoft.com/office/powerpoint/2010/main" val="1551413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319CD10-897E-094C-9F1E-5499321D9784}" type="datetimeFigureOut">
              <a:rPr lang="en-US" smtClean="0"/>
              <a:t>6/21/18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98A654-E9AF-134A-A78F-96FCAEDECB04}" type="slidenum">
              <a:rPr lang="en-US" smtClean="0"/>
              <a:t>‹#›</a:t>
            </a:fld>
            <a:endParaRPr lang="en-US"/>
          </a:p>
        </p:txBody>
      </p:sp>
    </p:spTree>
    <p:extLst>
      <p:ext uri="{BB962C8B-B14F-4D97-AF65-F5344CB8AC3E}">
        <p14:creationId xmlns:p14="http://schemas.microsoft.com/office/powerpoint/2010/main" val="520080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19CD10-897E-094C-9F1E-5499321D9784}" type="datetimeFigureOut">
              <a:rPr lang="en-US" smtClean="0"/>
              <a:t>6/21/18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98A654-E9AF-134A-A78F-96FCAEDECB04}" type="slidenum">
              <a:rPr lang="en-US" smtClean="0"/>
              <a:t>‹#›</a:t>
            </a:fld>
            <a:endParaRPr lang="en-US"/>
          </a:p>
        </p:txBody>
      </p:sp>
    </p:spTree>
    <p:extLst>
      <p:ext uri="{BB962C8B-B14F-4D97-AF65-F5344CB8AC3E}">
        <p14:creationId xmlns:p14="http://schemas.microsoft.com/office/powerpoint/2010/main" val="817336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19CD10-897E-094C-9F1E-5499321D9784}" type="datetimeFigureOut">
              <a:rPr lang="en-US" smtClean="0"/>
              <a:t>6/21/18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98A654-E9AF-134A-A78F-96FCAEDECB04}" type="slidenum">
              <a:rPr lang="en-US" smtClean="0"/>
              <a:t>‹#›</a:t>
            </a:fld>
            <a:endParaRPr lang="en-US"/>
          </a:p>
        </p:txBody>
      </p:sp>
    </p:spTree>
    <p:extLst>
      <p:ext uri="{BB962C8B-B14F-4D97-AF65-F5344CB8AC3E}">
        <p14:creationId xmlns:p14="http://schemas.microsoft.com/office/powerpoint/2010/main" val="167086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19CD10-897E-094C-9F1E-5499321D9784}" type="datetimeFigureOut">
              <a:rPr lang="en-US" smtClean="0"/>
              <a:t>6/21/18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98A654-E9AF-134A-A78F-96FCAEDECB04}" type="slidenum">
              <a:rPr lang="en-US" smtClean="0"/>
              <a:t>‹#›</a:t>
            </a:fld>
            <a:endParaRPr lang="en-US"/>
          </a:p>
        </p:txBody>
      </p:sp>
    </p:spTree>
    <p:extLst>
      <p:ext uri="{BB962C8B-B14F-4D97-AF65-F5344CB8AC3E}">
        <p14:creationId xmlns:p14="http://schemas.microsoft.com/office/powerpoint/2010/main" val="2074862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19CD10-897E-094C-9F1E-5499321D9784}" type="datetimeFigureOut">
              <a:rPr lang="en-US" smtClean="0"/>
              <a:t>6/21/18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98A654-E9AF-134A-A78F-96FCAEDECB04}" type="slidenum">
              <a:rPr lang="en-US" smtClean="0"/>
              <a:t>‹#›</a:t>
            </a:fld>
            <a:endParaRPr lang="en-US"/>
          </a:p>
        </p:txBody>
      </p:sp>
    </p:spTree>
    <p:extLst>
      <p:ext uri="{BB962C8B-B14F-4D97-AF65-F5344CB8AC3E}">
        <p14:creationId xmlns:p14="http://schemas.microsoft.com/office/powerpoint/2010/main" val="1380241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319CD10-897E-094C-9F1E-5499321D9784}" type="datetimeFigureOut">
              <a:rPr lang="en-US" smtClean="0"/>
              <a:t>6/21/18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98A654-E9AF-134A-A78F-96FCAEDECB04}" type="slidenum">
              <a:rPr lang="en-US" smtClean="0"/>
              <a:t>‹#›</a:t>
            </a:fld>
            <a:endParaRPr lang="en-US"/>
          </a:p>
        </p:txBody>
      </p:sp>
    </p:spTree>
    <p:extLst>
      <p:ext uri="{BB962C8B-B14F-4D97-AF65-F5344CB8AC3E}">
        <p14:creationId xmlns:p14="http://schemas.microsoft.com/office/powerpoint/2010/main" val="600081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319CD10-897E-094C-9F1E-5499321D9784}" type="datetimeFigureOut">
              <a:rPr lang="en-US" smtClean="0"/>
              <a:t>6/21/18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98A654-E9AF-134A-A78F-96FCAEDECB04}" type="slidenum">
              <a:rPr lang="en-US" smtClean="0"/>
              <a:t>‹#›</a:t>
            </a:fld>
            <a:endParaRPr lang="en-US"/>
          </a:p>
        </p:txBody>
      </p:sp>
    </p:spTree>
    <p:extLst>
      <p:ext uri="{BB962C8B-B14F-4D97-AF65-F5344CB8AC3E}">
        <p14:creationId xmlns:p14="http://schemas.microsoft.com/office/powerpoint/2010/main" val="991892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19CD10-897E-094C-9F1E-5499321D9784}" type="datetimeFigureOut">
              <a:rPr lang="en-US" smtClean="0"/>
              <a:t>6/21/18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98A654-E9AF-134A-A78F-96FCAEDECB04}" type="slidenum">
              <a:rPr lang="en-US" smtClean="0"/>
              <a:t>‹#›</a:t>
            </a:fld>
            <a:endParaRPr lang="en-US"/>
          </a:p>
        </p:txBody>
      </p:sp>
    </p:spTree>
    <p:extLst>
      <p:ext uri="{BB962C8B-B14F-4D97-AF65-F5344CB8AC3E}">
        <p14:creationId xmlns:p14="http://schemas.microsoft.com/office/powerpoint/2010/main" val="1960893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19CD10-897E-094C-9F1E-5499321D9784}" type="datetimeFigureOut">
              <a:rPr lang="en-US" smtClean="0"/>
              <a:t>6/21/18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98A654-E9AF-134A-A78F-96FCAEDECB04}" type="slidenum">
              <a:rPr lang="en-US" smtClean="0"/>
              <a:t>‹#›</a:t>
            </a:fld>
            <a:endParaRPr lang="en-US"/>
          </a:p>
        </p:txBody>
      </p:sp>
    </p:spTree>
    <p:extLst>
      <p:ext uri="{BB962C8B-B14F-4D97-AF65-F5344CB8AC3E}">
        <p14:creationId xmlns:p14="http://schemas.microsoft.com/office/powerpoint/2010/main" val="1455276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19CD10-897E-094C-9F1E-5499321D9784}" type="datetimeFigureOut">
              <a:rPr lang="en-US" smtClean="0"/>
              <a:t>6/21/18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98A654-E9AF-134A-A78F-96FCAEDECB04}" type="slidenum">
              <a:rPr lang="en-US" smtClean="0"/>
              <a:t>‹#›</a:t>
            </a:fld>
            <a:endParaRPr lang="en-US"/>
          </a:p>
        </p:txBody>
      </p:sp>
    </p:spTree>
    <p:extLst>
      <p:ext uri="{BB962C8B-B14F-4D97-AF65-F5344CB8AC3E}">
        <p14:creationId xmlns:p14="http://schemas.microsoft.com/office/powerpoint/2010/main" val="1142274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19CD10-897E-094C-9F1E-5499321D9784}" type="datetimeFigureOut">
              <a:rPr lang="en-US" smtClean="0"/>
              <a:t>6/21/18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98A654-E9AF-134A-A78F-96FCAEDECB04}" type="slidenum">
              <a:rPr lang="en-US" smtClean="0"/>
              <a:t>‹#›</a:t>
            </a:fld>
            <a:endParaRPr lang="en-US"/>
          </a:p>
        </p:txBody>
      </p:sp>
    </p:spTree>
    <p:extLst>
      <p:ext uri="{BB962C8B-B14F-4D97-AF65-F5344CB8AC3E}">
        <p14:creationId xmlns:p14="http://schemas.microsoft.com/office/powerpoint/2010/main" val="185620945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19CD10-897E-094C-9F1E-5499321D9784}" type="datetimeFigureOut">
              <a:rPr lang="en-US" smtClean="0"/>
              <a:t>6/21/18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98A654-E9AF-134A-A78F-96FCAEDECB04}" type="slidenum">
              <a:rPr lang="en-US" smtClean="0"/>
              <a:t>‹#›</a:t>
            </a:fld>
            <a:endParaRPr lang="en-US"/>
          </a:p>
        </p:txBody>
      </p:sp>
    </p:spTree>
    <p:extLst>
      <p:ext uri="{BB962C8B-B14F-4D97-AF65-F5344CB8AC3E}">
        <p14:creationId xmlns:p14="http://schemas.microsoft.com/office/powerpoint/2010/main" val="1782338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n.wikipedia.org/wiki/Hamming_weigh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34639" y="1448788"/>
            <a:ext cx="7952509" cy="1051771"/>
          </a:xfrm>
        </p:spPr>
        <p:txBody>
          <a:bodyPr/>
          <a:lstStyle/>
          <a:p>
            <a:r>
              <a:rPr lang="en-US" altLang="zh-CN" dirty="0" smtClean="0"/>
              <a:t>Array</a:t>
            </a:r>
            <a:r>
              <a:rPr lang="zh-CN" altLang="en-US" dirty="0" smtClean="0"/>
              <a:t> </a:t>
            </a:r>
            <a:r>
              <a:rPr lang="en-US" altLang="zh-CN" dirty="0" smtClean="0"/>
              <a:t>related </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728167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3422" y="156146"/>
            <a:ext cx="5928354" cy="369332"/>
          </a:xfrm>
          <a:prstGeom prst="rect">
            <a:avLst/>
          </a:prstGeom>
        </p:spPr>
        <p:txBody>
          <a:bodyPr wrap="none">
            <a:spAutoFit/>
          </a:bodyPr>
          <a:lstStyle/>
          <a:p>
            <a:r>
              <a:rPr lang="en-US" dirty="0"/>
              <a:t>Use </a:t>
            </a:r>
            <a:r>
              <a:rPr lang="en-US" dirty="0" err="1"/>
              <a:t>hashmap</a:t>
            </a:r>
            <a:r>
              <a:rPr lang="en-US" dirty="0"/>
              <a:t> to find duplicate or find </a:t>
            </a:r>
            <a:r>
              <a:rPr lang="en-US" dirty="0" err="1"/>
              <a:t>subarray</a:t>
            </a:r>
            <a:r>
              <a:rPr lang="en-US" dirty="0"/>
              <a:t> with give sum</a:t>
            </a:r>
          </a:p>
        </p:txBody>
      </p:sp>
      <p:sp>
        <p:nvSpPr>
          <p:cNvPr id="2" name="Rectangle 1"/>
          <p:cNvSpPr/>
          <p:nvPr/>
        </p:nvSpPr>
        <p:spPr>
          <a:xfrm>
            <a:off x="193422" y="525478"/>
            <a:ext cx="5756116" cy="1077218"/>
          </a:xfrm>
          <a:prstGeom prst="rect">
            <a:avLst/>
          </a:prstGeom>
        </p:spPr>
        <p:txBody>
          <a:bodyPr wrap="square">
            <a:spAutoFit/>
          </a:bodyPr>
          <a:lstStyle/>
          <a:p>
            <a:r>
              <a:rPr lang="en-US" sz="1600" dirty="0"/>
              <a:t>Given an array </a:t>
            </a:r>
            <a:r>
              <a:rPr lang="en-US" sz="1600" dirty="0" err="1"/>
              <a:t>nums</a:t>
            </a:r>
            <a:r>
              <a:rPr lang="en-US" sz="1600" dirty="0"/>
              <a:t> and a target value k, find the maximum length of a </a:t>
            </a:r>
            <a:r>
              <a:rPr lang="en-US" sz="1600" dirty="0" err="1"/>
              <a:t>subarray</a:t>
            </a:r>
            <a:r>
              <a:rPr lang="en-US" sz="1600" dirty="0"/>
              <a:t> that sums to k. If there isn't one, return 0 instead</a:t>
            </a:r>
            <a:r>
              <a:rPr lang="en-US" sz="1600" dirty="0" smtClean="0"/>
              <a:t>.</a:t>
            </a:r>
          </a:p>
          <a:p>
            <a:r>
              <a:rPr lang="en-US" sz="1600" dirty="0"/>
              <a:t>Example 1</a:t>
            </a:r>
            <a:r>
              <a:rPr lang="en-US" sz="1600" dirty="0" smtClean="0"/>
              <a:t>:    Input</a:t>
            </a:r>
            <a:r>
              <a:rPr lang="en-US" sz="1600" dirty="0"/>
              <a:t>: </a:t>
            </a:r>
            <a:r>
              <a:rPr lang="en-US" sz="1600" dirty="0" err="1"/>
              <a:t>nums</a:t>
            </a:r>
            <a:r>
              <a:rPr lang="en-US" sz="1600" dirty="0"/>
              <a:t> = [1, -1, 5, -2, 3], k = </a:t>
            </a:r>
            <a:r>
              <a:rPr lang="en-US" sz="1600" dirty="0" smtClean="0"/>
              <a:t>3</a:t>
            </a:r>
          </a:p>
          <a:p>
            <a:r>
              <a:rPr lang="en-US" sz="1600" dirty="0" smtClean="0"/>
              <a:t>Output</a:t>
            </a:r>
            <a:r>
              <a:rPr lang="en-US" sz="1600" dirty="0"/>
              <a:t>: 4  </a:t>
            </a:r>
            <a:r>
              <a:rPr lang="en-US" sz="1600" dirty="0" smtClean="0"/>
              <a:t>     </a:t>
            </a:r>
            <a:r>
              <a:rPr lang="en-US" sz="1600" dirty="0"/>
              <a:t>The </a:t>
            </a:r>
            <a:r>
              <a:rPr lang="en-US" sz="1600" dirty="0" err="1"/>
              <a:t>subarray</a:t>
            </a:r>
            <a:r>
              <a:rPr lang="en-US" sz="1600" dirty="0"/>
              <a:t> [1, -1, 5, -2] sums to 3 and is the longest.</a:t>
            </a:r>
          </a:p>
        </p:txBody>
      </p:sp>
      <p:sp>
        <p:nvSpPr>
          <p:cNvPr id="3" name="Rectangle 2"/>
          <p:cNvSpPr/>
          <p:nvPr/>
        </p:nvSpPr>
        <p:spPr>
          <a:xfrm>
            <a:off x="193422" y="1602696"/>
            <a:ext cx="6096000" cy="3077766"/>
          </a:xfrm>
          <a:prstGeom prst="rect">
            <a:avLst/>
          </a:prstGeom>
        </p:spPr>
        <p:txBody>
          <a:bodyPr>
            <a:spAutoFit/>
          </a:bodyPr>
          <a:lstStyle/>
          <a:p>
            <a:r>
              <a:rPr lang="en-US" sz="1600" dirty="0" smtClean="0">
                <a:solidFill>
                  <a:schemeClr val="bg2">
                    <a:lumMod val="25000"/>
                  </a:schemeClr>
                </a:solidFill>
              </a:rPr>
              <a:t>Use a </a:t>
            </a:r>
            <a:r>
              <a:rPr lang="en-US" sz="1600" dirty="0" err="1" smtClean="0">
                <a:solidFill>
                  <a:schemeClr val="bg2">
                    <a:lumMod val="25000"/>
                  </a:schemeClr>
                </a:solidFill>
              </a:rPr>
              <a:t>hashmap</a:t>
            </a:r>
            <a:r>
              <a:rPr lang="en-US" sz="1600" dirty="0" smtClean="0">
                <a:solidFill>
                  <a:schemeClr val="bg2">
                    <a:lumMod val="25000"/>
                  </a:schemeClr>
                </a:solidFill>
              </a:rPr>
              <a:t> to store current sum as key and index as value</a:t>
            </a:r>
          </a:p>
          <a:p>
            <a:r>
              <a:rPr lang="en-US" sz="1600" dirty="0" smtClean="0">
                <a:solidFill>
                  <a:schemeClr val="bg2">
                    <a:lumMod val="25000"/>
                  </a:schemeClr>
                </a:solidFill>
              </a:rPr>
              <a:t>Once map[sum-k] exist calculate the length</a:t>
            </a:r>
          </a:p>
          <a:p>
            <a:r>
              <a:rPr lang="en-US" sz="1600" dirty="0" smtClean="0">
                <a:solidFill>
                  <a:schemeClr val="bg2">
                    <a:lumMod val="25000"/>
                  </a:schemeClr>
                </a:solidFill>
              </a:rPr>
              <a:t>If map[sum] not exist, map[sum]= current index</a:t>
            </a:r>
          </a:p>
          <a:p>
            <a:r>
              <a:rPr lang="en-US" sz="1600" dirty="0" err="1" smtClean="0">
                <a:solidFill>
                  <a:schemeClr val="bg2">
                    <a:lumMod val="25000"/>
                  </a:schemeClr>
                </a:solidFill>
              </a:rPr>
              <a:t>Init</a:t>
            </a:r>
            <a:r>
              <a:rPr lang="en-US" sz="1600" dirty="0" smtClean="0">
                <a:solidFill>
                  <a:schemeClr val="bg2">
                    <a:lumMod val="25000"/>
                  </a:schemeClr>
                </a:solidFill>
              </a:rPr>
              <a:t> map[0] = -1 at index -1 sum is 0 </a:t>
            </a:r>
          </a:p>
          <a:p>
            <a:r>
              <a:rPr lang="en-US" sz="1600" dirty="0" err="1">
                <a:solidFill>
                  <a:schemeClr val="bg2">
                    <a:lumMod val="25000"/>
                  </a:schemeClr>
                </a:solidFill>
              </a:rPr>
              <a:t>nums</a:t>
            </a:r>
            <a:r>
              <a:rPr lang="en-US" sz="1600" dirty="0">
                <a:solidFill>
                  <a:schemeClr val="bg2">
                    <a:lumMod val="25000"/>
                  </a:schemeClr>
                </a:solidFill>
              </a:rPr>
              <a:t> = [1, -1, 5, -2, 3], k = 3 </a:t>
            </a:r>
          </a:p>
          <a:p>
            <a:r>
              <a:rPr lang="en-US" sz="1600" dirty="0">
                <a:solidFill>
                  <a:schemeClr val="bg2">
                    <a:lumMod val="25000"/>
                  </a:schemeClr>
                </a:solidFill>
              </a:rPr>
              <a:t> hash[0] = -1 </a:t>
            </a:r>
          </a:p>
          <a:p>
            <a:r>
              <a:rPr lang="en-US" sz="1600" dirty="0">
                <a:solidFill>
                  <a:schemeClr val="bg2">
                    <a:lumMod val="25000"/>
                  </a:schemeClr>
                </a:solidFill>
              </a:rPr>
              <a:t> </a:t>
            </a:r>
            <a:r>
              <a:rPr lang="en-US" sz="1600" dirty="0" err="1">
                <a:solidFill>
                  <a:schemeClr val="bg2">
                    <a:lumMod val="25000"/>
                  </a:schemeClr>
                </a:solidFill>
              </a:rPr>
              <a:t>i</a:t>
            </a:r>
            <a:r>
              <a:rPr lang="en-US" sz="1600" dirty="0">
                <a:solidFill>
                  <a:schemeClr val="bg2">
                    <a:lumMod val="25000"/>
                  </a:schemeClr>
                </a:solidFill>
              </a:rPr>
              <a:t>=0, sum=1 !hash[1-3]  hash[1] =0 </a:t>
            </a:r>
          </a:p>
          <a:p>
            <a:r>
              <a:rPr lang="en-US" sz="1600" dirty="0">
                <a:solidFill>
                  <a:schemeClr val="bg2">
                    <a:lumMod val="25000"/>
                  </a:schemeClr>
                </a:solidFill>
              </a:rPr>
              <a:t> </a:t>
            </a:r>
            <a:r>
              <a:rPr lang="en-US" sz="1600" dirty="0" err="1">
                <a:solidFill>
                  <a:schemeClr val="bg2">
                    <a:lumMod val="25000"/>
                  </a:schemeClr>
                </a:solidFill>
              </a:rPr>
              <a:t>i</a:t>
            </a:r>
            <a:r>
              <a:rPr lang="en-US" sz="1600" dirty="0">
                <a:solidFill>
                  <a:schemeClr val="bg2">
                    <a:lumMod val="25000"/>
                  </a:schemeClr>
                </a:solidFill>
              </a:rPr>
              <a:t>=1, sum=0 !hash[0-3]  hash[0] =1 &lt; -1 hash[0] = -1 </a:t>
            </a:r>
          </a:p>
          <a:p>
            <a:r>
              <a:rPr lang="en-US" sz="1600" dirty="0">
                <a:solidFill>
                  <a:schemeClr val="bg2">
                    <a:lumMod val="25000"/>
                  </a:schemeClr>
                </a:solidFill>
              </a:rPr>
              <a:t> </a:t>
            </a:r>
            <a:r>
              <a:rPr lang="en-US" sz="1600" dirty="0" err="1">
                <a:solidFill>
                  <a:schemeClr val="bg2">
                    <a:lumMod val="25000"/>
                  </a:schemeClr>
                </a:solidFill>
              </a:rPr>
              <a:t>i</a:t>
            </a:r>
            <a:r>
              <a:rPr lang="en-US" sz="1600" dirty="0">
                <a:solidFill>
                  <a:schemeClr val="bg2">
                    <a:lumMod val="25000"/>
                  </a:schemeClr>
                </a:solidFill>
              </a:rPr>
              <a:t>=2, sum=5 !hash[5-3]  hash[5] =1 </a:t>
            </a:r>
          </a:p>
          <a:p>
            <a:r>
              <a:rPr lang="en-US" sz="1600" dirty="0" err="1">
                <a:solidFill>
                  <a:schemeClr val="bg2">
                    <a:lumMod val="25000"/>
                  </a:schemeClr>
                </a:solidFill>
              </a:rPr>
              <a:t>i</a:t>
            </a:r>
            <a:r>
              <a:rPr lang="en-US" sz="1600" dirty="0">
                <a:solidFill>
                  <a:schemeClr val="bg2">
                    <a:lumMod val="25000"/>
                  </a:schemeClr>
                </a:solidFill>
              </a:rPr>
              <a:t>=3, sum=3 hash[3-3] exist </a:t>
            </a:r>
            <a:r>
              <a:rPr lang="en-US" sz="1600" dirty="0" err="1">
                <a:solidFill>
                  <a:schemeClr val="bg2">
                    <a:lumMod val="25000"/>
                  </a:schemeClr>
                </a:solidFill>
              </a:rPr>
              <a:t>i</a:t>
            </a:r>
            <a:r>
              <a:rPr lang="en-US" sz="1600" dirty="0">
                <a:solidFill>
                  <a:schemeClr val="bg2">
                    <a:lumMod val="25000"/>
                  </a:schemeClr>
                </a:solidFill>
              </a:rPr>
              <a:t>-hash[0] = 3-(-1)=4   is the answer </a:t>
            </a:r>
            <a:r>
              <a:rPr lang="en-US" sz="1600" dirty="0" err="1">
                <a:solidFill>
                  <a:schemeClr val="bg2">
                    <a:lumMod val="25000"/>
                  </a:schemeClr>
                </a:solidFill>
              </a:rPr>
              <a:t>i</a:t>
            </a:r>
            <a:r>
              <a:rPr lang="en-US" sz="1600" dirty="0">
                <a:solidFill>
                  <a:schemeClr val="bg2">
                    <a:lumMod val="25000"/>
                  </a:schemeClr>
                </a:solidFill>
              </a:rPr>
              <a:t>=4, sum=6 !hash[6-3]  hash[6] = 4 </a:t>
            </a:r>
          </a:p>
          <a:p>
            <a:endParaRPr lang="en-US" dirty="0"/>
          </a:p>
        </p:txBody>
      </p:sp>
      <p:sp>
        <p:nvSpPr>
          <p:cNvPr id="4" name="Rectangle 3"/>
          <p:cNvSpPr/>
          <p:nvPr/>
        </p:nvSpPr>
        <p:spPr>
          <a:xfrm>
            <a:off x="109599" y="2803025"/>
            <a:ext cx="6096000" cy="369332"/>
          </a:xfrm>
          <a:prstGeom prst="rect">
            <a:avLst/>
          </a:prstGeom>
        </p:spPr>
        <p:txBody>
          <a:bodyPr>
            <a:spAutoFit/>
          </a:bodyPr>
          <a:lstStyle/>
          <a:p>
            <a:r>
              <a:rPr lang="en-US" dirty="0"/>
              <a:t> </a:t>
            </a:r>
          </a:p>
        </p:txBody>
      </p:sp>
      <p:sp>
        <p:nvSpPr>
          <p:cNvPr id="6" name="Rectangle 5"/>
          <p:cNvSpPr/>
          <p:nvPr/>
        </p:nvSpPr>
        <p:spPr>
          <a:xfrm>
            <a:off x="193422" y="4287119"/>
            <a:ext cx="6096000" cy="2585323"/>
          </a:xfrm>
          <a:prstGeom prst="rect">
            <a:avLst/>
          </a:prstGeom>
        </p:spPr>
        <p:txBody>
          <a:bodyPr>
            <a:spAutoFit/>
          </a:bodyPr>
          <a:lstStyle/>
          <a:p>
            <a:r>
              <a:rPr lang="en-US" b="1" dirty="0">
                <a:solidFill>
                  <a:schemeClr val="accent1">
                    <a:lumMod val="75000"/>
                  </a:schemeClr>
                </a:solidFill>
                <a:latin typeface="Calibri" charset="0"/>
                <a:ea typeface="DengXian" charset="-122"/>
                <a:cs typeface="Times New Roman" charset="0"/>
              </a:rPr>
              <a:t> </a:t>
            </a:r>
            <a:r>
              <a:rPr lang="en-US" sz="1600" b="1" dirty="0" err="1">
                <a:solidFill>
                  <a:schemeClr val="accent1">
                    <a:lumMod val="75000"/>
                  </a:schemeClr>
                </a:solidFill>
                <a:latin typeface="Calibri" charset="0"/>
                <a:ea typeface="DengXian" charset="-122"/>
                <a:cs typeface="Times New Roman" charset="0"/>
              </a:rPr>
              <a:t>var</a:t>
            </a:r>
            <a:r>
              <a:rPr lang="en-US" sz="1600" b="1" dirty="0">
                <a:solidFill>
                  <a:schemeClr val="accent1">
                    <a:lumMod val="75000"/>
                  </a:schemeClr>
                </a:solidFill>
                <a:latin typeface="Calibri" charset="0"/>
                <a:ea typeface="DengXian" charset="-122"/>
                <a:cs typeface="Times New Roman" charset="0"/>
              </a:rPr>
              <a:t> hash = {}, </a:t>
            </a:r>
            <a:r>
              <a:rPr lang="en-US" sz="1600" b="1" dirty="0" err="1">
                <a:solidFill>
                  <a:schemeClr val="accent1">
                    <a:lumMod val="75000"/>
                  </a:schemeClr>
                </a:solidFill>
                <a:latin typeface="Calibri" charset="0"/>
                <a:ea typeface="DengXian" charset="-122"/>
                <a:cs typeface="Times New Roman" charset="0"/>
              </a:rPr>
              <a:t>maxLen</a:t>
            </a:r>
            <a:r>
              <a:rPr lang="en-US" sz="1600" b="1" dirty="0">
                <a:solidFill>
                  <a:schemeClr val="accent1">
                    <a:lumMod val="75000"/>
                  </a:schemeClr>
                </a:solidFill>
                <a:latin typeface="Calibri" charset="0"/>
                <a:ea typeface="DengXian" charset="-122"/>
                <a:cs typeface="Times New Roman" charset="0"/>
              </a:rPr>
              <a:t> = 0, sum=0;</a:t>
            </a:r>
          </a:p>
          <a:p>
            <a:r>
              <a:rPr lang="en-US" sz="1600" b="1" dirty="0">
                <a:solidFill>
                  <a:schemeClr val="accent1">
                    <a:lumMod val="75000"/>
                  </a:schemeClr>
                </a:solidFill>
                <a:latin typeface="Calibri" charset="0"/>
                <a:ea typeface="DengXian" charset="-122"/>
                <a:cs typeface="Times New Roman" charset="0"/>
              </a:rPr>
              <a:t>    hash[0] = -1;</a:t>
            </a:r>
          </a:p>
          <a:p>
            <a:r>
              <a:rPr lang="en-US" sz="1600" b="1" dirty="0">
                <a:solidFill>
                  <a:schemeClr val="accent1">
                    <a:lumMod val="75000"/>
                  </a:schemeClr>
                </a:solidFill>
                <a:latin typeface="Calibri" charset="0"/>
                <a:ea typeface="DengXian" charset="-122"/>
                <a:cs typeface="Times New Roman" charset="0"/>
              </a:rPr>
              <a:t>    for(</a:t>
            </a:r>
            <a:r>
              <a:rPr lang="en-US" sz="1600" b="1" dirty="0" err="1">
                <a:solidFill>
                  <a:schemeClr val="accent1">
                    <a:lumMod val="75000"/>
                  </a:schemeClr>
                </a:solidFill>
                <a:latin typeface="Calibri" charset="0"/>
                <a:ea typeface="DengXian" charset="-122"/>
                <a:cs typeface="Times New Roman" charset="0"/>
              </a:rPr>
              <a:t>var</a:t>
            </a:r>
            <a:r>
              <a:rPr lang="en-US" sz="1600" b="1" dirty="0">
                <a:solidFill>
                  <a:schemeClr val="accent1">
                    <a:lumMod val="75000"/>
                  </a:schemeClr>
                </a:solidFill>
                <a:latin typeface="Calibri" charset="0"/>
                <a:ea typeface="DengXian" charset="-122"/>
                <a:cs typeface="Times New Roman" charset="0"/>
              </a:rPr>
              <a:t> </a:t>
            </a:r>
            <a:r>
              <a:rPr lang="en-US" sz="1600" b="1" dirty="0" err="1">
                <a:solidFill>
                  <a:schemeClr val="accent1">
                    <a:lumMod val="75000"/>
                  </a:schemeClr>
                </a:solidFill>
                <a:latin typeface="Calibri" charset="0"/>
                <a:ea typeface="DengXian" charset="-122"/>
                <a:cs typeface="Times New Roman" charset="0"/>
              </a:rPr>
              <a:t>i</a:t>
            </a:r>
            <a:r>
              <a:rPr lang="en-US" sz="1600" b="1" dirty="0">
                <a:solidFill>
                  <a:schemeClr val="accent1">
                    <a:lumMod val="75000"/>
                  </a:schemeClr>
                </a:solidFill>
                <a:latin typeface="Calibri" charset="0"/>
                <a:ea typeface="DengXian" charset="-122"/>
                <a:cs typeface="Times New Roman" charset="0"/>
              </a:rPr>
              <a:t>=0; </a:t>
            </a:r>
            <a:r>
              <a:rPr lang="en-US" sz="1600" b="1" dirty="0" err="1">
                <a:solidFill>
                  <a:schemeClr val="accent1">
                    <a:lumMod val="75000"/>
                  </a:schemeClr>
                </a:solidFill>
                <a:latin typeface="Calibri" charset="0"/>
                <a:ea typeface="DengXian" charset="-122"/>
                <a:cs typeface="Times New Roman" charset="0"/>
              </a:rPr>
              <a:t>i</a:t>
            </a:r>
            <a:r>
              <a:rPr lang="en-US" sz="1600" b="1" dirty="0">
                <a:solidFill>
                  <a:schemeClr val="accent1">
                    <a:lumMod val="75000"/>
                  </a:schemeClr>
                </a:solidFill>
                <a:latin typeface="Calibri" charset="0"/>
                <a:ea typeface="DengXian" charset="-122"/>
                <a:cs typeface="Times New Roman" charset="0"/>
              </a:rPr>
              <a:t>&lt;</a:t>
            </a:r>
            <a:r>
              <a:rPr lang="en-US" sz="1600" b="1" dirty="0" err="1">
                <a:solidFill>
                  <a:schemeClr val="accent1">
                    <a:lumMod val="75000"/>
                  </a:schemeClr>
                </a:solidFill>
                <a:latin typeface="Calibri" charset="0"/>
                <a:ea typeface="DengXian" charset="-122"/>
                <a:cs typeface="Times New Roman" charset="0"/>
              </a:rPr>
              <a:t>nums.length</a:t>
            </a:r>
            <a:r>
              <a:rPr lang="en-US" sz="1600" b="1" dirty="0">
                <a:solidFill>
                  <a:schemeClr val="accent1">
                    <a:lumMod val="75000"/>
                  </a:schemeClr>
                </a:solidFill>
                <a:latin typeface="Calibri" charset="0"/>
                <a:ea typeface="DengXian" charset="-122"/>
                <a:cs typeface="Times New Roman" charset="0"/>
              </a:rPr>
              <a:t>; </a:t>
            </a:r>
            <a:r>
              <a:rPr lang="en-US" sz="1600" b="1" dirty="0" err="1">
                <a:solidFill>
                  <a:schemeClr val="accent1">
                    <a:lumMod val="75000"/>
                  </a:schemeClr>
                </a:solidFill>
                <a:latin typeface="Calibri" charset="0"/>
                <a:ea typeface="DengXian" charset="-122"/>
                <a:cs typeface="Times New Roman" charset="0"/>
              </a:rPr>
              <a:t>i</a:t>
            </a:r>
            <a:r>
              <a:rPr lang="en-US" sz="1600" b="1" dirty="0">
                <a:solidFill>
                  <a:schemeClr val="accent1">
                    <a:lumMod val="75000"/>
                  </a:schemeClr>
                </a:solidFill>
                <a:latin typeface="Calibri" charset="0"/>
                <a:ea typeface="DengXian" charset="-122"/>
                <a:cs typeface="Times New Roman" charset="0"/>
              </a:rPr>
              <a:t>++) {</a:t>
            </a:r>
          </a:p>
          <a:p>
            <a:r>
              <a:rPr lang="en-US" sz="1600" b="1" dirty="0">
                <a:solidFill>
                  <a:schemeClr val="accent1">
                    <a:lumMod val="75000"/>
                  </a:schemeClr>
                </a:solidFill>
                <a:latin typeface="Calibri" charset="0"/>
                <a:ea typeface="DengXian" charset="-122"/>
                <a:cs typeface="Times New Roman" charset="0"/>
              </a:rPr>
              <a:t>        sum += </a:t>
            </a:r>
            <a:r>
              <a:rPr lang="en-US" sz="1600" b="1" dirty="0" err="1">
                <a:solidFill>
                  <a:schemeClr val="accent1">
                    <a:lumMod val="75000"/>
                  </a:schemeClr>
                </a:solidFill>
                <a:latin typeface="Calibri" charset="0"/>
                <a:ea typeface="DengXian" charset="-122"/>
                <a:cs typeface="Times New Roman" charset="0"/>
              </a:rPr>
              <a:t>nums</a:t>
            </a:r>
            <a:r>
              <a:rPr lang="en-US" sz="1600" b="1" dirty="0">
                <a:solidFill>
                  <a:schemeClr val="accent1">
                    <a:lumMod val="75000"/>
                  </a:schemeClr>
                </a:solidFill>
                <a:latin typeface="Calibri" charset="0"/>
                <a:ea typeface="DengXian" charset="-122"/>
                <a:cs typeface="Times New Roman" charset="0"/>
              </a:rPr>
              <a:t>[</a:t>
            </a:r>
            <a:r>
              <a:rPr lang="en-US" sz="1600" b="1" dirty="0" err="1">
                <a:solidFill>
                  <a:schemeClr val="accent1">
                    <a:lumMod val="75000"/>
                  </a:schemeClr>
                </a:solidFill>
                <a:latin typeface="Calibri" charset="0"/>
                <a:ea typeface="DengXian" charset="-122"/>
                <a:cs typeface="Times New Roman" charset="0"/>
              </a:rPr>
              <a:t>i</a:t>
            </a:r>
            <a:r>
              <a:rPr lang="en-US" sz="1600" b="1" dirty="0">
                <a:solidFill>
                  <a:schemeClr val="accent1">
                    <a:lumMod val="75000"/>
                  </a:schemeClr>
                </a:solidFill>
                <a:latin typeface="Calibri" charset="0"/>
                <a:ea typeface="DengXian" charset="-122"/>
                <a:cs typeface="Times New Roman" charset="0"/>
              </a:rPr>
              <a:t>];</a:t>
            </a:r>
          </a:p>
          <a:p>
            <a:r>
              <a:rPr lang="en-US" sz="1600" b="1" dirty="0">
                <a:solidFill>
                  <a:schemeClr val="accent1">
                    <a:lumMod val="75000"/>
                  </a:schemeClr>
                </a:solidFill>
                <a:latin typeface="Calibri" charset="0"/>
                <a:ea typeface="DengXian" charset="-122"/>
                <a:cs typeface="Times New Roman" charset="0"/>
              </a:rPr>
              <a:t>        if(hash[sum - k] !== undefined) {</a:t>
            </a:r>
          </a:p>
          <a:p>
            <a:r>
              <a:rPr lang="en-US" sz="1600" b="1" dirty="0">
                <a:solidFill>
                  <a:schemeClr val="accent1">
                    <a:lumMod val="75000"/>
                  </a:schemeClr>
                </a:solidFill>
                <a:latin typeface="Calibri" charset="0"/>
                <a:ea typeface="DengXian" charset="-122"/>
                <a:cs typeface="Times New Roman" charset="0"/>
              </a:rPr>
              <a:t>            </a:t>
            </a:r>
            <a:r>
              <a:rPr lang="en-US" sz="1600" b="1" dirty="0" err="1">
                <a:solidFill>
                  <a:schemeClr val="accent1">
                    <a:lumMod val="75000"/>
                  </a:schemeClr>
                </a:solidFill>
                <a:latin typeface="Calibri" charset="0"/>
                <a:ea typeface="DengXian" charset="-122"/>
                <a:cs typeface="Times New Roman" charset="0"/>
              </a:rPr>
              <a:t>maxLen</a:t>
            </a:r>
            <a:r>
              <a:rPr lang="en-US" sz="1600" b="1" dirty="0">
                <a:solidFill>
                  <a:schemeClr val="accent1">
                    <a:lumMod val="75000"/>
                  </a:schemeClr>
                </a:solidFill>
                <a:latin typeface="Calibri" charset="0"/>
                <a:ea typeface="DengXian" charset="-122"/>
                <a:cs typeface="Times New Roman" charset="0"/>
              </a:rPr>
              <a:t> = </a:t>
            </a:r>
            <a:r>
              <a:rPr lang="en-US" sz="1600" b="1" dirty="0" err="1">
                <a:solidFill>
                  <a:schemeClr val="accent1">
                    <a:lumMod val="75000"/>
                  </a:schemeClr>
                </a:solidFill>
                <a:latin typeface="Calibri" charset="0"/>
                <a:ea typeface="DengXian" charset="-122"/>
                <a:cs typeface="Times New Roman" charset="0"/>
              </a:rPr>
              <a:t>Math.max</a:t>
            </a:r>
            <a:r>
              <a:rPr lang="en-US" sz="1600" b="1" dirty="0">
                <a:solidFill>
                  <a:schemeClr val="accent1">
                    <a:lumMod val="75000"/>
                  </a:schemeClr>
                </a:solidFill>
                <a:latin typeface="Calibri" charset="0"/>
                <a:ea typeface="DengXian" charset="-122"/>
                <a:cs typeface="Times New Roman" charset="0"/>
              </a:rPr>
              <a:t>(</a:t>
            </a:r>
            <a:r>
              <a:rPr lang="en-US" sz="1600" b="1" dirty="0" err="1">
                <a:solidFill>
                  <a:schemeClr val="accent1">
                    <a:lumMod val="75000"/>
                  </a:schemeClr>
                </a:solidFill>
                <a:latin typeface="Calibri" charset="0"/>
                <a:ea typeface="DengXian" charset="-122"/>
                <a:cs typeface="Times New Roman" charset="0"/>
              </a:rPr>
              <a:t>maxLen</a:t>
            </a:r>
            <a:r>
              <a:rPr lang="en-US" sz="1600" b="1" dirty="0">
                <a:solidFill>
                  <a:schemeClr val="accent1">
                    <a:lumMod val="75000"/>
                  </a:schemeClr>
                </a:solidFill>
                <a:latin typeface="Calibri" charset="0"/>
                <a:ea typeface="DengXian" charset="-122"/>
                <a:cs typeface="Times New Roman" charset="0"/>
              </a:rPr>
              <a:t>, </a:t>
            </a:r>
            <a:r>
              <a:rPr lang="en-US" sz="1600" b="1" dirty="0" err="1">
                <a:solidFill>
                  <a:schemeClr val="accent1">
                    <a:lumMod val="75000"/>
                  </a:schemeClr>
                </a:solidFill>
                <a:latin typeface="Calibri" charset="0"/>
                <a:ea typeface="DengXian" charset="-122"/>
                <a:cs typeface="Times New Roman" charset="0"/>
              </a:rPr>
              <a:t>i</a:t>
            </a:r>
            <a:r>
              <a:rPr lang="en-US" sz="1600" b="1" dirty="0">
                <a:solidFill>
                  <a:schemeClr val="accent1">
                    <a:lumMod val="75000"/>
                  </a:schemeClr>
                </a:solidFill>
                <a:latin typeface="Calibri" charset="0"/>
                <a:ea typeface="DengXian" charset="-122"/>
                <a:cs typeface="Times New Roman" charset="0"/>
              </a:rPr>
              <a:t> - hash[sum - k]);</a:t>
            </a:r>
          </a:p>
          <a:p>
            <a:r>
              <a:rPr lang="en-US" sz="1600" b="1" dirty="0">
                <a:solidFill>
                  <a:schemeClr val="accent1">
                    <a:lumMod val="75000"/>
                  </a:schemeClr>
                </a:solidFill>
                <a:latin typeface="Calibri" charset="0"/>
                <a:ea typeface="DengXian" charset="-122"/>
                <a:cs typeface="Times New Roman" charset="0"/>
              </a:rPr>
              <a:t>        } </a:t>
            </a:r>
          </a:p>
          <a:p>
            <a:r>
              <a:rPr lang="en-US" sz="1600" b="1" dirty="0">
                <a:solidFill>
                  <a:schemeClr val="accent1">
                    <a:lumMod val="75000"/>
                  </a:schemeClr>
                </a:solidFill>
                <a:latin typeface="Calibri" charset="0"/>
                <a:ea typeface="DengXian" charset="-122"/>
                <a:cs typeface="Times New Roman" charset="0"/>
              </a:rPr>
              <a:t>        if(hash[sum] === undefined) hash[sum] = </a:t>
            </a:r>
            <a:r>
              <a:rPr lang="en-US" sz="1600" b="1" dirty="0" err="1">
                <a:solidFill>
                  <a:schemeClr val="accent1">
                    <a:lumMod val="75000"/>
                  </a:schemeClr>
                </a:solidFill>
                <a:latin typeface="Calibri" charset="0"/>
                <a:ea typeface="DengXian" charset="-122"/>
                <a:cs typeface="Times New Roman" charset="0"/>
              </a:rPr>
              <a:t>i</a:t>
            </a:r>
            <a:r>
              <a:rPr lang="en-US" sz="1600" b="1" dirty="0">
                <a:solidFill>
                  <a:schemeClr val="accent1">
                    <a:lumMod val="75000"/>
                  </a:schemeClr>
                </a:solidFill>
                <a:latin typeface="Calibri" charset="0"/>
                <a:ea typeface="DengXian" charset="-122"/>
                <a:cs typeface="Times New Roman" charset="0"/>
              </a:rPr>
              <a:t>;</a:t>
            </a:r>
          </a:p>
          <a:p>
            <a:r>
              <a:rPr lang="en-US" sz="1600" b="1" dirty="0">
                <a:solidFill>
                  <a:schemeClr val="accent1">
                    <a:lumMod val="75000"/>
                  </a:schemeClr>
                </a:solidFill>
                <a:latin typeface="Calibri" charset="0"/>
                <a:ea typeface="DengXian" charset="-122"/>
                <a:cs typeface="Times New Roman" charset="0"/>
              </a:rPr>
              <a:t>    }</a:t>
            </a:r>
          </a:p>
          <a:p>
            <a:r>
              <a:rPr lang="en-US" sz="1600" b="1" dirty="0">
                <a:solidFill>
                  <a:schemeClr val="accent1">
                    <a:lumMod val="75000"/>
                  </a:schemeClr>
                </a:solidFill>
                <a:latin typeface="Calibri" charset="0"/>
                <a:ea typeface="DengXian" charset="-122"/>
                <a:cs typeface="Times New Roman" charset="0"/>
              </a:rPr>
              <a:t>    return </a:t>
            </a:r>
            <a:r>
              <a:rPr lang="en-US" sz="1600" b="1" dirty="0" err="1">
                <a:solidFill>
                  <a:schemeClr val="accent1">
                    <a:lumMod val="75000"/>
                  </a:schemeClr>
                </a:solidFill>
                <a:latin typeface="Calibri" charset="0"/>
                <a:ea typeface="DengXian" charset="-122"/>
                <a:cs typeface="Times New Roman" charset="0"/>
              </a:rPr>
              <a:t>maxLen</a:t>
            </a:r>
            <a:r>
              <a:rPr lang="en-US" sz="1600" b="1" dirty="0">
                <a:solidFill>
                  <a:schemeClr val="accent1">
                    <a:lumMod val="75000"/>
                  </a:schemeClr>
                </a:solidFill>
                <a:latin typeface="Calibri" charset="0"/>
                <a:ea typeface="DengXian" charset="-122"/>
                <a:cs typeface="Times New Roman" charset="0"/>
              </a:rPr>
              <a:t>;</a:t>
            </a:r>
            <a:endParaRPr lang="en-US" sz="1600" b="1" dirty="0">
              <a:solidFill>
                <a:schemeClr val="accent1">
                  <a:lumMod val="75000"/>
                </a:schemeClr>
              </a:solidFill>
            </a:endParaRPr>
          </a:p>
        </p:txBody>
      </p:sp>
      <p:sp>
        <p:nvSpPr>
          <p:cNvPr id="7" name="Rectangle 6"/>
          <p:cNvSpPr/>
          <p:nvPr/>
        </p:nvSpPr>
        <p:spPr>
          <a:xfrm>
            <a:off x="6119480" y="2964"/>
            <a:ext cx="6096000" cy="4801314"/>
          </a:xfrm>
          <a:prstGeom prst="rect">
            <a:avLst/>
          </a:prstGeom>
        </p:spPr>
        <p:txBody>
          <a:bodyPr>
            <a:spAutoFit/>
          </a:bodyPr>
          <a:lstStyle/>
          <a:p>
            <a:r>
              <a:rPr lang="en-US" sz="1600" dirty="0">
                <a:latin typeface="Calibri" charset="0"/>
                <a:ea typeface="DengXian" charset="-122"/>
                <a:cs typeface="Times New Roman" charset="0"/>
              </a:rPr>
              <a:t>Given a binary array, find the maximum length of a contiguous </a:t>
            </a:r>
            <a:r>
              <a:rPr lang="en-US" sz="1600" dirty="0" err="1">
                <a:latin typeface="Calibri" charset="0"/>
                <a:ea typeface="DengXian" charset="-122"/>
                <a:cs typeface="Times New Roman" charset="0"/>
              </a:rPr>
              <a:t>subarray</a:t>
            </a:r>
            <a:r>
              <a:rPr lang="en-US" sz="1600" dirty="0">
                <a:latin typeface="Calibri" charset="0"/>
                <a:ea typeface="DengXian" charset="-122"/>
                <a:cs typeface="Times New Roman" charset="0"/>
              </a:rPr>
              <a:t> with equal number of 0 and 1.</a:t>
            </a:r>
          </a:p>
          <a:p>
            <a:r>
              <a:rPr lang="en-US" sz="1600" dirty="0">
                <a:latin typeface="Calibri" charset="0"/>
                <a:ea typeface="DengXian" charset="-122"/>
                <a:cs typeface="Times New Roman" charset="0"/>
              </a:rPr>
              <a:t> </a:t>
            </a:r>
            <a:r>
              <a:rPr lang="en-US" sz="1600" dirty="0" smtClean="0">
                <a:latin typeface="Calibri" charset="0"/>
                <a:ea typeface="DengXian" charset="-122"/>
                <a:cs typeface="Times New Roman" charset="0"/>
              </a:rPr>
              <a:t>Example:   Input</a:t>
            </a:r>
            <a:r>
              <a:rPr lang="en-US" sz="1600" dirty="0">
                <a:latin typeface="Calibri" charset="0"/>
                <a:ea typeface="DengXian" charset="-122"/>
                <a:cs typeface="Times New Roman" charset="0"/>
              </a:rPr>
              <a:t>: [0,1,0]</a:t>
            </a:r>
          </a:p>
          <a:p>
            <a:r>
              <a:rPr lang="en-US" sz="1600" dirty="0">
                <a:latin typeface="Calibri" charset="0"/>
                <a:ea typeface="DengXian" charset="-122"/>
                <a:cs typeface="Times New Roman" charset="0"/>
              </a:rPr>
              <a:t>Output: </a:t>
            </a:r>
            <a:r>
              <a:rPr lang="en-US" sz="1600" dirty="0" smtClean="0">
                <a:latin typeface="Calibri" charset="0"/>
                <a:ea typeface="DengXian" charset="-122"/>
                <a:cs typeface="Times New Roman" charset="0"/>
              </a:rPr>
              <a:t>2   Explanation</a:t>
            </a:r>
            <a:r>
              <a:rPr lang="en-US" sz="1600" dirty="0">
                <a:latin typeface="Calibri" charset="0"/>
                <a:ea typeface="DengXian" charset="-122"/>
                <a:cs typeface="Times New Roman" charset="0"/>
              </a:rPr>
              <a:t>: [0, 1] (or [1, 0]) is a longest contiguous </a:t>
            </a:r>
            <a:r>
              <a:rPr lang="en-US" sz="1600" dirty="0" err="1">
                <a:latin typeface="Calibri" charset="0"/>
                <a:ea typeface="DengXian" charset="-122"/>
                <a:cs typeface="Times New Roman" charset="0"/>
              </a:rPr>
              <a:t>subarray</a:t>
            </a:r>
            <a:r>
              <a:rPr lang="en-US" sz="1600" dirty="0">
                <a:latin typeface="Calibri" charset="0"/>
                <a:ea typeface="DengXian" charset="-122"/>
                <a:cs typeface="Times New Roman" charset="0"/>
              </a:rPr>
              <a:t> with equal number of 0 and 1</a:t>
            </a:r>
            <a:r>
              <a:rPr lang="en-US" sz="1600" dirty="0" smtClean="0">
                <a:latin typeface="Calibri" charset="0"/>
                <a:ea typeface="DengXian" charset="-122"/>
                <a:cs typeface="Times New Roman" charset="0"/>
              </a:rPr>
              <a:t>.</a:t>
            </a:r>
          </a:p>
          <a:p>
            <a:endParaRPr lang="en-US" sz="1600" dirty="0">
              <a:latin typeface="Calibri" charset="0"/>
              <a:ea typeface="DengXian" charset="-122"/>
              <a:cs typeface="Times New Roman" charset="0"/>
            </a:endParaRPr>
          </a:p>
          <a:p>
            <a:r>
              <a:rPr lang="en-US" sz="1600" dirty="0">
                <a:latin typeface="Calibri" charset="0"/>
                <a:ea typeface="DengXian" charset="-122"/>
                <a:cs typeface="Times New Roman" charset="0"/>
              </a:rPr>
              <a:t>The idea is to change 0 in the original array to -1.  Thus, if we find </a:t>
            </a:r>
            <a:r>
              <a:rPr lang="en-US" sz="1600" dirty="0" smtClean="0">
                <a:latin typeface="Calibri" charset="0"/>
                <a:ea typeface="DengXian" charset="-122"/>
                <a:cs typeface="Times New Roman" charset="0"/>
              </a:rPr>
              <a:t>SUM[</a:t>
            </a:r>
            <a:r>
              <a:rPr lang="en-US" sz="1600" dirty="0" err="1" smtClean="0">
                <a:latin typeface="Calibri" charset="0"/>
                <a:ea typeface="DengXian" charset="-122"/>
                <a:cs typeface="Times New Roman" charset="0"/>
              </a:rPr>
              <a:t>i</a:t>
            </a:r>
            <a:r>
              <a:rPr lang="en-US" sz="1600" dirty="0" smtClean="0">
                <a:latin typeface="Calibri" charset="0"/>
                <a:ea typeface="DengXian" charset="-122"/>
                <a:cs typeface="Times New Roman" charset="0"/>
              </a:rPr>
              <a:t>, </a:t>
            </a:r>
            <a:r>
              <a:rPr lang="en-US" sz="1600" dirty="0">
                <a:latin typeface="Calibri" charset="0"/>
                <a:ea typeface="DengXian" charset="-122"/>
                <a:cs typeface="Times New Roman" charset="0"/>
              </a:rPr>
              <a:t>j] == 0 then we know there are even number of -1 and 1  between index </a:t>
            </a:r>
            <a:r>
              <a:rPr lang="en-US" sz="1600" dirty="0" err="1">
                <a:latin typeface="Calibri" charset="0"/>
                <a:ea typeface="DengXian" charset="-122"/>
                <a:cs typeface="Times New Roman" charset="0"/>
              </a:rPr>
              <a:t>i</a:t>
            </a:r>
            <a:r>
              <a:rPr lang="en-US" sz="1600" dirty="0">
                <a:latin typeface="Calibri" charset="0"/>
                <a:ea typeface="DengXian" charset="-122"/>
                <a:cs typeface="Times New Roman" charset="0"/>
              </a:rPr>
              <a:t> and j. Also put the sum to index mapping to a </a:t>
            </a:r>
            <a:r>
              <a:rPr lang="en-US" sz="1600" dirty="0" err="1">
                <a:latin typeface="Calibri" charset="0"/>
                <a:ea typeface="DengXian" charset="-122"/>
                <a:cs typeface="Times New Roman" charset="0"/>
              </a:rPr>
              <a:t>HashMap</a:t>
            </a:r>
            <a:r>
              <a:rPr lang="en-US" sz="1600" dirty="0">
                <a:latin typeface="Calibri" charset="0"/>
                <a:ea typeface="DengXian" charset="-122"/>
                <a:cs typeface="Times New Roman" charset="0"/>
              </a:rPr>
              <a:t> to make search faster.  </a:t>
            </a:r>
            <a:endParaRPr lang="en-US" sz="1600" dirty="0" smtClean="0">
              <a:latin typeface="Calibri" charset="0"/>
              <a:ea typeface="DengXian" charset="-122"/>
              <a:cs typeface="Times New Roman" charset="0"/>
            </a:endParaRPr>
          </a:p>
          <a:p>
            <a:r>
              <a:rPr lang="en-US" sz="1600" dirty="0" smtClean="0">
                <a:latin typeface="Calibri" charset="0"/>
                <a:ea typeface="DengXian" charset="-122"/>
                <a:cs typeface="Times New Roman" charset="0"/>
              </a:rPr>
              <a:t>[</a:t>
            </a:r>
            <a:r>
              <a:rPr lang="en-US" sz="1600" dirty="0">
                <a:latin typeface="Calibri" charset="0"/>
                <a:ea typeface="DengXian" charset="-122"/>
                <a:cs typeface="Times New Roman" charset="0"/>
              </a:rPr>
              <a:t>0, 1, 0, 1, 0]  [-1, 1, -1, 1, -1]  </a:t>
            </a:r>
            <a:endParaRPr lang="en-US" sz="1600" dirty="0" smtClean="0">
              <a:latin typeface="Calibri" charset="0"/>
              <a:ea typeface="DengXian" charset="-122"/>
              <a:cs typeface="Times New Roman" charset="0"/>
            </a:endParaRPr>
          </a:p>
          <a:p>
            <a:r>
              <a:rPr lang="en-US" sz="1600" dirty="0" smtClean="0">
                <a:latin typeface="Calibri" charset="0"/>
                <a:ea typeface="DengXian" charset="-122"/>
                <a:cs typeface="Times New Roman" charset="0"/>
              </a:rPr>
              <a:t>hash[0</a:t>
            </a:r>
            <a:r>
              <a:rPr lang="en-US" sz="1600" dirty="0">
                <a:latin typeface="Calibri" charset="0"/>
                <a:ea typeface="DengXian" charset="-122"/>
                <a:cs typeface="Times New Roman" charset="0"/>
              </a:rPr>
              <a:t>] = -1 </a:t>
            </a:r>
            <a:endParaRPr lang="en-US" sz="1600" dirty="0" smtClean="0">
              <a:latin typeface="Calibri" charset="0"/>
              <a:ea typeface="DengXian" charset="-122"/>
              <a:cs typeface="Times New Roman" charset="0"/>
            </a:endParaRPr>
          </a:p>
          <a:p>
            <a:r>
              <a:rPr lang="en-US" sz="1600" dirty="0" err="1" smtClean="0">
                <a:latin typeface="Calibri" charset="0"/>
                <a:ea typeface="DengXian" charset="-122"/>
                <a:cs typeface="Times New Roman" charset="0"/>
              </a:rPr>
              <a:t>i</a:t>
            </a:r>
            <a:r>
              <a:rPr lang="en-US" sz="1600" dirty="0" smtClean="0">
                <a:latin typeface="Calibri" charset="0"/>
                <a:ea typeface="DengXian" charset="-122"/>
                <a:cs typeface="Times New Roman" charset="0"/>
              </a:rPr>
              <a:t>=0 </a:t>
            </a:r>
            <a:r>
              <a:rPr lang="en-US" sz="1600" dirty="0">
                <a:latin typeface="Calibri" charset="0"/>
                <a:ea typeface="DengXian" charset="-122"/>
                <a:cs typeface="Times New Roman" charset="0"/>
              </a:rPr>
              <a:t>sum=-1 hash[-1] = 0 </a:t>
            </a:r>
            <a:endParaRPr lang="en-US" sz="1600" dirty="0" smtClean="0">
              <a:latin typeface="Calibri" charset="0"/>
              <a:ea typeface="DengXian" charset="-122"/>
              <a:cs typeface="Times New Roman" charset="0"/>
            </a:endParaRPr>
          </a:p>
          <a:p>
            <a:r>
              <a:rPr lang="en-US" sz="1600" dirty="0" err="1" smtClean="0">
                <a:latin typeface="Calibri" charset="0"/>
                <a:ea typeface="DengXian" charset="-122"/>
                <a:cs typeface="Times New Roman" charset="0"/>
              </a:rPr>
              <a:t>i</a:t>
            </a:r>
            <a:r>
              <a:rPr lang="en-US" sz="1600" dirty="0" smtClean="0">
                <a:latin typeface="Calibri" charset="0"/>
                <a:ea typeface="DengXian" charset="-122"/>
                <a:cs typeface="Times New Roman" charset="0"/>
              </a:rPr>
              <a:t>=1 </a:t>
            </a:r>
            <a:r>
              <a:rPr lang="en-US" sz="1600" dirty="0">
                <a:latin typeface="Calibri" charset="0"/>
                <a:ea typeface="DengXian" charset="-122"/>
                <a:cs typeface="Times New Roman" charset="0"/>
              </a:rPr>
              <a:t>sum=0 since hash[0] = -1 </a:t>
            </a:r>
            <a:r>
              <a:rPr lang="en-US" sz="1600" dirty="0" err="1">
                <a:latin typeface="Calibri" charset="0"/>
                <a:ea typeface="DengXian" charset="-122"/>
                <a:cs typeface="Times New Roman" charset="0"/>
              </a:rPr>
              <a:t>len</a:t>
            </a:r>
            <a:r>
              <a:rPr lang="en-US" sz="1600" dirty="0">
                <a:latin typeface="Calibri" charset="0"/>
                <a:ea typeface="DengXian" charset="-122"/>
                <a:cs typeface="Times New Roman" charset="0"/>
              </a:rPr>
              <a:t> = </a:t>
            </a:r>
            <a:r>
              <a:rPr lang="en-US" sz="1600" dirty="0" err="1">
                <a:latin typeface="Calibri" charset="0"/>
                <a:ea typeface="DengXian" charset="-122"/>
                <a:cs typeface="Times New Roman" charset="0"/>
              </a:rPr>
              <a:t>i</a:t>
            </a:r>
            <a:r>
              <a:rPr lang="en-US" sz="1600" dirty="0">
                <a:latin typeface="Calibri" charset="0"/>
                <a:ea typeface="DengXian" charset="-122"/>
                <a:cs typeface="Times New Roman" charset="0"/>
              </a:rPr>
              <a:t>-hash[0] = 2 </a:t>
            </a:r>
            <a:endParaRPr lang="en-US" sz="1600" dirty="0" smtClean="0">
              <a:latin typeface="Calibri" charset="0"/>
              <a:ea typeface="DengXian" charset="-122"/>
              <a:cs typeface="Times New Roman" charset="0"/>
            </a:endParaRPr>
          </a:p>
          <a:p>
            <a:r>
              <a:rPr lang="en-US" sz="1600" dirty="0" err="1" smtClean="0">
                <a:latin typeface="Calibri" charset="0"/>
                <a:ea typeface="DengXian" charset="-122"/>
                <a:cs typeface="Times New Roman" charset="0"/>
              </a:rPr>
              <a:t>i</a:t>
            </a:r>
            <a:r>
              <a:rPr lang="en-US" sz="1600" dirty="0" smtClean="0">
                <a:latin typeface="Calibri" charset="0"/>
                <a:ea typeface="DengXian" charset="-122"/>
                <a:cs typeface="Times New Roman" charset="0"/>
              </a:rPr>
              <a:t>=2 </a:t>
            </a:r>
            <a:r>
              <a:rPr lang="en-US" sz="1600" dirty="0">
                <a:latin typeface="Calibri" charset="0"/>
                <a:ea typeface="DengXian" charset="-122"/>
                <a:cs typeface="Times New Roman" charset="0"/>
              </a:rPr>
              <a:t>sum=-1 since hash[-1] exist </a:t>
            </a:r>
            <a:r>
              <a:rPr lang="en-US" sz="1600" dirty="0" err="1">
                <a:latin typeface="Calibri" charset="0"/>
                <a:ea typeface="DengXian" charset="-122"/>
                <a:cs typeface="Times New Roman" charset="0"/>
              </a:rPr>
              <a:t>len</a:t>
            </a:r>
            <a:r>
              <a:rPr lang="en-US" sz="1600" dirty="0">
                <a:latin typeface="Calibri" charset="0"/>
                <a:ea typeface="DengXian" charset="-122"/>
                <a:cs typeface="Times New Roman" charset="0"/>
              </a:rPr>
              <a:t> = </a:t>
            </a:r>
            <a:r>
              <a:rPr lang="en-US" sz="1600" dirty="0" err="1">
                <a:latin typeface="Calibri" charset="0"/>
                <a:ea typeface="DengXian" charset="-122"/>
                <a:cs typeface="Times New Roman" charset="0"/>
              </a:rPr>
              <a:t>i</a:t>
            </a:r>
            <a:r>
              <a:rPr lang="en-US" sz="1600" dirty="0">
                <a:latin typeface="Calibri" charset="0"/>
                <a:ea typeface="DengXian" charset="-122"/>
                <a:cs typeface="Times New Roman" charset="0"/>
              </a:rPr>
              <a:t>-hash[-1] = </a:t>
            </a:r>
            <a:r>
              <a:rPr lang="en-US" sz="1600" dirty="0" smtClean="0">
                <a:latin typeface="Calibri" charset="0"/>
                <a:ea typeface="DengXian" charset="-122"/>
                <a:cs typeface="Times New Roman" charset="0"/>
              </a:rPr>
              <a:t>2-0=2</a:t>
            </a:r>
          </a:p>
          <a:p>
            <a:r>
              <a:rPr lang="en-US" sz="1600" dirty="0" err="1" smtClean="0">
                <a:latin typeface="Calibri" charset="0"/>
                <a:ea typeface="DengXian" charset="-122"/>
                <a:cs typeface="Times New Roman" charset="0"/>
              </a:rPr>
              <a:t>i</a:t>
            </a:r>
            <a:r>
              <a:rPr lang="en-US" sz="1600" dirty="0" smtClean="0">
                <a:latin typeface="Calibri" charset="0"/>
                <a:ea typeface="DengXian" charset="-122"/>
                <a:cs typeface="Times New Roman" charset="0"/>
              </a:rPr>
              <a:t>=3 </a:t>
            </a:r>
            <a:r>
              <a:rPr lang="en-US" sz="1600" dirty="0">
                <a:latin typeface="Calibri" charset="0"/>
                <a:ea typeface="DengXian" charset="-122"/>
                <a:cs typeface="Times New Roman" charset="0"/>
              </a:rPr>
              <a:t>sum=0 since hash[0] exist </a:t>
            </a:r>
            <a:r>
              <a:rPr lang="en-US" sz="1600" dirty="0" err="1">
                <a:latin typeface="Calibri" charset="0"/>
                <a:ea typeface="DengXian" charset="-122"/>
                <a:cs typeface="Times New Roman" charset="0"/>
              </a:rPr>
              <a:t>len</a:t>
            </a:r>
            <a:r>
              <a:rPr lang="en-US" sz="1600" dirty="0">
                <a:latin typeface="Calibri" charset="0"/>
                <a:ea typeface="DengXian" charset="-122"/>
                <a:cs typeface="Times New Roman" charset="0"/>
              </a:rPr>
              <a:t> = </a:t>
            </a:r>
            <a:r>
              <a:rPr lang="en-US" sz="1600" dirty="0" err="1">
                <a:latin typeface="Calibri" charset="0"/>
                <a:ea typeface="DengXian" charset="-122"/>
                <a:cs typeface="Times New Roman" charset="0"/>
              </a:rPr>
              <a:t>i</a:t>
            </a:r>
            <a:r>
              <a:rPr lang="en-US" sz="1600" dirty="0">
                <a:latin typeface="Calibri" charset="0"/>
                <a:ea typeface="DengXian" charset="-122"/>
                <a:cs typeface="Times New Roman" charset="0"/>
              </a:rPr>
              <a:t>=hash[0] = 4 </a:t>
            </a:r>
            <a:endParaRPr lang="en-US" sz="1600" dirty="0" smtClean="0">
              <a:latin typeface="Calibri" charset="0"/>
              <a:ea typeface="DengXian" charset="-122"/>
              <a:cs typeface="Times New Roman" charset="0"/>
            </a:endParaRPr>
          </a:p>
          <a:p>
            <a:r>
              <a:rPr lang="en-US" sz="1600" dirty="0" err="1" smtClean="0">
                <a:latin typeface="Calibri" charset="0"/>
                <a:ea typeface="DengXian" charset="-122"/>
                <a:cs typeface="Times New Roman" charset="0"/>
              </a:rPr>
              <a:t>i</a:t>
            </a:r>
            <a:r>
              <a:rPr lang="en-US" sz="1600" dirty="0" smtClean="0">
                <a:latin typeface="Calibri" charset="0"/>
                <a:ea typeface="DengXian" charset="-122"/>
                <a:cs typeface="Times New Roman" charset="0"/>
              </a:rPr>
              <a:t>=4 </a:t>
            </a:r>
            <a:r>
              <a:rPr lang="en-US" sz="1600" dirty="0">
                <a:latin typeface="Calibri" charset="0"/>
                <a:ea typeface="DengXian" charset="-122"/>
                <a:cs typeface="Times New Roman" charset="0"/>
              </a:rPr>
              <a:t>sum=-1 since hash[-1] exist </a:t>
            </a:r>
            <a:r>
              <a:rPr lang="en-US" sz="1600" dirty="0" err="1">
                <a:latin typeface="Calibri" charset="0"/>
                <a:ea typeface="DengXian" charset="-122"/>
                <a:cs typeface="Times New Roman" charset="0"/>
              </a:rPr>
              <a:t>len</a:t>
            </a:r>
            <a:r>
              <a:rPr lang="en-US" sz="1600" dirty="0">
                <a:latin typeface="Calibri" charset="0"/>
                <a:ea typeface="DengXian" charset="-122"/>
                <a:cs typeface="Times New Roman" charset="0"/>
              </a:rPr>
              <a:t> = </a:t>
            </a:r>
            <a:r>
              <a:rPr lang="en-US" sz="1600" dirty="0" err="1">
                <a:latin typeface="Calibri" charset="0"/>
                <a:ea typeface="DengXian" charset="-122"/>
                <a:cs typeface="Times New Roman" charset="0"/>
              </a:rPr>
              <a:t>i</a:t>
            </a:r>
            <a:r>
              <a:rPr lang="en-US" sz="1600" dirty="0">
                <a:latin typeface="Calibri" charset="0"/>
                <a:ea typeface="DengXian" charset="-122"/>
                <a:cs typeface="Times New Roman" charset="0"/>
              </a:rPr>
              <a:t>=hash[-1] = 4</a:t>
            </a:r>
          </a:p>
          <a:p>
            <a:r>
              <a:rPr lang="en-US" sz="1600" dirty="0">
                <a:latin typeface="Calibri" charset="0"/>
                <a:ea typeface="DengXian" charset="-122"/>
                <a:cs typeface="Times New Roman" charset="0"/>
              </a:rPr>
              <a:t> </a:t>
            </a:r>
          </a:p>
          <a:p>
            <a:r>
              <a:rPr lang="en-US" b="1" dirty="0">
                <a:latin typeface="Calibri" charset="0"/>
                <a:ea typeface="DengXian" charset="-122"/>
                <a:cs typeface="Times New Roman" charset="0"/>
              </a:rPr>
              <a:t>    </a:t>
            </a:r>
            <a:endParaRPr lang="en-US" dirty="0">
              <a:effectLst/>
              <a:latin typeface="Calibri" charset="0"/>
              <a:ea typeface="DengXian" charset="-122"/>
              <a:cs typeface="Times New Roman" charset="0"/>
            </a:endParaRPr>
          </a:p>
        </p:txBody>
      </p:sp>
      <p:sp>
        <p:nvSpPr>
          <p:cNvPr id="9" name="Rectangle 8"/>
          <p:cNvSpPr/>
          <p:nvPr/>
        </p:nvSpPr>
        <p:spPr>
          <a:xfrm>
            <a:off x="6077510" y="4219503"/>
            <a:ext cx="6096000" cy="2677656"/>
          </a:xfrm>
          <a:prstGeom prst="rect">
            <a:avLst/>
          </a:prstGeom>
        </p:spPr>
        <p:txBody>
          <a:bodyPr>
            <a:spAutoFit/>
          </a:bodyPr>
          <a:lstStyle/>
          <a:p>
            <a:r>
              <a:rPr lang="en-US" sz="1400" b="1" dirty="0">
                <a:solidFill>
                  <a:schemeClr val="accent1">
                    <a:lumMod val="75000"/>
                  </a:schemeClr>
                </a:solidFill>
                <a:latin typeface="Calibri" charset="0"/>
                <a:ea typeface="DengXian" charset="-122"/>
                <a:cs typeface="Times New Roman" charset="0"/>
              </a:rPr>
              <a:t> for(</a:t>
            </a:r>
            <a:r>
              <a:rPr lang="en-US" sz="1400" b="1" dirty="0" err="1">
                <a:solidFill>
                  <a:schemeClr val="accent1">
                    <a:lumMod val="75000"/>
                  </a:schemeClr>
                </a:solidFill>
                <a:latin typeface="Calibri" charset="0"/>
                <a:ea typeface="DengXian" charset="-122"/>
                <a:cs typeface="Times New Roman" charset="0"/>
              </a:rPr>
              <a:t>var</a:t>
            </a:r>
            <a:r>
              <a:rPr lang="en-US" sz="1400" b="1" dirty="0">
                <a:solidFill>
                  <a:schemeClr val="accent1">
                    <a:lumMod val="75000"/>
                  </a:schemeClr>
                </a:solidFill>
                <a:latin typeface="Calibri" charset="0"/>
                <a:ea typeface="DengXian" charset="-122"/>
                <a:cs typeface="Times New Roman" charset="0"/>
              </a:rPr>
              <a:t> </a:t>
            </a:r>
            <a:r>
              <a:rPr lang="en-US" sz="1400" b="1" dirty="0" err="1">
                <a:solidFill>
                  <a:schemeClr val="accent1">
                    <a:lumMod val="75000"/>
                  </a:schemeClr>
                </a:solidFill>
                <a:latin typeface="Calibri" charset="0"/>
                <a:ea typeface="DengXian" charset="-122"/>
                <a:cs typeface="Times New Roman" charset="0"/>
              </a:rPr>
              <a:t>i</a:t>
            </a:r>
            <a:r>
              <a:rPr lang="en-US" sz="1400" b="1" dirty="0">
                <a:solidFill>
                  <a:schemeClr val="accent1">
                    <a:lumMod val="75000"/>
                  </a:schemeClr>
                </a:solidFill>
                <a:latin typeface="Calibri" charset="0"/>
                <a:ea typeface="DengXian" charset="-122"/>
                <a:cs typeface="Times New Roman" charset="0"/>
              </a:rPr>
              <a:t>=0; </a:t>
            </a:r>
            <a:r>
              <a:rPr lang="en-US" sz="1400" b="1" dirty="0" err="1">
                <a:solidFill>
                  <a:schemeClr val="accent1">
                    <a:lumMod val="75000"/>
                  </a:schemeClr>
                </a:solidFill>
                <a:latin typeface="Calibri" charset="0"/>
                <a:ea typeface="DengXian" charset="-122"/>
                <a:cs typeface="Times New Roman" charset="0"/>
              </a:rPr>
              <a:t>i</a:t>
            </a:r>
            <a:r>
              <a:rPr lang="en-US" sz="1400" b="1" dirty="0">
                <a:solidFill>
                  <a:schemeClr val="accent1">
                    <a:lumMod val="75000"/>
                  </a:schemeClr>
                </a:solidFill>
                <a:latin typeface="Calibri" charset="0"/>
                <a:ea typeface="DengXian" charset="-122"/>
                <a:cs typeface="Times New Roman" charset="0"/>
              </a:rPr>
              <a:t>&lt;</a:t>
            </a:r>
            <a:r>
              <a:rPr lang="en-US" sz="1400" b="1" dirty="0" err="1">
                <a:solidFill>
                  <a:schemeClr val="accent1">
                    <a:lumMod val="75000"/>
                  </a:schemeClr>
                </a:solidFill>
                <a:latin typeface="Calibri" charset="0"/>
                <a:ea typeface="DengXian" charset="-122"/>
                <a:cs typeface="Times New Roman" charset="0"/>
              </a:rPr>
              <a:t>nums.length</a:t>
            </a:r>
            <a:r>
              <a:rPr lang="en-US" sz="1400" b="1" dirty="0">
                <a:solidFill>
                  <a:schemeClr val="accent1">
                    <a:lumMod val="75000"/>
                  </a:schemeClr>
                </a:solidFill>
                <a:latin typeface="Calibri" charset="0"/>
                <a:ea typeface="DengXian" charset="-122"/>
                <a:cs typeface="Times New Roman" charset="0"/>
              </a:rPr>
              <a:t>; </a:t>
            </a:r>
            <a:r>
              <a:rPr lang="en-US" sz="1400" b="1" dirty="0" err="1">
                <a:solidFill>
                  <a:schemeClr val="accent1">
                    <a:lumMod val="75000"/>
                  </a:schemeClr>
                </a:solidFill>
                <a:latin typeface="Calibri" charset="0"/>
                <a:ea typeface="DengXian" charset="-122"/>
                <a:cs typeface="Times New Roman" charset="0"/>
              </a:rPr>
              <a:t>i</a:t>
            </a:r>
            <a:r>
              <a:rPr lang="en-US" sz="1400" b="1" dirty="0">
                <a:solidFill>
                  <a:schemeClr val="accent1">
                    <a:lumMod val="75000"/>
                  </a:schemeClr>
                </a:solidFill>
                <a:latin typeface="Calibri" charset="0"/>
                <a:ea typeface="DengXian" charset="-122"/>
                <a:cs typeface="Times New Roman" charset="0"/>
              </a:rPr>
              <a:t>++) </a:t>
            </a:r>
            <a:r>
              <a:rPr lang="en-US" sz="1400" b="1" dirty="0" smtClean="0">
                <a:solidFill>
                  <a:schemeClr val="accent1">
                    <a:lumMod val="75000"/>
                  </a:schemeClr>
                </a:solidFill>
                <a:latin typeface="Calibri" charset="0"/>
                <a:ea typeface="DengXian" charset="-122"/>
                <a:cs typeface="Times New Roman" charset="0"/>
              </a:rPr>
              <a:t>{</a:t>
            </a:r>
            <a:r>
              <a:rPr lang="en-US" sz="1400" dirty="0" smtClean="0">
                <a:solidFill>
                  <a:schemeClr val="accent1">
                    <a:lumMod val="75000"/>
                  </a:schemeClr>
                </a:solidFill>
                <a:latin typeface="Calibri" charset="0"/>
                <a:ea typeface="DengXian" charset="-122"/>
                <a:cs typeface="Times New Roman" charset="0"/>
              </a:rPr>
              <a:t>  </a:t>
            </a:r>
            <a:r>
              <a:rPr lang="en-US" sz="1400" b="1" dirty="0" smtClean="0">
                <a:solidFill>
                  <a:schemeClr val="accent1">
                    <a:lumMod val="75000"/>
                  </a:schemeClr>
                </a:solidFill>
                <a:latin typeface="Calibri" charset="0"/>
                <a:ea typeface="DengXian" charset="-122"/>
                <a:cs typeface="Times New Roman" charset="0"/>
              </a:rPr>
              <a:t>if(</a:t>
            </a:r>
            <a:r>
              <a:rPr lang="en-US" sz="1400" b="1" dirty="0" err="1" smtClean="0">
                <a:solidFill>
                  <a:schemeClr val="accent1">
                    <a:lumMod val="75000"/>
                  </a:schemeClr>
                </a:solidFill>
                <a:latin typeface="Calibri" charset="0"/>
                <a:ea typeface="DengXian" charset="-122"/>
                <a:cs typeface="Times New Roman" charset="0"/>
              </a:rPr>
              <a:t>nums</a:t>
            </a:r>
            <a:r>
              <a:rPr lang="en-US" sz="1400" b="1" dirty="0" smtClean="0">
                <a:solidFill>
                  <a:schemeClr val="accent1">
                    <a:lumMod val="75000"/>
                  </a:schemeClr>
                </a:solidFill>
                <a:latin typeface="Calibri" charset="0"/>
                <a:ea typeface="DengXian" charset="-122"/>
                <a:cs typeface="Times New Roman" charset="0"/>
              </a:rPr>
              <a:t>[</a:t>
            </a:r>
            <a:r>
              <a:rPr lang="en-US" sz="1400" b="1" dirty="0" err="1" smtClean="0">
                <a:solidFill>
                  <a:schemeClr val="accent1">
                    <a:lumMod val="75000"/>
                  </a:schemeClr>
                </a:solidFill>
                <a:latin typeface="Calibri" charset="0"/>
                <a:ea typeface="DengXian" charset="-122"/>
                <a:cs typeface="Times New Roman" charset="0"/>
              </a:rPr>
              <a:t>i</a:t>
            </a:r>
            <a:r>
              <a:rPr lang="en-US" sz="1400" b="1" dirty="0">
                <a:solidFill>
                  <a:schemeClr val="accent1">
                    <a:lumMod val="75000"/>
                  </a:schemeClr>
                </a:solidFill>
                <a:latin typeface="Calibri" charset="0"/>
                <a:ea typeface="DengXian" charset="-122"/>
                <a:cs typeface="Times New Roman" charset="0"/>
              </a:rPr>
              <a:t>] === 0)  </a:t>
            </a:r>
            <a:r>
              <a:rPr lang="en-US" sz="1400" b="1" dirty="0" err="1">
                <a:solidFill>
                  <a:schemeClr val="accent1">
                    <a:lumMod val="75000"/>
                  </a:schemeClr>
                </a:solidFill>
                <a:latin typeface="Calibri" charset="0"/>
                <a:ea typeface="DengXian" charset="-122"/>
                <a:cs typeface="Times New Roman" charset="0"/>
              </a:rPr>
              <a:t>nums</a:t>
            </a:r>
            <a:r>
              <a:rPr lang="en-US" sz="1400" b="1" dirty="0">
                <a:solidFill>
                  <a:schemeClr val="accent1">
                    <a:lumMod val="75000"/>
                  </a:schemeClr>
                </a:solidFill>
                <a:latin typeface="Calibri" charset="0"/>
                <a:ea typeface="DengXian" charset="-122"/>
                <a:cs typeface="Times New Roman" charset="0"/>
              </a:rPr>
              <a:t>[</a:t>
            </a:r>
            <a:r>
              <a:rPr lang="en-US" sz="1400" b="1" dirty="0" err="1">
                <a:solidFill>
                  <a:schemeClr val="accent1">
                    <a:lumMod val="75000"/>
                  </a:schemeClr>
                </a:solidFill>
                <a:latin typeface="Calibri" charset="0"/>
                <a:ea typeface="DengXian" charset="-122"/>
                <a:cs typeface="Times New Roman" charset="0"/>
              </a:rPr>
              <a:t>i</a:t>
            </a:r>
            <a:r>
              <a:rPr lang="en-US" sz="1400" b="1" dirty="0">
                <a:solidFill>
                  <a:schemeClr val="accent1">
                    <a:lumMod val="75000"/>
                  </a:schemeClr>
                </a:solidFill>
                <a:latin typeface="Calibri" charset="0"/>
                <a:ea typeface="DengXian" charset="-122"/>
                <a:cs typeface="Times New Roman" charset="0"/>
              </a:rPr>
              <a:t>] = -1</a:t>
            </a:r>
            <a:r>
              <a:rPr lang="en-US" sz="1400" b="1" dirty="0" smtClean="0">
                <a:solidFill>
                  <a:schemeClr val="accent1">
                    <a:lumMod val="75000"/>
                  </a:schemeClr>
                </a:solidFill>
                <a:latin typeface="Calibri" charset="0"/>
                <a:ea typeface="DengXian" charset="-122"/>
                <a:cs typeface="Times New Roman" charset="0"/>
              </a:rPr>
              <a:t>;  </a:t>
            </a:r>
            <a:r>
              <a:rPr lang="en-US" sz="1400" b="1" dirty="0">
                <a:solidFill>
                  <a:schemeClr val="accent1">
                    <a:lumMod val="75000"/>
                  </a:schemeClr>
                </a:solidFill>
                <a:latin typeface="Calibri" charset="0"/>
                <a:ea typeface="DengXian" charset="-122"/>
                <a:cs typeface="Times New Roman" charset="0"/>
              </a:rPr>
              <a:t>}</a:t>
            </a:r>
            <a:endParaRPr lang="en-US" sz="1400" dirty="0">
              <a:solidFill>
                <a:schemeClr val="accent1">
                  <a:lumMod val="75000"/>
                </a:schemeClr>
              </a:solidFill>
              <a:latin typeface="Calibri" charset="0"/>
              <a:ea typeface="DengXian" charset="-122"/>
              <a:cs typeface="Times New Roman" charset="0"/>
            </a:endParaRPr>
          </a:p>
          <a:p>
            <a:r>
              <a:rPr lang="en-US" sz="1400" b="1" dirty="0">
                <a:solidFill>
                  <a:schemeClr val="accent1">
                    <a:lumMod val="75000"/>
                  </a:schemeClr>
                </a:solidFill>
                <a:latin typeface="Calibri" charset="0"/>
                <a:ea typeface="DengXian" charset="-122"/>
                <a:cs typeface="Times New Roman" charset="0"/>
              </a:rPr>
              <a:t>    </a:t>
            </a:r>
            <a:r>
              <a:rPr lang="en-US" sz="1400" b="1" dirty="0" err="1">
                <a:solidFill>
                  <a:schemeClr val="accent1">
                    <a:lumMod val="75000"/>
                  </a:schemeClr>
                </a:solidFill>
                <a:latin typeface="Calibri" charset="0"/>
                <a:ea typeface="DengXian" charset="-122"/>
                <a:cs typeface="Times New Roman" charset="0"/>
              </a:rPr>
              <a:t>var</a:t>
            </a:r>
            <a:r>
              <a:rPr lang="en-US" sz="1400" b="1" dirty="0">
                <a:solidFill>
                  <a:schemeClr val="accent1">
                    <a:lumMod val="75000"/>
                  </a:schemeClr>
                </a:solidFill>
                <a:latin typeface="Calibri" charset="0"/>
                <a:ea typeface="DengXian" charset="-122"/>
                <a:cs typeface="Times New Roman" charset="0"/>
              </a:rPr>
              <a:t> hash={}, </a:t>
            </a:r>
            <a:r>
              <a:rPr lang="en-US" sz="1400" b="1" dirty="0" err="1">
                <a:solidFill>
                  <a:schemeClr val="accent1">
                    <a:lumMod val="75000"/>
                  </a:schemeClr>
                </a:solidFill>
                <a:latin typeface="Calibri" charset="0"/>
                <a:ea typeface="DengXian" charset="-122"/>
                <a:cs typeface="Times New Roman" charset="0"/>
              </a:rPr>
              <a:t>maxLen</a:t>
            </a:r>
            <a:r>
              <a:rPr lang="en-US" sz="1400" b="1" dirty="0">
                <a:solidFill>
                  <a:schemeClr val="accent1">
                    <a:lumMod val="75000"/>
                  </a:schemeClr>
                </a:solidFill>
                <a:latin typeface="Calibri" charset="0"/>
                <a:ea typeface="DengXian" charset="-122"/>
                <a:cs typeface="Times New Roman" charset="0"/>
              </a:rPr>
              <a:t> = 0, sum=0;</a:t>
            </a:r>
            <a:endParaRPr lang="en-US" sz="1400" dirty="0">
              <a:solidFill>
                <a:schemeClr val="accent1">
                  <a:lumMod val="75000"/>
                </a:schemeClr>
              </a:solidFill>
              <a:latin typeface="Calibri" charset="0"/>
              <a:ea typeface="DengXian" charset="-122"/>
              <a:cs typeface="Times New Roman" charset="0"/>
            </a:endParaRPr>
          </a:p>
          <a:p>
            <a:r>
              <a:rPr lang="en-US" sz="1400" b="1" dirty="0">
                <a:solidFill>
                  <a:schemeClr val="accent1">
                    <a:lumMod val="75000"/>
                  </a:schemeClr>
                </a:solidFill>
                <a:latin typeface="Calibri" charset="0"/>
                <a:ea typeface="DengXian" charset="-122"/>
                <a:cs typeface="Times New Roman" charset="0"/>
              </a:rPr>
              <a:t>    hash[0] = -1;</a:t>
            </a:r>
            <a:endParaRPr lang="en-US" sz="1400" dirty="0">
              <a:solidFill>
                <a:schemeClr val="accent1">
                  <a:lumMod val="75000"/>
                </a:schemeClr>
              </a:solidFill>
              <a:latin typeface="Calibri" charset="0"/>
              <a:ea typeface="DengXian" charset="-122"/>
              <a:cs typeface="Times New Roman" charset="0"/>
            </a:endParaRPr>
          </a:p>
          <a:p>
            <a:r>
              <a:rPr lang="en-US" sz="1400" b="1" dirty="0">
                <a:solidFill>
                  <a:schemeClr val="accent1">
                    <a:lumMod val="75000"/>
                  </a:schemeClr>
                </a:solidFill>
                <a:latin typeface="Calibri" charset="0"/>
                <a:ea typeface="DengXian" charset="-122"/>
                <a:cs typeface="Times New Roman" charset="0"/>
              </a:rPr>
              <a:t>    for(</a:t>
            </a:r>
            <a:r>
              <a:rPr lang="en-US" sz="1400" b="1" dirty="0" err="1">
                <a:solidFill>
                  <a:schemeClr val="accent1">
                    <a:lumMod val="75000"/>
                  </a:schemeClr>
                </a:solidFill>
                <a:latin typeface="Calibri" charset="0"/>
                <a:ea typeface="DengXian" charset="-122"/>
                <a:cs typeface="Times New Roman" charset="0"/>
              </a:rPr>
              <a:t>var</a:t>
            </a:r>
            <a:r>
              <a:rPr lang="en-US" sz="1400" b="1" dirty="0">
                <a:solidFill>
                  <a:schemeClr val="accent1">
                    <a:lumMod val="75000"/>
                  </a:schemeClr>
                </a:solidFill>
                <a:latin typeface="Calibri" charset="0"/>
                <a:ea typeface="DengXian" charset="-122"/>
                <a:cs typeface="Times New Roman" charset="0"/>
              </a:rPr>
              <a:t> </a:t>
            </a:r>
            <a:r>
              <a:rPr lang="en-US" sz="1400" b="1" dirty="0" err="1">
                <a:solidFill>
                  <a:schemeClr val="accent1">
                    <a:lumMod val="75000"/>
                  </a:schemeClr>
                </a:solidFill>
                <a:latin typeface="Calibri" charset="0"/>
                <a:ea typeface="DengXian" charset="-122"/>
                <a:cs typeface="Times New Roman" charset="0"/>
              </a:rPr>
              <a:t>i</a:t>
            </a:r>
            <a:r>
              <a:rPr lang="en-US" sz="1400" b="1" dirty="0">
                <a:solidFill>
                  <a:schemeClr val="accent1">
                    <a:lumMod val="75000"/>
                  </a:schemeClr>
                </a:solidFill>
                <a:latin typeface="Calibri" charset="0"/>
                <a:ea typeface="DengXian" charset="-122"/>
                <a:cs typeface="Times New Roman" charset="0"/>
              </a:rPr>
              <a:t>=0; </a:t>
            </a:r>
            <a:r>
              <a:rPr lang="en-US" sz="1400" b="1" dirty="0" err="1">
                <a:solidFill>
                  <a:schemeClr val="accent1">
                    <a:lumMod val="75000"/>
                  </a:schemeClr>
                </a:solidFill>
                <a:latin typeface="Calibri" charset="0"/>
                <a:ea typeface="DengXian" charset="-122"/>
                <a:cs typeface="Times New Roman" charset="0"/>
              </a:rPr>
              <a:t>i</a:t>
            </a:r>
            <a:r>
              <a:rPr lang="en-US" sz="1400" b="1" dirty="0">
                <a:solidFill>
                  <a:schemeClr val="accent1">
                    <a:lumMod val="75000"/>
                  </a:schemeClr>
                </a:solidFill>
                <a:latin typeface="Calibri" charset="0"/>
                <a:ea typeface="DengXian" charset="-122"/>
                <a:cs typeface="Times New Roman" charset="0"/>
              </a:rPr>
              <a:t>&lt;</a:t>
            </a:r>
            <a:r>
              <a:rPr lang="en-US" sz="1400" b="1" dirty="0" err="1">
                <a:solidFill>
                  <a:schemeClr val="accent1">
                    <a:lumMod val="75000"/>
                  </a:schemeClr>
                </a:solidFill>
                <a:latin typeface="Calibri" charset="0"/>
                <a:ea typeface="DengXian" charset="-122"/>
                <a:cs typeface="Times New Roman" charset="0"/>
              </a:rPr>
              <a:t>nums.length</a:t>
            </a:r>
            <a:r>
              <a:rPr lang="en-US" sz="1400" b="1" dirty="0">
                <a:solidFill>
                  <a:schemeClr val="accent1">
                    <a:lumMod val="75000"/>
                  </a:schemeClr>
                </a:solidFill>
                <a:latin typeface="Calibri" charset="0"/>
                <a:ea typeface="DengXian" charset="-122"/>
                <a:cs typeface="Times New Roman" charset="0"/>
              </a:rPr>
              <a:t>; </a:t>
            </a:r>
            <a:r>
              <a:rPr lang="en-US" sz="1400" b="1" dirty="0" err="1">
                <a:solidFill>
                  <a:schemeClr val="accent1">
                    <a:lumMod val="75000"/>
                  </a:schemeClr>
                </a:solidFill>
                <a:latin typeface="Calibri" charset="0"/>
                <a:ea typeface="DengXian" charset="-122"/>
                <a:cs typeface="Times New Roman" charset="0"/>
              </a:rPr>
              <a:t>i</a:t>
            </a:r>
            <a:r>
              <a:rPr lang="en-US" sz="1400" b="1" dirty="0">
                <a:solidFill>
                  <a:schemeClr val="accent1">
                    <a:lumMod val="75000"/>
                  </a:schemeClr>
                </a:solidFill>
                <a:latin typeface="Calibri" charset="0"/>
                <a:ea typeface="DengXian" charset="-122"/>
                <a:cs typeface="Times New Roman" charset="0"/>
              </a:rPr>
              <a:t>++) {</a:t>
            </a:r>
            <a:endParaRPr lang="en-US" sz="1400" dirty="0">
              <a:solidFill>
                <a:schemeClr val="accent1">
                  <a:lumMod val="75000"/>
                </a:schemeClr>
              </a:solidFill>
              <a:latin typeface="Calibri" charset="0"/>
              <a:ea typeface="DengXian" charset="-122"/>
              <a:cs typeface="Times New Roman" charset="0"/>
            </a:endParaRPr>
          </a:p>
          <a:p>
            <a:r>
              <a:rPr lang="en-US" sz="1400" b="1" dirty="0">
                <a:solidFill>
                  <a:schemeClr val="accent1">
                    <a:lumMod val="75000"/>
                  </a:schemeClr>
                </a:solidFill>
                <a:latin typeface="Calibri" charset="0"/>
                <a:ea typeface="DengXian" charset="-122"/>
                <a:cs typeface="Times New Roman" charset="0"/>
              </a:rPr>
              <a:t>        sum += </a:t>
            </a:r>
            <a:r>
              <a:rPr lang="en-US" sz="1400" b="1" dirty="0" err="1">
                <a:solidFill>
                  <a:schemeClr val="accent1">
                    <a:lumMod val="75000"/>
                  </a:schemeClr>
                </a:solidFill>
                <a:latin typeface="Calibri" charset="0"/>
                <a:ea typeface="DengXian" charset="-122"/>
                <a:cs typeface="Times New Roman" charset="0"/>
              </a:rPr>
              <a:t>nums</a:t>
            </a:r>
            <a:r>
              <a:rPr lang="en-US" sz="1400" b="1" dirty="0">
                <a:solidFill>
                  <a:schemeClr val="accent1">
                    <a:lumMod val="75000"/>
                  </a:schemeClr>
                </a:solidFill>
                <a:latin typeface="Calibri" charset="0"/>
                <a:ea typeface="DengXian" charset="-122"/>
                <a:cs typeface="Times New Roman" charset="0"/>
              </a:rPr>
              <a:t>[</a:t>
            </a:r>
            <a:r>
              <a:rPr lang="en-US" sz="1400" b="1" dirty="0" err="1">
                <a:solidFill>
                  <a:schemeClr val="accent1">
                    <a:lumMod val="75000"/>
                  </a:schemeClr>
                </a:solidFill>
                <a:latin typeface="Calibri" charset="0"/>
                <a:ea typeface="DengXian" charset="-122"/>
                <a:cs typeface="Times New Roman" charset="0"/>
              </a:rPr>
              <a:t>i</a:t>
            </a:r>
            <a:r>
              <a:rPr lang="en-US" sz="1400" b="1" dirty="0">
                <a:solidFill>
                  <a:schemeClr val="accent1">
                    <a:lumMod val="75000"/>
                  </a:schemeClr>
                </a:solidFill>
                <a:latin typeface="Calibri" charset="0"/>
                <a:ea typeface="DengXian" charset="-122"/>
                <a:cs typeface="Times New Roman" charset="0"/>
              </a:rPr>
              <a:t>];</a:t>
            </a:r>
            <a:endParaRPr lang="en-US" sz="1400" dirty="0">
              <a:solidFill>
                <a:schemeClr val="accent1">
                  <a:lumMod val="75000"/>
                </a:schemeClr>
              </a:solidFill>
              <a:latin typeface="Calibri" charset="0"/>
              <a:ea typeface="DengXian" charset="-122"/>
              <a:cs typeface="Times New Roman" charset="0"/>
            </a:endParaRPr>
          </a:p>
          <a:p>
            <a:r>
              <a:rPr lang="en-US" sz="1400" b="1" dirty="0">
                <a:solidFill>
                  <a:schemeClr val="accent1">
                    <a:lumMod val="75000"/>
                  </a:schemeClr>
                </a:solidFill>
                <a:latin typeface="Calibri" charset="0"/>
                <a:ea typeface="DengXian" charset="-122"/>
                <a:cs typeface="Times New Roman" charset="0"/>
              </a:rPr>
              <a:t>        if(hash[sum] !== undefined) {</a:t>
            </a:r>
            <a:endParaRPr lang="en-US" sz="1400" dirty="0">
              <a:solidFill>
                <a:schemeClr val="accent1">
                  <a:lumMod val="75000"/>
                </a:schemeClr>
              </a:solidFill>
              <a:latin typeface="Calibri" charset="0"/>
              <a:ea typeface="DengXian" charset="-122"/>
              <a:cs typeface="Times New Roman" charset="0"/>
            </a:endParaRPr>
          </a:p>
          <a:p>
            <a:r>
              <a:rPr lang="en-US" sz="1400" b="1" dirty="0">
                <a:solidFill>
                  <a:schemeClr val="accent1">
                    <a:lumMod val="75000"/>
                  </a:schemeClr>
                </a:solidFill>
                <a:latin typeface="Calibri" charset="0"/>
                <a:ea typeface="DengXian" charset="-122"/>
                <a:cs typeface="Times New Roman" charset="0"/>
              </a:rPr>
              <a:t>            </a:t>
            </a:r>
            <a:r>
              <a:rPr lang="en-US" sz="1400" b="1" dirty="0" err="1">
                <a:solidFill>
                  <a:schemeClr val="accent1">
                    <a:lumMod val="75000"/>
                  </a:schemeClr>
                </a:solidFill>
                <a:latin typeface="Calibri" charset="0"/>
                <a:ea typeface="DengXian" charset="-122"/>
                <a:cs typeface="Times New Roman" charset="0"/>
              </a:rPr>
              <a:t>maxLen</a:t>
            </a:r>
            <a:r>
              <a:rPr lang="en-US" sz="1400" b="1" dirty="0">
                <a:solidFill>
                  <a:schemeClr val="accent1">
                    <a:lumMod val="75000"/>
                  </a:schemeClr>
                </a:solidFill>
                <a:latin typeface="Calibri" charset="0"/>
                <a:ea typeface="DengXian" charset="-122"/>
                <a:cs typeface="Times New Roman" charset="0"/>
              </a:rPr>
              <a:t> = </a:t>
            </a:r>
            <a:r>
              <a:rPr lang="en-US" sz="1400" b="1" dirty="0" err="1">
                <a:solidFill>
                  <a:schemeClr val="accent1">
                    <a:lumMod val="75000"/>
                  </a:schemeClr>
                </a:solidFill>
                <a:latin typeface="Calibri" charset="0"/>
                <a:ea typeface="DengXian" charset="-122"/>
                <a:cs typeface="Times New Roman" charset="0"/>
              </a:rPr>
              <a:t>Math.max</a:t>
            </a:r>
            <a:r>
              <a:rPr lang="en-US" sz="1400" b="1" dirty="0">
                <a:solidFill>
                  <a:schemeClr val="accent1">
                    <a:lumMod val="75000"/>
                  </a:schemeClr>
                </a:solidFill>
                <a:latin typeface="Calibri" charset="0"/>
                <a:ea typeface="DengXian" charset="-122"/>
                <a:cs typeface="Times New Roman" charset="0"/>
              </a:rPr>
              <a:t>(</a:t>
            </a:r>
            <a:r>
              <a:rPr lang="en-US" sz="1400" b="1" dirty="0" err="1">
                <a:solidFill>
                  <a:schemeClr val="accent1">
                    <a:lumMod val="75000"/>
                  </a:schemeClr>
                </a:solidFill>
                <a:latin typeface="Calibri" charset="0"/>
                <a:ea typeface="DengXian" charset="-122"/>
                <a:cs typeface="Times New Roman" charset="0"/>
              </a:rPr>
              <a:t>maxLen</a:t>
            </a:r>
            <a:r>
              <a:rPr lang="en-US" sz="1400" b="1" dirty="0">
                <a:solidFill>
                  <a:schemeClr val="accent1">
                    <a:lumMod val="75000"/>
                  </a:schemeClr>
                </a:solidFill>
                <a:latin typeface="Calibri" charset="0"/>
                <a:ea typeface="DengXian" charset="-122"/>
                <a:cs typeface="Times New Roman" charset="0"/>
              </a:rPr>
              <a:t>, </a:t>
            </a:r>
            <a:r>
              <a:rPr lang="en-US" sz="1400" b="1" dirty="0" err="1">
                <a:solidFill>
                  <a:schemeClr val="accent1">
                    <a:lumMod val="75000"/>
                  </a:schemeClr>
                </a:solidFill>
                <a:latin typeface="Calibri" charset="0"/>
                <a:ea typeface="DengXian" charset="-122"/>
                <a:cs typeface="Times New Roman" charset="0"/>
              </a:rPr>
              <a:t>i</a:t>
            </a:r>
            <a:r>
              <a:rPr lang="en-US" sz="1400" b="1" dirty="0">
                <a:solidFill>
                  <a:schemeClr val="accent1">
                    <a:lumMod val="75000"/>
                  </a:schemeClr>
                </a:solidFill>
                <a:latin typeface="Calibri" charset="0"/>
                <a:ea typeface="DengXian" charset="-122"/>
                <a:cs typeface="Times New Roman" charset="0"/>
              </a:rPr>
              <a:t>-hash[sum]);</a:t>
            </a:r>
            <a:endParaRPr lang="en-US" sz="1400" dirty="0">
              <a:solidFill>
                <a:schemeClr val="accent1">
                  <a:lumMod val="75000"/>
                </a:schemeClr>
              </a:solidFill>
              <a:latin typeface="Calibri" charset="0"/>
              <a:ea typeface="DengXian" charset="-122"/>
              <a:cs typeface="Times New Roman" charset="0"/>
            </a:endParaRPr>
          </a:p>
          <a:p>
            <a:r>
              <a:rPr lang="en-US" sz="1400" b="1" dirty="0">
                <a:solidFill>
                  <a:schemeClr val="accent1">
                    <a:lumMod val="75000"/>
                  </a:schemeClr>
                </a:solidFill>
                <a:latin typeface="Calibri" charset="0"/>
                <a:ea typeface="DengXian" charset="-122"/>
                <a:cs typeface="Times New Roman" charset="0"/>
              </a:rPr>
              <a:t>        } else {</a:t>
            </a:r>
            <a:endParaRPr lang="en-US" sz="1400" dirty="0">
              <a:solidFill>
                <a:schemeClr val="accent1">
                  <a:lumMod val="75000"/>
                </a:schemeClr>
              </a:solidFill>
              <a:latin typeface="Calibri" charset="0"/>
              <a:ea typeface="DengXian" charset="-122"/>
              <a:cs typeface="Times New Roman" charset="0"/>
            </a:endParaRPr>
          </a:p>
          <a:p>
            <a:r>
              <a:rPr lang="en-US" sz="1400" b="1" dirty="0">
                <a:solidFill>
                  <a:schemeClr val="accent1">
                    <a:lumMod val="75000"/>
                  </a:schemeClr>
                </a:solidFill>
                <a:latin typeface="Calibri" charset="0"/>
                <a:ea typeface="DengXian" charset="-122"/>
                <a:cs typeface="Times New Roman" charset="0"/>
              </a:rPr>
              <a:t>            hash[sum] = </a:t>
            </a:r>
            <a:r>
              <a:rPr lang="en-US" sz="1400" b="1" dirty="0" err="1">
                <a:solidFill>
                  <a:schemeClr val="accent1">
                    <a:lumMod val="75000"/>
                  </a:schemeClr>
                </a:solidFill>
                <a:latin typeface="Calibri" charset="0"/>
                <a:ea typeface="DengXian" charset="-122"/>
                <a:cs typeface="Times New Roman" charset="0"/>
              </a:rPr>
              <a:t>i</a:t>
            </a:r>
            <a:r>
              <a:rPr lang="en-US" sz="1400" b="1" dirty="0">
                <a:solidFill>
                  <a:schemeClr val="accent1">
                    <a:lumMod val="75000"/>
                  </a:schemeClr>
                </a:solidFill>
                <a:latin typeface="Calibri" charset="0"/>
                <a:ea typeface="DengXian" charset="-122"/>
                <a:cs typeface="Times New Roman" charset="0"/>
              </a:rPr>
              <a:t>;</a:t>
            </a:r>
            <a:endParaRPr lang="en-US" sz="1400" dirty="0">
              <a:solidFill>
                <a:schemeClr val="accent1">
                  <a:lumMod val="75000"/>
                </a:schemeClr>
              </a:solidFill>
              <a:latin typeface="Calibri" charset="0"/>
              <a:ea typeface="DengXian" charset="-122"/>
              <a:cs typeface="Times New Roman" charset="0"/>
            </a:endParaRPr>
          </a:p>
          <a:p>
            <a:r>
              <a:rPr lang="en-US" sz="1400" b="1" dirty="0">
                <a:solidFill>
                  <a:schemeClr val="accent1">
                    <a:lumMod val="75000"/>
                  </a:schemeClr>
                </a:solidFill>
                <a:latin typeface="Calibri" charset="0"/>
                <a:ea typeface="DengXian" charset="-122"/>
                <a:cs typeface="Times New Roman" charset="0"/>
              </a:rPr>
              <a:t>        }</a:t>
            </a:r>
            <a:endParaRPr lang="en-US" sz="1400" dirty="0">
              <a:solidFill>
                <a:schemeClr val="accent1">
                  <a:lumMod val="75000"/>
                </a:schemeClr>
              </a:solidFill>
              <a:latin typeface="Calibri" charset="0"/>
              <a:ea typeface="DengXian" charset="-122"/>
              <a:cs typeface="Times New Roman" charset="0"/>
            </a:endParaRPr>
          </a:p>
          <a:p>
            <a:r>
              <a:rPr lang="en-US" sz="1400" b="1" dirty="0">
                <a:solidFill>
                  <a:schemeClr val="accent1">
                    <a:lumMod val="75000"/>
                  </a:schemeClr>
                </a:solidFill>
                <a:latin typeface="Calibri" charset="0"/>
                <a:ea typeface="DengXian" charset="-122"/>
                <a:cs typeface="Times New Roman" charset="0"/>
              </a:rPr>
              <a:t>    }</a:t>
            </a:r>
            <a:endParaRPr lang="en-US" sz="1400" dirty="0">
              <a:solidFill>
                <a:schemeClr val="accent1">
                  <a:lumMod val="75000"/>
                </a:schemeClr>
              </a:solidFill>
              <a:latin typeface="Calibri" charset="0"/>
              <a:ea typeface="DengXian" charset="-122"/>
              <a:cs typeface="Times New Roman" charset="0"/>
            </a:endParaRPr>
          </a:p>
          <a:p>
            <a:r>
              <a:rPr lang="en-US" sz="1400" b="1" dirty="0">
                <a:solidFill>
                  <a:schemeClr val="accent1">
                    <a:lumMod val="75000"/>
                  </a:schemeClr>
                </a:solidFill>
                <a:latin typeface="Calibri" charset="0"/>
                <a:ea typeface="DengXian" charset="-122"/>
                <a:cs typeface="Times New Roman" charset="0"/>
              </a:rPr>
              <a:t>    return </a:t>
            </a:r>
            <a:r>
              <a:rPr lang="en-US" sz="1400" b="1" dirty="0" err="1">
                <a:solidFill>
                  <a:schemeClr val="accent1">
                    <a:lumMod val="75000"/>
                  </a:schemeClr>
                </a:solidFill>
                <a:latin typeface="Calibri" charset="0"/>
                <a:ea typeface="DengXian" charset="-122"/>
                <a:cs typeface="Times New Roman" charset="0"/>
              </a:rPr>
              <a:t>maxLen</a:t>
            </a:r>
            <a:r>
              <a:rPr lang="en-US" sz="1400" b="1" dirty="0">
                <a:solidFill>
                  <a:schemeClr val="accent1">
                    <a:lumMod val="75000"/>
                  </a:schemeClr>
                </a:solidFill>
                <a:latin typeface="Calibri" charset="0"/>
                <a:ea typeface="DengXian" charset="-122"/>
                <a:cs typeface="Times New Roman" charset="0"/>
              </a:rPr>
              <a:t>;</a:t>
            </a:r>
            <a:endParaRPr lang="en-US" sz="1400" dirty="0">
              <a:solidFill>
                <a:schemeClr val="accent1">
                  <a:lumMod val="75000"/>
                </a:schemeClr>
              </a:solidFill>
            </a:endParaRPr>
          </a:p>
        </p:txBody>
      </p:sp>
    </p:spTree>
    <p:extLst>
      <p:ext uri="{BB962C8B-B14F-4D97-AF65-F5344CB8AC3E}">
        <p14:creationId xmlns:p14="http://schemas.microsoft.com/office/powerpoint/2010/main" val="1851065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3422" y="156146"/>
            <a:ext cx="5928354" cy="369332"/>
          </a:xfrm>
          <a:prstGeom prst="rect">
            <a:avLst/>
          </a:prstGeom>
        </p:spPr>
        <p:txBody>
          <a:bodyPr wrap="none">
            <a:spAutoFit/>
          </a:bodyPr>
          <a:lstStyle/>
          <a:p>
            <a:r>
              <a:rPr lang="en-US" dirty="0"/>
              <a:t>Use </a:t>
            </a:r>
            <a:r>
              <a:rPr lang="en-US" dirty="0" err="1"/>
              <a:t>hashmap</a:t>
            </a:r>
            <a:r>
              <a:rPr lang="en-US" dirty="0"/>
              <a:t> to find duplicate or find </a:t>
            </a:r>
            <a:r>
              <a:rPr lang="en-US" dirty="0" err="1"/>
              <a:t>subarray</a:t>
            </a:r>
            <a:r>
              <a:rPr lang="en-US" dirty="0"/>
              <a:t> with give sum</a:t>
            </a:r>
          </a:p>
        </p:txBody>
      </p:sp>
      <p:sp>
        <p:nvSpPr>
          <p:cNvPr id="2" name="Rectangle 1"/>
          <p:cNvSpPr/>
          <p:nvPr/>
        </p:nvSpPr>
        <p:spPr>
          <a:xfrm>
            <a:off x="193422" y="442351"/>
            <a:ext cx="6053000" cy="4031873"/>
          </a:xfrm>
          <a:prstGeom prst="rect">
            <a:avLst/>
          </a:prstGeom>
        </p:spPr>
        <p:txBody>
          <a:bodyPr wrap="square">
            <a:spAutoFit/>
          </a:bodyPr>
          <a:lstStyle/>
          <a:p>
            <a:r>
              <a:rPr lang="en-US" sz="1600" dirty="0"/>
              <a:t>Given a list of non-negative numbers and a target integer k, write a function to check if the array has a continuous </a:t>
            </a:r>
            <a:r>
              <a:rPr lang="en-US" sz="1600" dirty="0" err="1"/>
              <a:t>subarray</a:t>
            </a:r>
            <a:r>
              <a:rPr lang="en-US" sz="1600" dirty="0"/>
              <a:t> of size at least 2 that sums up to the multiple of k, that is, sums up to n*k where n is also an integer</a:t>
            </a:r>
            <a:r>
              <a:rPr lang="en-US" sz="1600" dirty="0" smtClean="0"/>
              <a:t>.</a:t>
            </a:r>
          </a:p>
          <a:p>
            <a:r>
              <a:rPr lang="en-US" sz="1600" dirty="0" smtClean="0"/>
              <a:t>Input</a:t>
            </a:r>
            <a:r>
              <a:rPr lang="en-US" sz="1600" dirty="0"/>
              <a:t>: [23, 2, 6, 4, 7],  </a:t>
            </a:r>
            <a:r>
              <a:rPr lang="en-US" sz="1600" dirty="0" smtClean="0"/>
              <a:t>k=6</a:t>
            </a:r>
          </a:p>
          <a:p>
            <a:r>
              <a:rPr lang="en-US" sz="1600" dirty="0" smtClean="0"/>
              <a:t>Output</a:t>
            </a:r>
            <a:r>
              <a:rPr lang="en-US" sz="1600" dirty="0"/>
              <a:t>: </a:t>
            </a:r>
            <a:r>
              <a:rPr lang="en-US" sz="1600" dirty="0" smtClean="0"/>
              <a:t>True</a:t>
            </a:r>
          </a:p>
          <a:p>
            <a:r>
              <a:rPr lang="en-US" sz="1600" dirty="0" smtClean="0"/>
              <a:t>Explanation</a:t>
            </a:r>
            <a:r>
              <a:rPr lang="en-US" sz="1600" dirty="0"/>
              <a:t>: Because [23, 2, 6, 4, 7] is an continuous </a:t>
            </a:r>
            <a:r>
              <a:rPr lang="en-US" sz="1600" dirty="0" err="1"/>
              <a:t>subarray</a:t>
            </a:r>
            <a:r>
              <a:rPr lang="en-US" sz="1600" dirty="0"/>
              <a:t> of size 5 and sums up to 42</a:t>
            </a:r>
            <a:r>
              <a:rPr lang="en-US" sz="1600" dirty="0" smtClean="0"/>
              <a:t>.</a:t>
            </a:r>
          </a:p>
          <a:p>
            <a:endParaRPr lang="en-US" sz="1600" dirty="0" smtClean="0"/>
          </a:p>
          <a:p>
            <a:r>
              <a:rPr lang="en-US" sz="1600" dirty="0" smtClean="0"/>
              <a:t>There are corner cases, if k=0 return false, if there is [..0,0</a:t>
            </a:r>
            <a:r>
              <a:rPr lang="mr-IN" sz="1600" dirty="0" smtClean="0"/>
              <a:t>…</a:t>
            </a:r>
            <a:r>
              <a:rPr lang="en-US" sz="1600" dirty="0" smtClean="0"/>
              <a:t>] in the array, since 0 % k = 0  always return true</a:t>
            </a:r>
          </a:p>
          <a:p>
            <a:r>
              <a:rPr lang="en-US" sz="1600" dirty="0"/>
              <a:t>case [1, 1] k=2</a:t>
            </a:r>
          </a:p>
          <a:p>
            <a:r>
              <a:rPr lang="en-US" sz="1600" dirty="0"/>
              <a:t> hash[0] = -1</a:t>
            </a:r>
          </a:p>
          <a:p>
            <a:r>
              <a:rPr lang="en-US" sz="1600" dirty="0"/>
              <a:t> </a:t>
            </a:r>
            <a:r>
              <a:rPr lang="en-US" sz="1600" dirty="0" err="1"/>
              <a:t>i</a:t>
            </a:r>
            <a:r>
              <a:rPr lang="en-US" sz="1600" dirty="0"/>
              <a:t>=0, hash[1%2] =1</a:t>
            </a:r>
          </a:p>
          <a:p>
            <a:r>
              <a:rPr lang="en-US" sz="1600" dirty="0"/>
              <a:t> </a:t>
            </a:r>
            <a:r>
              <a:rPr lang="en-US" sz="1600" dirty="0" err="1"/>
              <a:t>i</a:t>
            </a:r>
            <a:r>
              <a:rPr lang="en-US" sz="1600" dirty="0"/>
              <a:t>=1, hash[2%2] already exist, </a:t>
            </a:r>
            <a:r>
              <a:rPr lang="en-US" sz="1600" dirty="0" err="1"/>
              <a:t>i</a:t>
            </a:r>
            <a:r>
              <a:rPr lang="en-US" sz="1600" dirty="0"/>
              <a:t>-hash[0] = 1-(-1) &gt; 1 found</a:t>
            </a:r>
          </a:p>
          <a:p>
            <a:endParaRPr lang="en-US" sz="1600" dirty="0"/>
          </a:p>
        </p:txBody>
      </p:sp>
      <p:sp>
        <p:nvSpPr>
          <p:cNvPr id="3" name="Rectangle 2"/>
          <p:cNvSpPr/>
          <p:nvPr/>
        </p:nvSpPr>
        <p:spPr>
          <a:xfrm>
            <a:off x="6408717" y="343776"/>
            <a:ext cx="6096000" cy="5909310"/>
          </a:xfrm>
          <a:prstGeom prst="rect">
            <a:avLst/>
          </a:prstGeom>
        </p:spPr>
        <p:txBody>
          <a:bodyPr>
            <a:spAutoFit/>
          </a:bodyPr>
          <a:lstStyle/>
          <a:p>
            <a:r>
              <a:rPr lang="en-US" dirty="0" err="1">
                <a:solidFill>
                  <a:schemeClr val="accent1">
                    <a:lumMod val="75000"/>
                  </a:schemeClr>
                </a:solidFill>
                <a:latin typeface="Calibri" charset="0"/>
                <a:ea typeface="DengXian" charset="-122"/>
                <a:cs typeface="Times New Roman" charset="0"/>
              </a:rPr>
              <a:t>var</a:t>
            </a:r>
            <a:r>
              <a:rPr lang="en-US" dirty="0">
                <a:solidFill>
                  <a:schemeClr val="accent1">
                    <a:lumMod val="75000"/>
                  </a:schemeClr>
                </a:solidFill>
                <a:latin typeface="Calibri" charset="0"/>
                <a:ea typeface="DengXian" charset="-122"/>
                <a:cs typeface="Times New Roman" charset="0"/>
              </a:rPr>
              <a:t> </a:t>
            </a:r>
            <a:r>
              <a:rPr lang="en-US" dirty="0" err="1">
                <a:solidFill>
                  <a:schemeClr val="accent1">
                    <a:lumMod val="75000"/>
                  </a:schemeClr>
                </a:solidFill>
                <a:latin typeface="Calibri" charset="0"/>
                <a:ea typeface="DengXian" charset="-122"/>
                <a:cs typeface="Times New Roman" charset="0"/>
              </a:rPr>
              <a:t>checkSubarraySum</a:t>
            </a:r>
            <a:r>
              <a:rPr lang="en-US" dirty="0">
                <a:solidFill>
                  <a:schemeClr val="accent1">
                    <a:lumMod val="75000"/>
                  </a:schemeClr>
                </a:solidFill>
                <a:latin typeface="Calibri" charset="0"/>
                <a:ea typeface="DengXian" charset="-122"/>
                <a:cs typeface="Times New Roman" charset="0"/>
              </a:rPr>
              <a:t> = function(</a:t>
            </a:r>
            <a:r>
              <a:rPr lang="en-US" dirty="0" err="1">
                <a:solidFill>
                  <a:schemeClr val="accent1">
                    <a:lumMod val="75000"/>
                  </a:schemeClr>
                </a:solidFill>
                <a:latin typeface="Calibri" charset="0"/>
                <a:ea typeface="DengXian" charset="-122"/>
                <a:cs typeface="Times New Roman" charset="0"/>
              </a:rPr>
              <a:t>nums</a:t>
            </a:r>
            <a:r>
              <a:rPr lang="en-US" dirty="0">
                <a:solidFill>
                  <a:schemeClr val="accent1">
                    <a:lumMod val="75000"/>
                  </a:schemeClr>
                </a:solidFill>
                <a:latin typeface="Calibri" charset="0"/>
                <a:ea typeface="DengXian" charset="-122"/>
                <a:cs typeface="Times New Roman" charset="0"/>
              </a:rPr>
              <a:t>, k) {</a:t>
            </a:r>
          </a:p>
          <a:p>
            <a:r>
              <a:rPr lang="en-US" dirty="0">
                <a:solidFill>
                  <a:schemeClr val="accent1">
                    <a:lumMod val="75000"/>
                  </a:schemeClr>
                </a:solidFill>
                <a:latin typeface="Calibri" charset="0"/>
                <a:ea typeface="DengXian" charset="-122"/>
                <a:cs typeface="Times New Roman" charset="0"/>
              </a:rPr>
              <a:t>    // corner cases first</a:t>
            </a:r>
          </a:p>
          <a:p>
            <a:r>
              <a:rPr lang="en-US" dirty="0">
                <a:solidFill>
                  <a:schemeClr val="accent1">
                    <a:lumMod val="75000"/>
                  </a:schemeClr>
                </a:solidFill>
                <a:latin typeface="Calibri" charset="0"/>
                <a:ea typeface="DengXian" charset="-122"/>
                <a:cs typeface="Times New Roman" charset="0"/>
              </a:rPr>
              <a:t>    if (</a:t>
            </a:r>
            <a:r>
              <a:rPr lang="en-US" dirty="0" err="1">
                <a:solidFill>
                  <a:schemeClr val="accent1">
                    <a:lumMod val="75000"/>
                  </a:schemeClr>
                </a:solidFill>
                <a:latin typeface="Calibri" charset="0"/>
                <a:ea typeface="DengXian" charset="-122"/>
                <a:cs typeface="Times New Roman" charset="0"/>
              </a:rPr>
              <a:t>nums.length</a:t>
            </a:r>
            <a:r>
              <a:rPr lang="en-US" dirty="0">
                <a:solidFill>
                  <a:schemeClr val="accent1">
                    <a:lumMod val="75000"/>
                  </a:schemeClr>
                </a:solidFill>
                <a:latin typeface="Calibri" charset="0"/>
                <a:ea typeface="DengXian" charset="-122"/>
                <a:cs typeface="Times New Roman" charset="0"/>
              </a:rPr>
              <a:t> &lt; 2) return false;</a:t>
            </a:r>
          </a:p>
          <a:p>
            <a:r>
              <a:rPr lang="en-US" dirty="0">
                <a:solidFill>
                  <a:schemeClr val="accent1">
                    <a:lumMod val="75000"/>
                  </a:schemeClr>
                </a:solidFill>
                <a:latin typeface="Calibri" charset="0"/>
                <a:ea typeface="DengXian" charset="-122"/>
                <a:cs typeface="Times New Roman" charset="0"/>
              </a:rPr>
              <a:t>    for (</a:t>
            </a:r>
            <a:r>
              <a:rPr lang="en-US" dirty="0" err="1">
                <a:solidFill>
                  <a:schemeClr val="accent1">
                    <a:lumMod val="75000"/>
                  </a:schemeClr>
                </a:solidFill>
                <a:latin typeface="Calibri" charset="0"/>
                <a:ea typeface="DengXian" charset="-122"/>
                <a:cs typeface="Times New Roman" charset="0"/>
              </a:rPr>
              <a:t>var</a:t>
            </a:r>
            <a:r>
              <a:rPr lang="en-US" dirty="0">
                <a:solidFill>
                  <a:schemeClr val="accent1">
                    <a:lumMod val="75000"/>
                  </a:schemeClr>
                </a:solidFill>
                <a:latin typeface="Calibri" charset="0"/>
                <a:ea typeface="DengXian" charset="-122"/>
                <a:cs typeface="Times New Roman" charset="0"/>
              </a:rPr>
              <a:t> </a:t>
            </a:r>
            <a:r>
              <a:rPr lang="en-US" dirty="0" err="1">
                <a:solidFill>
                  <a:schemeClr val="accent1">
                    <a:lumMod val="75000"/>
                  </a:schemeClr>
                </a:solidFill>
                <a:latin typeface="Calibri" charset="0"/>
                <a:ea typeface="DengXian" charset="-122"/>
                <a:cs typeface="Times New Roman" charset="0"/>
              </a:rPr>
              <a:t>i</a:t>
            </a:r>
            <a:r>
              <a:rPr lang="en-US" dirty="0">
                <a:solidFill>
                  <a:schemeClr val="accent1">
                    <a:lumMod val="75000"/>
                  </a:schemeClr>
                </a:solidFill>
                <a:latin typeface="Calibri" charset="0"/>
                <a:ea typeface="DengXian" charset="-122"/>
                <a:cs typeface="Times New Roman" charset="0"/>
              </a:rPr>
              <a:t> = 0; </a:t>
            </a:r>
            <a:r>
              <a:rPr lang="en-US" dirty="0" err="1">
                <a:solidFill>
                  <a:schemeClr val="accent1">
                    <a:lumMod val="75000"/>
                  </a:schemeClr>
                </a:solidFill>
                <a:latin typeface="Calibri" charset="0"/>
                <a:ea typeface="DengXian" charset="-122"/>
                <a:cs typeface="Times New Roman" charset="0"/>
              </a:rPr>
              <a:t>i</a:t>
            </a:r>
            <a:r>
              <a:rPr lang="en-US" dirty="0">
                <a:solidFill>
                  <a:schemeClr val="accent1">
                    <a:lumMod val="75000"/>
                  </a:schemeClr>
                </a:solidFill>
                <a:latin typeface="Calibri" charset="0"/>
                <a:ea typeface="DengXian" charset="-122"/>
                <a:cs typeface="Times New Roman" charset="0"/>
              </a:rPr>
              <a:t> &lt; </a:t>
            </a:r>
            <a:r>
              <a:rPr lang="en-US" dirty="0" err="1">
                <a:solidFill>
                  <a:schemeClr val="accent1">
                    <a:lumMod val="75000"/>
                  </a:schemeClr>
                </a:solidFill>
                <a:latin typeface="Calibri" charset="0"/>
                <a:ea typeface="DengXian" charset="-122"/>
                <a:cs typeface="Times New Roman" charset="0"/>
              </a:rPr>
              <a:t>nums.length</a:t>
            </a:r>
            <a:r>
              <a:rPr lang="en-US" dirty="0">
                <a:solidFill>
                  <a:schemeClr val="accent1">
                    <a:lumMod val="75000"/>
                  </a:schemeClr>
                </a:solidFill>
                <a:latin typeface="Calibri" charset="0"/>
                <a:ea typeface="DengXian" charset="-122"/>
                <a:cs typeface="Times New Roman" charset="0"/>
              </a:rPr>
              <a:t> - 1; </a:t>
            </a:r>
            <a:r>
              <a:rPr lang="en-US" dirty="0" err="1">
                <a:solidFill>
                  <a:schemeClr val="accent1">
                    <a:lumMod val="75000"/>
                  </a:schemeClr>
                </a:solidFill>
                <a:latin typeface="Calibri" charset="0"/>
                <a:ea typeface="DengXian" charset="-122"/>
                <a:cs typeface="Times New Roman" charset="0"/>
              </a:rPr>
              <a:t>i</a:t>
            </a:r>
            <a:r>
              <a:rPr lang="en-US" dirty="0">
                <a:solidFill>
                  <a:schemeClr val="accent1">
                    <a:lumMod val="75000"/>
                  </a:schemeClr>
                </a:solidFill>
                <a:latin typeface="Calibri" charset="0"/>
                <a:ea typeface="DengXian" charset="-122"/>
                <a:cs typeface="Times New Roman" charset="0"/>
              </a:rPr>
              <a:t>++) {</a:t>
            </a:r>
          </a:p>
          <a:p>
            <a:r>
              <a:rPr lang="en-US" dirty="0">
                <a:solidFill>
                  <a:schemeClr val="accent1">
                    <a:lumMod val="75000"/>
                  </a:schemeClr>
                </a:solidFill>
                <a:latin typeface="Calibri" charset="0"/>
                <a:ea typeface="DengXian" charset="-122"/>
                <a:cs typeface="Times New Roman" charset="0"/>
              </a:rPr>
              <a:t>        if (</a:t>
            </a:r>
            <a:r>
              <a:rPr lang="en-US" dirty="0" err="1">
                <a:solidFill>
                  <a:schemeClr val="accent1">
                    <a:lumMod val="75000"/>
                  </a:schemeClr>
                </a:solidFill>
                <a:latin typeface="Calibri" charset="0"/>
                <a:ea typeface="DengXian" charset="-122"/>
                <a:cs typeface="Times New Roman" charset="0"/>
              </a:rPr>
              <a:t>nums</a:t>
            </a:r>
            <a:r>
              <a:rPr lang="en-US" dirty="0">
                <a:solidFill>
                  <a:schemeClr val="accent1">
                    <a:lumMod val="75000"/>
                  </a:schemeClr>
                </a:solidFill>
                <a:latin typeface="Calibri" charset="0"/>
                <a:ea typeface="DengXian" charset="-122"/>
                <a:cs typeface="Times New Roman" charset="0"/>
              </a:rPr>
              <a:t>[</a:t>
            </a:r>
            <a:r>
              <a:rPr lang="en-US" dirty="0" err="1">
                <a:solidFill>
                  <a:schemeClr val="accent1">
                    <a:lumMod val="75000"/>
                  </a:schemeClr>
                </a:solidFill>
                <a:latin typeface="Calibri" charset="0"/>
                <a:ea typeface="DengXian" charset="-122"/>
                <a:cs typeface="Times New Roman" charset="0"/>
              </a:rPr>
              <a:t>i</a:t>
            </a:r>
            <a:r>
              <a:rPr lang="en-US" dirty="0">
                <a:solidFill>
                  <a:schemeClr val="accent1">
                    <a:lumMod val="75000"/>
                  </a:schemeClr>
                </a:solidFill>
                <a:latin typeface="Calibri" charset="0"/>
                <a:ea typeface="DengXian" charset="-122"/>
                <a:cs typeface="Times New Roman" charset="0"/>
              </a:rPr>
              <a:t>] + </a:t>
            </a:r>
            <a:r>
              <a:rPr lang="en-US" dirty="0" err="1">
                <a:solidFill>
                  <a:schemeClr val="accent1">
                    <a:lumMod val="75000"/>
                  </a:schemeClr>
                </a:solidFill>
                <a:latin typeface="Calibri" charset="0"/>
                <a:ea typeface="DengXian" charset="-122"/>
                <a:cs typeface="Times New Roman" charset="0"/>
              </a:rPr>
              <a:t>nums</a:t>
            </a:r>
            <a:r>
              <a:rPr lang="en-US" dirty="0">
                <a:solidFill>
                  <a:schemeClr val="accent1">
                    <a:lumMod val="75000"/>
                  </a:schemeClr>
                </a:solidFill>
                <a:latin typeface="Calibri" charset="0"/>
                <a:ea typeface="DengXian" charset="-122"/>
                <a:cs typeface="Times New Roman" charset="0"/>
              </a:rPr>
              <a:t>[</a:t>
            </a:r>
            <a:r>
              <a:rPr lang="en-US" dirty="0" err="1">
                <a:solidFill>
                  <a:schemeClr val="accent1">
                    <a:lumMod val="75000"/>
                  </a:schemeClr>
                </a:solidFill>
                <a:latin typeface="Calibri" charset="0"/>
                <a:ea typeface="DengXian" charset="-122"/>
                <a:cs typeface="Times New Roman" charset="0"/>
              </a:rPr>
              <a:t>i</a:t>
            </a:r>
            <a:r>
              <a:rPr lang="en-US" dirty="0">
                <a:solidFill>
                  <a:schemeClr val="accent1">
                    <a:lumMod val="75000"/>
                  </a:schemeClr>
                </a:solidFill>
                <a:latin typeface="Calibri" charset="0"/>
                <a:ea typeface="DengXian" charset="-122"/>
                <a:cs typeface="Times New Roman" charset="0"/>
              </a:rPr>
              <a:t> + 1] === 0) return true;</a:t>
            </a:r>
          </a:p>
          <a:p>
            <a:r>
              <a:rPr lang="en-US" dirty="0">
                <a:solidFill>
                  <a:schemeClr val="accent1">
                    <a:lumMod val="75000"/>
                  </a:schemeClr>
                </a:solidFill>
                <a:latin typeface="Calibri" charset="0"/>
                <a:ea typeface="DengXian" charset="-122"/>
                <a:cs typeface="Times New Roman" charset="0"/>
              </a:rPr>
              <a:t>    }</a:t>
            </a:r>
          </a:p>
          <a:p>
            <a:r>
              <a:rPr lang="en-US" dirty="0">
                <a:solidFill>
                  <a:schemeClr val="accent1">
                    <a:lumMod val="75000"/>
                  </a:schemeClr>
                </a:solidFill>
                <a:latin typeface="Calibri" charset="0"/>
                <a:ea typeface="DengXian" charset="-122"/>
                <a:cs typeface="Times New Roman" charset="0"/>
              </a:rPr>
              <a:t>    if (k &lt; 0) k = -k;</a:t>
            </a:r>
          </a:p>
          <a:p>
            <a:r>
              <a:rPr lang="en-US" dirty="0">
                <a:solidFill>
                  <a:schemeClr val="accent1">
                    <a:lumMod val="75000"/>
                  </a:schemeClr>
                </a:solidFill>
                <a:latin typeface="Calibri" charset="0"/>
                <a:ea typeface="DengXian" charset="-122"/>
                <a:cs typeface="Times New Roman" charset="0"/>
              </a:rPr>
              <a:t>    if (k === 0) return false;</a:t>
            </a:r>
          </a:p>
          <a:p>
            <a:r>
              <a:rPr lang="en-US" dirty="0">
                <a:solidFill>
                  <a:schemeClr val="accent1">
                    <a:lumMod val="75000"/>
                  </a:schemeClr>
                </a:solidFill>
                <a:latin typeface="Calibri" charset="0"/>
                <a:ea typeface="DengXian" charset="-122"/>
                <a:cs typeface="Times New Roman" charset="0"/>
              </a:rPr>
              <a:t>    </a:t>
            </a:r>
          </a:p>
          <a:p>
            <a:r>
              <a:rPr lang="en-US" dirty="0">
                <a:solidFill>
                  <a:schemeClr val="accent1">
                    <a:lumMod val="75000"/>
                  </a:schemeClr>
                </a:solidFill>
                <a:latin typeface="Calibri" charset="0"/>
                <a:ea typeface="DengXian" charset="-122"/>
                <a:cs typeface="Times New Roman" charset="0"/>
              </a:rPr>
              <a:t>    </a:t>
            </a:r>
            <a:r>
              <a:rPr lang="en-US" dirty="0" err="1">
                <a:solidFill>
                  <a:schemeClr val="accent1">
                    <a:lumMod val="75000"/>
                  </a:schemeClr>
                </a:solidFill>
                <a:latin typeface="Calibri" charset="0"/>
                <a:ea typeface="DengXian" charset="-122"/>
                <a:cs typeface="Times New Roman" charset="0"/>
              </a:rPr>
              <a:t>var</a:t>
            </a:r>
            <a:r>
              <a:rPr lang="en-US" dirty="0">
                <a:solidFill>
                  <a:schemeClr val="accent1">
                    <a:lumMod val="75000"/>
                  </a:schemeClr>
                </a:solidFill>
                <a:latin typeface="Calibri" charset="0"/>
                <a:ea typeface="DengXian" charset="-122"/>
                <a:cs typeface="Times New Roman" charset="0"/>
              </a:rPr>
              <a:t> sum=0, map= {};</a:t>
            </a:r>
          </a:p>
          <a:p>
            <a:r>
              <a:rPr lang="en-US" dirty="0">
                <a:solidFill>
                  <a:schemeClr val="accent1">
                    <a:lumMod val="75000"/>
                  </a:schemeClr>
                </a:solidFill>
                <a:latin typeface="Calibri" charset="0"/>
                <a:ea typeface="DengXian" charset="-122"/>
                <a:cs typeface="Times New Roman" charset="0"/>
              </a:rPr>
              <a:t>    map[0] = -1;</a:t>
            </a:r>
          </a:p>
          <a:p>
            <a:r>
              <a:rPr lang="en-US" dirty="0">
                <a:solidFill>
                  <a:schemeClr val="accent1">
                    <a:lumMod val="75000"/>
                  </a:schemeClr>
                </a:solidFill>
                <a:latin typeface="Calibri" charset="0"/>
                <a:ea typeface="DengXian" charset="-122"/>
                <a:cs typeface="Times New Roman" charset="0"/>
              </a:rPr>
              <a:t>    for (</a:t>
            </a:r>
            <a:r>
              <a:rPr lang="en-US" dirty="0" err="1">
                <a:solidFill>
                  <a:schemeClr val="accent1">
                    <a:lumMod val="75000"/>
                  </a:schemeClr>
                </a:solidFill>
                <a:latin typeface="Calibri" charset="0"/>
                <a:ea typeface="DengXian" charset="-122"/>
                <a:cs typeface="Times New Roman" charset="0"/>
              </a:rPr>
              <a:t>var</a:t>
            </a:r>
            <a:r>
              <a:rPr lang="en-US" dirty="0">
                <a:solidFill>
                  <a:schemeClr val="accent1">
                    <a:lumMod val="75000"/>
                  </a:schemeClr>
                </a:solidFill>
                <a:latin typeface="Calibri" charset="0"/>
                <a:ea typeface="DengXian" charset="-122"/>
                <a:cs typeface="Times New Roman" charset="0"/>
              </a:rPr>
              <a:t> </a:t>
            </a:r>
            <a:r>
              <a:rPr lang="en-US" dirty="0" err="1">
                <a:solidFill>
                  <a:schemeClr val="accent1">
                    <a:lumMod val="75000"/>
                  </a:schemeClr>
                </a:solidFill>
                <a:latin typeface="Calibri" charset="0"/>
                <a:ea typeface="DengXian" charset="-122"/>
                <a:cs typeface="Times New Roman" charset="0"/>
              </a:rPr>
              <a:t>i</a:t>
            </a:r>
            <a:r>
              <a:rPr lang="en-US" dirty="0">
                <a:solidFill>
                  <a:schemeClr val="accent1">
                    <a:lumMod val="75000"/>
                  </a:schemeClr>
                </a:solidFill>
                <a:latin typeface="Calibri" charset="0"/>
                <a:ea typeface="DengXian" charset="-122"/>
                <a:cs typeface="Times New Roman" charset="0"/>
              </a:rPr>
              <a:t>=0;i&lt;</a:t>
            </a:r>
            <a:r>
              <a:rPr lang="en-US" dirty="0" err="1">
                <a:solidFill>
                  <a:schemeClr val="accent1">
                    <a:lumMod val="75000"/>
                  </a:schemeClr>
                </a:solidFill>
                <a:latin typeface="Calibri" charset="0"/>
                <a:ea typeface="DengXian" charset="-122"/>
                <a:cs typeface="Times New Roman" charset="0"/>
              </a:rPr>
              <a:t>nums.length;i</a:t>
            </a:r>
            <a:r>
              <a:rPr lang="en-US" dirty="0">
                <a:solidFill>
                  <a:schemeClr val="accent1">
                    <a:lumMod val="75000"/>
                  </a:schemeClr>
                </a:solidFill>
                <a:latin typeface="Calibri" charset="0"/>
                <a:ea typeface="DengXian" charset="-122"/>
                <a:cs typeface="Times New Roman" charset="0"/>
              </a:rPr>
              <a:t>++) {</a:t>
            </a:r>
          </a:p>
          <a:p>
            <a:r>
              <a:rPr lang="en-US" dirty="0">
                <a:solidFill>
                  <a:schemeClr val="accent1">
                    <a:lumMod val="75000"/>
                  </a:schemeClr>
                </a:solidFill>
                <a:latin typeface="Calibri" charset="0"/>
                <a:ea typeface="DengXian" charset="-122"/>
                <a:cs typeface="Times New Roman" charset="0"/>
              </a:rPr>
              <a:t>        sum += </a:t>
            </a:r>
            <a:r>
              <a:rPr lang="en-US" dirty="0" err="1">
                <a:solidFill>
                  <a:schemeClr val="accent1">
                    <a:lumMod val="75000"/>
                  </a:schemeClr>
                </a:solidFill>
                <a:latin typeface="Calibri" charset="0"/>
                <a:ea typeface="DengXian" charset="-122"/>
                <a:cs typeface="Times New Roman" charset="0"/>
              </a:rPr>
              <a:t>nums</a:t>
            </a:r>
            <a:r>
              <a:rPr lang="en-US" dirty="0">
                <a:solidFill>
                  <a:schemeClr val="accent1">
                    <a:lumMod val="75000"/>
                  </a:schemeClr>
                </a:solidFill>
                <a:latin typeface="Calibri" charset="0"/>
                <a:ea typeface="DengXian" charset="-122"/>
                <a:cs typeface="Times New Roman" charset="0"/>
              </a:rPr>
              <a:t>[</a:t>
            </a:r>
            <a:r>
              <a:rPr lang="en-US" dirty="0" err="1">
                <a:solidFill>
                  <a:schemeClr val="accent1">
                    <a:lumMod val="75000"/>
                  </a:schemeClr>
                </a:solidFill>
                <a:latin typeface="Calibri" charset="0"/>
                <a:ea typeface="DengXian" charset="-122"/>
                <a:cs typeface="Times New Roman" charset="0"/>
              </a:rPr>
              <a:t>i</a:t>
            </a:r>
            <a:r>
              <a:rPr lang="en-US" dirty="0">
                <a:solidFill>
                  <a:schemeClr val="accent1">
                    <a:lumMod val="75000"/>
                  </a:schemeClr>
                </a:solidFill>
                <a:latin typeface="Calibri" charset="0"/>
                <a:ea typeface="DengXian" charset="-122"/>
                <a:cs typeface="Times New Roman" charset="0"/>
              </a:rPr>
              <a:t>];</a:t>
            </a:r>
          </a:p>
          <a:p>
            <a:r>
              <a:rPr lang="en-US" dirty="0">
                <a:solidFill>
                  <a:schemeClr val="accent1">
                    <a:lumMod val="75000"/>
                  </a:schemeClr>
                </a:solidFill>
                <a:latin typeface="Calibri" charset="0"/>
                <a:ea typeface="DengXian" charset="-122"/>
                <a:cs typeface="Times New Roman" charset="0"/>
              </a:rPr>
              <a:t>        </a:t>
            </a:r>
            <a:r>
              <a:rPr lang="en-US" dirty="0" err="1">
                <a:solidFill>
                  <a:schemeClr val="accent1">
                    <a:lumMod val="75000"/>
                  </a:schemeClr>
                </a:solidFill>
                <a:latin typeface="Calibri" charset="0"/>
                <a:ea typeface="DengXian" charset="-122"/>
                <a:cs typeface="Times New Roman" charset="0"/>
              </a:rPr>
              <a:t>var</a:t>
            </a:r>
            <a:r>
              <a:rPr lang="en-US" dirty="0">
                <a:solidFill>
                  <a:schemeClr val="accent1">
                    <a:lumMod val="75000"/>
                  </a:schemeClr>
                </a:solidFill>
                <a:latin typeface="Calibri" charset="0"/>
                <a:ea typeface="DengXian" charset="-122"/>
                <a:cs typeface="Times New Roman" charset="0"/>
              </a:rPr>
              <a:t> mod = sum % k;</a:t>
            </a:r>
          </a:p>
          <a:p>
            <a:r>
              <a:rPr lang="en-US" dirty="0">
                <a:solidFill>
                  <a:schemeClr val="accent1">
                    <a:lumMod val="75000"/>
                  </a:schemeClr>
                </a:solidFill>
                <a:latin typeface="Calibri" charset="0"/>
                <a:ea typeface="DengXian" charset="-122"/>
                <a:cs typeface="Times New Roman" charset="0"/>
              </a:rPr>
              <a:t>        if (map[mod] !== undefined) {</a:t>
            </a:r>
          </a:p>
          <a:p>
            <a:r>
              <a:rPr lang="en-US" dirty="0">
                <a:solidFill>
                  <a:schemeClr val="accent1">
                    <a:lumMod val="75000"/>
                  </a:schemeClr>
                </a:solidFill>
                <a:latin typeface="Calibri" charset="0"/>
                <a:ea typeface="DengXian" charset="-122"/>
                <a:cs typeface="Times New Roman" charset="0"/>
              </a:rPr>
              <a:t>            if (</a:t>
            </a:r>
            <a:r>
              <a:rPr lang="en-US" dirty="0" err="1">
                <a:solidFill>
                  <a:schemeClr val="accent1">
                    <a:lumMod val="75000"/>
                  </a:schemeClr>
                </a:solidFill>
                <a:latin typeface="Calibri" charset="0"/>
                <a:ea typeface="DengXian" charset="-122"/>
                <a:cs typeface="Times New Roman" charset="0"/>
              </a:rPr>
              <a:t>i</a:t>
            </a:r>
            <a:r>
              <a:rPr lang="en-US" dirty="0">
                <a:solidFill>
                  <a:schemeClr val="accent1">
                    <a:lumMod val="75000"/>
                  </a:schemeClr>
                </a:solidFill>
                <a:latin typeface="Calibri" charset="0"/>
                <a:ea typeface="DengXian" charset="-122"/>
                <a:cs typeface="Times New Roman" charset="0"/>
              </a:rPr>
              <a:t> - map[mod] &gt; 1) return true;</a:t>
            </a:r>
          </a:p>
          <a:p>
            <a:r>
              <a:rPr lang="en-US" dirty="0">
                <a:solidFill>
                  <a:schemeClr val="accent1">
                    <a:lumMod val="75000"/>
                  </a:schemeClr>
                </a:solidFill>
                <a:latin typeface="Calibri" charset="0"/>
                <a:ea typeface="DengXian" charset="-122"/>
                <a:cs typeface="Times New Roman" charset="0"/>
              </a:rPr>
              <a:t>        }</a:t>
            </a:r>
          </a:p>
          <a:p>
            <a:r>
              <a:rPr lang="en-US" dirty="0">
                <a:solidFill>
                  <a:schemeClr val="accent1">
                    <a:lumMod val="75000"/>
                  </a:schemeClr>
                </a:solidFill>
                <a:latin typeface="Calibri" charset="0"/>
                <a:ea typeface="DengXian" charset="-122"/>
                <a:cs typeface="Times New Roman" charset="0"/>
              </a:rPr>
              <a:t>        else map[mod] = </a:t>
            </a:r>
            <a:r>
              <a:rPr lang="en-US" dirty="0" err="1">
                <a:solidFill>
                  <a:schemeClr val="accent1">
                    <a:lumMod val="75000"/>
                  </a:schemeClr>
                </a:solidFill>
                <a:latin typeface="Calibri" charset="0"/>
                <a:ea typeface="DengXian" charset="-122"/>
                <a:cs typeface="Times New Roman" charset="0"/>
              </a:rPr>
              <a:t>i</a:t>
            </a:r>
            <a:r>
              <a:rPr lang="en-US" dirty="0">
                <a:solidFill>
                  <a:schemeClr val="accent1">
                    <a:lumMod val="75000"/>
                  </a:schemeClr>
                </a:solidFill>
                <a:latin typeface="Calibri" charset="0"/>
                <a:ea typeface="DengXian" charset="-122"/>
                <a:cs typeface="Times New Roman" charset="0"/>
              </a:rPr>
              <a:t>;</a:t>
            </a:r>
          </a:p>
          <a:p>
            <a:r>
              <a:rPr lang="en-US" dirty="0">
                <a:solidFill>
                  <a:schemeClr val="accent1">
                    <a:lumMod val="75000"/>
                  </a:schemeClr>
                </a:solidFill>
                <a:latin typeface="Calibri" charset="0"/>
                <a:ea typeface="DengXian" charset="-122"/>
                <a:cs typeface="Times New Roman" charset="0"/>
              </a:rPr>
              <a:t>    }</a:t>
            </a:r>
          </a:p>
          <a:p>
            <a:r>
              <a:rPr lang="en-US" dirty="0">
                <a:solidFill>
                  <a:schemeClr val="accent1">
                    <a:lumMod val="75000"/>
                  </a:schemeClr>
                </a:solidFill>
                <a:latin typeface="Calibri" charset="0"/>
                <a:ea typeface="DengXian" charset="-122"/>
                <a:cs typeface="Times New Roman" charset="0"/>
              </a:rPr>
              <a:t>    return false;</a:t>
            </a:r>
          </a:p>
          <a:p>
            <a:r>
              <a:rPr lang="en-US" dirty="0">
                <a:solidFill>
                  <a:schemeClr val="accent1">
                    <a:lumMod val="75000"/>
                  </a:schemeClr>
                </a:solidFill>
                <a:latin typeface="Calibri" charset="0"/>
                <a:ea typeface="DengXian" charset="-122"/>
                <a:cs typeface="Times New Roman" charset="0"/>
              </a:rPr>
              <a:t>};</a:t>
            </a:r>
            <a:endParaRPr lang="en-US" dirty="0">
              <a:solidFill>
                <a:schemeClr val="accent1">
                  <a:lumMod val="75000"/>
                </a:schemeClr>
              </a:solidFill>
              <a:effectLst/>
              <a:latin typeface="Calibri" charset="0"/>
              <a:ea typeface="DengXian" charset="-122"/>
              <a:cs typeface="Times New Roman" charset="0"/>
            </a:endParaRPr>
          </a:p>
        </p:txBody>
      </p:sp>
    </p:spTree>
    <p:extLst>
      <p:ext uri="{BB962C8B-B14F-4D97-AF65-F5344CB8AC3E}">
        <p14:creationId xmlns:p14="http://schemas.microsoft.com/office/powerpoint/2010/main" val="1093579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3422" y="156146"/>
            <a:ext cx="5928354" cy="369332"/>
          </a:xfrm>
          <a:prstGeom prst="rect">
            <a:avLst/>
          </a:prstGeom>
        </p:spPr>
        <p:txBody>
          <a:bodyPr wrap="none">
            <a:spAutoFit/>
          </a:bodyPr>
          <a:lstStyle/>
          <a:p>
            <a:r>
              <a:rPr lang="en-US" dirty="0"/>
              <a:t>Use </a:t>
            </a:r>
            <a:r>
              <a:rPr lang="en-US" dirty="0" err="1"/>
              <a:t>hashmap</a:t>
            </a:r>
            <a:r>
              <a:rPr lang="en-US" dirty="0"/>
              <a:t> to find duplicate or find </a:t>
            </a:r>
            <a:r>
              <a:rPr lang="en-US" dirty="0" err="1"/>
              <a:t>subarray</a:t>
            </a:r>
            <a:r>
              <a:rPr lang="en-US" dirty="0"/>
              <a:t> with give sum</a:t>
            </a:r>
          </a:p>
        </p:txBody>
      </p:sp>
    </p:spTree>
    <p:extLst>
      <p:ext uri="{BB962C8B-B14F-4D97-AF65-F5344CB8AC3E}">
        <p14:creationId xmlns:p14="http://schemas.microsoft.com/office/powerpoint/2010/main" val="1177758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3422" y="156146"/>
            <a:ext cx="1623650" cy="369332"/>
          </a:xfrm>
          <a:prstGeom prst="rect">
            <a:avLst/>
          </a:prstGeom>
        </p:spPr>
        <p:txBody>
          <a:bodyPr wrap="none">
            <a:spAutoFit/>
          </a:bodyPr>
          <a:lstStyle/>
          <a:p>
            <a:r>
              <a:rPr lang="en-US" dirty="0"/>
              <a:t>Jump problems</a:t>
            </a:r>
          </a:p>
        </p:txBody>
      </p:sp>
      <p:sp>
        <p:nvSpPr>
          <p:cNvPr id="2" name="Rectangle 1"/>
          <p:cNvSpPr/>
          <p:nvPr/>
        </p:nvSpPr>
        <p:spPr>
          <a:xfrm>
            <a:off x="193421" y="525478"/>
            <a:ext cx="10945633" cy="5632311"/>
          </a:xfrm>
          <a:prstGeom prst="rect">
            <a:avLst/>
          </a:prstGeom>
        </p:spPr>
        <p:txBody>
          <a:bodyPr wrap="square">
            <a:spAutoFit/>
          </a:bodyPr>
          <a:lstStyle/>
          <a:p>
            <a:r>
              <a:rPr lang="en-US" dirty="0"/>
              <a:t>Given an array of non-negative integers, you are initially positioned at the first index of the </a:t>
            </a:r>
            <a:r>
              <a:rPr lang="en-US" dirty="0" err="1"/>
              <a:t>array.Each</a:t>
            </a:r>
            <a:r>
              <a:rPr lang="en-US" dirty="0"/>
              <a:t> element in the array represents your maximum jump length at that </a:t>
            </a:r>
            <a:r>
              <a:rPr lang="en-US" dirty="0" err="1"/>
              <a:t>position.Determine</a:t>
            </a:r>
            <a:r>
              <a:rPr lang="en-US" dirty="0"/>
              <a:t> if you are able to reach the last index</a:t>
            </a:r>
            <a:r>
              <a:rPr lang="en-US" dirty="0" smtClean="0"/>
              <a:t>.</a:t>
            </a:r>
          </a:p>
          <a:p>
            <a:r>
              <a:rPr lang="en-US" dirty="0" smtClean="0"/>
              <a:t>For </a:t>
            </a:r>
            <a:r>
              <a:rPr lang="en-US" dirty="0" err="1"/>
              <a:t>example:A</a:t>
            </a:r>
            <a:r>
              <a:rPr lang="en-US" dirty="0"/>
              <a:t> = [2,3,1,1,4], return true</a:t>
            </a:r>
            <a:r>
              <a:rPr lang="en-US" dirty="0" smtClean="0"/>
              <a:t>.</a:t>
            </a:r>
          </a:p>
          <a:p>
            <a:r>
              <a:rPr lang="en-US" dirty="0" smtClean="0"/>
              <a:t>A </a:t>
            </a:r>
            <a:r>
              <a:rPr lang="en-US" dirty="0"/>
              <a:t>= [3,2,1,0,4], return false</a:t>
            </a:r>
            <a:r>
              <a:rPr lang="en-US" dirty="0" smtClean="0"/>
              <a:t>.</a:t>
            </a:r>
          </a:p>
          <a:p>
            <a:endParaRPr lang="en-US" dirty="0"/>
          </a:p>
          <a:p>
            <a:r>
              <a:rPr lang="en-US" dirty="0" smtClean="0"/>
              <a:t>The next max index can jump to is current index + </a:t>
            </a:r>
            <a:r>
              <a:rPr lang="en-US" dirty="0" err="1" smtClean="0"/>
              <a:t>nums</a:t>
            </a:r>
            <a:r>
              <a:rPr lang="en-US" dirty="0" smtClean="0"/>
              <a:t>[index] </a:t>
            </a:r>
          </a:p>
          <a:p>
            <a:r>
              <a:rPr lang="en-US" dirty="0" smtClean="0"/>
              <a:t>So we just need to check if next max can jump to is &gt;= current index+1, if so, we can jump otherwise return false</a:t>
            </a:r>
          </a:p>
          <a:p>
            <a:r>
              <a:rPr lang="en-US" dirty="0" smtClean="0"/>
              <a:t>Using example to, when we at index=3, since 3+nums[3] = 3 &lt; 4 we can’t jump to 4</a:t>
            </a:r>
          </a:p>
          <a:p>
            <a:endParaRPr lang="en-US" dirty="0"/>
          </a:p>
          <a:p>
            <a:r>
              <a:rPr lang="en-US" b="1" dirty="0" err="1">
                <a:solidFill>
                  <a:schemeClr val="accent1">
                    <a:lumMod val="75000"/>
                  </a:schemeClr>
                </a:solidFill>
              </a:rPr>
              <a:t>var</a:t>
            </a:r>
            <a:r>
              <a:rPr lang="en-US" b="1" dirty="0">
                <a:solidFill>
                  <a:schemeClr val="accent1">
                    <a:lumMod val="75000"/>
                  </a:schemeClr>
                </a:solidFill>
              </a:rPr>
              <a:t> </a:t>
            </a:r>
            <a:r>
              <a:rPr lang="en-US" b="1" dirty="0" err="1">
                <a:solidFill>
                  <a:schemeClr val="accent1">
                    <a:lumMod val="75000"/>
                  </a:schemeClr>
                </a:solidFill>
              </a:rPr>
              <a:t>canJump</a:t>
            </a:r>
            <a:r>
              <a:rPr lang="en-US" b="1" dirty="0">
                <a:solidFill>
                  <a:schemeClr val="accent1">
                    <a:lumMod val="75000"/>
                  </a:schemeClr>
                </a:solidFill>
              </a:rPr>
              <a:t> = function(</a:t>
            </a:r>
            <a:r>
              <a:rPr lang="en-US" b="1" dirty="0" err="1">
                <a:solidFill>
                  <a:schemeClr val="accent1">
                    <a:lumMod val="75000"/>
                  </a:schemeClr>
                </a:solidFill>
              </a:rPr>
              <a:t>nums</a:t>
            </a:r>
            <a:r>
              <a:rPr lang="en-US" b="1" dirty="0">
                <a:solidFill>
                  <a:schemeClr val="accent1">
                    <a:lumMod val="75000"/>
                  </a:schemeClr>
                </a:solidFill>
              </a:rPr>
              <a:t>) {</a:t>
            </a:r>
            <a:endParaRPr lang="en-US" dirty="0">
              <a:solidFill>
                <a:schemeClr val="accent1">
                  <a:lumMod val="75000"/>
                </a:schemeClr>
              </a:solidFill>
            </a:endParaRPr>
          </a:p>
          <a:p>
            <a:r>
              <a:rPr lang="en-US" b="1" dirty="0">
                <a:solidFill>
                  <a:schemeClr val="accent1">
                    <a:lumMod val="75000"/>
                  </a:schemeClr>
                </a:solidFill>
              </a:rPr>
              <a:t>    </a:t>
            </a:r>
            <a:r>
              <a:rPr lang="en-US" b="1" dirty="0" err="1">
                <a:solidFill>
                  <a:schemeClr val="accent1">
                    <a:lumMod val="75000"/>
                  </a:schemeClr>
                </a:solidFill>
              </a:rPr>
              <a:t>var</a:t>
            </a:r>
            <a:r>
              <a:rPr lang="en-US" b="1" dirty="0">
                <a:solidFill>
                  <a:schemeClr val="accent1">
                    <a:lumMod val="75000"/>
                  </a:schemeClr>
                </a:solidFill>
              </a:rPr>
              <a:t> next= 0;</a:t>
            </a:r>
            <a:endParaRPr lang="en-US" dirty="0">
              <a:solidFill>
                <a:schemeClr val="accent1">
                  <a:lumMod val="75000"/>
                </a:schemeClr>
              </a:solidFill>
            </a:endParaRPr>
          </a:p>
          <a:p>
            <a:r>
              <a:rPr lang="en-US" b="1" dirty="0">
                <a:solidFill>
                  <a:schemeClr val="accent1">
                    <a:lumMod val="75000"/>
                  </a:schemeClr>
                </a:solidFill>
              </a:rPr>
              <a:t>    for(</a:t>
            </a:r>
            <a:r>
              <a:rPr lang="en-US" b="1" dirty="0" err="1">
                <a:solidFill>
                  <a:schemeClr val="accent1">
                    <a:lumMod val="75000"/>
                  </a:schemeClr>
                </a:solidFill>
              </a:rPr>
              <a:t>var</a:t>
            </a:r>
            <a:r>
              <a:rPr lang="en-US" b="1" dirty="0">
                <a:solidFill>
                  <a:schemeClr val="accent1">
                    <a:lumMod val="75000"/>
                  </a:schemeClr>
                </a:solidFill>
              </a:rPr>
              <a:t> </a:t>
            </a:r>
            <a:r>
              <a:rPr lang="en-US" b="1" dirty="0" err="1">
                <a:solidFill>
                  <a:schemeClr val="accent1">
                    <a:lumMod val="75000"/>
                  </a:schemeClr>
                </a:solidFill>
              </a:rPr>
              <a:t>i</a:t>
            </a:r>
            <a:r>
              <a:rPr lang="en-US" b="1" dirty="0">
                <a:solidFill>
                  <a:schemeClr val="accent1">
                    <a:lumMod val="75000"/>
                  </a:schemeClr>
                </a:solidFill>
              </a:rPr>
              <a:t>=0; </a:t>
            </a:r>
            <a:r>
              <a:rPr lang="en-US" b="1" dirty="0" err="1">
                <a:solidFill>
                  <a:schemeClr val="accent1">
                    <a:lumMod val="75000"/>
                  </a:schemeClr>
                </a:solidFill>
              </a:rPr>
              <a:t>i</a:t>
            </a:r>
            <a:r>
              <a:rPr lang="en-US" b="1" dirty="0">
                <a:solidFill>
                  <a:schemeClr val="accent1">
                    <a:lumMod val="75000"/>
                  </a:schemeClr>
                </a:solidFill>
              </a:rPr>
              <a:t>&lt;nums.length-1; </a:t>
            </a:r>
            <a:r>
              <a:rPr lang="en-US" b="1" dirty="0" err="1">
                <a:solidFill>
                  <a:schemeClr val="accent1">
                    <a:lumMod val="75000"/>
                  </a:schemeClr>
                </a:solidFill>
              </a:rPr>
              <a:t>i</a:t>
            </a:r>
            <a:r>
              <a:rPr lang="en-US" b="1" dirty="0">
                <a:solidFill>
                  <a:schemeClr val="accent1">
                    <a:lumMod val="75000"/>
                  </a:schemeClr>
                </a:solidFill>
              </a:rPr>
              <a:t>++) {</a:t>
            </a:r>
            <a:endParaRPr lang="en-US" dirty="0">
              <a:solidFill>
                <a:schemeClr val="accent1">
                  <a:lumMod val="75000"/>
                </a:schemeClr>
              </a:solidFill>
            </a:endParaRPr>
          </a:p>
          <a:p>
            <a:r>
              <a:rPr lang="en-US" b="1" dirty="0">
                <a:solidFill>
                  <a:schemeClr val="accent1">
                    <a:lumMod val="75000"/>
                  </a:schemeClr>
                </a:solidFill>
              </a:rPr>
              <a:t>        next = </a:t>
            </a:r>
            <a:r>
              <a:rPr lang="en-US" b="1" dirty="0" err="1">
                <a:solidFill>
                  <a:schemeClr val="accent1">
                    <a:lumMod val="75000"/>
                  </a:schemeClr>
                </a:solidFill>
              </a:rPr>
              <a:t>Math.max</a:t>
            </a:r>
            <a:r>
              <a:rPr lang="en-US" b="1" dirty="0">
                <a:solidFill>
                  <a:schemeClr val="accent1">
                    <a:lumMod val="75000"/>
                  </a:schemeClr>
                </a:solidFill>
              </a:rPr>
              <a:t>(</a:t>
            </a:r>
            <a:r>
              <a:rPr lang="en-US" b="1" dirty="0" err="1">
                <a:solidFill>
                  <a:schemeClr val="accent1">
                    <a:lumMod val="75000"/>
                  </a:schemeClr>
                </a:solidFill>
              </a:rPr>
              <a:t>i+nums</a:t>
            </a:r>
            <a:r>
              <a:rPr lang="en-US" b="1" dirty="0">
                <a:solidFill>
                  <a:schemeClr val="accent1">
                    <a:lumMod val="75000"/>
                  </a:schemeClr>
                </a:solidFill>
              </a:rPr>
              <a:t>[</a:t>
            </a:r>
            <a:r>
              <a:rPr lang="en-US" b="1" dirty="0" err="1">
                <a:solidFill>
                  <a:schemeClr val="accent1">
                    <a:lumMod val="75000"/>
                  </a:schemeClr>
                </a:solidFill>
              </a:rPr>
              <a:t>i</a:t>
            </a:r>
            <a:r>
              <a:rPr lang="en-US" b="1" dirty="0">
                <a:solidFill>
                  <a:schemeClr val="accent1">
                    <a:lumMod val="75000"/>
                  </a:schemeClr>
                </a:solidFill>
              </a:rPr>
              <a:t>], next);</a:t>
            </a:r>
            <a:endParaRPr lang="en-US" dirty="0">
              <a:solidFill>
                <a:schemeClr val="accent1">
                  <a:lumMod val="75000"/>
                </a:schemeClr>
              </a:solidFill>
            </a:endParaRPr>
          </a:p>
          <a:p>
            <a:r>
              <a:rPr lang="en-US" b="1" dirty="0">
                <a:solidFill>
                  <a:schemeClr val="accent1">
                    <a:lumMod val="75000"/>
                  </a:schemeClr>
                </a:solidFill>
              </a:rPr>
              <a:t>        if(i+1 &gt; next) {</a:t>
            </a:r>
            <a:endParaRPr lang="en-US" dirty="0">
              <a:solidFill>
                <a:schemeClr val="accent1">
                  <a:lumMod val="75000"/>
                </a:schemeClr>
              </a:solidFill>
            </a:endParaRPr>
          </a:p>
          <a:p>
            <a:r>
              <a:rPr lang="en-US" b="1" dirty="0">
                <a:solidFill>
                  <a:schemeClr val="accent1">
                    <a:lumMod val="75000"/>
                  </a:schemeClr>
                </a:solidFill>
              </a:rPr>
              <a:t>            return false;</a:t>
            </a:r>
            <a:endParaRPr lang="en-US" dirty="0">
              <a:solidFill>
                <a:schemeClr val="accent1">
                  <a:lumMod val="75000"/>
                </a:schemeClr>
              </a:solidFill>
            </a:endParaRPr>
          </a:p>
          <a:p>
            <a:r>
              <a:rPr lang="en-US" b="1" dirty="0">
                <a:solidFill>
                  <a:schemeClr val="accent1">
                    <a:lumMod val="75000"/>
                  </a:schemeClr>
                </a:solidFill>
              </a:rPr>
              <a:t>        }</a:t>
            </a:r>
            <a:endParaRPr lang="en-US" dirty="0">
              <a:solidFill>
                <a:schemeClr val="accent1">
                  <a:lumMod val="75000"/>
                </a:schemeClr>
              </a:solidFill>
            </a:endParaRPr>
          </a:p>
          <a:p>
            <a:r>
              <a:rPr lang="en-US" b="1" dirty="0">
                <a:solidFill>
                  <a:schemeClr val="accent1">
                    <a:lumMod val="75000"/>
                  </a:schemeClr>
                </a:solidFill>
              </a:rPr>
              <a:t>    }</a:t>
            </a:r>
            <a:endParaRPr lang="en-US" dirty="0">
              <a:solidFill>
                <a:schemeClr val="accent1">
                  <a:lumMod val="75000"/>
                </a:schemeClr>
              </a:solidFill>
            </a:endParaRPr>
          </a:p>
          <a:p>
            <a:r>
              <a:rPr lang="en-US" b="1" dirty="0">
                <a:solidFill>
                  <a:schemeClr val="accent1">
                    <a:lumMod val="75000"/>
                  </a:schemeClr>
                </a:solidFill>
              </a:rPr>
              <a:t>    return true;</a:t>
            </a:r>
            <a:endParaRPr lang="en-US" dirty="0">
              <a:solidFill>
                <a:schemeClr val="accent1">
                  <a:lumMod val="75000"/>
                </a:schemeClr>
              </a:solidFill>
            </a:endParaRPr>
          </a:p>
          <a:p>
            <a:r>
              <a:rPr lang="en-US" b="1" dirty="0">
                <a:solidFill>
                  <a:schemeClr val="accent1">
                    <a:lumMod val="75000"/>
                  </a:schemeClr>
                </a:solidFill>
              </a:rPr>
              <a:t>};</a:t>
            </a:r>
            <a:endParaRPr lang="en-US" dirty="0">
              <a:solidFill>
                <a:schemeClr val="accent1">
                  <a:lumMod val="75000"/>
                </a:schemeClr>
              </a:solidFill>
            </a:endParaRPr>
          </a:p>
          <a:p>
            <a:endParaRPr lang="en-US" dirty="0"/>
          </a:p>
        </p:txBody>
      </p:sp>
    </p:spTree>
    <p:extLst>
      <p:ext uri="{BB962C8B-B14F-4D97-AF65-F5344CB8AC3E}">
        <p14:creationId xmlns:p14="http://schemas.microsoft.com/office/powerpoint/2010/main" val="1223978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3422" y="156146"/>
            <a:ext cx="1623650" cy="369332"/>
          </a:xfrm>
          <a:prstGeom prst="rect">
            <a:avLst/>
          </a:prstGeom>
        </p:spPr>
        <p:txBody>
          <a:bodyPr wrap="none">
            <a:spAutoFit/>
          </a:bodyPr>
          <a:lstStyle/>
          <a:p>
            <a:r>
              <a:rPr lang="en-US"/>
              <a:t>Jump problems</a:t>
            </a:r>
            <a:endParaRPr lang="en-US" dirty="0"/>
          </a:p>
        </p:txBody>
      </p:sp>
      <p:sp>
        <p:nvSpPr>
          <p:cNvPr id="2" name="Rectangle 1"/>
          <p:cNvSpPr/>
          <p:nvPr/>
        </p:nvSpPr>
        <p:spPr>
          <a:xfrm>
            <a:off x="193422" y="525478"/>
            <a:ext cx="11998578" cy="5940088"/>
          </a:xfrm>
          <a:prstGeom prst="rect">
            <a:avLst/>
          </a:prstGeom>
        </p:spPr>
        <p:txBody>
          <a:bodyPr wrap="square">
            <a:spAutoFit/>
          </a:bodyPr>
          <a:lstStyle/>
          <a:p>
            <a:r>
              <a:rPr lang="en-US" sz="1400" dirty="0" smtClean="0">
                <a:latin typeface="Calibri" charset="0"/>
                <a:ea typeface="DengXian" charset="-122"/>
                <a:cs typeface="Times New Roman" charset="0"/>
              </a:rPr>
              <a:t>A frog is crossing a river. The river is divided into x units and at each unit there may or may not exist a stone.  The frog can jump on a stone, but it must not jump into the water. Given a list of stones' positions (in units) in sorted ascending order, determine if the frog is able to cross the river by landing on the last stone. </a:t>
            </a:r>
          </a:p>
          <a:p>
            <a:r>
              <a:rPr lang="en-US" sz="1400" dirty="0" smtClean="0">
                <a:latin typeface="Calibri" charset="0"/>
                <a:ea typeface="DengXian" charset="-122"/>
                <a:cs typeface="Times New Roman" charset="0"/>
              </a:rPr>
              <a:t>Initially, the frog is on the first stone and assume the first jump must be 1 unit.</a:t>
            </a:r>
          </a:p>
          <a:p>
            <a:r>
              <a:rPr lang="en-US" sz="1400" dirty="0" smtClean="0">
                <a:latin typeface="Calibri" charset="0"/>
                <a:ea typeface="DengXian" charset="-122"/>
                <a:cs typeface="Times New Roman" charset="0"/>
              </a:rPr>
              <a:t>If the frog's last jump was k units, then its next jump must be either k - 1, k, or k + 1 units. The first stone's position is always 0.</a:t>
            </a:r>
          </a:p>
          <a:p>
            <a:r>
              <a:rPr lang="en-US" sz="1400" dirty="0" smtClean="0">
                <a:latin typeface="Calibri" charset="0"/>
                <a:ea typeface="DengXian" charset="-122"/>
                <a:cs typeface="Times New Roman" charset="0"/>
              </a:rPr>
              <a:t>Example 1:   [0,1,3,5,6,8,12,17]          Return true. </a:t>
            </a:r>
          </a:p>
          <a:p>
            <a:r>
              <a:rPr lang="en-US" sz="1400" dirty="0" smtClean="0">
                <a:latin typeface="Calibri" charset="0"/>
                <a:ea typeface="DengXian" charset="-122"/>
                <a:cs typeface="Times New Roman" charset="0"/>
              </a:rPr>
              <a:t>There are a total of 8 stones. The first stone at the 0th unit, second stone at the 1st unit, third stone at the 3rd unit, and so on...</a:t>
            </a:r>
          </a:p>
          <a:p>
            <a:r>
              <a:rPr lang="en-US" sz="1400" dirty="0" smtClean="0">
                <a:latin typeface="Calibri" charset="0"/>
                <a:ea typeface="DengXian" charset="-122"/>
                <a:cs typeface="Times New Roman" charset="0"/>
              </a:rPr>
              <a:t>The last stone at the 17</a:t>
            </a:r>
            <a:r>
              <a:rPr lang="en-US" sz="1400" baseline="30000" dirty="0" smtClean="0">
                <a:latin typeface="Calibri" charset="0"/>
                <a:ea typeface="DengXian" charset="-122"/>
                <a:cs typeface="Times New Roman" charset="0"/>
              </a:rPr>
              <a:t>th</a:t>
            </a:r>
            <a:r>
              <a:rPr lang="en-US" sz="1400" dirty="0" smtClean="0">
                <a:latin typeface="Calibri" charset="0"/>
                <a:ea typeface="DengXian" charset="-122"/>
                <a:cs typeface="Times New Roman" charset="0"/>
              </a:rPr>
              <a:t> unit. </a:t>
            </a:r>
          </a:p>
          <a:p>
            <a:r>
              <a:rPr lang="en-US" sz="1400" dirty="0" smtClean="0">
                <a:latin typeface="Calibri" charset="0"/>
                <a:ea typeface="DengXian" charset="-122"/>
                <a:cs typeface="Times New Roman" charset="0"/>
              </a:rPr>
              <a:t>The frog can jump to the last stone by jumping 1 unit to the 2nd stone, </a:t>
            </a:r>
          </a:p>
          <a:p>
            <a:r>
              <a:rPr lang="en-US" sz="1400" dirty="0" smtClean="0">
                <a:latin typeface="Calibri" charset="0"/>
                <a:ea typeface="DengXian" charset="-122"/>
                <a:cs typeface="Times New Roman" charset="0"/>
              </a:rPr>
              <a:t>then 2 units to the 3rd stone, then 2 units to the 4th stone, </a:t>
            </a:r>
          </a:p>
          <a:p>
            <a:r>
              <a:rPr lang="en-US" sz="1400" dirty="0" smtClean="0">
                <a:latin typeface="Calibri" charset="0"/>
                <a:ea typeface="DengXian" charset="-122"/>
                <a:cs typeface="Times New Roman" charset="0"/>
              </a:rPr>
              <a:t>then 3 units to the 6th stone, 4 units to the 7th stone, and 5 units to the 8th stone.</a:t>
            </a:r>
          </a:p>
          <a:p>
            <a:r>
              <a:rPr lang="en-US" sz="1400" dirty="0" smtClean="0">
                <a:latin typeface="Calibri" charset="0"/>
                <a:ea typeface="DengXian" charset="-122"/>
                <a:cs typeface="Times New Roman" charset="0"/>
              </a:rPr>
              <a:t>Example 2:[0,1,2,3,4,8,9,11]</a:t>
            </a:r>
          </a:p>
          <a:p>
            <a:r>
              <a:rPr lang="en-US" sz="1400" dirty="0" smtClean="0">
                <a:latin typeface="Calibri" charset="0"/>
                <a:ea typeface="DengXian" charset="-122"/>
                <a:cs typeface="Times New Roman" charset="0"/>
              </a:rPr>
              <a:t>Return false. There is no way to jump to the last stone as the gap </a:t>
            </a:r>
          </a:p>
          <a:p>
            <a:r>
              <a:rPr lang="en-US" sz="1400" dirty="0" smtClean="0">
                <a:latin typeface="Calibri" charset="0"/>
                <a:ea typeface="DengXian" charset="-122"/>
                <a:cs typeface="Times New Roman" charset="0"/>
              </a:rPr>
              <a:t>between the 5th and 6th stone is too large.</a:t>
            </a:r>
          </a:p>
          <a:p>
            <a:r>
              <a:rPr lang="en-US" sz="1400" dirty="0" smtClean="0">
                <a:latin typeface="Calibri" charset="0"/>
                <a:ea typeface="DengXian" charset="-122"/>
                <a:cs typeface="Times New Roman" charset="0"/>
              </a:rPr>
              <a:t> </a:t>
            </a:r>
          </a:p>
          <a:p>
            <a:r>
              <a:rPr lang="en-US" sz="1400" dirty="0" smtClean="0">
                <a:latin typeface="Calibri" charset="0"/>
                <a:ea typeface="DengXian" charset="-122"/>
                <a:cs typeface="Times New Roman" charset="0"/>
              </a:rPr>
              <a:t>use a </a:t>
            </a:r>
            <a:r>
              <a:rPr lang="en-US" sz="1400" dirty="0" err="1" smtClean="0">
                <a:latin typeface="Calibri" charset="0"/>
                <a:ea typeface="DengXian" charset="-122"/>
                <a:cs typeface="Times New Roman" charset="0"/>
              </a:rPr>
              <a:t>hashmap</a:t>
            </a:r>
            <a:r>
              <a:rPr lang="en-US" sz="1400" dirty="0" smtClean="0">
                <a:latin typeface="Calibri" charset="0"/>
                <a:ea typeface="DengXian" charset="-122"/>
                <a:cs typeface="Times New Roman" charset="0"/>
              </a:rPr>
              <a:t>, the key is the stone itself, </a:t>
            </a:r>
          </a:p>
          <a:p>
            <a:r>
              <a:rPr lang="en-US" sz="1400" dirty="0" smtClean="0">
                <a:latin typeface="Calibri" charset="0"/>
                <a:ea typeface="DengXian" charset="-122"/>
                <a:cs typeface="Times New Roman" charset="0"/>
              </a:rPr>
              <a:t>the value is a set which stones can comes to this stone.</a:t>
            </a:r>
          </a:p>
          <a:p>
            <a:r>
              <a:rPr lang="en-US" sz="1400" dirty="0" smtClean="0">
                <a:latin typeface="Calibri" charset="0"/>
                <a:ea typeface="DengXian" charset="-122"/>
                <a:cs typeface="Times New Roman" charset="0"/>
              </a:rPr>
              <a:t> since each stone can be reached by different last steps.</a:t>
            </a:r>
          </a:p>
          <a:p>
            <a:r>
              <a:rPr lang="en-US" sz="1400" dirty="0" smtClean="0">
                <a:latin typeface="Calibri" charset="0"/>
                <a:ea typeface="DengXian" charset="-122"/>
                <a:cs typeface="Times New Roman" charset="0"/>
              </a:rPr>
              <a:t> </a:t>
            </a:r>
            <a:r>
              <a:rPr lang="en-US" sz="1400" dirty="0" err="1" smtClean="0">
                <a:latin typeface="Calibri" charset="0"/>
                <a:ea typeface="DengXian" charset="-122"/>
                <a:cs typeface="Times New Roman" charset="0"/>
              </a:rPr>
              <a:t>initlize</a:t>
            </a:r>
            <a:r>
              <a:rPr lang="en-US" sz="1400" dirty="0" smtClean="0">
                <a:latin typeface="Calibri" charset="0"/>
                <a:ea typeface="DengXian" charset="-122"/>
                <a:cs typeface="Times New Roman" charset="0"/>
              </a:rPr>
              <a:t> is map[0].add(0);</a:t>
            </a:r>
          </a:p>
          <a:p>
            <a:r>
              <a:rPr lang="en-US" sz="1400" dirty="0" smtClean="0">
                <a:latin typeface="Calibri" charset="0"/>
                <a:ea typeface="DengXian" charset="-122"/>
                <a:cs typeface="Times New Roman" charset="0"/>
              </a:rPr>
              <a:t> Example 2:[0,1,2,3,4,8,9,11]</a:t>
            </a:r>
          </a:p>
          <a:p>
            <a:r>
              <a:rPr lang="en-US" sz="1400" dirty="0" smtClean="0">
                <a:latin typeface="Calibri" charset="0"/>
                <a:ea typeface="DengXian" charset="-122"/>
                <a:cs typeface="Times New Roman" charset="0"/>
              </a:rPr>
              <a:t> </a:t>
            </a:r>
            <a:r>
              <a:rPr lang="en-US" sz="1400" dirty="0" err="1" smtClean="0">
                <a:latin typeface="Calibri" charset="0"/>
                <a:ea typeface="DengXian" charset="-122"/>
                <a:cs typeface="Times New Roman" charset="0"/>
              </a:rPr>
              <a:t>i</a:t>
            </a:r>
            <a:r>
              <a:rPr lang="en-US" sz="1400" dirty="0" smtClean="0">
                <a:latin typeface="Calibri" charset="0"/>
                <a:ea typeface="DengXian" charset="-122"/>
                <a:cs typeface="Times New Roman" charset="0"/>
              </a:rPr>
              <a:t>=0, map[0] = [0]   </a:t>
            </a:r>
            <a:r>
              <a:rPr lang="en-US" sz="1400" dirty="0" err="1" smtClean="0">
                <a:latin typeface="Calibri" charset="0"/>
                <a:ea typeface="DengXian" charset="-122"/>
                <a:cs typeface="Times New Roman" charset="0"/>
              </a:rPr>
              <a:t>nextStep</a:t>
            </a:r>
            <a:r>
              <a:rPr lang="en-US" sz="1400" dirty="0" smtClean="0">
                <a:latin typeface="Calibri" charset="0"/>
                <a:ea typeface="DengXian" charset="-122"/>
                <a:cs typeface="Times New Roman" charset="0"/>
              </a:rPr>
              <a:t> = -1 0 1  map[1] = [1]</a:t>
            </a:r>
          </a:p>
          <a:p>
            <a:r>
              <a:rPr lang="en-US" sz="1400" dirty="0" smtClean="0">
                <a:latin typeface="Calibri" charset="0"/>
                <a:ea typeface="DengXian" charset="-122"/>
                <a:cs typeface="Times New Roman" charset="0"/>
              </a:rPr>
              <a:t> </a:t>
            </a:r>
            <a:r>
              <a:rPr lang="en-US" sz="1400" dirty="0" err="1" smtClean="0">
                <a:latin typeface="Calibri" charset="0"/>
                <a:ea typeface="DengXian" charset="-122"/>
                <a:cs typeface="Times New Roman" charset="0"/>
              </a:rPr>
              <a:t>i</a:t>
            </a:r>
            <a:r>
              <a:rPr lang="en-US" sz="1400" dirty="0" smtClean="0">
                <a:latin typeface="Calibri" charset="0"/>
                <a:ea typeface="DengXian" charset="-122"/>
                <a:cs typeface="Times New Roman" charset="0"/>
              </a:rPr>
              <a:t>=1  map[1] = [1]   </a:t>
            </a:r>
            <a:r>
              <a:rPr lang="en-US" sz="1400" dirty="0" err="1" smtClean="0">
                <a:latin typeface="Calibri" charset="0"/>
                <a:ea typeface="DengXian" charset="-122"/>
                <a:cs typeface="Times New Roman" charset="0"/>
              </a:rPr>
              <a:t>nextStep</a:t>
            </a:r>
            <a:r>
              <a:rPr lang="en-US" sz="1400" dirty="0" smtClean="0">
                <a:latin typeface="Calibri" charset="0"/>
                <a:ea typeface="DengXian" charset="-122"/>
                <a:cs typeface="Times New Roman" charset="0"/>
              </a:rPr>
              <a:t> = 0 1 2  map[1+1] = [1]  stone 1 can jump to stone 2</a:t>
            </a:r>
          </a:p>
          <a:p>
            <a:r>
              <a:rPr lang="en-US" sz="1400" dirty="0" smtClean="0">
                <a:latin typeface="Calibri" charset="0"/>
                <a:ea typeface="DengXian" charset="-122"/>
                <a:cs typeface="Times New Roman" charset="0"/>
              </a:rPr>
              <a:t>                                       map[2+1] = [1] stone 1 can jump to stone 3</a:t>
            </a:r>
          </a:p>
          <a:p>
            <a:r>
              <a:rPr lang="en-US" sz="1400" dirty="0" smtClean="0">
                <a:latin typeface="Calibri" charset="0"/>
                <a:ea typeface="DengXian" charset="-122"/>
                <a:cs typeface="Times New Roman" charset="0"/>
              </a:rPr>
              <a:t> </a:t>
            </a:r>
            <a:r>
              <a:rPr lang="en-US" sz="1400" dirty="0" err="1" smtClean="0">
                <a:latin typeface="Calibri" charset="0"/>
                <a:ea typeface="DengXian" charset="-122"/>
                <a:cs typeface="Times New Roman" charset="0"/>
              </a:rPr>
              <a:t>i</a:t>
            </a:r>
            <a:r>
              <a:rPr lang="en-US" sz="1400" dirty="0" smtClean="0">
                <a:latin typeface="Calibri" charset="0"/>
                <a:ea typeface="DengXian" charset="-122"/>
                <a:cs typeface="Times New Roman" charset="0"/>
              </a:rPr>
              <a:t>=2  map[2] =[1]    </a:t>
            </a:r>
            <a:r>
              <a:rPr lang="en-US" sz="1400" dirty="0" err="1" smtClean="0">
                <a:latin typeface="Calibri" charset="0"/>
                <a:ea typeface="DengXian" charset="-122"/>
                <a:cs typeface="Times New Roman" charset="0"/>
              </a:rPr>
              <a:t>nextStep</a:t>
            </a:r>
            <a:r>
              <a:rPr lang="en-US" sz="1400" dirty="0" smtClean="0">
                <a:latin typeface="Calibri" charset="0"/>
                <a:ea typeface="DengXian" charset="-122"/>
                <a:cs typeface="Times New Roman" charset="0"/>
              </a:rPr>
              <a:t> = 0 1 2  map[2+1] = [2]  stone 2 can jump to stone 3</a:t>
            </a:r>
          </a:p>
          <a:p>
            <a:r>
              <a:rPr lang="en-US" sz="1400" dirty="0" smtClean="0">
                <a:latin typeface="Calibri" charset="0"/>
                <a:ea typeface="DengXian" charset="-122"/>
                <a:cs typeface="Times New Roman" charset="0"/>
              </a:rPr>
              <a:t>                                       map[2+2] = [2] stone 2 can jump to stone 4</a:t>
            </a:r>
          </a:p>
          <a:p>
            <a:r>
              <a:rPr lang="en-US" sz="1400" dirty="0" smtClean="0">
                <a:latin typeface="Calibri" charset="0"/>
                <a:ea typeface="DengXian" charset="-122"/>
                <a:cs typeface="Times New Roman" charset="0"/>
              </a:rPr>
              <a:t> </a:t>
            </a:r>
            <a:r>
              <a:rPr lang="en-US" sz="1400" dirty="0" err="1" smtClean="0">
                <a:latin typeface="Calibri" charset="0"/>
                <a:ea typeface="DengXian" charset="-122"/>
                <a:cs typeface="Times New Roman" charset="0"/>
              </a:rPr>
              <a:t>i</a:t>
            </a:r>
            <a:r>
              <a:rPr lang="en-US" sz="1400" dirty="0" smtClean="0">
                <a:latin typeface="Calibri" charset="0"/>
                <a:ea typeface="DengXian" charset="-122"/>
                <a:cs typeface="Times New Roman" charset="0"/>
              </a:rPr>
              <a:t>=3 since map[3] = [1, 2]  </a:t>
            </a:r>
            <a:r>
              <a:rPr lang="en-US" sz="1400" dirty="0" err="1" smtClean="0">
                <a:latin typeface="Calibri" charset="0"/>
                <a:ea typeface="DengXian" charset="-122"/>
                <a:cs typeface="Times New Roman" charset="0"/>
              </a:rPr>
              <a:t>nextStep</a:t>
            </a:r>
            <a:r>
              <a:rPr lang="en-US" sz="1400" dirty="0" smtClean="0">
                <a:latin typeface="Calibri" charset="0"/>
                <a:ea typeface="DengXian" charset="-122"/>
                <a:cs typeface="Times New Roman" charset="0"/>
              </a:rPr>
              <a:t> = 0 1 2 3  </a:t>
            </a:r>
          </a:p>
          <a:p>
            <a:r>
              <a:rPr lang="en-US" sz="1400" b="1" dirty="0" smtClean="0">
                <a:latin typeface="Calibri" charset="0"/>
                <a:ea typeface="DengXian" charset="-122"/>
                <a:cs typeface="Times New Roman" charset="0"/>
              </a:rPr>
              <a:t> ....</a:t>
            </a:r>
            <a:endParaRPr lang="en-US" sz="1400" dirty="0" smtClean="0">
              <a:latin typeface="Calibri" charset="0"/>
              <a:ea typeface="DengXian" charset="-122"/>
              <a:cs typeface="Times New Roman" charset="0"/>
            </a:endParaRPr>
          </a:p>
          <a:p>
            <a:r>
              <a:rPr lang="en-US" sz="1600" b="1" dirty="0" smtClean="0">
                <a:latin typeface="Calibri" charset="0"/>
                <a:ea typeface="DengXian" charset="-122"/>
                <a:cs typeface="Times New Roman" charset="0"/>
              </a:rPr>
              <a:t>                     </a:t>
            </a:r>
            <a:endParaRPr lang="en-US" sz="1600" dirty="0">
              <a:effectLst/>
              <a:latin typeface="Calibri" charset="0"/>
              <a:ea typeface="DengXian" charset="-122"/>
              <a:cs typeface="Times New Roman" charset="0"/>
            </a:endParaRPr>
          </a:p>
        </p:txBody>
      </p:sp>
      <p:sp>
        <p:nvSpPr>
          <p:cNvPr id="3" name="Rectangle 2"/>
          <p:cNvSpPr/>
          <p:nvPr/>
        </p:nvSpPr>
        <p:spPr>
          <a:xfrm>
            <a:off x="6192711" y="2007164"/>
            <a:ext cx="6096000" cy="4708981"/>
          </a:xfrm>
          <a:prstGeom prst="rect">
            <a:avLst/>
          </a:prstGeom>
        </p:spPr>
        <p:txBody>
          <a:bodyPr>
            <a:spAutoFit/>
          </a:bodyPr>
          <a:lstStyle/>
          <a:p>
            <a:r>
              <a:rPr lang="en-US" sz="1500" b="1" dirty="0" err="1">
                <a:solidFill>
                  <a:schemeClr val="accent1">
                    <a:lumMod val="75000"/>
                  </a:schemeClr>
                </a:solidFill>
                <a:latin typeface="Calibri" charset="0"/>
                <a:ea typeface="DengXian" charset="-122"/>
                <a:cs typeface="Times New Roman" charset="0"/>
              </a:rPr>
              <a:t>var</a:t>
            </a:r>
            <a:r>
              <a:rPr lang="en-US" sz="1500" b="1" dirty="0">
                <a:solidFill>
                  <a:schemeClr val="accent1">
                    <a:lumMod val="75000"/>
                  </a:schemeClr>
                </a:solidFill>
                <a:latin typeface="Calibri" charset="0"/>
                <a:ea typeface="DengXian" charset="-122"/>
                <a:cs typeface="Times New Roman" charset="0"/>
              </a:rPr>
              <a:t> </a:t>
            </a:r>
            <a:r>
              <a:rPr lang="en-US" sz="1500" b="1" dirty="0" err="1">
                <a:solidFill>
                  <a:schemeClr val="accent1">
                    <a:lumMod val="75000"/>
                  </a:schemeClr>
                </a:solidFill>
                <a:latin typeface="Calibri" charset="0"/>
                <a:ea typeface="DengXian" charset="-122"/>
                <a:cs typeface="Times New Roman" charset="0"/>
              </a:rPr>
              <a:t>canCross</a:t>
            </a:r>
            <a:r>
              <a:rPr lang="en-US" sz="1500" b="1" dirty="0">
                <a:solidFill>
                  <a:schemeClr val="accent1">
                    <a:lumMod val="75000"/>
                  </a:schemeClr>
                </a:solidFill>
                <a:latin typeface="Calibri" charset="0"/>
                <a:ea typeface="DengXian" charset="-122"/>
                <a:cs typeface="Times New Roman" charset="0"/>
              </a:rPr>
              <a:t> = function(stones) {</a:t>
            </a:r>
            <a:endParaRPr lang="en-US" sz="1500" dirty="0">
              <a:solidFill>
                <a:schemeClr val="accent1">
                  <a:lumMod val="75000"/>
                </a:schemeClr>
              </a:solidFill>
              <a:latin typeface="Calibri" charset="0"/>
              <a:ea typeface="DengXian" charset="-122"/>
              <a:cs typeface="Times New Roman" charset="0"/>
            </a:endParaRPr>
          </a:p>
          <a:p>
            <a:r>
              <a:rPr lang="en-US" sz="1500" b="1" dirty="0">
                <a:solidFill>
                  <a:schemeClr val="accent1">
                    <a:lumMod val="75000"/>
                  </a:schemeClr>
                </a:solidFill>
                <a:latin typeface="Calibri" charset="0"/>
                <a:ea typeface="DengXian" charset="-122"/>
                <a:cs typeface="Times New Roman" charset="0"/>
              </a:rPr>
              <a:t>    if(</a:t>
            </a:r>
            <a:r>
              <a:rPr lang="en-US" sz="1500" b="1" dirty="0" err="1">
                <a:solidFill>
                  <a:schemeClr val="accent1">
                    <a:lumMod val="75000"/>
                  </a:schemeClr>
                </a:solidFill>
                <a:latin typeface="Calibri" charset="0"/>
                <a:ea typeface="DengXian" charset="-122"/>
                <a:cs typeface="Times New Roman" charset="0"/>
              </a:rPr>
              <a:t>stones.length</a:t>
            </a:r>
            <a:r>
              <a:rPr lang="en-US" sz="1500" b="1" dirty="0">
                <a:solidFill>
                  <a:schemeClr val="accent1">
                    <a:lumMod val="75000"/>
                  </a:schemeClr>
                </a:solidFill>
                <a:latin typeface="Calibri" charset="0"/>
                <a:ea typeface="DengXian" charset="-122"/>
                <a:cs typeface="Times New Roman" charset="0"/>
              </a:rPr>
              <a:t> === 0)  return false;</a:t>
            </a:r>
            <a:endParaRPr lang="en-US" sz="1500" dirty="0">
              <a:solidFill>
                <a:schemeClr val="accent1">
                  <a:lumMod val="75000"/>
                </a:schemeClr>
              </a:solidFill>
              <a:latin typeface="Calibri" charset="0"/>
              <a:ea typeface="DengXian" charset="-122"/>
              <a:cs typeface="Times New Roman" charset="0"/>
            </a:endParaRPr>
          </a:p>
          <a:p>
            <a:r>
              <a:rPr lang="en-US" sz="1500" b="1" dirty="0">
                <a:solidFill>
                  <a:schemeClr val="accent1">
                    <a:lumMod val="75000"/>
                  </a:schemeClr>
                </a:solidFill>
                <a:latin typeface="Calibri" charset="0"/>
                <a:ea typeface="DengXian" charset="-122"/>
                <a:cs typeface="Times New Roman" charset="0"/>
              </a:rPr>
              <a:t>    </a:t>
            </a:r>
            <a:r>
              <a:rPr lang="en-US" sz="1500" b="1" dirty="0" err="1">
                <a:solidFill>
                  <a:schemeClr val="accent1">
                    <a:lumMod val="75000"/>
                  </a:schemeClr>
                </a:solidFill>
                <a:latin typeface="Calibri" charset="0"/>
                <a:ea typeface="DengXian" charset="-122"/>
                <a:cs typeface="Times New Roman" charset="0"/>
              </a:rPr>
              <a:t>var</a:t>
            </a:r>
            <a:r>
              <a:rPr lang="en-US" sz="1500" b="1" dirty="0">
                <a:solidFill>
                  <a:schemeClr val="accent1">
                    <a:lumMod val="75000"/>
                  </a:schemeClr>
                </a:solidFill>
                <a:latin typeface="Calibri" charset="0"/>
                <a:ea typeface="DengXian" charset="-122"/>
                <a:cs typeface="Times New Roman" charset="0"/>
              </a:rPr>
              <a:t> map = new Map();</a:t>
            </a:r>
            <a:endParaRPr lang="en-US" sz="1500" dirty="0">
              <a:solidFill>
                <a:schemeClr val="accent1">
                  <a:lumMod val="75000"/>
                </a:schemeClr>
              </a:solidFill>
              <a:latin typeface="Calibri" charset="0"/>
              <a:ea typeface="DengXian" charset="-122"/>
              <a:cs typeface="Times New Roman" charset="0"/>
            </a:endParaRPr>
          </a:p>
          <a:p>
            <a:r>
              <a:rPr lang="en-US" sz="1500" b="1" dirty="0">
                <a:solidFill>
                  <a:schemeClr val="accent1">
                    <a:lumMod val="75000"/>
                  </a:schemeClr>
                </a:solidFill>
                <a:latin typeface="Calibri" charset="0"/>
                <a:ea typeface="DengXian" charset="-122"/>
                <a:cs typeface="Times New Roman" charset="0"/>
              </a:rPr>
              <a:t>    for(</a:t>
            </a:r>
            <a:r>
              <a:rPr lang="en-US" sz="1500" b="1" dirty="0" err="1">
                <a:solidFill>
                  <a:schemeClr val="accent1">
                    <a:lumMod val="75000"/>
                  </a:schemeClr>
                </a:solidFill>
                <a:latin typeface="Calibri" charset="0"/>
                <a:ea typeface="DengXian" charset="-122"/>
                <a:cs typeface="Times New Roman" charset="0"/>
              </a:rPr>
              <a:t>var</a:t>
            </a:r>
            <a:r>
              <a:rPr lang="en-US" sz="1500" b="1" dirty="0">
                <a:solidFill>
                  <a:schemeClr val="accent1">
                    <a:lumMod val="75000"/>
                  </a:schemeClr>
                </a:solidFill>
                <a:latin typeface="Calibri" charset="0"/>
                <a:ea typeface="DengXian" charset="-122"/>
                <a:cs typeface="Times New Roman" charset="0"/>
              </a:rPr>
              <a:t> </a:t>
            </a:r>
            <a:r>
              <a:rPr lang="en-US" sz="1500" b="1" dirty="0" err="1">
                <a:solidFill>
                  <a:schemeClr val="accent1">
                    <a:lumMod val="75000"/>
                  </a:schemeClr>
                </a:solidFill>
                <a:latin typeface="Calibri" charset="0"/>
                <a:ea typeface="DengXian" charset="-122"/>
                <a:cs typeface="Times New Roman" charset="0"/>
              </a:rPr>
              <a:t>i</a:t>
            </a:r>
            <a:r>
              <a:rPr lang="en-US" sz="1500" b="1" dirty="0">
                <a:solidFill>
                  <a:schemeClr val="accent1">
                    <a:lumMod val="75000"/>
                  </a:schemeClr>
                </a:solidFill>
                <a:latin typeface="Calibri" charset="0"/>
                <a:ea typeface="DengXian" charset="-122"/>
                <a:cs typeface="Times New Roman" charset="0"/>
              </a:rPr>
              <a:t>=0; </a:t>
            </a:r>
            <a:r>
              <a:rPr lang="en-US" sz="1500" b="1" dirty="0" err="1">
                <a:solidFill>
                  <a:schemeClr val="accent1">
                    <a:lumMod val="75000"/>
                  </a:schemeClr>
                </a:solidFill>
                <a:latin typeface="Calibri" charset="0"/>
                <a:ea typeface="DengXian" charset="-122"/>
                <a:cs typeface="Times New Roman" charset="0"/>
              </a:rPr>
              <a:t>i</a:t>
            </a:r>
            <a:r>
              <a:rPr lang="en-US" sz="1500" b="1" dirty="0">
                <a:solidFill>
                  <a:schemeClr val="accent1">
                    <a:lumMod val="75000"/>
                  </a:schemeClr>
                </a:solidFill>
                <a:latin typeface="Calibri" charset="0"/>
                <a:ea typeface="DengXian" charset="-122"/>
                <a:cs typeface="Times New Roman" charset="0"/>
              </a:rPr>
              <a:t>&lt;</a:t>
            </a:r>
            <a:r>
              <a:rPr lang="en-US" sz="1500" b="1" dirty="0" err="1">
                <a:solidFill>
                  <a:schemeClr val="accent1">
                    <a:lumMod val="75000"/>
                  </a:schemeClr>
                </a:solidFill>
                <a:latin typeface="Calibri" charset="0"/>
                <a:ea typeface="DengXian" charset="-122"/>
                <a:cs typeface="Times New Roman" charset="0"/>
              </a:rPr>
              <a:t>stones.length</a:t>
            </a:r>
            <a:r>
              <a:rPr lang="en-US" sz="1500" b="1" dirty="0">
                <a:solidFill>
                  <a:schemeClr val="accent1">
                    <a:lumMod val="75000"/>
                  </a:schemeClr>
                </a:solidFill>
                <a:latin typeface="Calibri" charset="0"/>
                <a:ea typeface="DengXian" charset="-122"/>
                <a:cs typeface="Times New Roman" charset="0"/>
              </a:rPr>
              <a:t>; </a:t>
            </a:r>
            <a:r>
              <a:rPr lang="en-US" sz="1500" b="1" dirty="0" err="1">
                <a:solidFill>
                  <a:schemeClr val="accent1">
                    <a:lumMod val="75000"/>
                  </a:schemeClr>
                </a:solidFill>
                <a:latin typeface="Calibri" charset="0"/>
                <a:ea typeface="DengXian" charset="-122"/>
                <a:cs typeface="Times New Roman" charset="0"/>
              </a:rPr>
              <a:t>i</a:t>
            </a:r>
            <a:r>
              <a:rPr lang="en-US" sz="1500" b="1" dirty="0">
                <a:solidFill>
                  <a:schemeClr val="accent1">
                    <a:lumMod val="75000"/>
                  </a:schemeClr>
                </a:solidFill>
                <a:latin typeface="Calibri" charset="0"/>
                <a:ea typeface="DengXian" charset="-122"/>
                <a:cs typeface="Times New Roman" charset="0"/>
              </a:rPr>
              <a:t>++) {</a:t>
            </a:r>
            <a:endParaRPr lang="en-US" sz="1500" dirty="0">
              <a:solidFill>
                <a:schemeClr val="accent1">
                  <a:lumMod val="75000"/>
                </a:schemeClr>
              </a:solidFill>
              <a:latin typeface="Calibri" charset="0"/>
              <a:ea typeface="DengXian" charset="-122"/>
              <a:cs typeface="Times New Roman" charset="0"/>
            </a:endParaRPr>
          </a:p>
          <a:p>
            <a:r>
              <a:rPr lang="en-US" sz="1500" b="1" dirty="0">
                <a:solidFill>
                  <a:schemeClr val="accent1">
                    <a:lumMod val="75000"/>
                  </a:schemeClr>
                </a:solidFill>
                <a:latin typeface="Calibri" charset="0"/>
                <a:ea typeface="DengXian" charset="-122"/>
                <a:cs typeface="Times New Roman" charset="0"/>
              </a:rPr>
              <a:t>        </a:t>
            </a:r>
            <a:r>
              <a:rPr lang="en-US" sz="1500" b="1" dirty="0" err="1">
                <a:solidFill>
                  <a:schemeClr val="accent1">
                    <a:lumMod val="75000"/>
                  </a:schemeClr>
                </a:solidFill>
                <a:latin typeface="Calibri" charset="0"/>
                <a:ea typeface="DengXian" charset="-122"/>
                <a:cs typeface="Times New Roman" charset="0"/>
              </a:rPr>
              <a:t>map.set</a:t>
            </a:r>
            <a:r>
              <a:rPr lang="en-US" sz="1500" b="1" dirty="0">
                <a:solidFill>
                  <a:schemeClr val="accent1">
                    <a:lumMod val="75000"/>
                  </a:schemeClr>
                </a:solidFill>
                <a:latin typeface="Calibri" charset="0"/>
                <a:ea typeface="DengXian" charset="-122"/>
                <a:cs typeface="Times New Roman" charset="0"/>
              </a:rPr>
              <a:t>(stones[</a:t>
            </a:r>
            <a:r>
              <a:rPr lang="en-US" sz="1500" b="1" dirty="0" err="1">
                <a:solidFill>
                  <a:schemeClr val="accent1">
                    <a:lumMod val="75000"/>
                  </a:schemeClr>
                </a:solidFill>
                <a:latin typeface="Calibri" charset="0"/>
                <a:ea typeface="DengXian" charset="-122"/>
                <a:cs typeface="Times New Roman" charset="0"/>
              </a:rPr>
              <a:t>i</a:t>
            </a:r>
            <a:r>
              <a:rPr lang="en-US" sz="1500" b="1" dirty="0">
                <a:solidFill>
                  <a:schemeClr val="accent1">
                    <a:lumMod val="75000"/>
                  </a:schemeClr>
                </a:solidFill>
                <a:latin typeface="Calibri" charset="0"/>
                <a:ea typeface="DengXian" charset="-122"/>
                <a:cs typeface="Times New Roman" charset="0"/>
              </a:rPr>
              <a:t>], new Set());</a:t>
            </a:r>
            <a:endParaRPr lang="en-US" sz="1500" dirty="0">
              <a:solidFill>
                <a:schemeClr val="accent1">
                  <a:lumMod val="75000"/>
                </a:schemeClr>
              </a:solidFill>
              <a:latin typeface="Calibri" charset="0"/>
              <a:ea typeface="DengXian" charset="-122"/>
              <a:cs typeface="Times New Roman" charset="0"/>
            </a:endParaRPr>
          </a:p>
          <a:p>
            <a:r>
              <a:rPr lang="en-US" sz="1500" b="1" dirty="0">
                <a:solidFill>
                  <a:schemeClr val="accent1">
                    <a:lumMod val="75000"/>
                  </a:schemeClr>
                </a:solidFill>
                <a:latin typeface="Calibri" charset="0"/>
                <a:ea typeface="DengXian" charset="-122"/>
                <a:cs typeface="Times New Roman" charset="0"/>
              </a:rPr>
              <a:t>    }</a:t>
            </a:r>
            <a:endParaRPr lang="en-US" sz="1500" dirty="0">
              <a:solidFill>
                <a:schemeClr val="accent1">
                  <a:lumMod val="75000"/>
                </a:schemeClr>
              </a:solidFill>
              <a:latin typeface="Calibri" charset="0"/>
              <a:ea typeface="DengXian" charset="-122"/>
              <a:cs typeface="Times New Roman" charset="0"/>
            </a:endParaRPr>
          </a:p>
          <a:p>
            <a:r>
              <a:rPr lang="en-US" sz="1500" b="1" dirty="0">
                <a:solidFill>
                  <a:schemeClr val="accent1">
                    <a:lumMod val="75000"/>
                  </a:schemeClr>
                </a:solidFill>
                <a:latin typeface="Calibri" charset="0"/>
                <a:ea typeface="DengXian" charset="-122"/>
                <a:cs typeface="Times New Roman" charset="0"/>
              </a:rPr>
              <a:t>    </a:t>
            </a:r>
            <a:r>
              <a:rPr lang="en-US" sz="1500" b="1" dirty="0" err="1">
                <a:solidFill>
                  <a:schemeClr val="accent1">
                    <a:lumMod val="75000"/>
                  </a:schemeClr>
                </a:solidFill>
                <a:latin typeface="Calibri" charset="0"/>
                <a:ea typeface="DengXian" charset="-122"/>
                <a:cs typeface="Times New Roman" charset="0"/>
              </a:rPr>
              <a:t>map.get</a:t>
            </a:r>
            <a:r>
              <a:rPr lang="en-US" sz="1500" b="1" dirty="0">
                <a:solidFill>
                  <a:schemeClr val="accent1">
                    <a:lumMod val="75000"/>
                  </a:schemeClr>
                </a:solidFill>
                <a:latin typeface="Calibri" charset="0"/>
                <a:ea typeface="DengXian" charset="-122"/>
                <a:cs typeface="Times New Roman" charset="0"/>
              </a:rPr>
              <a:t>(0).add(0);</a:t>
            </a:r>
            <a:endParaRPr lang="en-US" sz="1500" dirty="0">
              <a:solidFill>
                <a:schemeClr val="accent1">
                  <a:lumMod val="75000"/>
                </a:schemeClr>
              </a:solidFill>
              <a:latin typeface="Calibri" charset="0"/>
              <a:ea typeface="DengXian" charset="-122"/>
              <a:cs typeface="Times New Roman" charset="0"/>
            </a:endParaRPr>
          </a:p>
          <a:p>
            <a:r>
              <a:rPr lang="en-US" sz="1500" b="1" dirty="0">
                <a:solidFill>
                  <a:schemeClr val="accent1">
                    <a:lumMod val="75000"/>
                  </a:schemeClr>
                </a:solidFill>
                <a:latin typeface="Calibri" charset="0"/>
                <a:ea typeface="DengXian" charset="-122"/>
                <a:cs typeface="Times New Roman" charset="0"/>
              </a:rPr>
              <a:t>    for(</a:t>
            </a:r>
            <a:r>
              <a:rPr lang="en-US" sz="1500" b="1" dirty="0" err="1">
                <a:solidFill>
                  <a:schemeClr val="accent1">
                    <a:lumMod val="75000"/>
                  </a:schemeClr>
                </a:solidFill>
                <a:latin typeface="Calibri" charset="0"/>
                <a:ea typeface="DengXian" charset="-122"/>
                <a:cs typeface="Times New Roman" charset="0"/>
              </a:rPr>
              <a:t>var</a:t>
            </a:r>
            <a:r>
              <a:rPr lang="en-US" sz="1500" b="1" dirty="0">
                <a:solidFill>
                  <a:schemeClr val="accent1">
                    <a:lumMod val="75000"/>
                  </a:schemeClr>
                </a:solidFill>
                <a:latin typeface="Calibri" charset="0"/>
                <a:ea typeface="DengXian" charset="-122"/>
                <a:cs typeface="Times New Roman" charset="0"/>
              </a:rPr>
              <a:t> </a:t>
            </a:r>
            <a:r>
              <a:rPr lang="en-US" sz="1500" b="1" dirty="0" err="1">
                <a:solidFill>
                  <a:schemeClr val="accent1">
                    <a:lumMod val="75000"/>
                  </a:schemeClr>
                </a:solidFill>
                <a:latin typeface="Calibri" charset="0"/>
                <a:ea typeface="DengXian" charset="-122"/>
                <a:cs typeface="Times New Roman" charset="0"/>
              </a:rPr>
              <a:t>i</a:t>
            </a:r>
            <a:r>
              <a:rPr lang="en-US" sz="1500" b="1" dirty="0">
                <a:solidFill>
                  <a:schemeClr val="accent1">
                    <a:lumMod val="75000"/>
                  </a:schemeClr>
                </a:solidFill>
                <a:latin typeface="Calibri" charset="0"/>
                <a:ea typeface="DengXian" charset="-122"/>
                <a:cs typeface="Times New Roman" charset="0"/>
              </a:rPr>
              <a:t>=0; </a:t>
            </a:r>
            <a:r>
              <a:rPr lang="en-US" sz="1500" b="1" dirty="0" err="1">
                <a:solidFill>
                  <a:schemeClr val="accent1">
                    <a:lumMod val="75000"/>
                  </a:schemeClr>
                </a:solidFill>
                <a:latin typeface="Calibri" charset="0"/>
                <a:ea typeface="DengXian" charset="-122"/>
                <a:cs typeface="Times New Roman" charset="0"/>
              </a:rPr>
              <a:t>i</a:t>
            </a:r>
            <a:r>
              <a:rPr lang="en-US" sz="1500" b="1" dirty="0">
                <a:solidFill>
                  <a:schemeClr val="accent1">
                    <a:lumMod val="75000"/>
                  </a:schemeClr>
                </a:solidFill>
                <a:latin typeface="Calibri" charset="0"/>
                <a:ea typeface="DengXian" charset="-122"/>
                <a:cs typeface="Times New Roman" charset="0"/>
              </a:rPr>
              <a:t>&lt;</a:t>
            </a:r>
            <a:r>
              <a:rPr lang="en-US" sz="1500" b="1" dirty="0" err="1">
                <a:solidFill>
                  <a:schemeClr val="accent1">
                    <a:lumMod val="75000"/>
                  </a:schemeClr>
                </a:solidFill>
                <a:latin typeface="Calibri" charset="0"/>
                <a:ea typeface="DengXian" charset="-122"/>
                <a:cs typeface="Times New Roman" charset="0"/>
              </a:rPr>
              <a:t>stones.length</a:t>
            </a:r>
            <a:r>
              <a:rPr lang="en-US" sz="1500" b="1" dirty="0">
                <a:solidFill>
                  <a:schemeClr val="accent1">
                    <a:lumMod val="75000"/>
                  </a:schemeClr>
                </a:solidFill>
                <a:latin typeface="Calibri" charset="0"/>
                <a:ea typeface="DengXian" charset="-122"/>
                <a:cs typeface="Times New Roman" charset="0"/>
              </a:rPr>
              <a:t>; </a:t>
            </a:r>
            <a:r>
              <a:rPr lang="en-US" sz="1500" b="1" dirty="0" err="1">
                <a:solidFill>
                  <a:schemeClr val="accent1">
                    <a:lumMod val="75000"/>
                  </a:schemeClr>
                </a:solidFill>
                <a:latin typeface="Calibri" charset="0"/>
                <a:ea typeface="DengXian" charset="-122"/>
                <a:cs typeface="Times New Roman" charset="0"/>
              </a:rPr>
              <a:t>i</a:t>
            </a:r>
            <a:r>
              <a:rPr lang="en-US" sz="1500" b="1" dirty="0">
                <a:solidFill>
                  <a:schemeClr val="accent1">
                    <a:lumMod val="75000"/>
                  </a:schemeClr>
                </a:solidFill>
                <a:latin typeface="Calibri" charset="0"/>
                <a:ea typeface="DengXian" charset="-122"/>
                <a:cs typeface="Times New Roman" charset="0"/>
              </a:rPr>
              <a:t>++) {</a:t>
            </a:r>
            <a:endParaRPr lang="en-US" sz="1500" dirty="0">
              <a:solidFill>
                <a:schemeClr val="accent1">
                  <a:lumMod val="75000"/>
                </a:schemeClr>
              </a:solidFill>
              <a:latin typeface="Calibri" charset="0"/>
              <a:ea typeface="DengXian" charset="-122"/>
              <a:cs typeface="Times New Roman" charset="0"/>
            </a:endParaRPr>
          </a:p>
          <a:p>
            <a:r>
              <a:rPr lang="en-US" sz="1500" b="1" dirty="0">
                <a:solidFill>
                  <a:schemeClr val="accent1">
                    <a:lumMod val="75000"/>
                  </a:schemeClr>
                </a:solidFill>
                <a:latin typeface="Calibri" charset="0"/>
                <a:ea typeface="DengXian" charset="-122"/>
                <a:cs typeface="Times New Roman" charset="0"/>
              </a:rPr>
              <a:t>        for(</a:t>
            </a:r>
            <a:r>
              <a:rPr lang="en-US" sz="1500" b="1" dirty="0" err="1">
                <a:solidFill>
                  <a:schemeClr val="accent1">
                    <a:lumMod val="75000"/>
                  </a:schemeClr>
                </a:solidFill>
                <a:latin typeface="Calibri" charset="0"/>
                <a:ea typeface="DengXian" charset="-122"/>
                <a:cs typeface="Times New Roman" charset="0"/>
              </a:rPr>
              <a:t>var</a:t>
            </a:r>
            <a:r>
              <a:rPr lang="en-US" sz="1500" b="1" dirty="0">
                <a:solidFill>
                  <a:schemeClr val="accent1">
                    <a:lumMod val="75000"/>
                  </a:schemeClr>
                </a:solidFill>
                <a:latin typeface="Calibri" charset="0"/>
                <a:ea typeface="DengXian" charset="-122"/>
                <a:cs typeface="Times New Roman" charset="0"/>
              </a:rPr>
              <a:t> </a:t>
            </a:r>
            <a:r>
              <a:rPr lang="en-US" sz="1500" b="1" dirty="0" err="1">
                <a:solidFill>
                  <a:schemeClr val="accent1">
                    <a:lumMod val="75000"/>
                  </a:schemeClr>
                </a:solidFill>
                <a:latin typeface="Calibri" charset="0"/>
                <a:ea typeface="DengXian" charset="-122"/>
                <a:cs typeface="Times New Roman" charset="0"/>
              </a:rPr>
              <a:t>lastStep</a:t>
            </a:r>
            <a:r>
              <a:rPr lang="en-US" sz="1500" b="1" dirty="0">
                <a:solidFill>
                  <a:schemeClr val="accent1">
                    <a:lumMod val="75000"/>
                  </a:schemeClr>
                </a:solidFill>
                <a:latin typeface="Calibri" charset="0"/>
                <a:ea typeface="DengXian" charset="-122"/>
                <a:cs typeface="Times New Roman" charset="0"/>
              </a:rPr>
              <a:t> of </a:t>
            </a:r>
            <a:r>
              <a:rPr lang="en-US" sz="1500" b="1" dirty="0" err="1">
                <a:solidFill>
                  <a:schemeClr val="accent1">
                    <a:lumMod val="75000"/>
                  </a:schemeClr>
                </a:solidFill>
                <a:latin typeface="Calibri" charset="0"/>
                <a:ea typeface="DengXian" charset="-122"/>
                <a:cs typeface="Times New Roman" charset="0"/>
              </a:rPr>
              <a:t>map.get</a:t>
            </a:r>
            <a:r>
              <a:rPr lang="en-US" sz="1500" b="1" dirty="0">
                <a:solidFill>
                  <a:schemeClr val="accent1">
                    <a:lumMod val="75000"/>
                  </a:schemeClr>
                </a:solidFill>
                <a:latin typeface="Calibri" charset="0"/>
                <a:ea typeface="DengXian" charset="-122"/>
                <a:cs typeface="Times New Roman" charset="0"/>
              </a:rPr>
              <a:t>(stones[</a:t>
            </a:r>
            <a:r>
              <a:rPr lang="en-US" sz="1500" b="1" dirty="0" err="1">
                <a:solidFill>
                  <a:schemeClr val="accent1">
                    <a:lumMod val="75000"/>
                  </a:schemeClr>
                </a:solidFill>
                <a:latin typeface="Calibri" charset="0"/>
                <a:ea typeface="DengXian" charset="-122"/>
                <a:cs typeface="Times New Roman" charset="0"/>
              </a:rPr>
              <a:t>i</a:t>
            </a:r>
            <a:r>
              <a:rPr lang="en-US" sz="1500" b="1" dirty="0">
                <a:solidFill>
                  <a:schemeClr val="accent1">
                    <a:lumMod val="75000"/>
                  </a:schemeClr>
                </a:solidFill>
                <a:latin typeface="Calibri" charset="0"/>
                <a:ea typeface="DengXian" charset="-122"/>
                <a:cs typeface="Times New Roman" charset="0"/>
              </a:rPr>
              <a:t>])) {  // check each last step</a:t>
            </a:r>
            <a:endParaRPr lang="en-US" sz="1500" dirty="0">
              <a:solidFill>
                <a:schemeClr val="accent1">
                  <a:lumMod val="75000"/>
                </a:schemeClr>
              </a:solidFill>
              <a:latin typeface="Calibri" charset="0"/>
              <a:ea typeface="DengXian" charset="-122"/>
              <a:cs typeface="Times New Roman" charset="0"/>
            </a:endParaRPr>
          </a:p>
          <a:p>
            <a:r>
              <a:rPr lang="en-US" sz="1500" b="1" dirty="0">
                <a:solidFill>
                  <a:schemeClr val="accent1">
                    <a:lumMod val="75000"/>
                  </a:schemeClr>
                </a:solidFill>
                <a:latin typeface="Calibri" charset="0"/>
                <a:ea typeface="DengXian" charset="-122"/>
                <a:cs typeface="Times New Roman" charset="0"/>
              </a:rPr>
              <a:t>            // the next step range would be from </a:t>
            </a:r>
            <a:r>
              <a:rPr lang="en-US" sz="1500" b="1" dirty="0" err="1">
                <a:solidFill>
                  <a:schemeClr val="accent1">
                    <a:lumMod val="75000"/>
                  </a:schemeClr>
                </a:solidFill>
                <a:latin typeface="Calibri" charset="0"/>
                <a:ea typeface="DengXian" charset="-122"/>
                <a:cs typeface="Times New Roman" charset="0"/>
              </a:rPr>
              <a:t>lastStep</a:t>
            </a:r>
            <a:r>
              <a:rPr lang="en-US" sz="1500" b="1" dirty="0">
                <a:solidFill>
                  <a:schemeClr val="accent1">
                    <a:lumMod val="75000"/>
                  </a:schemeClr>
                </a:solidFill>
                <a:latin typeface="Calibri" charset="0"/>
                <a:ea typeface="DengXian" charset="-122"/>
                <a:cs typeface="Times New Roman" charset="0"/>
              </a:rPr>
              <a:t> - 1 to </a:t>
            </a:r>
            <a:r>
              <a:rPr lang="en-US" sz="1500" b="1" dirty="0" err="1">
                <a:solidFill>
                  <a:schemeClr val="accent1">
                    <a:lumMod val="75000"/>
                  </a:schemeClr>
                </a:solidFill>
                <a:latin typeface="Calibri" charset="0"/>
                <a:ea typeface="DengXian" charset="-122"/>
                <a:cs typeface="Times New Roman" charset="0"/>
              </a:rPr>
              <a:t>lastStep</a:t>
            </a:r>
            <a:r>
              <a:rPr lang="en-US" sz="1500" b="1" dirty="0">
                <a:solidFill>
                  <a:schemeClr val="accent1">
                    <a:lumMod val="75000"/>
                  </a:schemeClr>
                </a:solidFill>
                <a:latin typeface="Calibri" charset="0"/>
                <a:ea typeface="DengXian" charset="-122"/>
                <a:cs typeface="Times New Roman" charset="0"/>
              </a:rPr>
              <a:t> +1</a:t>
            </a:r>
            <a:endParaRPr lang="en-US" sz="1500" dirty="0">
              <a:solidFill>
                <a:schemeClr val="accent1">
                  <a:lumMod val="75000"/>
                </a:schemeClr>
              </a:solidFill>
              <a:latin typeface="Calibri" charset="0"/>
              <a:ea typeface="DengXian" charset="-122"/>
              <a:cs typeface="Times New Roman" charset="0"/>
            </a:endParaRPr>
          </a:p>
          <a:p>
            <a:r>
              <a:rPr lang="en-US" sz="1500" b="1" dirty="0">
                <a:solidFill>
                  <a:schemeClr val="accent1">
                    <a:lumMod val="75000"/>
                  </a:schemeClr>
                </a:solidFill>
                <a:latin typeface="Calibri" charset="0"/>
                <a:ea typeface="DengXian" charset="-122"/>
                <a:cs typeface="Times New Roman" charset="0"/>
              </a:rPr>
              <a:t>            for(</a:t>
            </a:r>
            <a:r>
              <a:rPr lang="en-US" sz="1500" b="1" dirty="0" err="1">
                <a:solidFill>
                  <a:schemeClr val="accent1">
                    <a:lumMod val="75000"/>
                  </a:schemeClr>
                </a:solidFill>
                <a:latin typeface="Calibri" charset="0"/>
                <a:ea typeface="DengXian" charset="-122"/>
                <a:cs typeface="Times New Roman" charset="0"/>
              </a:rPr>
              <a:t>var</a:t>
            </a:r>
            <a:r>
              <a:rPr lang="en-US" sz="1500" b="1" dirty="0">
                <a:solidFill>
                  <a:schemeClr val="accent1">
                    <a:lumMod val="75000"/>
                  </a:schemeClr>
                </a:solidFill>
                <a:latin typeface="Calibri" charset="0"/>
                <a:ea typeface="DengXian" charset="-122"/>
                <a:cs typeface="Times New Roman" charset="0"/>
              </a:rPr>
              <a:t> </a:t>
            </a:r>
            <a:r>
              <a:rPr lang="en-US" sz="1500" b="1" dirty="0" err="1">
                <a:solidFill>
                  <a:schemeClr val="accent1">
                    <a:lumMod val="75000"/>
                  </a:schemeClr>
                </a:solidFill>
                <a:latin typeface="Calibri" charset="0"/>
                <a:ea typeface="DengXian" charset="-122"/>
                <a:cs typeface="Times New Roman" charset="0"/>
              </a:rPr>
              <a:t>nextStep</a:t>
            </a:r>
            <a:r>
              <a:rPr lang="en-US" sz="1500" b="1" dirty="0">
                <a:solidFill>
                  <a:schemeClr val="accent1">
                    <a:lumMod val="75000"/>
                  </a:schemeClr>
                </a:solidFill>
                <a:latin typeface="Calibri" charset="0"/>
                <a:ea typeface="DengXian" charset="-122"/>
                <a:cs typeface="Times New Roman" charset="0"/>
              </a:rPr>
              <a:t> = lastStep-1; </a:t>
            </a:r>
            <a:r>
              <a:rPr lang="en-US" sz="1500" b="1" dirty="0" err="1">
                <a:solidFill>
                  <a:schemeClr val="accent1">
                    <a:lumMod val="75000"/>
                  </a:schemeClr>
                </a:solidFill>
                <a:latin typeface="Calibri" charset="0"/>
                <a:ea typeface="DengXian" charset="-122"/>
                <a:cs typeface="Times New Roman" charset="0"/>
              </a:rPr>
              <a:t>nextStep</a:t>
            </a:r>
            <a:r>
              <a:rPr lang="en-US" sz="1500" b="1" dirty="0">
                <a:solidFill>
                  <a:schemeClr val="accent1">
                    <a:lumMod val="75000"/>
                  </a:schemeClr>
                </a:solidFill>
                <a:latin typeface="Calibri" charset="0"/>
                <a:ea typeface="DengXian" charset="-122"/>
                <a:cs typeface="Times New Roman" charset="0"/>
              </a:rPr>
              <a:t> &lt;= lastStep+1; </a:t>
            </a:r>
            <a:r>
              <a:rPr lang="en-US" sz="1500" b="1" dirty="0" err="1">
                <a:solidFill>
                  <a:schemeClr val="accent1">
                    <a:lumMod val="75000"/>
                  </a:schemeClr>
                </a:solidFill>
                <a:latin typeface="Calibri" charset="0"/>
                <a:ea typeface="DengXian" charset="-122"/>
                <a:cs typeface="Times New Roman" charset="0"/>
              </a:rPr>
              <a:t>nextStep</a:t>
            </a:r>
            <a:r>
              <a:rPr lang="en-US" sz="1500" b="1" dirty="0">
                <a:solidFill>
                  <a:schemeClr val="accent1">
                    <a:lumMod val="75000"/>
                  </a:schemeClr>
                </a:solidFill>
                <a:latin typeface="Calibri" charset="0"/>
                <a:ea typeface="DengXian" charset="-122"/>
                <a:cs typeface="Times New Roman" charset="0"/>
              </a:rPr>
              <a:t> ++) {</a:t>
            </a:r>
            <a:endParaRPr lang="en-US" sz="1500" dirty="0">
              <a:solidFill>
                <a:schemeClr val="accent1">
                  <a:lumMod val="75000"/>
                </a:schemeClr>
              </a:solidFill>
              <a:latin typeface="Calibri" charset="0"/>
              <a:ea typeface="DengXian" charset="-122"/>
              <a:cs typeface="Times New Roman" charset="0"/>
            </a:endParaRPr>
          </a:p>
          <a:p>
            <a:r>
              <a:rPr lang="en-US" sz="1500" b="1" dirty="0" smtClean="0">
                <a:solidFill>
                  <a:schemeClr val="accent1">
                    <a:lumMod val="75000"/>
                  </a:schemeClr>
                </a:solidFill>
                <a:latin typeface="Calibri" charset="0"/>
                <a:ea typeface="DengXian" charset="-122"/>
                <a:cs typeface="Times New Roman" charset="0"/>
              </a:rPr>
              <a:t>               </a:t>
            </a:r>
            <a:r>
              <a:rPr lang="en-US" sz="1500" b="1" dirty="0">
                <a:solidFill>
                  <a:schemeClr val="accent1">
                    <a:lumMod val="75000"/>
                  </a:schemeClr>
                </a:solidFill>
                <a:latin typeface="Calibri" charset="0"/>
                <a:ea typeface="DengXian" charset="-122"/>
                <a:cs typeface="Times New Roman" charset="0"/>
              </a:rPr>
              <a:t>// add the new </a:t>
            </a:r>
            <a:r>
              <a:rPr lang="en-US" sz="1500" b="1" dirty="0" err="1">
                <a:solidFill>
                  <a:schemeClr val="accent1">
                    <a:lumMod val="75000"/>
                  </a:schemeClr>
                </a:solidFill>
                <a:latin typeface="Calibri" charset="0"/>
                <a:ea typeface="DengXian" charset="-122"/>
                <a:cs typeface="Times New Roman" charset="0"/>
              </a:rPr>
              <a:t>lastStep</a:t>
            </a:r>
            <a:r>
              <a:rPr lang="en-US" sz="1500" b="1" dirty="0">
                <a:solidFill>
                  <a:schemeClr val="accent1">
                    <a:lumMod val="75000"/>
                  </a:schemeClr>
                </a:solidFill>
                <a:latin typeface="Calibri" charset="0"/>
                <a:ea typeface="DengXian" charset="-122"/>
                <a:cs typeface="Times New Roman" charset="0"/>
              </a:rPr>
              <a:t> to stone: </a:t>
            </a:r>
            <a:r>
              <a:rPr lang="en-US" sz="1500" b="1" dirty="0" err="1">
                <a:solidFill>
                  <a:schemeClr val="accent1">
                    <a:lumMod val="75000"/>
                  </a:schemeClr>
                </a:solidFill>
                <a:latin typeface="Calibri" charset="0"/>
                <a:ea typeface="DengXian" charset="-122"/>
                <a:cs typeface="Times New Roman" charset="0"/>
              </a:rPr>
              <a:t>nextStep+stones</a:t>
            </a:r>
            <a:r>
              <a:rPr lang="en-US" sz="1500" b="1" dirty="0">
                <a:solidFill>
                  <a:schemeClr val="accent1">
                    <a:lumMod val="75000"/>
                  </a:schemeClr>
                </a:solidFill>
                <a:latin typeface="Calibri" charset="0"/>
                <a:ea typeface="DengXian" charset="-122"/>
                <a:cs typeface="Times New Roman" charset="0"/>
              </a:rPr>
              <a:t>[</a:t>
            </a:r>
            <a:r>
              <a:rPr lang="en-US" sz="1500" b="1" dirty="0" err="1">
                <a:solidFill>
                  <a:schemeClr val="accent1">
                    <a:lumMod val="75000"/>
                  </a:schemeClr>
                </a:solidFill>
                <a:latin typeface="Calibri" charset="0"/>
                <a:ea typeface="DengXian" charset="-122"/>
                <a:cs typeface="Times New Roman" charset="0"/>
              </a:rPr>
              <a:t>i</a:t>
            </a:r>
            <a:r>
              <a:rPr lang="en-US" sz="1500" b="1" dirty="0">
                <a:solidFill>
                  <a:schemeClr val="accent1">
                    <a:lumMod val="75000"/>
                  </a:schemeClr>
                </a:solidFill>
                <a:latin typeface="Calibri" charset="0"/>
                <a:ea typeface="DengXian" charset="-122"/>
                <a:cs typeface="Times New Roman" charset="0"/>
              </a:rPr>
              <a:t>]</a:t>
            </a:r>
            <a:endParaRPr lang="en-US" sz="1500" b="1" dirty="0" smtClean="0">
              <a:solidFill>
                <a:schemeClr val="accent1">
                  <a:lumMod val="75000"/>
                </a:schemeClr>
              </a:solidFill>
              <a:latin typeface="Calibri" charset="0"/>
              <a:ea typeface="DengXian" charset="-122"/>
              <a:cs typeface="Times New Roman" charset="0"/>
            </a:endParaRPr>
          </a:p>
          <a:p>
            <a:r>
              <a:rPr lang="en-US" sz="1500" b="1" dirty="0" smtClean="0">
                <a:solidFill>
                  <a:schemeClr val="accent1">
                    <a:lumMod val="75000"/>
                  </a:schemeClr>
                </a:solidFill>
                <a:latin typeface="Calibri" charset="0"/>
                <a:ea typeface="DengXian" charset="-122"/>
                <a:cs typeface="Times New Roman" charset="0"/>
              </a:rPr>
              <a:t>                if(</a:t>
            </a:r>
            <a:r>
              <a:rPr lang="en-US" sz="1500" b="1" dirty="0" err="1" smtClean="0">
                <a:solidFill>
                  <a:schemeClr val="accent1">
                    <a:lumMod val="75000"/>
                  </a:schemeClr>
                </a:solidFill>
                <a:latin typeface="Calibri" charset="0"/>
                <a:ea typeface="DengXian" charset="-122"/>
                <a:cs typeface="Times New Roman" charset="0"/>
              </a:rPr>
              <a:t>nextStep</a:t>
            </a:r>
            <a:r>
              <a:rPr lang="en-US" sz="1500" b="1" dirty="0" smtClean="0">
                <a:solidFill>
                  <a:schemeClr val="accent1">
                    <a:lumMod val="75000"/>
                  </a:schemeClr>
                </a:solidFill>
                <a:latin typeface="Calibri" charset="0"/>
                <a:ea typeface="DengXian" charset="-122"/>
                <a:cs typeface="Times New Roman" charset="0"/>
              </a:rPr>
              <a:t> </a:t>
            </a:r>
            <a:r>
              <a:rPr lang="en-US" sz="1500" b="1" dirty="0">
                <a:solidFill>
                  <a:schemeClr val="accent1">
                    <a:lumMod val="75000"/>
                  </a:schemeClr>
                </a:solidFill>
                <a:latin typeface="Calibri" charset="0"/>
                <a:ea typeface="DengXian" charset="-122"/>
                <a:cs typeface="Times New Roman" charset="0"/>
              </a:rPr>
              <a:t>&gt; 0 &amp;&amp; </a:t>
            </a:r>
            <a:r>
              <a:rPr lang="en-US" sz="1500" b="1" dirty="0" err="1">
                <a:solidFill>
                  <a:schemeClr val="accent1">
                    <a:lumMod val="75000"/>
                  </a:schemeClr>
                </a:solidFill>
                <a:latin typeface="Calibri" charset="0"/>
                <a:ea typeface="DengXian" charset="-122"/>
                <a:cs typeface="Times New Roman" charset="0"/>
              </a:rPr>
              <a:t>map.has</a:t>
            </a:r>
            <a:r>
              <a:rPr lang="en-US" sz="1500" b="1" dirty="0">
                <a:solidFill>
                  <a:schemeClr val="accent1">
                    <a:lumMod val="75000"/>
                  </a:schemeClr>
                </a:solidFill>
                <a:latin typeface="Calibri" charset="0"/>
                <a:ea typeface="DengXian" charset="-122"/>
                <a:cs typeface="Times New Roman" charset="0"/>
              </a:rPr>
              <a:t>(</a:t>
            </a:r>
            <a:r>
              <a:rPr lang="en-US" sz="1500" b="1" dirty="0" err="1">
                <a:solidFill>
                  <a:schemeClr val="accent1">
                    <a:lumMod val="75000"/>
                  </a:schemeClr>
                </a:solidFill>
                <a:latin typeface="Calibri" charset="0"/>
                <a:ea typeface="DengXian" charset="-122"/>
                <a:cs typeface="Times New Roman" charset="0"/>
              </a:rPr>
              <a:t>nextStep</a:t>
            </a:r>
            <a:r>
              <a:rPr lang="en-US" sz="1500" b="1" dirty="0">
                <a:solidFill>
                  <a:schemeClr val="accent1">
                    <a:lumMod val="75000"/>
                  </a:schemeClr>
                </a:solidFill>
                <a:latin typeface="Calibri" charset="0"/>
                <a:ea typeface="DengXian" charset="-122"/>
                <a:cs typeface="Times New Roman" charset="0"/>
              </a:rPr>
              <a:t> + stones[</a:t>
            </a:r>
            <a:r>
              <a:rPr lang="en-US" sz="1500" b="1" dirty="0" err="1">
                <a:solidFill>
                  <a:schemeClr val="accent1">
                    <a:lumMod val="75000"/>
                  </a:schemeClr>
                </a:solidFill>
                <a:latin typeface="Calibri" charset="0"/>
                <a:ea typeface="DengXian" charset="-122"/>
                <a:cs typeface="Times New Roman" charset="0"/>
              </a:rPr>
              <a:t>i</a:t>
            </a:r>
            <a:r>
              <a:rPr lang="en-US" sz="1500" b="1" dirty="0" smtClean="0">
                <a:solidFill>
                  <a:schemeClr val="accent1">
                    <a:lumMod val="75000"/>
                  </a:schemeClr>
                </a:solidFill>
                <a:latin typeface="Calibri" charset="0"/>
                <a:ea typeface="DengXian" charset="-122"/>
                <a:cs typeface="Times New Roman" charset="0"/>
              </a:rPr>
              <a:t>])) {  </a:t>
            </a:r>
            <a:endParaRPr lang="en-US" sz="1500" dirty="0">
              <a:solidFill>
                <a:schemeClr val="accent1">
                  <a:lumMod val="75000"/>
                </a:schemeClr>
              </a:solidFill>
              <a:latin typeface="Calibri" charset="0"/>
              <a:ea typeface="DengXian" charset="-122"/>
              <a:cs typeface="Times New Roman" charset="0"/>
            </a:endParaRPr>
          </a:p>
          <a:p>
            <a:r>
              <a:rPr lang="en-US" sz="1500" b="1" dirty="0">
                <a:solidFill>
                  <a:schemeClr val="accent1">
                    <a:lumMod val="75000"/>
                  </a:schemeClr>
                </a:solidFill>
                <a:latin typeface="Calibri" charset="0"/>
                <a:ea typeface="DengXian" charset="-122"/>
                <a:cs typeface="Times New Roman" charset="0"/>
              </a:rPr>
              <a:t>                    </a:t>
            </a:r>
            <a:r>
              <a:rPr lang="en-US" sz="1500" b="1" dirty="0" err="1">
                <a:solidFill>
                  <a:schemeClr val="accent1">
                    <a:lumMod val="75000"/>
                  </a:schemeClr>
                </a:solidFill>
                <a:latin typeface="Calibri" charset="0"/>
                <a:ea typeface="DengXian" charset="-122"/>
                <a:cs typeface="Times New Roman" charset="0"/>
              </a:rPr>
              <a:t>map.get</a:t>
            </a:r>
            <a:r>
              <a:rPr lang="en-US" sz="1500" b="1" dirty="0">
                <a:solidFill>
                  <a:schemeClr val="accent1">
                    <a:lumMod val="75000"/>
                  </a:schemeClr>
                </a:solidFill>
                <a:latin typeface="Calibri" charset="0"/>
                <a:ea typeface="DengXian" charset="-122"/>
                <a:cs typeface="Times New Roman" charset="0"/>
              </a:rPr>
              <a:t>(</a:t>
            </a:r>
            <a:r>
              <a:rPr lang="en-US" sz="1500" b="1" dirty="0" err="1">
                <a:solidFill>
                  <a:schemeClr val="accent1">
                    <a:lumMod val="75000"/>
                  </a:schemeClr>
                </a:solidFill>
                <a:latin typeface="Calibri" charset="0"/>
                <a:ea typeface="DengXian" charset="-122"/>
                <a:cs typeface="Times New Roman" charset="0"/>
              </a:rPr>
              <a:t>nextStep</a:t>
            </a:r>
            <a:r>
              <a:rPr lang="en-US" sz="1500" b="1" dirty="0">
                <a:solidFill>
                  <a:schemeClr val="accent1">
                    <a:lumMod val="75000"/>
                  </a:schemeClr>
                </a:solidFill>
                <a:latin typeface="Calibri" charset="0"/>
                <a:ea typeface="DengXian" charset="-122"/>
                <a:cs typeface="Times New Roman" charset="0"/>
              </a:rPr>
              <a:t> + stones[</a:t>
            </a:r>
            <a:r>
              <a:rPr lang="en-US" sz="1500" b="1" dirty="0" err="1">
                <a:solidFill>
                  <a:schemeClr val="accent1">
                    <a:lumMod val="75000"/>
                  </a:schemeClr>
                </a:solidFill>
                <a:latin typeface="Calibri" charset="0"/>
                <a:ea typeface="DengXian" charset="-122"/>
                <a:cs typeface="Times New Roman" charset="0"/>
              </a:rPr>
              <a:t>i</a:t>
            </a:r>
            <a:r>
              <a:rPr lang="en-US" sz="1500" b="1" dirty="0">
                <a:solidFill>
                  <a:schemeClr val="accent1">
                    <a:lumMod val="75000"/>
                  </a:schemeClr>
                </a:solidFill>
                <a:latin typeface="Calibri" charset="0"/>
                <a:ea typeface="DengXian" charset="-122"/>
                <a:cs typeface="Times New Roman" charset="0"/>
              </a:rPr>
              <a:t>]).add(</a:t>
            </a:r>
            <a:r>
              <a:rPr lang="en-US" sz="1500" b="1" dirty="0" err="1">
                <a:solidFill>
                  <a:schemeClr val="accent1">
                    <a:lumMod val="75000"/>
                  </a:schemeClr>
                </a:solidFill>
                <a:latin typeface="Calibri" charset="0"/>
                <a:ea typeface="DengXian" charset="-122"/>
                <a:cs typeface="Times New Roman" charset="0"/>
              </a:rPr>
              <a:t>nextStep</a:t>
            </a:r>
            <a:r>
              <a:rPr lang="en-US" sz="1500" b="1" dirty="0">
                <a:solidFill>
                  <a:schemeClr val="accent1">
                    <a:lumMod val="75000"/>
                  </a:schemeClr>
                </a:solidFill>
                <a:latin typeface="Calibri" charset="0"/>
                <a:ea typeface="DengXian" charset="-122"/>
                <a:cs typeface="Times New Roman" charset="0"/>
              </a:rPr>
              <a:t>);</a:t>
            </a:r>
            <a:endParaRPr lang="en-US" sz="1500" dirty="0">
              <a:solidFill>
                <a:schemeClr val="accent1">
                  <a:lumMod val="75000"/>
                </a:schemeClr>
              </a:solidFill>
              <a:latin typeface="Calibri" charset="0"/>
              <a:ea typeface="DengXian" charset="-122"/>
              <a:cs typeface="Times New Roman" charset="0"/>
            </a:endParaRPr>
          </a:p>
          <a:p>
            <a:r>
              <a:rPr lang="en-US" sz="1500" b="1" dirty="0">
                <a:solidFill>
                  <a:schemeClr val="accent1">
                    <a:lumMod val="75000"/>
                  </a:schemeClr>
                </a:solidFill>
                <a:latin typeface="Calibri" charset="0"/>
                <a:ea typeface="DengXian" charset="-122"/>
                <a:cs typeface="Times New Roman" charset="0"/>
              </a:rPr>
              <a:t>                }</a:t>
            </a:r>
            <a:endParaRPr lang="en-US" sz="1500" dirty="0">
              <a:solidFill>
                <a:schemeClr val="accent1">
                  <a:lumMod val="75000"/>
                </a:schemeClr>
              </a:solidFill>
              <a:latin typeface="Calibri" charset="0"/>
              <a:ea typeface="DengXian" charset="-122"/>
              <a:cs typeface="Times New Roman" charset="0"/>
            </a:endParaRPr>
          </a:p>
          <a:p>
            <a:r>
              <a:rPr lang="en-US" sz="1500" b="1" dirty="0">
                <a:solidFill>
                  <a:schemeClr val="accent1">
                    <a:lumMod val="75000"/>
                  </a:schemeClr>
                </a:solidFill>
                <a:latin typeface="Calibri" charset="0"/>
                <a:ea typeface="DengXian" charset="-122"/>
                <a:cs typeface="Times New Roman" charset="0"/>
              </a:rPr>
              <a:t>            }</a:t>
            </a:r>
            <a:endParaRPr lang="en-US" sz="1500" dirty="0">
              <a:solidFill>
                <a:schemeClr val="accent1">
                  <a:lumMod val="75000"/>
                </a:schemeClr>
              </a:solidFill>
              <a:latin typeface="Calibri" charset="0"/>
              <a:ea typeface="DengXian" charset="-122"/>
              <a:cs typeface="Times New Roman" charset="0"/>
            </a:endParaRPr>
          </a:p>
          <a:p>
            <a:r>
              <a:rPr lang="en-US" sz="1500" b="1" dirty="0">
                <a:solidFill>
                  <a:schemeClr val="accent1">
                    <a:lumMod val="75000"/>
                  </a:schemeClr>
                </a:solidFill>
                <a:latin typeface="Calibri" charset="0"/>
                <a:ea typeface="DengXian" charset="-122"/>
                <a:cs typeface="Times New Roman" charset="0"/>
              </a:rPr>
              <a:t>        }</a:t>
            </a:r>
            <a:endParaRPr lang="en-US" sz="1500" dirty="0">
              <a:solidFill>
                <a:schemeClr val="accent1">
                  <a:lumMod val="75000"/>
                </a:schemeClr>
              </a:solidFill>
              <a:latin typeface="Calibri" charset="0"/>
              <a:ea typeface="DengXian" charset="-122"/>
              <a:cs typeface="Times New Roman" charset="0"/>
            </a:endParaRPr>
          </a:p>
          <a:p>
            <a:r>
              <a:rPr lang="en-US" sz="1500" b="1" dirty="0">
                <a:solidFill>
                  <a:schemeClr val="accent1">
                    <a:lumMod val="75000"/>
                  </a:schemeClr>
                </a:solidFill>
                <a:latin typeface="Calibri" charset="0"/>
                <a:ea typeface="DengXian" charset="-122"/>
                <a:cs typeface="Times New Roman" charset="0"/>
              </a:rPr>
              <a:t>    }</a:t>
            </a:r>
            <a:endParaRPr lang="en-US" sz="1500" dirty="0">
              <a:solidFill>
                <a:schemeClr val="accent1">
                  <a:lumMod val="75000"/>
                </a:schemeClr>
              </a:solidFill>
              <a:latin typeface="Calibri" charset="0"/>
              <a:ea typeface="DengXian" charset="-122"/>
              <a:cs typeface="Times New Roman" charset="0"/>
            </a:endParaRPr>
          </a:p>
          <a:p>
            <a:r>
              <a:rPr lang="en-US" sz="1500" b="1" dirty="0">
                <a:solidFill>
                  <a:schemeClr val="accent1">
                    <a:lumMod val="75000"/>
                  </a:schemeClr>
                </a:solidFill>
                <a:latin typeface="Calibri" charset="0"/>
                <a:ea typeface="DengXian" charset="-122"/>
                <a:cs typeface="Times New Roman" charset="0"/>
              </a:rPr>
              <a:t>    return </a:t>
            </a:r>
            <a:r>
              <a:rPr lang="en-US" sz="1500" b="1" dirty="0" err="1">
                <a:solidFill>
                  <a:schemeClr val="accent1">
                    <a:lumMod val="75000"/>
                  </a:schemeClr>
                </a:solidFill>
                <a:latin typeface="Calibri" charset="0"/>
                <a:ea typeface="DengXian" charset="-122"/>
                <a:cs typeface="Times New Roman" charset="0"/>
              </a:rPr>
              <a:t>map.get</a:t>
            </a:r>
            <a:r>
              <a:rPr lang="en-US" sz="1500" b="1" dirty="0">
                <a:solidFill>
                  <a:schemeClr val="accent1">
                    <a:lumMod val="75000"/>
                  </a:schemeClr>
                </a:solidFill>
                <a:latin typeface="Calibri" charset="0"/>
                <a:ea typeface="DengXian" charset="-122"/>
                <a:cs typeface="Times New Roman" charset="0"/>
              </a:rPr>
              <a:t>(stones[stones.length-1]).size !== 0;</a:t>
            </a:r>
            <a:endParaRPr lang="en-US" sz="1500" dirty="0">
              <a:solidFill>
                <a:schemeClr val="accent1">
                  <a:lumMod val="75000"/>
                </a:schemeClr>
              </a:solidFill>
              <a:latin typeface="Calibri" charset="0"/>
              <a:ea typeface="DengXian" charset="-122"/>
              <a:cs typeface="Times New Roman" charset="0"/>
            </a:endParaRPr>
          </a:p>
          <a:p>
            <a:r>
              <a:rPr lang="en-US" sz="1500" b="1" dirty="0">
                <a:solidFill>
                  <a:schemeClr val="accent1">
                    <a:lumMod val="75000"/>
                  </a:schemeClr>
                </a:solidFill>
                <a:latin typeface="Calibri" charset="0"/>
                <a:ea typeface="DengXian" charset="-122"/>
                <a:cs typeface="Times New Roman" charset="0"/>
              </a:rPr>
              <a:t>};</a:t>
            </a:r>
            <a:endParaRPr lang="en-US" sz="1500" dirty="0">
              <a:solidFill>
                <a:schemeClr val="accent1">
                  <a:lumMod val="75000"/>
                </a:schemeClr>
              </a:solidFill>
              <a:effectLst/>
              <a:latin typeface="Calibri" charset="0"/>
              <a:ea typeface="DengXian" charset="-122"/>
              <a:cs typeface="Times New Roman" charset="0"/>
            </a:endParaRPr>
          </a:p>
        </p:txBody>
      </p:sp>
    </p:spTree>
    <p:extLst>
      <p:ext uri="{BB962C8B-B14F-4D97-AF65-F5344CB8AC3E}">
        <p14:creationId xmlns:p14="http://schemas.microsoft.com/office/powerpoint/2010/main" val="619978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3422" y="156146"/>
            <a:ext cx="2753318" cy="369332"/>
          </a:xfrm>
          <a:prstGeom prst="rect">
            <a:avLst/>
          </a:prstGeom>
        </p:spPr>
        <p:txBody>
          <a:bodyPr wrap="none">
            <a:spAutoFit/>
          </a:bodyPr>
          <a:lstStyle/>
          <a:p>
            <a:r>
              <a:rPr lang="en-US" dirty="0"/>
              <a:t>Majority element problems</a:t>
            </a:r>
          </a:p>
        </p:txBody>
      </p:sp>
      <p:sp>
        <p:nvSpPr>
          <p:cNvPr id="2" name="Rectangle 1"/>
          <p:cNvSpPr/>
          <p:nvPr/>
        </p:nvSpPr>
        <p:spPr>
          <a:xfrm>
            <a:off x="193421" y="525478"/>
            <a:ext cx="11998579" cy="3785652"/>
          </a:xfrm>
          <a:prstGeom prst="rect">
            <a:avLst/>
          </a:prstGeom>
        </p:spPr>
        <p:txBody>
          <a:bodyPr wrap="square">
            <a:spAutoFit/>
          </a:bodyPr>
          <a:lstStyle/>
          <a:p>
            <a:r>
              <a:rPr lang="en-US" sz="1600" dirty="0">
                <a:latin typeface="Calibri" charset="0"/>
                <a:ea typeface="DengXian" charset="-122"/>
                <a:cs typeface="Times New Roman" charset="0"/>
              </a:rPr>
              <a:t>Given an array of size n, find the majority element. The majority element is the element that appears more than </a:t>
            </a:r>
            <a:r>
              <a:rPr lang="en-US" sz="1600" dirty="0">
                <a:latin typeface="Cambria Math" charset="0"/>
                <a:ea typeface="Cambria Math" charset="0"/>
                <a:cs typeface="Cambria Math" charset="0"/>
              </a:rPr>
              <a:t>⌊</a:t>
            </a:r>
            <a:r>
              <a:rPr lang="en-US" sz="1600" dirty="0">
                <a:latin typeface="Calibri" charset="0"/>
                <a:ea typeface="DengXian" charset="-122"/>
                <a:cs typeface="Times New Roman" charset="0"/>
              </a:rPr>
              <a:t> n/2 </a:t>
            </a:r>
            <a:r>
              <a:rPr lang="en-US" sz="1600" dirty="0">
                <a:latin typeface="Cambria Math" charset="0"/>
                <a:ea typeface="Cambria Math" charset="0"/>
                <a:cs typeface="Cambria Math" charset="0"/>
              </a:rPr>
              <a:t>⌋</a:t>
            </a:r>
            <a:r>
              <a:rPr lang="en-US" sz="1600" dirty="0">
                <a:latin typeface="Calibri" charset="0"/>
                <a:ea typeface="DengXian" charset="-122"/>
                <a:cs typeface="Times New Roman" charset="0"/>
              </a:rPr>
              <a:t> times.</a:t>
            </a:r>
          </a:p>
          <a:p>
            <a:r>
              <a:rPr lang="en-US" sz="1600" dirty="0">
                <a:latin typeface="Calibri" charset="0"/>
                <a:ea typeface="DengXian" charset="-122"/>
                <a:cs typeface="Times New Roman" charset="0"/>
              </a:rPr>
              <a:t>You may assume that the array is non-empty and the majority element always exist in the array.</a:t>
            </a:r>
          </a:p>
          <a:p>
            <a:r>
              <a:rPr lang="en-US" sz="1600" dirty="0">
                <a:latin typeface="Calibri" charset="0"/>
                <a:ea typeface="DengXian" charset="-122"/>
                <a:cs typeface="Times New Roman" charset="0"/>
              </a:rPr>
              <a:t> </a:t>
            </a:r>
          </a:p>
          <a:p>
            <a:r>
              <a:rPr lang="en-US" sz="1600" dirty="0">
                <a:latin typeface="Calibri" charset="0"/>
                <a:ea typeface="DengXian" charset="-122"/>
                <a:cs typeface="Times New Roman" charset="0"/>
              </a:rPr>
              <a:t>L</a:t>
            </a:r>
            <a:r>
              <a:rPr lang="en-US" sz="1600" dirty="0" smtClean="0">
                <a:latin typeface="Calibri" charset="0"/>
                <a:ea typeface="DengXian" charset="-122"/>
                <a:cs typeface="Times New Roman" charset="0"/>
              </a:rPr>
              <a:t>oops </a:t>
            </a:r>
            <a:r>
              <a:rPr lang="en-US" sz="1600" dirty="0">
                <a:latin typeface="Calibri" charset="0"/>
                <a:ea typeface="DengXian" charset="-122"/>
                <a:cs typeface="Times New Roman" charset="0"/>
              </a:rPr>
              <a:t>through each element and maintains a count of a[</a:t>
            </a:r>
            <a:r>
              <a:rPr lang="en-US" sz="1600" dirty="0" err="1">
                <a:latin typeface="Calibri" charset="0"/>
                <a:ea typeface="DengXian" charset="-122"/>
                <a:cs typeface="Times New Roman" charset="0"/>
              </a:rPr>
              <a:t>maj_index</a:t>
            </a:r>
            <a:r>
              <a:rPr lang="en-US" sz="1600" dirty="0">
                <a:latin typeface="Calibri" charset="0"/>
                <a:ea typeface="DengXian" charset="-122"/>
                <a:cs typeface="Times New Roman" charset="0"/>
              </a:rPr>
              <a:t>], If next element is same then increments the count, if next element is not same then decrements the count, and</a:t>
            </a:r>
            <a:r>
              <a:rPr lang="en-US" sz="1600" dirty="0">
                <a:solidFill>
                  <a:srgbClr val="FF0000"/>
                </a:solidFill>
                <a:latin typeface="Calibri" charset="0"/>
                <a:ea typeface="DengXian" charset="-122"/>
                <a:cs typeface="Times New Roman" charset="0"/>
              </a:rPr>
              <a:t> if the count reaches 0 then changes the </a:t>
            </a:r>
            <a:r>
              <a:rPr lang="en-US" sz="1600" dirty="0" err="1">
                <a:solidFill>
                  <a:srgbClr val="FF0000"/>
                </a:solidFill>
                <a:latin typeface="Calibri" charset="0"/>
                <a:ea typeface="DengXian" charset="-122"/>
                <a:cs typeface="Times New Roman" charset="0"/>
              </a:rPr>
              <a:t>maj_index</a:t>
            </a:r>
            <a:r>
              <a:rPr lang="en-US" sz="1600" dirty="0">
                <a:solidFill>
                  <a:srgbClr val="FF0000"/>
                </a:solidFill>
                <a:latin typeface="Calibri" charset="0"/>
                <a:ea typeface="DengXian" charset="-122"/>
                <a:cs typeface="Times New Roman" charset="0"/>
              </a:rPr>
              <a:t> to the current element and sets count to 1.</a:t>
            </a:r>
          </a:p>
          <a:p>
            <a:r>
              <a:rPr lang="en-US" sz="1600" dirty="0">
                <a:latin typeface="Calibri" charset="0"/>
                <a:ea typeface="DengXian" charset="-122"/>
                <a:cs typeface="Times New Roman" charset="0"/>
              </a:rPr>
              <a:t>Example:</a:t>
            </a:r>
          </a:p>
          <a:p>
            <a:r>
              <a:rPr lang="en-US" sz="1600" dirty="0">
                <a:latin typeface="Calibri" charset="0"/>
                <a:ea typeface="DengXian" charset="-122"/>
                <a:cs typeface="Times New Roman" charset="0"/>
              </a:rPr>
              <a:t>A[] = 2, 2, 3, 5, 2, 2, 6</a:t>
            </a:r>
          </a:p>
          <a:p>
            <a:r>
              <a:rPr lang="en-US" sz="1600" dirty="0" err="1" smtClean="0">
                <a:latin typeface="Calibri" charset="0"/>
                <a:ea typeface="DengXian" charset="-122"/>
                <a:cs typeface="Times New Roman" charset="0"/>
              </a:rPr>
              <a:t>i</a:t>
            </a:r>
            <a:r>
              <a:rPr lang="en-US" sz="1600" dirty="0" smtClean="0">
                <a:latin typeface="Calibri" charset="0"/>
                <a:ea typeface="DengXian" charset="-122"/>
                <a:cs typeface="Times New Roman" charset="0"/>
              </a:rPr>
              <a:t>=0 majority =2 count=1</a:t>
            </a:r>
          </a:p>
          <a:p>
            <a:r>
              <a:rPr lang="en-US" sz="1600" dirty="0" err="1" smtClean="0">
                <a:latin typeface="Calibri" charset="0"/>
                <a:ea typeface="DengXian" charset="-122"/>
                <a:cs typeface="Times New Roman" charset="0"/>
              </a:rPr>
              <a:t>i</a:t>
            </a:r>
            <a:r>
              <a:rPr lang="en-US" sz="1600" dirty="0" smtClean="0">
                <a:latin typeface="Calibri" charset="0"/>
                <a:ea typeface="DengXian" charset="-122"/>
                <a:cs typeface="Times New Roman" charset="0"/>
              </a:rPr>
              <a:t>=1 </a:t>
            </a:r>
            <a:r>
              <a:rPr lang="en-US" sz="1600" dirty="0">
                <a:latin typeface="Calibri" charset="0"/>
                <a:ea typeface="DengXian" charset="-122"/>
                <a:cs typeface="Times New Roman" charset="0"/>
              </a:rPr>
              <a:t>majority =2 </a:t>
            </a:r>
            <a:r>
              <a:rPr lang="en-US" sz="1600" dirty="0" smtClean="0">
                <a:latin typeface="Calibri" charset="0"/>
                <a:ea typeface="DengXian" charset="-122"/>
                <a:cs typeface="Times New Roman" charset="0"/>
              </a:rPr>
              <a:t>count=2</a:t>
            </a:r>
            <a:endParaRPr lang="en-US" sz="1600" dirty="0">
              <a:latin typeface="Calibri" charset="0"/>
              <a:ea typeface="DengXian" charset="-122"/>
              <a:cs typeface="Times New Roman" charset="0"/>
            </a:endParaRPr>
          </a:p>
          <a:p>
            <a:r>
              <a:rPr lang="en-US" sz="1600" dirty="0" err="1" smtClean="0">
                <a:latin typeface="Calibri" charset="0"/>
                <a:ea typeface="DengXian" charset="-122"/>
                <a:cs typeface="Times New Roman" charset="0"/>
              </a:rPr>
              <a:t>i</a:t>
            </a:r>
            <a:r>
              <a:rPr lang="en-US" sz="1600" dirty="0" smtClean="0">
                <a:latin typeface="Calibri" charset="0"/>
                <a:ea typeface="DengXian" charset="-122"/>
                <a:cs typeface="Times New Roman" charset="0"/>
              </a:rPr>
              <a:t>=2 majority </a:t>
            </a:r>
            <a:r>
              <a:rPr lang="en-US" sz="1600" dirty="0">
                <a:latin typeface="Calibri" charset="0"/>
                <a:ea typeface="DengXian" charset="-122"/>
                <a:cs typeface="Times New Roman" charset="0"/>
              </a:rPr>
              <a:t>=2 count=1</a:t>
            </a:r>
          </a:p>
          <a:p>
            <a:r>
              <a:rPr lang="en-US" sz="1600" dirty="0" err="1" smtClean="0">
                <a:latin typeface="Calibri" charset="0"/>
                <a:ea typeface="DengXian" charset="-122"/>
                <a:cs typeface="Times New Roman" charset="0"/>
              </a:rPr>
              <a:t>i</a:t>
            </a:r>
            <a:r>
              <a:rPr lang="en-US" sz="1600" dirty="0" smtClean="0">
                <a:latin typeface="Calibri" charset="0"/>
                <a:ea typeface="DengXian" charset="-122"/>
                <a:cs typeface="Times New Roman" charset="0"/>
              </a:rPr>
              <a:t>=3 count=0 </a:t>
            </a:r>
            <a:r>
              <a:rPr lang="en-US" sz="1600" dirty="0">
                <a:latin typeface="Calibri" charset="0"/>
                <a:ea typeface="DengXian" charset="-122"/>
                <a:cs typeface="Times New Roman" charset="0"/>
              </a:rPr>
              <a:t>majority </a:t>
            </a:r>
            <a:r>
              <a:rPr lang="en-US" sz="1600" dirty="0" smtClean="0">
                <a:latin typeface="Calibri" charset="0"/>
                <a:ea typeface="DengXian" charset="-122"/>
                <a:cs typeface="Times New Roman" charset="0"/>
              </a:rPr>
              <a:t>=5 </a:t>
            </a:r>
            <a:r>
              <a:rPr lang="en-US" sz="1600" dirty="0">
                <a:latin typeface="Calibri" charset="0"/>
                <a:ea typeface="DengXian" charset="-122"/>
                <a:cs typeface="Times New Roman" charset="0"/>
              </a:rPr>
              <a:t>count=1</a:t>
            </a:r>
          </a:p>
          <a:p>
            <a:r>
              <a:rPr lang="en-US" sz="1600" dirty="0" err="1" smtClean="0">
                <a:latin typeface="Calibri" charset="0"/>
                <a:ea typeface="DengXian" charset="-122"/>
                <a:cs typeface="Times New Roman" charset="0"/>
              </a:rPr>
              <a:t>i</a:t>
            </a:r>
            <a:r>
              <a:rPr lang="en-US" sz="1600" dirty="0" smtClean="0">
                <a:latin typeface="Calibri" charset="0"/>
                <a:ea typeface="DengXian" charset="-122"/>
                <a:cs typeface="Times New Roman" charset="0"/>
              </a:rPr>
              <a:t>=4 </a:t>
            </a:r>
            <a:r>
              <a:rPr lang="en-US" sz="1600" dirty="0">
                <a:latin typeface="Calibri" charset="0"/>
                <a:ea typeface="DengXian" charset="-122"/>
                <a:cs typeface="Times New Roman" charset="0"/>
              </a:rPr>
              <a:t>count=0 majority </a:t>
            </a:r>
            <a:r>
              <a:rPr lang="en-US" sz="1600" dirty="0" smtClean="0">
                <a:latin typeface="Calibri" charset="0"/>
                <a:ea typeface="DengXian" charset="-122"/>
                <a:cs typeface="Times New Roman" charset="0"/>
              </a:rPr>
              <a:t>=2 </a:t>
            </a:r>
            <a:r>
              <a:rPr lang="en-US" sz="1600" dirty="0">
                <a:latin typeface="Calibri" charset="0"/>
                <a:ea typeface="DengXian" charset="-122"/>
                <a:cs typeface="Times New Roman" charset="0"/>
              </a:rPr>
              <a:t>count=1</a:t>
            </a:r>
          </a:p>
          <a:p>
            <a:r>
              <a:rPr lang="en-US" sz="1600" dirty="0" err="1" smtClean="0">
                <a:latin typeface="Calibri" charset="0"/>
                <a:ea typeface="DengXian" charset="-122"/>
                <a:cs typeface="Times New Roman" charset="0"/>
              </a:rPr>
              <a:t>i</a:t>
            </a:r>
            <a:r>
              <a:rPr lang="en-US" sz="1600" dirty="0" smtClean="0">
                <a:latin typeface="Calibri" charset="0"/>
                <a:ea typeface="DengXian" charset="-122"/>
                <a:cs typeface="Times New Roman" charset="0"/>
              </a:rPr>
              <a:t>=5 </a:t>
            </a:r>
            <a:r>
              <a:rPr lang="en-US" sz="1600" dirty="0">
                <a:latin typeface="Calibri" charset="0"/>
                <a:ea typeface="DengXian" charset="-122"/>
                <a:cs typeface="Times New Roman" charset="0"/>
              </a:rPr>
              <a:t>majority =2 count=2</a:t>
            </a:r>
          </a:p>
          <a:p>
            <a:r>
              <a:rPr lang="en-US" sz="1600" dirty="0" err="1" smtClean="0">
                <a:latin typeface="Calibri" charset="0"/>
                <a:ea typeface="DengXian" charset="-122"/>
                <a:cs typeface="Times New Roman" charset="0"/>
              </a:rPr>
              <a:t>i</a:t>
            </a:r>
            <a:r>
              <a:rPr lang="en-US" sz="1600" dirty="0" smtClean="0">
                <a:latin typeface="Calibri" charset="0"/>
                <a:ea typeface="DengXian" charset="-122"/>
                <a:cs typeface="Times New Roman" charset="0"/>
              </a:rPr>
              <a:t>=6 </a:t>
            </a:r>
            <a:r>
              <a:rPr lang="en-US" sz="1600" dirty="0">
                <a:latin typeface="Calibri" charset="0"/>
                <a:ea typeface="DengXian" charset="-122"/>
                <a:cs typeface="Times New Roman" charset="0"/>
              </a:rPr>
              <a:t>majority =2 </a:t>
            </a:r>
            <a:r>
              <a:rPr lang="en-US" sz="1600" dirty="0" smtClean="0">
                <a:latin typeface="Calibri" charset="0"/>
                <a:ea typeface="DengXian" charset="-122"/>
                <a:cs typeface="Times New Roman" charset="0"/>
              </a:rPr>
              <a:t>count=1</a:t>
            </a:r>
          </a:p>
          <a:p>
            <a:r>
              <a:rPr lang="en-US" sz="1600" dirty="0" smtClean="0">
                <a:latin typeface="Calibri" charset="0"/>
                <a:ea typeface="DengXian" charset="-122"/>
                <a:cs typeface="Times New Roman" charset="0"/>
              </a:rPr>
              <a:t>Finally </a:t>
            </a:r>
            <a:r>
              <a:rPr lang="en-US" sz="1600" dirty="0">
                <a:latin typeface="Calibri" charset="0"/>
                <a:ea typeface="DengXian" charset="-122"/>
                <a:cs typeface="Times New Roman" charset="0"/>
              </a:rPr>
              <a:t>candidate for majority element is 2.</a:t>
            </a:r>
            <a:endParaRPr lang="en-US" sz="1600" dirty="0">
              <a:effectLst/>
              <a:latin typeface="Calibri" charset="0"/>
              <a:ea typeface="DengXian" charset="-122"/>
              <a:cs typeface="Times New Roman" charset="0"/>
            </a:endParaRPr>
          </a:p>
        </p:txBody>
      </p:sp>
      <p:sp>
        <p:nvSpPr>
          <p:cNvPr id="3" name="Rectangle 2"/>
          <p:cNvSpPr/>
          <p:nvPr/>
        </p:nvSpPr>
        <p:spPr>
          <a:xfrm>
            <a:off x="5589318" y="2468986"/>
            <a:ext cx="6096000" cy="3416320"/>
          </a:xfrm>
          <a:prstGeom prst="rect">
            <a:avLst/>
          </a:prstGeom>
        </p:spPr>
        <p:txBody>
          <a:bodyPr>
            <a:spAutoFit/>
          </a:bodyPr>
          <a:lstStyle/>
          <a:p>
            <a:r>
              <a:rPr lang="en-US" b="1">
                <a:solidFill>
                  <a:schemeClr val="accent1">
                    <a:lumMod val="75000"/>
                  </a:schemeClr>
                </a:solidFill>
                <a:latin typeface="Calibri" charset="0"/>
                <a:ea typeface="DengXian" charset="-122"/>
                <a:cs typeface="Times New Roman" charset="0"/>
              </a:rPr>
              <a:t>var</a:t>
            </a:r>
            <a:r>
              <a:rPr lang="en-US" b="1" dirty="0">
                <a:solidFill>
                  <a:schemeClr val="accent1">
                    <a:lumMod val="75000"/>
                  </a:schemeClr>
                </a:solidFill>
                <a:latin typeface="Calibri" charset="0"/>
                <a:ea typeface="DengXian" charset="-122"/>
                <a:cs typeface="Times New Roman" charset="0"/>
              </a:rPr>
              <a:t> </a:t>
            </a:r>
            <a:r>
              <a:rPr lang="en-US" b="1" dirty="0" err="1">
                <a:solidFill>
                  <a:schemeClr val="accent1">
                    <a:lumMod val="75000"/>
                  </a:schemeClr>
                </a:solidFill>
                <a:latin typeface="Calibri" charset="0"/>
                <a:ea typeface="DengXian" charset="-122"/>
                <a:cs typeface="Times New Roman" charset="0"/>
              </a:rPr>
              <a:t>majorityElement</a:t>
            </a:r>
            <a:r>
              <a:rPr lang="en-US" b="1" dirty="0">
                <a:solidFill>
                  <a:schemeClr val="accent1">
                    <a:lumMod val="75000"/>
                  </a:schemeClr>
                </a:solidFill>
                <a:latin typeface="Calibri" charset="0"/>
                <a:ea typeface="DengXian" charset="-122"/>
                <a:cs typeface="Times New Roman" charset="0"/>
              </a:rPr>
              <a:t> = function(</a:t>
            </a:r>
            <a:r>
              <a:rPr lang="en-US" b="1" dirty="0" err="1">
                <a:solidFill>
                  <a:schemeClr val="accent1">
                    <a:lumMod val="75000"/>
                  </a:schemeClr>
                </a:solidFill>
                <a:latin typeface="Calibri" charset="0"/>
                <a:ea typeface="DengXian" charset="-122"/>
                <a:cs typeface="Times New Roman" charset="0"/>
              </a:rPr>
              <a:t>nums</a:t>
            </a:r>
            <a:r>
              <a:rPr lang="en-US" b="1" dirty="0">
                <a:solidFill>
                  <a:schemeClr val="accent1">
                    <a:lumMod val="75000"/>
                  </a:schemeClr>
                </a:solidFill>
                <a:latin typeface="Calibri" charset="0"/>
                <a:ea typeface="DengXian" charset="-122"/>
                <a:cs typeface="Times New Roman" charset="0"/>
              </a:rPr>
              <a:t>) {</a:t>
            </a:r>
            <a:endParaRPr lang="en-US" dirty="0">
              <a:solidFill>
                <a:schemeClr val="accent1">
                  <a:lumMod val="75000"/>
                </a:schemeClr>
              </a:solidFill>
              <a:latin typeface="Calibri" charset="0"/>
              <a:ea typeface="DengXian" charset="-122"/>
              <a:cs typeface="Times New Roman" charset="0"/>
            </a:endParaRPr>
          </a:p>
          <a:p>
            <a:r>
              <a:rPr lang="en-US" b="1" dirty="0">
                <a:solidFill>
                  <a:schemeClr val="accent1">
                    <a:lumMod val="75000"/>
                  </a:schemeClr>
                </a:solidFill>
                <a:latin typeface="Calibri" charset="0"/>
                <a:ea typeface="DengXian" charset="-122"/>
                <a:cs typeface="Times New Roman" charset="0"/>
              </a:rPr>
              <a:t>    </a:t>
            </a:r>
            <a:r>
              <a:rPr lang="en-US" b="1" dirty="0" err="1">
                <a:solidFill>
                  <a:schemeClr val="accent1">
                    <a:lumMod val="75000"/>
                  </a:schemeClr>
                </a:solidFill>
                <a:latin typeface="Calibri" charset="0"/>
                <a:ea typeface="DengXian" charset="-122"/>
                <a:cs typeface="Times New Roman" charset="0"/>
              </a:rPr>
              <a:t>var</a:t>
            </a:r>
            <a:r>
              <a:rPr lang="en-US" b="1" dirty="0">
                <a:solidFill>
                  <a:schemeClr val="accent1">
                    <a:lumMod val="75000"/>
                  </a:schemeClr>
                </a:solidFill>
                <a:latin typeface="Calibri" charset="0"/>
                <a:ea typeface="DengXian" charset="-122"/>
                <a:cs typeface="Times New Roman" charset="0"/>
              </a:rPr>
              <a:t> major = </a:t>
            </a:r>
            <a:r>
              <a:rPr lang="en-US" b="1" dirty="0" err="1">
                <a:solidFill>
                  <a:schemeClr val="accent1">
                    <a:lumMod val="75000"/>
                  </a:schemeClr>
                </a:solidFill>
                <a:latin typeface="Calibri" charset="0"/>
                <a:ea typeface="DengXian" charset="-122"/>
                <a:cs typeface="Times New Roman" charset="0"/>
              </a:rPr>
              <a:t>nums</a:t>
            </a:r>
            <a:r>
              <a:rPr lang="en-US" b="1" dirty="0">
                <a:solidFill>
                  <a:schemeClr val="accent1">
                    <a:lumMod val="75000"/>
                  </a:schemeClr>
                </a:solidFill>
                <a:latin typeface="Calibri" charset="0"/>
                <a:ea typeface="DengXian" charset="-122"/>
                <a:cs typeface="Times New Roman" charset="0"/>
              </a:rPr>
              <a:t>[0], count =1;</a:t>
            </a:r>
            <a:endParaRPr lang="en-US" dirty="0">
              <a:solidFill>
                <a:schemeClr val="accent1">
                  <a:lumMod val="75000"/>
                </a:schemeClr>
              </a:solidFill>
              <a:latin typeface="Calibri" charset="0"/>
              <a:ea typeface="DengXian" charset="-122"/>
              <a:cs typeface="Times New Roman" charset="0"/>
            </a:endParaRPr>
          </a:p>
          <a:p>
            <a:r>
              <a:rPr lang="en-US" b="1" dirty="0">
                <a:solidFill>
                  <a:schemeClr val="accent1">
                    <a:lumMod val="75000"/>
                  </a:schemeClr>
                </a:solidFill>
                <a:latin typeface="Calibri" charset="0"/>
                <a:ea typeface="DengXian" charset="-122"/>
                <a:cs typeface="Times New Roman" charset="0"/>
              </a:rPr>
              <a:t>    for(</a:t>
            </a:r>
            <a:r>
              <a:rPr lang="en-US" b="1" dirty="0" err="1">
                <a:solidFill>
                  <a:schemeClr val="accent1">
                    <a:lumMod val="75000"/>
                  </a:schemeClr>
                </a:solidFill>
                <a:latin typeface="Calibri" charset="0"/>
                <a:ea typeface="DengXian" charset="-122"/>
                <a:cs typeface="Times New Roman" charset="0"/>
              </a:rPr>
              <a:t>i</a:t>
            </a:r>
            <a:r>
              <a:rPr lang="en-US" b="1" dirty="0">
                <a:solidFill>
                  <a:schemeClr val="accent1">
                    <a:lumMod val="75000"/>
                  </a:schemeClr>
                </a:solidFill>
                <a:latin typeface="Calibri" charset="0"/>
                <a:ea typeface="DengXian" charset="-122"/>
                <a:cs typeface="Times New Roman" charset="0"/>
              </a:rPr>
              <a:t>=1; </a:t>
            </a:r>
            <a:r>
              <a:rPr lang="en-US" b="1" dirty="0" err="1">
                <a:solidFill>
                  <a:schemeClr val="accent1">
                    <a:lumMod val="75000"/>
                  </a:schemeClr>
                </a:solidFill>
                <a:latin typeface="Calibri" charset="0"/>
                <a:ea typeface="DengXian" charset="-122"/>
                <a:cs typeface="Times New Roman" charset="0"/>
              </a:rPr>
              <a:t>i</a:t>
            </a:r>
            <a:r>
              <a:rPr lang="en-US" b="1" dirty="0">
                <a:solidFill>
                  <a:schemeClr val="accent1">
                    <a:lumMod val="75000"/>
                  </a:schemeClr>
                </a:solidFill>
                <a:latin typeface="Calibri" charset="0"/>
                <a:ea typeface="DengXian" charset="-122"/>
                <a:cs typeface="Times New Roman" charset="0"/>
              </a:rPr>
              <a:t>&lt;</a:t>
            </a:r>
            <a:r>
              <a:rPr lang="en-US" b="1" dirty="0" err="1">
                <a:solidFill>
                  <a:schemeClr val="accent1">
                    <a:lumMod val="75000"/>
                  </a:schemeClr>
                </a:solidFill>
                <a:latin typeface="Calibri" charset="0"/>
                <a:ea typeface="DengXian" charset="-122"/>
                <a:cs typeface="Times New Roman" charset="0"/>
              </a:rPr>
              <a:t>nums.length</a:t>
            </a:r>
            <a:r>
              <a:rPr lang="en-US" b="1" dirty="0">
                <a:solidFill>
                  <a:schemeClr val="accent1">
                    <a:lumMod val="75000"/>
                  </a:schemeClr>
                </a:solidFill>
                <a:latin typeface="Calibri" charset="0"/>
                <a:ea typeface="DengXian" charset="-122"/>
                <a:cs typeface="Times New Roman" charset="0"/>
              </a:rPr>
              <a:t>; </a:t>
            </a:r>
            <a:r>
              <a:rPr lang="en-US" b="1" dirty="0" err="1">
                <a:solidFill>
                  <a:schemeClr val="accent1">
                    <a:lumMod val="75000"/>
                  </a:schemeClr>
                </a:solidFill>
                <a:latin typeface="Calibri" charset="0"/>
                <a:ea typeface="DengXian" charset="-122"/>
                <a:cs typeface="Times New Roman" charset="0"/>
              </a:rPr>
              <a:t>i</a:t>
            </a:r>
            <a:r>
              <a:rPr lang="en-US" b="1" dirty="0">
                <a:solidFill>
                  <a:schemeClr val="accent1">
                    <a:lumMod val="75000"/>
                  </a:schemeClr>
                </a:solidFill>
                <a:latin typeface="Calibri" charset="0"/>
                <a:ea typeface="DengXian" charset="-122"/>
                <a:cs typeface="Times New Roman" charset="0"/>
              </a:rPr>
              <a:t>++) {</a:t>
            </a:r>
            <a:endParaRPr lang="en-US" dirty="0">
              <a:solidFill>
                <a:schemeClr val="accent1">
                  <a:lumMod val="75000"/>
                </a:schemeClr>
              </a:solidFill>
              <a:latin typeface="Calibri" charset="0"/>
              <a:ea typeface="DengXian" charset="-122"/>
              <a:cs typeface="Times New Roman" charset="0"/>
            </a:endParaRPr>
          </a:p>
          <a:p>
            <a:r>
              <a:rPr lang="en-US" b="1" dirty="0">
                <a:solidFill>
                  <a:schemeClr val="accent1">
                    <a:lumMod val="75000"/>
                  </a:schemeClr>
                </a:solidFill>
                <a:latin typeface="Calibri" charset="0"/>
                <a:ea typeface="DengXian" charset="-122"/>
                <a:cs typeface="Times New Roman" charset="0"/>
              </a:rPr>
              <a:t>        if(</a:t>
            </a:r>
            <a:r>
              <a:rPr lang="en-US" b="1" dirty="0" err="1">
                <a:solidFill>
                  <a:schemeClr val="accent1">
                    <a:lumMod val="75000"/>
                  </a:schemeClr>
                </a:solidFill>
                <a:latin typeface="Calibri" charset="0"/>
                <a:ea typeface="DengXian" charset="-122"/>
                <a:cs typeface="Times New Roman" charset="0"/>
              </a:rPr>
              <a:t>nums</a:t>
            </a:r>
            <a:r>
              <a:rPr lang="en-US" b="1" dirty="0">
                <a:solidFill>
                  <a:schemeClr val="accent1">
                    <a:lumMod val="75000"/>
                  </a:schemeClr>
                </a:solidFill>
                <a:latin typeface="Calibri" charset="0"/>
                <a:ea typeface="DengXian" charset="-122"/>
                <a:cs typeface="Times New Roman" charset="0"/>
              </a:rPr>
              <a:t>[</a:t>
            </a:r>
            <a:r>
              <a:rPr lang="en-US" b="1" dirty="0" err="1">
                <a:solidFill>
                  <a:schemeClr val="accent1">
                    <a:lumMod val="75000"/>
                  </a:schemeClr>
                </a:solidFill>
                <a:latin typeface="Calibri" charset="0"/>
                <a:ea typeface="DengXian" charset="-122"/>
                <a:cs typeface="Times New Roman" charset="0"/>
              </a:rPr>
              <a:t>i</a:t>
            </a:r>
            <a:r>
              <a:rPr lang="en-US" b="1" dirty="0">
                <a:solidFill>
                  <a:schemeClr val="accent1">
                    <a:lumMod val="75000"/>
                  </a:schemeClr>
                </a:solidFill>
                <a:latin typeface="Calibri" charset="0"/>
                <a:ea typeface="DengXian" charset="-122"/>
                <a:cs typeface="Times New Roman" charset="0"/>
              </a:rPr>
              <a:t>] == major) count++;</a:t>
            </a:r>
            <a:endParaRPr lang="en-US" dirty="0">
              <a:solidFill>
                <a:schemeClr val="accent1">
                  <a:lumMod val="75000"/>
                </a:schemeClr>
              </a:solidFill>
              <a:latin typeface="Calibri" charset="0"/>
              <a:ea typeface="DengXian" charset="-122"/>
              <a:cs typeface="Times New Roman" charset="0"/>
            </a:endParaRPr>
          </a:p>
          <a:p>
            <a:r>
              <a:rPr lang="en-US" b="1" dirty="0">
                <a:solidFill>
                  <a:schemeClr val="accent1">
                    <a:lumMod val="75000"/>
                  </a:schemeClr>
                </a:solidFill>
                <a:latin typeface="Calibri" charset="0"/>
                <a:ea typeface="DengXian" charset="-122"/>
                <a:cs typeface="Times New Roman" charset="0"/>
              </a:rPr>
              <a:t>        else count--;</a:t>
            </a:r>
            <a:endParaRPr lang="en-US" dirty="0">
              <a:solidFill>
                <a:schemeClr val="accent1">
                  <a:lumMod val="75000"/>
                </a:schemeClr>
              </a:solidFill>
              <a:latin typeface="Calibri" charset="0"/>
              <a:ea typeface="DengXian" charset="-122"/>
              <a:cs typeface="Times New Roman" charset="0"/>
            </a:endParaRPr>
          </a:p>
          <a:p>
            <a:r>
              <a:rPr lang="en-US" b="1" dirty="0">
                <a:solidFill>
                  <a:schemeClr val="accent1">
                    <a:lumMod val="75000"/>
                  </a:schemeClr>
                </a:solidFill>
                <a:latin typeface="Calibri" charset="0"/>
                <a:ea typeface="DengXian" charset="-122"/>
                <a:cs typeface="Times New Roman" charset="0"/>
              </a:rPr>
              <a:t>        if(count==0) {</a:t>
            </a:r>
            <a:endParaRPr lang="en-US" dirty="0">
              <a:solidFill>
                <a:schemeClr val="accent1">
                  <a:lumMod val="75000"/>
                </a:schemeClr>
              </a:solidFill>
              <a:latin typeface="Calibri" charset="0"/>
              <a:ea typeface="DengXian" charset="-122"/>
              <a:cs typeface="Times New Roman" charset="0"/>
            </a:endParaRPr>
          </a:p>
          <a:p>
            <a:r>
              <a:rPr lang="en-US" b="1" dirty="0">
                <a:solidFill>
                  <a:schemeClr val="accent1">
                    <a:lumMod val="75000"/>
                  </a:schemeClr>
                </a:solidFill>
                <a:latin typeface="Calibri" charset="0"/>
                <a:ea typeface="DengXian" charset="-122"/>
                <a:cs typeface="Times New Roman" charset="0"/>
              </a:rPr>
              <a:t>            major = </a:t>
            </a:r>
            <a:r>
              <a:rPr lang="en-US" b="1" dirty="0" err="1">
                <a:solidFill>
                  <a:schemeClr val="accent1">
                    <a:lumMod val="75000"/>
                  </a:schemeClr>
                </a:solidFill>
                <a:latin typeface="Calibri" charset="0"/>
                <a:ea typeface="DengXian" charset="-122"/>
                <a:cs typeface="Times New Roman" charset="0"/>
              </a:rPr>
              <a:t>nums</a:t>
            </a:r>
            <a:r>
              <a:rPr lang="en-US" b="1" dirty="0">
                <a:solidFill>
                  <a:schemeClr val="accent1">
                    <a:lumMod val="75000"/>
                  </a:schemeClr>
                </a:solidFill>
                <a:latin typeface="Calibri" charset="0"/>
                <a:ea typeface="DengXian" charset="-122"/>
                <a:cs typeface="Times New Roman" charset="0"/>
              </a:rPr>
              <a:t>[</a:t>
            </a:r>
            <a:r>
              <a:rPr lang="en-US" b="1" dirty="0" err="1">
                <a:solidFill>
                  <a:schemeClr val="accent1">
                    <a:lumMod val="75000"/>
                  </a:schemeClr>
                </a:solidFill>
                <a:latin typeface="Calibri" charset="0"/>
                <a:ea typeface="DengXian" charset="-122"/>
                <a:cs typeface="Times New Roman" charset="0"/>
              </a:rPr>
              <a:t>i</a:t>
            </a:r>
            <a:r>
              <a:rPr lang="en-US" b="1" dirty="0">
                <a:solidFill>
                  <a:schemeClr val="accent1">
                    <a:lumMod val="75000"/>
                  </a:schemeClr>
                </a:solidFill>
                <a:latin typeface="Calibri" charset="0"/>
                <a:ea typeface="DengXian" charset="-122"/>
                <a:cs typeface="Times New Roman" charset="0"/>
              </a:rPr>
              <a:t>];</a:t>
            </a:r>
            <a:endParaRPr lang="en-US" dirty="0">
              <a:solidFill>
                <a:schemeClr val="accent1">
                  <a:lumMod val="75000"/>
                </a:schemeClr>
              </a:solidFill>
              <a:latin typeface="Calibri" charset="0"/>
              <a:ea typeface="DengXian" charset="-122"/>
              <a:cs typeface="Times New Roman" charset="0"/>
            </a:endParaRPr>
          </a:p>
          <a:p>
            <a:r>
              <a:rPr lang="en-US" b="1" dirty="0">
                <a:solidFill>
                  <a:schemeClr val="accent1">
                    <a:lumMod val="75000"/>
                  </a:schemeClr>
                </a:solidFill>
                <a:latin typeface="Calibri" charset="0"/>
                <a:ea typeface="DengXian" charset="-122"/>
                <a:cs typeface="Times New Roman" charset="0"/>
              </a:rPr>
              <a:t>            count =1;</a:t>
            </a:r>
            <a:endParaRPr lang="en-US" dirty="0">
              <a:solidFill>
                <a:schemeClr val="accent1">
                  <a:lumMod val="75000"/>
                </a:schemeClr>
              </a:solidFill>
              <a:latin typeface="Calibri" charset="0"/>
              <a:ea typeface="DengXian" charset="-122"/>
              <a:cs typeface="Times New Roman" charset="0"/>
            </a:endParaRPr>
          </a:p>
          <a:p>
            <a:r>
              <a:rPr lang="en-US" b="1" dirty="0">
                <a:solidFill>
                  <a:schemeClr val="accent1">
                    <a:lumMod val="75000"/>
                  </a:schemeClr>
                </a:solidFill>
                <a:latin typeface="Calibri" charset="0"/>
                <a:ea typeface="DengXian" charset="-122"/>
                <a:cs typeface="Times New Roman" charset="0"/>
              </a:rPr>
              <a:t>        }</a:t>
            </a:r>
            <a:endParaRPr lang="en-US" dirty="0">
              <a:solidFill>
                <a:schemeClr val="accent1">
                  <a:lumMod val="75000"/>
                </a:schemeClr>
              </a:solidFill>
              <a:latin typeface="Calibri" charset="0"/>
              <a:ea typeface="DengXian" charset="-122"/>
              <a:cs typeface="Times New Roman" charset="0"/>
            </a:endParaRPr>
          </a:p>
          <a:p>
            <a:r>
              <a:rPr lang="en-US" b="1" dirty="0">
                <a:solidFill>
                  <a:schemeClr val="accent1">
                    <a:lumMod val="75000"/>
                  </a:schemeClr>
                </a:solidFill>
                <a:latin typeface="Calibri" charset="0"/>
                <a:ea typeface="DengXian" charset="-122"/>
                <a:cs typeface="Times New Roman" charset="0"/>
              </a:rPr>
              <a:t>    }</a:t>
            </a:r>
            <a:endParaRPr lang="en-US" dirty="0">
              <a:solidFill>
                <a:schemeClr val="accent1">
                  <a:lumMod val="75000"/>
                </a:schemeClr>
              </a:solidFill>
              <a:latin typeface="Calibri" charset="0"/>
              <a:ea typeface="DengXian" charset="-122"/>
              <a:cs typeface="Times New Roman" charset="0"/>
            </a:endParaRPr>
          </a:p>
          <a:p>
            <a:r>
              <a:rPr lang="en-US" b="1" dirty="0">
                <a:solidFill>
                  <a:schemeClr val="accent1">
                    <a:lumMod val="75000"/>
                  </a:schemeClr>
                </a:solidFill>
                <a:latin typeface="Calibri" charset="0"/>
                <a:ea typeface="DengXian" charset="-122"/>
                <a:cs typeface="Times New Roman" charset="0"/>
              </a:rPr>
              <a:t>    return major;</a:t>
            </a:r>
            <a:endParaRPr lang="en-US" dirty="0">
              <a:solidFill>
                <a:schemeClr val="accent1">
                  <a:lumMod val="75000"/>
                </a:schemeClr>
              </a:solidFill>
              <a:latin typeface="Calibri" charset="0"/>
              <a:ea typeface="DengXian" charset="-122"/>
              <a:cs typeface="Times New Roman" charset="0"/>
            </a:endParaRPr>
          </a:p>
          <a:p>
            <a:r>
              <a:rPr lang="en-US" b="1" dirty="0">
                <a:solidFill>
                  <a:schemeClr val="accent1">
                    <a:lumMod val="75000"/>
                  </a:schemeClr>
                </a:solidFill>
                <a:latin typeface="Calibri" charset="0"/>
                <a:ea typeface="DengXian" charset="-122"/>
                <a:cs typeface="Times New Roman" charset="0"/>
              </a:rPr>
              <a:t>};</a:t>
            </a:r>
            <a:endParaRPr lang="en-US" dirty="0">
              <a:solidFill>
                <a:schemeClr val="accent1">
                  <a:lumMod val="75000"/>
                </a:schemeClr>
              </a:solidFill>
              <a:effectLst/>
              <a:latin typeface="Calibri" charset="0"/>
              <a:ea typeface="DengXian" charset="-122"/>
              <a:cs typeface="Times New Roman" charset="0"/>
            </a:endParaRPr>
          </a:p>
        </p:txBody>
      </p:sp>
    </p:spTree>
    <p:extLst>
      <p:ext uri="{BB962C8B-B14F-4D97-AF65-F5344CB8AC3E}">
        <p14:creationId xmlns:p14="http://schemas.microsoft.com/office/powerpoint/2010/main" val="1493337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3422" y="156146"/>
            <a:ext cx="2753318" cy="369332"/>
          </a:xfrm>
          <a:prstGeom prst="rect">
            <a:avLst/>
          </a:prstGeom>
        </p:spPr>
        <p:txBody>
          <a:bodyPr wrap="none">
            <a:spAutoFit/>
          </a:bodyPr>
          <a:lstStyle/>
          <a:p>
            <a:r>
              <a:rPr lang="en-US"/>
              <a:t>Majority element problems</a:t>
            </a:r>
            <a:endParaRPr lang="en-US" dirty="0"/>
          </a:p>
        </p:txBody>
      </p:sp>
      <p:sp>
        <p:nvSpPr>
          <p:cNvPr id="2" name="Rectangle 1"/>
          <p:cNvSpPr/>
          <p:nvPr/>
        </p:nvSpPr>
        <p:spPr>
          <a:xfrm>
            <a:off x="193421" y="655651"/>
            <a:ext cx="4568583" cy="2585323"/>
          </a:xfrm>
          <a:prstGeom prst="rect">
            <a:avLst/>
          </a:prstGeom>
        </p:spPr>
        <p:txBody>
          <a:bodyPr wrap="square">
            <a:spAutoFit/>
          </a:bodyPr>
          <a:lstStyle/>
          <a:p>
            <a:r>
              <a:rPr lang="en-US" dirty="0"/>
              <a:t>Given an integer array of size n, find all elements that appear more than ⌊ n/3 ⌋ times</a:t>
            </a:r>
            <a:r>
              <a:rPr lang="en-US" dirty="0" smtClean="0"/>
              <a:t>.</a:t>
            </a:r>
          </a:p>
          <a:p>
            <a:r>
              <a:rPr lang="en-US" dirty="0" smtClean="0"/>
              <a:t>Note</a:t>
            </a:r>
            <a:r>
              <a:rPr lang="en-US" dirty="0"/>
              <a:t>: The algorithm should run in linear time and in O(1) space</a:t>
            </a:r>
            <a:r>
              <a:rPr lang="en-US" dirty="0" smtClean="0"/>
              <a:t>.</a:t>
            </a:r>
          </a:p>
          <a:p>
            <a:r>
              <a:rPr lang="en-US" dirty="0" smtClean="0"/>
              <a:t>Example </a:t>
            </a:r>
            <a:r>
              <a:rPr lang="en-US" dirty="0"/>
              <a:t>1</a:t>
            </a:r>
            <a:r>
              <a:rPr lang="en-US" dirty="0" smtClean="0"/>
              <a:t>:  Input</a:t>
            </a:r>
            <a:r>
              <a:rPr lang="en-US" dirty="0"/>
              <a:t>: [3,2,3</a:t>
            </a:r>
            <a:r>
              <a:rPr lang="en-US" dirty="0" smtClean="0"/>
              <a:t>]   </a:t>
            </a:r>
          </a:p>
          <a:p>
            <a:r>
              <a:rPr lang="en-US" dirty="0" smtClean="0"/>
              <a:t>Output</a:t>
            </a:r>
            <a:r>
              <a:rPr lang="en-US" dirty="0"/>
              <a:t>: [</a:t>
            </a:r>
            <a:r>
              <a:rPr lang="en-US" dirty="0" smtClean="0"/>
              <a:t>3]</a:t>
            </a:r>
          </a:p>
          <a:p>
            <a:r>
              <a:rPr lang="en-US" dirty="0" smtClean="0"/>
              <a:t>Example </a:t>
            </a:r>
            <a:r>
              <a:rPr lang="en-US" dirty="0"/>
              <a:t>2</a:t>
            </a:r>
            <a:r>
              <a:rPr lang="en-US" dirty="0" smtClean="0"/>
              <a:t>:  Input</a:t>
            </a:r>
            <a:r>
              <a:rPr lang="en-US" dirty="0"/>
              <a:t>: [1,1,1,3,3,2,2,2</a:t>
            </a:r>
            <a:r>
              <a:rPr lang="en-US" dirty="0" smtClean="0"/>
              <a:t>]            Output</a:t>
            </a:r>
            <a:r>
              <a:rPr lang="en-US" dirty="0"/>
              <a:t>: [1,2</a:t>
            </a:r>
            <a:r>
              <a:rPr lang="en-US" dirty="0" smtClean="0"/>
              <a:t>]</a:t>
            </a:r>
          </a:p>
          <a:p>
            <a:endParaRPr lang="en-US" dirty="0"/>
          </a:p>
        </p:txBody>
      </p:sp>
      <p:sp>
        <p:nvSpPr>
          <p:cNvPr id="4" name="Rectangle 3"/>
          <p:cNvSpPr/>
          <p:nvPr/>
        </p:nvSpPr>
        <p:spPr>
          <a:xfrm>
            <a:off x="5043054" y="360010"/>
            <a:ext cx="6096000" cy="6740307"/>
          </a:xfrm>
          <a:prstGeom prst="rect">
            <a:avLst/>
          </a:prstGeom>
        </p:spPr>
        <p:txBody>
          <a:bodyPr>
            <a:spAutoFit/>
          </a:bodyPr>
          <a:lstStyle/>
          <a:p>
            <a:r>
              <a:rPr lang="en-US" sz="1600" b="1" dirty="0" err="1" smtClean="0">
                <a:solidFill>
                  <a:schemeClr val="accent1">
                    <a:lumMod val="75000"/>
                  </a:schemeClr>
                </a:solidFill>
                <a:latin typeface="Calibri" charset="0"/>
                <a:ea typeface="DengXian" charset="-122"/>
                <a:cs typeface="Times New Roman" charset="0"/>
              </a:rPr>
              <a:t>var</a:t>
            </a:r>
            <a:r>
              <a:rPr lang="en-US" sz="1600" b="1" dirty="0" smtClean="0">
                <a:solidFill>
                  <a:schemeClr val="accent1">
                    <a:lumMod val="75000"/>
                  </a:schemeClr>
                </a:solidFill>
                <a:latin typeface="Calibri" charset="0"/>
                <a:ea typeface="DengXian" charset="-122"/>
                <a:cs typeface="Times New Roman" charset="0"/>
              </a:rPr>
              <a:t> </a:t>
            </a:r>
            <a:r>
              <a:rPr lang="en-US" sz="1600" b="1" dirty="0">
                <a:solidFill>
                  <a:schemeClr val="accent1">
                    <a:lumMod val="75000"/>
                  </a:schemeClr>
                </a:solidFill>
                <a:latin typeface="Calibri" charset="0"/>
                <a:ea typeface="DengXian" charset="-122"/>
                <a:cs typeface="Times New Roman" charset="0"/>
              </a:rPr>
              <a:t>n = </a:t>
            </a:r>
            <a:r>
              <a:rPr lang="en-US" sz="1600" b="1" dirty="0" err="1">
                <a:solidFill>
                  <a:schemeClr val="accent1">
                    <a:lumMod val="75000"/>
                  </a:schemeClr>
                </a:solidFill>
                <a:latin typeface="Calibri" charset="0"/>
                <a:ea typeface="DengXian" charset="-122"/>
                <a:cs typeface="Times New Roman" charset="0"/>
              </a:rPr>
              <a:t>nums.length</a:t>
            </a:r>
            <a:r>
              <a:rPr lang="en-US" sz="1600" b="1" dirty="0">
                <a:solidFill>
                  <a:schemeClr val="accent1">
                    <a:lumMod val="75000"/>
                  </a:schemeClr>
                </a:solidFill>
                <a:latin typeface="Calibri" charset="0"/>
                <a:ea typeface="DengXian" charset="-122"/>
                <a:cs typeface="Times New Roman" charset="0"/>
              </a:rPr>
              <a:t>, res= [];</a:t>
            </a:r>
            <a:endParaRPr lang="en-US" sz="1600" dirty="0">
              <a:solidFill>
                <a:schemeClr val="accent1">
                  <a:lumMod val="75000"/>
                </a:schemeClr>
              </a:solidFill>
              <a:latin typeface="Calibri" charset="0"/>
              <a:ea typeface="DengXian" charset="-122"/>
              <a:cs typeface="Times New Roman" charset="0"/>
            </a:endParaRPr>
          </a:p>
          <a:p>
            <a:r>
              <a:rPr lang="en-US" sz="1600" b="1" dirty="0">
                <a:solidFill>
                  <a:schemeClr val="accent1">
                    <a:lumMod val="75000"/>
                  </a:schemeClr>
                </a:solidFill>
                <a:latin typeface="Calibri" charset="0"/>
                <a:ea typeface="DengXian" charset="-122"/>
                <a:cs typeface="Times New Roman" charset="0"/>
              </a:rPr>
              <a:t>    if(n === 0) return res;</a:t>
            </a:r>
            <a:endParaRPr lang="en-US" sz="1600" dirty="0">
              <a:solidFill>
                <a:schemeClr val="accent1">
                  <a:lumMod val="75000"/>
                </a:schemeClr>
              </a:solidFill>
              <a:latin typeface="Calibri" charset="0"/>
              <a:ea typeface="DengXian" charset="-122"/>
              <a:cs typeface="Times New Roman" charset="0"/>
            </a:endParaRPr>
          </a:p>
          <a:p>
            <a:r>
              <a:rPr lang="en-US" sz="1600" b="1" dirty="0">
                <a:solidFill>
                  <a:schemeClr val="accent1">
                    <a:lumMod val="75000"/>
                  </a:schemeClr>
                </a:solidFill>
                <a:latin typeface="Calibri" charset="0"/>
                <a:ea typeface="DengXian" charset="-122"/>
                <a:cs typeface="Times New Roman" charset="0"/>
              </a:rPr>
              <a:t>    </a:t>
            </a:r>
            <a:r>
              <a:rPr lang="en-US" sz="1600" b="1" dirty="0" err="1">
                <a:solidFill>
                  <a:schemeClr val="accent1">
                    <a:lumMod val="75000"/>
                  </a:schemeClr>
                </a:solidFill>
                <a:latin typeface="Calibri" charset="0"/>
                <a:ea typeface="DengXian" charset="-122"/>
                <a:cs typeface="Times New Roman" charset="0"/>
              </a:rPr>
              <a:t>var</a:t>
            </a:r>
            <a:r>
              <a:rPr lang="en-US" sz="1600" b="1" dirty="0">
                <a:solidFill>
                  <a:schemeClr val="accent1">
                    <a:lumMod val="75000"/>
                  </a:schemeClr>
                </a:solidFill>
                <a:latin typeface="Calibri" charset="0"/>
                <a:ea typeface="DengXian" charset="-122"/>
                <a:cs typeface="Times New Roman" charset="0"/>
              </a:rPr>
              <a:t> n1= 0, n2 = 0, c1=0, c2=0;</a:t>
            </a:r>
            <a:endParaRPr lang="en-US" sz="1600" dirty="0">
              <a:solidFill>
                <a:schemeClr val="accent1">
                  <a:lumMod val="75000"/>
                </a:schemeClr>
              </a:solidFill>
              <a:latin typeface="Calibri" charset="0"/>
              <a:ea typeface="DengXian" charset="-122"/>
              <a:cs typeface="Times New Roman" charset="0"/>
            </a:endParaRPr>
          </a:p>
          <a:p>
            <a:r>
              <a:rPr lang="en-US" sz="1600" b="1" dirty="0">
                <a:solidFill>
                  <a:schemeClr val="accent1">
                    <a:lumMod val="75000"/>
                  </a:schemeClr>
                </a:solidFill>
                <a:latin typeface="Calibri" charset="0"/>
                <a:ea typeface="DengXian" charset="-122"/>
                <a:cs typeface="Times New Roman" charset="0"/>
              </a:rPr>
              <a:t>    for(</a:t>
            </a:r>
            <a:r>
              <a:rPr lang="en-US" sz="1600" b="1" dirty="0" err="1">
                <a:solidFill>
                  <a:schemeClr val="accent1">
                    <a:lumMod val="75000"/>
                  </a:schemeClr>
                </a:solidFill>
                <a:latin typeface="Calibri" charset="0"/>
                <a:ea typeface="DengXian" charset="-122"/>
                <a:cs typeface="Times New Roman" charset="0"/>
              </a:rPr>
              <a:t>var</a:t>
            </a:r>
            <a:r>
              <a:rPr lang="en-US" sz="1600" b="1" dirty="0">
                <a:solidFill>
                  <a:schemeClr val="accent1">
                    <a:lumMod val="75000"/>
                  </a:schemeClr>
                </a:solidFill>
                <a:latin typeface="Calibri" charset="0"/>
                <a:ea typeface="DengXian" charset="-122"/>
                <a:cs typeface="Times New Roman" charset="0"/>
              </a:rPr>
              <a:t> </a:t>
            </a:r>
            <a:r>
              <a:rPr lang="en-US" sz="1600" b="1" dirty="0" err="1">
                <a:solidFill>
                  <a:schemeClr val="accent1">
                    <a:lumMod val="75000"/>
                  </a:schemeClr>
                </a:solidFill>
                <a:latin typeface="Calibri" charset="0"/>
                <a:ea typeface="DengXian" charset="-122"/>
                <a:cs typeface="Times New Roman" charset="0"/>
              </a:rPr>
              <a:t>i</a:t>
            </a:r>
            <a:r>
              <a:rPr lang="en-US" sz="1600" b="1" dirty="0">
                <a:solidFill>
                  <a:schemeClr val="accent1">
                    <a:lumMod val="75000"/>
                  </a:schemeClr>
                </a:solidFill>
                <a:latin typeface="Calibri" charset="0"/>
                <a:ea typeface="DengXian" charset="-122"/>
                <a:cs typeface="Times New Roman" charset="0"/>
              </a:rPr>
              <a:t>=0; </a:t>
            </a:r>
            <a:r>
              <a:rPr lang="en-US" sz="1600" b="1" dirty="0" err="1">
                <a:solidFill>
                  <a:schemeClr val="accent1">
                    <a:lumMod val="75000"/>
                  </a:schemeClr>
                </a:solidFill>
                <a:latin typeface="Calibri" charset="0"/>
                <a:ea typeface="DengXian" charset="-122"/>
                <a:cs typeface="Times New Roman" charset="0"/>
              </a:rPr>
              <a:t>i</a:t>
            </a:r>
            <a:r>
              <a:rPr lang="en-US" sz="1600" b="1" dirty="0">
                <a:solidFill>
                  <a:schemeClr val="accent1">
                    <a:lumMod val="75000"/>
                  </a:schemeClr>
                </a:solidFill>
                <a:latin typeface="Calibri" charset="0"/>
                <a:ea typeface="DengXian" charset="-122"/>
                <a:cs typeface="Times New Roman" charset="0"/>
              </a:rPr>
              <a:t>&lt;n; </a:t>
            </a:r>
            <a:r>
              <a:rPr lang="en-US" sz="1600" b="1" dirty="0" err="1">
                <a:solidFill>
                  <a:schemeClr val="accent1">
                    <a:lumMod val="75000"/>
                  </a:schemeClr>
                </a:solidFill>
                <a:latin typeface="Calibri" charset="0"/>
                <a:ea typeface="DengXian" charset="-122"/>
                <a:cs typeface="Times New Roman" charset="0"/>
              </a:rPr>
              <a:t>i</a:t>
            </a:r>
            <a:r>
              <a:rPr lang="en-US" sz="1600" b="1" dirty="0">
                <a:solidFill>
                  <a:schemeClr val="accent1">
                    <a:lumMod val="75000"/>
                  </a:schemeClr>
                </a:solidFill>
                <a:latin typeface="Calibri" charset="0"/>
                <a:ea typeface="DengXian" charset="-122"/>
                <a:cs typeface="Times New Roman" charset="0"/>
              </a:rPr>
              <a:t>++) {</a:t>
            </a:r>
            <a:endParaRPr lang="en-US" sz="1600" dirty="0">
              <a:solidFill>
                <a:schemeClr val="accent1">
                  <a:lumMod val="75000"/>
                </a:schemeClr>
              </a:solidFill>
              <a:latin typeface="Calibri" charset="0"/>
              <a:ea typeface="DengXian" charset="-122"/>
              <a:cs typeface="Times New Roman" charset="0"/>
            </a:endParaRPr>
          </a:p>
          <a:p>
            <a:r>
              <a:rPr lang="en-US" sz="1600" b="1" dirty="0">
                <a:solidFill>
                  <a:schemeClr val="accent1">
                    <a:lumMod val="75000"/>
                  </a:schemeClr>
                </a:solidFill>
                <a:latin typeface="Calibri" charset="0"/>
                <a:ea typeface="DengXian" charset="-122"/>
                <a:cs typeface="Times New Roman" charset="0"/>
              </a:rPr>
              <a:t>        if(</a:t>
            </a:r>
            <a:r>
              <a:rPr lang="en-US" sz="1600" b="1" dirty="0" err="1">
                <a:solidFill>
                  <a:schemeClr val="accent1">
                    <a:lumMod val="75000"/>
                  </a:schemeClr>
                </a:solidFill>
                <a:latin typeface="Calibri" charset="0"/>
                <a:ea typeface="DengXian" charset="-122"/>
                <a:cs typeface="Times New Roman" charset="0"/>
              </a:rPr>
              <a:t>nums</a:t>
            </a:r>
            <a:r>
              <a:rPr lang="en-US" sz="1600" b="1" dirty="0">
                <a:solidFill>
                  <a:schemeClr val="accent1">
                    <a:lumMod val="75000"/>
                  </a:schemeClr>
                </a:solidFill>
                <a:latin typeface="Calibri" charset="0"/>
                <a:ea typeface="DengXian" charset="-122"/>
                <a:cs typeface="Times New Roman" charset="0"/>
              </a:rPr>
              <a:t>[</a:t>
            </a:r>
            <a:r>
              <a:rPr lang="en-US" sz="1600" b="1" dirty="0" err="1">
                <a:solidFill>
                  <a:schemeClr val="accent1">
                    <a:lumMod val="75000"/>
                  </a:schemeClr>
                </a:solidFill>
                <a:latin typeface="Calibri" charset="0"/>
                <a:ea typeface="DengXian" charset="-122"/>
                <a:cs typeface="Times New Roman" charset="0"/>
              </a:rPr>
              <a:t>i</a:t>
            </a:r>
            <a:r>
              <a:rPr lang="en-US" sz="1600" b="1" dirty="0">
                <a:solidFill>
                  <a:schemeClr val="accent1">
                    <a:lumMod val="75000"/>
                  </a:schemeClr>
                </a:solidFill>
                <a:latin typeface="Calibri" charset="0"/>
                <a:ea typeface="DengXian" charset="-122"/>
                <a:cs typeface="Times New Roman" charset="0"/>
              </a:rPr>
              <a:t>] === n1) </a:t>
            </a:r>
            <a:r>
              <a:rPr lang="en-US" sz="1600" b="1" dirty="0" smtClean="0">
                <a:solidFill>
                  <a:schemeClr val="accent1">
                    <a:lumMod val="75000"/>
                  </a:schemeClr>
                </a:solidFill>
                <a:latin typeface="Calibri" charset="0"/>
                <a:ea typeface="DengXian" charset="-122"/>
                <a:cs typeface="Times New Roman" charset="0"/>
              </a:rPr>
              <a:t>{</a:t>
            </a:r>
            <a:r>
              <a:rPr lang="en-US" sz="1600" dirty="0" smtClean="0">
                <a:solidFill>
                  <a:schemeClr val="accent1">
                    <a:lumMod val="75000"/>
                  </a:schemeClr>
                </a:solidFill>
                <a:latin typeface="Calibri" charset="0"/>
                <a:ea typeface="DengXian" charset="-122"/>
                <a:cs typeface="Times New Roman" charset="0"/>
              </a:rPr>
              <a:t>                          </a:t>
            </a:r>
            <a:r>
              <a:rPr lang="en-US" sz="1600" b="1" dirty="0" smtClean="0">
                <a:solidFill>
                  <a:schemeClr val="accent1">
                    <a:lumMod val="75000"/>
                  </a:schemeClr>
                </a:solidFill>
                <a:latin typeface="Calibri" charset="0"/>
                <a:ea typeface="DengXian" charset="-122"/>
                <a:cs typeface="Times New Roman" charset="0"/>
              </a:rPr>
              <a:t>c1 </a:t>
            </a:r>
            <a:r>
              <a:rPr lang="en-US" sz="1600" b="1" dirty="0">
                <a:solidFill>
                  <a:schemeClr val="accent1">
                    <a:lumMod val="75000"/>
                  </a:schemeClr>
                </a:solidFill>
                <a:latin typeface="Calibri" charset="0"/>
                <a:ea typeface="DengXian" charset="-122"/>
                <a:cs typeface="Times New Roman" charset="0"/>
              </a:rPr>
              <a:t>++;</a:t>
            </a:r>
            <a:endParaRPr lang="en-US" sz="1600" dirty="0">
              <a:solidFill>
                <a:schemeClr val="accent1">
                  <a:lumMod val="75000"/>
                </a:schemeClr>
              </a:solidFill>
              <a:latin typeface="Calibri" charset="0"/>
              <a:ea typeface="DengXian" charset="-122"/>
              <a:cs typeface="Times New Roman" charset="0"/>
            </a:endParaRPr>
          </a:p>
          <a:p>
            <a:r>
              <a:rPr lang="en-US" sz="1600" b="1" dirty="0">
                <a:solidFill>
                  <a:schemeClr val="accent1">
                    <a:lumMod val="75000"/>
                  </a:schemeClr>
                </a:solidFill>
                <a:latin typeface="Calibri" charset="0"/>
                <a:ea typeface="DengXian" charset="-122"/>
                <a:cs typeface="Times New Roman" charset="0"/>
              </a:rPr>
              <a:t>        } else if(</a:t>
            </a:r>
            <a:r>
              <a:rPr lang="en-US" sz="1600" b="1" dirty="0" err="1">
                <a:solidFill>
                  <a:schemeClr val="accent1">
                    <a:lumMod val="75000"/>
                  </a:schemeClr>
                </a:solidFill>
                <a:latin typeface="Calibri" charset="0"/>
                <a:ea typeface="DengXian" charset="-122"/>
                <a:cs typeface="Times New Roman" charset="0"/>
              </a:rPr>
              <a:t>nums</a:t>
            </a:r>
            <a:r>
              <a:rPr lang="en-US" sz="1600" b="1" dirty="0">
                <a:solidFill>
                  <a:schemeClr val="accent1">
                    <a:lumMod val="75000"/>
                  </a:schemeClr>
                </a:solidFill>
                <a:latin typeface="Calibri" charset="0"/>
                <a:ea typeface="DengXian" charset="-122"/>
                <a:cs typeface="Times New Roman" charset="0"/>
              </a:rPr>
              <a:t>[</a:t>
            </a:r>
            <a:r>
              <a:rPr lang="en-US" sz="1600" b="1" dirty="0" err="1">
                <a:solidFill>
                  <a:schemeClr val="accent1">
                    <a:lumMod val="75000"/>
                  </a:schemeClr>
                </a:solidFill>
                <a:latin typeface="Calibri" charset="0"/>
                <a:ea typeface="DengXian" charset="-122"/>
                <a:cs typeface="Times New Roman" charset="0"/>
              </a:rPr>
              <a:t>i</a:t>
            </a:r>
            <a:r>
              <a:rPr lang="en-US" sz="1600" b="1" dirty="0">
                <a:solidFill>
                  <a:schemeClr val="accent1">
                    <a:lumMod val="75000"/>
                  </a:schemeClr>
                </a:solidFill>
                <a:latin typeface="Calibri" charset="0"/>
                <a:ea typeface="DengXian" charset="-122"/>
                <a:cs typeface="Times New Roman" charset="0"/>
              </a:rPr>
              <a:t>] === n2) </a:t>
            </a:r>
            <a:r>
              <a:rPr lang="en-US" sz="1600" b="1" dirty="0" smtClean="0">
                <a:solidFill>
                  <a:schemeClr val="accent1">
                    <a:lumMod val="75000"/>
                  </a:schemeClr>
                </a:solidFill>
                <a:latin typeface="Calibri" charset="0"/>
                <a:ea typeface="DengXian" charset="-122"/>
                <a:cs typeface="Times New Roman" charset="0"/>
              </a:rPr>
              <a:t>{</a:t>
            </a:r>
            <a:r>
              <a:rPr lang="en-US" sz="1600" dirty="0" smtClean="0">
                <a:solidFill>
                  <a:schemeClr val="accent1">
                    <a:lumMod val="75000"/>
                  </a:schemeClr>
                </a:solidFill>
                <a:latin typeface="Calibri" charset="0"/>
                <a:ea typeface="DengXian" charset="-122"/>
                <a:cs typeface="Times New Roman" charset="0"/>
              </a:rPr>
              <a:t>                </a:t>
            </a:r>
            <a:r>
              <a:rPr lang="en-US" sz="1600" b="1" dirty="0" smtClean="0">
                <a:solidFill>
                  <a:schemeClr val="accent1">
                    <a:lumMod val="75000"/>
                  </a:schemeClr>
                </a:solidFill>
                <a:latin typeface="Calibri" charset="0"/>
                <a:ea typeface="DengXian" charset="-122"/>
                <a:cs typeface="Times New Roman" charset="0"/>
              </a:rPr>
              <a:t>c2 </a:t>
            </a:r>
            <a:r>
              <a:rPr lang="en-US" sz="1600" b="1" dirty="0">
                <a:solidFill>
                  <a:schemeClr val="accent1">
                    <a:lumMod val="75000"/>
                  </a:schemeClr>
                </a:solidFill>
                <a:latin typeface="Calibri" charset="0"/>
                <a:ea typeface="DengXian" charset="-122"/>
                <a:cs typeface="Times New Roman" charset="0"/>
              </a:rPr>
              <a:t>++;</a:t>
            </a:r>
            <a:endParaRPr lang="en-US" sz="1600" dirty="0">
              <a:solidFill>
                <a:schemeClr val="accent1">
                  <a:lumMod val="75000"/>
                </a:schemeClr>
              </a:solidFill>
              <a:latin typeface="Calibri" charset="0"/>
              <a:ea typeface="DengXian" charset="-122"/>
              <a:cs typeface="Times New Roman" charset="0"/>
            </a:endParaRPr>
          </a:p>
          <a:p>
            <a:r>
              <a:rPr lang="en-US" sz="1600" b="1" dirty="0">
                <a:solidFill>
                  <a:schemeClr val="accent1">
                    <a:lumMod val="75000"/>
                  </a:schemeClr>
                </a:solidFill>
                <a:latin typeface="Calibri" charset="0"/>
                <a:ea typeface="DengXian" charset="-122"/>
                <a:cs typeface="Times New Roman" charset="0"/>
              </a:rPr>
              <a:t>        } else if(c1===0) {</a:t>
            </a:r>
            <a:endParaRPr lang="en-US" sz="1600" dirty="0">
              <a:solidFill>
                <a:schemeClr val="accent1">
                  <a:lumMod val="75000"/>
                </a:schemeClr>
              </a:solidFill>
              <a:latin typeface="Calibri" charset="0"/>
              <a:ea typeface="DengXian" charset="-122"/>
              <a:cs typeface="Times New Roman" charset="0"/>
            </a:endParaRPr>
          </a:p>
          <a:p>
            <a:r>
              <a:rPr lang="en-US" sz="1600" b="1" dirty="0">
                <a:solidFill>
                  <a:schemeClr val="accent1">
                    <a:lumMod val="75000"/>
                  </a:schemeClr>
                </a:solidFill>
                <a:latin typeface="Calibri" charset="0"/>
                <a:ea typeface="DengXian" charset="-122"/>
                <a:cs typeface="Times New Roman" charset="0"/>
              </a:rPr>
              <a:t>            n1 = </a:t>
            </a:r>
            <a:r>
              <a:rPr lang="en-US" sz="1600" b="1" dirty="0" err="1">
                <a:solidFill>
                  <a:schemeClr val="accent1">
                    <a:lumMod val="75000"/>
                  </a:schemeClr>
                </a:solidFill>
                <a:latin typeface="Calibri" charset="0"/>
                <a:ea typeface="DengXian" charset="-122"/>
                <a:cs typeface="Times New Roman" charset="0"/>
              </a:rPr>
              <a:t>nums</a:t>
            </a:r>
            <a:r>
              <a:rPr lang="en-US" sz="1600" b="1" dirty="0">
                <a:solidFill>
                  <a:schemeClr val="accent1">
                    <a:lumMod val="75000"/>
                  </a:schemeClr>
                </a:solidFill>
                <a:latin typeface="Calibri" charset="0"/>
                <a:ea typeface="DengXian" charset="-122"/>
                <a:cs typeface="Times New Roman" charset="0"/>
              </a:rPr>
              <a:t>[</a:t>
            </a:r>
            <a:r>
              <a:rPr lang="en-US" sz="1600" b="1" dirty="0" err="1">
                <a:solidFill>
                  <a:schemeClr val="accent1">
                    <a:lumMod val="75000"/>
                  </a:schemeClr>
                </a:solidFill>
                <a:latin typeface="Calibri" charset="0"/>
                <a:ea typeface="DengXian" charset="-122"/>
                <a:cs typeface="Times New Roman" charset="0"/>
              </a:rPr>
              <a:t>i</a:t>
            </a:r>
            <a:r>
              <a:rPr lang="en-US" sz="1600" b="1" dirty="0">
                <a:solidFill>
                  <a:schemeClr val="accent1">
                    <a:lumMod val="75000"/>
                  </a:schemeClr>
                </a:solidFill>
                <a:latin typeface="Calibri" charset="0"/>
                <a:ea typeface="DengXian" charset="-122"/>
                <a:cs typeface="Times New Roman" charset="0"/>
              </a:rPr>
              <a:t>];</a:t>
            </a:r>
            <a:endParaRPr lang="en-US" sz="1600" dirty="0">
              <a:solidFill>
                <a:schemeClr val="accent1">
                  <a:lumMod val="75000"/>
                </a:schemeClr>
              </a:solidFill>
              <a:latin typeface="Calibri" charset="0"/>
              <a:ea typeface="DengXian" charset="-122"/>
              <a:cs typeface="Times New Roman" charset="0"/>
            </a:endParaRPr>
          </a:p>
          <a:p>
            <a:r>
              <a:rPr lang="en-US" sz="1600" b="1" dirty="0">
                <a:solidFill>
                  <a:schemeClr val="accent1">
                    <a:lumMod val="75000"/>
                  </a:schemeClr>
                </a:solidFill>
                <a:latin typeface="Calibri" charset="0"/>
                <a:ea typeface="DengXian" charset="-122"/>
                <a:cs typeface="Times New Roman" charset="0"/>
              </a:rPr>
              <a:t>            c1 = 1;</a:t>
            </a:r>
            <a:endParaRPr lang="en-US" sz="1600" dirty="0">
              <a:solidFill>
                <a:schemeClr val="accent1">
                  <a:lumMod val="75000"/>
                </a:schemeClr>
              </a:solidFill>
              <a:latin typeface="Calibri" charset="0"/>
              <a:ea typeface="DengXian" charset="-122"/>
              <a:cs typeface="Times New Roman" charset="0"/>
            </a:endParaRPr>
          </a:p>
          <a:p>
            <a:r>
              <a:rPr lang="en-US" sz="1600" b="1" dirty="0">
                <a:solidFill>
                  <a:schemeClr val="accent1">
                    <a:lumMod val="75000"/>
                  </a:schemeClr>
                </a:solidFill>
                <a:latin typeface="Calibri" charset="0"/>
                <a:ea typeface="DengXian" charset="-122"/>
                <a:cs typeface="Times New Roman" charset="0"/>
              </a:rPr>
              <a:t>        } else if(c2===0) {</a:t>
            </a:r>
            <a:endParaRPr lang="en-US" sz="1600" dirty="0">
              <a:solidFill>
                <a:schemeClr val="accent1">
                  <a:lumMod val="75000"/>
                </a:schemeClr>
              </a:solidFill>
              <a:latin typeface="Calibri" charset="0"/>
              <a:ea typeface="DengXian" charset="-122"/>
              <a:cs typeface="Times New Roman" charset="0"/>
            </a:endParaRPr>
          </a:p>
          <a:p>
            <a:r>
              <a:rPr lang="en-US" sz="1600" b="1" dirty="0">
                <a:solidFill>
                  <a:schemeClr val="accent1">
                    <a:lumMod val="75000"/>
                  </a:schemeClr>
                </a:solidFill>
                <a:latin typeface="Calibri" charset="0"/>
                <a:ea typeface="DengXian" charset="-122"/>
                <a:cs typeface="Times New Roman" charset="0"/>
              </a:rPr>
              <a:t>            n2 = </a:t>
            </a:r>
            <a:r>
              <a:rPr lang="en-US" sz="1600" b="1" dirty="0" err="1">
                <a:solidFill>
                  <a:schemeClr val="accent1">
                    <a:lumMod val="75000"/>
                  </a:schemeClr>
                </a:solidFill>
                <a:latin typeface="Calibri" charset="0"/>
                <a:ea typeface="DengXian" charset="-122"/>
                <a:cs typeface="Times New Roman" charset="0"/>
              </a:rPr>
              <a:t>nums</a:t>
            </a:r>
            <a:r>
              <a:rPr lang="en-US" sz="1600" b="1" dirty="0">
                <a:solidFill>
                  <a:schemeClr val="accent1">
                    <a:lumMod val="75000"/>
                  </a:schemeClr>
                </a:solidFill>
                <a:latin typeface="Calibri" charset="0"/>
                <a:ea typeface="DengXian" charset="-122"/>
                <a:cs typeface="Times New Roman" charset="0"/>
              </a:rPr>
              <a:t>[</a:t>
            </a:r>
            <a:r>
              <a:rPr lang="en-US" sz="1600" b="1" dirty="0" err="1">
                <a:solidFill>
                  <a:schemeClr val="accent1">
                    <a:lumMod val="75000"/>
                  </a:schemeClr>
                </a:solidFill>
                <a:latin typeface="Calibri" charset="0"/>
                <a:ea typeface="DengXian" charset="-122"/>
                <a:cs typeface="Times New Roman" charset="0"/>
              </a:rPr>
              <a:t>i</a:t>
            </a:r>
            <a:r>
              <a:rPr lang="en-US" sz="1600" b="1" dirty="0">
                <a:solidFill>
                  <a:schemeClr val="accent1">
                    <a:lumMod val="75000"/>
                  </a:schemeClr>
                </a:solidFill>
                <a:latin typeface="Calibri" charset="0"/>
                <a:ea typeface="DengXian" charset="-122"/>
                <a:cs typeface="Times New Roman" charset="0"/>
              </a:rPr>
              <a:t>];</a:t>
            </a:r>
            <a:endParaRPr lang="en-US" sz="1600" dirty="0">
              <a:solidFill>
                <a:schemeClr val="accent1">
                  <a:lumMod val="75000"/>
                </a:schemeClr>
              </a:solidFill>
              <a:latin typeface="Calibri" charset="0"/>
              <a:ea typeface="DengXian" charset="-122"/>
              <a:cs typeface="Times New Roman" charset="0"/>
            </a:endParaRPr>
          </a:p>
          <a:p>
            <a:r>
              <a:rPr lang="en-US" sz="1600" b="1" dirty="0">
                <a:solidFill>
                  <a:schemeClr val="accent1">
                    <a:lumMod val="75000"/>
                  </a:schemeClr>
                </a:solidFill>
                <a:latin typeface="Calibri" charset="0"/>
                <a:ea typeface="DengXian" charset="-122"/>
                <a:cs typeface="Times New Roman" charset="0"/>
              </a:rPr>
              <a:t>            c2 = 1;</a:t>
            </a:r>
            <a:endParaRPr lang="en-US" sz="1600" dirty="0">
              <a:solidFill>
                <a:schemeClr val="accent1">
                  <a:lumMod val="75000"/>
                </a:schemeClr>
              </a:solidFill>
              <a:latin typeface="Calibri" charset="0"/>
              <a:ea typeface="DengXian" charset="-122"/>
              <a:cs typeface="Times New Roman" charset="0"/>
            </a:endParaRPr>
          </a:p>
          <a:p>
            <a:r>
              <a:rPr lang="en-US" sz="1600" b="1" dirty="0">
                <a:solidFill>
                  <a:schemeClr val="accent1">
                    <a:lumMod val="75000"/>
                  </a:schemeClr>
                </a:solidFill>
                <a:latin typeface="Calibri" charset="0"/>
                <a:ea typeface="DengXian" charset="-122"/>
                <a:cs typeface="Times New Roman" charset="0"/>
              </a:rPr>
              <a:t>        } else {</a:t>
            </a:r>
            <a:endParaRPr lang="en-US" sz="1600" dirty="0">
              <a:solidFill>
                <a:schemeClr val="accent1">
                  <a:lumMod val="75000"/>
                </a:schemeClr>
              </a:solidFill>
              <a:latin typeface="Calibri" charset="0"/>
              <a:ea typeface="DengXian" charset="-122"/>
              <a:cs typeface="Times New Roman" charset="0"/>
            </a:endParaRPr>
          </a:p>
          <a:p>
            <a:r>
              <a:rPr lang="en-US" sz="1600" b="1" dirty="0">
                <a:solidFill>
                  <a:schemeClr val="accent1">
                    <a:lumMod val="75000"/>
                  </a:schemeClr>
                </a:solidFill>
                <a:latin typeface="Calibri" charset="0"/>
                <a:ea typeface="DengXian" charset="-122"/>
                <a:cs typeface="Times New Roman" charset="0"/>
              </a:rPr>
              <a:t>            c1--;</a:t>
            </a:r>
            <a:endParaRPr lang="en-US" sz="1600" dirty="0">
              <a:solidFill>
                <a:schemeClr val="accent1">
                  <a:lumMod val="75000"/>
                </a:schemeClr>
              </a:solidFill>
              <a:latin typeface="Calibri" charset="0"/>
              <a:ea typeface="DengXian" charset="-122"/>
              <a:cs typeface="Times New Roman" charset="0"/>
            </a:endParaRPr>
          </a:p>
          <a:p>
            <a:r>
              <a:rPr lang="en-US" sz="1600" b="1" dirty="0">
                <a:solidFill>
                  <a:schemeClr val="accent1">
                    <a:lumMod val="75000"/>
                  </a:schemeClr>
                </a:solidFill>
                <a:latin typeface="Calibri" charset="0"/>
                <a:ea typeface="DengXian" charset="-122"/>
                <a:cs typeface="Times New Roman" charset="0"/>
              </a:rPr>
              <a:t>            c2 --;</a:t>
            </a:r>
            <a:endParaRPr lang="en-US" sz="1600" dirty="0">
              <a:solidFill>
                <a:schemeClr val="accent1">
                  <a:lumMod val="75000"/>
                </a:schemeClr>
              </a:solidFill>
              <a:latin typeface="Calibri" charset="0"/>
              <a:ea typeface="DengXian" charset="-122"/>
              <a:cs typeface="Times New Roman" charset="0"/>
            </a:endParaRPr>
          </a:p>
          <a:p>
            <a:r>
              <a:rPr lang="en-US" sz="1600" b="1" dirty="0">
                <a:solidFill>
                  <a:schemeClr val="accent1">
                    <a:lumMod val="75000"/>
                  </a:schemeClr>
                </a:solidFill>
                <a:latin typeface="Calibri" charset="0"/>
                <a:ea typeface="DengXian" charset="-122"/>
                <a:cs typeface="Times New Roman" charset="0"/>
              </a:rPr>
              <a:t>        }</a:t>
            </a:r>
            <a:endParaRPr lang="en-US" sz="1600" dirty="0">
              <a:solidFill>
                <a:schemeClr val="accent1">
                  <a:lumMod val="75000"/>
                </a:schemeClr>
              </a:solidFill>
              <a:latin typeface="Calibri" charset="0"/>
              <a:ea typeface="DengXian" charset="-122"/>
              <a:cs typeface="Times New Roman" charset="0"/>
            </a:endParaRPr>
          </a:p>
          <a:p>
            <a:r>
              <a:rPr lang="en-US" sz="1600" b="1" dirty="0">
                <a:solidFill>
                  <a:schemeClr val="accent1">
                    <a:lumMod val="75000"/>
                  </a:schemeClr>
                </a:solidFill>
                <a:latin typeface="Calibri" charset="0"/>
                <a:ea typeface="DengXian" charset="-122"/>
                <a:cs typeface="Times New Roman" charset="0"/>
              </a:rPr>
              <a:t>    }</a:t>
            </a:r>
            <a:endParaRPr lang="en-US" sz="1600" dirty="0">
              <a:solidFill>
                <a:schemeClr val="accent1">
                  <a:lumMod val="75000"/>
                </a:schemeClr>
              </a:solidFill>
              <a:latin typeface="Calibri" charset="0"/>
              <a:ea typeface="DengXian" charset="-122"/>
              <a:cs typeface="Times New Roman" charset="0"/>
            </a:endParaRPr>
          </a:p>
          <a:p>
            <a:r>
              <a:rPr lang="en-US" sz="1600" b="1" dirty="0">
                <a:solidFill>
                  <a:schemeClr val="accent1">
                    <a:lumMod val="75000"/>
                  </a:schemeClr>
                </a:solidFill>
                <a:latin typeface="Calibri" charset="0"/>
                <a:ea typeface="DengXian" charset="-122"/>
                <a:cs typeface="Times New Roman" charset="0"/>
              </a:rPr>
              <a:t>  </a:t>
            </a:r>
            <a:endParaRPr lang="en-US" sz="1600" dirty="0">
              <a:solidFill>
                <a:schemeClr val="accent1">
                  <a:lumMod val="75000"/>
                </a:schemeClr>
              </a:solidFill>
              <a:latin typeface="Calibri" charset="0"/>
              <a:ea typeface="DengXian" charset="-122"/>
              <a:cs typeface="Times New Roman" charset="0"/>
            </a:endParaRPr>
          </a:p>
          <a:p>
            <a:r>
              <a:rPr lang="en-US" sz="1600" b="1" dirty="0" smtClean="0">
                <a:solidFill>
                  <a:schemeClr val="accent1">
                    <a:lumMod val="75000"/>
                  </a:schemeClr>
                </a:solidFill>
                <a:latin typeface="Calibri" charset="0"/>
                <a:ea typeface="DengXian" charset="-122"/>
                <a:cs typeface="Times New Roman" charset="0"/>
              </a:rPr>
              <a:t>    c1=0</a:t>
            </a:r>
            <a:r>
              <a:rPr lang="en-US" sz="1600" b="1" dirty="0">
                <a:solidFill>
                  <a:schemeClr val="accent1">
                    <a:lumMod val="75000"/>
                  </a:schemeClr>
                </a:solidFill>
                <a:latin typeface="Calibri" charset="0"/>
                <a:ea typeface="DengXian" charset="-122"/>
                <a:cs typeface="Times New Roman" charset="0"/>
              </a:rPr>
              <a:t>, c2=0</a:t>
            </a:r>
            <a:r>
              <a:rPr lang="en-US" sz="1600" b="1" dirty="0" smtClean="0">
                <a:solidFill>
                  <a:schemeClr val="accent1">
                    <a:lumMod val="75000"/>
                  </a:schemeClr>
                </a:solidFill>
                <a:latin typeface="Calibri" charset="0"/>
                <a:ea typeface="DengXian" charset="-122"/>
                <a:cs typeface="Times New Roman" charset="0"/>
              </a:rPr>
              <a:t>; </a:t>
            </a:r>
            <a:r>
              <a:rPr lang="en-US" sz="1600" b="1" dirty="0">
                <a:solidFill>
                  <a:schemeClr val="accent1">
                    <a:lumMod val="75000"/>
                  </a:schemeClr>
                </a:solidFill>
                <a:latin typeface="Calibri" charset="0"/>
                <a:ea typeface="DengXian" charset="-122"/>
                <a:cs typeface="Times New Roman" charset="0"/>
              </a:rPr>
              <a:t>// </a:t>
            </a:r>
            <a:r>
              <a:rPr lang="en-US" sz="1600" b="1" dirty="0" smtClean="0">
                <a:solidFill>
                  <a:schemeClr val="accent1">
                    <a:lumMod val="75000"/>
                  </a:schemeClr>
                </a:solidFill>
                <a:latin typeface="Calibri" charset="0"/>
                <a:ea typeface="DengXian" charset="-122"/>
                <a:cs typeface="Times New Roman" charset="0"/>
              </a:rPr>
              <a:t>verify</a:t>
            </a:r>
            <a:endParaRPr lang="en-US" sz="1600" dirty="0">
              <a:solidFill>
                <a:schemeClr val="accent1">
                  <a:lumMod val="75000"/>
                </a:schemeClr>
              </a:solidFill>
              <a:latin typeface="Calibri" charset="0"/>
              <a:ea typeface="DengXian" charset="-122"/>
              <a:cs typeface="Times New Roman" charset="0"/>
            </a:endParaRPr>
          </a:p>
          <a:p>
            <a:r>
              <a:rPr lang="en-US" sz="1600" b="1" dirty="0">
                <a:solidFill>
                  <a:schemeClr val="accent1">
                    <a:lumMod val="75000"/>
                  </a:schemeClr>
                </a:solidFill>
                <a:latin typeface="Calibri" charset="0"/>
                <a:ea typeface="DengXian" charset="-122"/>
                <a:cs typeface="Times New Roman" charset="0"/>
              </a:rPr>
              <a:t>    for(</a:t>
            </a:r>
            <a:r>
              <a:rPr lang="en-US" sz="1600" b="1" dirty="0" err="1">
                <a:solidFill>
                  <a:schemeClr val="accent1">
                    <a:lumMod val="75000"/>
                  </a:schemeClr>
                </a:solidFill>
                <a:latin typeface="Calibri" charset="0"/>
                <a:ea typeface="DengXian" charset="-122"/>
                <a:cs typeface="Times New Roman" charset="0"/>
              </a:rPr>
              <a:t>var</a:t>
            </a:r>
            <a:r>
              <a:rPr lang="en-US" sz="1600" b="1" dirty="0">
                <a:solidFill>
                  <a:schemeClr val="accent1">
                    <a:lumMod val="75000"/>
                  </a:schemeClr>
                </a:solidFill>
                <a:latin typeface="Calibri" charset="0"/>
                <a:ea typeface="DengXian" charset="-122"/>
                <a:cs typeface="Times New Roman" charset="0"/>
              </a:rPr>
              <a:t> </a:t>
            </a:r>
            <a:r>
              <a:rPr lang="en-US" sz="1600" b="1" dirty="0" err="1">
                <a:solidFill>
                  <a:schemeClr val="accent1">
                    <a:lumMod val="75000"/>
                  </a:schemeClr>
                </a:solidFill>
                <a:latin typeface="Calibri" charset="0"/>
                <a:ea typeface="DengXian" charset="-122"/>
                <a:cs typeface="Times New Roman" charset="0"/>
              </a:rPr>
              <a:t>i</a:t>
            </a:r>
            <a:r>
              <a:rPr lang="en-US" sz="1600" b="1" dirty="0">
                <a:solidFill>
                  <a:schemeClr val="accent1">
                    <a:lumMod val="75000"/>
                  </a:schemeClr>
                </a:solidFill>
                <a:latin typeface="Calibri" charset="0"/>
                <a:ea typeface="DengXian" charset="-122"/>
                <a:cs typeface="Times New Roman" charset="0"/>
              </a:rPr>
              <a:t>=0; </a:t>
            </a:r>
            <a:r>
              <a:rPr lang="en-US" sz="1600" b="1" dirty="0" err="1">
                <a:solidFill>
                  <a:schemeClr val="accent1">
                    <a:lumMod val="75000"/>
                  </a:schemeClr>
                </a:solidFill>
                <a:latin typeface="Calibri" charset="0"/>
                <a:ea typeface="DengXian" charset="-122"/>
                <a:cs typeface="Times New Roman" charset="0"/>
              </a:rPr>
              <a:t>i</a:t>
            </a:r>
            <a:r>
              <a:rPr lang="en-US" sz="1600" b="1" dirty="0">
                <a:solidFill>
                  <a:schemeClr val="accent1">
                    <a:lumMod val="75000"/>
                  </a:schemeClr>
                </a:solidFill>
                <a:latin typeface="Calibri" charset="0"/>
                <a:ea typeface="DengXian" charset="-122"/>
                <a:cs typeface="Times New Roman" charset="0"/>
              </a:rPr>
              <a:t>&lt;n; </a:t>
            </a:r>
            <a:r>
              <a:rPr lang="en-US" sz="1600" b="1" dirty="0" err="1">
                <a:solidFill>
                  <a:schemeClr val="accent1">
                    <a:lumMod val="75000"/>
                  </a:schemeClr>
                </a:solidFill>
                <a:latin typeface="Calibri" charset="0"/>
                <a:ea typeface="DengXian" charset="-122"/>
                <a:cs typeface="Times New Roman" charset="0"/>
              </a:rPr>
              <a:t>i</a:t>
            </a:r>
            <a:r>
              <a:rPr lang="en-US" sz="1600" b="1" dirty="0">
                <a:solidFill>
                  <a:schemeClr val="accent1">
                    <a:lumMod val="75000"/>
                  </a:schemeClr>
                </a:solidFill>
                <a:latin typeface="Calibri" charset="0"/>
                <a:ea typeface="DengXian" charset="-122"/>
                <a:cs typeface="Times New Roman" charset="0"/>
              </a:rPr>
              <a:t>++) {</a:t>
            </a:r>
            <a:endParaRPr lang="en-US" sz="1600" dirty="0">
              <a:solidFill>
                <a:schemeClr val="accent1">
                  <a:lumMod val="75000"/>
                </a:schemeClr>
              </a:solidFill>
              <a:latin typeface="Calibri" charset="0"/>
              <a:ea typeface="DengXian" charset="-122"/>
              <a:cs typeface="Times New Roman" charset="0"/>
            </a:endParaRPr>
          </a:p>
          <a:p>
            <a:r>
              <a:rPr lang="en-US" sz="1600" b="1" dirty="0">
                <a:solidFill>
                  <a:schemeClr val="accent1">
                    <a:lumMod val="75000"/>
                  </a:schemeClr>
                </a:solidFill>
                <a:latin typeface="Calibri" charset="0"/>
                <a:ea typeface="DengXian" charset="-122"/>
                <a:cs typeface="Times New Roman" charset="0"/>
              </a:rPr>
              <a:t>        if(n1 === </a:t>
            </a:r>
            <a:r>
              <a:rPr lang="en-US" sz="1600" b="1" dirty="0" err="1">
                <a:solidFill>
                  <a:schemeClr val="accent1">
                    <a:lumMod val="75000"/>
                  </a:schemeClr>
                </a:solidFill>
                <a:latin typeface="Calibri" charset="0"/>
                <a:ea typeface="DengXian" charset="-122"/>
                <a:cs typeface="Times New Roman" charset="0"/>
              </a:rPr>
              <a:t>nums</a:t>
            </a:r>
            <a:r>
              <a:rPr lang="en-US" sz="1600" b="1" dirty="0">
                <a:solidFill>
                  <a:schemeClr val="accent1">
                    <a:lumMod val="75000"/>
                  </a:schemeClr>
                </a:solidFill>
                <a:latin typeface="Calibri" charset="0"/>
                <a:ea typeface="DengXian" charset="-122"/>
                <a:cs typeface="Times New Roman" charset="0"/>
              </a:rPr>
              <a:t>[</a:t>
            </a:r>
            <a:r>
              <a:rPr lang="en-US" sz="1600" b="1" dirty="0" err="1">
                <a:solidFill>
                  <a:schemeClr val="accent1">
                    <a:lumMod val="75000"/>
                  </a:schemeClr>
                </a:solidFill>
                <a:latin typeface="Calibri" charset="0"/>
                <a:ea typeface="DengXian" charset="-122"/>
                <a:cs typeface="Times New Roman" charset="0"/>
              </a:rPr>
              <a:t>i</a:t>
            </a:r>
            <a:r>
              <a:rPr lang="en-US" sz="1600" b="1" dirty="0">
                <a:solidFill>
                  <a:schemeClr val="accent1">
                    <a:lumMod val="75000"/>
                  </a:schemeClr>
                </a:solidFill>
                <a:latin typeface="Calibri" charset="0"/>
                <a:ea typeface="DengXian" charset="-122"/>
                <a:cs typeface="Times New Roman" charset="0"/>
              </a:rPr>
              <a:t>]) c1++;</a:t>
            </a:r>
            <a:endParaRPr lang="en-US" sz="1600" dirty="0">
              <a:solidFill>
                <a:schemeClr val="accent1">
                  <a:lumMod val="75000"/>
                </a:schemeClr>
              </a:solidFill>
              <a:latin typeface="Calibri" charset="0"/>
              <a:ea typeface="DengXian" charset="-122"/>
              <a:cs typeface="Times New Roman" charset="0"/>
            </a:endParaRPr>
          </a:p>
          <a:p>
            <a:r>
              <a:rPr lang="en-US" sz="1600" b="1" dirty="0">
                <a:solidFill>
                  <a:schemeClr val="accent1">
                    <a:lumMod val="75000"/>
                  </a:schemeClr>
                </a:solidFill>
                <a:latin typeface="Calibri" charset="0"/>
                <a:ea typeface="DengXian" charset="-122"/>
                <a:cs typeface="Times New Roman" charset="0"/>
              </a:rPr>
              <a:t>        if(n2 === </a:t>
            </a:r>
            <a:r>
              <a:rPr lang="en-US" sz="1600" b="1" dirty="0" err="1">
                <a:solidFill>
                  <a:schemeClr val="accent1">
                    <a:lumMod val="75000"/>
                  </a:schemeClr>
                </a:solidFill>
                <a:latin typeface="Calibri" charset="0"/>
                <a:ea typeface="DengXian" charset="-122"/>
                <a:cs typeface="Times New Roman" charset="0"/>
              </a:rPr>
              <a:t>nums</a:t>
            </a:r>
            <a:r>
              <a:rPr lang="en-US" sz="1600" b="1" dirty="0">
                <a:solidFill>
                  <a:schemeClr val="accent1">
                    <a:lumMod val="75000"/>
                  </a:schemeClr>
                </a:solidFill>
                <a:latin typeface="Calibri" charset="0"/>
                <a:ea typeface="DengXian" charset="-122"/>
                <a:cs typeface="Times New Roman" charset="0"/>
              </a:rPr>
              <a:t>[</a:t>
            </a:r>
            <a:r>
              <a:rPr lang="en-US" sz="1600" b="1" dirty="0" err="1">
                <a:solidFill>
                  <a:schemeClr val="accent1">
                    <a:lumMod val="75000"/>
                  </a:schemeClr>
                </a:solidFill>
                <a:latin typeface="Calibri" charset="0"/>
                <a:ea typeface="DengXian" charset="-122"/>
                <a:cs typeface="Times New Roman" charset="0"/>
              </a:rPr>
              <a:t>i</a:t>
            </a:r>
            <a:r>
              <a:rPr lang="en-US" sz="1600" b="1" dirty="0">
                <a:solidFill>
                  <a:schemeClr val="accent1">
                    <a:lumMod val="75000"/>
                  </a:schemeClr>
                </a:solidFill>
                <a:latin typeface="Calibri" charset="0"/>
                <a:ea typeface="DengXian" charset="-122"/>
                <a:cs typeface="Times New Roman" charset="0"/>
              </a:rPr>
              <a:t>]) c2++;</a:t>
            </a:r>
            <a:endParaRPr lang="en-US" sz="1600" dirty="0">
              <a:solidFill>
                <a:schemeClr val="accent1">
                  <a:lumMod val="75000"/>
                </a:schemeClr>
              </a:solidFill>
              <a:latin typeface="Calibri" charset="0"/>
              <a:ea typeface="DengXian" charset="-122"/>
              <a:cs typeface="Times New Roman" charset="0"/>
            </a:endParaRPr>
          </a:p>
          <a:p>
            <a:r>
              <a:rPr lang="en-US" sz="1600" b="1" dirty="0">
                <a:solidFill>
                  <a:schemeClr val="accent1">
                    <a:lumMod val="75000"/>
                  </a:schemeClr>
                </a:solidFill>
                <a:latin typeface="Calibri" charset="0"/>
                <a:ea typeface="DengXian" charset="-122"/>
                <a:cs typeface="Times New Roman" charset="0"/>
              </a:rPr>
              <a:t>    }</a:t>
            </a:r>
            <a:endParaRPr lang="en-US" sz="1600" dirty="0">
              <a:solidFill>
                <a:schemeClr val="accent1">
                  <a:lumMod val="75000"/>
                </a:schemeClr>
              </a:solidFill>
              <a:latin typeface="Calibri" charset="0"/>
              <a:ea typeface="DengXian" charset="-122"/>
              <a:cs typeface="Times New Roman" charset="0"/>
            </a:endParaRPr>
          </a:p>
          <a:p>
            <a:r>
              <a:rPr lang="en-US" sz="1600" b="1" dirty="0">
                <a:solidFill>
                  <a:schemeClr val="accent1">
                    <a:lumMod val="75000"/>
                  </a:schemeClr>
                </a:solidFill>
                <a:latin typeface="Calibri" charset="0"/>
                <a:ea typeface="DengXian" charset="-122"/>
                <a:cs typeface="Times New Roman" charset="0"/>
              </a:rPr>
              <a:t>    if(c1 &gt; ~~(n / 3))  </a:t>
            </a:r>
            <a:r>
              <a:rPr lang="en-US" sz="1600" b="1" dirty="0" err="1">
                <a:solidFill>
                  <a:schemeClr val="accent1">
                    <a:lumMod val="75000"/>
                  </a:schemeClr>
                </a:solidFill>
                <a:latin typeface="Calibri" charset="0"/>
                <a:ea typeface="DengXian" charset="-122"/>
                <a:cs typeface="Times New Roman" charset="0"/>
              </a:rPr>
              <a:t>res.push</a:t>
            </a:r>
            <a:r>
              <a:rPr lang="en-US" sz="1600" b="1" dirty="0">
                <a:solidFill>
                  <a:schemeClr val="accent1">
                    <a:lumMod val="75000"/>
                  </a:schemeClr>
                </a:solidFill>
                <a:latin typeface="Calibri" charset="0"/>
                <a:ea typeface="DengXian" charset="-122"/>
                <a:cs typeface="Times New Roman" charset="0"/>
              </a:rPr>
              <a:t>(n1);</a:t>
            </a:r>
            <a:endParaRPr lang="en-US" sz="1600" dirty="0">
              <a:solidFill>
                <a:schemeClr val="accent1">
                  <a:lumMod val="75000"/>
                </a:schemeClr>
              </a:solidFill>
              <a:latin typeface="Calibri" charset="0"/>
              <a:ea typeface="DengXian" charset="-122"/>
              <a:cs typeface="Times New Roman" charset="0"/>
            </a:endParaRPr>
          </a:p>
          <a:p>
            <a:r>
              <a:rPr lang="en-US" sz="1600" b="1" dirty="0">
                <a:solidFill>
                  <a:schemeClr val="accent1">
                    <a:lumMod val="75000"/>
                  </a:schemeClr>
                </a:solidFill>
                <a:latin typeface="Calibri" charset="0"/>
                <a:ea typeface="DengXian" charset="-122"/>
                <a:cs typeface="Times New Roman" charset="0"/>
              </a:rPr>
              <a:t>    if(c2 &gt; ~~(n / 3) &amp;&amp; n2 !==n1)  </a:t>
            </a:r>
            <a:r>
              <a:rPr lang="en-US" sz="1600" b="1" dirty="0" err="1">
                <a:solidFill>
                  <a:schemeClr val="accent1">
                    <a:lumMod val="75000"/>
                  </a:schemeClr>
                </a:solidFill>
                <a:latin typeface="Calibri" charset="0"/>
                <a:ea typeface="DengXian" charset="-122"/>
                <a:cs typeface="Times New Roman" charset="0"/>
              </a:rPr>
              <a:t>res.push</a:t>
            </a:r>
            <a:r>
              <a:rPr lang="en-US" sz="1600" b="1" dirty="0">
                <a:solidFill>
                  <a:schemeClr val="accent1">
                    <a:lumMod val="75000"/>
                  </a:schemeClr>
                </a:solidFill>
                <a:latin typeface="Calibri" charset="0"/>
                <a:ea typeface="DengXian" charset="-122"/>
                <a:cs typeface="Times New Roman" charset="0"/>
              </a:rPr>
              <a:t>(n2);</a:t>
            </a:r>
            <a:endParaRPr lang="en-US" sz="1600" dirty="0">
              <a:solidFill>
                <a:schemeClr val="accent1">
                  <a:lumMod val="75000"/>
                </a:schemeClr>
              </a:solidFill>
              <a:latin typeface="Calibri" charset="0"/>
              <a:ea typeface="DengXian" charset="-122"/>
              <a:cs typeface="Times New Roman" charset="0"/>
            </a:endParaRPr>
          </a:p>
          <a:p>
            <a:r>
              <a:rPr lang="en-US" sz="1600" b="1" dirty="0">
                <a:solidFill>
                  <a:schemeClr val="accent1">
                    <a:lumMod val="75000"/>
                  </a:schemeClr>
                </a:solidFill>
                <a:latin typeface="Calibri" charset="0"/>
                <a:ea typeface="DengXian" charset="-122"/>
                <a:cs typeface="Times New Roman" charset="0"/>
              </a:rPr>
              <a:t>    return res;</a:t>
            </a:r>
            <a:endParaRPr lang="en-US" sz="1600" dirty="0">
              <a:solidFill>
                <a:schemeClr val="accent1">
                  <a:lumMod val="75000"/>
                </a:schemeClr>
              </a:solidFill>
              <a:latin typeface="Calibri" charset="0"/>
              <a:ea typeface="DengXian" charset="-122"/>
              <a:cs typeface="Times New Roman" charset="0"/>
            </a:endParaRPr>
          </a:p>
          <a:p>
            <a:endParaRPr lang="en-US" sz="1600" dirty="0">
              <a:effectLst/>
              <a:latin typeface="Calibri" charset="0"/>
              <a:ea typeface="DengXian" charset="-122"/>
              <a:cs typeface="Times New Roman" charset="0"/>
            </a:endParaRPr>
          </a:p>
        </p:txBody>
      </p:sp>
    </p:spTree>
    <p:extLst>
      <p:ext uri="{BB962C8B-B14F-4D97-AF65-F5344CB8AC3E}">
        <p14:creationId xmlns:p14="http://schemas.microsoft.com/office/powerpoint/2010/main" val="1746483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3422" y="156146"/>
            <a:ext cx="1495218" cy="369332"/>
          </a:xfrm>
          <a:prstGeom prst="rect">
            <a:avLst/>
          </a:prstGeom>
        </p:spPr>
        <p:txBody>
          <a:bodyPr wrap="none">
            <a:spAutoFit/>
          </a:bodyPr>
          <a:lstStyle/>
          <a:p>
            <a:r>
              <a:rPr lang="en-US" dirty="0"/>
              <a:t>Interval series</a:t>
            </a:r>
          </a:p>
        </p:txBody>
      </p:sp>
      <p:sp>
        <p:nvSpPr>
          <p:cNvPr id="2" name="Rectangle 1"/>
          <p:cNvSpPr/>
          <p:nvPr/>
        </p:nvSpPr>
        <p:spPr>
          <a:xfrm>
            <a:off x="5078139" y="0"/>
            <a:ext cx="6856562" cy="6986528"/>
          </a:xfrm>
          <a:prstGeom prst="rect">
            <a:avLst/>
          </a:prstGeom>
        </p:spPr>
        <p:txBody>
          <a:bodyPr wrap="square">
            <a:spAutoFit/>
          </a:bodyPr>
          <a:lstStyle/>
          <a:p>
            <a:r>
              <a:rPr lang="en-US" sz="1600" dirty="0" smtClean="0">
                <a:solidFill>
                  <a:schemeClr val="accent1">
                    <a:lumMod val="75000"/>
                  </a:schemeClr>
                </a:solidFill>
              </a:rPr>
              <a:t>// </a:t>
            </a:r>
            <a:r>
              <a:rPr lang="en-US" sz="1600" dirty="0" err="1">
                <a:solidFill>
                  <a:schemeClr val="accent1">
                    <a:lumMod val="75000"/>
                  </a:schemeClr>
                </a:solidFill>
              </a:rPr>
              <a:t>flattern</a:t>
            </a:r>
            <a:r>
              <a:rPr lang="en-US" sz="1600" dirty="0">
                <a:solidFill>
                  <a:schemeClr val="accent1">
                    <a:lumMod val="75000"/>
                  </a:schemeClr>
                </a:solidFill>
              </a:rPr>
              <a:t> the array</a:t>
            </a:r>
          </a:p>
          <a:p>
            <a:r>
              <a:rPr lang="en-US" sz="1600" dirty="0">
                <a:solidFill>
                  <a:schemeClr val="accent1">
                    <a:lumMod val="75000"/>
                  </a:schemeClr>
                </a:solidFill>
              </a:rPr>
              <a:t>    </a:t>
            </a:r>
            <a:r>
              <a:rPr lang="en-US" sz="1600" dirty="0" err="1">
                <a:solidFill>
                  <a:schemeClr val="accent1">
                    <a:lumMod val="75000"/>
                  </a:schemeClr>
                </a:solidFill>
              </a:rPr>
              <a:t>var</a:t>
            </a:r>
            <a:r>
              <a:rPr lang="en-US" sz="1600" dirty="0">
                <a:solidFill>
                  <a:schemeClr val="accent1">
                    <a:lumMod val="75000"/>
                  </a:schemeClr>
                </a:solidFill>
              </a:rPr>
              <a:t> </a:t>
            </a:r>
            <a:r>
              <a:rPr lang="en-US" sz="1600" dirty="0" err="1">
                <a:solidFill>
                  <a:schemeClr val="accent1">
                    <a:lumMod val="75000"/>
                  </a:schemeClr>
                </a:solidFill>
              </a:rPr>
              <a:t>arr</a:t>
            </a:r>
            <a:r>
              <a:rPr lang="en-US" sz="1600" dirty="0">
                <a:solidFill>
                  <a:schemeClr val="accent1">
                    <a:lumMod val="75000"/>
                  </a:schemeClr>
                </a:solidFill>
              </a:rPr>
              <a:t> = </a:t>
            </a:r>
            <a:r>
              <a:rPr lang="en-US" sz="1600" dirty="0" err="1">
                <a:solidFill>
                  <a:schemeClr val="accent1">
                    <a:lumMod val="75000"/>
                  </a:schemeClr>
                </a:solidFill>
              </a:rPr>
              <a:t>schedule.reduce</a:t>
            </a:r>
            <a:r>
              <a:rPr lang="en-US" sz="1600" dirty="0">
                <a:solidFill>
                  <a:schemeClr val="accent1">
                    <a:lumMod val="75000"/>
                  </a:schemeClr>
                </a:solidFill>
              </a:rPr>
              <a:t>((</a:t>
            </a:r>
            <a:r>
              <a:rPr lang="en-US" sz="1600" dirty="0" err="1">
                <a:solidFill>
                  <a:schemeClr val="accent1">
                    <a:lumMod val="75000"/>
                  </a:schemeClr>
                </a:solidFill>
              </a:rPr>
              <a:t>arr</a:t>
            </a:r>
            <a:r>
              <a:rPr lang="en-US" sz="1600" dirty="0">
                <a:solidFill>
                  <a:schemeClr val="accent1">
                    <a:lumMod val="75000"/>
                  </a:schemeClr>
                </a:solidFill>
              </a:rPr>
              <a:t>, item) =&gt; {return </a:t>
            </a:r>
            <a:r>
              <a:rPr lang="en-US" sz="1600" dirty="0" err="1">
                <a:solidFill>
                  <a:schemeClr val="accent1">
                    <a:lumMod val="75000"/>
                  </a:schemeClr>
                </a:solidFill>
              </a:rPr>
              <a:t>arr.concat</a:t>
            </a:r>
            <a:r>
              <a:rPr lang="en-US" sz="1600" dirty="0">
                <a:solidFill>
                  <a:schemeClr val="accent1">
                    <a:lumMod val="75000"/>
                  </a:schemeClr>
                </a:solidFill>
              </a:rPr>
              <a:t>(item);}, </a:t>
            </a:r>
            <a:r>
              <a:rPr lang="en-US" sz="1600" dirty="0" smtClean="0">
                <a:solidFill>
                  <a:schemeClr val="accent1">
                    <a:lumMod val="75000"/>
                  </a:schemeClr>
                </a:solidFill>
              </a:rPr>
              <a:t>[]);</a:t>
            </a:r>
          </a:p>
          <a:p>
            <a:r>
              <a:rPr lang="en-US" sz="1600" dirty="0" smtClean="0">
                <a:solidFill>
                  <a:schemeClr val="accent1">
                    <a:lumMod val="75000"/>
                  </a:schemeClr>
                </a:solidFill>
              </a:rPr>
              <a:t>// the red part is the template for merge intervals.</a:t>
            </a:r>
            <a:endParaRPr lang="en-US" sz="1600" dirty="0">
              <a:solidFill>
                <a:schemeClr val="accent1">
                  <a:lumMod val="75000"/>
                </a:schemeClr>
              </a:solidFill>
            </a:endParaRPr>
          </a:p>
          <a:p>
            <a:r>
              <a:rPr lang="en-US" sz="1600" dirty="0">
                <a:solidFill>
                  <a:schemeClr val="accent1">
                    <a:lumMod val="75000"/>
                  </a:schemeClr>
                </a:solidFill>
              </a:rPr>
              <a:t>    </a:t>
            </a:r>
            <a:r>
              <a:rPr lang="en-US" sz="1600" dirty="0" err="1">
                <a:solidFill>
                  <a:srgbClr val="FF0000"/>
                </a:solidFill>
              </a:rPr>
              <a:t>arr.sort</a:t>
            </a:r>
            <a:r>
              <a:rPr lang="en-US" sz="1600" dirty="0">
                <a:solidFill>
                  <a:srgbClr val="FF0000"/>
                </a:solidFill>
              </a:rPr>
              <a:t>((a, b) =&gt; {</a:t>
            </a:r>
          </a:p>
          <a:p>
            <a:r>
              <a:rPr lang="en-US" sz="1600" dirty="0">
                <a:solidFill>
                  <a:srgbClr val="FF0000"/>
                </a:solidFill>
              </a:rPr>
              <a:t>        if(</a:t>
            </a:r>
            <a:r>
              <a:rPr lang="en-US" sz="1600" dirty="0" err="1">
                <a:solidFill>
                  <a:srgbClr val="FF0000"/>
                </a:solidFill>
              </a:rPr>
              <a:t>a.start</a:t>
            </a:r>
            <a:r>
              <a:rPr lang="en-US" sz="1600" dirty="0">
                <a:solidFill>
                  <a:srgbClr val="FF0000"/>
                </a:solidFill>
              </a:rPr>
              <a:t> === </a:t>
            </a:r>
            <a:r>
              <a:rPr lang="en-US" sz="1600" dirty="0" err="1">
                <a:solidFill>
                  <a:srgbClr val="FF0000"/>
                </a:solidFill>
              </a:rPr>
              <a:t>b.start</a:t>
            </a:r>
            <a:r>
              <a:rPr lang="en-US" sz="1600" dirty="0">
                <a:solidFill>
                  <a:srgbClr val="FF0000"/>
                </a:solidFill>
              </a:rPr>
              <a:t>)  </a:t>
            </a:r>
            <a:r>
              <a:rPr lang="en-US" sz="1600" dirty="0" smtClean="0">
                <a:solidFill>
                  <a:srgbClr val="FF0000"/>
                </a:solidFill>
              </a:rPr>
              <a:t> return </a:t>
            </a:r>
            <a:r>
              <a:rPr lang="en-US" sz="1600" dirty="0" err="1">
                <a:solidFill>
                  <a:srgbClr val="FF0000"/>
                </a:solidFill>
              </a:rPr>
              <a:t>a.end</a:t>
            </a:r>
            <a:r>
              <a:rPr lang="en-US" sz="1600" dirty="0">
                <a:solidFill>
                  <a:srgbClr val="FF0000"/>
                </a:solidFill>
              </a:rPr>
              <a:t> - </a:t>
            </a:r>
            <a:r>
              <a:rPr lang="en-US" sz="1600" dirty="0" err="1">
                <a:solidFill>
                  <a:srgbClr val="FF0000"/>
                </a:solidFill>
              </a:rPr>
              <a:t>b.end</a:t>
            </a:r>
            <a:r>
              <a:rPr lang="en-US" sz="1600" dirty="0">
                <a:solidFill>
                  <a:srgbClr val="FF0000"/>
                </a:solidFill>
              </a:rPr>
              <a:t>;</a:t>
            </a:r>
          </a:p>
          <a:p>
            <a:r>
              <a:rPr lang="en-US" sz="1600" dirty="0">
                <a:solidFill>
                  <a:srgbClr val="FF0000"/>
                </a:solidFill>
              </a:rPr>
              <a:t>        return </a:t>
            </a:r>
            <a:r>
              <a:rPr lang="en-US" sz="1600" dirty="0" err="1">
                <a:solidFill>
                  <a:srgbClr val="FF0000"/>
                </a:solidFill>
              </a:rPr>
              <a:t>a.start</a:t>
            </a:r>
            <a:r>
              <a:rPr lang="en-US" sz="1600" dirty="0">
                <a:solidFill>
                  <a:srgbClr val="FF0000"/>
                </a:solidFill>
              </a:rPr>
              <a:t> - </a:t>
            </a:r>
            <a:r>
              <a:rPr lang="en-US" sz="1600" dirty="0" err="1">
                <a:solidFill>
                  <a:srgbClr val="FF0000"/>
                </a:solidFill>
              </a:rPr>
              <a:t>b.start</a:t>
            </a:r>
            <a:r>
              <a:rPr lang="en-US" sz="1600" dirty="0">
                <a:solidFill>
                  <a:srgbClr val="FF0000"/>
                </a:solidFill>
              </a:rPr>
              <a:t>;</a:t>
            </a:r>
          </a:p>
          <a:p>
            <a:r>
              <a:rPr lang="en-US" sz="1600" dirty="0">
                <a:solidFill>
                  <a:srgbClr val="FF0000"/>
                </a:solidFill>
              </a:rPr>
              <a:t>    });</a:t>
            </a:r>
          </a:p>
          <a:p>
            <a:r>
              <a:rPr lang="en-US" sz="1600" dirty="0">
                <a:solidFill>
                  <a:srgbClr val="FF0000"/>
                </a:solidFill>
              </a:rPr>
              <a:t>    </a:t>
            </a:r>
          </a:p>
          <a:p>
            <a:r>
              <a:rPr lang="en-US" sz="1600" dirty="0">
                <a:solidFill>
                  <a:srgbClr val="FF0000"/>
                </a:solidFill>
              </a:rPr>
              <a:t>    </a:t>
            </a:r>
            <a:r>
              <a:rPr lang="en-US" sz="1600" dirty="0" err="1">
                <a:solidFill>
                  <a:srgbClr val="FF0000"/>
                </a:solidFill>
              </a:rPr>
              <a:t>var</a:t>
            </a:r>
            <a:r>
              <a:rPr lang="en-US" sz="1600" dirty="0">
                <a:solidFill>
                  <a:srgbClr val="FF0000"/>
                </a:solidFill>
              </a:rPr>
              <a:t> start = </a:t>
            </a:r>
            <a:r>
              <a:rPr lang="en-US" sz="1600" dirty="0" err="1">
                <a:solidFill>
                  <a:srgbClr val="FF0000"/>
                </a:solidFill>
              </a:rPr>
              <a:t>arr</a:t>
            </a:r>
            <a:r>
              <a:rPr lang="en-US" sz="1600" dirty="0">
                <a:solidFill>
                  <a:srgbClr val="FF0000"/>
                </a:solidFill>
              </a:rPr>
              <a:t>[0].start, end = </a:t>
            </a:r>
            <a:r>
              <a:rPr lang="en-US" sz="1600" dirty="0" err="1">
                <a:solidFill>
                  <a:srgbClr val="FF0000"/>
                </a:solidFill>
              </a:rPr>
              <a:t>arr</a:t>
            </a:r>
            <a:r>
              <a:rPr lang="en-US" sz="1600" dirty="0">
                <a:solidFill>
                  <a:srgbClr val="FF0000"/>
                </a:solidFill>
              </a:rPr>
              <a:t>[0].end, intervals = [], res = [];</a:t>
            </a:r>
          </a:p>
          <a:p>
            <a:r>
              <a:rPr lang="en-US" sz="1600" dirty="0">
                <a:solidFill>
                  <a:srgbClr val="FF0000"/>
                </a:solidFill>
              </a:rPr>
              <a:t>    // Merge intervals</a:t>
            </a:r>
          </a:p>
          <a:p>
            <a:r>
              <a:rPr lang="en-US" sz="1600" dirty="0">
                <a:solidFill>
                  <a:srgbClr val="FF0000"/>
                </a:solidFill>
              </a:rPr>
              <a:t>    for(</a:t>
            </a:r>
            <a:r>
              <a:rPr lang="en-US" sz="1600" dirty="0" err="1">
                <a:solidFill>
                  <a:srgbClr val="FF0000"/>
                </a:solidFill>
              </a:rPr>
              <a:t>var</a:t>
            </a:r>
            <a:r>
              <a:rPr lang="en-US" sz="1600" dirty="0">
                <a:solidFill>
                  <a:srgbClr val="FF0000"/>
                </a:solidFill>
              </a:rPr>
              <a:t> </a:t>
            </a:r>
            <a:r>
              <a:rPr lang="en-US" sz="1600" dirty="0" err="1">
                <a:solidFill>
                  <a:srgbClr val="FF0000"/>
                </a:solidFill>
              </a:rPr>
              <a:t>i</a:t>
            </a:r>
            <a:r>
              <a:rPr lang="en-US" sz="1600" dirty="0">
                <a:solidFill>
                  <a:srgbClr val="FF0000"/>
                </a:solidFill>
              </a:rPr>
              <a:t>=1; </a:t>
            </a:r>
            <a:r>
              <a:rPr lang="en-US" sz="1600" dirty="0" err="1">
                <a:solidFill>
                  <a:srgbClr val="FF0000"/>
                </a:solidFill>
              </a:rPr>
              <a:t>i</a:t>
            </a:r>
            <a:r>
              <a:rPr lang="en-US" sz="1600" dirty="0">
                <a:solidFill>
                  <a:srgbClr val="FF0000"/>
                </a:solidFill>
              </a:rPr>
              <a:t>&lt;</a:t>
            </a:r>
            <a:r>
              <a:rPr lang="en-US" sz="1600" dirty="0" err="1">
                <a:solidFill>
                  <a:srgbClr val="FF0000"/>
                </a:solidFill>
              </a:rPr>
              <a:t>arr.length</a:t>
            </a:r>
            <a:r>
              <a:rPr lang="en-US" sz="1600" dirty="0">
                <a:solidFill>
                  <a:srgbClr val="FF0000"/>
                </a:solidFill>
              </a:rPr>
              <a:t>; </a:t>
            </a:r>
            <a:r>
              <a:rPr lang="en-US" sz="1600" dirty="0" err="1">
                <a:solidFill>
                  <a:srgbClr val="FF0000"/>
                </a:solidFill>
              </a:rPr>
              <a:t>i</a:t>
            </a:r>
            <a:r>
              <a:rPr lang="en-US" sz="1600" dirty="0">
                <a:solidFill>
                  <a:srgbClr val="FF0000"/>
                </a:solidFill>
              </a:rPr>
              <a:t>++) {</a:t>
            </a:r>
          </a:p>
          <a:p>
            <a:r>
              <a:rPr lang="en-US" sz="1600" dirty="0">
                <a:solidFill>
                  <a:srgbClr val="FF0000"/>
                </a:solidFill>
              </a:rPr>
              <a:t>        if(</a:t>
            </a:r>
            <a:r>
              <a:rPr lang="en-US" sz="1600" dirty="0" err="1">
                <a:solidFill>
                  <a:srgbClr val="FF0000"/>
                </a:solidFill>
              </a:rPr>
              <a:t>arr</a:t>
            </a:r>
            <a:r>
              <a:rPr lang="en-US" sz="1600" dirty="0">
                <a:solidFill>
                  <a:srgbClr val="FF0000"/>
                </a:solidFill>
              </a:rPr>
              <a:t>[</a:t>
            </a:r>
            <a:r>
              <a:rPr lang="en-US" sz="1600" dirty="0" err="1">
                <a:solidFill>
                  <a:srgbClr val="FF0000"/>
                </a:solidFill>
              </a:rPr>
              <a:t>i</a:t>
            </a:r>
            <a:r>
              <a:rPr lang="en-US" sz="1600" dirty="0">
                <a:solidFill>
                  <a:srgbClr val="FF0000"/>
                </a:solidFill>
              </a:rPr>
              <a:t>].start &gt; end) {</a:t>
            </a:r>
          </a:p>
          <a:p>
            <a:r>
              <a:rPr lang="en-US" sz="1600" dirty="0">
                <a:solidFill>
                  <a:srgbClr val="FF0000"/>
                </a:solidFill>
              </a:rPr>
              <a:t>            </a:t>
            </a:r>
            <a:r>
              <a:rPr lang="en-US" sz="1600" dirty="0" err="1">
                <a:solidFill>
                  <a:srgbClr val="FF0000"/>
                </a:solidFill>
              </a:rPr>
              <a:t>intervals.push</a:t>
            </a:r>
            <a:r>
              <a:rPr lang="en-US" sz="1600" dirty="0">
                <a:solidFill>
                  <a:srgbClr val="FF0000"/>
                </a:solidFill>
              </a:rPr>
              <a:t>([start, end]);</a:t>
            </a:r>
          </a:p>
          <a:p>
            <a:r>
              <a:rPr lang="en-US" sz="1600" dirty="0">
                <a:solidFill>
                  <a:srgbClr val="FF0000"/>
                </a:solidFill>
              </a:rPr>
              <a:t>            start = </a:t>
            </a:r>
            <a:r>
              <a:rPr lang="en-US" sz="1600" dirty="0" err="1">
                <a:solidFill>
                  <a:srgbClr val="FF0000"/>
                </a:solidFill>
              </a:rPr>
              <a:t>arr</a:t>
            </a:r>
            <a:r>
              <a:rPr lang="en-US" sz="1600" dirty="0">
                <a:solidFill>
                  <a:srgbClr val="FF0000"/>
                </a:solidFill>
              </a:rPr>
              <a:t>[</a:t>
            </a:r>
            <a:r>
              <a:rPr lang="en-US" sz="1600" dirty="0" err="1">
                <a:solidFill>
                  <a:srgbClr val="FF0000"/>
                </a:solidFill>
              </a:rPr>
              <a:t>i</a:t>
            </a:r>
            <a:r>
              <a:rPr lang="en-US" sz="1600" dirty="0">
                <a:solidFill>
                  <a:srgbClr val="FF0000"/>
                </a:solidFill>
              </a:rPr>
              <a:t>].start;</a:t>
            </a:r>
          </a:p>
          <a:p>
            <a:r>
              <a:rPr lang="en-US" sz="1600" dirty="0">
                <a:solidFill>
                  <a:srgbClr val="FF0000"/>
                </a:solidFill>
              </a:rPr>
              <a:t>            end = </a:t>
            </a:r>
            <a:r>
              <a:rPr lang="en-US" sz="1600" dirty="0" err="1">
                <a:solidFill>
                  <a:srgbClr val="FF0000"/>
                </a:solidFill>
              </a:rPr>
              <a:t>arr</a:t>
            </a:r>
            <a:r>
              <a:rPr lang="en-US" sz="1600" dirty="0">
                <a:solidFill>
                  <a:srgbClr val="FF0000"/>
                </a:solidFill>
              </a:rPr>
              <a:t>[</a:t>
            </a:r>
            <a:r>
              <a:rPr lang="en-US" sz="1600" dirty="0" err="1">
                <a:solidFill>
                  <a:srgbClr val="FF0000"/>
                </a:solidFill>
              </a:rPr>
              <a:t>i</a:t>
            </a:r>
            <a:r>
              <a:rPr lang="en-US" sz="1600" dirty="0">
                <a:solidFill>
                  <a:srgbClr val="FF0000"/>
                </a:solidFill>
              </a:rPr>
              <a:t>].end;</a:t>
            </a:r>
          </a:p>
          <a:p>
            <a:r>
              <a:rPr lang="en-US" sz="1600" dirty="0">
                <a:solidFill>
                  <a:srgbClr val="FF0000"/>
                </a:solidFill>
              </a:rPr>
              <a:t>        } else {</a:t>
            </a:r>
          </a:p>
          <a:p>
            <a:r>
              <a:rPr lang="en-US" sz="1600" dirty="0">
                <a:solidFill>
                  <a:srgbClr val="FF0000"/>
                </a:solidFill>
              </a:rPr>
              <a:t>            if(</a:t>
            </a:r>
            <a:r>
              <a:rPr lang="en-US" sz="1600" dirty="0" err="1">
                <a:solidFill>
                  <a:srgbClr val="FF0000"/>
                </a:solidFill>
              </a:rPr>
              <a:t>arr</a:t>
            </a:r>
            <a:r>
              <a:rPr lang="en-US" sz="1600" dirty="0">
                <a:solidFill>
                  <a:srgbClr val="FF0000"/>
                </a:solidFill>
              </a:rPr>
              <a:t>[</a:t>
            </a:r>
            <a:r>
              <a:rPr lang="en-US" sz="1600" dirty="0" err="1">
                <a:solidFill>
                  <a:srgbClr val="FF0000"/>
                </a:solidFill>
              </a:rPr>
              <a:t>i</a:t>
            </a:r>
            <a:r>
              <a:rPr lang="en-US" sz="1600" dirty="0">
                <a:solidFill>
                  <a:srgbClr val="FF0000"/>
                </a:solidFill>
              </a:rPr>
              <a:t>].end &gt; end) </a:t>
            </a:r>
            <a:r>
              <a:rPr lang="en-US" sz="1600" dirty="0" smtClean="0">
                <a:solidFill>
                  <a:srgbClr val="FF0000"/>
                </a:solidFill>
              </a:rPr>
              <a:t>   end </a:t>
            </a:r>
            <a:r>
              <a:rPr lang="en-US" sz="1600" dirty="0">
                <a:solidFill>
                  <a:srgbClr val="FF0000"/>
                </a:solidFill>
              </a:rPr>
              <a:t>= </a:t>
            </a:r>
            <a:r>
              <a:rPr lang="en-US" sz="1600" dirty="0" err="1">
                <a:solidFill>
                  <a:srgbClr val="FF0000"/>
                </a:solidFill>
              </a:rPr>
              <a:t>arr</a:t>
            </a:r>
            <a:r>
              <a:rPr lang="en-US" sz="1600" dirty="0">
                <a:solidFill>
                  <a:srgbClr val="FF0000"/>
                </a:solidFill>
              </a:rPr>
              <a:t>[</a:t>
            </a:r>
            <a:r>
              <a:rPr lang="en-US" sz="1600" dirty="0" err="1">
                <a:solidFill>
                  <a:srgbClr val="FF0000"/>
                </a:solidFill>
              </a:rPr>
              <a:t>i</a:t>
            </a:r>
            <a:r>
              <a:rPr lang="en-US" sz="1600" dirty="0">
                <a:solidFill>
                  <a:srgbClr val="FF0000"/>
                </a:solidFill>
              </a:rPr>
              <a:t>].end</a:t>
            </a:r>
            <a:r>
              <a:rPr lang="en-US" sz="1600" dirty="0" smtClean="0">
                <a:solidFill>
                  <a:srgbClr val="FF0000"/>
                </a:solidFill>
              </a:rPr>
              <a:t>;</a:t>
            </a:r>
            <a:endParaRPr lang="en-US" sz="1600" dirty="0">
              <a:solidFill>
                <a:srgbClr val="FF0000"/>
              </a:solidFill>
            </a:endParaRPr>
          </a:p>
          <a:p>
            <a:r>
              <a:rPr lang="en-US" sz="1600" dirty="0">
                <a:solidFill>
                  <a:srgbClr val="FF0000"/>
                </a:solidFill>
              </a:rPr>
              <a:t>        }</a:t>
            </a:r>
          </a:p>
          <a:p>
            <a:r>
              <a:rPr lang="en-US" sz="1600" dirty="0">
                <a:solidFill>
                  <a:srgbClr val="FF0000"/>
                </a:solidFill>
              </a:rPr>
              <a:t>    }</a:t>
            </a:r>
          </a:p>
          <a:p>
            <a:r>
              <a:rPr lang="en-US" sz="1600" dirty="0">
                <a:solidFill>
                  <a:srgbClr val="FF0000"/>
                </a:solidFill>
              </a:rPr>
              <a:t>    </a:t>
            </a:r>
            <a:r>
              <a:rPr lang="en-US" sz="1600" dirty="0" err="1">
                <a:solidFill>
                  <a:srgbClr val="FF0000"/>
                </a:solidFill>
              </a:rPr>
              <a:t>intervals.push</a:t>
            </a:r>
            <a:r>
              <a:rPr lang="en-US" sz="1600" dirty="0">
                <a:solidFill>
                  <a:srgbClr val="FF0000"/>
                </a:solidFill>
              </a:rPr>
              <a:t>([start, end]);</a:t>
            </a:r>
          </a:p>
          <a:p>
            <a:r>
              <a:rPr lang="en-US" sz="1600" dirty="0">
                <a:solidFill>
                  <a:schemeClr val="accent1">
                    <a:lumMod val="75000"/>
                  </a:schemeClr>
                </a:solidFill>
              </a:rPr>
              <a:t> </a:t>
            </a:r>
          </a:p>
          <a:p>
            <a:r>
              <a:rPr lang="en-US" sz="1600" dirty="0">
                <a:solidFill>
                  <a:schemeClr val="accent1">
                    <a:lumMod val="75000"/>
                  </a:schemeClr>
                </a:solidFill>
              </a:rPr>
              <a:t>    end = intervals[0][1];</a:t>
            </a:r>
          </a:p>
          <a:p>
            <a:r>
              <a:rPr lang="en-US" sz="1600" dirty="0">
                <a:solidFill>
                  <a:schemeClr val="accent1">
                    <a:lumMod val="75000"/>
                  </a:schemeClr>
                </a:solidFill>
              </a:rPr>
              <a:t>    for(</a:t>
            </a:r>
            <a:r>
              <a:rPr lang="en-US" sz="1600" dirty="0" err="1">
                <a:solidFill>
                  <a:schemeClr val="accent1">
                    <a:lumMod val="75000"/>
                  </a:schemeClr>
                </a:solidFill>
              </a:rPr>
              <a:t>var</a:t>
            </a:r>
            <a:r>
              <a:rPr lang="en-US" sz="1600" dirty="0">
                <a:solidFill>
                  <a:schemeClr val="accent1">
                    <a:lumMod val="75000"/>
                  </a:schemeClr>
                </a:solidFill>
              </a:rPr>
              <a:t> </a:t>
            </a:r>
            <a:r>
              <a:rPr lang="en-US" sz="1600" dirty="0" err="1">
                <a:solidFill>
                  <a:schemeClr val="accent1">
                    <a:lumMod val="75000"/>
                  </a:schemeClr>
                </a:solidFill>
              </a:rPr>
              <a:t>i</a:t>
            </a:r>
            <a:r>
              <a:rPr lang="en-US" sz="1600" dirty="0">
                <a:solidFill>
                  <a:schemeClr val="accent1">
                    <a:lumMod val="75000"/>
                  </a:schemeClr>
                </a:solidFill>
              </a:rPr>
              <a:t>=1; </a:t>
            </a:r>
            <a:r>
              <a:rPr lang="en-US" sz="1600" dirty="0" err="1">
                <a:solidFill>
                  <a:schemeClr val="accent1">
                    <a:lumMod val="75000"/>
                  </a:schemeClr>
                </a:solidFill>
              </a:rPr>
              <a:t>i</a:t>
            </a:r>
            <a:r>
              <a:rPr lang="en-US" sz="1600" dirty="0">
                <a:solidFill>
                  <a:schemeClr val="accent1">
                    <a:lumMod val="75000"/>
                  </a:schemeClr>
                </a:solidFill>
              </a:rPr>
              <a:t>&lt;</a:t>
            </a:r>
            <a:r>
              <a:rPr lang="en-US" sz="1600" dirty="0" err="1">
                <a:solidFill>
                  <a:schemeClr val="accent1">
                    <a:lumMod val="75000"/>
                  </a:schemeClr>
                </a:solidFill>
              </a:rPr>
              <a:t>intervals.length</a:t>
            </a:r>
            <a:r>
              <a:rPr lang="en-US" sz="1600" dirty="0">
                <a:solidFill>
                  <a:schemeClr val="accent1">
                    <a:lumMod val="75000"/>
                  </a:schemeClr>
                </a:solidFill>
              </a:rPr>
              <a:t>; </a:t>
            </a:r>
            <a:r>
              <a:rPr lang="en-US" sz="1600" dirty="0" err="1">
                <a:solidFill>
                  <a:schemeClr val="accent1">
                    <a:lumMod val="75000"/>
                  </a:schemeClr>
                </a:solidFill>
              </a:rPr>
              <a:t>i</a:t>
            </a:r>
            <a:r>
              <a:rPr lang="en-US" sz="1600" dirty="0">
                <a:solidFill>
                  <a:schemeClr val="accent1">
                    <a:lumMod val="75000"/>
                  </a:schemeClr>
                </a:solidFill>
              </a:rPr>
              <a:t>++) {</a:t>
            </a:r>
          </a:p>
          <a:p>
            <a:r>
              <a:rPr lang="en-US" sz="1600" dirty="0">
                <a:solidFill>
                  <a:schemeClr val="accent1">
                    <a:lumMod val="75000"/>
                  </a:schemeClr>
                </a:solidFill>
              </a:rPr>
              <a:t>        </a:t>
            </a:r>
            <a:r>
              <a:rPr lang="en-US" sz="1600" dirty="0" err="1">
                <a:solidFill>
                  <a:schemeClr val="accent1">
                    <a:lumMod val="75000"/>
                  </a:schemeClr>
                </a:solidFill>
              </a:rPr>
              <a:t>res.push</a:t>
            </a:r>
            <a:r>
              <a:rPr lang="en-US" sz="1600" dirty="0">
                <a:solidFill>
                  <a:schemeClr val="accent1">
                    <a:lumMod val="75000"/>
                  </a:schemeClr>
                </a:solidFill>
              </a:rPr>
              <a:t>([end, intervals[</a:t>
            </a:r>
            <a:r>
              <a:rPr lang="en-US" sz="1600" dirty="0" err="1">
                <a:solidFill>
                  <a:schemeClr val="accent1">
                    <a:lumMod val="75000"/>
                  </a:schemeClr>
                </a:solidFill>
              </a:rPr>
              <a:t>i</a:t>
            </a:r>
            <a:r>
              <a:rPr lang="en-US" sz="1600" dirty="0">
                <a:solidFill>
                  <a:schemeClr val="accent1">
                    <a:lumMod val="75000"/>
                  </a:schemeClr>
                </a:solidFill>
              </a:rPr>
              <a:t>][0]]);</a:t>
            </a:r>
          </a:p>
          <a:p>
            <a:r>
              <a:rPr lang="en-US" sz="1600" dirty="0">
                <a:solidFill>
                  <a:schemeClr val="accent1">
                    <a:lumMod val="75000"/>
                  </a:schemeClr>
                </a:solidFill>
              </a:rPr>
              <a:t>        end = intervals[</a:t>
            </a:r>
            <a:r>
              <a:rPr lang="en-US" sz="1600" dirty="0" err="1">
                <a:solidFill>
                  <a:schemeClr val="accent1">
                    <a:lumMod val="75000"/>
                  </a:schemeClr>
                </a:solidFill>
              </a:rPr>
              <a:t>i</a:t>
            </a:r>
            <a:r>
              <a:rPr lang="en-US" sz="1600" dirty="0">
                <a:solidFill>
                  <a:schemeClr val="accent1">
                    <a:lumMod val="75000"/>
                  </a:schemeClr>
                </a:solidFill>
              </a:rPr>
              <a:t>][1];</a:t>
            </a:r>
          </a:p>
          <a:p>
            <a:r>
              <a:rPr lang="en-US" sz="1600" dirty="0">
                <a:solidFill>
                  <a:schemeClr val="accent1">
                    <a:lumMod val="75000"/>
                  </a:schemeClr>
                </a:solidFill>
              </a:rPr>
              <a:t>    }</a:t>
            </a:r>
          </a:p>
          <a:p>
            <a:r>
              <a:rPr lang="en-US" sz="1600" dirty="0">
                <a:solidFill>
                  <a:schemeClr val="accent1">
                    <a:lumMod val="75000"/>
                  </a:schemeClr>
                </a:solidFill>
              </a:rPr>
              <a:t>    return res</a:t>
            </a:r>
            <a:r>
              <a:rPr lang="en-US" sz="1600" dirty="0" smtClean="0">
                <a:solidFill>
                  <a:schemeClr val="accent1">
                    <a:lumMod val="75000"/>
                  </a:schemeClr>
                </a:solidFill>
              </a:rPr>
              <a:t>;</a:t>
            </a:r>
            <a:endParaRPr lang="en-US" sz="1600" dirty="0">
              <a:solidFill>
                <a:schemeClr val="accent1">
                  <a:lumMod val="75000"/>
                </a:schemeClr>
              </a:solidFill>
            </a:endParaRPr>
          </a:p>
          <a:p>
            <a:r>
              <a:rPr lang="en-US" sz="1600" b="1" dirty="0"/>
              <a:t> </a:t>
            </a:r>
            <a:endParaRPr lang="en-US" sz="1600" dirty="0"/>
          </a:p>
        </p:txBody>
      </p:sp>
      <p:sp>
        <p:nvSpPr>
          <p:cNvPr id="3" name="Rectangle 2"/>
          <p:cNvSpPr/>
          <p:nvPr/>
        </p:nvSpPr>
        <p:spPr>
          <a:xfrm>
            <a:off x="193422" y="525478"/>
            <a:ext cx="4770464" cy="3970318"/>
          </a:xfrm>
          <a:prstGeom prst="rect">
            <a:avLst/>
          </a:prstGeom>
        </p:spPr>
        <p:txBody>
          <a:bodyPr wrap="square">
            <a:spAutoFit/>
          </a:bodyPr>
          <a:lstStyle/>
          <a:p>
            <a:r>
              <a:rPr lang="en-US" sz="1400" dirty="0" smtClean="0"/>
              <a:t>Employee free time</a:t>
            </a:r>
          </a:p>
          <a:p>
            <a:r>
              <a:rPr lang="en-US" sz="1400" dirty="0" smtClean="0"/>
              <a:t>We </a:t>
            </a:r>
            <a:r>
              <a:rPr lang="en-US" sz="1400" dirty="0"/>
              <a:t>are given a list schedule of employees, which represents the working time for each </a:t>
            </a:r>
            <a:r>
              <a:rPr lang="en-US" sz="1400" dirty="0" smtClean="0"/>
              <a:t>employee. Each </a:t>
            </a:r>
            <a:r>
              <a:rPr lang="en-US" sz="1400" dirty="0"/>
              <a:t>employee has a list of non-overlapping Intervals, and these intervals are in sorted </a:t>
            </a:r>
            <a:r>
              <a:rPr lang="en-US" sz="1400" dirty="0" smtClean="0"/>
              <a:t>order. Return </a:t>
            </a:r>
            <a:r>
              <a:rPr lang="en-US" sz="1400" dirty="0"/>
              <a:t>the list of finite intervals representing common, positive-length free time for all employees, also in sorted order.</a:t>
            </a:r>
          </a:p>
          <a:p>
            <a:r>
              <a:rPr lang="en-US" sz="1400" dirty="0"/>
              <a:t>Example 1:</a:t>
            </a:r>
          </a:p>
          <a:p>
            <a:r>
              <a:rPr lang="en-US" sz="1400" dirty="0"/>
              <a:t>Input: schedule = [[[1,2],[5,6]],[[1,3]],[[4,10]]]</a:t>
            </a:r>
          </a:p>
          <a:p>
            <a:r>
              <a:rPr lang="en-US" sz="1400" dirty="0"/>
              <a:t>Output: [[3,4]]</a:t>
            </a:r>
          </a:p>
          <a:p>
            <a:r>
              <a:rPr lang="en-US" sz="1400" dirty="0"/>
              <a:t>Explanation:</a:t>
            </a:r>
          </a:p>
          <a:p>
            <a:r>
              <a:rPr lang="en-US" sz="1400" dirty="0"/>
              <a:t>There are a total of three employees, and all common</a:t>
            </a:r>
          </a:p>
          <a:p>
            <a:r>
              <a:rPr lang="en-US" sz="1400" dirty="0"/>
              <a:t>free time intervals would be [-</a:t>
            </a:r>
            <a:r>
              <a:rPr lang="en-US" sz="1400" dirty="0" err="1"/>
              <a:t>inf</a:t>
            </a:r>
            <a:r>
              <a:rPr lang="en-US" sz="1400" dirty="0"/>
              <a:t>, 1], [3, 4], [10, </a:t>
            </a:r>
            <a:r>
              <a:rPr lang="en-US" sz="1400" dirty="0" err="1"/>
              <a:t>inf</a:t>
            </a:r>
            <a:r>
              <a:rPr lang="en-US" sz="1400" dirty="0"/>
              <a:t>].</a:t>
            </a:r>
          </a:p>
          <a:p>
            <a:r>
              <a:rPr lang="en-US" sz="1400" dirty="0" smtClean="0"/>
              <a:t>Example </a:t>
            </a:r>
            <a:r>
              <a:rPr lang="en-US" sz="1400" dirty="0"/>
              <a:t>2:</a:t>
            </a:r>
          </a:p>
          <a:p>
            <a:r>
              <a:rPr lang="en-US" sz="1400" dirty="0"/>
              <a:t>Input: schedule = [[[1,3],[6,7]],[[2,4]],[[2,5],[9,12]]]</a:t>
            </a:r>
          </a:p>
          <a:p>
            <a:r>
              <a:rPr lang="en-US" sz="1400" dirty="0"/>
              <a:t>Output: [[5,6],[7,9</a:t>
            </a:r>
            <a:r>
              <a:rPr lang="en-US" sz="1400" dirty="0" smtClean="0"/>
              <a:t>]]</a:t>
            </a:r>
          </a:p>
          <a:p>
            <a:endParaRPr lang="en-US" sz="1400" dirty="0"/>
          </a:p>
          <a:p>
            <a:r>
              <a:rPr lang="en-US" sz="1400" dirty="0" smtClean="0"/>
              <a:t>Flatten the input then merge intervals.</a:t>
            </a:r>
          </a:p>
          <a:p>
            <a:r>
              <a:rPr lang="en-US" sz="1400" dirty="0" smtClean="0"/>
              <a:t>After we get the merged intervals, we can get the missing ones.</a:t>
            </a:r>
            <a:endParaRPr lang="en-US" sz="1400" dirty="0"/>
          </a:p>
        </p:txBody>
      </p:sp>
    </p:spTree>
    <p:extLst>
      <p:ext uri="{BB962C8B-B14F-4D97-AF65-F5344CB8AC3E}">
        <p14:creationId xmlns:p14="http://schemas.microsoft.com/office/powerpoint/2010/main" val="1349186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3422" y="156146"/>
            <a:ext cx="1495218" cy="369332"/>
          </a:xfrm>
          <a:prstGeom prst="rect">
            <a:avLst/>
          </a:prstGeom>
        </p:spPr>
        <p:txBody>
          <a:bodyPr wrap="none">
            <a:spAutoFit/>
          </a:bodyPr>
          <a:lstStyle/>
          <a:p>
            <a:r>
              <a:rPr lang="en-US" dirty="0"/>
              <a:t>Interval series</a:t>
            </a:r>
          </a:p>
        </p:txBody>
      </p:sp>
      <p:sp>
        <p:nvSpPr>
          <p:cNvPr id="2" name="Rectangle 1"/>
          <p:cNvSpPr/>
          <p:nvPr/>
        </p:nvSpPr>
        <p:spPr>
          <a:xfrm>
            <a:off x="193421" y="525479"/>
            <a:ext cx="3487930" cy="2800767"/>
          </a:xfrm>
          <a:prstGeom prst="rect">
            <a:avLst/>
          </a:prstGeom>
        </p:spPr>
        <p:txBody>
          <a:bodyPr wrap="square">
            <a:spAutoFit/>
          </a:bodyPr>
          <a:lstStyle/>
          <a:p>
            <a:r>
              <a:rPr lang="en-US" sz="1600" dirty="0" smtClean="0"/>
              <a:t>Missing ranges</a:t>
            </a:r>
          </a:p>
          <a:p>
            <a:endParaRPr lang="en-US" sz="1600" dirty="0"/>
          </a:p>
          <a:p>
            <a:r>
              <a:rPr lang="en-US" sz="1600" dirty="0" smtClean="0"/>
              <a:t>Given </a:t>
            </a:r>
            <a:r>
              <a:rPr lang="en-US" sz="1600" dirty="0"/>
              <a:t>a sorted integer array </a:t>
            </a:r>
            <a:r>
              <a:rPr lang="en-US" sz="1600" dirty="0" err="1"/>
              <a:t>nums</a:t>
            </a:r>
            <a:r>
              <a:rPr lang="en-US" sz="1600" dirty="0"/>
              <a:t>, where the range of elements are in the inclusive range [lower, upper], return its missing ranges</a:t>
            </a:r>
            <a:r>
              <a:rPr lang="en-US" sz="1600" dirty="0" smtClean="0"/>
              <a:t>.</a:t>
            </a:r>
          </a:p>
          <a:p>
            <a:r>
              <a:rPr lang="en-US" sz="1600" dirty="0" smtClean="0"/>
              <a:t>Example:</a:t>
            </a:r>
          </a:p>
          <a:p>
            <a:r>
              <a:rPr lang="en-US" sz="1600" dirty="0" smtClean="0"/>
              <a:t>Input</a:t>
            </a:r>
            <a:r>
              <a:rPr lang="en-US" sz="1600" dirty="0"/>
              <a:t>: </a:t>
            </a:r>
            <a:r>
              <a:rPr lang="en-US" sz="1600" dirty="0" err="1"/>
              <a:t>nums</a:t>
            </a:r>
            <a:r>
              <a:rPr lang="en-US" sz="1600" dirty="0"/>
              <a:t> = [0, 1, 3, 50, 75], </a:t>
            </a:r>
            <a:endParaRPr lang="en-US" sz="1600" dirty="0" smtClean="0"/>
          </a:p>
          <a:p>
            <a:r>
              <a:rPr lang="en-US" sz="1600" dirty="0" smtClean="0"/>
              <a:t>lower </a:t>
            </a:r>
            <a:r>
              <a:rPr lang="en-US" sz="1600" dirty="0"/>
              <a:t>= 0 and upper = 99</a:t>
            </a:r>
            <a:r>
              <a:rPr lang="en-US" sz="1600" dirty="0" smtClean="0"/>
              <a:t>,</a:t>
            </a:r>
          </a:p>
          <a:p>
            <a:r>
              <a:rPr lang="en-US" sz="1600" dirty="0" smtClean="0"/>
              <a:t>Output</a:t>
            </a:r>
            <a:r>
              <a:rPr lang="en-US" sz="1600" dirty="0"/>
              <a:t>: ["2", "4-&gt;49", "51-&gt;74", "76-&gt;99"]</a:t>
            </a:r>
          </a:p>
        </p:txBody>
      </p:sp>
      <p:sp>
        <p:nvSpPr>
          <p:cNvPr id="3" name="Rectangle 2"/>
          <p:cNvSpPr/>
          <p:nvPr/>
        </p:nvSpPr>
        <p:spPr>
          <a:xfrm>
            <a:off x="3962400" y="90253"/>
            <a:ext cx="10644250" cy="6494085"/>
          </a:xfrm>
          <a:prstGeom prst="rect">
            <a:avLst/>
          </a:prstGeom>
        </p:spPr>
        <p:txBody>
          <a:bodyPr wrap="square">
            <a:spAutoFit/>
          </a:bodyPr>
          <a:lstStyle/>
          <a:p>
            <a:r>
              <a:rPr lang="en-US" sz="1600" dirty="0" err="1">
                <a:solidFill>
                  <a:schemeClr val="accent1">
                    <a:lumMod val="75000"/>
                  </a:schemeClr>
                </a:solidFill>
              </a:rPr>
              <a:t>var</a:t>
            </a:r>
            <a:r>
              <a:rPr lang="en-US" sz="1600" dirty="0">
                <a:solidFill>
                  <a:schemeClr val="accent1">
                    <a:lumMod val="75000"/>
                  </a:schemeClr>
                </a:solidFill>
              </a:rPr>
              <a:t> </a:t>
            </a:r>
            <a:r>
              <a:rPr lang="en-US" sz="1600" dirty="0" err="1">
                <a:solidFill>
                  <a:schemeClr val="accent1">
                    <a:lumMod val="75000"/>
                  </a:schemeClr>
                </a:solidFill>
              </a:rPr>
              <a:t>findMissingRanges</a:t>
            </a:r>
            <a:r>
              <a:rPr lang="en-US" sz="1600" dirty="0">
                <a:solidFill>
                  <a:schemeClr val="accent1">
                    <a:lumMod val="75000"/>
                  </a:schemeClr>
                </a:solidFill>
              </a:rPr>
              <a:t> = function(</a:t>
            </a:r>
            <a:r>
              <a:rPr lang="en-US" sz="1600" dirty="0" err="1">
                <a:solidFill>
                  <a:schemeClr val="accent1">
                    <a:lumMod val="75000"/>
                  </a:schemeClr>
                </a:solidFill>
              </a:rPr>
              <a:t>nums</a:t>
            </a:r>
            <a:r>
              <a:rPr lang="en-US" sz="1600" dirty="0">
                <a:solidFill>
                  <a:schemeClr val="accent1">
                    <a:lumMod val="75000"/>
                  </a:schemeClr>
                </a:solidFill>
              </a:rPr>
              <a:t>, lower, upper) {</a:t>
            </a:r>
          </a:p>
          <a:p>
            <a:r>
              <a:rPr lang="en-US" sz="1600" dirty="0">
                <a:solidFill>
                  <a:schemeClr val="accent1">
                    <a:lumMod val="75000"/>
                  </a:schemeClr>
                </a:solidFill>
              </a:rPr>
              <a:t>    </a:t>
            </a:r>
            <a:r>
              <a:rPr lang="en-US" sz="1600" dirty="0" err="1">
                <a:solidFill>
                  <a:schemeClr val="accent1">
                    <a:lumMod val="75000"/>
                  </a:schemeClr>
                </a:solidFill>
              </a:rPr>
              <a:t>var</a:t>
            </a:r>
            <a:r>
              <a:rPr lang="en-US" sz="1600" dirty="0">
                <a:solidFill>
                  <a:schemeClr val="accent1">
                    <a:lumMod val="75000"/>
                  </a:schemeClr>
                </a:solidFill>
              </a:rPr>
              <a:t> res = [];</a:t>
            </a:r>
          </a:p>
          <a:p>
            <a:r>
              <a:rPr lang="en-US" sz="1600" dirty="0">
                <a:solidFill>
                  <a:schemeClr val="accent1">
                    <a:lumMod val="75000"/>
                  </a:schemeClr>
                </a:solidFill>
              </a:rPr>
              <a:t>    </a:t>
            </a:r>
            <a:r>
              <a:rPr lang="en-US" sz="1600" dirty="0" err="1">
                <a:solidFill>
                  <a:schemeClr val="accent1">
                    <a:lumMod val="75000"/>
                  </a:schemeClr>
                </a:solidFill>
              </a:rPr>
              <a:t>var</a:t>
            </a:r>
            <a:r>
              <a:rPr lang="en-US" sz="1600" dirty="0">
                <a:solidFill>
                  <a:schemeClr val="accent1">
                    <a:lumMod val="75000"/>
                  </a:schemeClr>
                </a:solidFill>
              </a:rPr>
              <a:t> </a:t>
            </a:r>
            <a:r>
              <a:rPr lang="en-US" sz="1600" dirty="0">
                <a:solidFill>
                  <a:srgbClr val="FF0000"/>
                </a:solidFill>
              </a:rPr>
              <a:t>next = lower</a:t>
            </a:r>
            <a:r>
              <a:rPr lang="en-US" sz="1600" dirty="0">
                <a:solidFill>
                  <a:schemeClr val="accent1">
                    <a:lumMod val="75000"/>
                  </a:schemeClr>
                </a:solidFill>
              </a:rPr>
              <a:t>;  // next denotes the next number of a[</a:t>
            </a:r>
            <a:r>
              <a:rPr lang="en-US" sz="1600" dirty="0" err="1">
                <a:solidFill>
                  <a:schemeClr val="accent1">
                    <a:lumMod val="75000"/>
                  </a:schemeClr>
                </a:solidFill>
              </a:rPr>
              <a:t>i</a:t>
            </a:r>
            <a:r>
              <a:rPr lang="en-US" sz="1600" dirty="0">
                <a:solidFill>
                  <a:schemeClr val="accent1">
                    <a:lumMod val="75000"/>
                  </a:schemeClr>
                </a:solidFill>
              </a:rPr>
              <a:t>] if there is no missing range.</a:t>
            </a:r>
          </a:p>
          <a:p>
            <a:r>
              <a:rPr lang="en-US" sz="1600" dirty="0">
                <a:solidFill>
                  <a:schemeClr val="accent1">
                    <a:lumMod val="75000"/>
                  </a:schemeClr>
                </a:solidFill>
              </a:rPr>
              <a:t>    for(</a:t>
            </a:r>
            <a:r>
              <a:rPr lang="en-US" sz="1600" dirty="0" err="1">
                <a:solidFill>
                  <a:schemeClr val="accent1">
                    <a:lumMod val="75000"/>
                  </a:schemeClr>
                </a:solidFill>
              </a:rPr>
              <a:t>var</a:t>
            </a:r>
            <a:r>
              <a:rPr lang="en-US" sz="1600" dirty="0">
                <a:solidFill>
                  <a:schemeClr val="accent1">
                    <a:lumMod val="75000"/>
                  </a:schemeClr>
                </a:solidFill>
              </a:rPr>
              <a:t> </a:t>
            </a:r>
            <a:r>
              <a:rPr lang="en-US" sz="1600" dirty="0" err="1">
                <a:solidFill>
                  <a:schemeClr val="accent1">
                    <a:lumMod val="75000"/>
                  </a:schemeClr>
                </a:solidFill>
              </a:rPr>
              <a:t>i</a:t>
            </a:r>
            <a:r>
              <a:rPr lang="en-US" sz="1600" dirty="0">
                <a:solidFill>
                  <a:schemeClr val="accent1">
                    <a:lumMod val="75000"/>
                  </a:schemeClr>
                </a:solidFill>
              </a:rPr>
              <a:t>=0; </a:t>
            </a:r>
            <a:r>
              <a:rPr lang="en-US" sz="1600" dirty="0" err="1">
                <a:solidFill>
                  <a:schemeClr val="accent1">
                    <a:lumMod val="75000"/>
                  </a:schemeClr>
                </a:solidFill>
              </a:rPr>
              <a:t>i</a:t>
            </a:r>
            <a:r>
              <a:rPr lang="en-US" sz="1600" dirty="0">
                <a:solidFill>
                  <a:schemeClr val="accent1">
                    <a:lumMod val="75000"/>
                  </a:schemeClr>
                </a:solidFill>
              </a:rPr>
              <a:t>&lt;</a:t>
            </a:r>
            <a:r>
              <a:rPr lang="en-US" sz="1600" dirty="0" err="1">
                <a:solidFill>
                  <a:schemeClr val="accent1">
                    <a:lumMod val="75000"/>
                  </a:schemeClr>
                </a:solidFill>
              </a:rPr>
              <a:t>nums.length</a:t>
            </a:r>
            <a:r>
              <a:rPr lang="en-US" sz="1600" dirty="0">
                <a:solidFill>
                  <a:schemeClr val="accent1">
                    <a:lumMod val="75000"/>
                  </a:schemeClr>
                </a:solidFill>
              </a:rPr>
              <a:t>; </a:t>
            </a:r>
            <a:r>
              <a:rPr lang="en-US" sz="1600" dirty="0" err="1">
                <a:solidFill>
                  <a:schemeClr val="accent1">
                    <a:lumMod val="75000"/>
                  </a:schemeClr>
                </a:solidFill>
              </a:rPr>
              <a:t>i</a:t>
            </a:r>
            <a:r>
              <a:rPr lang="en-US" sz="1600" dirty="0">
                <a:solidFill>
                  <a:schemeClr val="accent1">
                    <a:lumMod val="75000"/>
                  </a:schemeClr>
                </a:solidFill>
              </a:rPr>
              <a:t>++) {</a:t>
            </a:r>
          </a:p>
          <a:p>
            <a:r>
              <a:rPr lang="en-US" sz="1600" dirty="0">
                <a:solidFill>
                  <a:srgbClr val="FF0000"/>
                </a:solidFill>
              </a:rPr>
              <a:t>        if(</a:t>
            </a:r>
            <a:r>
              <a:rPr lang="en-US" sz="1600" dirty="0" err="1">
                <a:solidFill>
                  <a:srgbClr val="FF0000"/>
                </a:solidFill>
              </a:rPr>
              <a:t>nums</a:t>
            </a:r>
            <a:r>
              <a:rPr lang="en-US" sz="1600" dirty="0">
                <a:solidFill>
                  <a:srgbClr val="FF0000"/>
                </a:solidFill>
              </a:rPr>
              <a:t>[</a:t>
            </a:r>
            <a:r>
              <a:rPr lang="en-US" sz="1600" dirty="0" err="1">
                <a:solidFill>
                  <a:srgbClr val="FF0000"/>
                </a:solidFill>
              </a:rPr>
              <a:t>i</a:t>
            </a:r>
            <a:r>
              <a:rPr lang="en-US" sz="1600" dirty="0">
                <a:solidFill>
                  <a:srgbClr val="FF0000"/>
                </a:solidFill>
              </a:rPr>
              <a:t>] &lt; next) </a:t>
            </a:r>
            <a:r>
              <a:rPr lang="en-US" sz="1600" dirty="0">
                <a:solidFill>
                  <a:schemeClr val="accent1">
                    <a:lumMod val="75000"/>
                  </a:schemeClr>
                </a:solidFill>
              </a:rPr>
              <a:t>{  // not in the range</a:t>
            </a:r>
          </a:p>
          <a:p>
            <a:r>
              <a:rPr lang="en-US" sz="1600" dirty="0">
                <a:solidFill>
                  <a:schemeClr val="accent1">
                    <a:lumMod val="75000"/>
                  </a:schemeClr>
                </a:solidFill>
              </a:rPr>
              <a:t>            continue;</a:t>
            </a:r>
          </a:p>
          <a:p>
            <a:r>
              <a:rPr lang="en-US" sz="1600" dirty="0">
                <a:solidFill>
                  <a:schemeClr val="accent1">
                    <a:lumMod val="75000"/>
                  </a:schemeClr>
                </a:solidFill>
              </a:rPr>
              <a:t>        }</a:t>
            </a:r>
          </a:p>
          <a:p>
            <a:r>
              <a:rPr lang="en-US" sz="1600" dirty="0">
                <a:solidFill>
                  <a:srgbClr val="FF0000"/>
                </a:solidFill>
              </a:rPr>
              <a:t>        if(</a:t>
            </a:r>
            <a:r>
              <a:rPr lang="en-US" sz="1600" dirty="0" err="1">
                <a:solidFill>
                  <a:srgbClr val="FF0000"/>
                </a:solidFill>
              </a:rPr>
              <a:t>nums</a:t>
            </a:r>
            <a:r>
              <a:rPr lang="en-US" sz="1600" dirty="0">
                <a:solidFill>
                  <a:srgbClr val="FF0000"/>
                </a:solidFill>
              </a:rPr>
              <a:t>[</a:t>
            </a:r>
            <a:r>
              <a:rPr lang="en-US" sz="1600" dirty="0" err="1">
                <a:solidFill>
                  <a:srgbClr val="FF0000"/>
                </a:solidFill>
              </a:rPr>
              <a:t>i</a:t>
            </a:r>
            <a:r>
              <a:rPr lang="en-US" sz="1600" dirty="0">
                <a:solidFill>
                  <a:srgbClr val="FF0000"/>
                </a:solidFill>
              </a:rPr>
              <a:t>] === next) </a:t>
            </a:r>
            <a:r>
              <a:rPr lang="en-US" sz="1600" dirty="0">
                <a:solidFill>
                  <a:schemeClr val="accent1">
                    <a:lumMod val="75000"/>
                  </a:schemeClr>
                </a:solidFill>
              </a:rPr>
              <a:t>{  // no missing value</a:t>
            </a:r>
          </a:p>
          <a:p>
            <a:r>
              <a:rPr lang="en-US" sz="1600" dirty="0">
                <a:solidFill>
                  <a:schemeClr val="accent1">
                    <a:lumMod val="75000"/>
                  </a:schemeClr>
                </a:solidFill>
              </a:rPr>
              <a:t>            next ++;</a:t>
            </a:r>
          </a:p>
          <a:p>
            <a:r>
              <a:rPr lang="en-US" sz="1600" dirty="0">
                <a:solidFill>
                  <a:schemeClr val="accent1">
                    <a:lumMod val="75000"/>
                  </a:schemeClr>
                </a:solidFill>
              </a:rPr>
              <a:t>            continue;</a:t>
            </a:r>
          </a:p>
          <a:p>
            <a:r>
              <a:rPr lang="en-US" sz="1600" dirty="0">
                <a:solidFill>
                  <a:schemeClr val="accent1">
                    <a:lumMod val="75000"/>
                  </a:schemeClr>
                </a:solidFill>
              </a:rPr>
              <a:t>        }</a:t>
            </a:r>
          </a:p>
          <a:p>
            <a:r>
              <a:rPr lang="en-US" sz="1600" dirty="0">
                <a:solidFill>
                  <a:schemeClr val="accent1">
                    <a:lumMod val="75000"/>
                  </a:schemeClr>
                </a:solidFill>
              </a:rPr>
              <a:t>        // </a:t>
            </a:r>
            <a:r>
              <a:rPr lang="en-US" sz="1600" dirty="0" err="1">
                <a:solidFill>
                  <a:srgbClr val="FF0000"/>
                </a:solidFill>
              </a:rPr>
              <a:t>nums</a:t>
            </a:r>
            <a:r>
              <a:rPr lang="en-US" sz="1600" dirty="0">
                <a:solidFill>
                  <a:srgbClr val="FF0000"/>
                </a:solidFill>
              </a:rPr>
              <a:t>[</a:t>
            </a:r>
            <a:r>
              <a:rPr lang="en-US" sz="1600" dirty="0" err="1">
                <a:solidFill>
                  <a:srgbClr val="FF0000"/>
                </a:solidFill>
              </a:rPr>
              <a:t>i</a:t>
            </a:r>
            <a:r>
              <a:rPr lang="en-US" sz="1600" dirty="0">
                <a:solidFill>
                  <a:srgbClr val="FF0000"/>
                </a:solidFill>
              </a:rPr>
              <a:t>] &gt; next</a:t>
            </a:r>
            <a:r>
              <a:rPr lang="en-US" sz="1600" dirty="0">
                <a:solidFill>
                  <a:schemeClr val="accent1">
                    <a:lumMod val="75000"/>
                  </a:schemeClr>
                </a:solidFill>
              </a:rPr>
              <a:t>, meaning there is a gap between: next to </a:t>
            </a:r>
            <a:r>
              <a:rPr lang="en-US" sz="1600" dirty="0" err="1">
                <a:solidFill>
                  <a:schemeClr val="accent1">
                    <a:lumMod val="75000"/>
                  </a:schemeClr>
                </a:solidFill>
              </a:rPr>
              <a:t>nums</a:t>
            </a:r>
            <a:r>
              <a:rPr lang="en-US" sz="1600" dirty="0">
                <a:solidFill>
                  <a:schemeClr val="accent1">
                    <a:lumMod val="75000"/>
                  </a:schemeClr>
                </a:solidFill>
              </a:rPr>
              <a:t>[</a:t>
            </a:r>
            <a:r>
              <a:rPr lang="en-US" sz="1600" dirty="0" err="1">
                <a:solidFill>
                  <a:schemeClr val="accent1">
                    <a:lumMod val="75000"/>
                  </a:schemeClr>
                </a:solidFill>
              </a:rPr>
              <a:t>i</a:t>
            </a:r>
            <a:r>
              <a:rPr lang="en-US" sz="1600" dirty="0">
                <a:solidFill>
                  <a:schemeClr val="accent1">
                    <a:lumMod val="75000"/>
                  </a:schemeClr>
                </a:solidFill>
              </a:rPr>
              <a:t>]-1</a:t>
            </a:r>
          </a:p>
          <a:p>
            <a:r>
              <a:rPr lang="en-US" sz="1600" dirty="0">
                <a:solidFill>
                  <a:schemeClr val="accent1">
                    <a:lumMod val="75000"/>
                  </a:schemeClr>
                </a:solidFill>
              </a:rPr>
              <a:t>        </a:t>
            </a:r>
            <a:r>
              <a:rPr lang="en-US" sz="1600" dirty="0" err="1">
                <a:solidFill>
                  <a:schemeClr val="accent1">
                    <a:lumMod val="75000"/>
                  </a:schemeClr>
                </a:solidFill>
              </a:rPr>
              <a:t>res.push</a:t>
            </a:r>
            <a:r>
              <a:rPr lang="en-US" sz="1600" dirty="0">
                <a:solidFill>
                  <a:schemeClr val="accent1">
                    <a:lumMod val="75000"/>
                  </a:schemeClr>
                </a:solidFill>
              </a:rPr>
              <a:t>(_</a:t>
            </a:r>
            <a:r>
              <a:rPr lang="en-US" sz="1600" dirty="0" err="1">
                <a:solidFill>
                  <a:schemeClr val="accent1">
                    <a:lumMod val="75000"/>
                  </a:schemeClr>
                </a:solidFill>
              </a:rPr>
              <a:t>getRange</a:t>
            </a:r>
            <a:r>
              <a:rPr lang="en-US" sz="1600" dirty="0">
                <a:solidFill>
                  <a:schemeClr val="accent1">
                    <a:lumMod val="75000"/>
                  </a:schemeClr>
                </a:solidFill>
              </a:rPr>
              <a:t>(next, </a:t>
            </a:r>
            <a:r>
              <a:rPr lang="en-US" sz="1600" dirty="0" err="1">
                <a:solidFill>
                  <a:schemeClr val="accent1">
                    <a:lumMod val="75000"/>
                  </a:schemeClr>
                </a:solidFill>
              </a:rPr>
              <a:t>nums</a:t>
            </a:r>
            <a:r>
              <a:rPr lang="en-US" sz="1600" dirty="0">
                <a:solidFill>
                  <a:schemeClr val="accent1">
                    <a:lumMod val="75000"/>
                  </a:schemeClr>
                </a:solidFill>
              </a:rPr>
              <a:t>[</a:t>
            </a:r>
            <a:r>
              <a:rPr lang="en-US" sz="1600" dirty="0" err="1">
                <a:solidFill>
                  <a:schemeClr val="accent1">
                    <a:lumMod val="75000"/>
                  </a:schemeClr>
                </a:solidFill>
              </a:rPr>
              <a:t>i</a:t>
            </a:r>
            <a:r>
              <a:rPr lang="en-US" sz="1600" dirty="0">
                <a:solidFill>
                  <a:schemeClr val="accent1">
                    <a:lumMod val="75000"/>
                  </a:schemeClr>
                </a:solidFill>
              </a:rPr>
              <a:t>]-1));</a:t>
            </a:r>
          </a:p>
          <a:p>
            <a:r>
              <a:rPr lang="en-US" sz="1600" dirty="0">
                <a:solidFill>
                  <a:schemeClr val="accent1">
                    <a:lumMod val="75000"/>
                  </a:schemeClr>
                </a:solidFill>
              </a:rPr>
              <a:t>        next = </a:t>
            </a:r>
            <a:r>
              <a:rPr lang="en-US" sz="1600" dirty="0" err="1">
                <a:solidFill>
                  <a:schemeClr val="accent1">
                    <a:lumMod val="75000"/>
                  </a:schemeClr>
                </a:solidFill>
              </a:rPr>
              <a:t>nums</a:t>
            </a:r>
            <a:r>
              <a:rPr lang="en-US" sz="1600" dirty="0">
                <a:solidFill>
                  <a:schemeClr val="accent1">
                    <a:lumMod val="75000"/>
                  </a:schemeClr>
                </a:solidFill>
              </a:rPr>
              <a:t>[</a:t>
            </a:r>
            <a:r>
              <a:rPr lang="en-US" sz="1600" dirty="0" err="1">
                <a:solidFill>
                  <a:schemeClr val="accent1">
                    <a:lumMod val="75000"/>
                  </a:schemeClr>
                </a:solidFill>
              </a:rPr>
              <a:t>i</a:t>
            </a:r>
            <a:r>
              <a:rPr lang="en-US" sz="1600" dirty="0">
                <a:solidFill>
                  <a:schemeClr val="accent1">
                    <a:lumMod val="75000"/>
                  </a:schemeClr>
                </a:solidFill>
              </a:rPr>
              <a:t>] + 1;</a:t>
            </a:r>
          </a:p>
          <a:p>
            <a:r>
              <a:rPr lang="en-US" sz="1600" dirty="0">
                <a:solidFill>
                  <a:schemeClr val="accent1">
                    <a:lumMod val="75000"/>
                  </a:schemeClr>
                </a:solidFill>
              </a:rPr>
              <a:t>    }</a:t>
            </a:r>
          </a:p>
          <a:p>
            <a:r>
              <a:rPr lang="en-US" sz="1600" dirty="0">
                <a:solidFill>
                  <a:schemeClr val="accent1">
                    <a:lumMod val="75000"/>
                  </a:schemeClr>
                </a:solidFill>
              </a:rPr>
              <a:t>   </a:t>
            </a:r>
            <a:r>
              <a:rPr lang="en-US" sz="1600" dirty="0">
                <a:solidFill>
                  <a:srgbClr val="FF0000"/>
                </a:solidFill>
              </a:rPr>
              <a:t> if(next &lt;= upper) </a:t>
            </a:r>
            <a:r>
              <a:rPr lang="en-US" sz="1600" dirty="0">
                <a:solidFill>
                  <a:schemeClr val="accent1">
                    <a:lumMod val="75000"/>
                  </a:schemeClr>
                </a:solidFill>
              </a:rPr>
              <a:t>{  // this is the key, for corner cases: [], lo=1, hi=1, </a:t>
            </a:r>
            <a:r>
              <a:rPr lang="en-US" sz="1600" dirty="0" err="1">
                <a:solidFill>
                  <a:schemeClr val="accent1">
                    <a:lumMod val="75000"/>
                  </a:schemeClr>
                </a:solidFill>
              </a:rPr>
              <a:t>etc</a:t>
            </a:r>
            <a:endParaRPr lang="en-US" sz="1600" dirty="0">
              <a:solidFill>
                <a:schemeClr val="accent1">
                  <a:lumMod val="75000"/>
                </a:schemeClr>
              </a:solidFill>
            </a:endParaRPr>
          </a:p>
          <a:p>
            <a:r>
              <a:rPr lang="en-US" sz="1600" dirty="0">
                <a:solidFill>
                  <a:schemeClr val="accent1">
                    <a:lumMod val="75000"/>
                  </a:schemeClr>
                </a:solidFill>
              </a:rPr>
              <a:t>        </a:t>
            </a:r>
            <a:r>
              <a:rPr lang="en-US" sz="1600" dirty="0" err="1">
                <a:solidFill>
                  <a:schemeClr val="accent1">
                    <a:lumMod val="75000"/>
                  </a:schemeClr>
                </a:solidFill>
              </a:rPr>
              <a:t>res.push</a:t>
            </a:r>
            <a:r>
              <a:rPr lang="en-US" sz="1600" dirty="0">
                <a:solidFill>
                  <a:schemeClr val="accent1">
                    <a:lumMod val="75000"/>
                  </a:schemeClr>
                </a:solidFill>
              </a:rPr>
              <a:t>(_</a:t>
            </a:r>
            <a:r>
              <a:rPr lang="en-US" sz="1600" dirty="0" err="1">
                <a:solidFill>
                  <a:schemeClr val="accent1">
                    <a:lumMod val="75000"/>
                  </a:schemeClr>
                </a:solidFill>
              </a:rPr>
              <a:t>getRange</a:t>
            </a:r>
            <a:r>
              <a:rPr lang="en-US" sz="1600" dirty="0">
                <a:solidFill>
                  <a:schemeClr val="accent1">
                    <a:lumMod val="75000"/>
                  </a:schemeClr>
                </a:solidFill>
              </a:rPr>
              <a:t>(next, upper));</a:t>
            </a:r>
          </a:p>
          <a:p>
            <a:r>
              <a:rPr lang="en-US" sz="1600" dirty="0">
                <a:solidFill>
                  <a:schemeClr val="accent1">
                    <a:lumMod val="75000"/>
                  </a:schemeClr>
                </a:solidFill>
              </a:rPr>
              <a:t>    }</a:t>
            </a:r>
          </a:p>
          <a:p>
            <a:r>
              <a:rPr lang="en-US" sz="1600" dirty="0">
                <a:solidFill>
                  <a:schemeClr val="accent1">
                    <a:lumMod val="75000"/>
                  </a:schemeClr>
                </a:solidFill>
              </a:rPr>
              <a:t>    return res;</a:t>
            </a:r>
          </a:p>
          <a:p>
            <a:r>
              <a:rPr lang="en-US" sz="1600" dirty="0">
                <a:solidFill>
                  <a:schemeClr val="accent1">
                    <a:lumMod val="75000"/>
                  </a:schemeClr>
                </a:solidFill>
              </a:rPr>
              <a:t>};</a:t>
            </a:r>
          </a:p>
          <a:p>
            <a:r>
              <a:rPr lang="en-US" sz="1600" dirty="0">
                <a:solidFill>
                  <a:schemeClr val="accent1">
                    <a:lumMod val="75000"/>
                  </a:schemeClr>
                </a:solidFill>
              </a:rPr>
              <a:t> </a:t>
            </a:r>
          </a:p>
          <a:p>
            <a:r>
              <a:rPr lang="en-US" sz="1600" dirty="0" err="1">
                <a:solidFill>
                  <a:schemeClr val="accent1">
                    <a:lumMod val="75000"/>
                  </a:schemeClr>
                </a:solidFill>
              </a:rPr>
              <a:t>var</a:t>
            </a:r>
            <a:r>
              <a:rPr lang="en-US" sz="1600" dirty="0">
                <a:solidFill>
                  <a:schemeClr val="accent1">
                    <a:lumMod val="75000"/>
                  </a:schemeClr>
                </a:solidFill>
              </a:rPr>
              <a:t> _</a:t>
            </a:r>
            <a:r>
              <a:rPr lang="en-US" sz="1600" dirty="0" err="1">
                <a:solidFill>
                  <a:schemeClr val="accent1">
                    <a:lumMod val="75000"/>
                  </a:schemeClr>
                </a:solidFill>
              </a:rPr>
              <a:t>getRange</a:t>
            </a:r>
            <a:r>
              <a:rPr lang="en-US" sz="1600" dirty="0">
                <a:solidFill>
                  <a:schemeClr val="accent1">
                    <a:lumMod val="75000"/>
                  </a:schemeClr>
                </a:solidFill>
              </a:rPr>
              <a:t> = function(a, b) {</a:t>
            </a:r>
          </a:p>
          <a:p>
            <a:r>
              <a:rPr lang="en-US" sz="1600" dirty="0">
                <a:solidFill>
                  <a:schemeClr val="accent1">
                    <a:lumMod val="75000"/>
                  </a:schemeClr>
                </a:solidFill>
              </a:rPr>
              <a:t>    return (a===b ? ''+a : ''+a+'-&gt;'+b);</a:t>
            </a:r>
          </a:p>
          <a:p>
            <a:r>
              <a:rPr lang="en-US" sz="1600" dirty="0">
                <a:solidFill>
                  <a:schemeClr val="accent1">
                    <a:lumMod val="75000"/>
                  </a:schemeClr>
                </a:solidFill>
              </a:rPr>
              <a:t>}</a:t>
            </a:r>
          </a:p>
          <a:p>
            <a:r>
              <a:rPr lang="en-US" sz="1600" dirty="0">
                <a:solidFill>
                  <a:schemeClr val="accent1">
                    <a:lumMod val="75000"/>
                  </a:schemeClr>
                </a:solidFill>
              </a:rPr>
              <a:t> </a:t>
            </a:r>
          </a:p>
          <a:p>
            <a:endParaRPr lang="en-US" sz="1600" dirty="0">
              <a:solidFill>
                <a:schemeClr val="accent1">
                  <a:lumMod val="75000"/>
                </a:schemeClr>
              </a:solidFill>
            </a:endParaRPr>
          </a:p>
        </p:txBody>
      </p:sp>
    </p:spTree>
    <p:extLst>
      <p:ext uri="{BB962C8B-B14F-4D97-AF65-F5344CB8AC3E}">
        <p14:creationId xmlns:p14="http://schemas.microsoft.com/office/powerpoint/2010/main" val="1101939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3422" y="156146"/>
            <a:ext cx="1495218" cy="369332"/>
          </a:xfrm>
          <a:prstGeom prst="rect">
            <a:avLst/>
          </a:prstGeom>
        </p:spPr>
        <p:txBody>
          <a:bodyPr wrap="none">
            <a:spAutoFit/>
          </a:bodyPr>
          <a:lstStyle/>
          <a:p>
            <a:r>
              <a:rPr lang="en-US" dirty="0"/>
              <a:t>Interval series</a:t>
            </a:r>
          </a:p>
        </p:txBody>
      </p:sp>
      <p:sp>
        <p:nvSpPr>
          <p:cNvPr id="2" name="Rectangle 1"/>
          <p:cNvSpPr/>
          <p:nvPr/>
        </p:nvSpPr>
        <p:spPr>
          <a:xfrm>
            <a:off x="193422" y="525478"/>
            <a:ext cx="6096000" cy="1815882"/>
          </a:xfrm>
          <a:prstGeom prst="rect">
            <a:avLst/>
          </a:prstGeom>
        </p:spPr>
        <p:txBody>
          <a:bodyPr>
            <a:spAutoFit/>
          </a:bodyPr>
          <a:lstStyle/>
          <a:p>
            <a:r>
              <a:rPr lang="en-US" sz="1600" dirty="0">
                <a:latin typeface="Calibri" charset="0"/>
                <a:ea typeface="DengXian" charset="-122"/>
                <a:cs typeface="Times New Roman" charset="0"/>
              </a:rPr>
              <a:t>Given an array of meeting time intervals consisting of start and end times [[s1,e1],[s2,e2],...] (</a:t>
            </a:r>
            <a:r>
              <a:rPr lang="en-US" sz="1600" dirty="0" err="1">
                <a:latin typeface="Calibri" charset="0"/>
                <a:ea typeface="DengXian" charset="-122"/>
                <a:cs typeface="Times New Roman" charset="0"/>
              </a:rPr>
              <a:t>si</a:t>
            </a:r>
            <a:r>
              <a:rPr lang="en-US" sz="1600" dirty="0">
                <a:latin typeface="Calibri" charset="0"/>
                <a:ea typeface="DengXian" charset="-122"/>
                <a:cs typeface="Times New Roman" charset="0"/>
              </a:rPr>
              <a:t> &lt; </a:t>
            </a:r>
            <a:r>
              <a:rPr lang="en-US" sz="1600" dirty="0" err="1">
                <a:latin typeface="Calibri" charset="0"/>
                <a:ea typeface="DengXian" charset="-122"/>
                <a:cs typeface="Times New Roman" charset="0"/>
              </a:rPr>
              <a:t>ei</a:t>
            </a:r>
            <a:r>
              <a:rPr lang="en-US" sz="1600" dirty="0">
                <a:latin typeface="Calibri" charset="0"/>
                <a:ea typeface="DengXian" charset="-122"/>
                <a:cs typeface="Times New Roman" charset="0"/>
              </a:rPr>
              <a:t>), find the minimum number of conference rooms required.</a:t>
            </a:r>
          </a:p>
          <a:p>
            <a:r>
              <a:rPr lang="en-US" sz="1600" dirty="0">
                <a:latin typeface="Calibri" charset="0"/>
                <a:ea typeface="DengXian" charset="-122"/>
                <a:cs typeface="Times New Roman" charset="0"/>
              </a:rPr>
              <a:t>Example 1:</a:t>
            </a:r>
          </a:p>
          <a:p>
            <a:r>
              <a:rPr lang="en-US" sz="1600" dirty="0">
                <a:latin typeface="Calibri" charset="0"/>
                <a:ea typeface="DengXian" charset="-122"/>
                <a:cs typeface="Times New Roman" charset="0"/>
              </a:rPr>
              <a:t>Input: [[0, 30],[5, 10],[15, 20]]   Output: 2</a:t>
            </a:r>
          </a:p>
          <a:p>
            <a:r>
              <a:rPr lang="en-US" sz="1600" dirty="0">
                <a:latin typeface="Calibri" charset="0"/>
                <a:ea typeface="DengXian" charset="-122"/>
                <a:cs typeface="Times New Roman" charset="0"/>
              </a:rPr>
              <a:t>Example 2:</a:t>
            </a:r>
          </a:p>
          <a:p>
            <a:r>
              <a:rPr lang="en-US" sz="1600" dirty="0">
                <a:latin typeface="Calibri" charset="0"/>
                <a:ea typeface="DengXian" charset="-122"/>
                <a:cs typeface="Times New Roman" charset="0"/>
              </a:rPr>
              <a:t>Input: [[7,10],[2,4]]    Output: 1</a:t>
            </a:r>
            <a:endParaRPr lang="en-US" sz="1600" dirty="0">
              <a:effectLst/>
              <a:latin typeface="Calibri" charset="0"/>
              <a:ea typeface="DengXian" charset="-122"/>
              <a:cs typeface="Times New Roman" charset="0"/>
            </a:endParaRPr>
          </a:p>
        </p:txBody>
      </p:sp>
      <p:sp>
        <p:nvSpPr>
          <p:cNvPr id="3" name="Rectangle 2"/>
          <p:cNvSpPr/>
          <p:nvPr/>
        </p:nvSpPr>
        <p:spPr>
          <a:xfrm>
            <a:off x="6848104" y="525478"/>
            <a:ext cx="6096000" cy="5355312"/>
          </a:xfrm>
          <a:prstGeom prst="rect">
            <a:avLst/>
          </a:prstGeom>
        </p:spPr>
        <p:txBody>
          <a:bodyPr>
            <a:spAutoFit/>
          </a:bodyPr>
          <a:lstStyle/>
          <a:p>
            <a:endParaRPr lang="en-US" dirty="0">
              <a:solidFill>
                <a:schemeClr val="accent1">
                  <a:lumMod val="75000"/>
                </a:schemeClr>
              </a:solidFill>
              <a:latin typeface="Calibri" charset="0"/>
              <a:ea typeface="DengXian" charset="-122"/>
              <a:cs typeface="Times New Roman" charset="0"/>
            </a:endParaRPr>
          </a:p>
          <a:p>
            <a:r>
              <a:rPr lang="en-US" dirty="0" err="1">
                <a:solidFill>
                  <a:schemeClr val="accent1">
                    <a:lumMod val="75000"/>
                  </a:schemeClr>
                </a:solidFill>
                <a:latin typeface="Calibri" charset="0"/>
                <a:ea typeface="DengXian" charset="-122"/>
                <a:cs typeface="Times New Roman" charset="0"/>
              </a:rPr>
              <a:t>var</a:t>
            </a:r>
            <a:r>
              <a:rPr lang="en-US" dirty="0">
                <a:solidFill>
                  <a:schemeClr val="accent1">
                    <a:lumMod val="75000"/>
                  </a:schemeClr>
                </a:solidFill>
                <a:latin typeface="Calibri" charset="0"/>
                <a:ea typeface="DengXian" charset="-122"/>
                <a:cs typeface="Times New Roman" charset="0"/>
              </a:rPr>
              <a:t> </a:t>
            </a:r>
            <a:r>
              <a:rPr lang="en-US" dirty="0" err="1">
                <a:solidFill>
                  <a:schemeClr val="accent1">
                    <a:lumMod val="75000"/>
                  </a:schemeClr>
                </a:solidFill>
                <a:latin typeface="Calibri" charset="0"/>
                <a:ea typeface="DengXian" charset="-122"/>
                <a:cs typeface="Times New Roman" charset="0"/>
              </a:rPr>
              <a:t>minMeetingRooms</a:t>
            </a:r>
            <a:r>
              <a:rPr lang="en-US" dirty="0">
                <a:solidFill>
                  <a:schemeClr val="accent1">
                    <a:lumMod val="75000"/>
                  </a:schemeClr>
                </a:solidFill>
                <a:latin typeface="Calibri" charset="0"/>
                <a:ea typeface="DengXian" charset="-122"/>
                <a:cs typeface="Times New Roman" charset="0"/>
              </a:rPr>
              <a:t> = function(intervals) {</a:t>
            </a:r>
          </a:p>
          <a:p>
            <a:r>
              <a:rPr lang="en-US" dirty="0">
                <a:solidFill>
                  <a:schemeClr val="accent1">
                    <a:lumMod val="75000"/>
                  </a:schemeClr>
                </a:solidFill>
                <a:latin typeface="Calibri" charset="0"/>
                <a:ea typeface="DengXian" charset="-122"/>
                <a:cs typeface="Times New Roman" charset="0"/>
              </a:rPr>
              <a:t>    </a:t>
            </a:r>
            <a:r>
              <a:rPr lang="en-US" dirty="0" err="1">
                <a:solidFill>
                  <a:schemeClr val="accent1">
                    <a:lumMod val="75000"/>
                  </a:schemeClr>
                </a:solidFill>
                <a:latin typeface="Calibri" charset="0"/>
                <a:ea typeface="DengXian" charset="-122"/>
                <a:cs typeface="Times New Roman" charset="0"/>
              </a:rPr>
              <a:t>var</a:t>
            </a:r>
            <a:r>
              <a:rPr lang="en-US" dirty="0">
                <a:solidFill>
                  <a:schemeClr val="accent1">
                    <a:lumMod val="75000"/>
                  </a:schemeClr>
                </a:solidFill>
                <a:latin typeface="Calibri" charset="0"/>
                <a:ea typeface="DengXian" charset="-122"/>
                <a:cs typeface="Times New Roman" charset="0"/>
              </a:rPr>
              <a:t> start = [], end = [], count=0, e = 0;</a:t>
            </a:r>
          </a:p>
          <a:p>
            <a:r>
              <a:rPr lang="en-US" dirty="0">
                <a:solidFill>
                  <a:schemeClr val="accent1">
                    <a:lumMod val="75000"/>
                  </a:schemeClr>
                </a:solidFill>
                <a:latin typeface="Calibri" charset="0"/>
                <a:ea typeface="DengXian" charset="-122"/>
                <a:cs typeface="Times New Roman" charset="0"/>
              </a:rPr>
              <a:t>    for(</a:t>
            </a:r>
            <a:r>
              <a:rPr lang="en-US" dirty="0" err="1">
                <a:solidFill>
                  <a:schemeClr val="accent1">
                    <a:lumMod val="75000"/>
                  </a:schemeClr>
                </a:solidFill>
                <a:latin typeface="Calibri" charset="0"/>
                <a:ea typeface="DengXian" charset="-122"/>
                <a:cs typeface="Times New Roman" charset="0"/>
              </a:rPr>
              <a:t>var</a:t>
            </a:r>
            <a:r>
              <a:rPr lang="en-US" dirty="0">
                <a:solidFill>
                  <a:schemeClr val="accent1">
                    <a:lumMod val="75000"/>
                  </a:schemeClr>
                </a:solidFill>
                <a:latin typeface="Calibri" charset="0"/>
                <a:ea typeface="DengXian" charset="-122"/>
                <a:cs typeface="Times New Roman" charset="0"/>
              </a:rPr>
              <a:t> interval of intervals) {</a:t>
            </a:r>
          </a:p>
          <a:p>
            <a:r>
              <a:rPr lang="en-US" dirty="0">
                <a:solidFill>
                  <a:schemeClr val="accent1">
                    <a:lumMod val="75000"/>
                  </a:schemeClr>
                </a:solidFill>
                <a:latin typeface="Calibri" charset="0"/>
                <a:ea typeface="DengXian" charset="-122"/>
                <a:cs typeface="Times New Roman" charset="0"/>
              </a:rPr>
              <a:t>        </a:t>
            </a:r>
            <a:r>
              <a:rPr lang="en-US" dirty="0" err="1">
                <a:solidFill>
                  <a:schemeClr val="accent1">
                    <a:lumMod val="75000"/>
                  </a:schemeClr>
                </a:solidFill>
                <a:latin typeface="Calibri" charset="0"/>
                <a:ea typeface="DengXian" charset="-122"/>
                <a:cs typeface="Times New Roman" charset="0"/>
              </a:rPr>
              <a:t>start.push</a:t>
            </a:r>
            <a:r>
              <a:rPr lang="en-US" dirty="0">
                <a:solidFill>
                  <a:schemeClr val="accent1">
                    <a:lumMod val="75000"/>
                  </a:schemeClr>
                </a:solidFill>
                <a:latin typeface="Calibri" charset="0"/>
                <a:ea typeface="DengXian" charset="-122"/>
                <a:cs typeface="Times New Roman" charset="0"/>
              </a:rPr>
              <a:t>(</a:t>
            </a:r>
            <a:r>
              <a:rPr lang="en-US" dirty="0" err="1">
                <a:solidFill>
                  <a:schemeClr val="accent1">
                    <a:lumMod val="75000"/>
                  </a:schemeClr>
                </a:solidFill>
                <a:latin typeface="Calibri" charset="0"/>
                <a:ea typeface="DengXian" charset="-122"/>
                <a:cs typeface="Times New Roman" charset="0"/>
              </a:rPr>
              <a:t>interval.start</a:t>
            </a:r>
            <a:r>
              <a:rPr lang="en-US" dirty="0">
                <a:solidFill>
                  <a:schemeClr val="accent1">
                    <a:lumMod val="75000"/>
                  </a:schemeClr>
                </a:solidFill>
                <a:latin typeface="Calibri" charset="0"/>
                <a:ea typeface="DengXian" charset="-122"/>
                <a:cs typeface="Times New Roman" charset="0"/>
              </a:rPr>
              <a:t>);</a:t>
            </a:r>
          </a:p>
          <a:p>
            <a:r>
              <a:rPr lang="en-US" dirty="0">
                <a:solidFill>
                  <a:schemeClr val="accent1">
                    <a:lumMod val="75000"/>
                  </a:schemeClr>
                </a:solidFill>
                <a:latin typeface="Calibri" charset="0"/>
                <a:ea typeface="DengXian" charset="-122"/>
                <a:cs typeface="Times New Roman" charset="0"/>
              </a:rPr>
              <a:t>        </a:t>
            </a:r>
            <a:r>
              <a:rPr lang="en-US" dirty="0" err="1">
                <a:solidFill>
                  <a:schemeClr val="accent1">
                    <a:lumMod val="75000"/>
                  </a:schemeClr>
                </a:solidFill>
                <a:latin typeface="Calibri" charset="0"/>
                <a:ea typeface="DengXian" charset="-122"/>
                <a:cs typeface="Times New Roman" charset="0"/>
              </a:rPr>
              <a:t>end.push</a:t>
            </a:r>
            <a:r>
              <a:rPr lang="en-US" dirty="0">
                <a:solidFill>
                  <a:schemeClr val="accent1">
                    <a:lumMod val="75000"/>
                  </a:schemeClr>
                </a:solidFill>
                <a:latin typeface="Calibri" charset="0"/>
                <a:ea typeface="DengXian" charset="-122"/>
                <a:cs typeface="Times New Roman" charset="0"/>
              </a:rPr>
              <a:t>(</a:t>
            </a:r>
            <a:r>
              <a:rPr lang="en-US" dirty="0" err="1">
                <a:solidFill>
                  <a:schemeClr val="accent1">
                    <a:lumMod val="75000"/>
                  </a:schemeClr>
                </a:solidFill>
                <a:latin typeface="Calibri" charset="0"/>
                <a:ea typeface="DengXian" charset="-122"/>
                <a:cs typeface="Times New Roman" charset="0"/>
              </a:rPr>
              <a:t>interval.end</a:t>
            </a:r>
            <a:r>
              <a:rPr lang="en-US" dirty="0">
                <a:solidFill>
                  <a:schemeClr val="accent1">
                    <a:lumMod val="75000"/>
                  </a:schemeClr>
                </a:solidFill>
                <a:latin typeface="Calibri" charset="0"/>
                <a:ea typeface="DengXian" charset="-122"/>
                <a:cs typeface="Times New Roman" charset="0"/>
              </a:rPr>
              <a:t>);</a:t>
            </a:r>
          </a:p>
          <a:p>
            <a:r>
              <a:rPr lang="en-US" dirty="0">
                <a:solidFill>
                  <a:schemeClr val="accent1">
                    <a:lumMod val="75000"/>
                  </a:schemeClr>
                </a:solidFill>
                <a:latin typeface="Calibri" charset="0"/>
                <a:ea typeface="DengXian" charset="-122"/>
                <a:cs typeface="Times New Roman" charset="0"/>
              </a:rPr>
              <a:t>    }</a:t>
            </a:r>
          </a:p>
          <a:p>
            <a:r>
              <a:rPr lang="en-US" dirty="0">
                <a:solidFill>
                  <a:schemeClr val="accent1">
                    <a:lumMod val="75000"/>
                  </a:schemeClr>
                </a:solidFill>
                <a:latin typeface="Calibri" charset="0"/>
                <a:ea typeface="DengXian" charset="-122"/>
                <a:cs typeface="Times New Roman" charset="0"/>
              </a:rPr>
              <a:t>    </a:t>
            </a:r>
            <a:r>
              <a:rPr lang="en-US" dirty="0" err="1">
                <a:solidFill>
                  <a:schemeClr val="accent1">
                    <a:lumMod val="75000"/>
                  </a:schemeClr>
                </a:solidFill>
                <a:latin typeface="Calibri" charset="0"/>
                <a:ea typeface="DengXian" charset="-122"/>
                <a:cs typeface="Times New Roman" charset="0"/>
              </a:rPr>
              <a:t>start.sort</a:t>
            </a:r>
            <a:r>
              <a:rPr lang="en-US" dirty="0">
                <a:solidFill>
                  <a:schemeClr val="accent1">
                    <a:lumMod val="75000"/>
                  </a:schemeClr>
                </a:solidFill>
                <a:latin typeface="Calibri" charset="0"/>
                <a:ea typeface="DengXian" charset="-122"/>
                <a:cs typeface="Times New Roman" charset="0"/>
              </a:rPr>
              <a:t>((a, b) =&gt; a-b);</a:t>
            </a:r>
          </a:p>
          <a:p>
            <a:r>
              <a:rPr lang="en-US" dirty="0">
                <a:solidFill>
                  <a:schemeClr val="accent1">
                    <a:lumMod val="75000"/>
                  </a:schemeClr>
                </a:solidFill>
                <a:latin typeface="Calibri" charset="0"/>
                <a:ea typeface="DengXian" charset="-122"/>
                <a:cs typeface="Times New Roman" charset="0"/>
              </a:rPr>
              <a:t>    </a:t>
            </a:r>
            <a:r>
              <a:rPr lang="en-US" dirty="0" err="1">
                <a:solidFill>
                  <a:schemeClr val="accent1">
                    <a:lumMod val="75000"/>
                  </a:schemeClr>
                </a:solidFill>
                <a:latin typeface="Calibri" charset="0"/>
                <a:ea typeface="DengXian" charset="-122"/>
                <a:cs typeface="Times New Roman" charset="0"/>
              </a:rPr>
              <a:t>end.sort</a:t>
            </a:r>
            <a:r>
              <a:rPr lang="en-US" dirty="0">
                <a:solidFill>
                  <a:schemeClr val="accent1">
                    <a:lumMod val="75000"/>
                  </a:schemeClr>
                </a:solidFill>
                <a:latin typeface="Calibri" charset="0"/>
                <a:ea typeface="DengXian" charset="-122"/>
                <a:cs typeface="Times New Roman" charset="0"/>
              </a:rPr>
              <a:t>((a, b) =&gt;  a-b);</a:t>
            </a:r>
          </a:p>
          <a:p>
            <a:r>
              <a:rPr lang="en-US" dirty="0">
                <a:solidFill>
                  <a:schemeClr val="accent1">
                    <a:lumMod val="75000"/>
                  </a:schemeClr>
                </a:solidFill>
                <a:latin typeface="Calibri" charset="0"/>
                <a:ea typeface="DengXian" charset="-122"/>
                <a:cs typeface="Times New Roman" charset="0"/>
              </a:rPr>
              <a:t>    </a:t>
            </a:r>
          </a:p>
          <a:p>
            <a:r>
              <a:rPr lang="en-US" dirty="0">
                <a:solidFill>
                  <a:schemeClr val="accent1">
                    <a:lumMod val="75000"/>
                  </a:schemeClr>
                </a:solidFill>
                <a:latin typeface="Calibri" charset="0"/>
                <a:ea typeface="DengXian" charset="-122"/>
                <a:cs typeface="Times New Roman" charset="0"/>
              </a:rPr>
              <a:t>    for(</a:t>
            </a:r>
            <a:r>
              <a:rPr lang="en-US" dirty="0" err="1">
                <a:solidFill>
                  <a:schemeClr val="accent1">
                    <a:lumMod val="75000"/>
                  </a:schemeClr>
                </a:solidFill>
                <a:latin typeface="Calibri" charset="0"/>
                <a:ea typeface="DengXian" charset="-122"/>
                <a:cs typeface="Times New Roman" charset="0"/>
              </a:rPr>
              <a:t>var</a:t>
            </a:r>
            <a:r>
              <a:rPr lang="en-US" dirty="0">
                <a:solidFill>
                  <a:schemeClr val="accent1">
                    <a:lumMod val="75000"/>
                  </a:schemeClr>
                </a:solidFill>
                <a:latin typeface="Calibri" charset="0"/>
                <a:ea typeface="DengXian" charset="-122"/>
                <a:cs typeface="Times New Roman" charset="0"/>
              </a:rPr>
              <a:t> </a:t>
            </a:r>
            <a:r>
              <a:rPr lang="en-US" dirty="0" err="1">
                <a:solidFill>
                  <a:schemeClr val="accent1">
                    <a:lumMod val="75000"/>
                  </a:schemeClr>
                </a:solidFill>
                <a:latin typeface="Calibri" charset="0"/>
                <a:ea typeface="DengXian" charset="-122"/>
                <a:cs typeface="Times New Roman" charset="0"/>
              </a:rPr>
              <a:t>i</a:t>
            </a:r>
            <a:r>
              <a:rPr lang="en-US" dirty="0">
                <a:solidFill>
                  <a:schemeClr val="accent1">
                    <a:lumMod val="75000"/>
                  </a:schemeClr>
                </a:solidFill>
                <a:latin typeface="Calibri" charset="0"/>
                <a:ea typeface="DengXian" charset="-122"/>
                <a:cs typeface="Times New Roman" charset="0"/>
              </a:rPr>
              <a:t>=0; </a:t>
            </a:r>
            <a:r>
              <a:rPr lang="en-US" dirty="0" err="1">
                <a:solidFill>
                  <a:schemeClr val="accent1">
                    <a:lumMod val="75000"/>
                  </a:schemeClr>
                </a:solidFill>
                <a:latin typeface="Calibri" charset="0"/>
                <a:ea typeface="DengXian" charset="-122"/>
                <a:cs typeface="Times New Roman" charset="0"/>
              </a:rPr>
              <a:t>i</a:t>
            </a:r>
            <a:r>
              <a:rPr lang="en-US" dirty="0">
                <a:solidFill>
                  <a:schemeClr val="accent1">
                    <a:lumMod val="75000"/>
                  </a:schemeClr>
                </a:solidFill>
                <a:latin typeface="Calibri" charset="0"/>
                <a:ea typeface="DengXian" charset="-122"/>
                <a:cs typeface="Times New Roman" charset="0"/>
              </a:rPr>
              <a:t>&lt;</a:t>
            </a:r>
            <a:r>
              <a:rPr lang="en-US" dirty="0" err="1">
                <a:solidFill>
                  <a:schemeClr val="accent1">
                    <a:lumMod val="75000"/>
                  </a:schemeClr>
                </a:solidFill>
                <a:latin typeface="Calibri" charset="0"/>
                <a:ea typeface="DengXian" charset="-122"/>
                <a:cs typeface="Times New Roman" charset="0"/>
              </a:rPr>
              <a:t>start.length</a:t>
            </a:r>
            <a:r>
              <a:rPr lang="en-US" dirty="0">
                <a:solidFill>
                  <a:schemeClr val="accent1">
                    <a:lumMod val="75000"/>
                  </a:schemeClr>
                </a:solidFill>
                <a:latin typeface="Calibri" charset="0"/>
                <a:ea typeface="DengXian" charset="-122"/>
                <a:cs typeface="Times New Roman" charset="0"/>
              </a:rPr>
              <a:t>; </a:t>
            </a:r>
            <a:r>
              <a:rPr lang="en-US" dirty="0" err="1">
                <a:solidFill>
                  <a:schemeClr val="accent1">
                    <a:lumMod val="75000"/>
                  </a:schemeClr>
                </a:solidFill>
                <a:latin typeface="Calibri" charset="0"/>
                <a:ea typeface="DengXian" charset="-122"/>
                <a:cs typeface="Times New Roman" charset="0"/>
              </a:rPr>
              <a:t>i</a:t>
            </a:r>
            <a:r>
              <a:rPr lang="en-US" dirty="0">
                <a:solidFill>
                  <a:schemeClr val="accent1">
                    <a:lumMod val="75000"/>
                  </a:schemeClr>
                </a:solidFill>
                <a:latin typeface="Calibri" charset="0"/>
                <a:ea typeface="DengXian" charset="-122"/>
                <a:cs typeface="Times New Roman" charset="0"/>
              </a:rPr>
              <a:t>++) {</a:t>
            </a:r>
          </a:p>
          <a:p>
            <a:r>
              <a:rPr lang="en-US" dirty="0">
                <a:solidFill>
                  <a:schemeClr val="accent1">
                    <a:lumMod val="75000"/>
                  </a:schemeClr>
                </a:solidFill>
                <a:latin typeface="Calibri" charset="0"/>
                <a:ea typeface="DengXian" charset="-122"/>
                <a:cs typeface="Times New Roman" charset="0"/>
              </a:rPr>
              <a:t>        if(start[</a:t>
            </a:r>
            <a:r>
              <a:rPr lang="en-US" dirty="0" err="1">
                <a:solidFill>
                  <a:schemeClr val="accent1">
                    <a:lumMod val="75000"/>
                  </a:schemeClr>
                </a:solidFill>
                <a:latin typeface="Calibri" charset="0"/>
                <a:ea typeface="DengXian" charset="-122"/>
                <a:cs typeface="Times New Roman" charset="0"/>
              </a:rPr>
              <a:t>i</a:t>
            </a:r>
            <a:r>
              <a:rPr lang="en-US" dirty="0">
                <a:solidFill>
                  <a:schemeClr val="accent1">
                    <a:lumMod val="75000"/>
                  </a:schemeClr>
                </a:solidFill>
                <a:latin typeface="Calibri" charset="0"/>
                <a:ea typeface="DengXian" charset="-122"/>
                <a:cs typeface="Times New Roman" charset="0"/>
              </a:rPr>
              <a:t>] &lt; end[e]) {</a:t>
            </a:r>
          </a:p>
          <a:p>
            <a:r>
              <a:rPr lang="en-US" dirty="0">
                <a:solidFill>
                  <a:schemeClr val="accent1">
                    <a:lumMod val="75000"/>
                  </a:schemeClr>
                </a:solidFill>
                <a:latin typeface="Calibri" charset="0"/>
                <a:ea typeface="DengXian" charset="-122"/>
                <a:cs typeface="Times New Roman" charset="0"/>
              </a:rPr>
              <a:t>            count++;</a:t>
            </a:r>
          </a:p>
          <a:p>
            <a:r>
              <a:rPr lang="en-US" dirty="0">
                <a:solidFill>
                  <a:schemeClr val="accent1">
                    <a:lumMod val="75000"/>
                  </a:schemeClr>
                </a:solidFill>
                <a:latin typeface="Calibri" charset="0"/>
                <a:ea typeface="DengXian" charset="-122"/>
                <a:cs typeface="Times New Roman" charset="0"/>
              </a:rPr>
              <a:t>        } else {</a:t>
            </a:r>
          </a:p>
          <a:p>
            <a:r>
              <a:rPr lang="en-US" dirty="0">
                <a:solidFill>
                  <a:schemeClr val="accent1">
                    <a:lumMod val="75000"/>
                  </a:schemeClr>
                </a:solidFill>
                <a:latin typeface="Calibri" charset="0"/>
                <a:ea typeface="DengXian" charset="-122"/>
                <a:cs typeface="Times New Roman" charset="0"/>
              </a:rPr>
              <a:t>            e++;</a:t>
            </a:r>
          </a:p>
          <a:p>
            <a:r>
              <a:rPr lang="en-US" dirty="0">
                <a:solidFill>
                  <a:schemeClr val="accent1">
                    <a:lumMod val="75000"/>
                  </a:schemeClr>
                </a:solidFill>
                <a:latin typeface="Calibri" charset="0"/>
                <a:ea typeface="DengXian" charset="-122"/>
                <a:cs typeface="Times New Roman" charset="0"/>
              </a:rPr>
              <a:t>        }</a:t>
            </a:r>
          </a:p>
          <a:p>
            <a:r>
              <a:rPr lang="en-US" dirty="0">
                <a:solidFill>
                  <a:schemeClr val="accent1">
                    <a:lumMod val="75000"/>
                  </a:schemeClr>
                </a:solidFill>
                <a:latin typeface="Calibri" charset="0"/>
                <a:ea typeface="DengXian" charset="-122"/>
                <a:cs typeface="Times New Roman" charset="0"/>
              </a:rPr>
              <a:t>    }</a:t>
            </a:r>
          </a:p>
          <a:p>
            <a:r>
              <a:rPr lang="en-US" dirty="0">
                <a:solidFill>
                  <a:schemeClr val="accent1">
                    <a:lumMod val="75000"/>
                  </a:schemeClr>
                </a:solidFill>
                <a:latin typeface="Calibri" charset="0"/>
                <a:ea typeface="DengXian" charset="-122"/>
                <a:cs typeface="Times New Roman" charset="0"/>
              </a:rPr>
              <a:t>    return count;</a:t>
            </a:r>
          </a:p>
          <a:p>
            <a:r>
              <a:rPr lang="en-US" dirty="0">
                <a:solidFill>
                  <a:schemeClr val="accent1">
                    <a:lumMod val="75000"/>
                  </a:schemeClr>
                </a:solidFill>
                <a:latin typeface="Calibri" charset="0"/>
                <a:ea typeface="DengXian" charset="-122"/>
                <a:cs typeface="Times New Roman" charset="0"/>
              </a:rPr>
              <a:t>};</a:t>
            </a:r>
            <a:endParaRPr lang="en-US" dirty="0">
              <a:solidFill>
                <a:schemeClr val="accent1">
                  <a:lumMod val="75000"/>
                </a:schemeClr>
              </a:solidFill>
              <a:effectLst/>
              <a:latin typeface="Calibri" charset="0"/>
              <a:ea typeface="DengXian" charset="-122"/>
              <a:cs typeface="Times New Roman" charset="0"/>
            </a:endParaRPr>
          </a:p>
        </p:txBody>
      </p:sp>
      <p:sp>
        <p:nvSpPr>
          <p:cNvPr id="4" name="Rectangle 3"/>
          <p:cNvSpPr/>
          <p:nvPr/>
        </p:nvSpPr>
        <p:spPr>
          <a:xfrm>
            <a:off x="193422" y="2694480"/>
            <a:ext cx="6096000" cy="2308324"/>
          </a:xfrm>
          <a:prstGeom prst="rect">
            <a:avLst/>
          </a:prstGeom>
        </p:spPr>
        <p:txBody>
          <a:bodyPr>
            <a:spAutoFit/>
          </a:bodyPr>
          <a:lstStyle/>
          <a:p>
            <a:r>
              <a:rPr lang="en-US" sz="1600" b="1" dirty="0">
                <a:latin typeface="Calibri" charset="0"/>
                <a:ea typeface="DengXian" charset="-122"/>
                <a:cs typeface="Times New Roman" charset="0"/>
              </a:rPr>
              <a:t>[[0,30],[5,10],[15,20]]</a:t>
            </a:r>
            <a:endParaRPr lang="en-US" sz="1600" dirty="0">
              <a:latin typeface="Calibri" charset="0"/>
              <a:ea typeface="DengXian" charset="-122"/>
              <a:cs typeface="Times New Roman" charset="0"/>
            </a:endParaRPr>
          </a:p>
          <a:p>
            <a:r>
              <a:rPr lang="en-US" sz="1600" b="1" dirty="0">
                <a:latin typeface="Calibri" charset="0"/>
                <a:ea typeface="DengXian" charset="-122"/>
                <a:cs typeface="Times New Roman" charset="0"/>
              </a:rPr>
              <a:t> start = [ 0, 5, 15 ] end= [ 10, 20, 30 </a:t>
            </a:r>
            <a:r>
              <a:rPr lang="en-US" sz="1600" b="1" dirty="0" smtClean="0">
                <a:latin typeface="Calibri" charset="0"/>
                <a:ea typeface="DengXian" charset="-122"/>
                <a:cs typeface="Times New Roman" charset="0"/>
              </a:rPr>
              <a:t>]   </a:t>
            </a:r>
            <a:endParaRPr lang="en-US" sz="1600" dirty="0">
              <a:latin typeface="Calibri" charset="0"/>
              <a:ea typeface="DengXian" charset="-122"/>
              <a:cs typeface="Times New Roman" charset="0"/>
            </a:endParaRPr>
          </a:p>
          <a:p>
            <a:r>
              <a:rPr lang="en-US" sz="1600" b="1" dirty="0">
                <a:latin typeface="Calibri" charset="0"/>
                <a:ea typeface="DengXian" charset="-122"/>
                <a:cs typeface="Times New Roman" charset="0"/>
              </a:rPr>
              <a:t> since </a:t>
            </a:r>
            <a:r>
              <a:rPr lang="en-US" sz="1600" b="1" dirty="0" smtClean="0">
                <a:latin typeface="Calibri" charset="0"/>
                <a:ea typeface="DengXian" charset="-122"/>
                <a:cs typeface="Times New Roman" charset="0"/>
              </a:rPr>
              <a:t>0&lt;10 </a:t>
            </a:r>
            <a:r>
              <a:rPr lang="en-US" sz="1600" b="1" dirty="0">
                <a:latin typeface="Calibri" charset="0"/>
                <a:ea typeface="DengXian" charset="-122"/>
                <a:cs typeface="Times New Roman" charset="0"/>
              </a:rPr>
              <a:t>count++ need 1 </a:t>
            </a:r>
            <a:r>
              <a:rPr lang="en-US" sz="1600" b="1" dirty="0" smtClean="0">
                <a:latin typeface="Calibri" charset="0"/>
                <a:ea typeface="DengXian" charset="-122"/>
                <a:cs typeface="Times New Roman" charset="0"/>
              </a:rPr>
              <a:t>room</a:t>
            </a:r>
          </a:p>
          <a:p>
            <a:endParaRPr lang="en-US" sz="1600" dirty="0">
              <a:latin typeface="Calibri" charset="0"/>
              <a:ea typeface="DengXian" charset="-122"/>
              <a:cs typeface="Times New Roman" charset="0"/>
            </a:endParaRPr>
          </a:p>
          <a:p>
            <a:r>
              <a:rPr lang="en-US" sz="1600" b="1" dirty="0">
                <a:latin typeface="Calibri" charset="0"/>
                <a:ea typeface="DengXian" charset="-122"/>
                <a:cs typeface="Times New Roman" charset="0"/>
              </a:rPr>
              <a:t> since 5&lt;10 means there is a new meeting start, but since previous one is not </a:t>
            </a:r>
            <a:r>
              <a:rPr lang="en-US" sz="1600" b="1" dirty="0" err="1">
                <a:latin typeface="Calibri" charset="0"/>
                <a:ea typeface="DengXian" charset="-122"/>
                <a:cs typeface="Times New Roman" charset="0"/>
              </a:rPr>
              <a:t>finshed</a:t>
            </a:r>
            <a:r>
              <a:rPr lang="en-US" sz="1600" b="1" dirty="0">
                <a:latin typeface="Calibri" charset="0"/>
                <a:ea typeface="DengXian" charset="-122"/>
                <a:cs typeface="Times New Roman" charset="0"/>
              </a:rPr>
              <a:t> yet, we need another room, count</a:t>
            </a:r>
            <a:r>
              <a:rPr lang="en-US" sz="1600" b="1" dirty="0" smtClean="0">
                <a:latin typeface="Calibri" charset="0"/>
                <a:ea typeface="DengXian" charset="-122"/>
                <a:cs typeface="Times New Roman" charset="0"/>
              </a:rPr>
              <a:t>++;</a:t>
            </a:r>
          </a:p>
          <a:p>
            <a:endParaRPr lang="en-US" sz="1600" dirty="0">
              <a:latin typeface="Calibri" charset="0"/>
              <a:ea typeface="DengXian" charset="-122"/>
              <a:cs typeface="Times New Roman" charset="0"/>
            </a:endParaRPr>
          </a:p>
          <a:p>
            <a:r>
              <a:rPr lang="en-US" sz="1600" b="1" dirty="0">
                <a:latin typeface="Calibri" charset="0"/>
                <a:ea typeface="DengXian" charset="-122"/>
                <a:cs typeface="Times New Roman" charset="0"/>
              </a:rPr>
              <a:t> since 15&gt;10 means another meeting start, but the start time is after the end of first meeting, so we can use first room, end ++</a:t>
            </a:r>
            <a:endParaRPr lang="en-US" sz="1600" dirty="0">
              <a:latin typeface="Calibri" charset="0"/>
              <a:ea typeface="DengXian" charset="-122"/>
              <a:cs typeface="Times New Roman" charset="0"/>
            </a:endParaRPr>
          </a:p>
        </p:txBody>
      </p:sp>
    </p:spTree>
    <p:extLst>
      <p:ext uri="{BB962C8B-B14F-4D97-AF65-F5344CB8AC3E}">
        <p14:creationId xmlns:p14="http://schemas.microsoft.com/office/powerpoint/2010/main" val="1273822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0065" y="1065604"/>
            <a:ext cx="10515600" cy="4351338"/>
          </a:xfrm>
        </p:spPr>
        <p:txBody>
          <a:bodyPr>
            <a:normAutofit fontScale="70000" lnSpcReduction="20000"/>
          </a:bodyPr>
          <a:lstStyle/>
          <a:p>
            <a:r>
              <a:rPr lang="en-US" dirty="0" smtClean="0"/>
              <a:t>Bit manipulations</a:t>
            </a:r>
          </a:p>
          <a:p>
            <a:r>
              <a:rPr lang="en-US" dirty="0" smtClean="0"/>
              <a:t>Use </a:t>
            </a:r>
            <a:r>
              <a:rPr lang="en-US" dirty="0" err="1" smtClean="0"/>
              <a:t>hashmap</a:t>
            </a:r>
            <a:r>
              <a:rPr lang="en-US" dirty="0" smtClean="0"/>
              <a:t> to find duplicate or find </a:t>
            </a:r>
            <a:r>
              <a:rPr lang="en-US" dirty="0" err="1" smtClean="0"/>
              <a:t>subarray</a:t>
            </a:r>
            <a:r>
              <a:rPr lang="en-US" dirty="0" smtClean="0"/>
              <a:t> with give sum</a:t>
            </a:r>
          </a:p>
          <a:p>
            <a:r>
              <a:rPr lang="en-US" dirty="0" smtClean="0"/>
              <a:t>Jump problems</a:t>
            </a:r>
          </a:p>
          <a:p>
            <a:r>
              <a:rPr lang="en-US" dirty="0" smtClean="0"/>
              <a:t>Majority element problems</a:t>
            </a:r>
          </a:p>
          <a:p>
            <a:r>
              <a:rPr lang="en-US" dirty="0" smtClean="0"/>
              <a:t>Interval series</a:t>
            </a:r>
          </a:p>
          <a:p>
            <a:r>
              <a:rPr lang="en-US" dirty="0" smtClean="0"/>
              <a:t>Missing number series</a:t>
            </a:r>
          </a:p>
          <a:p>
            <a:r>
              <a:rPr lang="en-US" dirty="0" smtClean="0"/>
              <a:t>Spiral matrix series</a:t>
            </a:r>
          </a:p>
          <a:p>
            <a:r>
              <a:rPr lang="en-US" dirty="0"/>
              <a:t>Reverse </a:t>
            </a:r>
            <a:r>
              <a:rPr lang="en-US" dirty="0" smtClean="0"/>
              <a:t>series</a:t>
            </a:r>
          </a:p>
          <a:p>
            <a:r>
              <a:rPr lang="en-US" dirty="0"/>
              <a:t>Sorting series   		</a:t>
            </a:r>
          </a:p>
          <a:p>
            <a:pPr lvl="1"/>
            <a:r>
              <a:rPr lang="en-US" dirty="0"/>
              <a:t>1.  bucket sort</a:t>
            </a:r>
          </a:p>
          <a:p>
            <a:pPr lvl="1"/>
            <a:r>
              <a:rPr lang="en-US" dirty="0"/>
              <a:t>2. quick sort</a:t>
            </a:r>
          </a:p>
          <a:p>
            <a:pPr lvl="1"/>
            <a:r>
              <a:rPr lang="en-US" dirty="0"/>
              <a:t>3. merge sort</a:t>
            </a:r>
          </a:p>
          <a:p>
            <a:pPr lvl="1"/>
            <a:r>
              <a:rPr lang="en-US" dirty="0"/>
              <a:t>4. Other </a:t>
            </a:r>
            <a:r>
              <a:rPr lang="en-US" dirty="0" smtClean="0"/>
              <a:t>sorting</a:t>
            </a:r>
          </a:p>
          <a:p>
            <a:r>
              <a:rPr lang="en-US" dirty="0" err="1" smtClean="0"/>
              <a:t>Misc</a:t>
            </a:r>
            <a:r>
              <a:rPr lang="en-US" dirty="0" smtClean="0"/>
              <a:t> </a:t>
            </a:r>
          </a:p>
          <a:p>
            <a:endParaRPr lang="en-US" dirty="0" smtClean="0"/>
          </a:p>
        </p:txBody>
      </p:sp>
    </p:spTree>
    <p:extLst>
      <p:ext uri="{BB962C8B-B14F-4D97-AF65-F5344CB8AC3E}">
        <p14:creationId xmlns:p14="http://schemas.microsoft.com/office/powerpoint/2010/main" val="13185332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3422" y="156146"/>
            <a:ext cx="1495218" cy="369332"/>
          </a:xfrm>
          <a:prstGeom prst="rect">
            <a:avLst/>
          </a:prstGeom>
        </p:spPr>
        <p:txBody>
          <a:bodyPr wrap="none">
            <a:spAutoFit/>
          </a:bodyPr>
          <a:lstStyle/>
          <a:p>
            <a:r>
              <a:rPr lang="en-US" dirty="0"/>
              <a:t>Interval series</a:t>
            </a:r>
          </a:p>
        </p:txBody>
      </p:sp>
      <p:sp>
        <p:nvSpPr>
          <p:cNvPr id="2" name="Rectangle 1"/>
          <p:cNvSpPr/>
          <p:nvPr/>
        </p:nvSpPr>
        <p:spPr>
          <a:xfrm>
            <a:off x="285008" y="525478"/>
            <a:ext cx="6222670" cy="4401205"/>
          </a:xfrm>
          <a:prstGeom prst="rect">
            <a:avLst/>
          </a:prstGeom>
        </p:spPr>
        <p:txBody>
          <a:bodyPr wrap="square">
            <a:spAutoFit/>
          </a:bodyPr>
          <a:lstStyle/>
          <a:p>
            <a:r>
              <a:rPr lang="en-US" sz="1400" dirty="0">
                <a:latin typeface="+mj-lt"/>
                <a:ea typeface="DengXian" charset="-122"/>
                <a:cs typeface="Times New Roman" charset="0"/>
              </a:rPr>
              <a:t>452. Minimum Number of Arrows to Burst </a:t>
            </a:r>
            <a:r>
              <a:rPr lang="en-US" sz="1400" dirty="0" smtClean="0">
                <a:latin typeface="+mj-lt"/>
                <a:ea typeface="DengXian" charset="-122"/>
                <a:cs typeface="Times New Roman" charset="0"/>
              </a:rPr>
              <a:t>Balloons</a:t>
            </a:r>
          </a:p>
          <a:p>
            <a:r>
              <a:rPr lang="en-US" sz="1400" dirty="0" smtClean="0">
                <a:latin typeface="+mj-lt"/>
                <a:ea typeface="DengXian" charset="-122"/>
                <a:cs typeface="Times New Roman" charset="0"/>
              </a:rPr>
              <a:t>There </a:t>
            </a:r>
            <a:r>
              <a:rPr lang="en-US" sz="1400" dirty="0">
                <a:latin typeface="+mj-lt"/>
                <a:ea typeface="DengXian" charset="-122"/>
                <a:cs typeface="Times New Roman" charset="0"/>
              </a:rPr>
              <a:t>are a number of spherical balloons spread in two-dimensional space. For each balloon, provided input is the start and end coordinates of the horizontal diameter. Since it's horizontal, y-coordinates don't matter and hence the x-coordinates of start and end of the diameter suffice. Start is always smaller than end.  </a:t>
            </a:r>
          </a:p>
          <a:p>
            <a:r>
              <a:rPr lang="en-US" sz="1400" dirty="0">
                <a:latin typeface="+mj-lt"/>
                <a:ea typeface="DengXian" charset="-122"/>
                <a:cs typeface="Times New Roman" charset="0"/>
              </a:rPr>
              <a:t>An arrow can be shot up exactly vertically from different points along the x-axis. A balloon with </a:t>
            </a:r>
            <a:r>
              <a:rPr lang="en-US" sz="1400" dirty="0" err="1">
                <a:latin typeface="+mj-lt"/>
                <a:ea typeface="DengXian" charset="-122"/>
                <a:cs typeface="Times New Roman" charset="0"/>
              </a:rPr>
              <a:t>xstart</a:t>
            </a:r>
            <a:r>
              <a:rPr lang="en-US" sz="1400" dirty="0">
                <a:latin typeface="+mj-lt"/>
                <a:ea typeface="DengXian" charset="-122"/>
                <a:cs typeface="Times New Roman" charset="0"/>
              </a:rPr>
              <a:t> and </a:t>
            </a:r>
            <a:r>
              <a:rPr lang="en-US" sz="1400" dirty="0" err="1">
                <a:latin typeface="+mj-lt"/>
                <a:ea typeface="DengXian" charset="-122"/>
                <a:cs typeface="Times New Roman" charset="0"/>
              </a:rPr>
              <a:t>xend</a:t>
            </a:r>
            <a:r>
              <a:rPr lang="en-US" sz="1400" dirty="0">
                <a:latin typeface="+mj-lt"/>
                <a:ea typeface="DengXian" charset="-122"/>
                <a:cs typeface="Times New Roman" charset="0"/>
              </a:rPr>
              <a:t> bursts by an arrow shot at x if </a:t>
            </a:r>
            <a:r>
              <a:rPr lang="en-US" sz="1400" dirty="0" err="1">
                <a:latin typeface="+mj-lt"/>
                <a:ea typeface="DengXian" charset="-122"/>
                <a:cs typeface="Times New Roman" charset="0"/>
              </a:rPr>
              <a:t>xstart</a:t>
            </a:r>
            <a:r>
              <a:rPr lang="en-US" sz="1400" dirty="0">
                <a:latin typeface="+mj-lt"/>
                <a:ea typeface="DengXian" charset="-122"/>
                <a:cs typeface="Times New Roman" charset="0"/>
              </a:rPr>
              <a:t> </a:t>
            </a:r>
            <a:r>
              <a:rPr lang="zh-CN" altLang="en-US" sz="1400" dirty="0">
                <a:latin typeface="+mj-lt"/>
                <a:cs typeface="Times New Roman" charset="0"/>
              </a:rPr>
              <a:t>≤</a:t>
            </a:r>
            <a:r>
              <a:rPr lang="en-US" sz="1400" dirty="0">
                <a:latin typeface="+mj-lt"/>
                <a:ea typeface="DengXian" charset="-122"/>
                <a:cs typeface="Times New Roman" charset="0"/>
              </a:rPr>
              <a:t> x </a:t>
            </a:r>
            <a:r>
              <a:rPr lang="zh-CN" altLang="en-US" sz="1400" dirty="0">
                <a:latin typeface="+mj-lt"/>
                <a:cs typeface="Times New Roman" charset="0"/>
              </a:rPr>
              <a:t>≤</a:t>
            </a:r>
            <a:r>
              <a:rPr lang="en-US" sz="1400" dirty="0">
                <a:latin typeface="+mj-lt"/>
                <a:ea typeface="DengXian" charset="-122"/>
                <a:cs typeface="Times New Roman" charset="0"/>
              </a:rPr>
              <a:t> </a:t>
            </a:r>
            <a:r>
              <a:rPr lang="en-US" sz="1400" dirty="0" err="1">
                <a:latin typeface="+mj-lt"/>
                <a:ea typeface="DengXian" charset="-122"/>
                <a:cs typeface="Times New Roman" charset="0"/>
              </a:rPr>
              <a:t>xend</a:t>
            </a:r>
            <a:r>
              <a:rPr lang="en-US" sz="1400" dirty="0">
                <a:latin typeface="+mj-lt"/>
                <a:ea typeface="DengXian" charset="-122"/>
                <a:cs typeface="Times New Roman" charset="0"/>
              </a:rPr>
              <a:t>. There is no limit to the number of arrows that can be shot. An arrow once shot keeps travelling up infinitely. The problem is to find the minimum number of arrows that must be shot to burst all balloons</a:t>
            </a:r>
            <a:r>
              <a:rPr lang="en-US" sz="1400" dirty="0" smtClean="0">
                <a:latin typeface="+mj-lt"/>
                <a:ea typeface="DengXian" charset="-122"/>
                <a:cs typeface="Times New Roman" charset="0"/>
              </a:rPr>
              <a:t>.</a:t>
            </a:r>
            <a:endParaRPr lang="en-US" sz="1400" dirty="0">
              <a:latin typeface="+mj-lt"/>
              <a:ea typeface="DengXian" charset="-122"/>
              <a:cs typeface="Times New Roman" charset="0"/>
            </a:endParaRPr>
          </a:p>
          <a:p>
            <a:r>
              <a:rPr lang="en-US" sz="1400" dirty="0">
                <a:latin typeface="+mj-lt"/>
                <a:ea typeface="DengXian" charset="-122"/>
                <a:cs typeface="Times New Roman" charset="0"/>
              </a:rPr>
              <a:t>Example</a:t>
            </a:r>
            <a:r>
              <a:rPr lang="en-US" sz="1400" dirty="0" smtClean="0">
                <a:latin typeface="+mj-lt"/>
                <a:ea typeface="DengXian" charset="-122"/>
                <a:cs typeface="Times New Roman" charset="0"/>
              </a:rPr>
              <a:t>:</a:t>
            </a:r>
            <a:endParaRPr lang="en-US" sz="1400" dirty="0">
              <a:latin typeface="+mj-lt"/>
              <a:ea typeface="DengXian" charset="-122"/>
              <a:cs typeface="Times New Roman" charset="0"/>
            </a:endParaRPr>
          </a:p>
          <a:p>
            <a:r>
              <a:rPr lang="en-US" sz="1400" dirty="0">
                <a:latin typeface="+mj-lt"/>
                <a:ea typeface="DengXian" charset="-122"/>
                <a:cs typeface="Times New Roman" charset="0"/>
              </a:rPr>
              <a:t>Input:</a:t>
            </a:r>
          </a:p>
          <a:p>
            <a:r>
              <a:rPr lang="en-US" sz="1400" dirty="0">
                <a:latin typeface="+mj-lt"/>
                <a:ea typeface="DengXian" charset="-122"/>
                <a:cs typeface="Times New Roman" charset="0"/>
              </a:rPr>
              <a:t>[[10,16], [2,8], [1,6], [7,12</a:t>
            </a:r>
            <a:r>
              <a:rPr lang="en-US" sz="1400" dirty="0" smtClean="0">
                <a:latin typeface="+mj-lt"/>
                <a:ea typeface="DengXian" charset="-122"/>
                <a:cs typeface="Times New Roman" charset="0"/>
              </a:rPr>
              <a:t>]]</a:t>
            </a:r>
            <a:endParaRPr lang="en-US" sz="1400" dirty="0">
              <a:latin typeface="+mj-lt"/>
              <a:ea typeface="DengXian" charset="-122"/>
              <a:cs typeface="Times New Roman" charset="0"/>
            </a:endParaRPr>
          </a:p>
          <a:p>
            <a:r>
              <a:rPr lang="en-US" sz="1400" dirty="0">
                <a:latin typeface="+mj-lt"/>
                <a:ea typeface="DengXian" charset="-122"/>
                <a:cs typeface="Times New Roman" charset="0"/>
              </a:rPr>
              <a:t>Output:</a:t>
            </a:r>
          </a:p>
          <a:p>
            <a:r>
              <a:rPr lang="en-US" sz="1400" dirty="0" smtClean="0">
                <a:latin typeface="+mj-lt"/>
                <a:ea typeface="DengXian" charset="-122"/>
                <a:cs typeface="Times New Roman" charset="0"/>
              </a:rPr>
              <a:t>2</a:t>
            </a:r>
            <a:endParaRPr lang="en-US" sz="1400" dirty="0">
              <a:latin typeface="+mj-lt"/>
              <a:ea typeface="DengXian" charset="-122"/>
              <a:cs typeface="Times New Roman" charset="0"/>
            </a:endParaRPr>
          </a:p>
          <a:p>
            <a:r>
              <a:rPr lang="en-US" sz="1400" dirty="0">
                <a:latin typeface="+mj-lt"/>
                <a:ea typeface="DengXian" charset="-122"/>
                <a:cs typeface="Times New Roman" charset="0"/>
              </a:rPr>
              <a:t>Explanation:</a:t>
            </a:r>
          </a:p>
          <a:p>
            <a:r>
              <a:rPr lang="en-US" sz="1400" dirty="0">
                <a:latin typeface="+mj-lt"/>
                <a:ea typeface="DengXian" charset="-122"/>
                <a:cs typeface="Times New Roman" charset="0"/>
              </a:rPr>
              <a:t>One way is to shoot one arrow for example at x = 6 (bursting the balloons [2,8] and [1,6]) and another arrow at x = 11 (bursting the other two balloons</a:t>
            </a:r>
            <a:r>
              <a:rPr lang="en-US" sz="1400" dirty="0" smtClean="0">
                <a:latin typeface="+mj-lt"/>
                <a:ea typeface="DengXian" charset="-122"/>
                <a:cs typeface="Times New Roman" charset="0"/>
              </a:rPr>
              <a:t>).</a:t>
            </a:r>
          </a:p>
          <a:p>
            <a:endParaRPr lang="en-US" sz="1400" dirty="0">
              <a:effectLst/>
              <a:latin typeface="+mj-lt"/>
              <a:ea typeface="DengXian" charset="-122"/>
              <a:cs typeface="Times New Roman" charset="0"/>
            </a:endParaRPr>
          </a:p>
          <a:p>
            <a:r>
              <a:rPr lang="en-US" sz="1400" dirty="0" smtClean="0">
                <a:latin typeface="+mj-lt"/>
                <a:ea typeface="DengXian" charset="-122"/>
                <a:cs typeface="Times New Roman" charset="0"/>
              </a:rPr>
              <a:t>Another similar </a:t>
            </a:r>
            <a:r>
              <a:rPr lang="en-US" sz="1400" dirty="0">
                <a:latin typeface="+mj-lt"/>
                <a:ea typeface="DengXian" charset="-122"/>
                <a:cs typeface="Times New Roman" charset="0"/>
              </a:rPr>
              <a:t>question is 646. Maximum Length of Pair Chain</a:t>
            </a:r>
            <a:endParaRPr lang="en-US" sz="1400" dirty="0">
              <a:effectLst/>
              <a:latin typeface="+mj-lt"/>
              <a:ea typeface="DengXian" charset="-122"/>
              <a:cs typeface="Times New Roman" charset="0"/>
            </a:endParaRPr>
          </a:p>
        </p:txBody>
      </p:sp>
      <p:sp>
        <p:nvSpPr>
          <p:cNvPr id="3" name="Rectangle 2"/>
          <p:cNvSpPr/>
          <p:nvPr/>
        </p:nvSpPr>
        <p:spPr>
          <a:xfrm>
            <a:off x="285008" y="4779115"/>
            <a:ext cx="6096000" cy="1815882"/>
          </a:xfrm>
          <a:prstGeom prst="rect">
            <a:avLst/>
          </a:prstGeom>
        </p:spPr>
        <p:txBody>
          <a:bodyPr>
            <a:spAutoFit/>
          </a:bodyPr>
          <a:lstStyle/>
          <a:p>
            <a:endParaRPr lang="en-US" sz="1600" dirty="0" smtClean="0">
              <a:latin typeface="Calibri" charset="0"/>
              <a:ea typeface="DengXian" charset="-122"/>
              <a:cs typeface="Times New Roman" charset="0"/>
            </a:endParaRPr>
          </a:p>
          <a:p>
            <a:r>
              <a:rPr lang="en-US" sz="1600" dirty="0" smtClean="0">
                <a:latin typeface="Calibri" charset="0"/>
                <a:ea typeface="DengXian" charset="-122"/>
                <a:cs typeface="Times New Roman" charset="0"/>
              </a:rPr>
              <a:t>Use above </a:t>
            </a:r>
            <a:r>
              <a:rPr lang="en-US" sz="1600" dirty="0">
                <a:latin typeface="Calibri" charset="0"/>
                <a:ea typeface="DengXian" charset="-122"/>
                <a:cs typeface="Times New Roman" charset="0"/>
              </a:rPr>
              <a:t>case, after sorting, it is [1,6], [2,8], [7,12], [10,16]</a:t>
            </a:r>
          </a:p>
          <a:p>
            <a:r>
              <a:rPr lang="en-US" sz="1600" dirty="0">
                <a:latin typeface="Calibri" charset="0"/>
                <a:ea typeface="DengXian" charset="-122"/>
                <a:cs typeface="Times New Roman" charset="0"/>
              </a:rPr>
              <a:t> count=1</a:t>
            </a:r>
          </a:p>
          <a:p>
            <a:r>
              <a:rPr lang="en-US" sz="1600" dirty="0">
                <a:latin typeface="Calibri" charset="0"/>
                <a:ea typeface="DengXian" charset="-122"/>
                <a:cs typeface="Times New Roman" charset="0"/>
              </a:rPr>
              <a:t> 1 &lt; 6  </a:t>
            </a:r>
            <a:r>
              <a:rPr lang="en-US" sz="1600" dirty="0" err="1">
                <a:latin typeface="Calibri" charset="0"/>
                <a:ea typeface="DengXian" charset="-122"/>
                <a:cs typeface="Times New Roman" charset="0"/>
              </a:rPr>
              <a:t>minEnd</a:t>
            </a:r>
            <a:r>
              <a:rPr lang="en-US" sz="1600" dirty="0">
                <a:latin typeface="Calibri" charset="0"/>
                <a:ea typeface="DengXian" charset="-122"/>
                <a:cs typeface="Times New Roman" charset="0"/>
              </a:rPr>
              <a:t> = 6</a:t>
            </a:r>
          </a:p>
          <a:p>
            <a:r>
              <a:rPr lang="en-US" sz="1600" dirty="0">
                <a:latin typeface="Calibri" charset="0"/>
                <a:ea typeface="DengXian" charset="-122"/>
                <a:cs typeface="Times New Roman" charset="0"/>
              </a:rPr>
              <a:t> 2 &lt; 6  </a:t>
            </a:r>
            <a:r>
              <a:rPr lang="en-US" sz="1600" dirty="0" err="1">
                <a:latin typeface="Calibri" charset="0"/>
                <a:ea typeface="DengXian" charset="-122"/>
                <a:cs typeface="Times New Roman" charset="0"/>
              </a:rPr>
              <a:t>minEnd</a:t>
            </a:r>
            <a:r>
              <a:rPr lang="en-US" sz="1600" dirty="0">
                <a:latin typeface="Calibri" charset="0"/>
                <a:ea typeface="DengXian" charset="-122"/>
                <a:cs typeface="Times New Roman" charset="0"/>
              </a:rPr>
              <a:t> = min(6, 8)</a:t>
            </a:r>
          </a:p>
          <a:p>
            <a:r>
              <a:rPr lang="en-US" sz="1600" dirty="0">
                <a:latin typeface="Calibri" charset="0"/>
                <a:ea typeface="DengXian" charset="-122"/>
                <a:cs typeface="Times New Roman" charset="0"/>
              </a:rPr>
              <a:t> 7 &gt; 6 count++, </a:t>
            </a:r>
            <a:r>
              <a:rPr lang="en-US" sz="1600" dirty="0" err="1">
                <a:latin typeface="Calibri" charset="0"/>
                <a:ea typeface="DengXian" charset="-122"/>
                <a:cs typeface="Times New Roman" charset="0"/>
              </a:rPr>
              <a:t>minEnd</a:t>
            </a:r>
            <a:r>
              <a:rPr lang="en-US" sz="1600" dirty="0">
                <a:latin typeface="Calibri" charset="0"/>
                <a:ea typeface="DengXian" charset="-122"/>
                <a:cs typeface="Times New Roman" charset="0"/>
              </a:rPr>
              <a:t> = 12</a:t>
            </a:r>
          </a:p>
          <a:p>
            <a:r>
              <a:rPr lang="en-US" sz="1600" dirty="0">
                <a:latin typeface="Calibri" charset="0"/>
                <a:ea typeface="DengXian" charset="-122"/>
                <a:cs typeface="Times New Roman" charset="0"/>
              </a:rPr>
              <a:t> 10&lt;12 </a:t>
            </a:r>
            <a:r>
              <a:rPr lang="en-US" sz="1600" dirty="0" err="1">
                <a:latin typeface="Calibri" charset="0"/>
                <a:ea typeface="DengXian" charset="-122"/>
                <a:cs typeface="Times New Roman" charset="0"/>
              </a:rPr>
              <a:t>minEnd</a:t>
            </a:r>
            <a:r>
              <a:rPr lang="en-US" sz="1600" dirty="0">
                <a:latin typeface="Calibri" charset="0"/>
                <a:ea typeface="DengXian" charset="-122"/>
                <a:cs typeface="Times New Roman" charset="0"/>
              </a:rPr>
              <a:t> = min(12, 16)</a:t>
            </a:r>
            <a:endParaRPr lang="en-US" sz="1600" dirty="0">
              <a:effectLst/>
              <a:latin typeface="Calibri" charset="0"/>
              <a:ea typeface="DengXian" charset="-122"/>
              <a:cs typeface="Times New Roman" charset="0"/>
            </a:endParaRPr>
          </a:p>
        </p:txBody>
      </p:sp>
      <p:sp>
        <p:nvSpPr>
          <p:cNvPr id="4" name="Rectangle 3"/>
          <p:cNvSpPr/>
          <p:nvPr/>
        </p:nvSpPr>
        <p:spPr>
          <a:xfrm>
            <a:off x="6764976" y="525478"/>
            <a:ext cx="6096000" cy="4801314"/>
          </a:xfrm>
          <a:prstGeom prst="rect">
            <a:avLst/>
          </a:prstGeom>
        </p:spPr>
        <p:txBody>
          <a:bodyPr>
            <a:spAutoFit/>
          </a:bodyPr>
          <a:lstStyle/>
          <a:p>
            <a:r>
              <a:rPr lang="en-US" dirty="0" err="1">
                <a:solidFill>
                  <a:schemeClr val="accent1">
                    <a:lumMod val="75000"/>
                  </a:schemeClr>
                </a:solidFill>
                <a:latin typeface="Calibri" charset="0"/>
                <a:ea typeface="DengXian" charset="-122"/>
                <a:cs typeface="Times New Roman" charset="0"/>
              </a:rPr>
              <a:t>var</a:t>
            </a:r>
            <a:r>
              <a:rPr lang="en-US" dirty="0">
                <a:solidFill>
                  <a:schemeClr val="accent1">
                    <a:lumMod val="75000"/>
                  </a:schemeClr>
                </a:solidFill>
                <a:latin typeface="Calibri" charset="0"/>
                <a:ea typeface="DengXian" charset="-122"/>
                <a:cs typeface="Times New Roman" charset="0"/>
              </a:rPr>
              <a:t> </a:t>
            </a:r>
            <a:r>
              <a:rPr lang="en-US" dirty="0" err="1">
                <a:solidFill>
                  <a:schemeClr val="accent1">
                    <a:lumMod val="75000"/>
                  </a:schemeClr>
                </a:solidFill>
                <a:latin typeface="Calibri" charset="0"/>
                <a:ea typeface="DengXian" charset="-122"/>
                <a:cs typeface="Times New Roman" charset="0"/>
              </a:rPr>
              <a:t>findMinArrowShots</a:t>
            </a:r>
            <a:r>
              <a:rPr lang="en-US" dirty="0">
                <a:solidFill>
                  <a:schemeClr val="accent1">
                    <a:lumMod val="75000"/>
                  </a:schemeClr>
                </a:solidFill>
                <a:latin typeface="Calibri" charset="0"/>
                <a:ea typeface="DengXian" charset="-122"/>
                <a:cs typeface="Times New Roman" charset="0"/>
              </a:rPr>
              <a:t> = function(points) {</a:t>
            </a:r>
          </a:p>
          <a:p>
            <a:r>
              <a:rPr lang="en-US" dirty="0">
                <a:solidFill>
                  <a:schemeClr val="accent1">
                    <a:lumMod val="75000"/>
                  </a:schemeClr>
                </a:solidFill>
                <a:latin typeface="Calibri" charset="0"/>
                <a:ea typeface="DengXian" charset="-122"/>
                <a:cs typeface="Times New Roman" charset="0"/>
              </a:rPr>
              <a:t>    if(</a:t>
            </a:r>
            <a:r>
              <a:rPr lang="en-US" dirty="0" err="1">
                <a:solidFill>
                  <a:schemeClr val="accent1">
                    <a:lumMod val="75000"/>
                  </a:schemeClr>
                </a:solidFill>
                <a:latin typeface="Calibri" charset="0"/>
                <a:ea typeface="DengXian" charset="-122"/>
                <a:cs typeface="Times New Roman" charset="0"/>
              </a:rPr>
              <a:t>points.length</a:t>
            </a:r>
            <a:r>
              <a:rPr lang="en-US" dirty="0">
                <a:solidFill>
                  <a:schemeClr val="accent1">
                    <a:lumMod val="75000"/>
                  </a:schemeClr>
                </a:solidFill>
                <a:latin typeface="Calibri" charset="0"/>
                <a:ea typeface="DengXian" charset="-122"/>
                <a:cs typeface="Times New Roman" charset="0"/>
              </a:rPr>
              <a:t>===0)  return 0;</a:t>
            </a:r>
          </a:p>
          <a:p>
            <a:r>
              <a:rPr lang="en-US" dirty="0">
                <a:solidFill>
                  <a:schemeClr val="accent1">
                    <a:lumMod val="75000"/>
                  </a:schemeClr>
                </a:solidFill>
                <a:latin typeface="Calibri" charset="0"/>
                <a:ea typeface="DengXian" charset="-122"/>
                <a:cs typeface="Times New Roman" charset="0"/>
              </a:rPr>
              <a:t>    // sort by start and end</a:t>
            </a:r>
          </a:p>
          <a:p>
            <a:r>
              <a:rPr lang="en-US" dirty="0">
                <a:solidFill>
                  <a:schemeClr val="accent1">
                    <a:lumMod val="75000"/>
                  </a:schemeClr>
                </a:solidFill>
                <a:latin typeface="Calibri" charset="0"/>
                <a:ea typeface="DengXian" charset="-122"/>
                <a:cs typeface="Times New Roman" charset="0"/>
              </a:rPr>
              <a:t>    </a:t>
            </a:r>
            <a:r>
              <a:rPr lang="en-US" dirty="0" err="1">
                <a:solidFill>
                  <a:schemeClr val="accent1">
                    <a:lumMod val="75000"/>
                  </a:schemeClr>
                </a:solidFill>
                <a:latin typeface="Calibri" charset="0"/>
                <a:ea typeface="DengXian" charset="-122"/>
                <a:cs typeface="Times New Roman" charset="0"/>
              </a:rPr>
              <a:t>points.sort</a:t>
            </a:r>
            <a:r>
              <a:rPr lang="en-US" dirty="0">
                <a:solidFill>
                  <a:schemeClr val="accent1">
                    <a:lumMod val="75000"/>
                  </a:schemeClr>
                </a:solidFill>
                <a:latin typeface="Calibri" charset="0"/>
                <a:ea typeface="DengXian" charset="-122"/>
                <a:cs typeface="Times New Roman" charset="0"/>
              </a:rPr>
              <a:t>((a, b) =&gt; {</a:t>
            </a:r>
          </a:p>
          <a:p>
            <a:r>
              <a:rPr lang="en-US" dirty="0">
                <a:solidFill>
                  <a:schemeClr val="accent1">
                    <a:lumMod val="75000"/>
                  </a:schemeClr>
                </a:solidFill>
                <a:latin typeface="Calibri" charset="0"/>
                <a:ea typeface="DengXian" charset="-122"/>
                <a:cs typeface="Times New Roman" charset="0"/>
              </a:rPr>
              <a:t>        if(a[1] === b[1])  return a[0] - b[0];</a:t>
            </a:r>
          </a:p>
          <a:p>
            <a:r>
              <a:rPr lang="en-US" dirty="0">
                <a:solidFill>
                  <a:schemeClr val="accent1">
                    <a:lumMod val="75000"/>
                  </a:schemeClr>
                </a:solidFill>
                <a:latin typeface="Calibri" charset="0"/>
                <a:ea typeface="DengXian" charset="-122"/>
                <a:cs typeface="Times New Roman" charset="0"/>
              </a:rPr>
              <a:t>        return a[1] - b[1];</a:t>
            </a:r>
          </a:p>
          <a:p>
            <a:r>
              <a:rPr lang="en-US" dirty="0">
                <a:solidFill>
                  <a:schemeClr val="accent1">
                    <a:lumMod val="75000"/>
                  </a:schemeClr>
                </a:solidFill>
                <a:latin typeface="Calibri" charset="0"/>
                <a:ea typeface="DengXian" charset="-122"/>
                <a:cs typeface="Times New Roman" charset="0"/>
              </a:rPr>
              <a:t>    });</a:t>
            </a:r>
          </a:p>
          <a:p>
            <a:r>
              <a:rPr lang="en-US" dirty="0">
                <a:solidFill>
                  <a:schemeClr val="accent1">
                    <a:lumMod val="75000"/>
                  </a:schemeClr>
                </a:solidFill>
                <a:latin typeface="Calibri" charset="0"/>
                <a:ea typeface="DengXian" charset="-122"/>
                <a:cs typeface="Times New Roman" charset="0"/>
              </a:rPr>
              <a:t>    </a:t>
            </a:r>
          </a:p>
          <a:p>
            <a:r>
              <a:rPr lang="en-US" dirty="0">
                <a:solidFill>
                  <a:schemeClr val="accent1">
                    <a:lumMod val="75000"/>
                  </a:schemeClr>
                </a:solidFill>
                <a:latin typeface="Calibri" charset="0"/>
                <a:ea typeface="DengXian" charset="-122"/>
                <a:cs typeface="Times New Roman" charset="0"/>
              </a:rPr>
              <a:t>    </a:t>
            </a:r>
            <a:r>
              <a:rPr lang="en-US" dirty="0" err="1">
                <a:solidFill>
                  <a:schemeClr val="accent1">
                    <a:lumMod val="75000"/>
                  </a:schemeClr>
                </a:solidFill>
                <a:latin typeface="Calibri" charset="0"/>
                <a:ea typeface="DengXian" charset="-122"/>
                <a:cs typeface="Times New Roman" charset="0"/>
              </a:rPr>
              <a:t>var</a:t>
            </a:r>
            <a:r>
              <a:rPr lang="en-US" dirty="0">
                <a:solidFill>
                  <a:schemeClr val="accent1">
                    <a:lumMod val="75000"/>
                  </a:schemeClr>
                </a:solidFill>
                <a:latin typeface="Calibri" charset="0"/>
                <a:ea typeface="DengXian" charset="-122"/>
                <a:cs typeface="Times New Roman" charset="0"/>
              </a:rPr>
              <a:t> count=1, end = points[0][1];</a:t>
            </a:r>
          </a:p>
          <a:p>
            <a:r>
              <a:rPr lang="en-US" dirty="0">
                <a:solidFill>
                  <a:schemeClr val="accent1">
                    <a:lumMod val="75000"/>
                  </a:schemeClr>
                </a:solidFill>
                <a:latin typeface="Calibri" charset="0"/>
                <a:ea typeface="DengXian" charset="-122"/>
                <a:cs typeface="Times New Roman" charset="0"/>
              </a:rPr>
              <a:t>    for(</a:t>
            </a:r>
            <a:r>
              <a:rPr lang="en-US" dirty="0" err="1">
                <a:solidFill>
                  <a:schemeClr val="accent1">
                    <a:lumMod val="75000"/>
                  </a:schemeClr>
                </a:solidFill>
                <a:latin typeface="Calibri" charset="0"/>
                <a:ea typeface="DengXian" charset="-122"/>
                <a:cs typeface="Times New Roman" charset="0"/>
              </a:rPr>
              <a:t>var</a:t>
            </a:r>
            <a:r>
              <a:rPr lang="en-US" dirty="0">
                <a:solidFill>
                  <a:schemeClr val="accent1">
                    <a:lumMod val="75000"/>
                  </a:schemeClr>
                </a:solidFill>
                <a:latin typeface="Calibri" charset="0"/>
                <a:ea typeface="DengXian" charset="-122"/>
                <a:cs typeface="Times New Roman" charset="0"/>
              </a:rPr>
              <a:t> </a:t>
            </a:r>
            <a:r>
              <a:rPr lang="en-US" dirty="0" err="1">
                <a:solidFill>
                  <a:schemeClr val="accent1">
                    <a:lumMod val="75000"/>
                  </a:schemeClr>
                </a:solidFill>
                <a:latin typeface="Calibri" charset="0"/>
                <a:ea typeface="DengXian" charset="-122"/>
                <a:cs typeface="Times New Roman" charset="0"/>
              </a:rPr>
              <a:t>i</a:t>
            </a:r>
            <a:r>
              <a:rPr lang="en-US" dirty="0">
                <a:solidFill>
                  <a:schemeClr val="accent1">
                    <a:lumMod val="75000"/>
                  </a:schemeClr>
                </a:solidFill>
                <a:latin typeface="Calibri" charset="0"/>
                <a:ea typeface="DengXian" charset="-122"/>
                <a:cs typeface="Times New Roman" charset="0"/>
              </a:rPr>
              <a:t>=1; </a:t>
            </a:r>
            <a:r>
              <a:rPr lang="en-US" dirty="0" err="1">
                <a:solidFill>
                  <a:schemeClr val="accent1">
                    <a:lumMod val="75000"/>
                  </a:schemeClr>
                </a:solidFill>
                <a:latin typeface="Calibri" charset="0"/>
                <a:ea typeface="DengXian" charset="-122"/>
                <a:cs typeface="Times New Roman" charset="0"/>
              </a:rPr>
              <a:t>i</a:t>
            </a:r>
            <a:r>
              <a:rPr lang="en-US" dirty="0">
                <a:solidFill>
                  <a:schemeClr val="accent1">
                    <a:lumMod val="75000"/>
                  </a:schemeClr>
                </a:solidFill>
                <a:latin typeface="Calibri" charset="0"/>
                <a:ea typeface="DengXian" charset="-122"/>
                <a:cs typeface="Times New Roman" charset="0"/>
              </a:rPr>
              <a:t>&lt;</a:t>
            </a:r>
            <a:r>
              <a:rPr lang="en-US" dirty="0" err="1">
                <a:solidFill>
                  <a:schemeClr val="accent1">
                    <a:lumMod val="75000"/>
                  </a:schemeClr>
                </a:solidFill>
                <a:latin typeface="Calibri" charset="0"/>
                <a:ea typeface="DengXian" charset="-122"/>
                <a:cs typeface="Times New Roman" charset="0"/>
              </a:rPr>
              <a:t>points.length</a:t>
            </a:r>
            <a:r>
              <a:rPr lang="en-US" dirty="0">
                <a:solidFill>
                  <a:schemeClr val="accent1">
                    <a:lumMod val="75000"/>
                  </a:schemeClr>
                </a:solidFill>
                <a:latin typeface="Calibri" charset="0"/>
                <a:ea typeface="DengXian" charset="-122"/>
                <a:cs typeface="Times New Roman" charset="0"/>
              </a:rPr>
              <a:t>; </a:t>
            </a:r>
            <a:r>
              <a:rPr lang="en-US" dirty="0" err="1">
                <a:solidFill>
                  <a:schemeClr val="accent1">
                    <a:lumMod val="75000"/>
                  </a:schemeClr>
                </a:solidFill>
                <a:latin typeface="Calibri" charset="0"/>
                <a:ea typeface="DengXian" charset="-122"/>
                <a:cs typeface="Times New Roman" charset="0"/>
              </a:rPr>
              <a:t>i</a:t>
            </a:r>
            <a:r>
              <a:rPr lang="en-US" dirty="0">
                <a:solidFill>
                  <a:schemeClr val="accent1">
                    <a:lumMod val="75000"/>
                  </a:schemeClr>
                </a:solidFill>
                <a:latin typeface="Calibri" charset="0"/>
                <a:ea typeface="DengXian" charset="-122"/>
                <a:cs typeface="Times New Roman" charset="0"/>
              </a:rPr>
              <a:t>++) {</a:t>
            </a:r>
          </a:p>
          <a:p>
            <a:r>
              <a:rPr lang="en-US" dirty="0">
                <a:solidFill>
                  <a:schemeClr val="accent1">
                    <a:lumMod val="75000"/>
                  </a:schemeClr>
                </a:solidFill>
                <a:latin typeface="Calibri" charset="0"/>
                <a:ea typeface="DengXian" charset="-122"/>
                <a:cs typeface="Times New Roman" charset="0"/>
              </a:rPr>
              <a:t>        if(points[</a:t>
            </a:r>
            <a:r>
              <a:rPr lang="en-US" dirty="0" err="1">
                <a:solidFill>
                  <a:schemeClr val="accent1">
                    <a:lumMod val="75000"/>
                  </a:schemeClr>
                </a:solidFill>
                <a:latin typeface="Calibri" charset="0"/>
                <a:ea typeface="DengXian" charset="-122"/>
                <a:cs typeface="Times New Roman" charset="0"/>
              </a:rPr>
              <a:t>i</a:t>
            </a:r>
            <a:r>
              <a:rPr lang="en-US" dirty="0">
                <a:solidFill>
                  <a:schemeClr val="accent1">
                    <a:lumMod val="75000"/>
                  </a:schemeClr>
                </a:solidFill>
                <a:latin typeface="Calibri" charset="0"/>
                <a:ea typeface="DengXian" charset="-122"/>
                <a:cs typeface="Times New Roman" charset="0"/>
              </a:rPr>
              <a:t>][0] &lt;= end)   continue;</a:t>
            </a:r>
          </a:p>
          <a:p>
            <a:r>
              <a:rPr lang="en-US" dirty="0">
                <a:solidFill>
                  <a:schemeClr val="accent1">
                    <a:lumMod val="75000"/>
                  </a:schemeClr>
                </a:solidFill>
                <a:latin typeface="Calibri" charset="0"/>
                <a:ea typeface="DengXian" charset="-122"/>
                <a:cs typeface="Times New Roman" charset="0"/>
              </a:rPr>
              <a:t>        count++;</a:t>
            </a:r>
          </a:p>
          <a:p>
            <a:r>
              <a:rPr lang="en-US" dirty="0">
                <a:solidFill>
                  <a:schemeClr val="accent1">
                    <a:lumMod val="75000"/>
                  </a:schemeClr>
                </a:solidFill>
                <a:latin typeface="Calibri" charset="0"/>
                <a:ea typeface="DengXian" charset="-122"/>
                <a:cs typeface="Times New Roman" charset="0"/>
              </a:rPr>
              <a:t>        end = points[</a:t>
            </a:r>
            <a:r>
              <a:rPr lang="en-US" dirty="0" err="1">
                <a:solidFill>
                  <a:schemeClr val="accent1">
                    <a:lumMod val="75000"/>
                  </a:schemeClr>
                </a:solidFill>
                <a:latin typeface="Calibri" charset="0"/>
                <a:ea typeface="DengXian" charset="-122"/>
                <a:cs typeface="Times New Roman" charset="0"/>
              </a:rPr>
              <a:t>i</a:t>
            </a:r>
            <a:r>
              <a:rPr lang="en-US" dirty="0">
                <a:solidFill>
                  <a:schemeClr val="accent1">
                    <a:lumMod val="75000"/>
                  </a:schemeClr>
                </a:solidFill>
                <a:latin typeface="Calibri" charset="0"/>
                <a:ea typeface="DengXian" charset="-122"/>
                <a:cs typeface="Times New Roman" charset="0"/>
              </a:rPr>
              <a:t>][1];</a:t>
            </a:r>
          </a:p>
          <a:p>
            <a:r>
              <a:rPr lang="en-US" dirty="0">
                <a:solidFill>
                  <a:schemeClr val="accent1">
                    <a:lumMod val="75000"/>
                  </a:schemeClr>
                </a:solidFill>
                <a:latin typeface="Calibri" charset="0"/>
                <a:ea typeface="DengXian" charset="-122"/>
                <a:cs typeface="Times New Roman" charset="0"/>
              </a:rPr>
              <a:t>    }</a:t>
            </a:r>
          </a:p>
          <a:p>
            <a:r>
              <a:rPr lang="en-US" dirty="0">
                <a:solidFill>
                  <a:schemeClr val="accent1">
                    <a:lumMod val="75000"/>
                  </a:schemeClr>
                </a:solidFill>
                <a:latin typeface="Calibri" charset="0"/>
                <a:ea typeface="DengXian" charset="-122"/>
                <a:cs typeface="Times New Roman" charset="0"/>
              </a:rPr>
              <a:t>    return count;</a:t>
            </a:r>
          </a:p>
          <a:p>
            <a:r>
              <a:rPr lang="en-US" dirty="0">
                <a:solidFill>
                  <a:schemeClr val="accent1">
                    <a:lumMod val="75000"/>
                  </a:schemeClr>
                </a:solidFill>
                <a:latin typeface="Calibri" charset="0"/>
                <a:ea typeface="DengXian" charset="-122"/>
                <a:cs typeface="Times New Roman" charset="0"/>
              </a:rPr>
              <a:t>};</a:t>
            </a:r>
          </a:p>
          <a:p>
            <a:r>
              <a:rPr lang="en-US" b="1" dirty="0">
                <a:latin typeface="Calibri" charset="0"/>
                <a:ea typeface="DengXian" charset="-122"/>
                <a:cs typeface="Times New Roman" charset="0"/>
              </a:rPr>
              <a:t> </a:t>
            </a:r>
            <a:endParaRPr lang="en-US" dirty="0">
              <a:effectLst/>
              <a:latin typeface="Calibri" charset="0"/>
              <a:ea typeface="DengXian" charset="-122"/>
              <a:cs typeface="Times New Roman" charset="0"/>
            </a:endParaRPr>
          </a:p>
        </p:txBody>
      </p:sp>
    </p:spTree>
    <p:extLst>
      <p:ext uri="{BB962C8B-B14F-4D97-AF65-F5344CB8AC3E}">
        <p14:creationId xmlns:p14="http://schemas.microsoft.com/office/powerpoint/2010/main" val="593470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3422" y="156146"/>
            <a:ext cx="1495218" cy="369332"/>
          </a:xfrm>
          <a:prstGeom prst="rect">
            <a:avLst/>
          </a:prstGeom>
        </p:spPr>
        <p:txBody>
          <a:bodyPr wrap="none">
            <a:spAutoFit/>
          </a:bodyPr>
          <a:lstStyle/>
          <a:p>
            <a:r>
              <a:rPr lang="en-US" dirty="0"/>
              <a:t>Interval series</a:t>
            </a:r>
          </a:p>
        </p:txBody>
      </p:sp>
      <p:sp>
        <p:nvSpPr>
          <p:cNvPr id="2" name="Rectangle 1"/>
          <p:cNvSpPr/>
          <p:nvPr/>
        </p:nvSpPr>
        <p:spPr>
          <a:xfrm>
            <a:off x="285008" y="525478"/>
            <a:ext cx="6222670" cy="307777"/>
          </a:xfrm>
          <a:prstGeom prst="rect">
            <a:avLst/>
          </a:prstGeom>
        </p:spPr>
        <p:txBody>
          <a:bodyPr wrap="square">
            <a:spAutoFit/>
          </a:bodyPr>
          <a:lstStyle/>
          <a:p>
            <a:r>
              <a:rPr lang="en-US" sz="1400" dirty="0">
                <a:latin typeface="+mj-lt"/>
                <a:ea typeface="DengXian" charset="-122"/>
                <a:cs typeface="Times New Roman" charset="0"/>
              </a:rPr>
              <a:t>406. Queue Reconstruction by Height</a:t>
            </a:r>
            <a:endParaRPr lang="en-US" sz="1400" dirty="0">
              <a:effectLst/>
              <a:latin typeface="+mj-lt"/>
              <a:ea typeface="DengXian" charset="-122"/>
              <a:cs typeface="Times New Roman" charset="0"/>
            </a:endParaRPr>
          </a:p>
        </p:txBody>
      </p:sp>
      <p:sp>
        <p:nvSpPr>
          <p:cNvPr id="4" name="Rectangle 3"/>
          <p:cNvSpPr/>
          <p:nvPr/>
        </p:nvSpPr>
        <p:spPr>
          <a:xfrm>
            <a:off x="6764976" y="525478"/>
            <a:ext cx="6096000" cy="4801314"/>
          </a:xfrm>
          <a:prstGeom prst="rect">
            <a:avLst/>
          </a:prstGeom>
        </p:spPr>
        <p:txBody>
          <a:bodyPr>
            <a:spAutoFit/>
          </a:bodyPr>
          <a:lstStyle/>
          <a:p>
            <a:r>
              <a:rPr lang="en-US" dirty="0" err="1">
                <a:solidFill>
                  <a:schemeClr val="accent1">
                    <a:lumMod val="75000"/>
                  </a:schemeClr>
                </a:solidFill>
              </a:rPr>
              <a:t>var</a:t>
            </a:r>
            <a:r>
              <a:rPr lang="en-US" dirty="0">
                <a:solidFill>
                  <a:schemeClr val="accent1">
                    <a:lumMod val="75000"/>
                  </a:schemeClr>
                </a:solidFill>
              </a:rPr>
              <a:t> stack = [];</a:t>
            </a:r>
          </a:p>
          <a:p>
            <a:r>
              <a:rPr lang="en-US" dirty="0">
                <a:solidFill>
                  <a:schemeClr val="accent1">
                    <a:lumMod val="75000"/>
                  </a:schemeClr>
                </a:solidFill>
              </a:rPr>
              <a:t>    </a:t>
            </a:r>
            <a:r>
              <a:rPr lang="en-US" dirty="0" err="1">
                <a:solidFill>
                  <a:schemeClr val="accent1">
                    <a:lumMod val="75000"/>
                  </a:schemeClr>
                </a:solidFill>
              </a:rPr>
              <a:t>people.sort</a:t>
            </a:r>
            <a:r>
              <a:rPr lang="en-US" dirty="0">
                <a:solidFill>
                  <a:schemeClr val="accent1">
                    <a:lumMod val="75000"/>
                  </a:schemeClr>
                </a:solidFill>
              </a:rPr>
              <a:t>(compare);</a:t>
            </a:r>
          </a:p>
          <a:p>
            <a:r>
              <a:rPr lang="en-US" dirty="0">
                <a:solidFill>
                  <a:schemeClr val="accent1">
                    <a:lumMod val="75000"/>
                  </a:schemeClr>
                </a:solidFill>
              </a:rPr>
              <a:t>    for(</a:t>
            </a:r>
            <a:r>
              <a:rPr lang="en-US" dirty="0" err="1">
                <a:solidFill>
                  <a:schemeClr val="accent1">
                    <a:lumMod val="75000"/>
                  </a:schemeClr>
                </a:solidFill>
              </a:rPr>
              <a:t>var</a:t>
            </a:r>
            <a:r>
              <a:rPr lang="en-US" dirty="0">
                <a:solidFill>
                  <a:schemeClr val="accent1">
                    <a:lumMod val="75000"/>
                  </a:schemeClr>
                </a:solidFill>
              </a:rPr>
              <a:t> </a:t>
            </a:r>
            <a:r>
              <a:rPr lang="en-US" dirty="0" err="1">
                <a:solidFill>
                  <a:schemeClr val="accent1">
                    <a:lumMod val="75000"/>
                  </a:schemeClr>
                </a:solidFill>
              </a:rPr>
              <a:t>i</a:t>
            </a:r>
            <a:r>
              <a:rPr lang="en-US" dirty="0">
                <a:solidFill>
                  <a:schemeClr val="accent1">
                    <a:lumMod val="75000"/>
                  </a:schemeClr>
                </a:solidFill>
              </a:rPr>
              <a:t>=0; </a:t>
            </a:r>
            <a:r>
              <a:rPr lang="en-US" dirty="0" err="1">
                <a:solidFill>
                  <a:schemeClr val="accent1">
                    <a:lumMod val="75000"/>
                  </a:schemeClr>
                </a:solidFill>
              </a:rPr>
              <a:t>i</a:t>
            </a:r>
            <a:r>
              <a:rPr lang="en-US" dirty="0">
                <a:solidFill>
                  <a:schemeClr val="accent1">
                    <a:lumMod val="75000"/>
                  </a:schemeClr>
                </a:solidFill>
              </a:rPr>
              <a:t>&lt;</a:t>
            </a:r>
            <a:r>
              <a:rPr lang="en-US" dirty="0" err="1">
                <a:solidFill>
                  <a:schemeClr val="accent1">
                    <a:lumMod val="75000"/>
                  </a:schemeClr>
                </a:solidFill>
              </a:rPr>
              <a:t>people.length</a:t>
            </a:r>
            <a:r>
              <a:rPr lang="en-US" dirty="0">
                <a:solidFill>
                  <a:schemeClr val="accent1">
                    <a:lumMod val="75000"/>
                  </a:schemeClr>
                </a:solidFill>
              </a:rPr>
              <a:t>; </a:t>
            </a:r>
            <a:r>
              <a:rPr lang="en-US" dirty="0" err="1">
                <a:solidFill>
                  <a:schemeClr val="accent1">
                    <a:lumMod val="75000"/>
                  </a:schemeClr>
                </a:solidFill>
              </a:rPr>
              <a:t>i</a:t>
            </a:r>
            <a:r>
              <a:rPr lang="en-US" dirty="0">
                <a:solidFill>
                  <a:schemeClr val="accent1">
                    <a:lumMod val="75000"/>
                  </a:schemeClr>
                </a:solidFill>
              </a:rPr>
              <a:t>++) {</a:t>
            </a:r>
          </a:p>
          <a:p>
            <a:r>
              <a:rPr lang="en-US" dirty="0">
                <a:solidFill>
                  <a:schemeClr val="accent1">
                    <a:lumMod val="75000"/>
                  </a:schemeClr>
                </a:solidFill>
              </a:rPr>
              <a:t>        if(people[</a:t>
            </a:r>
            <a:r>
              <a:rPr lang="en-US" dirty="0" err="1">
                <a:solidFill>
                  <a:schemeClr val="accent1">
                    <a:lumMod val="75000"/>
                  </a:schemeClr>
                </a:solidFill>
              </a:rPr>
              <a:t>i</a:t>
            </a:r>
            <a:r>
              <a:rPr lang="en-US" dirty="0">
                <a:solidFill>
                  <a:schemeClr val="accent1">
                    <a:lumMod val="75000"/>
                  </a:schemeClr>
                </a:solidFill>
              </a:rPr>
              <a:t>]&gt;= </a:t>
            </a:r>
            <a:r>
              <a:rPr lang="en-US" dirty="0" err="1">
                <a:solidFill>
                  <a:schemeClr val="accent1">
                    <a:lumMod val="75000"/>
                  </a:schemeClr>
                </a:solidFill>
              </a:rPr>
              <a:t>stack.length</a:t>
            </a:r>
            <a:r>
              <a:rPr lang="en-US" dirty="0">
                <a:solidFill>
                  <a:schemeClr val="accent1">
                    <a:lumMod val="75000"/>
                  </a:schemeClr>
                </a:solidFill>
              </a:rPr>
              <a:t>) {</a:t>
            </a:r>
          </a:p>
          <a:p>
            <a:r>
              <a:rPr lang="en-US" dirty="0">
                <a:solidFill>
                  <a:schemeClr val="accent1">
                    <a:lumMod val="75000"/>
                  </a:schemeClr>
                </a:solidFill>
              </a:rPr>
              <a:t>            </a:t>
            </a:r>
            <a:r>
              <a:rPr lang="en-US" dirty="0" err="1">
                <a:solidFill>
                  <a:schemeClr val="accent1">
                    <a:lumMod val="75000"/>
                  </a:schemeClr>
                </a:solidFill>
              </a:rPr>
              <a:t>stack.push</a:t>
            </a:r>
            <a:r>
              <a:rPr lang="en-US" dirty="0">
                <a:solidFill>
                  <a:schemeClr val="accent1">
                    <a:lumMod val="75000"/>
                  </a:schemeClr>
                </a:solidFill>
              </a:rPr>
              <a:t>(people[</a:t>
            </a:r>
            <a:r>
              <a:rPr lang="en-US" dirty="0" err="1">
                <a:solidFill>
                  <a:schemeClr val="accent1">
                    <a:lumMod val="75000"/>
                  </a:schemeClr>
                </a:solidFill>
              </a:rPr>
              <a:t>i</a:t>
            </a:r>
            <a:r>
              <a:rPr lang="en-US" dirty="0">
                <a:solidFill>
                  <a:schemeClr val="accent1">
                    <a:lumMod val="75000"/>
                  </a:schemeClr>
                </a:solidFill>
              </a:rPr>
              <a:t>]);</a:t>
            </a:r>
          </a:p>
          <a:p>
            <a:r>
              <a:rPr lang="en-US" dirty="0">
                <a:solidFill>
                  <a:schemeClr val="accent1">
                    <a:lumMod val="75000"/>
                  </a:schemeClr>
                </a:solidFill>
              </a:rPr>
              <a:t>        } else {</a:t>
            </a:r>
          </a:p>
          <a:p>
            <a:r>
              <a:rPr lang="en-US" dirty="0">
                <a:solidFill>
                  <a:schemeClr val="accent1">
                    <a:lumMod val="75000"/>
                  </a:schemeClr>
                </a:solidFill>
              </a:rPr>
              <a:t>            </a:t>
            </a:r>
            <a:r>
              <a:rPr lang="en-US" dirty="0" err="1">
                <a:solidFill>
                  <a:schemeClr val="accent1">
                    <a:lumMod val="75000"/>
                  </a:schemeClr>
                </a:solidFill>
              </a:rPr>
              <a:t>stack.splice</a:t>
            </a:r>
            <a:r>
              <a:rPr lang="en-US" dirty="0">
                <a:solidFill>
                  <a:schemeClr val="accent1">
                    <a:lumMod val="75000"/>
                  </a:schemeClr>
                </a:solidFill>
              </a:rPr>
              <a:t>(people[</a:t>
            </a:r>
            <a:r>
              <a:rPr lang="en-US" dirty="0" err="1">
                <a:solidFill>
                  <a:schemeClr val="accent1">
                    <a:lumMod val="75000"/>
                  </a:schemeClr>
                </a:solidFill>
              </a:rPr>
              <a:t>i</a:t>
            </a:r>
            <a:r>
              <a:rPr lang="en-US" dirty="0">
                <a:solidFill>
                  <a:schemeClr val="accent1">
                    <a:lumMod val="75000"/>
                  </a:schemeClr>
                </a:solidFill>
              </a:rPr>
              <a:t>][1], 0, people[</a:t>
            </a:r>
            <a:r>
              <a:rPr lang="en-US" dirty="0" err="1">
                <a:solidFill>
                  <a:schemeClr val="accent1">
                    <a:lumMod val="75000"/>
                  </a:schemeClr>
                </a:solidFill>
              </a:rPr>
              <a:t>i</a:t>
            </a:r>
            <a:r>
              <a:rPr lang="en-US" dirty="0">
                <a:solidFill>
                  <a:schemeClr val="accent1">
                    <a:lumMod val="75000"/>
                  </a:schemeClr>
                </a:solidFill>
              </a:rPr>
              <a:t>]); </a:t>
            </a:r>
          </a:p>
          <a:p>
            <a:r>
              <a:rPr lang="en-US" dirty="0">
                <a:solidFill>
                  <a:schemeClr val="accent1">
                    <a:lumMod val="75000"/>
                  </a:schemeClr>
                </a:solidFill>
              </a:rPr>
              <a:t>        }</a:t>
            </a:r>
          </a:p>
          <a:p>
            <a:r>
              <a:rPr lang="en-US" dirty="0">
                <a:solidFill>
                  <a:schemeClr val="accent1">
                    <a:lumMod val="75000"/>
                  </a:schemeClr>
                </a:solidFill>
              </a:rPr>
              <a:t>    }</a:t>
            </a:r>
          </a:p>
          <a:p>
            <a:r>
              <a:rPr lang="en-US" dirty="0">
                <a:solidFill>
                  <a:schemeClr val="accent1">
                    <a:lumMod val="75000"/>
                  </a:schemeClr>
                </a:solidFill>
              </a:rPr>
              <a:t>    return stack;</a:t>
            </a:r>
          </a:p>
          <a:p>
            <a:r>
              <a:rPr lang="en-US" dirty="0">
                <a:solidFill>
                  <a:schemeClr val="accent1">
                    <a:lumMod val="75000"/>
                  </a:schemeClr>
                </a:solidFill>
              </a:rPr>
              <a:t>    </a:t>
            </a:r>
          </a:p>
          <a:p>
            <a:r>
              <a:rPr lang="en-US" dirty="0">
                <a:solidFill>
                  <a:schemeClr val="accent1">
                    <a:lumMod val="75000"/>
                  </a:schemeClr>
                </a:solidFill>
              </a:rPr>
              <a:t>    function compare(</a:t>
            </a:r>
            <a:r>
              <a:rPr lang="en-US" dirty="0" err="1">
                <a:solidFill>
                  <a:schemeClr val="accent1">
                    <a:lumMod val="75000"/>
                  </a:schemeClr>
                </a:solidFill>
              </a:rPr>
              <a:t>a,b</a:t>
            </a:r>
            <a:r>
              <a:rPr lang="en-US" dirty="0">
                <a:solidFill>
                  <a:schemeClr val="accent1">
                    <a:lumMod val="75000"/>
                  </a:schemeClr>
                </a:solidFill>
              </a:rPr>
              <a:t>) {</a:t>
            </a:r>
          </a:p>
          <a:p>
            <a:r>
              <a:rPr lang="en-US" dirty="0">
                <a:solidFill>
                  <a:schemeClr val="accent1">
                    <a:lumMod val="75000"/>
                  </a:schemeClr>
                </a:solidFill>
              </a:rPr>
              <a:t>        if (a[0] === b[0]) {</a:t>
            </a:r>
          </a:p>
          <a:p>
            <a:r>
              <a:rPr lang="en-US" dirty="0">
                <a:solidFill>
                  <a:schemeClr val="accent1">
                    <a:lumMod val="75000"/>
                  </a:schemeClr>
                </a:solidFill>
              </a:rPr>
              <a:t>            return a[1] - b[1];</a:t>
            </a:r>
          </a:p>
          <a:p>
            <a:r>
              <a:rPr lang="en-US" dirty="0">
                <a:solidFill>
                  <a:schemeClr val="accent1">
                    <a:lumMod val="75000"/>
                  </a:schemeClr>
                </a:solidFill>
              </a:rPr>
              <a:t>        }</a:t>
            </a:r>
          </a:p>
          <a:p>
            <a:r>
              <a:rPr lang="en-US" dirty="0">
                <a:solidFill>
                  <a:schemeClr val="accent1">
                    <a:lumMod val="75000"/>
                  </a:schemeClr>
                </a:solidFill>
              </a:rPr>
              <a:t>        return b[0] - a[0];</a:t>
            </a:r>
          </a:p>
          <a:p>
            <a:r>
              <a:rPr lang="en-US" dirty="0">
                <a:solidFill>
                  <a:schemeClr val="accent1">
                    <a:lumMod val="75000"/>
                  </a:schemeClr>
                </a:solidFill>
              </a:rPr>
              <a:t>    }</a:t>
            </a:r>
          </a:p>
        </p:txBody>
      </p:sp>
      <p:sp>
        <p:nvSpPr>
          <p:cNvPr id="6" name="Rectangle 5"/>
          <p:cNvSpPr/>
          <p:nvPr/>
        </p:nvSpPr>
        <p:spPr>
          <a:xfrm>
            <a:off x="285008" y="836219"/>
            <a:ext cx="6479968" cy="4524315"/>
          </a:xfrm>
          <a:prstGeom prst="rect">
            <a:avLst/>
          </a:prstGeom>
        </p:spPr>
        <p:txBody>
          <a:bodyPr wrap="square">
            <a:spAutoFit/>
          </a:bodyPr>
          <a:lstStyle/>
          <a:p>
            <a:r>
              <a:rPr lang="en-US" sz="1600" dirty="0">
                <a:latin typeface="Calibri" charset="0"/>
                <a:ea typeface="DengXian" charset="-122"/>
                <a:cs typeface="Times New Roman" charset="0"/>
              </a:rPr>
              <a:t>Suppose you have a random list of people standing in a queue. </a:t>
            </a:r>
          </a:p>
          <a:p>
            <a:r>
              <a:rPr lang="en-US" sz="1600" dirty="0">
                <a:latin typeface="Calibri" charset="0"/>
                <a:ea typeface="DengXian" charset="-122"/>
                <a:cs typeface="Times New Roman" charset="0"/>
              </a:rPr>
              <a:t>Each person is described by a pair of integers (h, k), </a:t>
            </a:r>
          </a:p>
          <a:p>
            <a:r>
              <a:rPr lang="en-US" sz="1600" dirty="0">
                <a:latin typeface="Calibri" charset="0"/>
                <a:ea typeface="DengXian" charset="-122"/>
                <a:cs typeface="Times New Roman" charset="0"/>
              </a:rPr>
              <a:t>where h is the height of the person and k is the number of people in front of this person </a:t>
            </a:r>
            <a:r>
              <a:rPr lang="en-US" sz="1600" dirty="0" smtClean="0">
                <a:latin typeface="Calibri" charset="0"/>
                <a:ea typeface="DengXian" charset="-122"/>
                <a:cs typeface="Times New Roman" charset="0"/>
              </a:rPr>
              <a:t>who </a:t>
            </a:r>
            <a:r>
              <a:rPr lang="en-US" sz="1600" dirty="0">
                <a:latin typeface="Calibri" charset="0"/>
                <a:ea typeface="DengXian" charset="-122"/>
                <a:cs typeface="Times New Roman" charset="0"/>
              </a:rPr>
              <a:t>have a height greater than or equal to h. Write an algorithm to reconstruct the queue.</a:t>
            </a:r>
          </a:p>
          <a:p>
            <a:r>
              <a:rPr lang="en-US" sz="1600" dirty="0" smtClean="0">
                <a:latin typeface="Calibri" charset="0"/>
                <a:ea typeface="DengXian" charset="-122"/>
                <a:cs typeface="Times New Roman" charset="0"/>
              </a:rPr>
              <a:t>Example</a:t>
            </a:r>
            <a:endParaRPr lang="en-US" sz="1600" dirty="0">
              <a:latin typeface="Calibri" charset="0"/>
              <a:ea typeface="DengXian" charset="-122"/>
              <a:cs typeface="Times New Roman" charset="0"/>
            </a:endParaRPr>
          </a:p>
          <a:p>
            <a:r>
              <a:rPr lang="en-US" sz="1600" dirty="0">
                <a:latin typeface="Calibri" charset="0"/>
                <a:ea typeface="DengXian" charset="-122"/>
                <a:cs typeface="Times New Roman" charset="0"/>
              </a:rPr>
              <a:t>Input:[[7,0], [4,4], [7,1], [5,0], [6,1], [5,2]]</a:t>
            </a:r>
          </a:p>
          <a:p>
            <a:r>
              <a:rPr lang="en-US" sz="1600" dirty="0">
                <a:latin typeface="Calibri" charset="0"/>
                <a:ea typeface="DengXian" charset="-122"/>
                <a:cs typeface="Times New Roman" charset="0"/>
              </a:rPr>
              <a:t>Output:[[5,0], [7,0], [5,2], [6,1], [4,4], [7,1</a:t>
            </a:r>
            <a:r>
              <a:rPr lang="en-US" sz="1600" dirty="0" smtClean="0">
                <a:latin typeface="Calibri" charset="0"/>
                <a:ea typeface="DengXian" charset="-122"/>
                <a:cs typeface="Times New Roman" charset="0"/>
              </a:rPr>
              <a:t>]]</a:t>
            </a:r>
          </a:p>
          <a:p>
            <a:endParaRPr lang="en-US" sz="1600" dirty="0" smtClean="0">
              <a:latin typeface="Calibri" charset="0"/>
              <a:ea typeface="DengXian" charset="-122"/>
              <a:cs typeface="Times New Roman" charset="0"/>
            </a:endParaRPr>
          </a:p>
          <a:p>
            <a:r>
              <a:rPr lang="en-US" sz="1600" dirty="0" smtClean="0">
                <a:latin typeface="Calibri" charset="0"/>
                <a:ea typeface="DengXian" charset="-122"/>
                <a:cs typeface="Times New Roman" charset="0"/>
              </a:rPr>
              <a:t>sort </a:t>
            </a:r>
            <a:r>
              <a:rPr lang="en-US" sz="1600" dirty="0">
                <a:latin typeface="Calibri" charset="0"/>
                <a:ea typeface="DengXian" charset="-122"/>
                <a:cs typeface="Times New Roman" charset="0"/>
              </a:rPr>
              <a:t>by h first, if h equals, sort by k: </a:t>
            </a:r>
          </a:p>
          <a:p>
            <a:r>
              <a:rPr lang="en-US" sz="1600" dirty="0" smtClean="0">
                <a:latin typeface="Calibri" charset="0"/>
                <a:ea typeface="DengXian" charset="-122"/>
                <a:cs typeface="Times New Roman" charset="0"/>
              </a:rPr>
              <a:t>[</a:t>
            </a:r>
            <a:r>
              <a:rPr lang="en-US" sz="1600" dirty="0">
                <a:latin typeface="Calibri" charset="0"/>
                <a:ea typeface="DengXian" charset="-122"/>
                <a:cs typeface="Times New Roman" charset="0"/>
              </a:rPr>
              <a:t>7, 0] [7, 1] [6, 1]  [5, 0] [5, 2] [4, 4]</a:t>
            </a:r>
          </a:p>
          <a:p>
            <a:r>
              <a:rPr lang="en-US" sz="1600" dirty="0">
                <a:latin typeface="Calibri" charset="0"/>
                <a:ea typeface="DengXian" charset="-122"/>
                <a:cs typeface="Times New Roman" charset="0"/>
              </a:rPr>
              <a:t> since [7,0] has 0 = </a:t>
            </a:r>
            <a:r>
              <a:rPr lang="en-US" sz="1600" dirty="0" err="1">
                <a:latin typeface="Calibri" charset="0"/>
                <a:ea typeface="DengXian" charset="-122"/>
                <a:cs typeface="Times New Roman" charset="0"/>
              </a:rPr>
              <a:t>stack.length</a:t>
            </a:r>
            <a:r>
              <a:rPr lang="en-US" sz="1600" dirty="0">
                <a:latin typeface="Calibri" charset="0"/>
                <a:ea typeface="DengXian" charset="-122"/>
                <a:cs typeface="Times New Roman" charset="0"/>
              </a:rPr>
              <a:t> push [7.0]</a:t>
            </a:r>
          </a:p>
          <a:p>
            <a:r>
              <a:rPr lang="en-US" sz="1600" dirty="0">
                <a:latin typeface="Calibri" charset="0"/>
                <a:ea typeface="DengXian" charset="-122"/>
                <a:cs typeface="Times New Roman" charset="0"/>
              </a:rPr>
              <a:t> since [7,1] has 1 = </a:t>
            </a:r>
            <a:r>
              <a:rPr lang="en-US" sz="1600" dirty="0" err="1">
                <a:latin typeface="Calibri" charset="0"/>
                <a:ea typeface="DengXian" charset="-122"/>
                <a:cs typeface="Times New Roman" charset="0"/>
              </a:rPr>
              <a:t>stack.length</a:t>
            </a:r>
            <a:r>
              <a:rPr lang="en-US" sz="1600" dirty="0">
                <a:latin typeface="Calibri" charset="0"/>
                <a:ea typeface="DengXian" charset="-122"/>
                <a:cs typeface="Times New Roman" charset="0"/>
              </a:rPr>
              <a:t> push [7.1] </a:t>
            </a:r>
            <a:r>
              <a:rPr lang="en-US" sz="1600" dirty="0" err="1">
                <a:latin typeface="Calibri" charset="0"/>
                <a:ea typeface="DengXian" charset="-122"/>
                <a:cs typeface="Times New Roman" charset="0"/>
              </a:rPr>
              <a:t>st</a:t>
            </a:r>
            <a:r>
              <a:rPr lang="en-US" sz="1600" dirty="0">
                <a:latin typeface="Calibri" charset="0"/>
                <a:ea typeface="DengXian" charset="-122"/>
                <a:cs typeface="Times New Roman" charset="0"/>
              </a:rPr>
              <a:t> = [7,0][7.1]</a:t>
            </a:r>
          </a:p>
          <a:p>
            <a:r>
              <a:rPr lang="en-US" sz="1600" dirty="0">
                <a:latin typeface="Calibri" charset="0"/>
                <a:ea typeface="DengXian" charset="-122"/>
                <a:cs typeface="Times New Roman" charset="0"/>
              </a:rPr>
              <a:t> since [6,1] has 1&lt;</a:t>
            </a:r>
            <a:r>
              <a:rPr lang="en-US" sz="1600" dirty="0" err="1">
                <a:latin typeface="Calibri" charset="0"/>
                <a:ea typeface="DengXian" charset="-122"/>
                <a:cs typeface="Times New Roman" charset="0"/>
              </a:rPr>
              <a:t>stack.length</a:t>
            </a:r>
            <a:r>
              <a:rPr lang="en-US" sz="1600" dirty="0">
                <a:latin typeface="Calibri" charset="0"/>
                <a:ea typeface="DengXian" charset="-122"/>
                <a:cs typeface="Times New Roman" charset="0"/>
              </a:rPr>
              <a:t> insert in index 1 = [7,0][6,1][7.1]</a:t>
            </a:r>
          </a:p>
          <a:p>
            <a:r>
              <a:rPr lang="en-US" sz="1600" dirty="0">
                <a:latin typeface="Calibri" charset="0"/>
                <a:ea typeface="DengXian" charset="-122"/>
                <a:cs typeface="Times New Roman" charset="0"/>
              </a:rPr>
              <a:t> since [5,0] has 0&lt;</a:t>
            </a:r>
            <a:r>
              <a:rPr lang="en-US" sz="1600" dirty="0" err="1">
                <a:latin typeface="Calibri" charset="0"/>
                <a:ea typeface="DengXian" charset="-122"/>
                <a:cs typeface="Times New Roman" charset="0"/>
              </a:rPr>
              <a:t>stack.length</a:t>
            </a:r>
            <a:r>
              <a:rPr lang="en-US" sz="1600" dirty="0">
                <a:latin typeface="Calibri" charset="0"/>
                <a:ea typeface="DengXian" charset="-122"/>
                <a:cs typeface="Times New Roman" charset="0"/>
              </a:rPr>
              <a:t> insert in index 0 = [5,0][7,0][6,1][7.1]</a:t>
            </a:r>
          </a:p>
          <a:p>
            <a:r>
              <a:rPr lang="en-US" sz="1600" dirty="0">
                <a:latin typeface="Calibri" charset="0"/>
                <a:ea typeface="DengXian" charset="-122"/>
                <a:cs typeface="Times New Roman" charset="0"/>
              </a:rPr>
              <a:t> since [5,2] has 2&lt;</a:t>
            </a:r>
            <a:r>
              <a:rPr lang="en-US" sz="1600" dirty="0" err="1">
                <a:latin typeface="Calibri" charset="0"/>
                <a:ea typeface="DengXian" charset="-122"/>
                <a:cs typeface="Times New Roman" charset="0"/>
              </a:rPr>
              <a:t>stack.length</a:t>
            </a:r>
            <a:r>
              <a:rPr lang="en-US" sz="1600" dirty="0">
                <a:latin typeface="Calibri" charset="0"/>
                <a:ea typeface="DengXian" charset="-122"/>
                <a:cs typeface="Times New Roman" charset="0"/>
              </a:rPr>
              <a:t> insert in index 2 = [5,0][7,0][5,2][6,1][7.1]</a:t>
            </a:r>
          </a:p>
          <a:p>
            <a:r>
              <a:rPr lang="en-US" sz="1600" dirty="0">
                <a:latin typeface="Calibri" charset="0"/>
                <a:ea typeface="DengXian" charset="-122"/>
                <a:cs typeface="Times New Roman" charset="0"/>
              </a:rPr>
              <a:t> since [4,4] has 4&lt;</a:t>
            </a:r>
            <a:r>
              <a:rPr lang="en-US" sz="1600" dirty="0" err="1">
                <a:latin typeface="Calibri" charset="0"/>
                <a:ea typeface="DengXian" charset="-122"/>
                <a:cs typeface="Times New Roman" charset="0"/>
              </a:rPr>
              <a:t>stack.length</a:t>
            </a:r>
            <a:r>
              <a:rPr lang="en-US" sz="1600" dirty="0">
                <a:latin typeface="Calibri" charset="0"/>
                <a:ea typeface="DengXian" charset="-122"/>
                <a:cs typeface="Times New Roman" charset="0"/>
              </a:rPr>
              <a:t> insert in index 4 = [5,0][7,0][5,2][6,1][4,4][7.1]</a:t>
            </a:r>
            <a:endParaRPr lang="en-US" sz="1600" dirty="0">
              <a:effectLst/>
              <a:latin typeface="Calibri" charset="0"/>
              <a:ea typeface="DengXian" charset="-122"/>
              <a:cs typeface="Times New Roman" charset="0"/>
            </a:endParaRPr>
          </a:p>
        </p:txBody>
      </p:sp>
    </p:spTree>
    <p:extLst>
      <p:ext uri="{BB962C8B-B14F-4D97-AF65-F5344CB8AC3E}">
        <p14:creationId xmlns:p14="http://schemas.microsoft.com/office/powerpoint/2010/main" val="10583269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3422" y="156146"/>
            <a:ext cx="2292615" cy="369332"/>
          </a:xfrm>
          <a:prstGeom prst="rect">
            <a:avLst/>
          </a:prstGeom>
        </p:spPr>
        <p:txBody>
          <a:bodyPr wrap="none">
            <a:spAutoFit/>
          </a:bodyPr>
          <a:lstStyle/>
          <a:p>
            <a:r>
              <a:rPr lang="en-US" dirty="0"/>
              <a:t>Missing number series</a:t>
            </a:r>
          </a:p>
        </p:txBody>
      </p:sp>
      <p:sp>
        <p:nvSpPr>
          <p:cNvPr id="2" name="Rectangle 1"/>
          <p:cNvSpPr/>
          <p:nvPr/>
        </p:nvSpPr>
        <p:spPr>
          <a:xfrm>
            <a:off x="193421" y="525478"/>
            <a:ext cx="12121291" cy="830997"/>
          </a:xfrm>
          <a:prstGeom prst="rect">
            <a:avLst/>
          </a:prstGeom>
        </p:spPr>
        <p:txBody>
          <a:bodyPr wrap="square">
            <a:spAutoFit/>
          </a:bodyPr>
          <a:lstStyle/>
          <a:p>
            <a:r>
              <a:rPr lang="en-US" sz="1600" dirty="0"/>
              <a:t>Given an array of integers, 1 ≤ a[</a:t>
            </a:r>
            <a:r>
              <a:rPr lang="en-US" sz="1600" dirty="0" err="1"/>
              <a:t>i</a:t>
            </a:r>
            <a:r>
              <a:rPr lang="en-US" sz="1600" dirty="0"/>
              <a:t>] ≤ n (n = size of array), some elements appear twice and others appear once</a:t>
            </a:r>
            <a:r>
              <a:rPr lang="en-US" sz="1600" dirty="0" smtClean="0"/>
              <a:t>. Find </a:t>
            </a:r>
            <a:r>
              <a:rPr lang="en-US" sz="1600" dirty="0"/>
              <a:t>all the elements that appear twice in this array</a:t>
            </a:r>
            <a:r>
              <a:rPr lang="en-US" sz="1600" dirty="0" smtClean="0"/>
              <a:t>.</a:t>
            </a:r>
          </a:p>
          <a:p>
            <a:r>
              <a:rPr lang="en-US" sz="1600" dirty="0"/>
              <a:t>Example</a:t>
            </a:r>
            <a:r>
              <a:rPr lang="en-US" sz="1600" dirty="0" smtClean="0"/>
              <a:t>:           Input</a:t>
            </a:r>
            <a:r>
              <a:rPr lang="en-US" sz="1600" dirty="0"/>
              <a:t>:[4,3,2,7,8,2,3,1</a:t>
            </a:r>
            <a:r>
              <a:rPr lang="en-US" sz="1600" dirty="0" smtClean="0"/>
              <a:t>]       Output</a:t>
            </a:r>
            <a:r>
              <a:rPr lang="en-US" sz="1600" dirty="0"/>
              <a:t>:[2,3]</a:t>
            </a:r>
          </a:p>
        </p:txBody>
      </p:sp>
      <p:sp>
        <p:nvSpPr>
          <p:cNvPr id="4" name="Rectangle 3"/>
          <p:cNvSpPr/>
          <p:nvPr/>
        </p:nvSpPr>
        <p:spPr>
          <a:xfrm>
            <a:off x="193420" y="1356475"/>
            <a:ext cx="5562153" cy="2800767"/>
          </a:xfrm>
          <a:prstGeom prst="rect">
            <a:avLst/>
          </a:prstGeom>
        </p:spPr>
        <p:txBody>
          <a:bodyPr wrap="square">
            <a:spAutoFit/>
          </a:bodyPr>
          <a:lstStyle/>
          <a:p>
            <a:r>
              <a:rPr lang="en-US" sz="1600" dirty="0">
                <a:latin typeface="Calibri" charset="0"/>
                <a:ea typeface="DengXian" charset="-122"/>
                <a:cs typeface="Times New Roman" charset="0"/>
              </a:rPr>
              <a:t>flip </a:t>
            </a:r>
            <a:r>
              <a:rPr lang="en-US" sz="1600" dirty="0" err="1">
                <a:latin typeface="Calibri" charset="0"/>
                <a:ea typeface="DengXian" charset="-122"/>
                <a:cs typeface="Times New Roman" charset="0"/>
              </a:rPr>
              <a:t>num</a:t>
            </a:r>
            <a:r>
              <a:rPr lang="en-US" sz="1600" dirty="0">
                <a:latin typeface="Calibri" charset="0"/>
                <a:ea typeface="DengXian" charset="-122"/>
                <a:cs typeface="Times New Roman" charset="0"/>
              </a:rPr>
              <a:t>[index] to be </a:t>
            </a:r>
            <a:r>
              <a:rPr lang="en-US" sz="1600" dirty="0" err="1">
                <a:latin typeface="Calibri" charset="0"/>
                <a:ea typeface="DengXian" charset="-122"/>
                <a:cs typeface="Times New Roman" charset="0"/>
              </a:rPr>
              <a:t>neg</a:t>
            </a:r>
            <a:r>
              <a:rPr lang="en-US" sz="1600" dirty="0">
                <a:latin typeface="Calibri" charset="0"/>
                <a:ea typeface="DengXian" charset="-122"/>
                <a:cs typeface="Times New Roman" charset="0"/>
              </a:rPr>
              <a:t>, index = abs(</a:t>
            </a:r>
            <a:r>
              <a:rPr lang="en-US" sz="1600" dirty="0" err="1">
                <a:latin typeface="Calibri" charset="0"/>
                <a:ea typeface="DengXian" charset="-122"/>
                <a:cs typeface="Times New Roman" charset="0"/>
              </a:rPr>
              <a:t>nums</a:t>
            </a:r>
            <a:r>
              <a:rPr lang="en-US" sz="1600" dirty="0">
                <a:latin typeface="Calibri" charset="0"/>
                <a:ea typeface="DengXian" charset="-122"/>
                <a:cs typeface="Times New Roman" charset="0"/>
              </a:rPr>
              <a:t>[</a:t>
            </a:r>
            <a:r>
              <a:rPr lang="en-US" sz="1600" dirty="0" err="1">
                <a:latin typeface="Calibri" charset="0"/>
                <a:ea typeface="DengXian" charset="-122"/>
                <a:cs typeface="Times New Roman" charset="0"/>
              </a:rPr>
              <a:t>i</a:t>
            </a:r>
            <a:r>
              <a:rPr lang="en-US" sz="1600" dirty="0">
                <a:latin typeface="Calibri" charset="0"/>
                <a:ea typeface="DengXian" charset="-122"/>
                <a:cs typeface="Times New Roman" charset="0"/>
              </a:rPr>
              <a:t>])-</a:t>
            </a:r>
            <a:r>
              <a:rPr lang="en-US" sz="1600" dirty="0" smtClean="0">
                <a:latin typeface="Calibri" charset="0"/>
                <a:ea typeface="DengXian" charset="-122"/>
                <a:cs typeface="Times New Roman" charset="0"/>
              </a:rPr>
              <a:t>1</a:t>
            </a:r>
          </a:p>
          <a:p>
            <a:r>
              <a:rPr lang="en-US" sz="1600" dirty="0" smtClean="0">
                <a:latin typeface="Calibri" charset="0"/>
                <a:ea typeface="DengXian" charset="-122"/>
                <a:cs typeface="Times New Roman" charset="0"/>
              </a:rPr>
              <a:t>But if before </a:t>
            </a:r>
            <a:r>
              <a:rPr lang="en-US" sz="1600" dirty="0">
                <a:latin typeface="Calibri" charset="0"/>
                <a:ea typeface="DengXian" charset="-122"/>
                <a:cs typeface="Times New Roman" charset="0"/>
              </a:rPr>
              <a:t>flip it is already a </a:t>
            </a:r>
            <a:r>
              <a:rPr lang="en-US" sz="1600" dirty="0" err="1">
                <a:latin typeface="Calibri" charset="0"/>
                <a:ea typeface="DengXian" charset="-122"/>
                <a:cs typeface="Times New Roman" charset="0"/>
              </a:rPr>
              <a:t>neg</a:t>
            </a:r>
            <a:r>
              <a:rPr lang="en-US" sz="1600" dirty="0">
                <a:latin typeface="Calibri" charset="0"/>
                <a:ea typeface="DengXian" charset="-122"/>
                <a:cs typeface="Times New Roman" charset="0"/>
              </a:rPr>
              <a:t>, has been traverse before, </a:t>
            </a:r>
            <a:r>
              <a:rPr lang="en-US" sz="1600" dirty="0" smtClean="0">
                <a:latin typeface="Calibri" charset="0"/>
                <a:ea typeface="DengXian" charset="-122"/>
                <a:cs typeface="Times New Roman" charset="0"/>
              </a:rPr>
              <a:t>then it </a:t>
            </a:r>
            <a:r>
              <a:rPr lang="en-US" sz="1600" dirty="0">
                <a:latin typeface="Calibri" charset="0"/>
                <a:ea typeface="DengXian" charset="-122"/>
                <a:cs typeface="Times New Roman" charset="0"/>
              </a:rPr>
              <a:t>is a dup</a:t>
            </a:r>
          </a:p>
          <a:p>
            <a:r>
              <a:rPr lang="en-US" sz="1600" dirty="0" smtClean="0">
                <a:latin typeface="Calibri" charset="0"/>
                <a:ea typeface="DengXian" charset="-122"/>
                <a:cs typeface="Times New Roman" charset="0"/>
              </a:rPr>
              <a:t> * </a:t>
            </a:r>
            <a:r>
              <a:rPr lang="en-US" sz="1600" dirty="0">
                <a:latin typeface="Calibri" charset="0"/>
                <a:ea typeface="DengXian" charset="-122"/>
                <a:cs typeface="Times New Roman" charset="0"/>
              </a:rPr>
              <a:t>index = 4-1, [4,3,2,-7,8,2,3,1]</a:t>
            </a:r>
          </a:p>
          <a:p>
            <a:r>
              <a:rPr lang="en-US" sz="1600" dirty="0">
                <a:latin typeface="Calibri" charset="0"/>
                <a:ea typeface="DengXian" charset="-122"/>
                <a:cs typeface="Times New Roman" charset="0"/>
              </a:rPr>
              <a:t> * index = 3-1, [4,3,-2,-7,8,2,3,1]</a:t>
            </a:r>
          </a:p>
          <a:p>
            <a:r>
              <a:rPr lang="en-US" sz="1600" dirty="0">
                <a:latin typeface="Calibri" charset="0"/>
                <a:ea typeface="DengXian" charset="-122"/>
                <a:cs typeface="Times New Roman" charset="0"/>
              </a:rPr>
              <a:t> * index = 2-1, [4,-3,-2,-7,8,2,3,1]</a:t>
            </a:r>
          </a:p>
          <a:p>
            <a:r>
              <a:rPr lang="en-US" sz="1600" dirty="0">
                <a:latin typeface="Calibri" charset="0"/>
                <a:ea typeface="DengXian" charset="-122"/>
                <a:cs typeface="Times New Roman" charset="0"/>
              </a:rPr>
              <a:t> * index = 7-1, [4,-3,-2,-7,8,2,-3,1]</a:t>
            </a:r>
          </a:p>
          <a:p>
            <a:r>
              <a:rPr lang="en-US" sz="1600" dirty="0">
                <a:latin typeface="Calibri" charset="0"/>
                <a:ea typeface="DengXian" charset="-122"/>
                <a:cs typeface="Times New Roman" charset="0"/>
              </a:rPr>
              <a:t> * index = 8-1, [4,-3,-2,-7,8,2,-3,-1]</a:t>
            </a:r>
          </a:p>
          <a:p>
            <a:r>
              <a:rPr lang="en-US" sz="1600" dirty="0">
                <a:latin typeface="Calibri" charset="0"/>
                <a:ea typeface="DengXian" charset="-122"/>
                <a:cs typeface="Times New Roman" charset="0"/>
              </a:rPr>
              <a:t> * index = 2-1, since </a:t>
            </a:r>
            <a:r>
              <a:rPr lang="en-US" sz="1600" dirty="0" err="1">
                <a:latin typeface="Calibri" charset="0"/>
                <a:ea typeface="DengXian" charset="-122"/>
                <a:cs typeface="Times New Roman" charset="0"/>
              </a:rPr>
              <a:t>nums</a:t>
            </a:r>
            <a:r>
              <a:rPr lang="en-US" sz="1600" dirty="0">
                <a:latin typeface="Calibri" charset="0"/>
                <a:ea typeface="DengXian" charset="-122"/>
                <a:cs typeface="Times New Roman" charset="0"/>
              </a:rPr>
              <a:t>[1]&lt;0, push abs(</a:t>
            </a:r>
            <a:r>
              <a:rPr lang="en-US" sz="1600" dirty="0" err="1">
                <a:latin typeface="Calibri" charset="0"/>
                <a:ea typeface="DengXian" charset="-122"/>
                <a:cs typeface="Times New Roman" charset="0"/>
              </a:rPr>
              <a:t>nums</a:t>
            </a:r>
            <a:r>
              <a:rPr lang="en-US" sz="1600" dirty="0">
                <a:latin typeface="Calibri" charset="0"/>
                <a:ea typeface="DengXian" charset="-122"/>
                <a:cs typeface="Times New Roman" charset="0"/>
              </a:rPr>
              <a:t>[</a:t>
            </a:r>
            <a:r>
              <a:rPr lang="en-US" sz="1600" dirty="0" err="1">
                <a:latin typeface="Calibri" charset="0"/>
                <a:ea typeface="DengXian" charset="-122"/>
                <a:cs typeface="Times New Roman" charset="0"/>
              </a:rPr>
              <a:t>i</a:t>
            </a:r>
            <a:r>
              <a:rPr lang="en-US" sz="1600" dirty="0">
                <a:latin typeface="Calibri" charset="0"/>
                <a:ea typeface="DengXian" charset="-122"/>
                <a:cs typeface="Times New Roman" charset="0"/>
              </a:rPr>
              <a:t>]) =</a:t>
            </a:r>
            <a:r>
              <a:rPr lang="en-US" sz="1600" dirty="0" smtClean="0">
                <a:latin typeface="Calibri" charset="0"/>
                <a:ea typeface="DengXian" charset="-122"/>
                <a:cs typeface="Times New Roman" charset="0"/>
              </a:rPr>
              <a:t>2 it is a dup</a:t>
            </a:r>
            <a:endParaRPr lang="en-US" sz="1600" dirty="0">
              <a:latin typeface="Calibri" charset="0"/>
              <a:ea typeface="DengXian" charset="-122"/>
              <a:cs typeface="Times New Roman" charset="0"/>
            </a:endParaRPr>
          </a:p>
          <a:p>
            <a:r>
              <a:rPr lang="en-US" sz="1600" dirty="0">
                <a:latin typeface="Calibri" charset="0"/>
                <a:ea typeface="DengXian" charset="-122"/>
                <a:cs typeface="Times New Roman" charset="0"/>
              </a:rPr>
              <a:t> * index = 3-1, since </a:t>
            </a:r>
            <a:r>
              <a:rPr lang="en-US" sz="1600" dirty="0" err="1">
                <a:latin typeface="Calibri" charset="0"/>
                <a:ea typeface="DengXian" charset="-122"/>
                <a:cs typeface="Times New Roman" charset="0"/>
              </a:rPr>
              <a:t>nums</a:t>
            </a:r>
            <a:r>
              <a:rPr lang="en-US" sz="1600" dirty="0">
                <a:latin typeface="Calibri" charset="0"/>
                <a:ea typeface="DengXian" charset="-122"/>
                <a:cs typeface="Times New Roman" charset="0"/>
              </a:rPr>
              <a:t>[2]&lt;0, push abs(</a:t>
            </a:r>
            <a:r>
              <a:rPr lang="en-US" sz="1600" dirty="0" err="1">
                <a:latin typeface="Calibri" charset="0"/>
                <a:ea typeface="DengXian" charset="-122"/>
                <a:cs typeface="Times New Roman" charset="0"/>
              </a:rPr>
              <a:t>nums</a:t>
            </a:r>
            <a:r>
              <a:rPr lang="en-US" sz="1600" dirty="0">
                <a:latin typeface="Calibri" charset="0"/>
                <a:ea typeface="DengXian" charset="-122"/>
                <a:cs typeface="Times New Roman" charset="0"/>
              </a:rPr>
              <a:t>[</a:t>
            </a:r>
            <a:r>
              <a:rPr lang="en-US" sz="1600" dirty="0" err="1">
                <a:latin typeface="Calibri" charset="0"/>
                <a:ea typeface="DengXian" charset="-122"/>
                <a:cs typeface="Times New Roman" charset="0"/>
              </a:rPr>
              <a:t>i</a:t>
            </a:r>
            <a:r>
              <a:rPr lang="en-US" sz="1600" dirty="0">
                <a:latin typeface="Calibri" charset="0"/>
                <a:ea typeface="DengXian" charset="-122"/>
                <a:cs typeface="Times New Roman" charset="0"/>
              </a:rPr>
              <a:t>]) =3</a:t>
            </a:r>
          </a:p>
          <a:p>
            <a:r>
              <a:rPr lang="en-US" sz="1600" dirty="0">
                <a:latin typeface="Calibri" charset="0"/>
                <a:ea typeface="DengXian" charset="-122"/>
                <a:cs typeface="Times New Roman" charset="0"/>
              </a:rPr>
              <a:t> * index = 1-1, [-4,-3,-2,-7,8,2,-3,-1]</a:t>
            </a:r>
            <a:endParaRPr lang="en-US" sz="1600" dirty="0">
              <a:effectLst/>
              <a:latin typeface="Calibri" charset="0"/>
              <a:ea typeface="DengXian" charset="-122"/>
              <a:cs typeface="Times New Roman" charset="0"/>
            </a:endParaRPr>
          </a:p>
        </p:txBody>
      </p:sp>
      <p:sp>
        <p:nvSpPr>
          <p:cNvPr id="6" name="Rectangle 5"/>
          <p:cNvSpPr/>
          <p:nvPr/>
        </p:nvSpPr>
        <p:spPr>
          <a:xfrm>
            <a:off x="193419" y="4157242"/>
            <a:ext cx="7418664" cy="2554545"/>
          </a:xfrm>
          <a:prstGeom prst="rect">
            <a:avLst/>
          </a:prstGeom>
        </p:spPr>
        <p:txBody>
          <a:bodyPr wrap="square">
            <a:spAutoFit/>
          </a:bodyPr>
          <a:lstStyle/>
          <a:p>
            <a:r>
              <a:rPr lang="en-US" sz="1600" dirty="0" smtClean="0">
                <a:solidFill>
                  <a:schemeClr val="accent1">
                    <a:lumMod val="75000"/>
                  </a:schemeClr>
                </a:solidFill>
                <a:latin typeface="Calibri" charset="0"/>
                <a:ea typeface="DengXian" charset="-122"/>
                <a:cs typeface="Times New Roman" charset="0"/>
              </a:rPr>
              <a:t>    let </a:t>
            </a:r>
            <a:r>
              <a:rPr lang="en-US" sz="1600" dirty="0">
                <a:solidFill>
                  <a:schemeClr val="accent1">
                    <a:lumMod val="75000"/>
                  </a:schemeClr>
                </a:solidFill>
                <a:latin typeface="Calibri" charset="0"/>
                <a:ea typeface="DengXian" charset="-122"/>
                <a:cs typeface="Times New Roman" charset="0"/>
              </a:rPr>
              <a:t>res= [], index, </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a:t>
            </a:r>
          </a:p>
          <a:p>
            <a:r>
              <a:rPr lang="en-US" sz="1600" dirty="0">
                <a:solidFill>
                  <a:schemeClr val="accent1">
                    <a:lumMod val="75000"/>
                  </a:schemeClr>
                </a:solidFill>
                <a:latin typeface="Calibri" charset="0"/>
                <a:ea typeface="DengXian" charset="-122"/>
                <a:cs typeface="Times New Roman" charset="0"/>
              </a:rPr>
              <a:t>    for(</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=0;i&lt;</a:t>
            </a:r>
            <a:r>
              <a:rPr lang="en-US" sz="1600" dirty="0" err="1">
                <a:solidFill>
                  <a:schemeClr val="accent1">
                    <a:lumMod val="75000"/>
                  </a:schemeClr>
                </a:solidFill>
                <a:latin typeface="Calibri" charset="0"/>
                <a:ea typeface="DengXian" charset="-122"/>
                <a:cs typeface="Times New Roman" charset="0"/>
              </a:rPr>
              <a:t>nums.length;i</a:t>
            </a:r>
            <a:r>
              <a:rPr lang="en-US" sz="1600" dirty="0">
                <a:solidFill>
                  <a:schemeClr val="accent1">
                    <a:lumMod val="75000"/>
                  </a:schemeClr>
                </a:solidFill>
                <a:latin typeface="Calibri" charset="0"/>
                <a:ea typeface="DengXian" charset="-122"/>
                <a:cs typeface="Times New Roman" charset="0"/>
              </a:rPr>
              <a:t>++){</a:t>
            </a:r>
          </a:p>
          <a:p>
            <a:r>
              <a:rPr lang="en-US" sz="1600" dirty="0">
                <a:solidFill>
                  <a:schemeClr val="accent1">
                    <a:lumMod val="75000"/>
                  </a:schemeClr>
                </a:solidFill>
                <a:latin typeface="Calibri" charset="0"/>
                <a:ea typeface="DengXian" charset="-122"/>
                <a:cs typeface="Times New Roman" charset="0"/>
              </a:rPr>
              <a:t>        index = </a:t>
            </a:r>
            <a:r>
              <a:rPr lang="en-US" sz="1600" dirty="0" err="1">
                <a:solidFill>
                  <a:schemeClr val="accent1">
                    <a:lumMod val="75000"/>
                  </a:schemeClr>
                </a:solidFill>
                <a:latin typeface="Calibri" charset="0"/>
                <a:ea typeface="DengXian" charset="-122"/>
                <a:cs typeface="Times New Roman" charset="0"/>
              </a:rPr>
              <a:t>Math.abs</a:t>
            </a:r>
            <a:r>
              <a:rPr lang="en-US" sz="1600" dirty="0">
                <a:solidFill>
                  <a:schemeClr val="accent1">
                    <a:lumMod val="75000"/>
                  </a:schemeClr>
                </a:solidFill>
                <a:latin typeface="Calibri" charset="0"/>
                <a:ea typeface="DengXian" charset="-122"/>
                <a:cs typeface="Times New Roman" charset="0"/>
              </a:rPr>
              <a:t>(</a:t>
            </a:r>
            <a:r>
              <a:rPr lang="en-US" sz="1600" dirty="0" err="1">
                <a:solidFill>
                  <a:schemeClr val="accent1">
                    <a:lumMod val="75000"/>
                  </a:schemeClr>
                </a:solidFill>
                <a:latin typeface="Calibri" charset="0"/>
                <a:ea typeface="DengXian" charset="-122"/>
                <a:cs typeface="Times New Roman" charset="0"/>
              </a:rPr>
              <a:t>nums</a:t>
            </a:r>
            <a:r>
              <a:rPr lang="en-US" sz="1600" dirty="0">
                <a:solidFill>
                  <a:schemeClr val="accent1">
                    <a:lumMod val="75000"/>
                  </a:schemeClr>
                </a:solidFill>
                <a:latin typeface="Calibri" charset="0"/>
                <a:ea typeface="DengXian" charset="-122"/>
                <a:cs typeface="Times New Roman" charset="0"/>
              </a:rPr>
              <a:t>[</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 -1;</a:t>
            </a:r>
          </a:p>
          <a:p>
            <a:r>
              <a:rPr lang="en-US" sz="1600" dirty="0">
                <a:solidFill>
                  <a:schemeClr val="accent1">
                    <a:lumMod val="75000"/>
                  </a:schemeClr>
                </a:solidFill>
                <a:latin typeface="Calibri" charset="0"/>
                <a:ea typeface="DengXian" charset="-122"/>
                <a:cs typeface="Times New Roman" charset="0"/>
              </a:rPr>
              <a:t>        // Before flip it is already a </a:t>
            </a:r>
            <a:r>
              <a:rPr lang="en-US" sz="1600" dirty="0" err="1">
                <a:solidFill>
                  <a:schemeClr val="accent1">
                    <a:lumMod val="75000"/>
                  </a:schemeClr>
                </a:solidFill>
                <a:latin typeface="Calibri" charset="0"/>
                <a:ea typeface="DengXian" charset="-122"/>
                <a:cs typeface="Times New Roman" charset="0"/>
              </a:rPr>
              <a:t>neg</a:t>
            </a:r>
            <a:r>
              <a:rPr lang="en-US" sz="1600" dirty="0">
                <a:solidFill>
                  <a:schemeClr val="accent1">
                    <a:lumMod val="75000"/>
                  </a:schemeClr>
                </a:solidFill>
                <a:latin typeface="Calibri" charset="0"/>
                <a:ea typeface="DengXian" charset="-122"/>
                <a:cs typeface="Times New Roman" charset="0"/>
              </a:rPr>
              <a:t>, has been traverse before, it is a dup</a:t>
            </a:r>
          </a:p>
          <a:p>
            <a:r>
              <a:rPr lang="en-US" sz="1600" dirty="0">
                <a:solidFill>
                  <a:schemeClr val="accent1">
                    <a:lumMod val="75000"/>
                  </a:schemeClr>
                </a:solidFill>
                <a:latin typeface="Calibri" charset="0"/>
                <a:ea typeface="DengXian" charset="-122"/>
                <a:cs typeface="Times New Roman" charset="0"/>
              </a:rPr>
              <a:t>        if(</a:t>
            </a:r>
            <a:r>
              <a:rPr lang="en-US" sz="1600" dirty="0" err="1">
                <a:solidFill>
                  <a:schemeClr val="accent1">
                    <a:lumMod val="75000"/>
                  </a:schemeClr>
                </a:solidFill>
                <a:latin typeface="Calibri" charset="0"/>
                <a:ea typeface="DengXian" charset="-122"/>
                <a:cs typeface="Times New Roman" charset="0"/>
              </a:rPr>
              <a:t>nums</a:t>
            </a:r>
            <a:r>
              <a:rPr lang="en-US" sz="1600" dirty="0">
                <a:solidFill>
                  <a:schemeClr val="accent1">
                    <a:lumMod val="75000"/>
                  </a:schemeClr>
                </a:solidFill>
                <a:latin typeface="Calibri" charset="0"/>
                <a:ea typeface="DengXian" charset="-122"/>
                <a:cs typeface="Times New Roman" charset="0"/>
              </a:rPr>
              <a:t>[index] &lt; 0) {</a:t>
            </a:r>
          </a:p>
          <a:p>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res.push</a:t>
            </a:r>
            <a:r>
              <a:rPr lang="en-US" sz="1600" dirty="0">
                <a:solidFill>
                  <a:schemeClr val="accent1">
                    <a:lumMod val="75000"/>
                  </a:schemeClr>
                </a:solidFill>
                <a:latin typeface="Calibri" charset="0"/>
                <a:ea typeface="DengXian" charset="-122"/>
                <a:cs typeface="Times New Roman" charset="0"/>
              </a:rPr>
              <a:t>(</a:t>
            </a:r>
            <a:r>
              <a:rPr lang="en-US" sz="1600" dirty="0" err="1">
                <a:solidFill>
                  <a:schemeClr val="accent1">
                    <a:lumMod val="75000"/>
                  </a:schemeClr>
                </a:solidFill>
                <a:latin typeface="Calibri" charset="0"/>
                <a:ea typeface="DengXian" charset="-122"/>
                <a:cs typeface="Times New Roman" charset="0"/>
              </a:rPr>
              <a:t>Math.abs</a:t>
            </a:r>
            <a:r>
              <a:rPr lang="en-US" sz="1600" dirty="0">
                <a:solidFill>
                  <a:schemeClr val="accent1">
                    <a:lumMod val="75000"/>
                  </a:schemeClr>
                </a:solidFill>
                <a:latin typeface="Calibri" charset="0"/>
                <a:ea typeface="DengXian" charset="-122"/>
                <a:cs typeface="Times New Roman" charset="0"/>
              </a:rPr>
              <a:t>(</a:t>
            </a:r>
            <a:r>
              <a:rPr lang="en-US" sz="1600" dirty="0" err="1">
                <a:solidFill>
                  <a:schemeClr val="accent1">
                    <a:lumMod val="75000"/>
                  </a:schemeClr>
                </a:solidFill>
                <a:latin typeface="Calibri" charset="0"/>
                <a:ea typeface="DengXian" charset="-122"/>
                <a:cs typeface="Times New Roman" charset="0"/>
              </a:rPr>
              <a:t>nums</a:t>
            </a:r>
            <a:r>
              <a:rPr lang="en-US" sz="1600" dirty="0">
                <a:solidFill>
                  <a:schemeClr val="accent1">
                    <a:lumMod val="75000"/>
                  </a:schemeClr>
                </a:solidFill>
                <a:latin typeface="Calibri" charset="0"/>
                <a:ea typeface="DengXian" charset="-122"/>
                <a:cs typeface="Times New Roman" charset="0"/>
              </a:rPr>
              <a:t>[</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a:t>
            </a:r>
          </a:p>
          <a:p>
            <a:r>
              <a:rPr lang="en-US" sz="1600" dirty="0">
                <a:solidFill>
                  <a:schemeClr val="accent1">
                    <a:lumMod val="75000"/>
                  </a:schemeClr>
                </a:solidFill>
                <a:latin typeface="Calibri" charset="0"/>
                <a:ea typeface="DengXian" charset="-122"/>
                <a:cs typeface="Times New Roman" charset="0"/>
              </a:rPr>
              <a:t>        }</a:t>
            </a:r>
          </a:p>
          <a:p>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nums</a:t>
            </a:r>
            <a:r>
              <a:rPr lang="en-US" sz="1600" dirty="0">
                <a:solidFill>
                  <a:schemeClr val="accent1">
                    <a:lumMod val="75000"/>
                  </a:schemeClr>
                </a:solidFill>
                <a:latin typeface="Calibri" charset="0"/>
                <a:ea typeface="DengXian" charset="-122"/>
                <a:cs typeface="Times New Roman" charset="0"/>
              </a:rPr>
              <a:t>[index] = </a:t>
            </a:r>
            <a:r>
              <a:rPr lang="en-US" sz="1600" dirty="0" err="1">
                <a:solidFill>
                  <a:schemeClr val="accent1">
                    <a:lumMod val="75000"/>
                  </a:schemeClr>
                </a:solidFill>
                <a:latin typeface="Calibri" charset="0"/>
                <a:ea typeface="DengXian" charset="-122"/>
                <a:cs typeface="Times New Roman" charset="0"/>
              </a:rPr>
              <a:t>nums</a:t>
            </a:r>
            <a:r>
              <a:rPr lang="en-US" sz="1600" dirty="0">
                <a:solidFill>
                  <a:schemeClr val="accent1">
                    <a:lumMod val="75000"/>
                  </a:schemeClr>
                </a:solidFill>
                <a:latin typeface="Calibri" charset="0"/>
                <a:ea typeface="DengXian" charset="-122"/>
                <a:cs typeface="Times New Roman" charset="0"/>
              </a:rPr>
              <a:t>[index]*(-1);</a:t>
            </a:r>
          </a:p>
          <a:p>
            <a:r>
              <a:rPr lang="en-US" sz="1600" dirty="0">
                <a:solidFill>
                  <a:schemeClr val="accent1">
                    <a:lumMod val="75000"/>
                  </a:schemeClr>
                </a:solidFill>
                <a:latin typeface="Calibri" charset="0"/>
                <a:ea typeface="DengXian" charset="-122"/>
                <a:cs typeface="Times New Roman" charset="0"/>
              </a:rPr>
              <a:t>    </a:t>
            </a:r>
            <a:r>
              <a:rPr lang="en-US" sz="1600" dirty="0" smtClean="0">
                <a:solidFill>
                  <a:schemeClr val="accent1">
                    <a:lumMod val="75000"/>
                  </a:schemeClr>
                </a:solidFill>
                <a:latin typeface="Calibri" charset="0"/>
                <a:ea typeface="DengXian" charset="-122"/>
                <a:cs typeface="Times New Roman" charset="0"/>
              </a:rPr>
              <a:t>}</a:t>
            </a:r>
            <a:endParaRPr lang="en-US" sz="1600" dirty="0">
              <a:solidFill>
                <a:schemeClr val="accent1">
                  <a:lumMod val="75000"/>
                </a:schemeClr>
              </a:solidFill>
              <a:latin typeface="Calibri" charset="0"/>
              <a:ea typeface="DengXian" charset="-122"/>
              <a:cs typeface="Times New Roman" charset="0"/>
            </a:endParaRPr>
          </a:p>
          <a:p>
            <a:r>
              <a:rPr lang="en-US" sz="1600" dirty="0">
                <a:solidFill>
                  <a:schemeClr val="accent1">
                    <a:lumMod val="75000"/>
                  </a:schemeClr>
                </a:solidFill>
                <a:latin typeface="Calibri" charset="0"/>
                <a:ea typeface="DengXian" charset="-122"/>
                <a:cs typeface="Times New Roman" charset="0"/>
              </a:rPr>
              <a:t>    return res;</a:t>
            </a:r>
            <a:endParaRPr lang="en-US" sz="1600" dirty="0">
              <a:solidFill>
                <a:schemeClr val="accent1">
                  <a:lumMod val="75000"/>
                </a:schemeClr>
              </a:solidFill>
              <a:effectLst/>
              <a:latin typeface="Calibri" charset="0"/>
              <a:ea typeface="DengXian" charset="-122"/>
              <a:cs typeface="Times New Roman" charset="0"/>
            </a:endParaRPr>
          </a:p>
        </p:txBody>
      </p:sp>
      <p:sp>
        <p:nvSpPr>
          <p:cNvPr id="7" name="Rectangle 6"/>
          <p:cNvSpPr/>
          <p:nvPr/>
        </p:nvSpPr>
        <p:spPr>
          <a:xfrm>
            <a:off x="5499983" y="940976"/>
            <a:ext cx="6096000" cy="1815882"/>
          </a:xfrm>
          <a:prstGeom prst="rect">
            <a:avLst/>
          </a:prstGeom>
        </p:spPr>
        <p:txBody>
          <a:bodyPr>
            <a:spAutoFit/>
          </a:bodyPr>
          <a:lstStyle/>
          <a:p>
            <a:r>
              <a:rPr lang="en-US" sz="1600" b="1" dirty="0" smtClean="0"/>
              <a:t>Follow up: To find </a:t>
            </a:r>
            <a:r>
              <a:rPr lang="en-US" sz="1600" b="1" dirty="0"/>
              <a:t>all the elements of [1, n] inclusive that do not appear in this array</a:t>
            </a:r>
            <a:r>
              <a:rPr lang="en-US" sz="1600" b="1" dirty="0" smtClean="0"/>
              <a:t>.</a:t>
            </a:r>
          </a:p>
          <a:p>
            <a:r>
              <a:rPr lang="en-US" sz="1600" dirty="0" smtClean="0"/>
              <a:t>if </a:t>
            </a:r>
            <a:r>
              <a:rPr lang="en-US" sz="1600" dirty="0"/>
              <a:t>the number on index </a:t>
            </a:r>
            <a:r>
              <a:rPr lang="en-US" sz="1600" dirty="0" err="1"/>
              <a:t>i</a:t>
            </a:r>
            <a:r>
              <a:rPr lang="en-US" sz="1600" dirty="0"/>
              <a:t> is missing, means no </a:t>
            </a:r>
            <a:r>
              <a:rPr lang="en-US" sz="1600" dirty="0" err="1"/>
              <a:t>i</a:t>
            </a:r>
            <a:r>
              <a:rPr lang="en-US" sz="1600" dirty="0"/>
              <a:t> point to the </a:t>
            </a:r>
            <a:r>
              <a:rPr lang="en-US" sz="1600" dirty="0" smtClean="0"/>
              <a:t>missing </a:t>
            </a:r>
            <a:r>
              <a:rPr lang="en-US" sz="1600" dirty="0"/>
              <a:t>number  we can make every number to be </a:t>
            </a:r>
            <a:r>
              <a:rPr lang="en-US" sz="1600" dirty="0" smtClean="0"/>
              <a:t>negative </a:t>
            </a:r>
            <a:r>
              <a:rPr lang="en-US" sz="1600" dirty="0"/>
              <a:t>by using </a:t>
            </a:r>
            <a:r>
              <a:rPr lang="en-US" sz="1600" dirty="0" err="1"/>
              <a:t>num</a:t>
            </a:r>
            <a:r>
              <a:rPr lang="en-US" sz="1600" dirty="0"/>
              <a:t>[</a:t>
            </a:r>
            <a:r>
              <a:rPr lang="en-US" sz="1600" dirty="0" err="1"/>
              <a:t>nums</a:t>
            </a:r>
            <a:r>
              <a:rPr lang="en-US" sz="1600" dirty="0"/>
              <a:t>[</a:t>
            </a:r>
            <a:r>
              <a:rPr lang="en-US" sz="1600" dirty="0" err="1"/>
              <a:t>i</a:t>
            </a:r>
            <a:r>
              <a:rPr lang="en-US" sz="1600" dirty="0"/>
              <a:t>]-1] = -</a:t>
            </a:r>
            <a:r>
              <a:rPr lang="en-US" sz="1600" dirty="0" err="1"/>
              <a:t>num</a:t>
            </a:r>
            <a:r>
              <a:rPr lang="en-US" sz="1600" dirty="0"/>
              <a:t>[</a:t>
            </a:r>
            <a:r>
              <a:rPr lang="en-US" sz="1600" dirty="0" err="1"/>
              <a:t>nums</a:t>
            </a:r>
            <a:r>
              <a:rPr lang="en-US" sz="1600" dirty="0"/>
              <a:t>[</a:t>
            </a:r>
            <a:r>
              <a:rPr lang="en-US" sz="1600" dirty="0" err="1"/>
              <a:t>i</a:t>
            </a:r>
            <a:r>
              <a:rPr lang="en-US" sz="1600" dirty="0"/>
              <a:t>]-1]  then traverse the whole array, for those is still positive, should be the </a:t>
            </a:r>
            <a:r>
              <a:rPr lang="en-US" sz="1600" dirty="0" smtClean="0"/>
              <a:t>missing </a:t>
            </a:r>
            <a:r>
              <a:rPr lang="en-US" sz="1600" dirty="0"/>
              <a:t>value since there is no index to point to it to </a:t>
            </a:r>
            <a:r>
              <a:rPr lang="en-US" sz="1600" dirty="0" smtClean="0"/>
              <a:t>change </a:t>
            </a:r>
            <a:r>
              <a:rPr lang="en-US" sz="1600" dirty="0"/>
              <a:t>it to negative </a:t>
            </a:r>
          </a:p>
        </p:txBody>
      </p:sp>
      <p:sp>
        <p:nvSpPr>
          <p:cNvPr id="9" name="Rectangle 8"/>
          <p:cNvSpPr/>
          <p:nvPr/>
        </p:nvSpPr>
        <p:spPr>
          <a:xfrm>
            <a:off x="5499983" y="2664525"/>
            <a:ext cx="6096000" cy="2246769"/>
          </a:xfrm>
          <a:prstGeom prst="rect">
            <a:avLst/>
          </a:prstGeom>
        </p:spPr>
        <p:txBody>
          <a:bodyPr>
            <a:spAutoFit/>
          </a:bodyPr>
          <a:lstStyle/>
          <a:p>
            <a:r>
              <a:rPr lang="en-US" sz="1400" dirty="0" err="1">
                <a:latin typeface="Calibri" charset="0"/>
                <a:ea typeface="DengXian" charset="-122"/>
                <a:cs typeface="Times New Roman" charset="0"/>
              </a:rPr>
              <a:t>e.g</a:t>
            </a:r>
            <a:r>
              <a:rPr lang="en-US" sz="1400" dirty="0">
                <a:latin typeface="Calibri" charset="0"/>
                <a:ea typeface="DengXian" charset="-122"/>
                <a:cs typeface="Times New Roman" charset="0"/>
              </a:rPr>
              <a:t>: [4,3,2,7,8,2,3,1]</a:t>
            </a:r>
          </a:p>
          <a:p>
            <a:r>
              <a:rPr lang="en-US" sz="1400" dirty="0">
                <a:latin typeface="Calibri" charset="0"/>
                <a:ea typeface="DengXian" charset="-122"/>
                <a:cs typeface="Times New Roman" charset="0"/>
              </a:rPr>
              <a:t> </a:t>
            </a:r>
            <a:r>
              <a:rPr lang="en-US" sz="1400" dirty="0" err="1">
                <a:latin typeface="Calibri" charset="0"/>
                <a:ea typeface="DengXian" charset="-122"/>
                <a:cs typeface="Times New Roman" charset="0"/>
              </a:rPr>
              <a:t>i</a:t>
            </a:r>
            <a:r>
              <a:rPr lang="en-US" sz="1400" dirty="0">
                <a:latin typeface="Calibri" charset="0"/>
                <a:ea typeface="DengXian" charset="-122"/>
                <a:cs typeface="Times New Roman" charset="0"/>
              </a:rPr>
              <a:t>=0, </a:t>
            </a:r>
            <a:r>
              <a:rPr lang="en-US" sz="1400" dirty="0" err="1">
                <a:latin typeface="Calibri" charset="0"/>
                <a:ea typeface="DengXian" charset="-122"/>
                <a:cs typeface="Times New Roman" charset="0"/>
              </a:rPr>
              <a:t>num</a:t>
            </a:r>
            <a:r>
              <a:rPr lang="en-US" sz="1400" dirty="0">
                <a:latin typeface="Calibri" charset="0"/>
                <a:ea typeface="DengXian" charset="-122"/>
                <a:cs typeface="Times New Roman" charset="0"/>
              </a:rPr>
              <a:t>[4-1] = 7 to be -7 [4,3,2,-7,8,2,3,1]</a:t>
            </a:r>
          </a:p>
          <a:p>
            <a:r>
              <a:rPr lang="en-US" sz="1400" dirty="0">
                <a:latin typeface="Calibri" charset="0"/>
                <a:ea typeface="DengXian" charset="-122"/>
                <a:cs typeface="Times New Roman" charset="0"/>
              </a:rPr>
              <a:t> </a:t>
            </a:r>
            <a:r>
              <a:rPr lang="en-US" sz="1400" dirty="0" err="1">
                <a:latin typeface="Calibri" charset="0"/>
                <a:ea typeface="DengXian" charset="-122"/>
                <a:cs typeface="Times New Roman" charset="0"/>
              </a:rPr>
              <a:t>i</a:t>
            </a:r>
            <a:r>
              <a:rPr lang="en-US" sz="1400" dirty="0">
                <a:latin typeface="Calibri" charset="0"/>
                <a:ea typeface="DengXian" charset="-122"/>
                <a:cs typeface="Times New Roman" charset="0"/>
              </a:rPr>
              <a:t>=1, </a:t>
            </a:r>
            <a:r>
              <a:rPr lang="en-US" sz="1400" dirty="0" err="1">
                <a:latin typeface="Calibri" charset="0"/>
                <a:ea typeface="DengXian" charset="-122"/>
                <a:cs typeface="Times New Roman" charset="0"/>
              </a:rPr>
              <a:t>num</a:t>
            </a:r>
            <a:r>
              <a:rPr lang="en-US" sz="1400" dirty="0">
                <a:latin typeface="Calibri" charset="0"/>
                <a:ea typeface="DengXian" charset="-122"/>
                <a:cs typeface="Times New Roman" charset="0"/>
              </a:rPr>
              <a:t>[3-1] = 2 to be -2 [4,3,-2,-7,8,2,3,1]</a:t>
            </a:r>
          </a:p>
          <a:p>
            <a:r>
              <a:rPr lang="en-US" sz="1400" dirty="0">
                <a:latin typeface="Calibri" charset="0"/>
                <a:ea typeface="DengXian" charset="-122"/>
                <a:cs typeface="Times New Roman" charset="0"/>
              </a:rPr>
              <a:t> </a:t>
            </a:r>
            <a:r>
              <a:rPr lang="en-US" sz="1400" dirty="0" err="1">
                <a:latin typeface="Calibri" charset="0"/>
                <a:ea typeface="DengXian" charset="-122"/>
                <a:cs typeface="Times New Roman" charset="0"/>
              </a:rPr>
              <a:t>i</a:t>
            </a:r>
            <a:r>
              <a:rPr lang="en-US" sz="1400" dirty="0">
                <a:latin typeface="Calibri" charset="0"/>
                <a:ea typeface="DengXian" charset="-122"/>
                <a:cs typeface="Times New Roman" charset="0"/>
              </a:rPr>
              <a:t>=2, </a:t>
            </a:r>
            <a:r>
              <a:rPr lang="en-US" sz="1400" dirty="0" err="1">
                <a:latin typeface="Calibri" charset="0"/>
                <a:ea typeface="DengXian" charset="-122"/>
                <a:cs typeface="Times New Roman" charset="0"/>
              </a:rPr>
              <a:t>num</a:t>
            </a:r>
            <a:r>
              <a:rPr lang="en-US" sz="1400" dirty="0">
                <a:latin typeface="Calibri" charset="0"/>
                <a:ea typeface="DengXian" charset="-122"/>
                <a:cs typeface="Times New Roman" charset="0"/>
              </a:rPr>
              <a:t>[2-1] = 3 to be -3 [4,-3,-2,-7,8,2,3,1]</a:t>
            </a:r>
          </a:p>
          <a:p>
            <a:r>
              <a:rPr lang="en-US" sz="1400" dirty="0">
                <a:latin typeface="Calibri" charset="0"/>
                <a:ea typeface="DengXian" charset="-122"/>
                <a:cs typeface="Times New Roman" charset="0"/>
              </a:rPr>
              <a:t> </a:t>
            </a:r>
            <a:r>
              <a:rPr lang="en-US" sz="1400" dirty="0" err="1">
                <a:latin typeface="Calibri" charset="0"/>
                <a:ea typeface="DengXian" charset="-122"/>
                <a:cs typeface="Times New Roman" charset="0"/>
              </a:rPr>
              <a:t>i</a:t>
            </a:r>
            <a:r>
              <a:rPr lang="en-US" sz="1400" dirty="0">
                <a:latin typeface="Calibri" charset="0"/>
                <a:ea typeface="DengXian" charset="-122"/>
                <a:cs typeface="Times New Roman" charset="0"/>
              </a:rPr>
              <a:t>=3, </a:t>
            </a:r>
            <a:r>
              <a:rPr lang="en-US" sz="1400" dirty="0" err="1">
                <a:latin typeface="Calibri" charset="0"/>
                <a:ea typeface="DengXian" charset="-122"/>
                <a:cs typeface="Times New Roman" charset="0"/>
              </a:rPr>
              <a:t>num</a:t>
            </a:r>
            <a:r>
              <a:rPr lang="en-US" sz="1400" dirty="0">
                <a:latin typeface="Calibri" charset="0"/>
                <a:ea typeface="DengXian" charset="-122"/>
                <a:cs typeface="Times New Roman" charset="0"/>
              </a:rPr>
              <a:t>[7-1] = 3 to be -3 [4,-3,-2,-7,8,2,-3,1]</a:t>
            </a:r>
          </a:p>
          <a:p>
            <a:r>
              <a:rPr lang="en-US" sz="1400" dirty="0">
                <a:latin typeface="Calibri" charset="0"/>
                <a:ea typeface="DengXian" charset="-122"/>
                <a:cs typeface="Times New Roman" charset="0"/>
              </a:rPr>
              <a:t> </a:t>
            </a:r>
            <a:r>
              <a:rPr lang="en-US" sz="1400" dirty="0" err="1">
                <a:latin typeface="Calibri" charset="0"/>
                <a:ea typeface="DengXian" charset="-122"/>
                <a:cs typeface="Times New Roman" charset="0"/>
              </a:rPr>
              <a:t>i</a:t>
            </a:r>
            <a:r>
              <a:rPr lang="en-US" sz="1400" dirty="0">
                <a:latin typeface="Calibri" charset="0"/>
                <a:ea typeface="DengXian" charset="-122"/>
                <a:cs typeface="Times New Roman" charset="0"/>
              </a:rPr>
              <a:t>=4, </a:t>
            </a:r>
            <a:r>
              <a:rPr lang="en-US" sz="1400" dirty="0" err="1">
                <a:latin typeface="Calibri" charset="0"/>
                <a:ea typeface="DengXian" charset="-122"/>
                <a:cs typeface="Times New Roman" charset="0"/>
              </a:rPr>
              <a:t>num</a:t>
            </a:r>
            <a:r>
              <a:rPr lang="en-US" sz="1400" dirty="0">
                <a:latin typeface="Calibri" charset="0"/>
                <a:ea typeface="DengXian" charset="-122"/>
                <a:cs typeface="Times New Roman" charset="0"/>
              </a:rPr>
              <a:t>[8-1] = 1 to be -1 [4,-3,-2,-7,8,2,-3,-1]</a:t>
            </a:r>
          </a:p>
          <a:p>
            <a:r>
              <a:rPr lang="en-US" sz="1400" dirty="0">
                <a:latin typeface="Calibri" charset="0"/>
                <a:ea typeface="DengXian" charset="-122"/>
                <a:cs typeface="Times New Roman" charset="0"/>
              </a:rPr>
              <a:t> </a:t>
            </a:r>
            <a:r>
              <a:rPr lang="en-US" sz="1400" dirty="0" err="1">
                <a:latin typeface="Calibri" charset="0"/>
                <a:ea typeface="DengXian" charset="-122"/>
                <a:cs typeface="Times New Roman" charset="0"/>
              </a:rPr>
              <a:t>i</a:t>
            </a:r>
            <a:r>
              <a:rPr lang="en-US" sz="1400" dirty="0">
                <a:latin typeface="Calibri" charset="0"/>
                <a:ea typeface="DengXian" charset="-122"/>
                <a:cs typeface="Times New Roman" charset="0"/>
              </a:rPr>
              <a:t>=5, </a:t>
            </a:r>
            <a:r>
              <a:rPr lang="en-US" sz="1400" dirty="0" err="1">
                <a:latin typeface="Calibri" charset="0"/>
                <a:ea typeface="DengXian" charset="-122"/>
                <a:cs typeface="Times New Roman" charset="0"/>
              </a:rPr>
              <a:t>num</a:t>
            </a:r>
            <a:r>
              <a:rPr lang="en-US" sz="1400" dirty="0">
                <a:latin typeface="Calibri" charset="0"/>
                <a:ea typeface="DengXian" charset="-122"/>
                <a:cs typeface="Times New Roman" charset="0"/>
              </a:rPr>
              <a:t>[2-1] = -3</a:t>
            </a:r>
          </a:p>
          <a:p>
            <a:r>
              <a:rPr lang="en-US" sz="1400" dirty="0">
                <a:latin typeface="Calibri" charset="0"/>
                <a:ea typeface="DengXian" charset="-122"/>
                <a:cs typeface="Times New Roman" charset="0"/>
              </a:rPr>
              <a:t> </a:t>
            </a:r>
            <a:r>
              <a:rPr lang="en-US" sz="1400" dirty="0" err="1">
                <a:latin typeface="Calibri" charset="0"/>
                <a:ea typeface="DengXian" charset="-122"/>
                <a:cs typeface="Times New Roman" charset="0"/>
              </a:rPr>
              <a:t>i</a:t>
            </a:r>
            <a:r>
              <a:rPr lang="en-US" sz="1400" dirty="0">
                <a:latin typeface="Calibri" charset="0"/>
                <a:ea typeface="DengXian" charset="-122"/>
                <a:cs typeface="Times New Roman" charset="0"/>
              </a:rPr>
              <a:t>=6, </a:t>
            </a:r>
            <a:r>
              <a:rPr lang="en-US" sz="1400" dirty="0" err="1">
                <a:latin typeface="Calibri" charset="0"/>
                <a:ea typeface="DengXian" charset="-122"/>
                <a:cs typeface="Times New Roman" charset="0"/>
              </a:rPr>
              <a:t>num</a:t>
            </a:r>
            <a:r>
              <a:rPr lang="en-US" sz="1400" dirty="0">
                <a:latin typeface="Calibri" charset="0"/>
                <a:ea typeface="DengXian" charset="-122"/>
                <a:cs typeface="Times New Roman" charset="0"/>
              </a:rPr>
              <a:t>[3-1] = -2 </a:t>
            </a:r>
          </a:p>
          <a:p>
            <a:r>
              <a:rPr lang="en-US" sz="1400" dirty="0">
                <a:latin typeface="Calibri" charset="0"/>
                <a:ea typeface="DengXian" charset="-122"/>
                <a:cs typeface="Times New Roman" charset="0"/>
              </a:rPr>
              <a:t> </a:t>
            </a:r>
            <a:r>
              <a:rPr lang="en-US" sz="1400" dirty="0" err="1">
                <a:latin typeface="Calibri" charset="0"/>
                <a:ea typeface="DengXian" charset="-122"/>
                <a:cs typeface="Times New Roman" charset="0"/>
              </a:rPr>
              <a:t>i</a:t>
            </a:r>
            <a:r>
              <a:rPr lang="en-US" sz="1400" dirty="0">
                <a:latin typeface="Calibri" charset="0"/>
                <a:ea typeface="DengXian" charset="-122"/>
                <a:cs typeface="Times New Roman" charset="0"/>
              </a:rPr>
              <a:t>=7, </a:t>
            </a:r>
            <a:r>
              <a:rPr lang="en-US" sz="1400" dirty="0" err="1">
                <a:latin typeface="Calibri" charset="0"/>
                <a:ea typeface="DengXian" charset="-122"/>
                <a:cs typeface="Times New Roman" charset="0"/>
              </a:rPr>
              <a:t>num</a:t>
            </a:r>
            <a:r>
              <a:rPr lang="en-US" sz="1400" dirty="0">
                <a:latin typeface="Calibri" charset="0"/>
                <a:ea typeface="DengXian" charset="-122"/>
                <a:cs typeface="Times New Roman" charset="0"/>
              </a:rPr>
              <a:t>[1-1] = 4 to be -4 [-4,-3,-2,-7,8,2,-3,-1]</a:t>
            </a:r>
          </a:p>
          <a:p>
            <a:r>
              <a:rPr lang="en-US" sz="1400" dirty="0">
                <a:latin typeface="Calibri" charset="0"/>
                <a:ea typeface="DengXian" charset="-122"/>
                <a:cs typeface="Times New Roman" charset="0"/>
              </a:rPr>
              <a:t> Output:  [5,6]</a:t>
            </a:r>
            <a:endParaRPr lang="en-US" sz="1400" dirty="0">
              <a:effectLst/>
              <a:latin typeface="Calibri" charset="0"/>
              <a:ea typeface="DengXian" charset="-122"/>
              <a:cs typeface="Times New Roman" charset="0"/>
            </a:endParaRPr>
          </a:p>
        </p:txBody>
      </p:sp>
      <p:sp>
        <p:nvSpPr>
          <p:cNvPr id="11" name="Rectangle 10"/>
          <p:cNvSpPr/>
          <p:nvPr/>
        </p:nvSpPr>
        <p:spPr>
          <a:xfrm>
            <a:off x="9365673" y="3964900"/>
            <a:ext cx="2826327" cy="2893100"/>
          </a:xfrm>
          <a:prstGeom prst="rect">
            <a:avLst/>
          </a:prstGeom>
          <a:noFill/>
        </p:spPr>
        <p:style>
          <a:lnRef idx="1">
            <a:schemeClr val="accent1"/>
          </a:lnRef>
          <a:fillRef idx="2">
            <a:schemeClr val="accent1"/>
          </a:fillRef>
          <a:effectRef idx="1">
            <a:schemeClr val="accent1"/>
          </a:effectRef>
          <a:fontRef idx="minor">
            <a:schemeClr val="dk1"/>
          </a:fontRef>
        </p:style>
        <p:txBody>
          <a:bodyPr wrap="square">
            <a:spAutoFit/>
          </a:bodyPr>
          <a:lstStyle/>
          <a:p>
            <a:r>
              <a:rPr lang="en-US" sz="1400" b="1" dirty="0">
                <a:solidFill>
                  <a:schemeClr val="accent1">
                    <a:lumMod val="75000"/>
                  </a:schemeClr>
                </a:solidFill>
                <a:latin typeface="Calibri" charset="0"/>
                <a:ea typeface="DengXian" charset="-122"/>
                <a:cs typeface="Times New Roman" charset="0"/>
              </a:rPr>
              <a:t>for(</a:t>
            </a:r>
            <a:r>
              <a:rPr lang="en-US" sz="1400" b="1" dirty="0" err="1">
                <a:solidFill>
                  <a:schemeClr val="accent1">
                    <a:lumMod val="75000"/>
                  </a:schemeClr>
                </a:solidFill>
                <a:latin typeface="Calibri" charset="0"/>
                <a:ea typeface="DengXian" charset="-122"/>
                <a:cs typeface="Times New Roman" charset="0"/>
              </a:rPr>
              <a:t>var</a:t>
            </a:r>
            <a:r>
              <a:rPr lang="en-US" sz="1400" b="1" dirty="0">
                <a:solidFill>
                  <a:schemeClr val="accent1">
                    <a:lumMod val="75000"/>
                  </a:schemeClr>
                </a:solidFill>
                <a:latin typeface="Calibri" charset="0"/>
                <a:ea typeface="DengXian" charset="-122"/>
                <a:cs typeface="Times New Roman" charset="0"/>
              </a:rPr>
              <a:t> </a:t>
            </a:r>
            <a:r>
              <a:rPr lang="en-US" sz="1400" b="1" dirty="0" err="1">
                <a:solidFill>
                  <a:schemeClr val="accent1">
                    <a:lumMod val="75000"/>
                  </a:schemeClr>
                </a:solidFill>
                <a:latin typeface="Calibri" charset="0"/>
                <a:ea typeface="DengXian" charset="-122"/>
                <a:cs typeface="Times New Roman" charset="0"/>
              </a:rPr>
              <a:t>i</a:t>
            </a:r>
            <a:r>
              <a:rPr lang="en-US" sz="1400" b="1" dirty="0">
                <a:solidFill>
                  <a:schemeClr val="accent1">
                    <a:lumMod val="75000"/>
                  </a:schemeClr>
                </a:solidFill>
                <a:latin typeface="Calibri" charset="0"/>
                <a:ea typeface="DengXian" charset="-122"/>
                <a:cs typeface="Times New Roman" charset="0"/>
              </a:rPr>
              <a:t>=0; </a:t>
            </a:r>
            <a:r>
              <a:rPr lang="en-US" sz="1400" b="1" dirty="0" err="1">
                <a:solidFill>
                  <a:schemeClr val="accent1">
                    <a:lumMod val="75000"/>
                  </a:schemeClr>
                </a:solidFill>
                <a:latin typeface="Calibri" charset="0"/>
                <a:ea typeface="DengXian" charset="-122"/>
                <a:cs typeface="Times New Roman" charset="0"/>
              </a:rPr>
              <a:t>i</a:t>
            </a:r>
            <a:r>
              <a:rPr lang="en-US" sz="1400" b="1" dirty="0">
                <a:solidFill>
                  <a:schemeClr val="accent1">
                    <a:lumMod val="75000"/>
                  </a:schemeClr>
                </a:solidFill>
                <a:latin typeface="Calibri" charset="0"/>
                <a:ea typeface="DengXian" charset="-122"/>
                <a:cs typeface="Times New Roman" charset="0"/>
              </a:rPr>
              <a:t>&lt;</a:t>
            </a:r>
            <a:r>
              <a:rPr lang="en-US" sz="1400" b="1" dirty="0" err="1">
                <a:solidFill>
                  <a:schemeClr val="accent1">
                    <a:lumMod val="75000"/>
                  </a:schemeClr>
                </a:solidFill>
                <a:latin typeface="Calibri" charset="0"/>
                <a:ea typeface="DengXian" charset="-122"/>
                <a:cs typeface="Times New Roman" charset="0"/>
              </a:rPr>
              <a:t>nums.length</a:t>
            </a:r>
            <a:r>
              <a:rPr lang="en-US" sz="1400" b="1" dirty="0">
                <a:solidFill>
                  <a:schemeClr val="accent1">
                    <a:lumMod val="75000"/>
                  </a:schemeClr>
                </a:solidFill>
                <a:latin typeface="Calibri" charset="0"/>
                <a:ea typeface="DengXian" charset="-122"/>
                <a:cs typeface="Times New Roman" charset="0"/>
              </a:rPr>
              <a:t>; </a:t>
            </a:r>
            <a:r>
              <a:rPr lang="en-US" sz="1400" b="1" dirty="0" err="1">
                <a:solidFill>
                  <a:schemeClr val="accent1">
                    <a:lumMod val="75000"/>
                  </a:schemeClr>
                </a:solidFill>
                <a:latin typeface="Calibri" charset="0"/>
                <a:ea typeface="DengXian" charset="-122"/>
                <a:cs typeface="Times New Roman" charset="0"/>
              </a:rPr>
              <a:t>i</a:t>
            </a:r>
            <a:r>
              <a:rPr lang="en-US" sz="1400" b="1" dirty="0">
                <a:solidFill>
                  <a:schemeClr val="accent1">
                    <a:lumMod val="75000"/>
                  </a:schemeClr>
                </a:solidFill>
                <a:latin typeface="Calibri" charset="0"/>
                <a:ea typeface="DengXian" charset="-122"/>
                <a:cs typeface="Times New Roman" charset="0"/>
              </a:rPr>
              <a:t>++) {</a:t>
            </a:r>
            <a:endParaRPr lang="en-US" sz="1400" dirty="0">
              <a:solidFill>
                <a:schemeClr val="accent1">
                  <a:lumMod val="75000"/>
                </a:schemeClr>
              </a:solidFill>
              <a:latin typeface="Calibri" charset="0"/>
              <a:ea typeface="DengXian" charset="-122"/>
              <a:cs typeface="Times New Roman" charset="0"/>
            </a:endParaRPr>
          </a:p>
          <a:p>
            <a:r>
              <a:rPr lang="en-US" sz="1400" b="1" dirty="0">
                <a:solidFill>
                  <a:schemeClr val="accent1">
                    <a:lumMod val="75000"/>
                  </a:schemeClr>
                </a:solidFill>
                <a:latin typeface="Calibri" charset="0"/>
                <a:ea typeface="DengXian" charset="-122"/>
                <a:cs typeface="Times New Roman" charset="0"/>
              </a:rPr>
              <a:t>        </a:t>
            </a:r>
            <a:r>
              <a:rPr lang="en-US" sz="1400" b="1" dirty="0" err="1">
                <a:solidFill>
                  <a:schemeClr val="accent1">
                    <a:lumMod val="75000"/>
                  </a:schemeClr>
                </a:solidFill>
                <a:latin typeface="Calibri" charset="0"/>
                <a:ea typeface="DengXian" charset="-122"/>
                <a:cs typeface="Times New Roman" charset="0"/>
              </a:rPr>
              <a:t>var</a:t>
            </a:r>
            <a:r>
              <a:rPr lang="en-US" sz="1400" b="1" dirty="0">
                <a:solidFill>
                  <a:schemeClr val="accent1">
                    <a:lumMod val="75000"/>
                  </a:schemeClr>
                </a:solidFill>
                <a:latin typeface="Calibri" charset="0"/>
                <a:ea typeface="DengXian" charset="-122"/>
                <a:cs typeface="Times New Roman" charset="0"/>
              </a:rPr>
              <a:t> </a:t>
            </a:r>
            <a:r>
              <a:rPr lang="en-US" sz="1400" b="1" dirty="0" err="1">
                <a:solidFill>
                  <a:schemeClr val="accent1">
                    <a:lumMod val="75000"/>
                  </a:schemeClr>
                </a:solidFill>
                <a:latin typeface="Calibri" charset="0"/>
                <a:ea typeface="DengXian" charset="-122"/>
                <a:cs typeface="Times New Roman" charset="0"/>
              </a:rPr>
              <a:t>ind</a:t>
            </a:r>
            <a:r>
              <a:rPr lang="en-US" sz="1400" b="1" dirty="0">
                <a:solidFill>
                  <a:schemeClr val="accent1">
                    <a:lumMod val="75000"/>
                  </a:schemeClr>
                </a:solidFill>
                <a:latin typeface="Calibri" charset="0"/>
                <a:ea typeface="DengXian" charset="-122"/>
                <a:cs typeface="Times New Roman" charset="0"/>
              </a:rPr>
              <a:t> = </a:t>
            </a:r>
            <a:r>
              <a:rPr lang="en-US" sz="1400" b="1" dirty="0" err="1">
                <a:solidFill>
                  <a:schemeClr val="accent1">
                    <a:lumMod val="75000"/>
                  </a:schemeClr>
                </a:solidFill>
                <a:latin typeface="Calibri" charset="0"/>
                <a:ea typeface="DengXian" charset="-122"/>
                <a:cs typeface="Times New Roman" charset="0"/>
              </a:rPr>
              <a:t>Math.abs</a:t>
            </a:r>
            <a:r>
              <a:rPr lang="en-US" sz="1400" b="1" dirty="0">
                <a:solidFill>
                  <a:schemeClr val="accent1">
                    <a:lumMod val="75000"/>
                  </a:schemeClr>
                </a:solidFill>
                <a:latin typeface="Calibri" charset="0"/>
                <a:ea typeface="DengXian" charset="-122"/>
                <a:cs typeface="Times New Roman" charset="0"/>
              </a:rPr>
              <a:t>(</a:t>
            </a:r>
            <a:r>
              <a:rPr lang="en-US" sz="1400" b="1" dirty="0" err="1">
                <a:solidFill>
                  <a:schemeClr val="accent1">
                    <a:lumMod val="75000"/>
                  </a:schemeClr>
                </a:solidFill>
                <a:latin typeface="Calibri" charset="0"/>
                <a:ea typeface="DengXian" charset="-122"/>
                <a:cs typeface="Times New Roman" charset="0"/>
              </a:rPr>
              <a:t>nums</a:t>
            </a:r>
            <a:r>
              <a:rPr lang="en-US" sz="1400" b="1" dirty="0">
                <a:solidFill>
                  <a:schemeClr val="accent1">
                    <a:lumMod val="75000"/>
                  </a:schemeClr>
                </a:solidFill>
                <a:latin typeface="Calibri" charset="0"/>
                <a:ea typeface="DengXian" charset="-122"/>
                <a:cs typeface="Times New Roman" charset="0"/>
              </a:rPr>
              <a:t>[</a:t>
            </a:r>
            <a:r>
              <a:rPr lang="en-US" sz="1400" b="1" dirty="0" err="1">
                <a:solidFill>
                  <a:schemeClr val="accent1">
                    <a:lumMod val="75000"/>
                  </a:schemeClr>
                </a:solidFill>
                <a:latin typeface="Calibri" charset="0"/>
                <a:ea typeface="DengXian" charset="-122"/>
                <a:cs typeface="Times New Roman" charset="0"/>
              </a:rPr>
              <a:t>i</a:t>
            </a:r>
            <a:r>
              <a:rPr lang="en-US" sz="1400" b="1" dirty="0">
                <a:solidFill>
                  <a:schemeClr val="accent1">
                    <a:lumMod val="75000"/>
                  </a:schemeClr>
                </a:solidFill>
                <a:latin typeface="Calibri" charset="0"/>
                <a:ea typeface="DengXian" charset="-122"/>
                <a:cs typeface="Times New Roman" charset="0"/>
              </a:rPr>
              <a:t>])-1;</a:t>
            </a:r>
            <a:endParaRPr lang="en-US" sz="1400" dirty="0">
              <a:solidFill>
                <a:schemeClr val="accent1">
                  <a:lumMod val="75000"/>
                </a:schemeClr>
              </a:solidFill>
              <a:latin typeface="Calibri" charset="0"/>
              <a:ea typeface="DengXian" charset="-122"/>
              <a:cs typeface="Times New Roman" charset="0"/>
            </a:endParaRPr>
          </a:p>
          <a:p>
            <a:r>
              <a:rPr lang="en-US" sz="1400" b="1" dirty="0">
                <a:solidFill>
                  <a:schemeClr val="accent1">
                    <a:lumMod val="75000"/>
                  </a:schemeClr>
                </a:solidFill>
                <a:latin typeface="Calibri" charset="0"/>
                <a:ea typeface="DengXian" charset="-122"/>
                <a:cs typeface="Times New Roman" charset="0"/>
              </a:rPr>
              <a:t>        if(</a:t>
            </a:r>
            <a:r>
              <a:rPr lang="en-US" sz="1400" b="1" dirty="0" err="1">
                <a:solidFill>
                  <a:schemeClr val="accent1">
                    <a:lumMod val="75000"/>
                  </a:schemeClr>
                </a:solidFill>
                <a:latin typeface="Calibri" charset="0"/>
                <a:ea typeface="DengXian" charset="-122"/>
                <a:cs typeface="Times New Roman" charset="0"/>
              </a:rPr>
              <a:t>nums</a:t>
            </a:r>
            <a:r>
              <a:rPr lang="en-US" sz="1400" b="1" dirty="0">
                <a:solidFill>
                  <a:schemeClr val="accent1">
                    <a:lumMod val="75000"/>
                  </a:schemeClr>
                </a:solidFill>
                <a:latin typeface="Calibri" charset="0"/>
                <a:ea typeface="DengXian" charset="-122"/>
                <a:cs typeface="Times New Roman" charset="0"/>
              </a:rPr>
              <a:t>[</a:t>
            </a:r>
            <a:r>
              <a:rPr lang="en-US" sz="1400" b="1" dirty="0" err="1">
                <a:solidFill>
                  <a:schemeClr val="accent1">
                    <a:lumMod val="75000"/>
                  </a:schemeClr>
                </a:solidFill>
                <a:latin typeface="Calibri" charset="0"/>
                <a:ea typeface="DengXian" charset="-122"/>
                <a:cs typeface="Times New Roman" charset="0"/>
              </a:rPr>
              <a:t>ind</a:t>
            </a:r>
            <a:r>
              <a:rPr lang="en-US" sz="1400" b="1" dirty="0">
                <a:solidFill>
                  <a:schemeClr val="accent1">
                    <a:lumMod val="75000"/>
                  </a:schemeClr>
                </a:solidFill>
                <a:latin typeface="Calibri" charset="0"/>
                <a:ea typeface="DengXian" charset="-122"/>
                <a:cs typeface="Times New Roman" charset="0"/>
              </a:rPr>
              <a:t>] &gt; 0) {</a:t>
            </a:r>
            <a:endParaRPr lang="en-US" sz="1400" dirty="0">
              <a:solidFill>
                <a:schemeClr val="accent1">
                  <a:lumMod val="75000"/>
                </a:schemeClr>
              </a:solidFill>
              <a:latin typeface="Calibri" charset="0"/>
              <a:ea typeface="DengXian" charset="-122"/>
              <a:cs typeface="Times New Roman" charset="0"/>
            </a:endParaRPr>
          </a:p>
          <a:p>
            <a:r>
              <a:rPr lang="en-US" sz="1400" b="1" dirty="0">
                <a:solidFill>
                  <a:schemeClr val="accent1">
                    <a:lumMod val="75000"/>
                  </a:schemeClr>
                </a:solidFill>
                <a:latin typeface="Calibri" charset="0"/>
                <a:ea typeface="DengXian" charset="-122"/>
                <a:cs typeface="Times New Roman" charset="0"/>
              </a:rPr>
              <a:t>            </a:t>
            </a:r>
            <a:r>
              <a:rPr lang="en-US" sz="1400" b="1" dirty="0" err="1">
                <a:solidFill>
                  <a:schemeClr val="accent1">
                    <a:lumMod val="75000"/>
                  </a:schemeClr>
                </a:solidFill>
                <a:latin typeface="Calibri" charset="0"/>
                <a:ea typeface="DengXian" charset="-122"/>
                <a:cs typeface="Times New Roman" charset="0"/>
              </a:rPr>
              <a:t>nums</a:t>
            </a:r>
            <a:r>
              <a:rPr lang="en-US" sz="1400" b="1" dirty="0">
                <a:solidFill>
                  <a:schemeClr val="accent1">
                    <a:lumMod val="75000"/>
                  </a:schemeClr>
                </a:solidFill>
                <a:latin typeface="Calibri" charset="0"/>
                <a:ea typeface="DengXian" charset="-122"/>
                <a:cs typeface="Times New Roman" charset="0"/>
              </a:rPr>
              <a:t>[</a:t>
            </a:r>
            <a:r>
              <a:rPr lang="en-US" sz="1400" b="1" dirty="0" err="1">
                <a:solidFill>
                  <a:schemeClr val="accent1">
                    <a:lumMod val="75000"/>
                  </a:schemeClr>
                </a:solidFill>
                <a:latin typeface="Calibri" charset="0"/>
                <a:ea typeface="DengXian" charset="-122"/>
                <a:cs typeface="Times New Roman" charset="0"/>
              </a:rPr>
              <a:t>ind</a:t>
            </a:r>
            <a:r>
              <a:rPr lang="en-US" sz="1400" b="1" dirty="0">
                <a:solidFill>
                  <a:schemeClr val="accent1">
                    <a:lumMod val="75000"/>
                  </a:schemeClr>
                </a:solidFill>
                <a:latin typeface="Calibri" charset="0"/>
                <a:ea typeface="DengXian" charset="-122"/>
                <a:cs typeface="Times New Roman" charset="0"/>
              </a:rPr>
              <a:t>] = -</a:t>
            </a:r>
            <a:r>
              <a:rPr lang="en-US" sz="1400" b="1" dirty="0" err="1">
                <a:solidFill>
                  <a:schemeClr val="accent1">
                    <a:lumMod val="75000"/>
                  </a:schemeClr>
                </a:solidFill>
                <a:latin typeface="Calibri" charset="0"/>
                <a:ea typeface="DengXian" charset="-122"/>
                <a:cs typeface="Times New Roman" charset="0"/>
              </a:rPr>
              <a:t>nums</a:t>
            </a:r>
            <a:r>
              <a:rPr lang="en-US" sz="1400" b="1" dirty="0">
                <a:solidFill>
                  <a:schemeClr val="accent1">
                    <a:lumMod val="75000"/>
                  </a:schemeClr>
                </a:solidFill>
                <a:latin typeface="Calibri" charset="0"/>
                <a:ea typeface="DengXian" charset="-122"/>
                <a:cs typeface="Times New Roman" charset="0"/>
              </a:rPr>
              <a:t>[</a:t>
            </a:r>
            <a:r>
              <a:rPr lang="en-US" sz="1400" b="1" dirty="0" err="1">
                <a:solidFill>
                  <a:schemeClr val="accent1">
                    <a:lumMod val="75000"/>
                  </a:schemeClr>
                </a:solidFill>
                <a:latin typeface="Calibri" charset="0"/>
                <a:ea typeface="DengXian" charset="-122"/>
                <a:cs typeface="Times New Roman" charset="0"/>
              </a:rPr>
              <a:t>ind</a:t>
            </a:r>
            <a:r>
              <a:rPr lang="en-US" sz="1400" b="1" dirty="0">
                <a:solidFill>
                  <a:schemeClr val="accent1">
                    <a:lumMod val="75000"/>
                  </a:schemeClr>
                </a:solidFill>
                <a:latin typeface="Calibri" charset="0"/>
                <a:ea typeface="DengXian" charset="-122"/>
                <a:cs typeface="Times New Roman" charset="0"/>
              </a:rPr>
              <a:t>];</a:t>
            </a:r>
            <a:endParaRPr lang="en-US" sz="1400" dirty="0">
              <a:solidFill>
                <a:schemeClr val="accent1">
                  <a:lumMod val="75000"/>
                </a:schemeClr>
              </a:solidFill>
              <a:latin typeface="Calibri" charset="0"/>
              <a:ea typeface="DengXian" charset="-122"/>
              <a:cs typeface="Times New Roman" charset="0"/>
            </a:endParaRPr>
          </a:p>
          <a:p>
            <a:r>
              <a:rPr lang="en-US" sz="1400" b="1" dirty="0">
                <a:solidFill>
                  <a:schemeClr val="accent1">
                    <a:lumMod val="75000"/>
                  </a:schemeClr>
                </a:solidFill>
                <a:latin typeface="Calibri" charset="0"/>
                <a:ea typeface="DengXian" charset="-122"/>
                <a:cs typeface="Times New Roman" charset="0"/>
              </a:rPr>
              <a:t>        }</a:t>
            </a:r>
            <a:endParaRPr lang="en-US" sz="1400" dirty="0">
              <a:solidFill>
                <a:schemeClr val="accent1">
                  <a:lumMod val="75000"/>
                </a:schemeClr>
              </a:solidFill>
              <a:latin typeface="Calibri" charset="0"/>
              <a:ea typeface="DengXian" charset="-122"/>
              <a:cs typeface="Times New Roman" charset="0"/>
            </a:endParaRPr>
          </a:p>
          <a:p>
            <a:r>
              <a:rPr lang="en-US" sz="1400" b="1" dirty="0">
                <a:solidFill>
                  <a:schemeClr val="accent1">
                    <a:lumMod val="75000"/>
                  </a:schemeClr>
                </a:solidFill>
                <a:latin typeface="Calibri" charset="0"/>
                <a:ea typeface="DengXian" charset="-122"/>
                <a:cs typeface="Times New Roman" charset="0"/>
              </a:rPr>
              <a:t>    }</a:t>
            </a:r>
            <a:endParaRPr lang="en-US" sz="1400" dirty="0">
              <a:solidFill>
                <a:schemeClr val="accent1">
                  <a:lumMod val="75000"/>
                </a:schemeClr>
              </a:solidFill>
              <a:latin typeface="Calibri" charset="0"/>
              <a:ea typeface="DengXian" charset="-122"/>
              <a:cs typeface="Times New Roman" charset="0"/>
            </a:endParaRPr>
          </a:p>
          <a:p>
            <a:r>
              <a:rPr lang="en-US" sz="1400" b="1" dirty="0">
                <a:solidFill>
                  <a:schemeClr val="accent1">
                    <a:lumMod val="75000"/>
                  </a:schemeClr>
                </a:solidFill>
                <a:latin typeface="Calibri" charset="0"/>
                <a:ea typeface="DengXian" charset="-122"/>
                <a:cs typeface="Times New Roman" charset="0"/>
              </a:rPr>
              <a:t>    </a:t>
            </a:r>
            <a:endParaRPr lang="en-US" sz="1400" dirty="0">
              <a:solidFill>
                <a:schemeClr val="accent1">
                  <a:lumMod val="75000"/>
                </a:schemeClr>
              </a:solidFill>
              <a:latin typeface="Calibri" charset="0"/>
              <a:ea typeface="DengXian" charset="-122"/>
              <a:cs typeface="Times New Roman" charset="0"/>
            </a:endParaRPr>
          </a:p>
          <a:p>
            <a:r>
              <a:rPr lang="en-US" sz="1400" b="1" dirty="0">
                <a:solidFill>
                  <a:schemeClr val="accent1">
                    <a:lumMod val="75000"/>
                  </a:schemeClr>
                </a:solidFill>
                <a:latin typeface="Calibri" charset="0"/>
                <a:ea typeface="DengXian" charset="-122"/>
                <a:cs typeface="Times New Roman" charset="0"/>
              </a:rPr>
              <a:t>    for(</a:t>
            </a:r>
            <a:r>
              <a:rPr lang="en-US" sz="1400" b="1" dirty="0" err="1">
                <a:solidFill>
                  <a:schemeClr val="accent1">
                    <a:lumMod val="75000"/>
                  </a:schemeClr>
                </a:solidFill>
                <a:latin typeface="Calibri" charset="0"/>
                <a:ea typeface="DengXian" charset="-122"/>
                <a:cs typeface="Times New Roman" charset="0"/>
              </a:rPr>
              <a:t>var</a:t>
            </a:r>
            <a:r>
              <a:rPr lang="en-US" sz="1400" b="1" dirty="0">
                <a:solidFill>
                  <a:schemeClr val="accent1">
                    <a:lumMod val="75000"/>
                  </a:schemeClr>
                </a:solidFill>
                <a:latin typeface="Calibri" charset="0"/>
                <a:ea typeface="DengXian" charset="-122"/>
                <a:cs typeface="Times New Roman" charset="0"/>
              </a:rPr>
              <a:t> </a:t>
            </a:r>
            <a:r>
              <a:rPr lang="en-US" sz="1400" b="1" dirty="0" err="1">
                <a:solidFill>
                  <a:schemeClr val="accent1">
                    <a:lumMod val="75000"/>
                  </a:schemeClr>
                </a:solidFill>
                <a:latin typeface="Calibri" charset="0"/>
                <a:ea typeface="DengXian" charset="-122"/>
                <a:cs typeface="Times New Roman" charset="0"/>
              </a:rPr>
              <a:t>i</a:t>
            </a:r>
            <a:r>
              <a:rPr lang="en-US" sz="1400" b="1" dirty="0">
                <a:solidFill>
                  <a:schemeClr val="accent1">
                    <a:lumMod val="75000"/>
                  </a:schemeClr>
                </a:solidFill>
                <a:latin typeface="Calibri" charset="0"/>
                <a:ea typeface="DengXian" charset="-122"/>
                <a:cs typeface="Times New Roman" charset="0"/>
              </a:rPr>
              <a:t>=0; </a:t>
            </a:r>
            <a:r>
              <a:rPr lang="en-US" sz="1400" b="1" dirty="0" err="1">
                <a:solidFill>
                  <a:schemeClr val="accent1">
                    <a:lumMod val="75000"/>
                  </a:schemeClr>
                </a:solidFill>
                <a:latin typeface="Calibri" charset="0"/>
                <a:ea typeface="DengXian" charset="-122"/>
                <a:cs typeface="Times New Roman" charset="0"/>
              </a:rPr>
              <a:t>i</a:t>
            </a:r>
            <a:r>
              <a:rPr lang="en-US" sz="1400" b="1" dirty="0">
                <a:solidFill>
                  <a:schemeClr val="accent1">
                    <a:lumMod val="75000"/>
                  </a:schemeClr>
                </a:solidFill>
                <a:latin typeface="Calibri" charset="0"/>
                <a:ea typeface="DengXian" charset="-122"/>
                <a:cs typeface="Times New Roman" charset="0"/>
              </a:rPr>
              <a:t>&lt;</a:t>
            </a:r>
            <a:r>
              <a:rPr lang="en-US" sz="1400" b="1" dirty="0" err="1">
                <a:solidFill>
                  <a:schemeClr val="accent1">
                    <a:lumMod val="75000"/>
                  </a:schemeClr>
                </a:solidFill>
                <a:latin typeface="Calibri" charset="0"/>
                <a:ea typeface="DengXian" charset="-122"/>
                <a:cs typeface="Times New Roman" charset="0"/>
              </a:rPr>
              <a:t>nums.length</a:t>
            </a:r>
            <a:r>
              <a:rPr lang="en-US" sz="1400" b="1" dirty="0">
                <a:solidFill>
                  <a:schemeClr val="accent1">
                    <a:lumMod val="75000"/>
                  </a:schemeClr>
                </a:solidFill>
                <a:latin typeface="Calibri" charset="0"/>
                <a:ea typeface="DengXian" charset="-122"/>
                <a:cs typeface="Times New Roman" charset="0"/>
              </a:rPr>
              <a:t>; </a:t>
            </a:r>
            <a:r>
              <a:rPr lang="en-US" sz="1400" b="1" dirty="0" err="1">
                <a:solidFill>
                  <a:schemeClr val="accent1">
                    <a:lumMod val="75000"/>
                  </a:schemeClr>
                </a:solidFill>
                <a:latin typeface="Calibri" charset="0"/>
                <a:ea typeface="DengXian" charset="-122"/>
                <a:cs typeface="Times New Roman" charset="0"/>
              </a:rPr>
              <a:t>i</a:t>
            </a:r>
            <a:r>
              <a:rPr lang="en-US" sz="1400" b="1" dirty="0">
                <a:solidFill>
                  <a:schemeClr val="accent1">
                    <a:lumMod val="75000"/>
                  </a:schemeClr>
                </a:solidFill>
                <a:latin typeface="Calibri" charset="0"/>
                <a:ea typeface="DengXian" charset="-122"/>
                <a:cs typeface="Times New Roman" charset="0"/>
              </a:rPr>
              <a:t>++) {</a:t>
            </a:r>
            <a:endParaRPr lang="en-US" sz="1400" dirty="0">
              <a:solidFill>
                <a:schemeClr val="accent1">
                  <a:lumMod val="75000"/>
                </a:schemeClr>
              </a:solidFill>
              <a:latin typeface="Calibri" charset="0"/>
              <a:ea typeface="DengXian" charset="-122"/>
              <a:cs typeface="Times New Roman" charset="0"/>
            </a:endParaRPr>
          </a:p>
          <a:p>
            <a:r>
              <a:rPr lang="en-US" sz="1400" b="1" dirty="0">
                <a:solidFill>
                  <a:schemeClr val="accent1">
                    <a:lumMod val="75000"/>
                  </a:schemeClr>
                </a:solidFill>
                <a:latin typeface="Calibri" charset="0"/>
                <a:ea typeface="DengXian" charset="-122"/>
                <a:cs typeface="Times New Roman" charset="0"/>
              </a:rPr>
              <a:t>        if(</a:t>
            </a:r>
            <a:r>
              <a:rPr lang="en-US" sz="1400" b="1" dirty="0" err="1">
                <a:solidFill>
                  <a:schemeClr val="accent1">
                    <a:lumMod val="75000"/>
                  </a:schemeClr>
                </a:solidFill>
                <a:latin typeface="Calibri" charset="0"/>
                <a:ea typeface="DengXian" charset="-122"/>
                <a:cs typeface="Times New Roman" charset="0"/>
              </a:rPr>
              <a:t>nums</a:t>
            </a:r>
            <a:r>
              <a:rPr lang="en-US" sz="1400" b="1" dirty="0">
                <a:solidFill>
                  <a:schemeClr val="accent1">
                    <a:lumMod val="75000"/>
                  </a:schemeClr>
                </a:solidFill>
                <a:latin typeface="Calibri" charset="0"/>
                <a:ea typeface="DengXian" charset="-122"/>
                <a:cs typeface="Times New Roman" charset="0"/>
              </a:rPr>
              <a:t>[</a:t>
            </a:r>
            <a:r>
              <a:rPr lang="en-US" sz="1400" b="1" dirty="0" err="1">
                <a:solidFill>
                  <a:schemeClr val="accent1">
                    <a:lumMod val="75000"/>
                  </a:schemeClr>
                </a:solidFill>
                <a:latin typeface="Calibri" charset="0"/>
                <a:ea typeface="DengXian" charset="-122"/>
                <a:cs typeface="Times New Roman" charset="0"/>
              </a:rPr>
              <a:t>i</a:t>
            </a:r>
            <a:r>
              <a:rPr lang="en-US" sz="1400" b="1" dirty="0">
                <a:solidFill>
                  <a:schemeClr val="accent1">
                    <a:lumMod val="75000"/>
                  </a:schemeClr>
                </a:solidFill>
                <a:latin typeface="Calibri" charset="0"/>
                <a:ea typeface="DengXian" charset="-122"/>
                <a:cs typeface="Times New Roman" charset="0"/>
              </a:rPr>
              <a:t>] &gt; 0) {</a:t>
            </a:r>
            <a:endParaRPr lang="en-US" sz="1400" dirty="0">
              <a:solidFill>
                <a:schemeClr val="accent1">
                  <a:lumMod val="75000"/>
                </a:schemeClr>
              </a:solidFill>
              <a:latin typeface="Calibri" charset="0"/>
              <a:ea typeface="DengXian" charset="-122"/>
              <a:cs typeface="Times New Roman" charset="0"/>
            </a:endParaRPr>
          </a:p>
          <a:p>
            <a:r>
              <a:rPr lang="en-US" sz="1400" b="1" dirty="0">
                <a:solidFill>
                  <a:schemeClr val="accent1">
                    <a:lumMod val="75000"/>
                  </a:schemeClr>
                </a:solidFill>
                <a:latin typeface="Calibri" charset="0"/>
                <a:ea typeface="DengXian" charset="-122"/>
                <a:cs typeface="Times New Roman" charset="0"/>
              </a:rPr>
              <a:t>            </a:t>
            </a:r>
            <a:r>
              <a:rPr lang="en-US" sz="1400" b="1" dirty="0" err="1">
                <a:solidFill>
                  <a:schemeClr val="accent1">
                    <a:lumMod val="75000"/>
                  </a:schemeClr>
                </a:solidFill>
                <a:latin typeface="Calibri" charset="0"/>
                <a:ea typeface="DengXian" charset="-122"/>
                <a:cs typeface="Times New Roman" charset="0"/>
              </a:rPr>
              <a:t>res.push</a:t>
            </a:r>
            <a:r>
              <a:rPr lang="en-US" sz="1400" b="1" dirty="0">
                <a:solidFill>
                  <a:schemeClr val="accent1">
                    <a:lumMod val="75000"/>
                  </a:schemeClr>
                </a:solidFill>
                <a:latin typeface="Calibri" charset="0"/>
                <a:ea typeface="DengXian" charset="-122"/>
                <a:cs typeface="Times New Roman" charset="0"/>
              </a:rPr>
              <a:t>(i+1);</a:t>
            </a:r>
            <a:endParaRPr lang="en-US" sz="1400" dirty="0">
              <a:solidFill>
                <a:schemeClr val="accent1">
                  <a:lumMod val="75000"/>
                </a:schemeClr>
              </a:solidFill>
              <a:latin typeface="Calibri" charset="0"/>
              <a:ea typeface="DengXian" charset="-122"/>
              <a:cs typeface="Times New Roman" charset="0"/>
            </a:endParaRPr>
          </a:p>
          <a:p>
            <a:r>
              <a:rPr lang="en-US" sz="1400" b="1" dirty="0">
                <a:solidFill>
                  <a:schemeClr val="accent1">
                    <a:lumMod val="75000"/>
                  </a:schemeClr>
                </a:solidFill>
                <a:latin typeface="Calibri" charset="0"/>
                <a:ea typeface="DengXian" charset="-122"/>
                <a:cs typeface="Times New Roman" charset="0"/>
              </a:rPr>
              <a:t>        }</a:t>
            </a:r>
            <a:endParaRPr lang="en-US" sz="1400" dirty="0">
              <a:solidFill>
                <a:schemeClr val="accent1">
                  <a:lumMod val="75000"/>
                </a:schemeClr>
              </a:solidFill>
              <a:latin typeface="Calibri" charset="0"/>
              <a:ea typeface="DengXian" charset="-122"/>
              <a:cs typeface="Times New Roman" charset="0"/>
            </a:endParaRPr>
          </a:p>
          <a:p>
            <a:r>
              <a:rPr lang="en-US" sz="1400" b="1" dirty="0">
                <a:solidFill>
                  <a:schemeClr val="accent1">
                    <a:lumMod val="75000"/>
                  </a:schemeClr>
                </a:solidFill>
                <a:latin typeface="Calibri" charset="0"/>
                <a:ea typeface="DengXian" charset="-122"/>
                <a:cs typeface="Times New Roman" charset="0"/>
              </a:rPr>
              <a:t>    }</a:t>
            </a:r>
            <a:endParaRPr lang="en-US" sz="1400" dirty="0">
              <a:solidFill>
                <a:schemeClr val="accent1">
                  <a:lumMod val="75000"/>
                </a:schemeClr>
              </a:solidFill>
              <a:latin typeface="Calibri" charset="0"/>
              <a:ea typeface="DengXian" charset="-122"/>
              <a:cs typeface="Times New Roman" charset="0"/>
            </a:endParaRPr>
          </a:p>
          <a:p>
            <a:r>
              <a:rPr lang="en-US" sz="1400" b="1" dirty="0">
                <a:solidFill>
                  <a:schemeClr val="accent1">
                    <a:lumMod val="75000"/>
                  </a:schemeClr>
                </a:solidFill>
                <a:latin typeface="Calibri" charset="0"/>
                <a:ea typeface="DengXian" charset="-122"/>
                <a:cs typeface="Times New Roman" charset="0"/>
              </a:rPr>
              <a:t>    return res;</a:t>
            </a:r>
            <a:endParaRPr lang="en-US" sz="1400" dirty="0">
              <a:solidFill>
                <a:schemeClr val="accent1">
                  <a:lumMod val="75000"/>
                </a:schemeClr>
              </a:solidFill>
              <a:effectLst/>
              <a:latin typeface="Calibri" charset="0"/>
              <a:ea typeface="DengXian" charset="-122"/>
              <a:cs typeface="Times New Roman" charset="0"/>
            </a:endParaRPr>
          </a:p>
        </p:txBody>
      </p:sp>
    </p:spTree>
    <p:extLst>
      <p:ext uri="{BB962C8B-B14F-4D97-AF65-F5344CB8AC3E}">
        <p14:creationId xmlns:p14="http://schemas.microsoft.com/office/powerpoint/2010/main" val="20101950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3422" y="156146"/>
            <a:ext cx="2292615" cy="369332"/>
          </a:xfrm>
          <a:prstGeom prst="rect">
            <a:avLst/>
          </a:prstGeom>
        </p:spPr>
        <p:txBody>
          <a:bodyPr wrap="none">
            <a:spAutoFit/>
          </a:bodyPr>
          <a:lstStyle/>
          <a:p>
            <a:r>
              <a:rPr lang="en-US" dirty="0"/>
              <a:t>Missing number series</a:t>
            </a:r>
          </a:p>
        </p:txBody>
      </p:sp>
      <p:sp>
        <p:nvSpPr>
          <p:cNvPr id="2" name="Rectangle 1"/>
          <p:cNvSpPr/>
          <p:nvPr/>
        </p:nvSpPr>
        <p:spPr>
          <a:xfrm>
            <a:off x="193421" y="539861"/>
            <a:ext cx="11658153" cy="3600986"/>
          </a:xfrm>
          <a:prstGeom prst="rect">
            <a:avLst/>
          </a:prstGeom>
        </p:spPr>
        <p:txBody>
          <a:bodyPr wrap="square">
            <a:spAutoFit/>
          </a:bodyPr>
          <a:lstStyle/>
          <a:p>
            <a:r>
              <a:rPr lang="en-US" sz="1500" dirty="0"/>
              <a:t>Given an unsorted integer array, find the smallest missing positive integer</a:t>
            </a:r>
            <a:r>
              <a:rPr lang="en-US" sz="1500" dirty="0" smtClean="0"/>
              <a:t>.</a:t>
            </a:r>
          </a:p>
          <a:p>
            <a:r>
              <a:rPr lang="en-US" sz="1500" dirty="0" smtClean="0"/>
              <a:t>Example </a:t>
            </a:r>
            <a:r>
              <a:rPr lang="en-US" sz="1500" dirty="0"/>
              <a:t>1:Input: [1,2,0</a:t>
            </a:r>
            <a:r>
              <a:rPr lang="en-US" sz="1500" dirty="0" smtClean="0"/>
              <a:t>]        Output</a:t>
            </a:r>
            <a:r>
              <a:rPr lang="en-US" sz="1500" dirty="0"/>
              <a:t>: </a:t>
            </a:r>
            <a:r>
              <a:rPr lang="en-US" sz="1500" dirty="0" smtClean="0"/>
              <a:t>3</a:t>
            </a:r>
          </a:p>
          <a:p>
            <a:r>
              <a:rPr lang="en-US" sz="1500" dirty="0" smtClean="0"/>
              <a:t>Example </a:t>
            </a:r>
            <a:r>
              <a:rPr lang="en-US" sz="1500" dirty="0"/>
              <a:t>2:Input: [3,4,-1,1</a:t>
            </a:r>
            <a:r>
              <a:rPr lang="en-US" sz="1500" dirty="0" smtClean="0"/>
              <a:t>]     Output</a:t>
            </a:r>
            <a:r>
              <a:rPr lang="en-US" sz="1500" dirty="0"/>
              <a:t>: </a:t>
            </a:r>
            <a:r>
              <a:rPr lang="en-US" sz="1500" dirty="0" smtClean="0"/>
              <a:t>2</a:t>
            </a:r>
          </a:p>
          <a:p>
            <a:r>
              <a:rPr lang="en-US" sz="1500" dirty="0" smtClean="0"/>
              <a:t>Example </a:t>
            </a:r>
            <a:r>
              <a:rPr lang="en-US" sz="1500" dirty="0"/>
              <a:t>3:Input: [7,8,9,11,12</a:t>
            </a:r>
            <a:r>
              <a:rPr lang="en-US" sz="1500" dirty="0" smtClean="0"/>
              <a:t>]      Output</a:t>
            </a:r>
            <a:r>
              <a:rPr lang="en-US" sz="1500" dirty="0"/>
              <a:t>: </a:t>
            </a:r>
            <a:r>
              <a:rPr lang="en-US" sz="1500" dirty="0" smtClean="0"/>
              <a:t>1</a:t>
            </a:r>
          </a:p>
          <a:p>
            <a:r>
              <a:rPr lang="en-US" sz="1500" dirty="0">
                <a:latin typeface="Calibri" charset="0"/>
                <a:ea typeface="DengXian" charset="-122"/>
                <a:cs typeface="Times New Roman" charset="0"/>
              </a:rPr>
              <a:t>if the array is qualified, then index+1 = </a:t>
            </a:r>
            <a:r>
              <a:rPr lang="en-US" sz="1500" dirty="0" err="1" smtClean="0">
                <a:latin typeface="Calibri" charset="0"/>
                <a:ea typeface="DengXian" charset="-122"/>
                <a:cs typeface="Times New Roman" charset="0"/>
              </a:rPr>
              <a:t>num</a:t>
            </a:r>
            <a:r>
              <a:rPr lang="en-US" sz="1500" dirty="0" smtClean="0">
                <a:latin typeface="Calibri" charset="0"/>
                <a:ea typeface="DengXian" charset="-122"/>
                <a:cs typeface="Times New Roman" charset="0"/>
              </a:rPr>
              <a:t>  =&gt;   num-1</a:t>
            </a:r>
            <a:r>
              <a:rPr lang="en-US" sz="1500" dirty="0">
                <a:latin typeface="Calibri" charset="0"/>
                <a:ea typeface="DengXian" charset="-122"/>
                <a:cs typeface="Times New Roman" charset="0"/>
              </a:rPr>
              <a:t>= index =&gt; </a:t>
            </a:r>
            <a:r>
              <a:rPr lang="en-US" sz="1500" dirty="0" smtClean="0">
                <a:latin typeface="Calibri" charset="0"/>
                <a:ea typeface="DengXian" charset="-122"/>
                <a:cs typeface="Times New Roman" charset="0"/>
              </a:rPr>
              <a:t> </a:t>
            </a:r>
            <a:r>
              <a:rPr lang="en-US" sz="1500" dirty="0" err="1" smtClean="0">
                <a:latin typeface="Calibri" charset="0"/>
                <a:ea typeface="DengXian" charset="-122"/>
                <a:cs typeface="Times New Roman" charset="0"/>
              </a:rPr>
              <a:t>nums</a:t>
            </a:r>
            <a:r>
              <a:rPr lang="en-US" sz="1500" dirty="0" smtClean="0">
                <a:latin typeface="Calibri" charset="0"/>
                <a:ea typeface="DengXian" charset="-122"/>
                <a:cs typeface="Times New Roman" charset="0"/>
              </a:rPr>
              <a:t>[num-1</a:t>
            </a:r>
            <a:r>
              <a:rPr lang="en-US" sz="1500" dirty="0">
                <a:latin typeface="Calibri" charset="0"/>
                <a:ea typeface="DengXian" charset="-122"/>
                <a:cs typeface="Times New Roman" charset="0"/>
              </a:rPr>
              <a:t>] = </a:t>
            </a:r>
            <a:r>
              <a:rPr lang="en-US" sz="1500" dirty="0" err="1">
                <a:latin typeface="Calibri" charset="0"/>
                <a:ea typeface="DengXian" charset="-122"/>
                <a:cs typeface="Times New Roman" charset="0"/>
              </a:rPr>
              <a:t>nums</a:t>
            </a:r>
            <a:r>
              <a:rPr lang="en-US" sz="1500" dirty="0">
                <a:latin typeface="Calibri" charset="0"/>
                <a:ea typeface="DengXian" charset="-122"/>
                <a:cs typeface="Times New Roman" charset="0"/>
              </a:rPr>
              <a:t>[index] </a:t>
            </a:r>
            <a:endParaRPr lang="en-US" sz="1500" dirty="0" smtClean="0">
              <a:latin typeface="Calibri" charset="0"/>
              <a:ea typeface="DengXian" charset="-122"/>
              <a:cs typeface="Times New Roman" charset="0"/>
            </a:endParaRPr>
          </a:p>
          <a:p>
            <a:r>
              <a:rPr lang="en-US" sz="1500" dirty="0">
                <a:latin typeface="Calibri" charset="0"/>
                <a:ea typeface="DengXian" charset="-122"/>
                <a:cs typeface="Times New Roman" charset="0"/>
              </a:rPr>
              <a:t> </a:t>
            </a:r>
            <a:r>
              <a:rPr lang="en-US" sz="1500" dirty="0" smtClean="0">
                <a:latin typeface="Calibri" charset="0"/>
                <a:ea typeface="DengXian" charset="-122"/>
                <a:cs typeface="Times New Roman" charset="0"/>
              </a:rPr>
              <a:t>                                                                  =&gt; </a:t>
            </a:r>
            <a:r>
              <a:rPr lang="en-US" sz="1500" b="1" dirty="0" err="1">
                <a:solidFill>
                  <a:srgbClr val="FF0000"/>
                </a:solidFill>
                <a:latin typeface="Calibri" charset="0"/>
                <a:ea typeface="DengXian" charset="-122"/>
                <a:cs typeface="Times New Roman" charset="0"/>
              </a:rPr>
              <a:t>nums</a:t>
            </a:r>
            <a:r>
              <a:rPr lang="en-US" sz="1500" b="1" dirty="0">
                <a:solidFill>
                  <a:srgbClr val="FF0000"/>
                </a:solidFill>
                <a:latin typeface="Calibri" charset="0"/>
                <a:ea typeface="DengXian" charset="-122"/>
                <a:cs typeface="Times New Roman" charset="0"/>
              </a:rPr>
              <a:t>[</a:t>
            </a:r>
            <a:r>
              <a:rPr lang="en-US" sz="1500" b="1" dirty="0" err="1">
                <a:solidFill>
                  <a:srgbClr val="FF0000"/>
                </a:solidFill>
                <a:latin typeface="Calibri" charset="0"/>
                <a:ea typeface="DengXian" charset="-122"/>
                <a:cs typeface="Times New Roman" charset="0"/>
              </a:rPr>
              <a:t>nums</a:t>
            </a:r>
            <a:r>
              <a:rPr lang="en-US" sz="1500" b="1" dirty="0">
                <a:solidFill>
                  <a:srgbClr val="FF0000"/>
                </a:solidFill>
                <a:latin typeface="Calibri" charset="0"/>
                <a:ea typeface="DengXian" charset="-122"/>
                <a:cs typeface="Times New Roman" charset="0"/>
              </a:rPr>
              <a:t>[index]-1] = </a:t>
            </a:r>
            <a:r>
              <a:rPr lang="en-US" sz="1500" b="1" dirty="0" err="1">
                <a:solidFill>
                  <a:srgbClr val="FF0000"/>
                </a:solidFill>
                <a:latin typeface="Calibri" charset="0"/>
                <a:ea typeface="DengXian" charset="-122"/>
                <a:cs typeface="Times New Roman" charset="0"/>
              </a:rPr>
              <a:t>nums</a:t>
            </a:r>
            <a:r>
              <a:rPr lang="en-US" sz="1500" b="1" dirty="0">
                <a:solidFill>
                  <a:srgbClr val="FF0000"/>
                </a:solidFill>
                <a:latin typeface="Calibri" charset="0"/>
                <a:ea typeface="DengXian" charset="-122"/>
                <a:cs typeface="Times New Roman" charset="0"/>
              </a:rPr>
              <a:t>[index]</a:t>
            </a:r>
          </a:p>
          <a:p>
            <a:r>
              <a:rPr lang="en-US" sz="1500" dirty="0">
                <a:latin typeface="Calibri" charset="0"/>
                <a:ea typeface="DengXian" charset="-122"/>
                <a:cs typeface="Times New Roman" charset="0"/>
              </a:rPr>
              <a:t> The trick is to transform the array to be each number identical to the its index+1</a:t>
            </a:r>
          </a:p>
          <a:p>
            <a:r>
              <a:rPr lang="en-US" sz="1500" dirty="0" smtClean="0">
                <a:latin typeface="Calibri" charset="0"/>
                <a:ea typeface="DengXian" charset="-122"/>
                <a:cs typeface="Times New Roman" charset="0"/>
              </a:rPr>
              <a:t> </a:t>
            </a:r>
            <a:r>
              <a:rPr lang="en-US" sz="1500" dirty="0" err="1" smtClean="0">
                <a:latin typeface="Calibri" charset="0"/>
                <a:ea typeface="DengXian" charset="-122"/>
                <a:cs typeface="Times New Roman" charset="0"/>
              </a:rPr>
              <a:t>e.g</a:t>
            </a:r>
            <a:r>
              <a:rPr lang="en-US" sz="1500" dirty="0">
                <a:latin typeface="Calibri" charset="0"/>
                <a:ea typeface="DengXian" charset="-122"/>
                <a:cs typeface="Times New Roman" charset="0"/>
              </a:rPr>
              <a:t>: [3, 4, -1, 1] </a:t>
            </a:r>
          </a:p>
          <a:p>
            <a:r>
              <a:rPr lang="en-US" sz="1500" dirty="0">
                <a:latin typeface="Calibri" charset="0"/>
                <a:ea typeface="DengXian" charset="-122"/>
                <a:cs typeface="Times New Roman" charset="0"/>
              </a:rPr>
              <a:t> </a:t>
            </a:r>
            <a:r>
              <a:rPr lang="en-US" sz="1500" dirty="0" err="1">
                <a:latin typeface="Calibri" charset="0"/>
                <a:ea typeface="DengXian" charset="-122"/>
                <a:cs typeface="Times New Roman" charset="0"/>
              </a:rPr>
              <a:t>i</a:t>
            </a:r>
            <a:r>
              <a:rPr lang="en-US" sz="1500" dirty="0">
                <a:latin typeface="Calibri" charset="0"/>
                <a:ea typeface="DengXian" charset="-122"/>
                <a:cs typeface="Times New Roman" charset="0"/>
              </a:rPr>
              <a:t>=0, since </a:t>
            </a:r>
            <a:r>
              <a:rPr lang="en-US" sz="1500" dirty="0" err="1">
                <a:latin typeface="Calibri" charset="0"/>
                <a:ea typeface="DengXian" charset="-122"/>
                <a:cs typeface="Times New Roman" charset="0"/>
              </a:rPr>
              <a:t>nums</a:t>
            </a:r>
            <a:r>
              <a:rPr lang="en-US" sz="1500" dirty="0">
                <a:latin typeface="Calibri" charset="0"/>
                <a:ea typeface="DengXian" charset="-122"/>
                <a:cs typeface="Times New Roman" charset="0"/>
              </a:rPr>
              <a:t>[0](3) !== </a:t>
            </a:r>
            <a:r>
              <a:rPr lang="en-US" sz="1500" dirty="0" err="1">
                <a:latin typeface="Calibri" charset="0"/>
                <a:ea typeface="DengXian" charset="-122"/>
                <a:cs typeface="Times New Roman" charset="0"/>
              </a:rPr>
              <a:t>nums</a:t>
            </a:r>
            <a:r>
              <a:rPr lang="en-US" sz="1500" dirty="0">
                <a:latin typeface="Calibri" charset="0"/>
                <a:ea typeface="DengXian" charset="-122"/>
                <a:cs typeface="Times New Roman" charset="0"/>
              </a:rPr>
              <a:t>[</a:t>
            </a:r>
            <a:r>
              <a:rPr lang="en-US" sz="1500" dirty="0" err="1">
                <a:latin typeface="Calibri" charset="0"/>
                <a:ea typeface="DengXian" charset="-122"/>
                <a:cs typeface="Times New Roman" charset="0"/>
              </a:rPr>
              <a:t>nums</a:t>
            </a:r>
            <a:r>
              <a:rPr lang="en-US" sz="1500" dirty="0">
                <a:latin typeface="Calibri" charset="0"/>
                <a:ea typeface="DengXian" charset="-122"/>
                <a:cs typeface="Times New Roman" charset="0"/>
              </a:rPr>
              <a:t>[0]-1](-1) swap </a:t>
            </a:r>
            <a:r>
              <a:rPr lang="en-US" sz="1500" dirty="0" err="1">
                <a:latin typeface="Calibri" charset="0"/>
                <a:ea typeface="DengXian" charset="-122"/>
                <a:cs typeface="Times New Roman" charset="0"/>
              </a:rPr>
              <a:t>nums</a:t>
            </a:r>
            <a:r>
              <a:rPr lang="en-US" sz="1500" dirty="0">
                <a:latin typeface="Calibri" charset="0"/>
                <a:ea typeface="DengXian" charset="-122"/>
                <a:cs typeface="Times New Roman" charset="0"/>
              </a:rPr>
              <a:t>[0] with  </a:t>
            </a:r>
            <a:r>
              <a:rPr lang="en-US" sz="1500" dirty="0" err="1">
                <a:latin typeface="Calibri" charset="0"/>
                <a:ea typeface="DengXian" charset="-122"/>
                <a:cs typeface="Times New Roman" charset="0"/>
              </a:rPr>
              <a:t>nums</a:t>
            </a:r>
            <a:r>
              <a:rPr lang="en-US" sz="1500" dirty="0">
                <a:latin typeface="Calibri" charset="0"/>
                <a:ea typeface="DengXian" charset="-122"/>
                <a:cs typeface="Times New Roman" charset="0"/>
              </a:rPr>
              <a:t>[</a:t>
            </a:r>
            <a:r>
              <a:rPr lang="en-US" sz="1500" dirty="0" err="1">
                <a:latin typeface="Calibri" charset="0"/>
                <a:ea typeface="DengXian" charset="-122"/>
                <a:cs typeface="Times New Roman" charset="0"/>
              </a:rPr>
              <a:t>nums</a:t>
            </a:r>
            <a:r>
              <a:rPr lang="en-US" sz="1500" dirty="0">
                <a:latin typeface="Calibri" charset="0"/>
                <a:ea typeface="DengXian" charset="-122"/>
                <a:cs typeface="Times New Roman" charset="0"/>
              </a:rPr>
              <a:t>[0]-1] [-1, 4, 3, </a:t>
            </a:r>
            <a:r>
              <a:rPr lang="en-US" sz="1500" dirty="0" smtClean="0">
                <a:latin typeface="Calibri" charset="0"/>
                <a:ea typeface="DengXian" charset="-122"/>
                <a:cs typeface="Times New Roman" charset="0"/>
              </a:rPr>
              <a:t>1]  since </a:t>
            </a:r>
            <a:r>
              <a:rPr lang="en-US" sz="1500" dirty="0" err="1">
                <a:latin typeface="Calibri" charset="0"/>
                <a:ea typeface="DengXian" charset="-122"/>
                <a:cs typeface="Times New Roman" charset="0"/>
              </a:rPr>
              <a:t>nums</a:t>
            </a:r>
            <a:r>
              <a:rPr lang="en-US" sz="1500" dirty="0">
                <a:latin typeface="Calibri" charset="0"/>
                <a:ea typeface="DengXian" charset="-122"/>
                <a:cs typeface="Times New Roman" charset="0"/>
              </a:rPr>
              <a:t>[0] = -1 stop</a:t>
            </a:r>
          </a:p>
          <a:p>
            <a:r>
              <a:rPr lang="en-US" sz="1500" dirty="0">
                <a:latin typeface="Calibri" charset="0"/>
                <a:ea typeface="DengXian" charset="-122"/>
                <a:cs typeface="Times New Roman" charset="0"/>
              </a:rPr>
              <a:t> </a:t>
            </a:r>
            <a:r>
              <a:rPr lang="en-US" sz="1500" dirty="0" err="1">
                <a:latin typeface="Calibri" charset="0"/>
                <a:ea typeface="DengXian" charset="-122"/>
                <a:cs typeface="Times New Roman" charset="0"/>
              </a:rPr>
              <a:t>i</a:t>
            </a:r>
            <a:r>
              <a:rPr lang="en-US" sz="1500" dirty="0">
                <a:latin typeface="Calibri" charset="0"/>
                <a:ea typeface="DengXian" charset="-122"/>
                <a:cs typeface="Times New Roman" charset="0"/>
              </a:rPr>
              <a:t>=1, since </a:t>
            </a:r>
            <a:r>
              <a:rPr lang="en-US" sz="1500" dirty="0" err="1">
                <a:latin typeface="Calibri" charset="0"/>
                <a:ea typeface="DengXian" charset="-122"/>
                <a:cs typeface="Times New Roman" charset="0"/>
              </a:rPr>
              <a:t>nums</a:t>
            </a:r>
            <a:r>
              <a:rPr lang="en-US" sz="1500" dirty="0">
                <a:latin typeface="Calibri" charset="0"/>
                <a:ea typeface="DengXian" charset="-122"/>
                <a:cs typeface="Times New Roman" charset="0"/>
              </a:rPr>
              <a:t>[1](4) !== mums[</a:t>
            </a:r>
            <a:r>
              <a:rPr lang="en-US" sz="1500" dirty="0" err="1">
                <a:latin typeface="Calibri" charset="0"/>
                <a:ea typeface="DengXian" charset="-122"/>
                <a:cs typeface="Times New Roman" charset="0"/>
              </a:rPr>
              <a:t>nums</a:t>
            </a:r>
            <a:r>
              <a:rPr lang="en-US" sz="1500" dirty="0">
                <a:latin typeface="Calibri" charset="0"/>
                <a:ea typeface="DengXian" charset="-122"/>
                <a:cs typeface="Times New Roman" charset="0"/>
              </a:rPr>
              <a:t>[1]-1](1) swap </a:t>
            </a:r>
            <a:r>
              <a:rPr lang="en-US" sz="1500" dirty="0" err="1">
                <a:latin typeface="Calibri" charset="0"/>
                <a:ea typeface="DengXian" charset="-122"/>
                <a:cs typeface="Times New Roman" charset="0"/>
              </a:rPr>
              <a:t>nums</a:t>
            </a:r>
            <a:r>
              <a:rPr lang="en-US" sz="1500" dirty="0">
                <a:latin typeface="Calibri" charset="0"/>
                <a:ea typeface="DengXian" charset="-122"/>
                <a:cs typeface="Times New Roman" charset="0"/>
              </a:rPr>
              <a:t>[1] with  </a:t>
            </a:r>
            <a:r>
              <a:rPr lang="en-US" sz="1500" dirty="0" err="1">
                <a:latin typeface="Calibri" charset="0"/>
                <a:ea typeface="DengXian" charset="-122"/>
                <a:cs typeface="Times New Roman" charset="0"/>
              </a:rPr>
              <a:t>nums</a:t>
            </a:r>
            <a:r>
              <a:rPr lang="en-US" sz="1500" dirty="0">
                <a:latin typeface="Calibri" charset="0"/>
                <a:ea typeface="DengXian" charset="-122"/>
                <a:cs typeface="Times New Roman" charset="0"/>
              </a:rPr>
              <a:t>[</a:t>
            </a:r>
            <a:r>
              <a:rPr lang="en-US" sz="1500" dirty="0" err="1">
                <a:latin typeface="Calibri" charset="0"/>
                <a:ea typeface="DengXian" charset="-122"/>
                <a:cs typeface="Times New Roman" charset="0"/>
              </a:rPr>
              <a:t>nums</a:t>
            </a:r>
            <a:r>
              <a:rPr lang="en-US" sz="1500" dirty="0">
                <a:latin typeface="Calibri" charset="0"/>
                <a:ea typeface="DengXian" charset="-122"/>
                <a:cs typeface="Times New Roman" charset="0"/>
              </a:rPr>
              <a:t>[1]-1] [-1, 1, 3, 4]</a:t>
            </a:r>
          </a:p>
          <a:p>
            <a:r>
              <a:rPr lang="en-US" sz="1500" dirty="0">
                <a:latin typeface="Calibri" charset="0"/>
                <a:ea typeface="DengXian" charset="-122"/>
                <a:cs typeface="Times New Roman" charset="0"/>
              </a:rPr>
              <a:t>      since </a:t>
            </a:r>
            <a:r>
              <a:rPr lang="en-US" sz="1500" dirty="0" err="1">
                <a:latin typeface="Calibri" charset="0"/>
                <a:ea typeface="DengXian" charset="-122"/>
                <a:cs typeface="Times New Roman" charset="0"/>
              </a:rPr>
              <a:t>nums</a:t>
            </a:r>
            <a:r>
              <a:rPr lang="en-US" sz="1500" dirty="0">
                <a:latin typeface="Calibri" charset="0"/>
                <a:ea typeface="DengXian" charset="-122"/>
                <a:cs typeface="Times New Roman" charset="0"/>
              </a:rPr>
              <a:t>[1](1) !== mums[</a:t>
            </a:r>
            <a:r>
              <a:rPr lang="en-US" sz="1500" dirty="0" err="1">
                <a:latin typeface="Calibri" charset="0"/>
                <a:ea typeface="DengXian" charset="-122"/>
                <a:cs typeface="Times New Roman" charset="0"/>
              </a:rPr>
              <a:t>nums</a:t>
            </a:r>
            <a:r>
              <a:rPr lang="en-US" sz="1500" dirty="0">
                <a:latin typeface="Calibri" charset="0"/>
                <a:ea typeface="DengXian" charset="-122"/>
                <a:cs typeface="Times New Roman" charset="0"/>
              </a:rPr>
              <a:t>[1]-1](-1) swap </a:t>
            </a:r>
            <a:r>
              <a:rPr lang="en-US" sz="1500" dirty="0" err="1">
                <a:latin typeface="Calibri" charset="0"/>
                <a:ea typeface="DengXian" charset="-122"/>
                <a:cs typeface="Times New Roman" charset="0"/>
              </a:rPr>
              <a:t>nums</a:t>
            </a:r>
            <a:r>
              <a:rPr lang="en-US" sz="1500" dirty="0">
                <a:latin typeface="Calibri" charset="0"/>
                <a:ea typeface="DengXian" charset="-122"/>
                <a:cs typeface="Times New Roman" charset="0"/>
              </a:rPr>
              <a:t>[1] with  </a:t>
            </a:r>
            <a:r>
              <a:rPr lang="en-US" sz="1500" dirty="0" err="1">
                <a:latin typeface="Calibri" charset="0"/>
                <a:ea typeface="DengXian" charset="-122"/>
                <a:cs typeface="Times New Roman" charset="0"/>
              </a:rPr>
              <a:t>nums</a:t>
            </a:r>
            <a:r>
              <a:rPr lang="en-US" sz="1500" dirty="0">
                <a:latin typeface="Calibri" charset="0"/>
                <a:ea typeface="DengXian" charset="-122"/>
                <a:cs typeface="Times New Roman" charset="0"/>
              </a:rPr>
              <a:t>[</a:t>
            </a:r>
            <a:r>
              <a:rPr lang="en-US" sz="1500" dirty="0" err="1">
                <a:latin typeface="Calibri" charset="0"/>
                <a:ea typeface="DengXian" charset="-122"/>
                <a:cs typeface="Times New Roman" charset="0"/>
              </a:rPr>
              <a:t>nums</a:t>
            </a:r>
            <a:r>
              <a:rPr lang="en-US" sz="1500" dirty="0">
                <a:latin typeface="Calibri" charset="0"/>
                <a:ea typeface="DengXian" charset="-122"/>
                <a:cs typeface="Times New Roman" charset="0"/>
              </a:rPr>
              <a:t>[1]-1] [1, -1, 3, 4] </a:t>
            </a:r>
          </a:p>
          <a:p>
            <a:r>
              <a:rPr lang="en-US" sz="1500" dirty="0">
                <a:latin typeface="Calibri" charset="0"/>
                <a:ea typeface="DengXian" charset="-122"/>
                <a:cs typeface="Times New Roman" charset="0"/>
              </a:rPr>
              <a:t> </a:t>
            </a:r>
            <a:r>
              <a:rPr lang="en-US" sz="1500" dirty="0" err="1">
                <a:latin typeface="Calibri" charset="0"/>
                <a:ea typeface="DengXian" charset="-122"/>
                <a:cs typeface="Times New Roman" charset="0"/>
              </a:rPr>
              <a:t>i</a:t>
            </a:r>
            <a:r>
              <a:rPr lang="en-US" sz="1500" dirty="0">
                <a:latin typeface="Calibri" charset="0"/>
                <a:ea typeface="DengXian" charset="-122"/>
                <a:cs typeface="Times New Roman" charset="0"/>
              </a:rPr>
              <a:t>=2, since </a:t>
            </a:r>
            <a:r>
              <a:rPr lang="en-US" sz="1500" dirty="0" err="1">
                <a:latin typeface="Calibri" charset="0"/>
                <a:ea typeface="DengXian" charset="-122"/>
                <a:cs typeface="Times New Roman" charset="0"/>
              </a:rPr>
              <a:t>nums</a:t>
            </a:r>
            <a:r>
              <a:rPr lang="en-US" sz="1500" dirty="0">
                <a:latin typeface="Calibri" charset="0"/>
                <a:ea typeface="DengXian" charset="-122"/>
                <a:cs typeface="Times New Roman" charset="0"/>
              </a:rPr>
              <a:t>[2] = mums[</a:t>
            </a:r>
            <a:r>
              <a:rPr lang="en-US" sz="1500" dirty="0" err="1">
                <a:latin typeface="Calibri" charset="0"/>
                <a:ea typeface="DengXian" charset="-122"/>
                <a:cs typeface="Times New Roman" charset="0"/>
              </a:rPr>
              <a:t>nums</a:t>
            </a:r>
            <a:r>
              <a:rPr lang="en-US" sz="1500" dirty="0">
                <a:latin typeface="Calibri" charset="0"/>
                <a:ea typeface="DengXian" charset="-122"/>
                <a:cs typeface="Times New Roman" charset="0"/>
              </a:rPr>
              <a:t>[1]-1] stop</a:t>
            </a:r>
          </a:p>
          <a:p>
            <a:r>
              <a:rPr lang="en-US" sz="1500" dirty="0">
                <a:latin typeface="Calibri" charset="0"/>
                <a:ea typeface="DengXian" charset="-122"/>
                <a:cs typeface="Times New Roman" charset="0"/>
              </a:rPr>
              <a:t> we get [1, -1, 3, 4] examine the array, </a:t>
            </a:r>
            <a:endParaRPr lang="en-US" sz="1500" dirty="0" smtClean="0">
              <a:latin typeface="Calibri" charset="0"/>
              <a:ea typeface="DengXian" charset="-122"/>
              <a:cs typeface="Times New Roman" charset="0"/>
            </a:endParaRPr>
          </a:p>
          <a:p>
            <a:r>
              <a:rPr lang="en-US" sz="1500" dirty="0" smtClean="0">
                <a:latin typeface="Calibri" charset="0"/>
                <a:ea typeface="DengXian" charset="-122"/>
                <a:cs typeface="Times New Roman" charset="0"/>
              </a:rPr>
              <a:t>the </a:t>
            </a:r>
            <a:r>
              <a:rPr lang="en-US" sz="1500" dirty="0">
                <a:latin typeface="Calibri" charset="0"/>
                <a:ea typeface="DengXian" charset="-122"/>
                <a:cs typeface="Times New Roman" charset="0"/>
              </a:rPr>
              <a:t>first one number != index+1 would be the answer</a:t>
            </a:r>
          </a:p>
          <a:p>
            <a:endParaRPr lang="en-US" dirty="0"/>
          </a:p>
        </p:txBody>
      </p:sp>
      <p:sp>
        <p:nvSpPr>
          <p:cNvPr id="4" name="Rectangle 3"/>
          <p:cNvSpPr/>
          <p:nvPr/>
        </p:nvSpPr>
        <p:spPr>
          <a:xfrm>
            <a:off x="5118265" y="3415260"/>
            <a:ext cx="6970815" cy="3093154"/>
          </a:xfrm>
          <a:prstGeom prst="rect">
            <a:avLst/>
          </a:prstGeom>
        </p:spPr>
        <p:txBody>
          <a:bodyPr wrap="square">
            <a:spAutoFit/>
          </a:bodyPr>
          <a:lstStyle/>
          <a:p>
            <a:r>
              <a:rPr lang="en-US" sz="1500" b="1" dirty="0" smtClean="0">
                <a:solidFill>
                  <a:schemeClr val="accent1">
                    <a:lumMod val="75000"/>
                  </a:schemeClr>
                </a:solidFill>
                <a:latin typeface="Calibri" charset="0"/>
                <a:ea typeface="DengXian" charset="-122"/>
                <a:cs typeface="Times New Roman" charset="0"/>
              </a:rPr>
              <a:t>if(</a:t>
            </a:r>
            <a:r>
              <a:rPr lang="en-US" sz="1500" b="1" dirty="0" err="1" smtClean="0">
                <a:solidFill>
                  <a:schemeClr val="accent1">
                    <a:lumMod val="75000"/>
                  </a:schemeClr>
                </a:solidFill>
                <a:latin typeface="Calibri" charset="0"/>
                <a:ea typeface="DengXian" charset="-122"/>
                <a:cs typeface="Times New Roman" charset="0"/>
              </a:rPr>
              <a:t>nums.length</a:t>
            </a:r>
            <a:r>
              <a:rPr lang="en-US" sz="1500" b="1" dirty="0" smtClean="0">
                <a:solidFill>
                  <a:schemeClr val="accent1">
                    <a:lumMod val="75000"/>
                  </a:schemeClr>
                </a:solidFill>
                <a:latin typeface="Calibri" charset="0"/>
                <a:ea typeface="DengXian" charset="-122"/>
                <a:cs typeface="Times New Roman" charset="0"/>
              </a:rPr>
              <a:t> </a:t>
            </a:r>
            <a:r>
              <a:rPr lang="en-US" sz="1500" b="1" dirty="0">
                <a:solidFill>
                  <a:schemeClr val="accent1">
                    <a:lumMod val="75000"/>
                  </a:schemeClr>
                </a:solidFill>
                <a:latin typeface="Calibri" charset="0"/>
                <a:ea typeface="DengXian" charset="-122"/>
                <a:cs typeface="Times New Roman" charset="0"/>
              </a:rPr>
              <a:t>===0)  return 1;</a:t>
            </a:r>
            <a:endParaRPr lang="en-US" sz="1500" dirty="0">
              <a:solidFill>
                <a:schemeClr val="accent1">
                  <a:lumMod val="75000"/>
                </a:schemeClr>
              </a:solidFill>
              <a:latin typeface="Calibri" charset="0"/>
              <a:ea typeface="DengXian" charset="-122"/>
              <a:cs typeface="Times New Roman" charset="0"/>
            </a:endParaRPr>
          </a:p>
          <a:p>
            <a:r>
              <a:rPr lang="en-US" sz="1500" b="1" dirty="0">
                <a:solidFill>
                  <a:schemeClr val="accent1">
                    <a:lumMod val="75000"/>
                  </a:schemeClr>
                </a:solidFill>
                <a:latin typeface="Calibri" charset="0"/>
                <a:ea typeface="DengXian" charset="-122"/>
                <a:cs typeface="Times New Roman" charset="0"/>
              </a:rPr>
              <a:t>    for(</a:t>
            </a:r>
            <a:r>
              <a:rPr lang="en-US" sz="1500" b="1" dirty="0" err="1">
                <a:solidFill>
                  <a:schemeClr val="accent1">
                    <a:lumMod val="75000"/>
                  </a:schemeClr>
                </a:solidFill>
                <a:latin typeface="Calibri" charset="0"/>
                <a:ea typeface="DengXian" charset="-122"/>
                <a:cs typeface="Times New Roman" charset="0"/>
              </a:rPr>
              <a:t>var</a:t>
            </a:r>
            <a:r>
              <a:rPr lang="en-US" sz="1500" b="1" dirty="0">
                <a:solidFill>
                  <a:schemeClr val="accent1">
                    <a:lumMod val="75000"/>
                  </a:schemeClr>
                </a:solidFill>
                <a:latin typeface="Calibri" charset="0"/>
                <a:ea typeface="DengXian" charset="-122"/>
                <a:cs typeface="Times New Roman" charset="0"/>
              </a:rPr>
              <a:t> </a:t>
            </a:r>
            <a:r>
              <a:rPr lang="en-US" sz="1500" b="1" dirty="0" err="1">
                <a:solidFill>
                  <a:schemeClr val="accent1">
                    <a:lumMod val="75000"/>
                  </a:schemeClr>
                </a:solidFill>
                <a:latin typeface="Calibri" charset="0"/>
                <a:ea typeface="DengXian" charset="-122"/>
                <a:cs typeface="Times New Roman" charset="0"/>
              </a:rPr>
              <a:t>i</a:t>
            </a:r>
            <a:r>
              <a:rPr lang="en-US" sz="1500" b="1" dirty="0">
                <a:solidFill>
                  <a:schemeClr val="accent1">
                    <a:lumMod val="75000"/>
                  </a:schemeClr>
                </a:solidFill>
                <a:latin typeface="Calibri" charset="0"/>
                <a:ea typeface="DengXian" charset="-122"/>
                <a:cs typeface="Times New Roman" charset="0"/>
              </a:rPr>
              <a:t>=0; </a:t>
            </a:r>
            <a:r>
              <a:rPr lang="en-US" sz="1500" b="1" dirty="0" err="1">
                <a:solidFill>
                  <a:schemeClr val="accent1">
                    <a:lumMod val="75000"/>
                  </a:schemeClr>
                </a:solidFill>
                <a:latin typeface="Calibri" charset="0"/>
                <a:ea typeface="DengXian" charset="-122"/>
                <a:cs typeface="Times New Roman" charset="0"/>
              </a:rPr>
              <a:t>i</a:t>
            </a:r>
            <a:r>
              <a:rPr lang="en-US" sz="1500" b="1" dirty="0">
                <a:solidFill>
                  <a:schemeClr val="accent1">
                    <a:lumMod val="75000"/>
                  </a:schemeClr>
                </a:solidFill>
                <a:latin typeface="Calibri" charset="0"/>
                <a:ea typeface="DengXian" charset="-122"/>
                <a:cs typeface="Times New Roman" charset="0"/>
              </a:rPr>
              <a:t>&lt;</a:t>
            </a:r>
            <a:r>
              <a:rPr lang="en-US" sz="1500" b="1" dirty="0" err="1">
                <a:solidFill>
                  <a:schemeClr val="accent1">
                    <a:lumMod val="75000"/>
                  </a:schemeClr>
                </a:solidFill>
                <a:latin typeface="Calibri" charset="0"/>
                <a:ea typeface="DengXian" charset="-122"/>
                <a:cs typeface="Times New Roman" charset="0"/>
              </a:rPr>
              <a:t>nums.length</a:t>
            </a:r>
            <a:r>
              <a:rPr lang="en-US" sz="1500" b="1" dirty="0">
                <a:solidFill>
                  <a:schemeClr val="accent1">
                    <a:lumMod val="75000"/>
                  </a:schemeClr>
                </a:solidFill>
                <a:latin typeface="Calibri" charset="0"/>
                <a:ea typeface="DengXian" charset="-122"/>
                <a:cs typeface="Times New Roman" charset="0"/>
              </a:rPr>
              <a:t>; </a:t>
            </a:r>
            <a:r>
              <a:rPr lang="en-US" sz="1500" b="1" dirty="0" err="1">
                <a:solidFill>
                  <a:schemeClr val="accent1">
                    <a:lumMod val="75000"/>
                  </a:schemeClr>
                </a:solidFill>
                <a:latin typeface="Calibri" charset="0"/>
                <a:ea typeface="DengXian" charset="-122"/>
                <a:cs typeface="Times New Roman" charset="0"/>
              </a:rPr>
              <a:t>i</a:t>
            </a:r>
            <a:r>
              <a:rPr lang="en-US" sz="1500" b="1" dirty="0">
                <a:solidFill>
                  <a:schemeClr val="accent1">
                    <a:lumMod val="75000"/>
                  </a:schemeClr>
                </a:solidFill>
                <a:latin typeface="Calibri" charset="0"/>
                <a:ea typeface="DengXian" charset="-122"/>
                <a:cs typeface="Times New Roman" charset="0"/>
              </a:rPr>
              <a:t>++) {</a:t>
            </a:r>
            <a:endParaRPr lang="en-US" sz="1500" dirty="0">
              <a:solidFill>
                <a:schemeClr val="accent1">
                  <a:lumMod val="75000"/>
                </a:schemeClr>
              </a:solidFill>
              <a:latin typeface="Calibri" charset="0"/>
              <a:ea typeface="DengXian" charset="-122"/>
              <a:cs typeface="Times New Roman" charset="0"/>
            </a:endParaRPr>
          </a:p>
          <a:p>
            <a:r>
              <a:rPr lang="en-US" sz="1500" b="1" dirty="0">
                <a:solidFill>
                  <a:schemeClr val="accent1">
                    <a:lumMod val="75000"/>
                  </a:schemeClr>
                </a:solidFill>
                <a:latin typeface="Calibri" charset="0"/>
                <a:ea typeface="DengXian" charset="-122"/>
                <a:cs typeface="Times New Roman" charset="0"/>
              </a:rPr>
              <a:t>        while(</a:t>
            </a:r>
            <a:r>
              <a:rPr lang="en-US" sz="1500" b="1" dirty="0" err="1">
                <a:solidFill>
                  <a:schemeClr val="accent1">
                    <a:lumMod val="75000"/>
                  </a:schemeClr>
                </a:solidFill>
                <a:latin typeface="Calibri" charset="0"/>
                <a:ea typeface="DengXian" charset="-122"/>
                <a:cs typeface="Times New Roman" charset="0"/>
              </a:rPr>
              <a:t>nums</a:t>
            </a:r>
            <a:r>
              <a:rPr lang="en-US" sz="1500" b="1" dirty="0">
                <a:solidFill>
                  <a:schemeClr val="accent1">
                    <a:lumMod val="75000"/>
                  </a:schemeClr>
                </a:solidFill>
                <a:latin typeface="Calibri" charset="0"/>
                <a:ea typeface="DengXian" charset="-122"/>
                <a:cs typeface="Times New Roman" charset="0"/>
              </a:rPr>
              <a:t>[</a:t>
            </a:r>
            <a:r>
              <a:rPr lang="en-US" sz="1500" b="1" dirty="0" err="1">
                <a:solidFill>
                  <a:schemeClr val="accent1">
                    <a:lumMod val="75000"/>
                  </a:schemeClr>
                </a:solidFill>
                <a:latin typeface="Calibri" charset="0"/>
                <a:ea typeface="DengXian" charset="-122"/>
                <a:cs typeface="Times New Roman" charset="0"/>
              </a:rPr>
              <a:t>i</a:t>
            </a:r>
            <a:r>
              <a:rPr lang="en-US" sz="1500" b="1" dirty="0">
                <a:solidFill>
                  <a:schemeClr val="accent1">
                    <a:lumMod val="75000"/>
                  </a:schemeClr>
                </a:solidFill>
                <a:latin typeface="Calibri" charset="0"/>
                <a:ea typeface="DengXian" charset="-122"/>
                <a:cs typeface="Times New Roman" charset="0"/>
              </a:rPr>
              <a:t>] &gt;0 &amp;&amp; </a:t>
            </a:r>
            <a:r>
              <a:rPr lang="en-US" sz="1500" b="1" dirty="0" err="1">
                <a:solidFill>
                  <a:schemeClr val="accent1">
                    <a:lumMod val="75000"/>
                  </a:schemeClr>
                </a:solidFill>
                <a:latin typeface="Calibri" charset="0"/>
                <a:ea typeface="DengXian" charset="-122"/>
                <a:cs typeface="Times New Roman" charset="0"/>
              </a:rPr>
              <a:t>nums</a:t>
            </a:r>
            <a:r>
              <a:rPr lang="en-US" sz="1500" b="1" dirty="0">
                <a:solidFill>
                  <a:schemeClr val="accent1">
                    <a:lumMod val="75000"/>
                  </a:schemeClr>
                </a:solidFill>
                <a:latin typeface="Calibri" charset="0"/>
                <a:ea typeface="DengXian" charset="-122"/>
                <a:cs typeface="Times New Roman" charset="0"/>
              </a:rPr>
              <a:t>[</a:t>
            </a:r>
            <a:r>
              <a:rPr lang="en-US" sz="1500" b="1" dirty="0" err="1">
                <a:solidFill>
                  <a:schemeClr val="accent1">
                    <a:lumMod val="75000"/>
                  </a:schemeClr>
                </a:solidFill>
                <a:latin typeface="Calibri" charset="0"/>
                <a:ea typeface="DengXian" charset="-122"/>
                <a:cs typeface="Times New Roman" charset="0"/>
              </a:rPr>
              <a:t>i</a:t>
            </a:r>
            <a:r>
              <a:rPr lang="en-US" sz="1500" b="1" dirty="0">
                <a:solidFill>
                  <a:schemeClr val="accent1">
                    <a:lumMod val="75000"/>
                  </a:schemeClr>
                </a:solidFill>
                <a:latin typeface="Calibri" charset="0"/>
                <a:ea typeface="DengXian" charset="-122"/>
                <a:cs typeface="Times New Roman" charset="0"/>
              </a:rPr>
              <a:t>] &lt;= </a:t>
            </a:r>
            <a:r>
              <a:rPr lang="en-US" sz="1500" b="1" dirty="0" err="1">
                <a:solidFill>
                  <a:schemeClr val="accent1">
                    <a:lumMod val="75000"/>
                  </a:schemeClr>
                </a:solidFill>
                <a:latin typeface="Calibri" charset="0"/>
                <a:ea typeface="DengXian" charset="-122"/>
                <a:cs typeface="Times New Roman" charset="0"/>
              </a:rPr>
              <a:t>nums.length</a:t>
            </a:r>
            <a:r>
              <a:rPr lang="en-US" sz="1500" b="1" dirty="0">
                <a:solidFill>
                  <a:schemeClr val="accent1">
                    <a:lumMod val="75000"/>
                  </a:schemeClr>
                </a:solidFill>
                <a:latin typeface="Calibri" charset="0"/>
                <a:ea typeface="DengXian" charset="-122"/>
                <a:cs typeface="Times New Roman" charset="0"/>
              </a:rPr>
              <a:t> &amp;&amp; </a:t>
            </a:r>
            <a:r>
              <a:rPr lang="en-US" sz="1500" b="1" dirty="0" err="1">
                <a:solidFill>
                  <a:schemeClr val="accent1">
                    <a:lumMod val="75000"/>
                  </a:schemeClr>
                </a:solidFill>
                <a:latin typeface="Calibri" charset="0"/>
                <a:ea typeface="DengXian" charset="-122"/>
                <a:cs typeface="Times New Roman" charset="0"/>
              </a:rPr>
              <a:t>nums</a:t>
            </a:r>
            <a:r>
              <a:rPr lang="en-US" sz="1500" b="1" dirty="0">
                <a:solidFill>
                  <a:schemeClr val="accent1">
                    <a:lumMod val="75000"/>
                  </a:schemeClr>
                </a:solidFill>
                <a:latin typeface="Calibri" charset="0"/>
                <a:ea typeface="DengXian" charset="-122"/>
                <a:cs typeface="Times New Roman" charset="0"/>
              </a:rPr>
              <a:t>[</a:t>
            </a:r>
            <a:r>
              <a:rPr lang="en-US" sz="1500" b="1" dirty="0" err="1">
                <a:solidFill>
                  <a:schemeClr val="accent1">
                    <a:lumMod val="75000"/>
                  </a:schemeClr>
                </a:solidFill>
                <a:latin typeface="Calibri" charset="0"/>
                <a:ea typeface="DengXian" charset="-122"/>
                <a:cs typeface="Times New Roman" charset="0"/>
              </a:rPr>
              <a:t>nums</a:t>
            </a:r>
            <a:r>
              <a:rPr lang="en-US" sz="1500" b="1" dirty="0">
                <a:solidFill>
                  <a:schemeClr val="accent1">
                    <a:lumMod val="75000"/>
                  </a:schemeClr>
                </a:solidFill>
                <a:latin typeface="Calibri" charset="0"/>
                <a:ea typeface="DengXian" charset="-122"/>
                <a:cs typeface="Times New Roman" charset="0"/>
              </a:rPr>
              <a:t>[</a:t>
            </a:r>
            <a:r>
              <a:rPr lang="en-US" sz="1500" b="1" dirty="0" err="1">
                <a:solidFill>
                  <a:schemeClr val="accent1">
                    <a:lumMod val="75000"/>
                  </a:schemeClr>
                </a:solidFill>
                <a:latin typeface="Calibri" charset="0"/>
                <a:ea typeface="DengXian" charset="-122"/>
                <a:cs typeface="Times New Roman" charset="0"/>
              </a:rPr>
              <a:t>i</a:t>
            </a:r>
            <a:r>
              <a:rPr lang="en-US" sz="1500" b="1" dirty="0">
                <a:solidFill>
                  <a:schemeClr val="accent1">
                    <a:lumMod val="75000"/>
                  </a:schemeClr>
                </a:solidFill>
                <a:latin typeface="Calibri" charset="0"/>
                <a:ea typeface="DengXian" charset="-122"/>
                <a:cs typeface="Times New Roman" charset="0"/>
              </a:rPr>
              <a:t>]-1] !== </a:t>
            </a:r>
            <a:r>
              <a:rPr lang="en-US" sz="1500" b="1" dirty="0" err="1">
                <a:solidFill>
                  <a:schemeClr val="accent1">
                    <a:lumMod val="75000"/>
                  </a:schemeClr>
                </a:solidFill>
                <a:latin typeface="Calibri" charset="0"/>
                <a:ea typeface="DengXian" charset="-122"/>
                <a:cs typeface="Times New Roman" charset="0"/>
              </a:rPr>
              <a:t>nums</a:t>
            </a:r>
            <a:r>
              <a:rPr lang="en-US" sz="1500" b="1" dirty="0">
                <a:solidFill>
                  <a:schemeClr val="accent1">
                    <a:lumMod val="75000"/>
                  </a:schemeClr>
                </a:solidFill>
                <a:latin typeface="Calibri" charset="0"/>
                <a:ea typeface="DengXian" charset="-122"/>
                <a:cs typeface="Times New Roman" charset="0"/>
              </a:rPr>
              <a:t>[</a:t>
            </a:r>
            <a:r>
              <a:rPr lang="en-US" sz="1500" b="1" dirty="0" err="1">
                <a:solidFill>
                  <a:schemeClr val="accent1">
                    <a:lumMod val="75000"/>
                  </a:schemeClr>
                </a:solidFill>
                <a:latin typeface="Calibri" charset="0"/>
                <a:ea typeface="DengXian" charset="-122"/>
                <a:cs typeface="Times New Roman" charset="0"/>
              </a:rPr>
              <a:t>i</a:t>
            </a:r>
            <a:r>
              <a:rPr lang="en-US" sz="1500" b="1" dirty="0">
                <a:solidFill>
                  <a:schemeClr val="accent1">
                    <a:lumMod val="75000"/>
                  </a:schemeClr>
                </a:solidFill>
                <a:latin typeface="Calibri" charset="0"/>
                <a:ea typeface="DengXian" charset="-122"/>
                <a:cs typeface="Times New Roman" charset="0"/>
              </a:rPr>
              <a:t>]) {</a:t>
            </a:r>
            <a:endParaRPr lang="en-US" sz="1500" dirty="0">
              <a:solidFill>
                <a:schemeClr val="accent1">
                  <a:lumMod val="75000"/>
                </a:schemeClr>
              </a:solidFill>
              <a:latin typeface="Calibri" charset="0"/>
              <a:ea typeface="DengXian" charset="-122"/>
              <a:cs typeface="Times New Roman" charset="0"/>
            </a:endParaRPr>
          </a:p>
          <a:p>
            <a:r>
              <a:rPr lang="en-US" sz="1500" b="1" dirty="0">
                <a:solidFill>
                  <a:schemeClr val="accent1">
                    <a:lumMod val="75000"/>
                  </a:schemeClr>
                </a:solidFill>
                <a:latin typeface="Calibri" charset="0"/>
                <a:ea typeface="DengXian" charset="-122"/>
                <a:cs typeface="Times New Roman" charset="0"/>
              </a:rPr>
              <a:t>            // swap </a:t>
            </a:r>
            <a:r>
              <a:rPr lang="en-US" sz="1500" b="1" dirty="0" err="1">
                <a:solidFill>
                  <a:schemeClr val="accent1">
                    <a:lumMod val="75000"/>
                  </a:schemeClr>
                </a:solidFill>
                <a:latin typeface="Calibri" charset="0"/>
                <a:ea typeface="DengXian" charset="-122"/>
                <a:cs typeface="Times New Roman" charset="0"/>
              </a:rPr>
              <a:t>nums</a:t>
            </a:r>
            <a:r>
              <a:rPr lang="en-US" sz="1500" b="1" dirty="0">
                <a:solidFill>
                  <a:schemeClr val="accent1">
                    <a:lumMod val="75000"/>
                  </a:schemeClr>
                </a:solidFill>
                <a:latin typeface="Calibri" charset="0"/>
                <a:ea typeface="DengXian" charset="-122"/>
                <a:cs typeface="Times New Roman" charset="0"/>
              </a:rPr>
              <a:t>[</a:t>
            </a:r>
            <a:r>
              <a:rPr lang="en-US" sz="1500" b="1" dirty="0" err="1">
                <a:solidFill>
                  <a:schemeClr val="accent1">
                    <a:lumMod val="75000"/>
                  </a:schemeClr>
                </a:solidFill>
                <a:latin typeface="Calibri" charset="0"/>
                <a:ea typeface="DengXian" charset="-122"/>
                <a:cs typeface="Times New Roman" charset="0"/>
              </a:rPr>
              <a:t>nums</a:t>
            </a:r>
            <a:r>
              <a:rPr lang="en-US" sz="1500" b="1" dirty="0">
                <a:solidFill>
                  <a:schemeClr val="accent1">
                    <a:lumMod val="75000"/>
                  </a:schemeClr>
                </a:solidFill>
                <a:latin typeface="Calibri" charset="0"/>
                <a:ea typeface="DengXian" charset="-122"/>
                <a:cs typeface="Times New Roman" charset="0"/>
              </a:rPr>
              <a:t>[</a:t>
            </a:r>
            <a:r>
              <a:rPr lang="en-US" sz="1500" b="1" dirty="0" err="1">
                <a:solidFill>
                  <a:schemeClr val="accent1">
                    <a:lumMod val="75000"/>
                  </a:schemeClr>
                </a:solidFill>
                <a:latin typeface="Calibri" charset="0"/>
                <a:ea typeface="DengXian" charset="-122"/>
                <a:cs typeface="Times New Roman" charset="0"/>
              </a:rPr>
              <a:t>i</a:t>
            </a:r>
            <a:r>
              <a:rPr lang="en-US" sz="1500" b="1" dirty="0">
                <a:solidFill>
                  <a:schemeClr val="accent1">
                    <a:lumMod val="75000"/>
                  </a:schemeClr>
                </a:solidFill>
                <a:latin typeface="Calibri" charset="0"/>
                <a:ea typeface="DengXian" charset="-122"/>
                <a:cs typeface="Times New Roman" charset="0"/>
              </a:rPr>
              <a:t>]-1] with </a:t>
            </a:r>
            <a:r>
              <a:rPr lang="en-US" sz="1500" b="1" dirty="0" err="1">
                <a:solidFill>
                  <a:schemeClr val="accent1">
                    <a:lumMod val="75000"/>
                  </a:schemeClr>
                </a:solidFill>
                <a:latin typeface="Calibri" charset="0"/>
                <a:ea typeface="DengXian" charset="-122"/>
                <a:cs typeface="Times New Roman" charset="0"/>
              </a:rPr>
              <a:t>nums</a:t>
            </a:r>
            <a:r>
              <a:rPr lang="en-US" sz="1500" b="1" dirty="0">
                <a:solidFill>
                  <a:schemeClr val="accent1">
                    <a:lumMod val="75000"/>
                  </a:schemeClr>
                </a:solidFill>
                <a:latin typeface="Calibri" charset="0"/>
                <a:ea typeface="DengXian" charset="-122"/>
                <a:cs typeface="Times New Roman" charset="0"/>
              </a:rPr>
              <a:t>[</a:t>
            </a:r>
            <a:r>
              <a:rPr lang="en-US" sz="1500" b="1" dirty="0" err="1">
                <a:solidFill>
                  <a:schemeClr val="accent1">
                    <a:lumMod val="75000"/>
                  </a:schemeClr>
                </a:solidFill>
                <a:latin typeface="Calibri" charset="0"/>
                <a:ea typeface="DengXian" charset="-122"/>
                <a:cs typeface="Times New Roman" charset="0"/>
              </a:rPr>
              <a:t>i</a:t>
            </a:r>
            <a:r>
              <a:rPr lang="en-US" sz="1500" b="1" dirty="0">
                <a:solidFill>
                  <a:schemeClr val="accent1">
                    <a:lumMod val="75000"/>
                  </a:schemeClr>
                </a:solidFill>
                <a:latin typeface="Calibri" charset="0"/>
                <a:ea typeface="DengXian" charset="-122"/>
                <a:cs typeface="Times New Roman" charset="0"/>
              </a:rPr>
              <a:t>] till </a:t>
            </a:r>
            <a:r>
              <a:rPr lang="en-US" sz="1500" b="1" dirty="0" err="1">
                <a:solidFill>
                  <a:schemeClr val="accent1">
                    <a:lumMod val="75000"/>
                  </a:schemeClr>
                </a:solidFill>
                <a:latin typeface="Calibri" charset="0"/>
                <a:ea typeface="DengXian" charset="-122"/>
                <a:cs typeface="Times New Roman" charset="0"/>
              </a:rPr>
              <a:t>nums</a:t>
            </a:r>
            <a:r>
              <a:rPr lang="en-US" sz="1500" b="1" dirty="0">
                <a:solidFill>
                  <a:schemeClr val="accent1">
                    <a:lumMod val="75000"/>
                  </a:schemeClr>
                </a:solidFill>
                <a:latin typeface="Calibri" charset="0"/>
                <a:ea typeface="DengXian" charset="-122"/>
                <a:cs typeface="Times New Roman" charset="0"/>
              </a:rPr>
              <a:t>[</a:t>
            </a:r>
            <a:r>
              <a:rPr lang="en-US" sz="1500" b="1" dirty="0" err="1">
                <a:solidFill>
                  <a:schemeClr val="accent1">
                    <a:lumMod val="75000"/>
                  </a:schemeClr>
                </a:solidFill>
                <a:latin typeface="Calibri" charset="0"/>
                <a:ea typeface="DengXian" charset="-122"/>
                <a:cs typeface="Times New Roman" charset="0"/>
              </a:rPr>
              <a:t>i</a:t>
            </a:r>
            <a:r>
              <a:rPr lang="en-US" sz="1500" b="1" dirty="0">
                <a:solidFill>
                  <a:schemeClr val="accent1">
                    <a:lumMod val="75000"/>
                  </a:schemeClr>
                </a:solidFill>
                <a:latin typeface="Calibri" charset="0"/>
                <a:ea typeface="DengXian" charset="-122"/>
                <a:cs typeface="Times New Roman" charset="0"/>
              </a:rPr>
              <a:t>] = i+1</a:t>
            </a:r>
            <a:endParaRPr lang="en-US" sz="1500" dirty="0">
              <a:solidFill>
                <a:schemeClr val="accent1">
                  <a:lumMod val="75000"/>
                </a:schemeClr>
              </a:solidFill>
              <a:latin typeface="Calibri" charset="0"/>
              <a:ea typeface="DengXian" charset="-122"/>
              <a:cs typeface="Times New Roman" charset="0"/>
            </a:endParaRPr>
          </a:p>
          <a:p>
            <a:r>
              <a:rPr lang="en-US" sz="1500" b="1" dirty="0">
                <a:solidFill>
                  <a:schemeClr val="accent1">
                    <a:lumMod val="75000"/>
                  </a:schemeClr>
                </a:solidFill>
                <a:latin typeface="Calibri" charset="0"/>
                <a:ea typeface="DengXian" charset="-122"/>
                <a:cs typeface="Times New Roman" charset="0"/>
              </a:rPr>
              <a:t>            </a:t>
            </a:r>
            <a:r>
              <a:rPr lang="en-US" sz="1500" b="1" dirty="0" err="1">
                <a:solidFill>
                  <a:schemeClr val="accent1">
                    <a:lumMod val="75000"/>
                  </a:schemeClr>
                </a:solidFill>
                <a:latin typeface="Calibri" charset="0"/>
                <a:ea typeface="DengXian" charset="-122"/>
                <a:cs typeface="Times New Roman" charset="0"/>
              </a:rPr>
              <a:t>var</a:t>
            </a:r>
            <a:r>
              <a:rPr lang="en-US" sz="1500" b="1" dirty="0">
                <a:solidFill>
                  <a:schemeClr val="accent1">
                    <a:lumMod val="75000"/>
                  </a:schemeClr>
                </a:solidFill>
                <a:latin typeface="Calibri" charset="0"/>
                <a:ea typeface="DengXian" charset="-122"/>
                <a:cs typeface="Times New Roman" charset="0"/>
              </a:rPr>
              <a:t> temp = </a:t>
            </a:r>
            <a:r>
              <a:rPr lang="en-US" sz="1500" b="1" dirty="0" err="1">
                <a:solidFill>
                  <a:schemeClr val="accent1">
                    <a:lumMod val="75000"/>
                  </a:schemeClr>
                </a:solidFill>
                <a:latin typeface="Calibri" charset="0"/>
                <a:ea typeface="DengXian" charset="-122"/>
                <a:cs typeface="Times New Roman" charset="0"/>
              </a:rPr>
              <a:t>nums</a:t>
            </a:r>
            <a:r>
              <a:rPr lang="en-US" sz="1500" b="1" dirty="0">
                <a:solidFill>
                  <a:schemeClr val="accent1">
                    <a:lumMod val="75000"/>
                  </a:schemeClr>
                </a:solidFill>
                <a:latin typeface="Calibri" charset="0"/>
                <a:ea typeface="DengXian" charset="-122"/>
                <a:cs typeface="Times New Roman" charset="0"/>
              </a:rPr>
              <a:t>[</a:t>
            </a:r>
            <a:r>
              <a:rPr lang="en-US" sz="1500" b="1" dirty="0" err="1">
                <a:solidFill>
                  <a:schemeClr val="accent1">
                    <a:lumMod val="75000"/>
                  </a:schemeClr>
                </a:solidFill>
                <a:latin typeface="Calibri" charset="0"/>
                <a:ea typeface="DengXian" charset="-122"/>
                <a:cs typeface="Times New Roman" charset="0"/>
              </a:rPr>
              <a:t>nums</a:t>
            </a:r>
            <a:r>
              <a:rPr lang="en-US" sz="1500" b="1" dirty="0">
                <a:solidFill>
                  <a:schemeClr val="accent1">
                    <a:lumMod val="75000"/>
                  </a:schemeClr>
                </a:solidFill>
                <a:latin typeface="Calibri" charset="0"/>
                <a:ea typeface="DengXian" charset="-122"/>
                <a:cs typeface="Times New Roman" charset="0"/>
              </a:rPr>
              <a:t>[</a:t>
            </a:r>
            <a:r>
              <a:rPr lang="en-US" sz="1500" b="1" dirty="0" err="1">
                <a:solidFill>
                  <a:schemeClr val="accent1">
                    <a:lumMod val="75000"/>
                  </a:schemeClr>
                </a:solidFill>
                <a:latin typeface="Calibri" charset="0"/>
                <a:ea typeface="DengXian" charset="-122"/>
                <a:cs typeface="Times New Roman" charset="0"/>
              </a:rPr>
              <a:t>i</a:t>
            </a:r>
            <a:r>
              <a:rPr lang="en-US" sz="1500" b="1" dirty="0">
                <a:solidFill>
                  <a:schemeClr val="accent1">
                    <a:lumMod val="75000"/>
                  </a:schemeClr>
                </a:solidFill>
                <a:latin typeface="Calibri" charset="0"/>
                <a:ea typeface="DengXian" charset="-122"/>
                <a:cs typeface="Times New Roman" charset="0"/>
              </a:rPr>
              <a:t>]-1];</a:t>
            </a:r>
            <a:endParaRPr lang="en-US" sz="1500" dirty="0">
              <a:solidFill>
                <a:schemeClr val="accent1">
                  <a:lumMod val="75000"/>
                </a:schemeClr>
              </a:solidFill>
              <a:latin typeface="Calibri" charset="0"/>
              <a:ea typeface="DengXian" charset="-122"/>
              <a:cs typeface="Times New Roman" charset="0"/>
            </a:endParaRPr>
          </a:p>
          <a:p>
            <a:r>
              <a:rPr lang="en-US" sz="1500" b="1" dirty="0">
                <a:solidFill>
                  <a:schemeClr val="accent1">
                    <a:lumMod val="75000"/>
                  </a:schemeClr>
                </a:solidFill>
                <a:latin typeface="Calibri" charset="0"/>
                <a:ea typeface="DengXian" charset="-122"/>
                <a:cs typeface="Times New Roman" charset="0"/>
              </a:rPr>
              <a:t>            </a:t>
            </a:r>
            <a:r>
              <a:rPr lang="en-US" sz="1500" b="1" dirty="0" err="1">
                <a:solidFill>
                  <a:schemeClr val="accent1">
                    <a:lumMod val="75000"/>
                  </a:schemeClr>
                </a:solidFill>
                <a:latin typeface="Calibri" charset="0"/>
                <a:ea typeface="DengXian" charset="-122"/>
                <a:cs typeface="Times New Roman" charset="0"/>
              </a:rPr>
              <a:t>nums</a:t>
            </a:r>
            <a:r>
              <a:rPr lang="en-US" sz="1500" b="1" dirty="0">
                <a:solidFill>
                  <a:schemeClr val="accent1">
                    <a:lumMod val="75000"/>
                  </a:schemeClr>
                </a:solidFill>
                <a:latin typeface="Calibri" charset="0"/>
                <a:ea typeface="DengXian" charset="-122"/>
                <a:cs typeface="Times New Roman" charset="0"/>
              </a:rPr>
              <a:t>[</a:t>
            </a:r>
            <a:r>
              <a:rPr lang="en-US" sz="1500" b="1" dirty="0" err="1">
                <a:solidFill>
                  <a:schemeClr val="accent1">
                    <a:lumMod val="75000"/>
                  </a:schemeClr>
                </a:solidFill>
                <a:latin typeface="Calibri" charset="0"/>
                <a:ea typeface="DengXian" charset="-122"/>
                <a:cs typeface="Times New Roman" charset="0"/>
              </a:rPr>
              <a:t>nums</a:t>
            </a:r>
            <a:r>
              <a:rPr lang="en-US" sz="1500" b="1" dirty="0">
                <a:solidFill>
                  <a:schemeClr val="accent1">
                    <a:lumMod val="75000"/>
                  </a:schemeClr>
                </a:solidFill>
                <a:latin typeface="Calibri" charset="0"/>
                <a:ea typeface="DengXian" charset="-122"/>
                <a:cs typeface="Times New Roman" charset="0"/>
              </a:rPr>
              <a:t>[</a:t>
            </a:r>
            <a:r>
              <a:rPr lang="en-US" sz="1500" b="1" dirty="0" err="1">
                <a:solidFill>
                  <a:schemeClr val="accent1">
                    <a:lumMod val="75000"/>
                  </a:schemeClr>
                </a:solidFill>
                <a:latin typeface="Calibri" charset="0"/>
                <a:ea typeface="DengXian" charset="-122"/>
                <a:cs typeface="Times New Roman" charset="0"/>
              </a:rPr>
              <a:t>i</a:t>
            </a:r>
            <a:r>
              <a:rPr lang="en-US" sz="1500" b="1" dirty="0">
                <a:solidFill>
                  <a:schemeClr val="accent1">
                    <a:lumMod val="75000"/>
                  </a:schemeClr>
                </a:solidFill>
                <a:latin typeface="Calibri" charset="0"/>
                <a:ea typeface="DengXian" charset="-122"/>
                <a:cs typeface="Times New Roman" charset="0"/>
              </a:rPr>
              <a:t>]-1] = </a:t>
            </a:r>
            <a:r>
              <a:rPr lang="en-US" sz="1500" b="1" dirty="0" err="1">
                <a:solidFill>
                  <a:schemeClr val="accent1">
                    <a:lumMod val="75000"/>
                  </a:schemeClr>
                </a:solidFill>
                <a:latin typeface="Calibri" charset="0"/>
                <a:ea typeface="DengXian" charset="-122"/>
                <a:cs typeface="Times New Roman" charset="0"/>
              </a:rPr>
              <a:t>nums</a:t>
            </a:r>
            <a:r>
              <a:rPr lang="en-US" sz="1500" b="1" dirty="0">
                <a:solidFill>
                  <a:schemeClr val="accent1">
                    <a:lumMod val="75000"/>
                  </a:schemeClr>
                </a:solidFill>
                <a:latin typeface="Calibri" charset="0"/>
                <a:ea typeface="DengXian" charset="-122"/>
                <a:cs typeface="Times New Roman" charset="0"/>
              </a:rPr>
              <a:t>[</a:t>
            </a:r>
            <a:r>
              <a:rPr lang="en-US" sz="1500" b="1" dirty="0" err="1">
                <a:solidFill>
                  <a:schemeClr val="accent1">
                    <a:lumMod val="75000"/>
                  </a:schemeClr>
                </a:solidFill>
                <a:latin typeface="Calibri" charset="0"/>
                <a:ea typeface="DengXian" charset="-122"/>
                <a:cs typeface="Times New Roman" charset="0"/>
              </a:rPr>
              <a:t>i</a:t>
            </a:r>
            <a:r>
              <a:rPr lang="en-US" sz="1500" b="1" dirty="0">
                <a:solidFill>
                  <a:schemeClr val="accent1">
                    <a:lumMod val="75000"/>
                  </a:schemeClr>
                </a:solidFill>
                <a:latin typeface="Calibri" charset="0"/>
                <a:ea typeface="DengXian" charset="-122"/>
                <a:cs typeface="Times New Roman" charset="0"/>
              </a:rPr>
              <a:t>];</a:t>
            </a:r>
            <a:endParaRPr lang="en-US" sz="1500" dirty="0">
              <a:solidFill>
                <a:schemeClr val="accent1">
                  <a:lumMod val="75000"/>
                </a:schemeClr>
              </a:solidFill>
              <a:latin typeface="Calibri" charset="0"/>
              <a:ea typeface="DengXian" charset="-122"/>
              <a:cs typeface="Times New Roman" charset="0"/>
            </a:endParaRPr>
          </a:p>
          <a:p>
            <a:r>
              <a:rPr lang="en-US" sz="1500" b="1" dirty="0">
                <a:solidFill>
                  <a:schemeClr val="accent1">
                    <a:lumMod val="75000"/>
                  </a:schemeClr>
                </a:solidFill>
                <a:latin typeface="Calibri" charset="0"/>
                <a:ea typeface="DengXian" charset="-122"/>
                <a:cs typeface="Times New Roman" charset="0"/>
              </a:rPr>
              <a:t>            </a:t>
            </a:r>
            <a:r>
              <a:rPr lang="en-US" sz="1500" b="1" dirty="0" err="1">
                <a:solidFill>
                  <a:schemeClr val="accent1">
                    <a:lumMod val="75000"/>
                  </a:schemeClr>
                </a:solidFill>
                <a:latin typeface="Calibri" charset="0"/>
                <a:ea typeface="DengXian" charset="-122"/>
                <a:cs typeface="Times New Roman" charset="0"/>
              </a:rPr>
              <a:t>nums</a:t>
            </a:r>
            <a:r>
              <a:rPr lang="en-US" sz="1500" b="1" dirty="0">
                <a:solidFill>
                  <a:schemeClr val="accent1">
                    <a:lumMod val="75000"/>
                  </a:schemeClr>
                </a:solidFill>
                <a:latin typeface="Calibri" charset="0"/>
                <a:ea typeface="DengXian" charset="-122"/>
                <a:cs typeface="Times New Roman" charset="0"/>
              </a:rPr>
              <a:t>[</a:t>
            </a:r>
            <a:r>
              <a:rPr lang="en-US" sz="1500" b="1" dirty="0" err="1">
                <a:solidFill>
                  <a:schemeClr val="accent1">
                    <a:lumMod val="75000"/>
                  </a:schemeClr>
                </a:solidFill>
                <a:latin typeface="Calibri" charset="0"/>
                <a:ea typeface="DengXian" charset="-122"/>
                <a:cs typeface="Times New Roman" charset="0"/>
              </a:rPr>
              <a:t>i</a:t>
            </a:r>
            <a:r>
              <a:rPr lang="en-US" sz="1500" b="1" dirty="0">
                <a:solidFill>
                  <a:schemeClr val="accent1">
                    <a:lumMod val="75000"/>
                  </a:schemeClr>
                </a:solidFill>
                <a:latin typeface="Calibri" charset="0"/>
                <a:ea typeface="DengXian" charset="-122"/>
                <a:cs typeface="Times New Roman" charset="0"/>
              </a:rPr>
              <a:t>] = temp;</a:t>
            </a:r>
            <a:endParaRPr lang="en-US" sz="1500" dirty="0">
              <a:solidFill>
                <a:schemeClr val="accent1">
                  <a:lumMod val="75000"/>
                </a:schemeClr>
              </a:solidFill>
              <a:latin typeface="Calibri" charset="0"/>
              <a:ea typeface="DengXian" charset="-122"/>
              <a:cs typeface="Times New Roman" charset="0"/>
            </a:endParaRPr>
          </a:p>
          <a:p>
            <a:r>
              <a:rPr lang="en-US" sz="1500" b="1" dirty="0">
                <a:solidFill>
                  <a:schemeClr val="accent1">
                    <a:lumMod val="75000"/>
                  </a:schemeClr>
                </a:solidFill>
                <a:latin typeface="Calibri" charset="0"/>
                <a:ea typeface="DengXian" charset="-122"/>
                <a:cs typeface="Times New Roman" charset="0"/>
              </a:rPr>
              <a:t>        }</a:t>
            </a:r>
            <a:endParaRPr lang="en-US" sz="1500" dirty="0">
              <a:solidFill>
                <a:schemeClr val="accent1">
                  <a:lumMod val="75000"/>
                </a:schemeClr>
              </a:solidFill>
              <a:latin typeface="Calibri" charset="0"/>
              <a:ea typeface="DengXian" charset="-122"/>
              <a:cs typeface="Times New Roman" charset="0"/>
            </a:endParaRPr>
          </a:p>
          <a:p>
            <a:r>
              <a:rPr lang="en-US" sz="1500" b="1" dirty="0">
                <a:solidFill>
                  <a:schemeClr val="accent1">
                    <a:lumMod val="75000"/>
                  </a:schemeClr>
                </a:solidFill>
                <a:latin typeface="Calibri" charset="0"/>
                <a:ea typeface="DengXian" charset="-122"/>
                <a:cs typeface="Times New Roman" charset="0"/>
              </a:rPr>
              <a:t>    }</a:t>
            </a:r>
            <a:endParaRPr lang="en-US" sz="1500" dirty="0">
              <a:solidFill>
                <a:schemeClr val="accent1">
                  <a:lumMod val="75000"/>
                </a:schemeClr>
              </a:solidFill>
              <a:latin typeface="Calibri" charset="0"/>
              <a:ea typeface="DengXian" charset="-122"/>
              <a:cs typeface="Times New Roman" charset="0"/>
            </a:endParaRPr>
          </a:p>
          <a:p>
            <a:r>
              <a:rPr lang="en-US" sz="1500" b="1" dirty="0">
                <a:solidFill>
                  <a:schemeClr val="accent1">
                    <a:lumMod val="75000"/>
                  </a:schemeClr>
                </a:solidFill>
                <a:latin typeface="Calibri" charset="0"/>
                <a:ea typeface="DengXian" charset="-122"/>
                <a:cs typeface="Times New Roman" charset="0"/>
              </a:rPr>
              <a:t>    for(</a:t>
            </a:r>
            <a:r>
              <a:rPr lang="en-US" sz="1500" b="1" dirty="0" err="1">
                <a:solidFill>
                  <a:schemeClr val="accent1">
                    <a:lumMod val="75000"/>
                  </a:schemeClr>
                </a:solidFill>
                <a:latin typeface="Calibri" charset="0"/>
                <a:ea typeface="DengXian" charset="-122"/>
                <a:cs typeface="Times New Roman" charset="0"/>
              </a:rPr>
              <a:t>var</a:t>
            </a:r>
            <a:r>
              <a:rPr lang="en-US" sz="1500" b="1" dirty="0">
                <a:solidFill>
                  <a:schemeClr val="accent1">
                    <a:lumMod val="75000"/>
                  </a:schemeClr>
                </a:solidFill>
                <a:latin typeface="Calibri" charset="0"/>
                <a:ea typeface="DengXian" charset="-122"/>
                <a:cs typeface="Times New Roman" charset="0"/>
              </a:rPr>
              <a:t> </a:t>
            </a:r>
            <a:r>
              <a:rPr lang="en-US" sz="1500" b="1" dirty="0" err="1">
                <a:solidFill>
                  <a:schemeClr val="accent1">
                    <a:lumMod val="75000"/>
                  </a:schemeClr>
                </a:solidFill>
                <a:latin typeface="Calibri" charset="0"/>
                <a:ea typeface="DengXian" charset="-122"/>
                <a:cs typeface="Times New Roman" charset="0"/>
              </a:rPr>
              <a:t>i</a:t>
            </a:r>
            <a:r>
              <a:rPr lang="en-US" sz="1500" b="1" dirty="0">
                <a:solidFill>
                  <a:schemeClr val="accent1">
                    <a:lumMod val="75000"/>
                  </a:schemeClr>
                </a:solidFill>
                <a:latin typeface="Calibri" charset="0"/>
                <a:ea typeface="DengXian" charset="-122"/>
                <a:cs typeface="Times New Roman" charset="0"/>
              </a:rPr>
              <a:t>=0; </a:t>
            </a:r>
            <a:r>
              <a:rPr lang="en-US" sz="1500" b="1" dirty="0" err="1">
                <a:solidFill>
                  <a:schemeClr val="accent1">
                    <a:lumMod val="75000"/>
                  </a:schemeClr>
                </a:solidFill>
                <a:latin typeface="Calibri" charset="0"/>
                <a:ea typeface="DengXian" charset="-122"/>
                <a:cs typeface="Times New Roman" charset="0"/>
              </a:rPr>
              <a:t>i</a:t>
            </a:r>
            <a:r>
              <a:rPr lang="en-US" sz="1500" b="1" dirty="0">
                <a:solidFill>
                  <a:schemeClr val="accent1">
                    <a:lumMod val="75000"/>
                  </a:schemeClr>
                </a:solidFill>
                <a:latin typeface="Calibri" charset="0"/>
                <a:ea typeface="DengXian" charset="-122"/>
                <a:cs typeface="Times New Roman" charset="0"/>
              </a:rPr>
              <a:t>&lt;</a:t>
            </a:r>
            <a:r>
              <a:rPr lang="en-US" sz="1500" b="1" dirty="0" err="1">
                <a:solidFill>
                  <a:schemeClr val="accent1">
                    <a:lumMod val="75000"/>
                  </a:schemeClr>
                </a:solidFill>
                <a:latin typeface="Calibri" charset="0"/>
                <a:ea typeface="DengXian" charset="-122"/>
                <a:cs typeface="Times New Roman" charset="0"/>
              </a:rPr>
              <a:t>nums.length</a:t>
            </a:r>
            <a:r>
              <a:rPr lang="en-US" sz="1500" b="1" dirty="0">
                <a:solidFill>
                  <a:schemeClr val="accent1">
                    <a:lumMod val="75000"/>
                  </a:schemeClr>
                </a:solidFill>
                <a:latin typeface="Calibri" charset="0"/>
                <a:ea typeface="DengXian" charset="-122"/>
                <a:cs typeface="Times New Roman" charset="0"/>
              </a:rPr>
              <a:t>; </a:t>
            </a:r>
            <a:r>
              <a:rPr lang="en-US" sz="1500" b="1" dirty="0" err="1">
                <a:solidFill>
                  <a:schemeClr val="accent1">
                    <a:lumMod val="75000"/>
                  </a:schemeClr>
                </a:solidFill>
                <a:latin typeface="Calibri" charset="0"/>
                <a:ea typeface="DengXian" charset="-122"/>
                <a:cs typeface="Times New Roman" charset="0"/>
              </a:rPr>
              <a:t>i</a:t>
            </a:r>
            <a:r>
              <a:rPr lang="en-US" sz="1500" b="1" dirty="0">
                <a:solidFill>
                  <a:schemeClr val="accent1">
                    <a:lumMod val="75000"/>
                  </a:schemeClr>
                </a:solidFill>
                <a:latin typeface="Calibri" charset="0"/>
                <a:ea typeface="DengXian" charset="-122"/>
                <a:cs typeface="Times New Roman" charset="0"/>
              </a:rPr>
              <a:t>++) {</a:t>
            </a:r>
            <a:endParaRPr lang="en-US" sz="1500" dirty="0">
              <a:solidFill>
                <a:schemeClr val="accent1">
                  <a:lumMod val="75000"/>
                </a:schemeClr>
              </a:solidFill>
              <a:latin typeface="Calibri" charset="0"/>
              <a:ea typeface="DengXian" charset="-122"/>
              <a:cs typeface="Times New Roman" charset="0"/>
            </a:endParaRPr>
          </a:p>
          <a:p>
            <a:r>
              <a:rPr lang="en-US" sz="1500" b="1" dirty="0">
                <a:solidFill>
                  <a:schemeClr val="accent1">
                    <a:lumMod val="75000"/>
                  </a:schemeClr>
                </a:solidFill>
                <a:latin typeface="Calibri" charset="0"/>
                <a:ea typeface="DengXian" charset="-122"/>
                <a:cs typeface="Times New Roman" charset="0"/>
              </a:rPr>
              <a:t>        if(</a:t>
            </a:r>
            <a:r>
              <a:rPr lang="en-US" sz="1500" b="1" dirty="0" err="1">
                <a:solidFill>
                  <a:schemeClr val="accent1">
                    <a:lumMod val="75000"/>
                  </a:schemeClr>
                </a:solidFill>
                <a:latin typeface="Calibri" charset="0"/>
                <a:ea typeface="DengXian" charset="-122"/>
                <a:cs typeface="Times New Roman" charset="0"/>
              </a:rPr>
              <a:t>nums</a:t>
            </a:r>
            <a:r>
              <a:rPr lang="en-US" sz="1500" b="1" dirty="0">
                <a:solidFill>
                  <a:schemeClr val="accent1">
                    <a:lumMod val="75000"/>
                  </a:schemeClr>
                </a:solidFill>
                <a:latin typeface="Calibri" charset="0"/>
                <a:ea typeface="DengXian" charset="-122"/>
                <a:cs typeface="Times New Roman" charset="0"/>
              </a:rPr>
              <a:t>[</a:t>
            </a:r>
            <a:r>
              <a:rPr lang="en-US" sz="1500" b="1" dirty="0" err="1">
                <a:solidFill>
                  <a:schemeClr val="accent1">
                    <a:lumMod val="75000"/>
                  </a:schemeClr>
                </a:solidFill>
                <a:latin typeface="Calibri" charset="0"/>
                <a:ea typeface="DengXian" charset="-122"/>
                <a:cs typeface="Times New Roman" charset="0"/>
              </a:rPr>
              <a:t>i</a:t>
            </a:r>
            <a:r>
              <a:rPr lang="en-US" sz="1500" b="1" dirty="0">
                <a:solidFill>
                  <a:schemeClr val="accent1">
                    <a:lumMod val="75000"/>
                  </a:schemeClr>
                </a:solidFill>
                <a:latin typeface="Calibri" charset="0"/>
                <a:ea typeface="DengXian" charset="-122"/>
                <a:cs typeface="Times New Roman" charset="0"/>
              </a:rPr>
              <a:t>] !== i+1) return i+1;</a:t>
            </a:r>
            <a:endParaRPr lang="en-US" sz="1500" dirty="0">
              <a:solidFill>
                <a:schemeClr val="accent1">
                  <a:lumMod val="75000"/>
                </a:schemeClr>
              </a:solidFill>
              <a:latin typeface="Calibri" charset="0"/>
              <a:ea typeface="DengXian" charset="-122"/>
              <a:cs typeface="Times New Roman" charset="0"/>
            </a:endParaRPr>
          </a:p>
          <a:p>
            <a:r>
              <a:rPr lang="en-US" sz="1500" b="1" dirty="0">
                <a:solidFill>
                  <a:schemeClr val="accent1">
                    <a:lumMod val="75000"/>
                  </a:schemeClr>
                </a:solidFill>
                <a:latin typeface="Calibri" charset="0"/>
                <a:ea typeface="DengXian" charset="-122"/>
                <a:cs typeface="Times New Roman" charset="0"/>
              </a:rPr>
              <a:t>    }</a:t>
            </a:r>
            <a:endParaRPr lang="en-US" sz="1500" dirty="0">
              <a:solidFill>
                <a:schemeClr val="accent1">
                  <a:lumMod val="75000"/>
                </a:schemeClr>
              </a:solidFill>
              <a:latin typeface="Calibri" charset="0"/>
              <a:ea typeface="DengXian" charset="-122"/>
              <a:cs typeface="Times New Roman" charset="0"/>
            </a:endParaRPr>
          </a:p>
          <a:p>
            <a:r>
              <a:rPr lang="en-US" sz="1500" b="1" dirty="0">
                <a:solidFill>
                  <a:schemeClr val="accent1">
                    <a:lumMod val="75000"/>
                  </a:schemeClr>
                </a:solidFill>
                <a:latin typeface="Calibri" charset="0"/>
                <a:ea typeface="DengXian" charset="-122"/>
                <a:cs typeface="Times New Roman" charset="0"/>
              </a:rPr>
              <a:t>    return nums.length+1</a:t>
            </a:r>
            <a:r>
              <a:rPr lang="en-US" sz="1500" b="1" dirty="0" smtClean="0">
                <a:solidFill>
                  <a:schemeClr val="accent1">
                    <a:lumMod val="75000"/>
                  </a:schemeClr>
                </a:solidFill>
                <a:latin typeface="Calibri" charset="0"/>
                <a:ea typeface="DengXian" charset="-122"/>
                <a:cs typeface="Times New Roman" charset="0"/>
              </a:rPr>
              <a:t>;</a:t>
            </a:r>
            <a:endParaRPr lang="en-US" sz="1500" dirty="0">
              <a:solidFill>
                <a:schemeClr val="accent1">
                  <a:lumMod val="75000"/>
                </a:schemeClr>
              </a:solidFill>
              <a:latin typeface="Calibri" charset="0"/>
              <a:ea typeface="DengXian" charset="-122"/>
              <a:cs typeface="Times New Roman" charset="0"/>
            </a:endParaRPr>
          </a:p>
        </p:txBody>
      </p:sp>
    </p:spTree>
    <p:extLst>
      <p:ext uri="{BB962C8B-B14F-4D97-AF65-F5344CB8AC3E}">
        <p14:creationId xmlns:p14="http://schemas.microsoft.com/office/powerpoint/2010/main" val="715626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3422" y="156146"/>
            <a:ext cx="2292615" cy="369332"/>
          </a:xfrm>
          <a:prstGeom prst="rect">
            <a:avLst/>
          </a:prstGeom>
        </p:spPr>
        <p:txBody>
          <a:bodyPr wrap="none">
            <a:spAutoFit/>
          </a:bodyPr>
          <a:lstStyle/>
          <a:p>
            <a:r>
              <a:rPr lang="en-US" dirty="0"/>
              <a:t>Missing number series</a:t>
            </a:r>
          </a:p>
        </p:txBody>
      </p:sp>
      <p:sp>
        <p:nvSpPr>
          <p:cNvPr id="2" name="Rectangle 1"/>
          <p:cNvSpPr/>
          <p:nvPr/>
        </p:nvSpPr>
        <p:spPr>
          <a:xfrm>
            <a:off x="193421" y="525478"/>
            <a:ext cx="11860033" cy="3539430"/>
          </a:xfrm>
          <a:prstGeom prst="rect">
            <a:avLst/>
          </a:prstGeom>
        </p:spPr>
        <p:txBody>
          <a:bodyPr wrap="square">
            <a:spAutoFit/>
          </a:bodyPr>
          <a:lstStyle/>
          <a:p>
            <a:r>
              <a:rPr lang="en-US" sz="1600" dirty="0"/>
              <a:t>N couples sit in 2N seats arranged in a row and want to hold hands. We want to know the minimum number of swaps so that every couple is sitting side by side. A swap consists of choosing any two people, then they stand up and switch </a:t>
            </a:r>
            <a:r>
              <a:rPr lang="en-US" sz="1600" dirty="0" err="1"/>
              <a:t>seats.The</a:t>
            </a:r>
            <a:r>
              <a:rPr lang="en-US" sz="1600" dirty="0"/>
              <a:t> people and seats are represented by an integer from 0 to 2N-1, the couples are numbered in order, the first couple being (0, 1), the second couple being (2, 3), and so on with the last couple being (2N-2, 2N-1).The couples' initial seating is given by row[</a:t>
            </a:r>
            <a:r>
              <a:rPr lang="en-US" sz="1600" dirty="0" err="1"/>
              <a:t>i</a:t>
            </a:r>
            <a:r>
              <a:rPr lang="en-US" sz="1600" dirty="0"/>
              <a:t>] being the value of the person who is initially sitting in the </a:t>
            </a:r>
            <a:r>
              <a:rPr lang="en-US" sz="1600" dirty="0" err="1"/>
              <a:t>i-th</a:t>
            </a:r>
            <a:r>
              <a:rPr lang="en-US" sz="1600" dirty="0"/>
              <a:t> seat</a:t>
            </a:r>
            <a:r>
              <a:rPr lang="en-US" sz="1600" dirty="0" smtClean="0"/>
              <a:t>.</a:t>
            </a:r>
          </a:p>
          <a:p>
            <a:r>
              <a:rPr lang="en-US" sz="1600" dirty="0" smtClean="0"/>
              <a:t>Example </a:t>
            </a:r>
            <a:r>
              <a:rPr lang="en-US" sz="1600" dirty="0"/>
              <a:t>1:Input: row = [0, 2, 1, 3</a:t>
            </a:r>
            <a:r>
              <a:rPr lang="en-US" sz="1600" dirty="0" smtClean="0"/>
              <a:t>]       Output</a:t>
            </a:r>
            <a:r>
              <a:rPr lang="en-US" sz="1600" dirty="0"/>
              <a:t>: </a:t>
            </a:r>
            <a:r>
              <a:rPr lang="en-US" sz="1600" dirty="0" smtClean="0"/>
              <a:t>1</a:t>
            </a:r>
          </a:p>
          <a:p>
            <a:r>
              <a:rPr lang="en-US" sz="1600" dirty="0" smtClean="0"/>
              <a:t>Explanation</a:t>
            </a:r>
            <a:r>
              <a:rPr lang="en-US" sz="1600" dirty="0"/>
              <a:t>: We only need to swap the second (row[1]) and third (row[2]) person</a:t>
            </a:r>
            <a:r>
              <a:rPr lang="en-US" sz="1600" dirty="0" smtClean="0"/>
              <a:t>.</a:t>
            </a:r>
          </a:p>
          <a:p>
            <a:r>
              <a:rPr lang="en-US" sz="1600" dirty="0" smtClean="0"/>
              <a:t>Example </a:t>
            </a:r>
            <a:r>
              <a:rPr lang="en-US" sz="1600" dirty="0"/>
              <a:t>2:Input: row = [3, 2, 0, 1</a:t>
            </a:r>
            <a:r>
              <a:rPr lang="en-US" sz="1600" dirty="0" smtClean="0"/>
              <a:t>]      Output</a:t>
            </a:r>
            <a:r>
              <a:rPr lang="en-US" sz="1600" dirty="0"/>
              <a:t>: </a:t>
            </a:r>
            <a:r>
              <a:rPr lang="en-US" sz="1600" dirty="0" smtClean="0"/>
              <a:t>0</a:t>
            </a:r>
          </a:p>
          <a:p>
            <a:r>
              <a:rPr lang="en-US" sz="1600" dirty="0" smtClean="0"/>
              <a:t>Explanation</a:t>
            </a:r>
            <a:r>
              <a:rPr lang="en-US" sz="1600" dirty="0"/>
              <a:t>: All couples are already seated side by side</a:t>
            </a:r>
            <a:r>
              <a:rPr lang="en-US" sz="1600" dirty="0" smtClean="0"/>
              <a:t>.</a:t>
            </a:r>
          </a:p>
          <a:p>
            <a:endParaRPr lang="en-US" sz="1600" dirty="0"/>
          </a:p>
          <a:p>
            <a:r>
              <a:rPr lang="en-US" sz="1600" b="1" dirty="0" smtClean="0"/>
              <a:t>convert </a:t>
            </a:r>
            <a:r>
              <a:rPr lang="en-US" sz="1600" b="1" dirty="0"/>
              <a:t>the row to be like [2, 2, 0, 0</a:t>
            </a:r>
            <a:r>
              <a:rPr lang="en-US" sz="1600" b="1" dirty="0" smtClean="0"/>
              <a:t>] first</a:t>
            </a:r>
          </a:p>
          <a:p>
            <a:r>
              <a:rPr lang="en-US" sz="1600" b="1" dirty="0" smtClean="0"/>
              <a:t>For example: </a:t>
            </a:r>
            <a:r>
              <a:rPr lang="en-US" sz="1600" b="1" dirty="0"/>
              <a:t>row = [0, 2, 1, 3] </a:t>
            </a:r>
            <a:r>
              <a:rPr lang="en-US" sz="1600" b="1" dirty="0" smtClean="0"/>
              <a:t>=&gt; [0,2,0,2]</a:t>
            </a:r>
          </a:p>
          <a:p>
            <a:r>
              <a:rPr lang="en-US" sz="1600" b="1" dirty="0" smtClean="0"/>
              <a:t>Then if </a:t>
            </a:r>
            <a:r>
              <a:rPr lang="en-US" sz="1600" b="1" dirty="0" err="1" smtClean="0"/>
              <a:t>nums</a:t>
            </a:r>
            <a:r>
              <a:rPr lang="en-US" sz="1600" b="1" dirty="0" smtClean="0"/>
              <a:t>[</a:t>
            </a:r>
            <a:r>
              <a:rPr lang="en-US" sz="1600" b="1" dirty="0" err="1" smtClean="0"/>
              <a:t>i</a:t>
            </a:r>
            <a:r>
              <a:rPr lang="en-US" sz="1600" b="1" dirty="0" smtClean="0"/>
              <a:t>] != </a:t>
            </a:r>
            <a:r>
              <a:rPr lang="en-US" sz="1600" b="1" dirty="0" err="1" smtClean="0"/>
              <a:t>nums</a:t>
            </a:r>
            <a:r>
              <a:rPr lang="en-US" sz="1600" b="1" dirty="0" smtClean="0"/>
              <a:t>[i+1] </a:t>
            </a:r>
          </a:p>
          <a:p>
            <a:r>
              <a:rPr lang="en-US" sz="1600" b="1" dirty="0" smtClean="0"/>
              <a:t>we swap </a:t>
            </a:r>
            <a:r>
              <a:rPr lang="en-US" sz="1600" b="1" dirty="0" err="1" smtClean="0"/>
              <a:t>nums</a:t>
            </a:r>
            <a:r>
              <a:rPr lang="en-US" sz="1600" b="1" dirty="0" smtClean="0"/>
              <a:t>[i+1] with last </a:t>
            </a:r>
            <a:r>
              <a:rPr lang="en-US" sz="1600" b="1" dirty="0" err="1" smtClean="0"/>
              <a:t>nums</a:t>
            </a:r>
            <a:r>
              <a:rPr lang="en-US" sz="1600" b="1" dirty="0" smtClean="0"/>
              <a:t>[index] = </a:t>
            </a:r>
            <a:r>
              <a:rPr lang="en-US" sz="1600" b="1" dirty="0" err="1" smtClean="0"/>
              <a:t>nums</a:t>
            </a:r>
            <a:r>
              <a:rPr lang="en-US" sz="1600" b="1" dirty="0" smtClean="0"/>
              <a:t>[</a:t>
            </a:r>
            <a:r>
              <a:rPr lang="en-US" sz="1600" b="1" dirty="0" err="1" smtClean="0"/>
              <a:t>i</a:t>
            </a:r>
            <a:r>
              <a:rPr lang="en-US" sz="1600" b="1" dirty="0" smtClean="0"/>
              <a:t>]</a:t>
            </a:r>
          </a:p>
          <a:p>
            <a:endParaRPr lang="en-US" sz="1600" b="1" dirty="0"/>
          </a:p>
        </p:txBody>
      </p:sp>
      <p:sp>
        <p:nvSpPr>
          <p:cNvPr id="3" name="Rectangle 2"/>
          <p:cNvSpPr/>
          <p:nvPr/>
        </p:nvSpPr>
        <p:spPr>
          <a:xfrm>
            <a:off x="6859978" y="2048971"/>
            <a:ext cx="6096000" cy="4770537"/>
          </a:xfrm>
          <a:prstGeom prst="rect">
            <a:avLst/>
          </a:prstGeom>
        </p:spPr>
        <p:txBody>
          <a:bodyPr>
            <a:spAutoFit/>
          </a:bodyPr>
          <a:lstStyle/>
          <a:p>
            <a:r>
              <a:rPr lang="en-US" sz="1600" dirty="0" err="1" smtClean="0">
                <a:solidFill>
                  <a:schemeClr val="accent1">
                    <a:lumMod val="75000"/>
                  </a:schemeClr>
                </a:solidFill>
                <a:latin typeface="Calibri" charset="0"/>
                <a:ea typeface="DengXian" charset="-122"/>
                <a:cs typeface="Times New Roman" charset="0"/>
              </a:rPr>
              <a:t>var</a:t>
            </a:r>
            <a:r>
              <a:rPr lang="en-US" sz="1600" dirty="0" smtClean="0">
                <a:solidFill>
                  <a:schemeClr val="accent1">
                    <a:lumMod val="75000"/>
                  </a:schemeClr>
                </a:solidFill>
                <a:latin typeface="Calibri" charset="0"/>
                <a:ea typeface="DengXian" charset="-122"/>
                <a:cs typeface="Times New Roman" charset="0"/>
              </a:rPr>
              <a:t> </a:t>
            </a:r>
            <a:r>
              <a:rPr lang="en-US" sz="1600" dirty="0">
                <a:solidFill>
                  <a:schemeClr val="accent1">
                    <a:lumMod val="75000"/>
                  </a:schemeClr>
                </a:solidFill>
                <a:latin typeface="Calibri" charset="0"/>
                <a:ea typeface="DengXian" charset="-122"/>
                <a:cs typeface="Times New Roman" charset="0"/>
              </a:rPr>
              <a:t>count = 0;</a:t>
            </a:r>
          </a:p>
          <a:p>
            <a:r>
              <a:rPr lang="en-US" sz="1600" dirty="0">
                <a:solidFill>
                  <a:schemeClr val="accent1">
                    <a:lumMod val="75000"/>
                  </a:schemeClr>
                </a:solidFill>
                <a:latin typeface="Calibri" charset="0"/>
                <a:ea typeface="DengXian" charset="-122"/>
                <a:cs typeface="Times New Roman" charset="0"/>
              </a:rPr>
              <a:t>    // convert the row to be like [2, 2, 0, 0]</a:t>
            </a:r>
          </a:p>
          <a:p>
            <a:r>
              <a:rPr lang="en-US" sz="1600" dirty="0">
                <a:solidFill>
                  <a:schemeClr val="accent1">
                    <a:lumMod val="75000"/>
                  </a:schemeClr>
                </a:solidFill>
                <a:latin typeface="Calibri" charset="0"/>
                <a:ea typeface="DengXian" charset="-122"/>
                <a:cs typeface="Times New Roman" charset="0"/>
              </a:rPr>
              <a:t>    for(</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=0; </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&lt;</a:t>
            </a:r>
            <a:r>
              <a:rPr lang="en-US" sz="1600" dirty="0" err="1">
                <a:solidFill>
                  <a:schemeClr val="accent1">
                    <a:lumMod val="75000"/>
                  </a:schemeClr>
                </a:solidFill>
                <a:latin typeface="Calibri" charset="0"/>
                <a:ea typeface="DengXian" charset="-122"/>
                <a:cs typeface="Times New Roman" charset="0"/>
              </a:rPr>
              <a:t>row.length</a:t>
            </a:r>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 {</a:t>
            </a:r>
          </a:p>
          <a:p>
            <a:r>
              <a:rPr lang="en-US" sz="1600" dirty="0">
                <a:solidFill>
                  <a:schemeClr val="accent1">
                    <a:lumMod val="75000"/>
                  </a:schemeClr>
                </a:solidFill>
                <a:latin typeface="Calibri" charset="0"/>
                <a:ea typeface="DengXian" charset="-122"/>
                <a:cs typeface="Times New Roman" charset="0"/>
              </a:rPr>
              <a:t>        if(row[</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 % 2 !== 0) {</a:t>
            </a:r>
          </a:p>
          <a:p>
            <a:r>
              <a:rPr lang="en-US" sz="1600" dirty="0">
                <a:solidFill>
                  <a:schemeClr val="accent1">
                    <a:lumMod val="75000"/>
                  </a:schemeClr>
                </a:solidFill>
                <a:latin typeface="Calibri" charset="0"/>
                <a:ea typeface="DengXian" charset="-122"/>
                <a:cs typeface="Times New Roman" charset="0"/>
              </a:rPr>
              <a:t>            row[</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 = row[</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]-1;</a:t>
            </a:r>
          </a:p>
          <a:p>
            <a:r>
              <a:rPr lang="en-US" sz="1600" dirty="0">
                <a:solidFill>
                  <a:schemeClr val="accent1">
                    <a:lumMod val="75000"/>
                  </a:schemeClr>
                </a:solidFill>
                <a:latin typeface="Calibri" charset="0"/>
                <a:ea typeface="DengXian" charset="-122"/>
                <a:cs typeface="Times New Roman" charset="0"/>
              </a:rPr>
              <a:t>        }</a:t>
            </a:r>
          </a:p>
          <a:p>
            <a:r>
              <a:rPr lang="en-US" sz="1600" dirty="0">
                <a:solidFill>
                  <a:schemeClr val="accent1">
                    <a:lumMod val="75000"/>
                  </a:schemeClr>
                </a:solidFill>
                <a:latin typeface="Calibri" charset="0"/>
                <a:ea typeface="DengXian" charset="-122"/>
                <a:cs typeface="Times New Roman" charset="0"/>
              </a:rPr>
              <a:t>    }</a:t>
            </a:r>
          </a:p>
          <a:p>
            <a:r>
              <a:rPr lang="en-US" sz="1600" dirty="0">
                <a:solidFill>
                  <a:schemeClr val="accent1">
                    <a:lumMod val="75000"/>
                  </a:schemeClr>
                </a:solidFill>
                <a:latin typeface="Calibri" charset="0"/>
                <a:ea typeface="DengXian" charset="-122"/>
                <a:cs typeface="Times New Roman" charset="0"/>
              </a:rPr>
              <a:t>    for(</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=0; </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&lt;row.length-1; </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+=2) {</a:t>
            </a:r>
          </a:p>
          <a:p>
            <a:r>
              <a:rPr lang="en-US" sz="1600" dirty="0">
                <a:solidFill>
                  <a:schemeClr val="accent1">
                    <a:lumMod val="75000"/>
                  </a:schemeClr>
                </a:solidFill>
                <a:latin typeface="Calibri" charset="0"/>
                <a:ea typeface="DengXian" charset="-122"/>
                <a:cs typeface="Times New Roman" charset="0"/>
              </a:rPr>
              <a:t>         if(row[</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 !== row[i+1]) {</a:t>
            </a:r>
          </a:p>
          <a:p>
            <a:r>
              <a:rPr lang="en-US" sz="1600" dirty="0">
                <a:solidFill>
                  <a:schemeClr val="accent1">
                    <a:lumMod val="75000"/>
                  </a:schemeClr>
                </a:solidFill>
                <a:latin typeface="Calibri" charset="0"/>
                <a:ea typeface="DengXian" charset="-122"/>
                <a:cs typeface="Times New Roman" charset="0"/>
              </a:rPr>
              <a:t>            // same element exist in </a:t>
            </a:r>
            <a:r>
              <a:rPr lang="en-US" sz="1600" dirty="0" err="1">
                <a:solidFill>
                  <a:schemeClr val="accent1">
                    <a:lumMod val="75000"/>
                  </a:schemeClr>
                </a:solidFill>
                <a:latin typeface="Calibri" charset="0"/>
                <a:ea typeface="DengXian" charset="-122"/>
                <a:cs typeface="Times New Roman" charset="0"/>
              </a:rPr>
              <a:t>ind.</a:t>
            </a:r>
            <a:endParaRPr lang="en-US" sz="1600" dirty="0">
              <a:solidFill>
                <a:schemeClr val="accent1">
                  <a:lumMod val="75000"/>
                </a:schemeClr>
              </a:solidFill>
              <a:latin typeface="Calibri" charset="0"/>
              <a:ea typeface="DengXian" charset="-122"/>
              <a:cs typeface="Times New Roman" charset="0"/>
            </a:endParaRPr>
          </a:p>
          <a:p>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var</a:t>
            </a:r>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ind</a:t>
            </a:r>
            <a:r>
              <a:rPr lang="en-US" sz="1600" dirty="0">
                <a:solidFill>
                  <a:schemeClr val="accent1">
                    <a:lumMod val="75000"/>
                  </a:schemeClr>
                </a:solidFill>
                <a:latin typeface="Calibri" charset="0"/>
                <a:ea typeface="DengXian" charset="-122"/>
                <a:cs typeface="Times New Roman" charset="0"/>
              </a:rPr>
              <a:t> = </a:t>
            </a:r>
            <a:r>
              <a:rPr lang="en-US" sz="1600" dirty="0" err="1">
                <a:solidFill>
                  <a:schemeClr val="accent1">
                    <a:lumMod val="75000"/>
                  </a:schemeClr>
                </a:solidFill>
                <a:latin typeface="Calibri" charset="0"/>
                <a:ea typeface="DengXian" charset="-122"/>
                <a:cs typeface="Times New Roman" charset="0"/>
              </a:rPr>
              <a:t>row.lastIndexOf</a:t>
            </a:r>
            <a:r>
              <a:rPr lang="en-US" sz="1600" dirty="0">
                <a:solidFill>
                  <a:schemeClr val="accent1">
                    <a:lumMod val="75000"/>
                  </a:schemeClr>
                </a:solidFill>
                <a:latin typeface="Calibri" charset="0"/>
                <a:ea typeface="DengXian" charset="-122"/>
                <a:cs typeface="Times New Roman" charset="0"/>
              </a:rPr>
              <a:t>(row[</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a:t>
            </a:r>
          </a:p>
          <a:p>
            <a:r>
              <a:rPr lang="en-US" sz="1600" dirty="0">
                <a:solidFill>
                  <a:schemeClr val="accent1">
                    <a:lumMod val="75000"/>
                  </a:schemeClr>
                </a:solidFill>
                <a:latin typeface="Calibri" charset="0"/>
                <a:ea typeface="DengXian" charset="-122"/>
                <a:cs typeface="Times New Roman" charset="0"/>
              </a:rPr>
              <a:t>            // Swap i+1 with </a:t>
            </a:r>
            <a:r>
              <a:rPr lang="en-US" sz="1600" dirty="0" err="1">
                <a:solidFill>
                  <a:schemeClr val="accent1">
                    <a:lumMod val="75000"/>
                  </a:schemeClr>
                </a:solidFill>
                <a:latin typeface="Calibri" charset="0"/>
                <a:ea typeface="DengXian" charset="-122"/>
                <a:cs typeface="Times New Roman" charset="0"/>
              </a:rPr>
              <a:t>ind</a:t>
            </a:r>
            <a:r>
              <a:rPr lang="en-US" sz="1600" dirty="0">
                <a:solidFill>
                  <a:schemeClr val="accent1">
                    <a:lumMod val="75000"/>
                  </a:schemeClr>
                </a:solidFill>
                <a:latin typeface="Calibri" charset="0"/>
                <a:ea typeface="DengXian" charset="-122"/>
                <a:cs typeface="Times New Roman" charset="0"/>
              </a:rPr>
              <a:t>, count++</a:t>
            </a:r>
          </a:p>
          <a:p>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var</a:t>
            </a:r>
            <a:r>
              <a:rPr lang="en-US" sz="1600" dirty="0">
                <a:solidFill>
                  <a:schemeClr val="accent1">
                    <a:lumMod val="75000"/>
                  </a:schemeClr>
                </a:solidFill>
                <a:latin typeface="Calibri" charset="0"/>
                <a:ea typeface="DengXian" charset="-122"/>
                <a:cs typeface="Times New Roman" charset="0"/>
              </a:rPr>
              <a:t> temp = row[i+1];</a:t>
            </a:r>
          </a:p>
          <a:p>
            <a:r>
              <a:rPr lang="en-US" sz="1600" dirty="0">
                <a:solidFill>
                  <a:schemeClr val="accent1">
                    <a:lumMod val="75000"/>
                  </a:schemeClr>
                </a:solidFill>
                <a:latin typeface="Calibri" charset="0"/>
                <a:ea typeface="DengXian" charset="-122"/>
                <a:cs typeface="Times New Roman" charset="0"/>
              </a:rPr>
              <a:t>            row[i+1] = row[</a:t>
            </a:r>
            <a:r>
              <a:rPr lang="en-US" sz="1600" dirty="0" err="1">
                <a:solidFill>
                  <a:schemeClr val="accent1">
                    <a:lumMod val="75000"/>
                  </a:schemeClr>
                </a:solidFill>
                <a:latin typeface="Calibri" charset="0"/>
                <a:ea typeface="DengXian" charset="-122"/>
                <a:cs typeface="Times New Roman" charset="0"/>
              </a:rPr>
              <a:t>ind</a:t>
            </a:r>
            <a:r>
              <a:rPr lang="en-US" sz="1600" dirty="0">
                <a:solidFill>
                  <a:schemeClr val="accent1">
                    <a:lumMod val="75000"/>
                  </a:schemeClr>
                </a:solidFill>
                <a:latin typeface="Calibri" charset="0"/>
                <a:ea typeface="DengXian" charset="-122"/>
                <a:cs typeface="Times New Roman" charset="0"/>
              </a:rPr>
              <a:t>];</a:t>
            </a:r>
          </a:p>
          <a:p>
            <a:r>
              <a:rPr lang="en-US" sz="1600" dirty="0">
                <a:solidFill>
                  <a:schemeClr val="accent1">
                    <a:lumMod val="75000"/>
                  </a:schemeClr>
                </a:solidFill>
                <a:latin typeface="Calibri" charset="0"/>
                <a:ea typeface="DengXian" charset="-122"/>
                <a:cs typeface="Times New Roman" charset="0"/>
              </a:rPr>
              <a:t>            row[</a:t>
            </a:r>
            <a:r>
              <a:rPr lang="en-US" sz="1600" dirty="0" err="1">
                <a:solidFill>
                  <a:schemeClr val="accent1">
                    <a:lumMod val="75000"/>
                  </a:schemeClr>
                </a:solidFill>
                <a:latin typeface="Calibri" charset="0"/>
                <a:ea typeface="DengXian" charset="-122"/>
                <a:cs typeface="Times New Roman" charset="0"/>
              </a:rPr>
              <a:t>ind</a:t>
            </a:r>
            <a:r>
              <a:rPr lang="en-US" sz="1600" dirty="0">
                <a:solidFill>
                  <a:schemeClr val="accent1">
                    <a:lumMod val="75000"/>
                  </a:schemeClr>
                </a:solidFill>
                <a:latin typeface="Calibri" charset="0"/>
                <a:ea typeface="DengXian" charset="-122"/>
                <a:cs typeface="Times New Roman" charset="0"/>
              </a:rPr>
              <a:t>] = temp;</a:t>
            </a:r>
          </a:p>
          <a:p>
            <a:r>
              <a:rPr lang="en-US" sz="1600" dirty="0">
                <a:solidFill>
                  <a:schemeClr val="accent1">
                    <a:lumMod val="75000"/>
                  </a:schemeClr>
                </a:solidFill>
                <a:latin typeface="Calibri" charset="0"/>
                <a:ea typeface="DengXian" charset="-122"/>
                <a:cs typeface="Times New Roman" charset="0"/>
              </a:rPr>
              <a:t>            count++;</a:t>
            </a:r>
          </a:p>
          <a:p>
            <a:r>
              <a:rPr lang="en-US" sz="1600" dirty="0">
                <a:solidFill>
                  <a:schemeClr val="accent1">
                    <a:lumMod val="75000"/>
                  </a:schemeClr>
                </a:solidFill>
                <a:latin typeface="Calibri" charset="0"/>
                <a:ea typeface="DengXian" charset="-122"/>
                <a:cs typeface="Times New Roman" charset="0"/>
              </a:rPr>
              <a:t>         }</a:t>
            </a:r>
          </a:p>
          <a:p>
            <a:r>
              <a:rPr lang="en-US" sz="1600" dirty="0">
                <a:solidFill>
                  <a:schemeClr val="accent1">
                    <a:lumMod val="75000"/>
                  </a:schemeClr>
                </a:solidFill>
                <a:latin typeface="Calibri" charset="0"/>
                <a:ea typeface="DengXian" charset="-122"/>
                <a:cs typeface="Times New Roman" charset="0"/>
              </a:rPr>
              <a:t>     }</a:t>
            </a:r>
          </a:p>
          <a:p>
            <a:r>
              <a:rPr lang="en-US" sz="1600" dirty="0">
                <a:solidFill>
                  <a:schemeClr val="accent1">
                    <a:lumMod val="75000"/>
                  </a:schemeClr>
                </a:solidFill>
                <a:latin typeface="Calibri" charset="0"/>
                <a:ea typeface="DengXian" charset="-122"/>
                <a:cs typeface="Times New Roman" charset="0"/>
              </a:rPr>
              <a:t>    return count</a:t>
            </a:r>
            <a:r>
              <a:rPr lang="en-US" sz="1600" dirty="0" smtClean="0">
                <a:solidFill>
                  <a:schemeClr val="accent1">
                    <a:lumMod val="75000"/>
                  </a:schemeClr>
                </a:solidFill>
                <a:latin typeface="Calibri" charset="0"/>
                <a:ea typeface="DengXian" charset="-122"/>
                <a:cs typeface="Times New Roman" charset="0"/>
              </a:rPr>
              <a:t>;</a:t>
            </a:r>
            <a:endParaRPr lang="en-US" sz="1600" dirty="0">
              <a:solidFill>
                <a:schemeClr val="accent1">
                  <a:lumMod val="75000"/>
                </a:schemeClr>
              </a:solidFill>
              <a:latin typeface="Calibri" charset="0"/>
              <a:ea typeface="DengXian" charset="-122"/>
              <a:cs typeface="Times New Roman" charset="0"/>
            </a:endParaRPr>
          </a:p>
        </p:txBody>
      </p:sp>
    </p:spTree>
    <p:extLst>
      <p:ext uri="{BB962C8B-B14F-4D97-AF65-F5344CB8AC3E}">
        <p14:creationId xmlns:p14="http://schemas.microsoft.com/office/powerpoint/2010/main" val="7732692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3422" y="156146"/>
            <a:ext cx="2292615" cy="369332"/>
          </a:xfrm>
          <a:prstGeom prst="rect">
            <a:avLst/>
          </a:prstGeom>
        </p:spPr>
        <p:txBody>
          <a:bodyPr wrap="none">
            <a:spAutoFit/>
          </a:bodyPr>
          <a:lstStyle/>
          <a:p>
            <a:r>
              <a:rPr lang="en-US" dirty="0"/>
              <a:t>Missing number series</a:t>
            </a:r>
          </a:p>
        </p:txBody>
      </p:sp>
    </p:spTree>
    <p:extLst>
      <p:ext uri="{BB962C8B-B14F-4D97-AF65-F5344CB8AC3E}">
        <p14:creationId xmlns:p14="http://schemas.microsoft.com/office/powerpoint/2010/main" val="4383176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3422" y="156146"/>
            <a:ext cx="1955728" cy="369332"/>
          </a:xfrm>
          <a:prstGeom prst="rect">
            <a:avLst/>
          </a:prstGeom>
        </p:spPr>
        <p:txBody>
          <a:bodyPr wrap="none">
            <a:spAutoFit/>
          </a:bodyPr>
          <a:lstStyle/>
          <a:p>
            <a:r>
              <a:rPr lang="en-US" dirty="0"/>
              <a:t>Spiral matrix series</a:t>
            </a:r>
          </a:p>
        </p:txBody>
      </p:sp>
      <p:sp>
        <p:nvSpPr>
          <p:cNvPr id="3" name="Rectangle 2"/>
          <p:cNvSpPr/>
          <p:nvPr/>
        </p:nvSpPr>
        <p:spPr>
          <a:xfrm>
            <a:off x="193421" y="525478"/>
            <a:ext cx="7204905" cy="5016758"/>
          </a:xfrm>
          <a:prstGeom prst="rect">
            <a:avLst/>
          </a:prstGeom>
        </p:spPr>
        <p:txBody>
          <a:bodyPr wrap="square">
            <a:spAutoFit/>
          </a:bodyPr>
          <a:lstStyle/>
          <a:p>
            <a:r>
              <a:rPr lang="en-US" sz="1600" dirty="0">
                <a:latin typeface="Calibri" charset="0"/>
                <a:ea typeface="DengXian" charset="-122"/>
                <a:cs typeface="Times New Roman" charset="0"/>
              </a:rPr>
              <a:t>You are given an n x n 2D matrix representing an image.</a:t>
            </a:r>
          </a:p>
          <a:p>
            <a:r>
              <a:rPr lang="en-US" sz="1600" dirty="0">
                <a:latin typeface="Calibri" charset="0"/>
                <a:ea typeface="DengXian" charset="-122"/>
                <a:cs typeface="Times New Roman" charset="0"/>
              </a:rPr>
              <a:t>Rotate the image by 90 degrees (clockwise).</a:t>
            </a:r>
          </a:p>
          <a:p>
            <a:r>
              <a:rPr lang="en-US" sz="1600" dirty="0">
                <a:latin typeface="Calibri" charset="0"/>
                <a:ea typeface="DengXian" charset="-122"/>
                <a:cs typeface="Times New Roman" charset="0"/>
              </a:rPr>
              <a:t>Note:</a:t>
            </a:r>
          </a:p>
          <a:p>
            <a:r>
              <a:rPr lang="en-US" sz="1600" dirty="0">
                <a:latin typeface="Calibri" charset="0"/>
                <a:ea typeface="DengXian" charset="-122"/>
                <a:cs typeface="Times New Roman" charset="0"/>
              </a:rPr>
              <a:t>You have to rotate the image in-place, which means you have to modify the input 2D matrix directly. </a:t>
            </a:r>
          </a:p>
          <a:p>
            <a:r>
              <a:rPr lang="en-US" sz="1600" dirty="0">
                <a:latin typeface="Calibri" charset="0"/>
                <a:ea typeface="DengXian" charset="-122"/>
                <a:cs typeface="Times New Roman" charset="0"/>
              </a:rPr>
              <a:t>DO NOT allocate another 2D matrix and do the rotation.</a:t>
            </a:r>
          </a:p>
          <a:p>
            <a:r>
              <a:rPr lang="en-US" sz="1600" dirty="0">
                <a:latin typeface="Calibri" charset="0"/>
                <a:ea typeface="DengXian" charset="-122"/>
                <a:cs typeface="Times New Roman" charset="0"/>
              </a:rPr>
              <a:t>Example 1:</a:t>
            </a:r>
          </a:p>
          <a:p>
            <a:r>
              <a:rPr lang="en-US" sz="1600" dirty="0">
                <a:latin typeface="Calibri" charset="0"/>
                <a:ea typeface="DengXian" charset="-122"/>
                <a:cs typeface="Times New Roman" charset="0"/>
              </a:rPr>
              <a:t>Given input matrix = </a:t>
            </a:r>
          </a:p>
          <a:p>
            <a:r>
              <a:rPr lang="en-US" sz="1600" dirty="0">
                <a:latin typeface="Calibri" charset="0"/>
                <a:ea typeface="DengXian" charset="-122"/>
                <a:cs typeface="Times New Roman" charset="0"/>
              </a:rPr>
              <a:t>[ [1,2,3],</a:t>
            </a:r>
          </a:p>
          <a:p>
            <a:r>
              <a:rPr lang="en-US" sz="1600" dirty="0">
                <a:latin typeface="Calibri" charset="0"/>
                <a:ea typeface="DengXian" charset="-122"/>
                <a:cs typeface="Times New Roman" charset="0"/>
              </a:rPr>
              <a:t>  [4,5,6],</a:t>
            </a:r>
          </a:p>
          <a:p>
            <a:r>
              <a:rPr lang="en-US" sz="1600" dirty="0">
                <a:latin typeface="Calibri" charset="0"/>
                <a:ea typeface="DengXian" charset="-122"/>
                <a:cs typeface="Times New Roman" charset="0"/>
              </a:rPr>
              <a:t>  [7,8,9]],</a:t>
            </a:r>
          </a:p>
          <a:p>
            <a:r>
              <a:rPr lang="en-US" sz="1600" dirty="0">
                <a:latin typeface="Calibri" charset="0"/>
                <a:ea typeface="DengXian" charset="-122"/>
                <a:cs typeface="Times New Roman" charset="0"/>
              </a:rPr>
              <a:t>rotate the input matrix in-place such that it becomes:</a:t>
            </a:r>
          </a:p>
          <a:p>
            <a:r>
              <a:rPr lang="en-US" sz="1600" dirty="0">
                <a:latin typeface="Calibri" charset="0"/>
                <a:ea typeface="DengXian" charset="-122"/>
                <a:cs typeface="Times New Roman" charset="0"/>
              </a:rPr>
              <a:t>[ [7,4,1],</a:t>
            </a:r>
          </a:p>
          <a:p>
            <a:r>
              <a:rPr lang="en-US" sz="1600" dirty="0">
                <a:latin typeface="Calibri" charset="0"/>
                <a:ea typeface="DengXian" charset="-122"/>
                <a:cs typeface="Times New Roman" charset="0"/>
              </a:rPr>
              <a:t>  [8,5,2],</a:t>
            </a:r>
          </a:p>
          <a:p>
            <a:r>
              <a:rPr lang="en-US" sz="1600" dirty="0">
                <a:latin typeface="Calibri" charset="0"/>
                <a:ea typeface="DengXian" charset="-122"/>
                <a:cs typeface="Times New Roman" charset="0"/>
              </a:rPr>
              <a:t>  [9,6,3</a:t>
            </a:r>
            <a:r>
              <a:rPr lang="en-US" sz="1600" dirty="0" smtClean="0">
                <a:latin typeface="Calibri" charset="0"/>
                <a:ea typeface="DengXian" charset="-122"/>
                <a:cs typeface="Times New Roman" charset="0"/>
              </a:rPr>
              <a:t>]]</a:t>
            </a:r>
          </a:p>
          <a:p>
            <a:endParaRPr lang="en-US" sz="1600" b="1" dirty="0">
              <a:effectLst/>
              <a:latin typeface="Calibri" charset="0"/>
              <a:ea typeface="DengXian" charset="-122"/>
              <a:cs typeface="Times New Roman" charset="0"/>
            </a:endParaRPr>
          </a:p>
          <a:p>
            <a:r>
              <a:rPr lang="en-US" sz="1600" dirty="0">
                <a:latin typeface="Calibri" charset="0"/>
                <a:ea typeface="DengXian" charset="-122"/>
                <a:cs typeface="Times New Roman" charset="0"/>
              </a:rPr>
              <a:t>assign </a:t>
            </a:r>
            <a:r>
              <a:rPr lang="en-US" sz="1600" dirty="0" err="1">
                <a:latin typeface="Calibri" charset="0"/>
                <a:ea typeface="DengXian" charset="-122"/>
                <a:cs typeface="Times New Roman" charset="0"/>
              </a:rPr>
              <a:t>a,b,c,d</a:t>
            </a:r>
            <a:r>
              <a:rPr lang="en-US" sz="1600" dirty="0">
                <a:latin typeface="Calibri" charset="0"/>
                <a:ea typeface="DengXian" charset="-122"/>
                <a:cs typeface="Times New Roman" charset="0"/>
              </a:rPr>
              <a:t> to be </a:t>
            </a:r>
            <a:r>
              <a:rPr lang="en-US" sz="1600" b="1" dirty="0">
                <a:solidFill>
                  <a:schemeClr val="accent1">
                    <a:lumMod val="75000"/>
                  </a:schemeClr>
                </a:solidFill>
                <a:latin typeface="Calibri" charset="0"/>
                <a:ea typeface="DengXian" charset="-122"/>
                <a:cs typeface="Times New Roman" charset="0"/>
              </a:rPr>
              <a:t>matrix[0][</a:t>
            </a:r>
            <a:r>
              <a:rPr lang="en-US" sz="1600" b="1" dirty="0" err="1">
                <a:solidFill>
                  <a:schemeClr val="accent1">
                    <a:lumMod val="75000"/>
                  </a:schemeClr>
                </a:solidFill>
                <a:latin typeface="Calibri" charset="0"/>
                <a:ea typeface="DengXian" charset="-122"/>
                <a:cs typeface="Times New Roman" charset="0"/>
              </a:rPr>
              <a:t>i</a:t>
            </a:r>
            <a:r>
              <a:rPr lang="en-US" sz="1600" b="1" dirty="0">
                <a:solidFill>
                  <a:schemeClr val="accent1">
                    <a:lumMod val="75000"/>
                  </a:schemeClr>
                </a:solidFill>
                <a:latin typeface="Calibri" charset="0"/>
                <a:ea typeface="DengXian" charset="-122"/>
                <a:cs typeface="Times New Roman" charset="0"/>
              </a:rPr>
              <a:t>], </a:t>
            </a:r>
            <a:r>
              <a:rPr lang="en-US" sz="1600" b="1" dirty="0" smtClean="0">
                <a:solidFill>
                  <a:schemeClr val="accent1">
                    <a:lumMod val="75000"/>
                  </a:schemeClr>
                </a:solidFill>
                <a:latin typeface="Calibri" charset="0"/>
                <a:ea typeface="DengXian" charset="-122"/>
                <a:cs typeface="Times New Roman" charset="0"/>
              </a:rPr>
              <a:t>matrix[</a:t>
            </a:r>
            <a:r>
              <a:rPr lang="en-US" sz="1600" b="1" dirty="0" err="1" smtClean="0">
                <a:solidFill>
                  <a:schemeClr val="accent1">
                    <a:lumMod val="75000"/>
                  </a:schemeClr>
                </a:solidFill>
                <a:latin typeface="Calibri" charset="0"/>
                <a:ea typeface="DengXian" charset="-122"/>
                <a:cs typeface="Times New Roman" charset="0"/>
              </a:rPr>
              <a:t>i</a:t>
            </a:r>
            <a:r>
              <a:rPr lang="en-US" sz="1600" b="1" dirty="0">
                <a:solidFill>
                  <a:schemeClr val="accent1">
                    <a:lumMod val="75000"/>
                  </a:schemeClr>
                </a:solidFill>
                <a:latin typeface="Calibri" charset="0"/>
                <a:ea typeface="DengXian" charset="-122"/>
                <a:cs typeface="Times New Roman" charset="0"/>
              </a:rPr>
              <a:t>][n-1], matrix[n-1][n-1-i], matrix[n-1-i][0] </a:t>
            </a:r>
            <a:endParaRPr lang="en-US" sz="1600" b="1" dirty="0" smtClean="0">
              <a:solidFill>
                <a:schemeClr val="accent1">
                  <a:lumMod val="75000"/>
                </a:schemeClr>
              </a:solidFill>
              <a:latin typeface="Calibri" charset="0"/>
              <a:ea typeface="DengXian" charset="-122"/>
              <a:cs typeface="Times New Roman" charset="0"/>
            </a:endParaRPr>
          </a:p>
          <a:p>
            <a:r>
              <a:rPr lang="en-US" sz="1600" dirty="0" smtClean="0">
                <a:latin typeface="Calibri" charset="0"/>
                <a:ea typeface="DengXian" charset="-122"/>
                <a:cs typeface="Times New Roman" charset="0"/>
              </a:rPr>
              <a:t>using </a:t>
            </a:r>
            <a:r>
              <a:rPr lang="en-US" sz="1600" dirty="0">
                <a:latin typeface="Calibri" charset="0"/>
                <a:ea typeface="DengXian" charset="-122"/>
                <a:cs typeface="Times New Roman" charset="0"/>
              </a:rPr>
              <a:t>start, end</a:t>
            </a:r>
            <a:r>
              <a:rPr lang="en-US" sz="1600" dirty="0" smtClean="0">
                <a:latin typeface="Calibri" charset="0"/>
                <a:ea typeface="DengXian" charset="-122"/>
                <a:cs typeface="Times New Roman" charset="0"/>
              </a:rPr>
              <a:t>:</a:t>
            </a:r>
          </a:p>
          <a:p>
            <a:r>
              <a:rPr lang="en-US" sz="1600" b="1" dirty="0" smtClean="0">
                <a:solidFill>
                  <a:schemeClr val="accent1">
                    <a:lumMod val="75000"/>
                  </a:schemeClr>
                </a:solidFill>
                <a:latin typeface="Calibri" charset="0"/>
                <a:ea typeface="DengXian" charset="-122"/>
                <a:cs typeface="Times New Roman" charset="0"/>
              </a:rPr>
              <a:t>matrix[start</a:t>
            </a:r>
            <a:r>
              <a:rPr lang="en-US" sz="1600" b="1" dirty="0">
                <a:solidFill>
                  <a:schemeClr val="accent1">
                    <a:lumMod val="75000"/>
                  </a:schemeClr>
                </a:solidFill>
                <a:latin typeface="Calibri" charset="0"/>
                <a:ea typeface="DengXian" charset="-122"/>
                <a:cs typeface="Times New Roman" charset="0"/>
              </a:rPr>
              <a:t>][</a:t>
            </a:r>
            <a:r>
              <a:rPr lang="en-US" sz="1600" b="1" dirty="0" err="1">
                <a:solidFill>
                  <a:schemeClr val="accent1">
                    <a:lumMod val="75000"/>
                  </a:schemeClr>
                </a:solidFill>
                <a:latin typeface="Calibri" charset="0"/>
                <a:ea typeface="DengXian" charset="-122"/>
                <a:cs typeface="Times New Roman" charset="0"/>
              </a:rPr>
              <a:t>i</a:t>
            </a:r>
            <a:r>
              <a:rPr lang="en-US" sz="1600" b="1" dirty="0">
                <a:solidFill>
                  <a:schemeClr val="accent1">
                    <a:lumMod val="75000"/>
                  </a:schemeClr>
                </a:solidFill>
                <a:latin typeface="Calibri" charset="0"/>
                <a:ea typeface="DengXian" charset="-122"/>
                <a:cs typeface="Times New Roman" charset="0"/>
              </a:rPr>
              <a:t>], matrix[</a:t>
            </a:r>
            <a:r>
              <a:rPr lang="en-US" sz="1600" b="1" dirty="0" err="1">
                <a:solidFill>
                  <a:schemeClr val="accent1">
                    <a:lumMod val="75000"/>
                  </a:schemeClr>
                </a:solidFill>
                <a:latin typeface="Calibri" charset="0"/>
                <a:ea typeface="DengXian" charset="-122"/>
                <a:cs typeface="Times New Roman" charset="0"/>
              </a:rPr>
              <a:t>i</a:t>
            </a:r>
            <a:r>
              <a:rPr lang="en-US" sz="1600" b="1" dirty="0">
                <a:solidFill>
                  <a:schemeClr val="accent1">
                    <a:lumMod val="75000"/>
                  </a:schemeClr>
                </a:solidFill>
                <a:latin typeface="Calibri" charset="0"/>
                <a:ea typeface="DengXian" charset="-122"/>
                <a:cs typeface="Times New Roman" charset="0"/>
              </a:rPr>
              <a:t>][end], matrix[end][n-1-i], </a:t>
            </a:r>
            <a:r>
              <a:rPr lang="en-US" sz="1600" b="1" dirty="0" smtClean="0">
                <a:solidFill>
                  <a:schemeClr val="accent1">
                    <a:lumMod val="75000"/>
                  </a:schemeClr>
                </a:solidFill>
                <a:latin typeface="Calibri" charset="0"/>
                <a:ea typeface="DengXian" charset="-122"/>
                <a:cs typeface="Times New Roman" charset="0"/>
              </a:rPr>
              <a:t>matrix[n-1-i</a:t>
            </a:r>
            <a:r>
              <a:rPr lang="en-US" sz="1600" b="1" dirty="0">
                <a:solidFill>
                  <a:schemeClr val="accent1">
                    <a:lumMod val="75000"/>
                  </a:schemeClr>
                </a:solidFill>
                <a:latin typeface="Calibri" charset="0"/>
                <a:ea typeface="DengXian" charset="-122"/>
                <a:cs typeface="Times New Roman" charset="0"/>
              </a:rPr>
              <a:t>][start] </a:t>
            </a:r>
            <a:endParaRPr lang="en-US" sz="1600" b="1" dirty="0" smtClean="0">
              <a:solidFill>
                <a:schemeClr val="accent1">
                  <a:lumMod val="75000"/>
                </a:schemeClr>
              </a:solidFill>
              <a:latin typeface="Calibri" charset="0"/>
              <a:ea typeface="DengXian" charset="-122"/>
              <a:cs typeface="Times New Roman" charset="0"/>
            </a:endParaRPr>
          </a:p>
          <a:p>
            <a:r>
              <a:rPr lang="en-US" sz="1600" dirty="0" smtClean="0">
                <a:latin typeface="Calibri" charset="0"/>
                <a:ea typeface="DengXian" charset="-122"/>
                <a:cs typeface="Times New Roman" charset="0"/>
              </a:rPr>
              <a:t>swap </a:t>
            </a:r>
            <a:r>
              <a:rPr lang="en-US" sz="1600" dirty="0">
                <a:latin typeface="Calibri" charset="0"/>
                <a:ea typeface="DengXian" charset="-122"/>
                <a:cs typeface="Times New Roman" charset="0"/>
              </a:rPr>
              <a:t>them by clockwise order</a:t>
            </a:r>
            <a:endParaRPr lang="en-US" sz="1600" dirty="0">
              <a:effectLst/>
              <a:latin typeface="Calibri" charset="0"/>
              <a:ea typeface="DengXian" charset="-122"/>
              <a:cs typeface="Times New Roman" charset="0"/>
            </a:endParaRPr>
          </a:p>
        </p:txBody>
      </p:sp>
      <p:sp>
        <p:nvSpPr>
          <p:cNvPr id="4" name="Rectangle 3"/>
          <p:cNvSpPr/>
          <p:nvPr/>
        </p:nvSpPr>
        <p:spPr>
          <a:xfrm>
            <a:off x="7782436" y="169788"/>
            <a:ext cx="6096000" cy="5539978"/>
          </a:xfrm>
          <a:prstGeom prst="rect">
            <a:avLst/>
          </a:prstGeom>
        </p:spPr>
        <p:txBody>
          <a:bodyPr>
            <a:spAutoFit/>
          </a:bodyPr>
          <a:lstStyle/>
          <a:p>
            <a:r>
              <a:rPr lang="en-US" b="1" dirty="0">
                <a:latin typeface="Calibri" charset="0"/>
                <a:ea typeface="DengXian" charset="-122"/>
                <a:cs typeface="Times New Roman" charset="0"/>
              </a:rPr>
              <a:t> </a:t>
            </a:r>
            <a:endParaRPr lang="en-US" dirty="0">
              <a:latin typeface="Calibri" charset="0"/>
              <a:ea typeface="DengXian" charset="-122"/>
              <a:cs typeface="Times New Roman" charset="0"/>
            </a:endParaRPr>
          </a:p>
          <a:p>
            <a:r>
              <a:rPr lang="en-US" sz="1600" dirty="0" err="1">
                <a:solidFill>
                  <a:schemeClr val="accent1">
                    <a:lumMod val="75000"/>
                  </a:schemeClr>
                </a:solidFill>
                <a:latin typeface="Calibri" charset="0"/>
                <a:ea typeface="DengXian" charset="-122"/>
                <a:cs typeface="Times New Roman" charset="0"/>
              </a:rPr>
              <a:t>var</a:t>
            </a:r>
            <a:r>
              <a:rPr lang="en-US" sz="1600" dirty="0">
                <a:solidFill>
                  <a:schemeClr val="accent1">
                    <a:lumMod val="75000"/>
                  </a:schemeClr>
                </a:solidFill>
                <a:latin typeface="Calibri" charset="0"/>
                <a:ea typeface="DengXian" charset="-122"/>
                <a:cs typeface="Times New Roman" charset="0"/>
              </a:rPr>
              <a:t> rotate = function(matrix) {</a:t>
            </a:r>
          </a:p>
          <a:p>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var</a:t>
            </a:r>
            <a:r>
              <a:rPr lang="en-US" sz="1600" dirty="0">
                <a:solidFill>
                  <a:schemeClr val="accent1">
                    <a:lumMod val="75000"/>
                  </a:schemeClr>
                </a:solidFill>
                <a:latin typeface="Calibri" charset="0"/>
                <a:ea typeface="DengXian" charset="-122"/>
                <a:cs typeface="Times New Roman" charset="0"/>
              </a:rPr>
              <a:t> n= matrix.length-1, a, b, c, d;</a:t>
            </a:r>
          </a:p>
          <a:p>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var</a:t>
            </a:r>
            <a:r>
              <a:rPr lang="en-US" sz="1600" dirty="0">
                <a:solidFill>
                  <a:schemeClr val="accent1">
                    <a:lumMod val="75000"/>
                  </a:schemeClr>
                </a:solidFill>
                <a:latin typeface="Calibri" charset="0"/>
                <a:ea typeface="DengXian" charset="-122"/>
                <a:cs typeface="Times New Roman" charset="0"/>
              </a:rPr>
              <a:t> start = 0, end = matrix.length-1;</a:t>
            </a:r>
          </a:p>
          <a:p>
            <a:r>
              <a:rPr lang="en-US" sz="1600" dirty="0">
                <a:solidFill>
                  <a:schemeClr val="accent1">
                    <a:lumMod val="75000"/>
                  </a:schemeClr>
                </a:solidFill>
                <a:latin typeface="Calibri" charset="0"/>
                <a:ea typeface="DengXian" charset="-122"/>
                <a:cs typeface="Times New Roman" charset="0"/>
              </a:rPr>
              <a:t>    while(start &lt; end) {</a:t>
            </a:r>
          </a:p>
          <a:p>
            <a:r>
              <a:rPr lang="en-US" sz="1600" dirty="0">
                <a:solidFill>
                  <a:schemeClr val="accent1">
                    <a:lumMod val="75000"/>
                  </a:schemeClr>
                </a:solidFill>
                <a:latin typeface="Calibri" charset="0"/>
                <a:ea typeface="DengXian" charset="-122"/>
                <a:cs typeface="Times New Roman" charset="0"/>
              </a:rPr>
              <a:t>        for(</a:t>
            </a:r>
            <a:r>
              <a:rPr lang="en-US" sz="1600" dirty="0" err="1">
                <a:solidFill>
                  <a:schemeClr val="accent1">
                    <a:lumMod val="75000"/>
                  </a:schemeClr>
                </a:solidFill>
                <a:latin typeface="Calibri" charset="0"/>
                <a:ea typeface="DengXian" charset="-122"/>
                <a:cs typeface="Times New Roman" charset="0"/>
              </a:rPr>
              <a:t>var</a:t>
            </a:r>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=start; </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&lt;end; </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 {</a:t>
            </a:r>
          </a:p>
          <a:p>
            <a:r>
              <a:rPr lang="en-US" sz="1600" dirty="0">
                <a:solidFill>
                  <a:schemeClr val="accent1">
                    <a:lumMod val="75000"/>
                  </a:schemeClr>
                </a:solidFill>
                <a:latin typeface="Calibri" charset="0"/>
                <a:ea typeface="DengXian" charset="-122"/>
                <a:cs typeface="Times New Roman" charset="0"/>
              </a:rPr>
              <a:t>            a = matrix[start][</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a:t>
            </a:r>
          </a:p>
          <a:p>
            <a:r>
              <a:rPr lang="en-US" sz="1600" dirty="0">
                <a:solidFill>
                  <a:schemeClr val="accent1">
                    <a:lumMod val="75000"/>
                  </a:schemeClr>
                </a:solidFill>
                <a:latin typeface="Calibri" charset="0"/>
                <a:ea typeface="DengXian" charset="-122"/>
                <a:cs typeface="Times New Roman" charset="0"/>
              </a:rPr>
              <a:t>            b = matrix[</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][end];</a:t>
            </a:r>
          </a:p>
          <a:p>
            <a:r>
              <a:rPr lang="en-US" sz="1600" dirty="0">
                <a:solidFill>
                  <a:schemeClr val="accent1">
                    <a:lumMod val="75000"/>
                  </a:schemeClr>
                </a:solidFill>
                <a:latin typeface="Calibri" charset="0"/>
                <a:ea typeface="DengXian" charset="-122"/>
                <a:cs typeface="Times New Roman" charset="0"/>
              </a:rPr>
              <a:t>            c = matrix[end][n-</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a:t>
            </a:r>
          </a:p>
          <a:p>
            <a:r>
              <a:rPr lang="en-US" sz="1600" dirty="0">
                <a:solidFill>
                  <a:schemeClr val="accent1">
                    <a:lumMod val="75000"/>
                  </a:schemeClr>
                </a:solidFill>
                <a:latin typeface="Calibri" charset="0"/>
                <a:ea typeface="DengXian" charset="-122"/>
                <a:cs typeface="Times New Roman" charset="0"/>
              </a:rPr>
              <a:t>            d = matrix[n-</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][start];</a:t>
            </a:r>
          </a:p>
          <a:p>
            <a:r>
              <a:rPr lang="en-US" sz="1600" dirty="0">
                <a:solidFill>
                  <a:schemeClr val="accent1">
                    <a:lumMod val="75000"/>
                  </a:schemeClr>
                </a:solidFill>
                <a:latin typeface="Calibri" charset="0"/>
                <a:ea typeface="DengXian" charset="-122"/>
                <a:cs typeface="Times New Roman" charset="0"/>
              </a:rPr>
              <a:t>            </a:t>
            </a:r>
          </a:p>
          <a:p>
            <a:r>
              <a:rPr lang="en-US" sz="1600" dirty="0">
                <a:solidFill>
                  <a:schemeClr val="accent1">
                    <a:lumMod val="75000"/>
                  </a:schemeClr>
                </a:solidFill>
                <a:latin typeface="Calibri" charset="0"/>
                <a:ea typeface="DengXian" charset="-122"/>
                <a:cs typeface="Times New Roman" charset="0"/>
              </a:rPr>
              <a:t>            matrix[start][</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 = d;</a:t>
            </a:r>
          </a:p>
          <a:p>
            <a:r>
              <a:rPr lang="en-US" sz="1600" dirty="0">
                <a:solidFill>
                  <a:schemeClr val="accent1">
                    <a:lumMod val="75000"/>
                  </a:schemeClr>
                </a:solidFill>
                <a:latin typeface="Calibri" charset="0"/>
                <a:ea typeface="DengXian" charset="-122"/>
                <a:cs typeface="Times New Roman" charset="0"/>
              </a:rPr>
              <a:t>            matrix[</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][end] = a;</a:t>
            </a:r>
          </a:p>
          <a:p>
            <a:r>
              <a:rPr lang="en-US" sz="1600" dirty="0">
                <a:solidFill>
                  <a:schemeClr val="accent1">
                    <a:lumMod val="75000"/>
                  </a:schemeClr>
                </a:solidFill>
                <a:latin typeface="Calibri" charset="0"/>
                <a:ea typeface="DengXian" charset="-122"/>
                <a:cs typeface="Times New Roman" charset="0"/>
              </a:rPr>
              <a:t>            matrix[end][n-</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 = b;</a:t>
            </a:r>
          </a:p>
          <a:p>
            <a:r>
              <a:rPr lang="en-US" sz="1600" dirty="0">
                <a:solidFill>
                  <a:schemeClr val="accent1">
                    <a:lumMod val="75000"/>
                  </a:schemeClr>
                </a:solidFill>
                <a:latin typeface="Calibri" charset="0"/>
                <a:ea typeface="DengXian" charset="-122"/>
                <a:cs typeface="Times New Roman" charset="0"/>
              </a:rPr>
              <a:t>            matrix[n-</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][start] = c;</a:t>
            </a:r>
          </a:p>
          <a:p>
            <a:r>
              <a:rPr lang="en-US" sz="1600" dirty="0">
                <a:solidFill>
                  <a:schemeClr val="accent1">
                    <a:lumMod val="75000"/>
                  </a:schemeClr>
                </a:solidFill>
                <a:latin typeface="Calibri" charset="0"/>
                <a:ea typeface="DengXian" charset="-122"/>
                <a:cs typeface="Times New Roman" charset="0"/>
              </a:rPr>
              <a:t>        }</a:t>
            </a:r>
          </a:p>
          <a:p>
            <a:r>
              <a:rPr lang="en-US" sz="1600" dirty="0">
                <a:solidFill>
                  <a:schemeClr val="accent1">
                    <a:lumMod val="75000"/>
                  </a:schemeClr>
                </a:solidFill>
                <a:latin typeface="Calibri" charset="0"/>
                <a:ea typeface="DengXian" charset="-122"/>
                <a:cs typeface="Times New Roman" charset="0"/>
              </a:rPr>
              <a:t>        </a:t>
            </a:r>
          </a:p>
          <a:p>
            <a:r>
              <a:rPr lang="en-US" sz="1600" dirty="0">
                <a:solidFill>
                  <a:schemeClr val="accent1">
                    <a:lumMod val="75000"/>
                  </a:schemeClr>
                </a:solidFill>
                <a:latin typeface="Calibri" charset="0"/>
                <a:ea typeface="DengXian" charset="-122"/>
                <a:cs typeface="Times New Roman" charset="0"/>
              </a:rPr>
              <a:t>        start ++;</a:t>
            </a:r>
          </a:p>
          <a:p>
            <a:r>
              <a:rPr lang="en-US" sz="1600" dirty="0">
                <a:solidFill>
                  <a:schemeClr val="accent1">
                    <a:lumMod val="75000"/>
                  </a:schemeClr>
                </a:solidFill>
                <a:latin typeface="Calibri" charset="0"/>
                <a:ea typeface="DengXian" charset="-122"/>
                <a:cs typeface="Times New Roman" charset="0"/>
              </a:rPr>
              <a:t>        end --;</a:t>
            </a:r>
          </a:p>
          <a:p>
            <a:r>
              <a:rPr lang="en-US" sz="1600" dirty="0">
                <a:solidFill>
                  <a:schemeClr val="accent1">
                    <a:lumMod val="75000"/>
                  </a:schemeClr>
                </a:solidFill>
                <a:latin typeface="Calibri" charset="0"/>
                <a:ea typeface="DengXian" charset="-122"/>
                <a:cs typeface="Times New Roman" charset="0"/>
              </a:rPr>
              <a:t>    }</a:t>
            </a:r>
          </a:p>
          <a:p>
            <a:r>
              <a:rPr lang="en-US" sz="1600" dirty="0">
                <a:solidFill>
                  <a:schemeClr val="accent1">
                    <a:lumMod val="75000"/>
                  </a:schemeClr>
                </a:solidFill>
                <a:latin typeface="Calibri" charset="0"/>
                <a:ea typeface="DengXian" charset="-122"/>
                <a:cs typeface="Times New Roman" charset="0"/>
              </a:rPr>
              <a:t>    return;</a:t>
            </a:r>
          </a:p>
          <a:p>
            <a:r>
              <a:rPr lang="en-US" sz="1600" dirty="0">
                <a:solidFill>
                  <a:schemeClr val="accent1">
                    <a:lumMod val="75000"/>
                  </a:schemeClr>
                </a:solidFill>
                <a:latin typeface="Calibri" charset="0"/>
                <a:ea typeface="DengXian" charset="-122"/>
                <a:cs typeface="Times New Roman" charset="0"/>
              </a:rPr>
              <a:t>};</a:t>
            </a:r>
            <a:endParaRPr lang="en-US" sz="1600" dirty="0">
              <a:solidFill>
                <a:schemeClr val="accent1">
                  <a:lumMod val="75000"/>
                </a:schemeClr>
              </a:solidFill>
              <a:effectLst/>
              <a:latin typeface="Calibri" charset="0"/>
              <a:ea typeface="DengXian" charset="-122"/>
              <a:cs typeface="Times New Roman" charset="0"/>
            </a:endParaRPr>
          </a:p>
        </p:txBody>
      </p:sp>
    </p:spTree>
    <p:extLst>
      <p:ext uri="{BB962C8B-B14F-4D97-AF65-F5344CB8AC3E}">
        <p14:creationId xmlns:p14="http://schemas.microsoft.com/office/powerpoint/2010/main" val="4331340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3422" y="156146"/>
            <a:ext cx="1955728" cy="369332"/>
          </a:xfrm>
          <a:prstGeom prst="rect">
            <a:avLst/>
          </a:prstGeom>
        </p:spPr>
        <p:txBody>
          <a:bodyPr wrap="none">
            <a:spAutoFit/>
          </a:bodyPr>
          <a:lstStyle/>
          <a:p>
            <a:r>
              <a:rPr lang="en-US" dirty="0"/>
              <a:t>Spiral matrix series</a:t>
            </a:r>
          </a:p>
        </p:txBody>
      </p:sp>
      <p:sp>
        <p:nvSpPr>
          <p:cNvPr id="2" name="Rectangle 1"/>
          <p:cNvSpPr/>
          <p:nvPr/>
        </p:nvSpPr>
        <p:spPr>
          <a:xfrm>
            <a:off x="193422" y="525478"/>
            <a:ext cx="6096000" cy="2308324"/>
          </a:xfrm>
          <a:prstGeom prst="rect">
            <a:avLst/>
          </a:prstGeom>
        </p:spPr>
        <p:txBody>
          <a:bodyPr>
            <a:spAutoFit/>
          </a:bodyPr>
          <a:lstStyle/>
          <a:p>
            <a:r>
              <a:rPr lang="en-US" sz="1600" dirty="0">
                <a:latin typeface="Calibri" charset="0"/>
                <a:ea typeface="DengXian" charset="-122"/>
                <a:cs typeface="Times New Roman" charset="0"/>
              </a:rPr>
              <a:t>Given a positive integer n, </a:t>
            </a:r>
          </a:p>
          <a:p>
            <a:r>
              <a:rPr lang="en-US" sz="1600" dirty="0">
                <a:latin typeface="Calibri" charset="0"/>
                <a:ea typeface="DengXian" charset="-122"/>
                <a:cs typeface="Times New Roman" charset="0"/>
              </a:rPr>
              <a:t>generate a square matrix filled with elements from 1 to n2 in spiral order</a:t>
            </a:r>
            <a:r>
              <a:rPr lang="en-US" sz="1600" dirty="0" smtClean="0">
                <a:latin typeface="Calibri" charset="0"/>
                <a:ea typeface="DengXian" charset="-122"/>
                <a:cs typeface="Times New Roman" charset="0"/>
              </a:rPr>
              <a:t>.</a:t>
            </a:r>
            <a:endParaRPr lang="en-US" sz="1600" dirty="0">
              <a:latin typeface="Calibri" charset="0"/>
              <a:ea typeface="DengXian" charset="-122"/>
              <a:cs typeface="Times New Roman" charset="0"/>
            </a:endParaRPr>
          </a:p>
          <a:p>
            <a:r>
              <a:rPr lang="en-US" sz="1600" dirty="0">
                <a:latin typeface="Calibri" charset="0"/>
                <a:ea typeface="DengXian" charset="-122"/>
                <a:cs typeface="Times New Roman" charset="0"/>
              </a:rPr>
              <a:t>Example</a:t>
            </a:r>
            <a:r>
              <a:rPr lang="en-US" sz="1600" dirty="0" smtClean="0">
                <a:latin typeface="Calibri" charset="0"/>
                <a:ea typeface="DengXian" charset="-122"/>
                <a:cs typeface="Times New Roman" charset="0"/>
              </a:rPr>
              <a:t>:</a:t>
            </a:r>
            <a:endParaRPr lang="en-US" sz="1600" dirty="0">
              <a:latin typeface="Calibri" charset="0"/>
              <a:ea typeface="DengXian" charset="-122"/>
              <a:cs typeface="Times New Roman" charset="0"/>
            </a:endParaRPr>
          </a:p>
          <a:p>
            <a:r>
              <a:rPr lang="en-US" sz="1600" dirty="0">
                <a:latin typeface="Calibri" charset="0"/>
                <a:ea typeface="DengXian" charset="-122"/>
                <a:cs typeface="Times New Roman" charset="0"/>
              </a:rPr>
              <a:t>Input: 3</a:t>
            </a:r>
          </a:p>
          <a:p>
            <a:r>
              <a:rPr lang="en-US" sz="1600" dirty="0">
                <a:latin typeface="Calibri" charset="0"/>
                <a:ea typeface="DengXian" charset="-122"/>
                <a:cs typeface="Times New Roman" charset="0"/>
              </a:rPr>
              <a:t>Output</a:t>
            </a:r>
            <a:r>
              <a:rPr lang="en-US" sz="1600" dirty="0" smtClean="0">
                <a:latin typeface="Calibri" charset="0"/>
                <a:ea typeface="DengXian" charset="-122"/>
                <a:cs typeface="Times New Roman" charset="0"/>
              </a:rPr>
              <a:t>:[</a:t>
            </a:r>
            <a:endParaRPr lang="en-US" sz="1600" dirty="0">
              <a:latin typeface="Calibri" charset="0"/>
              <a:ea typeface="DengXian" charset="-122"/>
              <a:cs typeface="Times New Roman" charset="0"/>
            </a:endParaRPr>
          </a:p>
          <a:p>
            <a:r>
              <a:rPr lang="en-US" sz="1600" dirty="0">
                <a:latin typeface="Calibri" charset="0"/>
                <a:ea typeface="DengXian" charset="-122"/>
                <a:cs typeface="Times New Roman" charset="0"/>
              </a:rPr>
              <a:t> [ 1, 2, 3 ],</a:t>
            </a:r>
          </a:p>
          <a:p>
            <a:r>
              <a:rPr lang="en-US" sz="1600" dirty="0">
                <a:latin typeface="Calibri" charset="0"/>
                <a:ea typeface="DengXian" charset="-122"/>
                <a:cs typeface="Times New Roman" charset="0"/>
              </a:rPr>
              <a:t> [ 8, 9, 4 ],</a:t>
            </a:r>
          </a:p>
          <a:p>
            <a:r>
              <a:rPr lang="en-US" sz="1600" dirty="0">
                <a:latin typeface="Calibri" charset="0"/>
                <a:ea typeface="DengXian" charset="-122"/>
                <a:cs typeface="Times New Roman" charset="0"/>
              </a:rPr>
              <a:t> [ 7, 6, 5 </a:t>
            </a:r>
            <a:r>
              <a:rPr lang="en-US" sz="1600" dirty="0" smtClean="0">
                <a:latin typeface="Calibri" charset="0"/>
                <a:ea typeface="DengXian" charset="-122"/>
                <a:cs typeface="Times New Roman" charset="0"/>
              </a:rPr>
              <a:t>]]</a:t>
            </a:r>
            <a:endParaRPr lang="en-US" sz="1600" dirty="0">
              <a:effectLst/>
              <a:latin typeface="Calibri" charset="0"/>
              <a:ea typeface="DengXian" charset="-122"/>
              <a:cs typeface="Times New Roman" charset="0"/>
            </a:endParaRPr>
          </a:p>
        </p:txBody>
      </p:sp>
      <p:sp>
        <p:nvSpPr>
          <p:cNvPr id="3" name="Rectangle 2"/>
          <p:cNvSpPr/>
          <p:nvPr/>
        </p:nvSpPr>
        <p:spPr>
          <a:xfrm>
            <a:off x="6096000" y="156146"/>
            <a:ext cx="6096000" cy="7017306"/>
          </a:xfrm>
          <a:prstGeom prst="rect">
            <a:avLst/>
          </a:prstGeom>
        </p:spPr>
        <p:txBody>
          <a:bodyPr>
            <a:spAutoFit/>
          </a:bodyPr>
          <a:lstStyle/>
          <a:p>
            <a:r>
              <a:rPr lang="en-US" sz="1500" dirty="0" smtClean="0">
                <a:solidFill>
                  <a:schemeClr val="accent1">
                    <a:lumMod val="75000"/>
                  </a:schemeClr>
                </a:solidFill>
                <a:latin typeface="Calibri" charset="0"/>
                <a:ea typeface="DengXian" charset="-122"/>
                <a:cs typeface="Times New Roman" charset="0"/>
              </a:rPr>
              <a:t>    </a:t>
            </a:r>
            <a:r>
              <a:rPr lang="en-US" sz="1500" dirty="0" err="1" smtClean="0">
                <a:solidFill>
                  <a:schemeClr val="accent1">
                    <a:lumMod val="75000"/>
                  </a:schemeClr>
                </a:solidFill>
                <a:latin typeface="Calibri" charset="0"/>
                <a:ea typeface="DengXian" charset="-122"/>
                <a:cs typeface="Times New Roman" charset="0"/>
              </a:rPr>
              <a:t>var</a:t>
            </a:r>
            <a:r>
              <a:rPr lang="en-US" sz="1500" dirty="0" smtClean="0">
                <a:solidFill>
                  <a:schemeClr val="accent1">
                    <a:lumMod val="75000"/>
                  </a:schemeClr>
                </a:solidFill>
                <a:latin typeface="Calibri" charset="0"/>
                <a:ea typeface="DengXian" charset="-122"/>
                <a:cs typeface="Times New Roman" charset="0"/>
              </a:rPr>
              <a:t> </a:t>
            </a:r>
            <a:r>
              <a:rPr lang="en-US" sz="1500" dirty="0">
                <a:solidFill>
                  <a:schemeClr val="accent1">
                    <a:lumMod val="75000"/>
                  </a:schemeClr>
                </a:solidFill>
                <a:latin typeface="Calibri" charset="0"/>
                <a:ea typeface="DengXian" charset="-122"/>
                <a:cs typeface="Times New Roman" charset="0"/>
              </a:rPr>
              <a:t>matrix= </a:t>
            </a:r>
            <a:r>
              <a:rPr lang="en-US" sz="1500" dirty="0" smtClean="0">
                <a:solidFill>
                  <a:schemeClr val="accent1">
                    <a:lumMod val="75000"/>
                  </a:schemeClr>
                </a:solidFill>
                <a:latin typeface="Calibri" charset="0"/>
                <a:ea typeface="DengXian" charset="-122"/>
                <a:cs typeface="Times New Roman" charset="0"/>
              </a:rPr>
              <a:t>[]; </a:t>
            </a:r>
            <a:r>
              <a:rPr lang="en-US" sz="1500" dirty="0">
                <a:solidFill>
                  <a:schemeClr val="accent1">
                    <a:lumMod val="75000"/>
                  </a:schemeClr>
                </a:solidFill>
                <a:latin typeface="Calibri" charset="0"/>
                <a:ea typeface="DengXian" charset="-122"/>
                <a:cs typeface="Times New Roman" charset="0"/>
              </a:rPr>
              <a:t>// generate a </a:t>
            </a:r>
            <a:r>
              <a:rPr lang="en-US" sz="1500" dirty="0" err="1">
                <a:solidFill>
                  <a:schemeClr val="accent1">
                    <a:lumMod val="75000"/>
                  </a:schemeClr>
                </a:solidFill>
                <a:latin typeface="Calibri" charset="0"/>
                <a:ea typeface="DengXian" charset="-122"/>
                <a:cs typeface="Times New Roman" charset="0"/>
              </a:rPr>
              <a:t>nxn</a:t>
            </a:r>
            <a:r>
              <a:rPr lang="en-US" sz="1500" dirty="0">
                <a:solidFill>
                  <a:schemeClr val="accent1">
                    <a:lumMod val="75000"/>
                  </a:schemeClr>
                </a:solidFill>
                <a:latin typeface="Calibri" charset="0"/>
                <a:ea typeface="DengXian" charset="-122"/>
                <a:cs typeface="Times New Roman" charset="0"/>
              </a:rPr>
              <a:t> matrix </a:t>
            </a:r>
            <a:r>
              <a:rPr lang="en-US" sz="1500" dirty="0" smtClean="0">
                <a:solidFill>
                  <a:schemeClr val="accent1">
                    <a:lumMod val="75000"/>
                  </a:schemeClr>
                </a:solidFill>
                <a:latin typeface="Calibri" charset="0"/>
                <a:ea typeface="DengXian" charset="-122"/>
                <a:cs typeface="Times New Roman" charset="0"/>
              </a:rPr>
              <a:t>first</a:t>
            </a:r>
            <a:endParaRPr lang="en-US" sz="1500" dirty="0">
              <a:solidFill>
                <a:schemeClr val="accent1">
                  <a:lumMod val="75000"/>
                </a:schemeClr>
              </a:solidFill>
              <a:latin typeface="Calibri" charset="0"/>
              <a:ea typeface="DengXian" charset="-122"/>
              <a:cs typeface="Times New Roman" charset="0"/>
            </a:endParaRPr>
          </a:p>
          <a:p>
            <a:r>
              <a:rPr lang="en-US" sz="1500" dirty="0">
                <a:solidFill>
                  <a:schemeClr val="accent1">
                    <a:lumMod val="75000"/>
                  </a:schemeClr>
                </a:solidFill>
                <a:latin typeface="Calibri" charset="0"/>
                <a:ea typeface="DengXian" charset="-122"/>
                <a:cs typeface="Times New Roman" charset="0"/>
              </a:rPr>
              <a:t>    for(</a:t>
            </a:r>
            <a:r>
              <a:rPr lang="en-US" sz="1500" dirty="0" err="1">
                <a:solidFill>
                  <a:schemeClr val="accent1">
                    <a:lumMod val="75000"/>
                  </a:schemeClr>
                </a:solidFill>
                <a:latin typeface="Calibri" charset="0"/>
                <a:ea typeface="DengXian" charset="-122"/>
                <a:cs typeface="Times New Roman" charset="0"/>
              </a:rPr>
              <a:t>var</a:t>
            </a:r>
            <a:r>
              <a:rPr lang="en-US" sz="1500" dirty="0">
                <a:solidFill>
                  <a:schemeClr val="accent1">
                    <a:lumMod val="75000"/>
                  </a:schemeClr>
                </a:solidFill>
                <a:latin typeface="Calibri" charset="0"/>
                <a:ea typeface="DengXian" charset="-122"/>
                <a:cs typeface="Times New Roman" charset="0"/>
              </a:rPr>
              <a:t> </a:t>
            </a:r>
            <a:r>
              <a:rPr lang="en-US" sz="1500" dirty="0" err="1">
                <a:solidFill>
                  <a:schemeClr val="accent1">
                    <a:lumMod val="75000"/>
                  </a:schemeClr>
                </a:solidFill>
                <a:latin typeface="Calibri" charset="0"/>
                <a:ea typeface="DengXian" charset="-122"/>
                <a:cs typeface="Times New Roman" charset="0"/>
              </a:rPr>
              <a:t>i</a:t>
            </a:r>
            <a:r>
              <a:rPr lang="en-US" sz="1500" dirty="0">
                <a:solidFill>
                  <a:schemeClr val="accent1">
                    <a:lumMod val="75000"/>
                  </a:schemeClr>
                </a:solidFill>
                <a:latin typeface="Calibri" charset="0"/>
                <a:ea typeface="DengXian" charset="-122"/>
                <a:cs typeface="Times New Roman" charset="0"/>
              </a:rPr>
              <a:t>=0; </a:t>
            </a:r>
            <a:r>
              <a:rPr lang="en-US" sz="1500" dirty="0" err="1">
                <a:solidFill>
                  <a:schemeClr val="accent1">
                    <a:lumMod val="75000"/>
                  </a:schemeClr>
                </a:solidFill>
                <a:latin typeface="Calibri" charset="0"/>
                <a:ea typeface="DengXian" charset="-122"/>
                <a:cs typeface="Times New Roman" charset="0"/>
              </a:rPr>
              <a:t>i</a:t>
            </a:r>
            <a:r>
              <a:rPr lang="en-US" sz="1500" dirty="0">
                <a:solidFill>
                  <a:schemeClr val="accent1">
                    <a:lumMod val="75000"/>
                  </a:schemeClr>
                </a:solidFill>
                <a:latin typeface="Calibri" charset="0"/>
                <a:ea typeface="DengXian" charset="-122"/>
                <a:cs typeface="Times New Roman" charset="0"/>
              </a:rPr>
              <a:t>&lt;n; </a:t>
            </a:r>
            <a:r>
              <a:rPr lang="en-US" sz="1500" dirty="0" err="1">
                <a:solidFill>
                  <a:schemeClr val="accent1">
                    <a:lumMod val="75000"/>
                  </a:schemeClr>
                </a:solidFill>
                <a:latin typeface="Calibri" charset="0"/>
                <a:ea typeface="DengXian" charset="-122"/>
                <a:cs typeface="Times New Roman" charset="0"/>
              </a:rPr>
              <a:t>i</a:t>
            </a:r>
            <a:r>
              <a:rPr lang="en-US" sz="1500" dirty="0">
                <a:solidFill>
                  <a:schemeClr val="accent1">
                    <a:lumMod val="75000"/>
                  </a:schemeClr>
                </a:solidFill>
                <a:latin typeface="Calibri" charset="0"/>
                <a:ea typeface="DengXian" charset="-122"/>
                <a:cs typeface="Times New Roman" charset="0"/>
              </a:rPr>
              <a:t>++) {</a:t>
            </a:r>
          </a:p>
          <a:p>
            <a:r>
              <a:rPr lang="en-US" sz="1500" dirty="0">
                <a:solidFill>
                  <a:schemeClr val="accent1">
                    <a:lumMod val="75000"/>
                  </a:schemeClr>
                </a:solidFill>
                <a:latin typeface="Calibri" charset="0"/>
                <a:ea typeface="DengXian" charset="-122"/>
                <a:cs typeface="Times New Roman" charset="0"/>
              </a:rPr>
              <a:t>        matrix[</a:t>
            </a:r>
            <a:r>
              <a:rPr lang="en-US" sz="1500" dirty="0" err="1">
                <a:solidFill>
                  <a:schemeClr val="accent1">
                    <a:lumMod val="75000"/>
                  </a:schemeClr>
                </a:solidFill>
                <a:latin typeface="Calibri" charset="0"/>
                <a:ea typeface="DengXian" charset="-122"/>
                <a:cs typeface="Times New Roman" charset="0"/>
              </a:rPr>
              <a:t>i</a:t>
            </a:r>
            <a:r>
              <a:rPr lang="en-US" sz="1500" dirty="0">
                <a:solidFill>
                  <a:schemeClr val="accent1">
                    <a:lumMod val="75000"/>
                  </a:schemeClr>
                </a:solidFill>
                <a:latin typeface="Calibri" charset="0"/>
                <a:ea typeface="DengXian" charset="-122"/>
                <a:cs typeface="Times New Roman" charset="0"/>
              </a:rPr>
              <a:t>] = new Array(n);</a:t>
            </a:r>
          </a:p>
          <a:p>
            <a:r>
              <a:rPr lang="en-US" sz="1500" dirty="0">
                <a:solidFill>
                  <a:schemeClr val="accent1">
                    <a:lumMod val="75000"/>
                  </a:schemeClr>
                </a:solidFill>
                <a:latin typeface="Calibri" charset="0"/>
                <a:ea typeface="DengXian" charset="-122"/>
                <a:cs typeface="Times New Roman" charset="0"/>
              </a:rPr>
              <a:t>    }</a:t>
            </a:r>
          </a:p>
          <a:p>
            <a:r>
              <a:rPr lang="en-US" sz="1500" dirty="0">
                <a:solidFill>
                  <a:schemeClr val="accent1">
                    <a:lumMod val="75000"/>
                  </a:schemeClr>
                </a:solidFill>
                <a:latin typeface="Calibri" charset="0"/>
                <a:ea typeface="DengXian" charset="-122"/>
                <a:cs typeface="Times New Roman" charset="0"/>
              </a:rPr>
              <a:t>    if(n===0)  return matrix;</a:t>
            </a:r>
          </a:p>
          <a:p>
            <a:r>
              <a:rPr lang="en-US" sz="1500" dirty="0">
                <a:solidFill>
                  <a:schemeClr val="accent1">
                    <a:lumMod val="75000"/>
                  </a:schemeClr>
                </a:solidFill>
                <a:latin typeface="Calibri" charset="0"/>
                <a:ea typeface="DengXian" charset="-122"/>
                <a:cs typeface="Times New Roman" charset="0"/>
              </a:rPr>
              <a:t>    </a:t>
            </a:r>
            <a:r>
              <a:rPr lang="en-US" sz="1500" dirty="0" err="1">
                <a:solidFill>
                  <a:schemeClr val="accent1">
                    <a:lumMod val="75000"/>
                  </a:schemeClr>
                </a:solidFill>
                <a:latin typeface="Calibri" charset="0"/>
                <a:ea typeface="DengXian" charset="-122"/>
                <a:cs typeface="Times New Roman" charset="0"/>
              </a:rPr>
              <a:t>var</a:t>
            </a:r>
            <a:r>
              <a:rPr lang="en-US" sz="1500" dirty="0">
                <a:solidFill>
                  <a:schemeClr val="accent1">
                    <a:lumMod val="75000"/>
                  </a:schemeClr>
                </a:solidFill>
                <a:latin typeface="Calibri" charset="0"/>
                <a:ea typeface="DengXian" charset="-122"/>
                <a:cs typeface="Times New Roman" charset="0"/>
              </a:rPr>
              <a:t> s1 = 0, s2=1, e1 = n-1, e2= n-1, total = n*n, k=1</a:t>
            </a:r>
            <a:r>
              <a:rPr lang="en-US" sz="1500" dirty="0" smtClean="0">
                <a:solidFill>
                  <a:schemeClr val="accent1">
                    <a:lumMod val="75000"/>
                  </a:schemeClr>
                </a:solidFill>
                <a:latin typeface="Calibri" charset="0"/>
                <a:ea typeface="DengXian" charset="-122"/>
                <a:cs typeface="Times New Roman" charset="0"/>
              </a:rPr>
              <a:t>;</a:t>
            </a:r>
            <a:endParaRPr lang="en-US" sz="1500" dirty="0">
              <a:solidFill>
                <a:schemeClr val="accent1">
                  <a:lumMod val="75000"/>
                </a:schemeClr>
              </a:solidFill>
              <a:latin typeface="Calibri" charset="0"/>
              <a:ea typeface="DengXian" charset="-122"/>
              <a:cs typeface="Times New Roman" charset="0"/>
            </a:endParaRPr>
          </a:p>
          <a:p>
            <a:r>
              <a:rPr lang="en-US" sz="1500" dirty="0">
                <a:solidFill>
                  <a:schemeClr val="accent1">
                    <a:lumMod val="75000"/>
                  </a:schemeClr>
                </a:solidFill>
                <a:latin typeface="Calibri" charset="0"/>
                <a:ea typeface="DengXian" charset="-122"/>
                <a:cs typeface="Times New Roman" charset="0"/>
              </a:rPr>
              <a:t>    while(k &lt;= total) {</a:t>
            </a:r>
          </a:p>
          <a:p>
            <a:r>
              <a:rPr lang="en-US" sz="1500" dirty="0">
                <a:solidFill>
                  <a:schemeClr val="accent1">
                    <a:lumMod val="75000"/>
                  </a:schemeClr>
                </a:solidFill>
                <a:latin typeface="Calibri" charset="0"/>
                <a:ea typeface="DengXian" charset="-122"/>
                <a:cs typeface="Times New Roman" charset="0"/>
              </a:rPr>
              <a:t>        for(</a:t>
            </a:r>
            <a:r>
              <a:rPr lang="en-US" sz="1500" dirty="0" err="1">
                <a:solidFill>
                  <a:schemeClr val="accent1">
                    <a:lumMod val="75000"/>
                  </a:schemeClr>
                </a:solidFill>
                <a:latin typeface="Calibri" charset="0"/>
                <a:ea typeface="DengXian" charset="-122"/>
                <a:cs typeface="Times New Roman" charset="0"/>
              </a:rPr>
              <a:t>var</a:t>
            </a:r>
            <a:r>
              <a:rPr lang="en-US" sz="1500" dirty="0">
                <a:solidFill>
                  <a:schemeClr val="accent1">
                    <a:lumMod val="75000"/>
                  </a:schemeClr>
                </a:solidFill>
                <a:latin typeface="Calibri" charset="0"/>
                <a:ea typeface="DengXian" charset="-122"/>
                <a:cs typeface="Times New Roman" charset="0"/>
              </a:rPr>
              <a:t> </a:t>
            </a:r>
            <a:r>
              <a:rPr lang="en-US" sz="1500" dirty="0" err="1">
                <a:solidFill>
                  <a:schemeClr val="accent1">
                    <a:lumMod val="75000"/>
                  </a:schemeClr>
                </a:solidFill>
                <a:latin typeface="Calibri" charset="0"/>
                <a:ea typeface="DengXian" charset="-122"/>
                <a:cs typeface="Times New Roman" charset="0"/>
              </a:rPr>
              <a:t>i</a:t>
            </a:r>
            <a:r>
              <a:rPr lang="en-US" sz="1500" dirty="0">
                <a:solidFill>
                  <a:schemeClr val="accent1">
                    <a:lumMod val="75000"/>
                  </a:schemeClr>
                </a:solidFill>
                <a:latin typeface="Calibri" charset="0"/>
                <a:ea typeface="DengXian" charset="-122"/>
                <a:cs typeface="Times New Roman" charset="0"/>
              </a:rPr>
              <a:t>=s1; </a:t>
            </a:r>
            <a:r>
              <a:rPr lang="en-US" sz="1500" dirty="0" err="1">
                <a:solidFill>
                  <a:schemeClr val="accent1">
                    <a:lumMod val="75000"/>
                  </a:schemeClr>
                </a:solidFill>
                <a:latin typeface="Calibri" charset="0"/>
                <a:ea typeface="DengXian" charset="-122"/>
                <a:cs typeface="Times New Roman" charset="0"/>
              </a:rPr>
              <a:t>i</a:t>
            </a:r>
            <a:r>
              <a:rPr lang="en-US" sz="1500" dirty="0">
                <a:solidFill>
                  <a:schemeClr val="accent1">
                    <a:lumMod val="75000"/>
                  </a:schemeClr>
                </a:solidFill>
                <a:latin typeface="Calibri" charset="0"/>
                <a:ea typeface="DengXian" charset="-122"/>
                <a:cs typeface="Times New Roman" charset="0"/>
              </a:rPr>
              <a:t>&lt;=e1; </a:t>
            </a:r>
            <a:r>
              <a:rPr lang="en-US" sz="1500" dirty="0" err="1">
                <a:solidFill>
                  <a:schemeClr val="accent1">
                    <a:lumMod val="75000"/>
                  </a:schemeClr>
                </a:solidFill>
                <a:latin typeface="Calibri" charset="0"/>
                <a:ea typeface="DengXian" charset="-122"/>
                <a:cs typeface="Times New Roman" charset="0"/>
              </a:rPr>
              <a:t>i</a:t>
            </a:r>
            <a:r>
              <a:rPr lang="en-US" sz="1500" dirty="0">
                <a:solidFill>
                  <a:schemeClr val="accent1">
                    <a:lumMod val="75000"/>
                  </a:schemeClr>
                </a:solidFill>
                <a:latin typeface="Calibri" charset="0"/>
                <a:ea typeface="DengXian" charset="-122"/>
                <a:cs typeface="Times New Roman" charset="0"/>
              </a:rPr>
              <a:t>++) {</a:t>
            </a:r>
          </a:p>
          <a:p>
            <a:r>
              <a:rPr lang="en-US" sz="1500" dirty="0">
                <a:solidFill>
                  <a:schemeClr val="accent1">
                    <a:lumMod val="75000"/>
                  </a:schemeClr>
                </a:solidFill>
                <a:latin typeface="Calibri" charset="0"/>
                <a:ea typeface="DengXian" charset="-122"/>
                <a:cs typeface="Times New Roman" charset="0"/>
              </a:rPr>
              <a:t>            if(k&gt; total)  break;</a:t>
            </a:r>
          </a:p>
          <a:p>
            <a:r>
              <a:rPr lang="en-US" sz="1500" dirty="0">
                <a:solidFill>
                  <a:schemeClr val="accent1">
                    <a:lumMod val="75000"/>
                  </a:schemeClr>
                </a:solidFill>
                <a:latin typeface="Calibri" charset="0"/>
                <a:ea typeface="DengXian" charset="-122"/>
                <a:cs typeface="Times New Roman" charset="0"/>
              </a:rPr>
              <a:t>            matrix[s1][</a:t>
            </a:r>
            <a:r>
              <a:rPr lang="en-US" sz="1500" dirty="0" err="1">
                <a:solidFill>
                  <a:schemeClr val="accent1">
                    <a:lumMod val="75000"/>
                  </a:schemeClr>
                </a:solidFill>
                <a:latin typeface="Calibri" charset="0"/>
                <a:ea typeface="DengXian" charset="-122"/>
                <a:cs typeface="Times New Roman" charset="0"/>
              </a:rPr>
              <a:t>i</a:t>
            </a:r>
            <a:r>
              <a:rPr lang="en-US" sz="1500" dirty="0">
                <a:solidFill>
                  <a:schemeClr val="accent1">
                    <a:lumMod val="75000"/>
                  </a:schemeClr>
                </a:solidFill>
                <a:latin typeface="Calibri" charset="0"/>
                <a:ea typeface="DengXian" charset="-122"/>
                <a:cs typeface="Times New Roman" charset="0"/>
              </a:rPr>
              <a:t>] = k++;</a:t>
            </a:r>
          </a:p>
          <a:p>
            <a:r>
              <a:rPr lang="en-US" sz="1500" dirty="0">
                <a:solidFill>
                  <a:schemeClr val="accent1">
                    <a:lumMod val="75000"/>
                  </a:schemeClr>
                </a:solidFill>
                <a:latin typeface="Calibri" charset="0"/>
                <a:ea typeface="DengXian" charset="-122"/>
                <a:cs typeface="Times New Roman" charset="0"/>
              </a:rPr>
              <a:t>        }</a:t>
            </a:r>
          </a:p>
          <a:p>
            <a:r>
              <a:rPr lang="en-US" sz="1500" dirty="0">
                <a:solidFill>
                  <a:schemeClr val="accent1">
                    <a:lumMod val="75000"/>
                  </a:schemeClr>
                </a:solidFill>
                <a:latin typeface="Calibri" charset="0"/>
                <a:ea typeface="DengXian" charset="-122"/>
                <a:cs typeface="Times New Roman" charset="0"/>
              </a:rPr>
              <a:t>        for(</a:t>
            </a:r>
            <a:r>
              <a:rPr lang="en-US" sz="1500" dirty="0" err="1">
                <a:solidFill>
                  <a:schemeClr val="accent1">
                    <a:lumMod val="75000"/>
                  </a:schemeClr>
                </a:solidFill>
                <a:latin typeface="Calibri" charset="0"/>
                <a:ea typeface="DengXian" charset="-122"/>
                <a:cs typeface="Times New Roman" charset="0"/>
              </a:rPr>
              <a:t>var</a:t>
            </a:r>
            <a:r>
              <a:rPr lang="en-US" sz="1500" dirty="0">
                <a:solidFill>
                  <a:schemeClr val="accent1">
                    <a:lumMod val="75000"/>
                  </a:schemeClr>
                </a:solidFill>
                <a:latin typeface="Calibri" charset="0"/>
                <a:ea typeface="DengXian" charset="-122"/>
                <a:cs typeface="Times New Roman" charset="0"/>
              </a:rPr>
              <a:t> </a:t>
            </a:r>
            <a:r>
              <a:rPr lang="en-US" sz="1500" dirty="0" err="1">
                <a:solidFill>
                  <a:schemeClr val="accent1">
                    <a:lumMod val="75000"/>
                  </a:schemeClr>
                </a:solidFill>
                <a:latin typeface="Calibri" charset="0"/>
                <a:ea typeface="DengXian" charset="-122"/>
                <a:cs typeface="Times New Roman" charset="0"/>
              </a:rPr>
              <a:t>i</a:t>
            </a:r>
            <a:r>
              <a:rPr lang="en-US" sz="1500" dirty="0">
                <a:solidFill>
                  <a:schemeClr val="accent1">
                    <a:lumMod val="75000"/>
                  </a:schemeClr>
                </a:solidFill>
                <a:latin typeface="Calibri" charset="0"/>
                <a:ea typeface="DengXian" charset="-122"/>
                <a:cs typeface="Times New Roman" charset="0"/>
              </a:rPr>
              <a:t>=s2; </a:t>
            </a:r>
            <a:r>
              <a:rPr lang="en-US" sz="1500" dirty="0" err="1">
                <a:solidFill>
                  <a:schemeClr val="accent1">
                    <a:lumMod val="75000"/>
                  </a:schemeClr>
                </a:solidFill>
                <a:latin typeface="Calibri" charset="0"/>
                <a:ea typeface="DengXian" charset="-122"/>
                <a:cs typeface="Times New Roman" charset="0"/>
              </a:rPr>
              <a:t>i</a:t>
            </a:r>
            <a:r>
              <a:rPr lang="en-US" sz="1500" dirty="0">
                <a:solidFill>
                  <a:schemeClr val="accent1">
                    <a:lumMod val="75000"/>
                  </a:schemeClr>
                </a:solidFill>
                <a:latin typeface="Calibri" charset="0"/>
                <a:ea typeface="DengXian" charset="-122"/>
                <a:cs typeface="Times New Roman" charset="0"/>
              </a:rPr>
              <a:t>&lt;e2; </a:t>
            </a:r>
            <a:r>
              <a:rPr lang="en-US" sz="1500" dirty="0" err="1">
                <a:solidFill>
                  <a:schemeClr val="accent1">
                    <a:lumMod val="75000"/>
                  </a:schemeClr>
                </a:solidFill>
                <a:latin typeface="Calibri" charset="0"/>
                <a:ea typeface="DengXian" charset="-122"/>
                <a:cs typeface="Times New Roman" charset="0"/>
              </a:rPr>
              <a:t>i</a:t>
            </a:r>
            <a:r>
              <a:rPr lang="en-US" sz="1500" dirty="0">
                <a:solidFill>
                  <a:schemeClr val="accent1">
                    <a:lumMod val="75000"/>
                  </a:schemeClr>
                </a:solidFill>
                <a:latin typeface="Calibri" charset="0"/>
                <a:ea typeface="DengXian" charset="-122"/>
                <a:cs typeface="Times New Roman" charset="0"/>
              </a:rPr>
              <a:t>++) {</a:t>
            </a:r>
          </a:p>
          <a:p>
            <a:r>
              <a:rPr lang="en-US" sz="1500" dirty="0">
                <a:solidFill>
                  <a:schemeClr val="accent1">
                    <a:lumMod val="75000"/>
                  </a:schemeClr>
                </a:solidFill>
                <a:latin typeface="Calibri" charset="0"/>
                <a:ea typeface="DengXian" charset="-122"/>
                <a:cs typeface="Times New Roman" charset="0"/>
              </a:rPr>
              <a:t>            if(k&gt; total)  break;</a:t>
            </a:r>
          </a:p>
          <a:p>
            <a:r>
              <a:rPr lang="en-US" sz="1500" dirty="0">
                <a:solidFill>
                  <a:schemeClr val="accent1">
                    <a:lumMod val="75000"/>
                  </a:schemeClr>
                </a:solidFill>
                <a:latin typeface="Calibri" charset="0"/>
                <a:ea typeface="DengXian" charset="-122"/>
                <a:cs typeface="Times New Roman" charset="0"/>
              </a:rPr>
              <a:t>            matrix[</a:t>
            </a:r>
            <a:r>
              <a:rPr lang="en-US" sz="1500" dirty="0" err="1">
                <a:solidFill>
                  <a:schemeClr val="accent1">
                    <a:lumMod val="75000"/>
                  </a:schemeClr>
                </a:solidFill>
                <a:latin typeface="Calibri" charset="0"/>
                <a:ea typeface="DengXian" charset="-122"/>
                <a:cs typeface="Times New Roman" charset="0"/>
              </a:rPr>
              <a:t>i</a:t>
            </a:r>
            <a:r>
              <a:rPr lang="en-US" sz="1500" dirty="0">
                <a:solidFill>
                  <a:schemeClr val="accent1">
                    <a:lumMod val="75000"/>
                  </a:schemeClr>
                </a:solidFill>
                <a:latin typeface="Calibri" charset="0"/>
                <a:ea typeface="DengXian" charset="-122"/>
                <a:cs typeface="Times New Roman" charset="0"/>
              </a:rPr>
              <a:t>][e1] = k++;</a:t>
            </a:r>
          </a:p>
          <a:p>
            <a:r>
              <a:rPr lang="en-US" sz="1500" dirty="0">
                <a:solidFill>
                  <a:schemeClr val="accent1">
                    <a:lumMod val="75000"/>
                  </a:schemeClr>
                </a:solidFill>
                <a:latin typeface="Calibri" charset="0"/>
                <a:ea typeface="DengXian" charset="-122"/>
                <a:cs typeface="Times New Roman" charset="0"/>
              </a:rPr>
              <a:t>        }</a:t>
            </a:r>
          </a:p>
          <a:p>
            <a:r>
              <a:rPr lang="en-US" sz="1500" dirty="0">
                <a:solidFill>
                  <a:schemeClr val="accent1">
                    <a:lumMod val="75000"/>
                  </a:schemeClr>
                </a:solidFill>
                <a:latin typeface="Calibri" charset="0"/>
                <a:ea typeface="DengXian" charset="-122"/>
                <a:cs typeface="Times New Roman" charset="0"/>
              </a:rPr>
              <a:t>        for(</a:t>
            </a:r>
            <a:r>
              <a:rPr lang="en-US" sz="1500" dirty="0" err="1">
                <a:solidFill>
                  <a:schemeClr val="accent1">
                    <a:lumMod val="75000"/>
                  </a:schemeClr>
                </a:solidFill>
                <a:latin typeface="Calibri" charset="0"/>
                <a:ea typeface="DengXian" charset="-122"/>
                <a:cs typeface="Times New Roman" charset="0"/>
              </a:rPr>
              <a:t>var</a:t>
            </a:r>
            <a:r>
              <a:rPr lang="en-US" sz="1500" dirty="0">
                <a:solidFill>
                  <a:schemeClr val="accent1">
                    <a:lumMod val="75000"/>
                  </a:schemeClr>
                </a:solidFill>
                <a:latin typeface="Calibri" charset="0"/>
                <a:ea typeface="DengXian" charset="-122"/>
                <a:cs typeface="Times New Roman" charset="0"/>
              </a:rPr>
              <a:t> </a:t>
            </a:r>
            <a:r>
              <a:rPr lang="en-US" sz="1500" dirty="0" err="1">
                <a:solidFill>
                  <a:schemeClr val="accent1">
                    <a:lumMod val="75000"/>
                  </a:schemeClr>
                </a:solidFill>
                <a:latin typeface="Calibri" charset="0"/>
                <a:ea typeface="DengXian" charset="-122"/>
                <a:cs typeface="Times New Roman" charset="0"/>
              </a:rPr>
              <a:t>i</a:t>
            </a:r>
            <a:r>
              <a:rPr lang="en-US" sz="1500" dirty="0">
                <a:solidFill>
                  <a:schemeClr val="accent1">
                    <a:lumMod val="75000"/>
                  </a:schemeClr>
                </a:solidFill>
                <a:latin typeface="Calibri" charset="0"/>
                <a:ea typeface="DengXian" charset="-122"/>
                <a:cs typeface="Times New Roman" charset="0"/>
              </a:rPr>
              <a:t>=e1; </a:t>
            </a:r>
            <a:r>
              <a:rPr lang="en-US" sz="1500" dirty="0" err="1">
                <a:solidFill>
                  <a:schemeClr val="accent1">
                    <a:lumMod val="75000"/>
                  </a:schemeClr>
                </a:solidFill>
                <a:latin typeface="Calibri" charset="0"/>
                <a:ea typeface="DengXian" charset="-122"/>
                <a:cs typeface="Times New Roman" charset="0"/>
              </a:rPr>
              <a:t>i</a:t>
            </a:r>
            <a:r>
              <a:rPr lang="en-US" sz="1500" dirty="0">
                <a:solidFill>
                  <a:schemeClr val="accent1">
                    <a:lumMod val="75000"/>
                  </a:schemeClr>
                </a:solidFill>
                <a:latin typeface="Calibri" charset="0"/>
                <a:ea typeface="DengXian" charset="-122"/>
                <a:cs typeface="Times New Roman" charset="0"/>
              </a:rPr>
              <a:t>&gt;=s1; </a:t>
            </a:r>
            <a:r>
              <a:rPr lang="en-US" sz="1500" dirty="0" err="1">
                <a:solidFill>
                  <a:schemeClr val="accent1">
                    <a:lumMod val="75000"/>
                  </a:schemeClr>
                </a:solidFill>
                <a:latin typeface="Calibri" charset="0"/>
                <a:ea typeface="DengXian" charset="-122"/>
                <a:cs typeface="Times New Roman" charset="0"/>
              </a:rPr>
              <a:t>i</a:t>
            </a:r>
            <a:r>
              <a:rPr lang="en-US" sz="1500" dirty="0">
                <a:solidFill>
                  <a:schemeClr val="accent1">
                    <a:lumMod val="75000"/>
                  </a:schemeClr>
                </a:solidFill>
                <a:latin typeface="Calibri" charset="0"/>
                <a:ea typeface="DengXian" charset="-122"/>
                <a:cs typeface="Times New Roman" charset="0"/>
              </a:rPr>
              <a:t>--) {</a:t>
            </a:r>
          </a:p>
          <a:p>
            <a:r>
              <a:rPr lang="en-US" sz="1500" dirty="0">
                <a:solidFill>
                  <a:schemeClr val="accent1">
                    <a:lumMod val="75000"/>
                  </a:schemeClr>
                </a:solidFill>
                <a:latin typeface="Calibri" charset="0"/>
                <a:ea typeface="DengXian" charset="-122"/>
                <a:cs typeface="Times New Roman" charset="0"/>
              </a:rPr>
              <a:t>            if(k&gt; total)  break;</a:t>
            </a:r>
          </a:p>
          <a:p>
            <a:r>
              <a:rPr lang="en-US" sz="1500" dirty="0">
                <a:solidFill>
                  <a:schemeClr val="accent1">
                    <a:lumMod val="75000"/>
                  </a:schemeClr>
                </a:solidFill>
                <a:latin typeface="Calibri" charset="0"/>
                <a:ea typeface="DengXian" charset="-122"/>
                <a:cs typeface="Times New Roman" charset="0"/>
              </a:rPr>
              <a:t>            matrix[e2][</a:t>
            </a:r>
            <a:r>
              <a:rPr lang="en-US" sz="1500" dirty="0" err="1">
                <a:solidFill>
                  <a:schemeClr val="accent1">
                    <a:lumMod val="75000"/>
                  </a:schemeClr>
                </a:solidFill>
                <a:latin typeface="Calibri" charset="0"/>
                <a:ea typeface="DengXian" charset="-122"/>
                <a:cs typeface="Times New Roman" charset="0"/>
              </a:rPr>
              <a:t>i</a:t>
            </a:r>
            <a:r>
              <a:rPr lang="en-US" sz="1500" dirty="0">
                <a:solidFill>
                  <a:schemeClr val="accent1">
                    <a:lumMod val="75000"/>
                  </a:schemeClr>
                </a:solidFill>
                <a:latin typeface="Calibri" charset="0"/>
                <a:ea typeface="DengXian" charset="-122"/>
                <a:cs typeface="Times New Roman" charset="0"/>
              </a:rPr>
              <a:t>] = k++;</a:t>
            </a:r>
          </a:p>
          <a:p>
            <a:r>
              <a:rPr lang="en-US" sz="1500" dirty="0">
                <a:solidFill>
                  <a:schemeClr val="accent1">
                    <a:lumMod val="75000"/>
                  </a:schemeClr>
                </a:solidFill>
                <a:latin typeface="Calibri" charset="0"/>
                <a:ea typeface="DengXian" charset="-122"/>
                <a:cs typeface="Times New Roman" charset="0"/>
              </a:rPr>
              <a:t>        }</a:t>
            </a:r>
          </a:p>
          <a:p>
            <a:r>
              <a:rPr lang="en-US" sz="1500" dirty="0">
                <a:solidFill>
                  <a:schemeClr val="accent1">
                    <a:lumMod val="75000"/>
                  </a:schemeClr>
                </a:solidFill>
                <a:latin typeface="Calibri" charset="0"/>
                <a:ea typeface="DengXian" charset="-122"/>
                <a:cs typeface="Times New Roman" charset="0"/>
              </a:rPr>
              <a:t>        for(</a:t>
            </a:r>
            <a:r>
              <a:rPr lang="en-US" sz="1500" dirty="0" err="1">
                <a:solidFill>
                  <a:schemeClr val="accent1">
                    <a:lumMod val="75000"/>
                  </a:schemeClr>
                </a:solidFill>
                <a:latin typeface="Calibri" charset="0"/>
                <a:ea typeface="DengXian" charset="-122"/>
                <a:cs typeface="Times New Roman" charset="0"/>
              </a:rPr>
              <a:t>var</a:t>
            </a:r>
            <a:r>
              <a:rPr lang="en-US" sz="1500" dirty="0">
                <a:solidFill>
                  <a:schemeClr val="accent1">
                    <a:lumMod val="75000"/>
                  </a:schemeClr>
                </a:solidFill>
                <a:latin typeface="Calibri" charset="0"/>
                <a:ea typeface="DengXian" charset="-122"/>
                <a:cs typeface="Times New Roman" charset="0"/>
              </a:rPr>
              <a:t> </a:t>
            </a:r>
            <a:r>
              <a:rPr lang="en-US" sz="1500" dirty="0" err="1">
                <a:solidFill>
                  <a:schemeClr val="accent1">
                    <a:lumMod val="75000"/>
                  </a:schemeClr>
                </a:solidFill>
                <a:latin typeface="Calibri" charset="0"/>
                <a:ea typeface="DengXian" charset="-122"/>
                <a:cs typeface="Times New Roman" charset="0"/>
              </a:rPr>
              <a:t>i</a:t>
            </a:r>
            <a:r>
              <a:rPr lang="en-US" sz="1500" dirty="0">
                <a:solidFill>
                  <a:schemeClr val="accent1">
                    <a:lumMod val="75000"/>
                  </a:schemeClr>
                </a:solidFill>
                <a:latin typeface="Calibri" charset="0"/>
                <a:ea typeface="DengXian" charset="-122"/>
                <a:cs typeface="Times New Roman" charset="0"/>
              </a:rPr>
              <a:t>=e2-1; </a:t>
            </a:r>
            <a:r>
              <a:rPr lang="en-US" sz="1500" dirty="0" err="1">
                <a:solidFill>
                  <a:schemeClr val="accent1">
                    <a:lumMod val="75000"/>
                  </a:schemeClr>
                </a:solidFill>
                <a:latin typeface="Calibri" charset="0"/>
                <a:ea typeface="DengXian" charset="-122"/>
                <a:cs typeface="Times New Roman" charset="0"/>
              </a:rPr>
              <a:t>i</a:t>
            </a:r>
            <a:r>
              <a:rPr lang="en-US" sz="1500" dirty="0">
                <a:solidFill>
                  <a:schemeClr val="accent1">
                    <a:lumMod val="75000"/>
                  </a:schemeClr>
                </a:solidFill>
                <a:latin typeface="Calibri" charset="0"/>
                <a:ea typeface="DengXian" charset="-122"/>
                <a:cs typeface="Times New Roman" charset="0"/>
              </a:rPr>
              <a:t>&gt;=s2; </a:t>
            </a:r>
            <a:r>
              <a:rPr lang="en-US" sz="1500" dirty="0" err="1">
                <a:solidFill>
                  <a:schemeClr val="accent1">
                    <a:lumMod val="75000"/>
                  </a:schemeClr>
                </a:solidFill>
                <a:latin typeface="Calibri" charset="0"/>
                <a:ea typeface="DengXian" charset="-122"/>
                <a:cs typeface="Times New Roman" charset="0"/>
              </a:rPr>
              <a:t>i</a:t>
            </a:r>
            <a:r>
              <a:rPr lang="en-US" sz="1500" dirty="0">
                <a:solidFill>
                  <a:schemeClr val="accent1">
                    <a:lumMod val="75000"/>
                  </a:schemeClr>
                </a:solidFill>
                <a:latin typeface="Calibri" charset="0"/>
                <a:ea typeface="DengXian" charset="-122"/>
                <a:cs typeface="Times New Roman" charset="0"/>
              </a:rPr>
              <a:t>--) {</a:t>
            </a:r>
          </a:p>
          <a:p>
            <a:r>
              <a:rPr lang="en-US" sz="1500" dirty="0">
                <a:solidFill>
                  <a:schemeClr val="accent1">
                    <a:lumMod val="75000"/>
                  </a:schemeClr>
                </a:solidFill>
                <a:latin typeface="Calibri" charset="0"/>
                <a:ea typeface="DengXian" charset="-122"/>
                <a:cs typeface="Times New Roman" charset="0"/>
              </a:rPr>
              <a:t>            if(k&gt; total)  break;</a:t>
            </a:r>
          </a:p>
          <a:p>
            <a:r>
              <a:rPr lang="en-US" sz="1500" dirty="0">
                <a:solidFill>
                  <a:schemeClr val="accent1">
                    <a:lumMod val="75000"/>
                  </a:schemeClr>
                </a:solidFill>
                <a:latin typeface="Calibri" charset="0"/>
                <a:ea typeface="DengXian" charset="-122"/>
                <a:cs typeface="Times New Roman" charset="0"/>
              </a:rPr>
              <a:t>            matrix[</a:t>
            </a:r>
            <a:r>
              <a:rPr lang="en-US" sz="1500" dirty="0" err="1">
                <a:solidFill>
                  <a:schemeClr val="accent1">
                    <a:lumMod val="75000"/>
                  </a:schemeClr>
                </a:solidFill>
                <a:latin typeface="Calibri" charset="0"/>
                <a:ea typeface="DengXian" charset="-122"/>
                <a:cs typeface="Times New Roman" charset="0"/>
              </a:rPr>
              <a:t>i</a:t>
            </a:r>
            <a:r>
              <a:rPr lang="en-US" sz="1500" dirty="0">
                <a:solidFill>
                  <a:schemeClr val="accent1">
                    <a:lumMod val="75000"/>
                  </a:schemeClr>
                </a:solidFill>
                <a:latin typeface="Calibri" charset="0"/>
                <a:ea typeface="DengXian" charset="-122"/>
                <a:cs typeface="Times New Roman" charset="0"/>
              </a:rPr>
              <a:t>][s1] = k</a:t>
            </a:r>
            <a:r>
              <a:rPr lang="en-US" sz="1500" dirty="0" smtClean="0">
                <a:solidFill>
                  <a:schemeClr val="accent1">
                    <a:lumMod val="75000"/>
                  </a:schemeClr>
                </a:solidFill>
                <a:latin typeface="Calibri" charset="0"/>
                <a:ea typeface="DengXian" charset="-122"/>
                <a:cs typeface="Times New Roman" charset="0"/>
              </a:rPr>
              <a:t>++;</a:t>
            </a:r>
            <a:endParaRPr lang="en-US" sz="1500" dirty="0">
              <a:solidFill>
                <a:schemeClr val="accent1">
                  <a:lumMod val="75000"/>
                </a:schemeClr>
              </a:solidFill>
              <a:latin typeface="Calibri" charset="0"/>
              <a:ea typeface="DengXian" charset="-122"/>
              <a:cs typeface="Times New Roman" charset="0"/>
            </a:endParaRPr>
          </a:p>
          <a:p>
            <a:r>
              <a:rPr lang="en-US" sz="1500" dirty="0">
                <a:solidFill>
                  <a:schemeClr val="accent1">
                    <a:lumMod val="75000"/>
                  </a:schemeClr>
                </a:solidFill>
                <a:latin typeface="Calibri" charset="0"/>
                <a:ea typeface="DengXian" charset="-122"/>
                <a:cs typeface="Times New Roman" charset="0"/>
              </a:rPr>
              <a:t>        }</a:t>
            </a:r>
          </a:p>
          <a:p>
            <a:r>
              <a:rPr lang="en-US" sz="1500" dirty="0">
                <a:solidFill>
                  <a:schemeClr val="accent1">
                    <a:lumMod val="75000"/>
                  </a:schemeClr>
                </a:solidFill>
                <a:latin typeface="Calibri" charset="0"/>
                <a:ea typeface="DengXian" charset="-122"/>
                <a:cs typeface="Times New Roman" charset="0"/>
              </a:rPr>
              <a:t>        s1++;</a:t>
            </a:r>
          </a:p>
          <a:p>
            <a:r>
              <a:rPr lang="en-US" sz="1500" dirty="0">
                <a:solidFill>
                  <a:schemeClr val="accent1">
                    <a:lumMod val="75000"/>
                  </a:schemeClr>
                </a:solidFill>
                <a:latin typeface="Calibri" charset="0"/>
                <a:ea typeface="DengXian" charset="-122"/>
                <a:cs typeface="Times New Roman" charset="0"/>
              </a:rPr>
              <a:t>        s2++;</a:t>
            </a:r>
          </a:p>
          <a:p>
            <a:r>
              <a:rPr lang="en-US" sz="1500" dirty="0">
                <a:solidFill>
                  <a:schemeClr val="accent1">
                    <a:lumMod val="75000"/>
                  </a:schemeClr>
                </a:solidFill>
                <a:latin typeface="Calibri" charset="0"/>
                <a:ea typeface="DengXian" charset="-122"/>
                <a:cs typeface="Times New Roman" charset="0"/>
              </a:rPr>
              <a:t>        e1--;</a:t>
            </a:r>
          </a:p>
          <a:p>
            <a:r>
              <a:rPr lang="en-US" sz="1500" dirty="0">
                <a:solidFill>
                  <a:schemeClr val="accent1">
                    <a:lumMod val="75000"/>
                  </a:schemeClr>
                </a:solidFill>
                <a:latin typeface="Calibri" charset="0"/>
                <a:ea typeface="DengXian" charset="-122"/>
                <a:cs typeface="Times New Roman" charset="0"/>
              </a:rPr>
              <a:t>        e2--;</a:t>
            </a:r>
          </a:p>
          <a:p>
            <a:r>
              <a:rPr lang="en-US" sz="1500" dirty="0">
                <a:solidFill>
                  <a:schemeClr val="accent1">
                    <a:lumMod val="75000"/>
                  </a:schemeClr>
                </a:solidFill>
                <a:latin typeface="Calibri" charset="0"/>
                <a:ea typeface="DengXian" charset="-122"/>
                <a:cs typeface="Times New Roman" charset="0"/>
              </a:rPr>
              <a:t>    }</a:t>
            </a:r>
          </a:p>
          <a:p>
            <a:r>
              <a:rPr lang="en-US" sz="1500" dirty="0">
                <a:solidFill>
                  <a:schemeClr val="accent1">
                    <a:lumMod val="75000"/>
                  </a:schemeClr>
                </a:solidFill>
                <a:latin typeface="Calibri" charset="0"/>
                <a:ea typeface="DengXian" charset="-122"/>
                <a:cs typeface="Times New Roman" charset="0"/>
              </a:rPr>
              <a:t>    return matrix</a:t>
            </a:r>
            <a:r>
              <a:rPr lang="en-US" sz="1500" dirty="0" smtClean="0">
                <a:solidFill>
                  <a:schemeClr val="accent1">
                    <a:lumMod val="75000"/>
                  </a:schemeClr>
                </a:solidFill>
                <a:latin typeface="Calibri" charset="0"/>
                <a:ea typeface="DengXian" charset="-122"/>
                <a:cs typeface="Times New Roman" charset="0"/>
              </a:rPr>
              <a:t>;</a:t>
            </a:r>
            <a:endParaRPr lang="en-US" sz="1500" dirty="0">
              <a:solidFill>
                <a:schemeClr val="accent1">
                  <a:lumMod val="75000"/>
                </a:schemeClr>
              </a:solidFill>
              <a:latin typeface="Calibri" charset="0"/>
              <a:ea typeface="DengXian" charset="-122"/>
              <a:cs typeface="Times New Roman" charset="0"/>
            </a:endParaRPr>
          </a:p>
        </p:txBody>
      </p:sp>
    </p:spTree>
    <p:extLst>
      <p:ext uri="{BB962C8B-B14F-4D97-AF65-F5344CB8AC3E}">
        <p14:creationId xmlns:p14="http://schemas.microsoft.com/office/powerpoint/2010/main" val="2551831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3422" y="156146"/>
            <a:ext cx="1515608" cy="369332"/>
          </a:xfrm>
          <a:prstGeom prst="rect">
            <a:avLst/>
          </a:prstGeom>
        </p:spPr>
        <p:txBody>
          <a:bodyPr wrap="none">
            <a:spAutoFit/>
          </a:bodyPr>
          <a:lstStyle/>
          <a:p>
            <a:r>
              <a:rPr lang="en-US" dirty="0"/>
              <a:t>Reverse series</a:t>
            </a:r>
          </a:p>
        </p:txBody>
      </p:sp>
      <p:sp>
        <p:nvSpPr>
          <p:cNvPr id="2" name="Rectangle 1"/>
          <p:cNvSpPr/>
          <p:nvPr/>
        </p:nvSpPr>
        <p:spPr>
          <a:xfrm>
            <a:off x="193422" y="525478"/>
            <a:ext cx="8199424" cy="923330"/>
          </a:xfrm>
          <a:prstGeom prst="rect">
            <a:avLst/>
          </a:prstGeom>
        </p:spPr>
        <p:txBody>
          <a:bodyPr wrap="none">
            <a:spAutoFit/>
          </a:bodyPr>
          <a:lstStyle/>
          <a:p>
            <a:r>
              <a:rPr lang="en-US" dirty="0"/>
              <a:t>Rotate an array of n elements to the right by k steps.</a:t>
            </a:r>
          </a:p>
          <a:p>
            <a:r>
              <a:rPr lang="en-US" dirty="0"/>
              <a:t>For example, with n = 7 and k = 3, the array [1,2,3,4,5,6,7] is rotated to [5,6,7,1,2,3,4].</a:t>
            </a:r>
          </a:p>
          <a:p>
            <a:endParaRPr lang="en-US" dirty="0"/>
          </a:p>
        </p:txBody>
      </p:sp>
      <p:sp>
        <p:nvSpPr>
          <p:cNvPr id="3" name="Rectangle 2"/>
          <p:cNvSpPr/>
          <p:nvPr/>
        </p:nvSpPr>
        <p:spPr>
          <a:xfrm>
            <a:off x="6289422" y="1211302"/>
            <a:ext cx="6096000" cy="5909310"/>
          </a:xfrm>
          <a:prstGeom prst="rect">
            <a:avLst/>
          </a:prstGeom>
        </p:spPr>
        <p:txBody>
          <a:bodyPr>
            <a:spAutoFit/>
          </a:bodyPr>
          <a:lstStyle/>
          <a:p>
            <a:endParaRPr lang="en-US" dirty="0">
              <a:solidFill>
                <a:schemeClr val="accent1">
                  <a:lumMod val="75000"/>
                </a:schemeClr>
              </a:solidFill>
              <a:latin typeface="Calibri" charset="0"/>
              <a:ea typeface="DengXian" charset="-122"/>
              <a:cs typeface="Times New Roman" charset="0"/>
            </a:endParaRPr>
          </a:p>
          <a:p>
            <a:r>
              <a:rPr lang="en-US" dirty="0" err="1">
                <a:solidFill>
                  <a:schemeClr val="accent1">
                    <a:lumMod val="75000"/>
                  </a:schemeClr>
                </a:solidFill>
                <a:latin typeface="Calibri" charset="0"/>
                <a:ea typeface="DengXian" charset="-122"/>
                <a:cs typeface="Times New Roman" charset="0"/>
              </a:rPr>
              <a:t>var</a:t>
            </a:r>
            <a:r>
              <a:rPr lang="en-US" dirty="0">
                <a:solidFill>
                  <a:schemeClr val="accent1">
                    <a:lumMod val="75000"/>
                  </a:schemeClr>
                </a:solidFill>
                <a:latin typeface="Calibri" charset="0"/>
                <a:ea typeface="DengXian" charset="-122"/>
                <a:cs typeface="Times New Roman" charset="0"/>
              </a:rPr>
              <a:t> rotate = function(</a:t>
            </a:r>
            <a:r>
              <a:rPr lang="en-US" dirty="0" err="1">
                <a:solidFill>
                  <a:schemeClr val="accent1">
                    <a:lumMod val="75000"/>
                  </a:schemeClr>
                </a:solidFill>
                <a:latin typeface="Calibri" charset="0"/>
                <a:ea typeface="DengXian" charset="-122"/>
                <a:cs typeface="Times New Roman" charset="0"/>
              </a:rPr>
              <a:t>nums</a:t>
            </a:r>
            <a:r>
              <a:rPr lang="en-US" dirty="0">
                <a:solidFill>
                  <a:schemeClr val="accent1">
                    <a:lumMod val="75000"/>
                  </a:schemeClr>
                </a:solidFill>
                <a:latin typeface="Calibri" charset="0"/>
                <a:ea typeface="DengXian" charset="-122"/>
                <a:cs typeface="Times New Roman" charset="0"/>
              </a:rPr>
              <a:t>, k) {</a:t>
            </a:r>
          </a:p>
          <a:p>
            <a:r>
              <a:rPr lang="en-US" dirty="0">
                <a:solidFill>
                  <a:schemeClr val="accent1">
                    <a:lumMod val="75000"/>
                  </a:schemeClr>
                </a:solidFill>
                <a:latin typeface="Calibri" charset="0"/>
                <a:ea typeface="DengXian" charset="-122"/>
                <a:cs typeface="Times New Roman" charset="0"/>
              </a:rPr>
              <a:t>    k = </a:t>
            </a:r>
            <a:r>
              <a:rPr lang="en-US" dirty="0" err="1">
                <a:solidFill>
                  <a:schemeClr val="accent1">
                    <a:lumMod val="75000"/>
                  </a:schemeClr>
                </a:solidFill>
                <a:latin typeface="Calibri" charset="0"/>
                <a:ea typeface="DengXian" charset="-122"/>
                <a:cs typeface="Times New Roman" charset="0"/>
              </a:rPr>
              <a:t>k%nums.length</a:t>
            </a:r>
            <a:r>
              <a:rPr lang="en-US" dirty="0">
                <a:solidFill>
                  <a:schemeClr val="accent1">
                    <a:lumMod val="75000"/>
                  </a:schemeClr>
                </a:solidFill>
                <a:latin typeface="Calibri" charset="0"/>
                <a:ea typeface="DengXian" charset="-122"/>
                <a:cs typeface="Times New Roman" charset="0"/>
              </a:rPr>
              <a:t>;    // the key</a:t>
            </a:r>
          </a:p>
          <a:p>
            <a:r>
              <a:rPr lang="en-US" dirty="0">
                <a:solidFill>
                  <a:schemeClr val="accent1">
                    <a:lumMod val="75000"/>
                  </a:schemeClr>
                </a:solidFill>
                <a:latin typeface="Calibri" charset="0"/>
                <a:ea typeface="DengXian" charset="-122"/>
                <a:cs typeface="Times New Roman" charset="0"/>
              </a:rPr>
              <a:t>    reverse(</a:t>
            </a:r>
            <a:r>
              <a:rPr lang="en-US" dirty="0" err="1">
                <a:solidFill>
                  <a:schemeClr val="accent1">
                    <a:lumMod val="75000"/>
                  </a:schemeClr>
                </a:solidFill>
                <a:latin typeface="Calibri" charset="0"/>
                <a:ea typeface="DengXian" charset="-122"/>
                <a:cs typeface="Times New Roman" charset="0"/>
              </a:rPr>
              <a:t>nums</a:t>
            </a:r>
            <a:r>
              <a:rPr lang="en-US" dirty="0">
                <a:solidFill>
                  <a:schemeClr val="accent1">
                    <a:lumMod val="75000"/>
                  </a:schemeClr>
                </a:solidFill>
                <a:latin typeface="Calibri" charset="0"/>
                <a:ea typeface="DengXian" charset="-122"/>
                <a:cs typeface="Times New Roman" charset="0"/>
              </a:rPr>
              <a:t>, 0, nums.length-1);</a:t>
            </a:r>
          </a:p>
          <a:p>
            <a:r>
              <a:rPr lang="en-US" dirty="0">
                <a:solidFill>
                  <a:schemeClr val="accent1">
                    <a:lumMod val="75000"/>
                  </a:schemeClr>
                </a:solidFill>
                <a:latin typeface="Calibri" charset="0"/>
                <a:ea typeface="DengXian" charset="-122"/>
                <a:cs typeface="Times New Roman" charset="0"/>
              </a:rPr>
              <a:t>    reverse(</a:t>
            </a:r>
            <a:r>
              <a:rPr lang="en-US" dirty="0" err="1">
                <a:solidFill>
                  <a:schemeClr val="accent1">
                    <a:lumMod val="75000"/>
                  </a:schemeClr>
                </a:solidFill>
                <a:latin typeface="Calibri" charset="0"/>
                <a:ea typeface="DengXian" charset="-122"/>
                <a:cs typeface="Times New Roman" charset="0"/>
              </a:rPr>
              <a:t>nums</a:t>
            </a:r>
            <a:r>
              <a:rPr lang="en-US" dirty="0">
                <a:solidFill>
                  <a:schemeClr val="accent1">
                    <a:lumMod val="75000"/>
                  </a:schemeClr>
                </a:solidFill>
                <a:latin typeface="Calibri" charset="0"/>
                <a:ea typeface="DengXian" charset="-122"/>
                <a:cs typeface="Times New Roman" charset="0"/>
              </a:rPr>
              <a:t>, 0, k-1);</a:t>
            </a:r>
          </a:p>
          <a:p>
            <a:r>
              <a:rPr lang="en-US" dirty="0">
                <a:solidFill>
                  <a:schemeClr val="accent1">
                    <a:lumMod val="75000"/>
                  </a:schemeClr>
                </a:solidFill>
                <a:latin typeface="Calibri" charset="0"/>
                <a:ea typeface="DengXian" charset="-122"/>
                <a:cs typeface="Times New Roman" charset="0"/>
              </a:rPr>
              <a:t>    reverse(</a:t>
            </a:r>
            <a:r>
              <a:rPr lang="en-US" dirty="0" err="1">
                <a:solidFill>
                  <a:schemeClr val="accent1">
                    <a:lumMod val="75000"/>
                  </a:schemeClr>
                </a:solidFill>
                <a:latin typeface="Calibri" charset="0"/>
                <a:ea typeface="DengXian" charset="-122"/>
                <a:cs typeface="Times New Roman" charset="0"/>
              </a:rPr>
              <a:t>nums</a:t>
            </a:r>
            <a:r>
              <a:rPr lang="en-US" dirty="0">
                <a:solidFill>
                  <a:schemeClr val="accent1">
                    <a:lumMod val="75000"/>
                  </a:schemeClr>
                </a:solidFill>
                <a:latin typeface="Calibri" charset="0"/>
                <a:ea typeface="DengXian" charset="-122"/>
                <a:cs typeface="Times New Roman" charset="0"/>
              </a:rPr>
              <a:t>, k, nums.length-1);</a:t>
            </a:r>
          </a:p>
          <a:p>
            <a:r>
              <a:rPr lang="en-US" dirty="0">
                <a:solidFill>
                  <a:schemeClr val="accent1">
                    <a:lumMod val="75000"/>
                  </a:schemeClr>
                </a:solidFill>
                <a:latin typeface="Calibri" charset="0"/>
                <a:ea typeface="DengXian" charset="-122"/>
                <a:cs typeface="Times New Roman" charset="0"/>
              </a:rPr>
              <a:t>    return;</a:t>
            </a:r>
          </a:p>
          <a:p>
            <a:r>
              <a:rPr lang="en-US" dirty="0">
                <a:solidFill>
                  <a:schemeClr val="accent1">
                    <a:lumMod val="75000"/>
                  </a:schemeClr>
                </a:solidFill>
                <a:latin typeface="Calibri" charset="0"/>
                <a:ea typeface="DengXian" charset="-122"/>
                <a:cs typeface="Times New Roman" charset="0"/>
              </a:rPr>
              <a:t>};</a:t>
            </a:r>
          </a:p>
          <a:p>
            <a:r>
              <a:rPr lang="en-US" dirty="0">
                <a:solidFill>
                  <a:schemeClr val="accent1">
                    <a:lumMod val="75000"/>
                  </a:schemeClr>
                </a:solidFill>
                <a:latin typeface="Calibri" charset="0"/>
                <a:ea typeface="DengXian" charset="-122"/>
                <a:cs typeface="Times New Roman" charset="0"/>
              </a:rPr>
              <a:t> </a:t>
            </a:r>
          </a:p>
          <a:p>
            <a:r>
              <a:rPr lang="en-US" dirty="0" err="1">
                <a:solidFill>
                  <a:schemeClr val="accent1">
                    <a:lumMod val="75000"/>
                  </a:schemeClr>
                </a:solidFill>
                <a:latin typeface="Calibri" charset="0"/>
                <a:ea typeface="DengXian" charset="-122"/>
                <a:cs typeface="Times New Roman" charset="0"/>
              </a:rPr>
              <a:t>var</a:t>
            </a:r>
            <a:r>
              <a:rPr lang="en-US" dirty="0">
                <a:solidFill>
                  <a:schemeClr val="accent1">
                    <a:lumMod val="75000"/>
                  </a:schemeClr>
                </a:solidFill>
                <a:latin typeface="Calibri" charset="0"/>
                <a:ea typeface="DengXian" charset="-122"/>
                <a:cs typeface="Times New Roman" charset="0"/>
              </a:rPr>
              <a:t> reverse = function(</a:t>
            </a:r>
            <a:r>
              <a:rPr lang="en-US" dirty="0" err="1">
                <a:solidFill>
                  <a:schemeClr val="accent1">
                    <a:lumMod val="75000"/>
                  </a:schemeClr>
                </a:solidFill>
                <a:latin typeface="Calibri" charset="0"/>
                <a:ea typeface="DengXian" charset="-122"/>
                <a:cs typeface="Times New Roman" charset="0"/>
              </a:rPr>
              <a:t>nums</a:t>
            </a:r>
            <a:r>
              <a:rPr lang="en-US" dirty="0">
                <a:solidFill>
                  <a:schemeClr val="accent1">
                    <a:lumMod val="75000"/>
                  </a:schemeClr>
                </a:solidFill>
                <a:latin typeface="Calibri" charset="0"/>
                <a:ea typeface="DengXian" charset="-122"/>
                <a:cs typeface="Times New Roman" charset="0"/>
              </a:rPr>
              <a:t>, start, end) {</a:t>
            </a:r>
          </a:p>
          <a:p>
            <a:r>
              <a:rPr lang="en-US" dirty="0">
                <a:solidFill>
                  <a:schemeClr val="accent1">
                    <a:lumMod val="75000"/>
                  </a:schemeClr>
                </a:solidFill>
                <a:latin typeface="Calibri" charset="0"/>
                <a:ea typeface="DengXian" charset="-122"/>
                <a:cs typeface="Times New Roman" charset="0"/>
              </a:rPr>
              <a:t>    </a:t>
            </a:r>
            <a:r>
              <a:rPr lang="en-US" dirty="0" err="1">
                <a:solidFill>
                  <a:schemeClr val="accent1">
                    <a:lumMod val="75000"/>
                  </a:schemeClr>
                </a:solidFill>
                <a:latin typeface="Calibri" charset="0"/>
                <a:ea typeface="DengXian" charset="-122"/>
                <a:cs typeface="Times New Roman" charset="0"/>
              </a:rPr>
              <a:t>var</a:t>
            </a:r>
            <a:r>
              <a:rPr lang="en-US" dirty="0">
                <a:solidFill>
                  <a:schemeClr val="accent1">
                    <a:lumMod val="75000"/>
                  </a:schemeClr>
                </a:solidFill>
                <a:latin typeface="Calibri" charset="0"/>
                <a:ea typeface="DengXian" charset="-122"/>
                <a:cs typeface="Times New Roman" charset="0"/>
              </a:rPr>
              <a:t> temp;</a:t>
            </a:r>
          </a:p>
          <a:p>
            <a:r>
              <a:rPr lang="en-US" dirty="0">
                <a:solidFill>
                  <a:schemeClr val="accent1">
                    <a:lumMod val="75000"/>
                  </a:schemeClr>
                </a:solidFill>
                <a:latin typeface="Calibri" charset="0"/>
                <a:ea typeface="DengXian" charset="-122"/>
                <a:cs typeface="Times New Roman" charset="0"/>
              </a:rPr>
              <a:t>    while(start &lt; end) {</a:t>
            </a:r>
          </a:p>
          <a:p>
            <a:r>
              <a:rPr lang="en-US" dirty="0">
                <a:solidFill>
                  <a:schemeClr val="accent1">
                    <a:lumMod val="75000"/>
                  </a:schemeClr>
                </a:solidFill>
                <a:latin typeface="Calibri" charset="0"/>
                <a:ea typeface="DengXian" charset="-122"/>
                <a:cs typeface="Times New Roman" charset="0"/>
              </a:rPr>
              <a:t>        temp = </a:t>
            </a:r>
            <a:r>
              <a:rPr lang="en-US" dirty="0" err="1">
                <a:solidFill>
                  <a:schemeClr val="accent1">
                    <a:lumMod val="75000"/>
                  </a:schemeClr>
                </a:solidFill>
                <a:latin typeface="Calibri" charset="0"/>
                <a:ea typeface="DengXian" charset="-122"/>
                <a:cs typeface="Times New Roman" charset="0"/>
              </a:rPr>
              <a:t>nums</a:t>
            </a:r>
            <a:r>
              <a:rPr lang="en-US" dirty="0">
                <a:solidFill>
                  <a:schemeClr val="accent1">
                    <a:lumMod val="75000"/>
                  </a:schemeClr>
                </a:solidFill>
                <a:latin typeface="Calibri" charset="0"/>
                <a:ea typeface="DengXian" charset="-122"/>
                <a:cs typeface="Times New Roman" charset="0"/>
              </a:rPr>
              <a:t>[start];</a:t>
            </a:r>
          </a:p>
          <a:p>
            <a:r>
              <a:rPr lang="en-US" dirty="0">
                <a:solidFill>
                  <a:schemeClr val="accent1">
                    <a:lumMod val="75000"/>
                  </a:schemeClr>
                </a:solidFill>
                <a:latin typeface="Calibri" charset="0"/>
                <a:ea typeface="DengXian" charset="-122"/>
                <a:cs typeface="Times New Roman" charset="0"/>
              </a:rPr>
              <a:t>        </a:t>
            </a:r>
            <a:r>
              <a:rPr lang="en-US" dirty="0" err="1">
                <a:solidFill>
                  <a:schemeClr val="accent1">
                    <a:lumMod val="75000"/>
                  </a:schemeClr>
                </a:solidFill>
                <a:latin typeface="Calibri" charset="0"/>
                <a:ea typeface="DengXian" charset="-122"/>
                <a:cs typeface="Times New Roman" charset="0"/>
              </a:rPr>
              <a:t>nums</a:t>
            </a:r>
            <a:r>
              <a:rPr lang="en-US" dirty="0">
                <a:solidFill>
                  <a:schemeClr val="accent1">
                    <a:lumMod val="75000"/>
                  </a:schemeClr>
                </a:solidFill>
                <a:latin typeface="Calibri" charset="0"/>
                <a:ea typeface="DengXian" charset="-122"/>
                <a:cs typeface="Times New Roman" charset="0"/>
              </a:rPr>
              <a:t>[start] = </a:t>
            </a:r>
            <a:r>
              <a:rPr lang="en-US" dirty="0" err="1">
                <a:solidFill>
                  <a:schemeClr val="accent1">
                    <a:lumMod val="75000"/>
                  </a:schemeClr>
                </a:solidFill>
                <a:latin typeface="Calibri" charset="0"/>
                <a:ea typeface="DengXian" charset="-122"/>
                <a:cs typeface="Times New Roman" charset="0"/>
              </a:rPr>
              <a:t>nums</a:t>
            </a:r>
            <a:r>
              <a:rPr lang="en-US" dirty="0">
                <a:solidFill>
                  <a:schemeClr val="accent1">
                    <a:lumMod val="75000"/>
                  </a:schemeClr>
                </a:solidFill>
                <a:latin typeface="Calibri" charset="0"/>
                <a:ea typeface="DengXian" charset="-122"/>
                <a:cs typeface="Times New Roman" charset="0"/>
              </a:rPr>
              <a:t>[end];</a:t>
            </a:r>
          </a:p>
          <a:p>
            <a:r>
              <a:rPr lang="en-US" dirty="0">
                <a:solidFill>
                  <a:schemeClr val="accent1">
                    <a:lumMod val="75000"/>
                  </a:schemeClr>
                </a:solidFill>
                <a:latin typeface="Calibri" charset="0"/>
                <a:ea typeface="DengXian" charset="-122"/>
                <a:cs typeface="Times New Roman" charset="0"/>
              </a:rPr>
              <a:t>        </a:t>
            </a:r>
            <a:r>
              <a:rPr lang="en-US" dirty="0" err="1">
                <a:solidFill>
                  <a:schemeClr val="accent1">
                    <a:lumMod val="75000"/>
                  </a:schemeClr>
                </a:solidFill>
                <a:latin typeface="Calibri" charset="0"/>
                <a:ea typeface="DengXian" charset="-122"/>
                <a:cs typeface="Times New Roman" charset="0"/>
              </a:rPr>
              <a:t>nums</a:t>
            </a:r>
            <a:r>
              <a:rPr lang="en-US" dirty="0">
                <a:solidFill>
                  <a:schemeClr val="accent1">
                    <a:lumMod val="75000"/>
                  </a:schemeClr>
                </a:solidFill>
                <a:latin typeface="Calibri" charset="0"/>
                <a:ea typeface="DengXian" charset="-122"/>
                <a:cs typeface="Times New Roman" charset="0"/>
              </a:rPr>
              <a:t>[end] = temp;</a:t>
            </a:r>
          </a:p>
          <a:p>
            <a:r>
              <a:rPr lang="en-US" dirty="0">
                <a:solidFill>
                  <a:schemeClr val="accent1">
                    <a:lumMod val="75000"/>
                  </a:schemeClr>
                </a:solidFill>
                <a:latin typeface="Calibri" charset="0"/>
                <a:ea typeface="DengXian" charset="-122"/>
                <a:cs typeface="Times New Roman" charset="0"/>
              </a:rPr>
              <a:t>        start ++;</a:t>
            </a:r>
          </a:p>
          <a:p>
            <a:r>
              <a:rPr lang="en-US" dirty="0">
                <a:solidFill>
                  <a:schemeClr val="accent1">
                    <a:lumMod val="75000"/>
                  </a:schemeClr>
                </a:solidFill>
                <a:latin typeface="Calibri" charset="0"/>
                <a:ea typeface="DengXian" charset="-122"/>
                <a:cs typeface="Times New Roman" charset="0"/>
              </a:rPr>
              <a:t>        end --;</a:t>
            </a:r>
          </a:p>
          <a:p>
            <a:r>
              <a:rPr lang="en-US" dirty="0">
                <a:solidFill>
                  <a:schemeClr val="accent1">
                    <a:lumMod val="75000"/>
                  </a:schemeClr>
                </a:solidFill>
                <a:latin typeface="Calibri" charset="0"/>
                <a:ea typeface="DengXian" charset="-122"/>
                <a:cs typeface="Times New Roman" charset="0"/>
              </a:rPr>
              <a:t>    }</a:t>
            </a:r>
          </a:p>
          <a:p>
            <a:r>
              <a:rPr lang="en-US" dirty="0">
                <a:solidFill>
                  <a:schemeClr val="accent1">
                    <a:lumMod val="75000"/>
                  </a:schemeClr>
                </a:solidFill>
                <a:latin typeface="Calibri" charset="0"/>
                <a:ea typeface="DengXian" charset="-122"/>
                <a:cs typeface="Times New Roman" charset="0"/>
              </a:rPr>
              <a:t>    return;</a:t>
            </a:r>
          </a:p>
          <a:p>
            <a:r>
              <a:rPr lang="en-US" dirty="0">
                <a:solidFill>
                  <a:schemeClr val="accent1">
                    <a:lumMod val="75000"/>
                  </a:schemeClr>
                </a:solidFill>
                <a:latin typeface="Calibri" charset="0"/>
                <a:ea typeface="DengXian" charset="-122"/>
                <a:cs typeface="Times New Roman" charset="0"/>
              </a:rPr>
              <a:t>}</a:t>
            </a:r>
          </a:p>
          <a:p>
            <a:r>
              <a:rPr lang="en-US" dirty="0">
                <a:latin typeface="Calibri" charset="0"/>
                <a:ea typeface="DengXian" charset="-122"/>
                <a:cs typeface="Times New Roman" charset="0"/>
              </a:rPr>
              <a:t> </a:t>
            </a:r>
            <a:endParaRPr lang="en-US" dirty="0">
              <a:effectLst/>
              <a:latin typeface="Calibri" charset="0"/>
              <a:ea typeface="DengXian" charset="-122"/>
              <a:cs typeface="Times New Roman" charset="0"/>
            </a:endParaRPr>
          </a:p>
        </p:txBody>
      </p:sp>
      <p:sp>
        <p:nvSpPr>
          <p:cNvPr id="4" name="Rectangle 3"/>
          <p:cNvSpPr/>
          <p:nvPr/>
        </p:nvSpPr>
        <p:spPr>
          <a:xfrm>
            <a:off x="193422" y="1448808"/>
            <a:ext cx="6096000" cy="923330"/>
          </a:xfrm>
          <a:prstGeom prst="rect">
            <a:avLst/>
          </a:prstGeom>
        </p:spPr>
        <p:txBody>
          <a:bodyPr>
            <a:spAutoFit/>
          </a:bodyPr>
          <a:lstStyle/>
          <a:p>
            <a:r>
              <a:rPr lang="en-US" dirty="0" smtClean="0">
                <a:latin typeface="Calibri" charset="0"/>
                <a:ea typeface="DengXian" charset="-122"/>
                <a:cs typeface="Times New Roman" charset="0"/>
              </a:rPr>
              <a:t>Using above example:</a:t>
            </a:r>
            <a:endParaRPr lang="en-US" dirty="0">
              <a:latin typeface="Calibri" charset="0"/>
              <a:ea typeface="DengXian" charset="-122"/>
              <a:cs typeface="Times New Roman" charset="0"/>
            </a:endParaRPr>
          </a:p>
          <a:p>
            <a:r>
              <a:rPr lang="en-US" dirty="0">
                <a:latin typeface="Calibri" charset="0"/>
                <a:ea typeface="DengXian" charset="-122"/>
                <a:cs typeface="Times New Roman" charset="0"/>
              </a:rPr>
              <a:t> reverse the string first, [7,6,5,4,3,2,1]  </a:t>
            </a:r>
            <a:endParaRPr lang="en-US" dirty="0" smtClean="0">
              <a:latin typeface="Calibri" charset="0"/>
              <a:ea typeface="DengXian" charset="-122"/>
              <a:cs typeface="Times New Roman" charset="0"/>
            </a:endParaRPr>
          </a:p>
          <a:p>
            <a:r>
              <a:rPr lang="en-US" dirty="0" smtClean="0">
                <a:latin typeface="Calibri" charset="0"/>
                <a:ea typeface="DengXian" charset="-122"/>
                <a:cs typeface="Times New Roman" charset="0"/>
              </a:rPr>
              <a:t>then </a:t>
            </a:r>
            <a:r>
              <a:rPr lang="en-US" dirty="0">
                <a:latin typeface="Calibri" charset="0"/>
                <a:ea typeface="DengXian" charset="-122"/>
                <a:cs typeface="Times New Roman" charset="0"/>
              </a:rPr>
              <a:t>reverse [5,6,7] [1,2,3,4]</a:t>
            </a:r>
          </a:p>
        </p:txBody>
      </p:sp>
    </p:spTree>
    <p:extLst>
      <p:ext uri="{BB962C8B-B14F-4D97-AF65-F5344CB8AC3E}">
        <p14:creationId xmlns:p14="http://schemas.microsoft.com/office/powerpoint/2010/main" val="7050764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3422" y="156146"/>
            <a:ext cx="3915440" cy="369332"/>
          </a:xfrm>
          <a:prstGeom prst="rect">
            <a:avLst/>
          </a:prstGeom>
        </p:spPr>
        <p:txBody>
          <a:bodyPr wrap="square">
            <a:spAutoFit/>
          </a:bodyPr>
          <a:lstStyle/>
          <a:p>
            <a:r>
              <a:rPr lang="en-US" dirty="0" smtClean="0"/>
              <a:t>Sorting series  - Bucket sort</a:t>
            </a:r>
            <a:endParaRPr lang="en-US" dirty="0"/>
          </a:p>
        </p:txBody>
      </p:sp>
      <p:sp>
        <p:nvSpPr>
          <p:cNvPr id="2" name="Rectangle 1"/>
          <p:cNvSpPr/>
          <p:nvPr/>
        </p:nvSpPr>
        <p:spPr>
          <a:xfrm>
            <a:off x="193422" y="976147"/>
            <a:ext cx="5459233" cy="3046988"/>
          </a:xfrm>
          <a:prstGeom prst="rect">
            <a:avLst/>
          </a:prstGeom>
        </p:spPr>
        <p:txBody>
          <a:bodyPr wrap="square">
            <a:spAutoFit/>
          </a:bodyPr>
          <a:lstStyle/>
          <a:p>
            <a:r>
              <a:rPr lang="en-US" sz="1600" dirty="0">
                <a:solidFill>
                  <a:srgbClr val="333333"/>
                </a:solidFill>
                <a:latin typeface="Helvetica Neue" charset="0"/>
              </a:rPr>
              <a:t>Top K Frequent </a:t>
            </a:r>
            <a:r>
              <a:rPr lang="en-US" sz="1600" dirty="0" smtClean="0">
                <a:solidFill>
                  <a:srgbClr val="333333"/>
                </a:solidFill>
                <a:latin typeface="Helvetica Neue" charset="0"/>
              </a:rPr>
              <a:t>Elements</a:t>
            </a:r>
          </a:p>
          <a:p>
            <a:r>
              <a:rPr lang="en-US" sz="1600" dirty="0"/>
              <a:t>Given a non-empty array of integers, return the k most frequent elements</a:t>
            </a:r>
            <a:r>
              <a:rPr lang="en-US" sz="1600" dirty="0" smtClean="0"/>
              <a:t>.</a:t>
            </a:r>
          </a:p>
          <a:p>
            <a:r>
              <a:rPr lang="en-US" sz="1600" dirty="0" smtClean="0"/>
              <a:t>For </a:t>
            </a:r>
            <a:r>
              <a:rPr lang="en-US" sz="1600" dirty="0"/>
              <a:t>example</a:t>
            </a:r>
            <a:r>
              <a:rPr lang="en-US" sz="1600" dirty="0" smtClean="0"/>
              <a:t>,</a:t>
            </a:r>
          </a:p>
          <a:p>
            <a:r>
              <a:rPr lang="en-US" sz="1600" dirty="0" smtClean="0"/>
              <a:t>Given </a:t>
            </a:r>
            <a:r>
              <a:rPr lang="en-US" sz="1600" dirty="0"/>
              <a:t>[1,1,1,2,2,3] and k = 2, return [1,2</a:t>
            </a:r>
            <a:r>
              <a:rPr lang="en-US" sz="1600" dirty="0" smtClean="0"/>
              <a:t>].</a:t>
            </a:r>
          </a:p>
          <a:p>
            <a:endParaRPr lang="en-US" sz="1600" dirty="0"/>
          </a:p>
          <a:p>
            <a:r>
              <a:rPr lang="en-US" sz="1600" dirty="0" smtClean="0"/>
              <a:t>We can use bucket sort and set the gap is 1</a:t>
            </a:r>
          </a:p>
          <a:p>
            <a:r>
              <a:rPr lang="en-US" sz="1600" dirty="0" smtClean="0"/>
              <a:t>Use a map to get the </a:t>
            </a:r>
            <a:r>
              <a:rPr lang="en-US" sz="1600" dirty="0" err="1" smtClean="0"/>
              <a:t>num</a:t>
            </a:r>
            <a:r>
              <a:rPr lang="en-US" sz="1600" dirty="0" smtClean="0"/>
              <a:t> and its related frequency</a:t>
            </a:r>
          </a:p>
          <a:p>
            <a:r>
              <a:rPr lang="en-US" sz="1600" dirty="0" smtClean="0"/>
              <a:t>Then we construct the buckets by putting numbers with frequency </a:t>
            </a:r>
            <a:r>
              <a:rPr lang="en-US" sz="1600" dirty="0" err="1" smtClean="0"/>
              <a:t>i</a:t>
            </a:r>
            <a:r>
              <a:rPr lang="en-US" sz="1600" dirty="0" smtClean="0"/>
              <a:t> to be in bucket[</a:t>
            </a:r>
            <a:r>
              <a:rPr lang="en-US" sz="1600" dirty="0" err="1" smtClean="0"/>
              <a:t>i</a:t>
            </a:r>
            <a:r>
              <a:rPr lang="en-US" sz="1600" dirty="0" smtClean="0"/>
              <a:t>]</a:t>
            </a:r>
          </a:p>
          <a:p>
            <a:r>
              <a:rPr lang="en-US" sz="1600" dirty="0" smtClean="0"/>
              <a:t>Output the numbers in bucket from last to first up to k</a:t>
            </a:r>
          </a:p>
          <a:p>
            <a:r>
              <a:rPr lang="en-US" sz="1600" dirty="0" smtClean="0"/>
              <a:t>Is the answer</a:t>
            </a:r>
            <a:endParaRPr lang="en-US" sz="1600" dirty="0"/>
          </a:p>
        </p:txBody>
      </p:sp>
      <p:sp>
        <p:nvSpPr>
          <p:cNvPr id="3" name="Rectangle 2"/>
          <p:cNvSpPr/>
          <p:nvPr/>
        </p:nvSpPr>
        <p:spPr>
          <a:xfrm>
            <a:off x="5894119" y="525478"/>
            <a:ext cx="6539345" cy="6063198"/>
          </a:xfrm>
          <a:prstGeom prst="rect">
            <a:avLst/>
          </a:prstGeom>
        </p:spPr>
        <p:txBody>
          <a:bodyPr wrap="square">
            <a:spAutoFit/>
          </a:bodyPr>
          <a:lstStyle/>
          <a:p>
            <a:r>
              <a:rPr lang="en-US" sz="1600" dirty="0" err="1">
                <a:solidFill>
                  <a:schemeClr val="accent1">
                    <a:lumMod val="50000"/>
                  </a:schemeClr>
                </a:solidFill>
                <a:latin typeface="Calibri" charset="0"/>
                <a:ea typeface="DengXian" charset="-122"/>
                <a:cs typeface="Times New Roman" charset="0"/>
              </a:rPr>
              <a:t>var</a:t>
            </a:r>
            <a:r>
              <a:rPr lang="en-US" sz="1600" dirty="0">
                <a:solidFill>
                  <a:schemeClr val="accent1">
                    <a:lumMod val="50000"/>
                  </a:schemeClr>
                </a:solidFill>
                <a:latin typeface="Calibri" charset="0"/>
                <a:ea typeface="DengXian" charset="-122"/>
                <a:cs typeface="Times New Roman" charset="0"/>
              </a:rPr>
              <a:t> </a:t>
            </a:r>
            <a:r>
              <a:rPr lang="en-US" sz="1600" dirty="0" err="1">
                <a:solidFill>
                  <a:schemeClr val="accent1">
                    <a:lumMod val="50000"/>
                  </a:schemeClr>
                </a:solidFill>
                <a:latin typeface="Calibri" charset="0"/>
                <a:ea typeface="DengXian" charset="-122"/>
                <a:cs typeface="Times New Roman" charset="0"/>
              </a:rPr>
              <a:t>topKFrequent</a:t>
            </a:r>
            <a:r>
              <a:rPr lang="en-US" sz="1600" dirty="0">
                <a:solidFill>
                  <a:schemeClr val="accent1">
                    <a:lumMod val="50000"/>
                  </a:schemeClr>
                </a:solidFill>
                <a:latin typeface="Calibri" charset="0"/>
                <a:ea typeface="DengXian" charset="-122"/>
                <a:cs typeface="Times New Roman" charset="0"/>
              </a:rPr>
              <a:t> = function(</a:t>
            </a:r>
            <a:r>
              <a:rPr lang="en-US" sz="1600" dirty="0" err="1">
                <a:solidFill>
                  <a:schemeClr val="accent1">
                    <a:lumMod val="50000"/>
                  </a:schemeClr>
                </a:solidFill>
                <a:latin typeface="Calibri" charset="0"/>
                <a:ea typeface="DengXian" charset="-122"/>
                <a:cs typeface="Times New Roman" charset="0"/>
              </a:rPr>
              <a:t>nums</a:t>
            </a:r>
            <a:r>
              <a:rPr lang="en-US" sz="1600" dirty="0">
                <a:solidFill>
                  <a:schemeClr val="accent1">
                    <a:lumMod val="50000"/>
                  </a:schemeClr>
                </a:solidFill>
                <a:latin typeface="Calibri" charset="0"/>
                <a:ea typeface="DengXian" charset="-122"/>
                <a:cs typeface="Times New Roman" charset="0"/>
              </a:rPr>
              <a:t>, k) {</a:t>
            </a:r>
          </a:p>
          <a:p>
            <a:r>
              <a:rPr lang="en-US" sz="1600" dirty="0">
                <a:solidFill>
                  <a:srgbClr val="FF0000"/>
                </a:solidFill>
                <a:latin typeface="Calibri" charset="0"/>
                <a:ea typeface="DengXian" charset="-122"/>
                <a:cs typeface="Times New Roman" charset="0"/>
              </a:rPr>
              <a:t>    </a:t>
            </a:r>
            <a:r>
              <a:rPr lang="en-US" sz="1600" dirty="0" err="1">
                <a:solidFill>
                  <a:srgbClr val="FF0000"/>
                </a:solidFill>
                <a:latin typeface="Calibri" charset="0"/>
                <a:ea typeface="DengXian" charset="-122"/>
                <a:cs typeface="Times New Roman" charset="0"/>
              </a:rPr>
              <a:t>var</a:t>
            </a:r>
            <a:r>
              <a:rPr lang="en-US" sz="1600" dirty="0">
                <a:solidFill>
                  <a:srgbClr val="FF0000"/>
                </a:solidFill>
                <a:latin typeface="Calibri" charset="0"/>
                <a:ea typeface="DengXian" charset="-122"/>
                <a:cs typeface="Times New Roman" charset="0"/>
              </a:rPr>
              <a:t> map = {}, res= [], count = 0;</a:t>
            </a:r>
          </a:p>
          <a:p>
            <a:r>
              <a:rPr lang="en-US" sz="1600" dirty="0">
                <a:solidFill>
                  <a:srgbClr val="FF0000"/>
                </a:solidFill>
                <a:latin typeface="Calibri" charset="0"/>
                <a:ea typeface="DengXian" charset="-122"/>
                <a:cs typeface="Times New Roman" charset="0"/>
              </a:rPr>
              <a:t>    for(let </a:t>
            </a:r>
            <a:r>
              <a:rPr lang="en-US" sz="1600" dirty="0" err="1">
                <a:solidFill>
                  <a:srgbClr val="FF0000"/>
                </a:solidFill>
                <a:latin typeface="Calibri" charset="0"/>
                <a:ea typeface="DengXian" charset="-122"/>
                <a:cs typeface="Times New Roman" charset="0"/>
              </a:rPr>
              <a:t>num</a:t>
            </a:r>
            <a:r>
              <a:rPr lang="en-US" sz="1600" dirty="0">
                <a:solidFill>
                  <a:srgbClr val="FF0000"/>
                </a:solidFill>
                <a:latin typeface="Calibri" charset="0"/>
                <a:ea typeface="DengXian" charset="-122"/>
                <a:cs typeface="Times New Roman" charset="0"/>
              </a:rPr>
              <a:t> of </a:t>
            </a:r>
            <a:r>
              <a:rPr lang="en-US" sz="1600" dirty="0" err="1">
                <a:solidFill>
                  <a:srgbClr val="FF0000"/>
                </a:solidFill>
                <a:latin typeface="Calibri" charset="0"/>
                <a:ea typeface="DengXian" charset="-122"/>
                <a:cs typeface="Times New Roman" charset="0"/>
              </a:rPr>
              <a:t>nums</a:t>
            </a:r>
            <a:r>
              <a:rPr lang="en-US" sz="1600" dirty="0">
                <a:solidFill>
                  <a:srgbClr val="FF0000"/>
                </a:solidFill>
                <a:latin typeface="Calibri" charset="0"/>
                <a:ea typeface="DengXian" charset="-122"/>
                <a:cs typeface="Times New Roman" charset="0"/>
              </a:rPr>
              <a:t>) {</a:t>
            </a:r>
          </a:p>
          <a:p>
            <a:r>
              <a:rPr lang="en-US" sz="1600" dirty="0">
                <a:solidFill>
                  <a:srgbClr val="FF0000"/>
                </a:solidFill>
                <a:latin typeface="Calibri" charset="0"/>
                <a:ea typeface="DengXian" charset="-122"/>
                <a:cs typeface="Times New Roman" charset="0"/>
              </a:rPr>
              <a:t>        map[</a:t>
            </a:r>
            <a:r>
              <a:rPr lang="en-US" sz="1600" dirty="0" err="1">
                <a:solidFill>
                  <a:srgbClr val="FF0000"/>
                </a:solidFill>
                <a:latin typeface="Calibri" charset="0"/>
                <a:ea typeface="DengXian" charset="-122"/>
                <a:cs typeface="Times New Roman" charset="0"/>
              </a:rPr>
              <a:t>num</a:t>
            </a:r>
            <a:r>
              <a:rPr lang="en-US" sz="1600" dirty="0">
                <a:solidFill>
                  <a:srgbClr val="FF0000"/>
                </a:solidFill>
                <a:latin typeface="Calibri" charset="0"/>
                <a:ea typeface="DengXian" charset="-122"/>
                <a:cs typeface="Times New Roman" charset="0"/>
              </a:rPr>
              <a:t>] = map[</a:t>
            </a:r>
            <a:r>
              <a:rPr lang="en-US" sz="1600" dirty="0" err="1">
                <a:solidFill>
                  <a:srgbClr val="FF0000"/>
                </a:solidFill>
                <a:latin typeface="Calibri" charset="0"/>
                <a:ea typeface="DengXian" charset="-122"/>
                <a:cs typeface="Times New Roman" charset="0"/>
              </a:rPr>
              <a:t>num</a:t>
            </a:r>
            <a:r>
              <a:rPr lang="en-US" sz="1600" dirty="0">
                <a:solidFill>
                  <a:srgbClr val="FF0000"/>
                </a:solidFill>
                <a:latin typeface="Calibri" charset="0"/>
                <a:ea typeface="DengXian" charset="-122"/>
                <a:cs typeface="Times New Roman" charset="0"/>
              </a:rPr>
              <a:t>]? map[</a:t>
            </a:r>
            <a:r>
              <a:rPr lang="en-US" sz="1600" dirty="0" err="1">
                <a:solidFill>
                  <a:srgbClr val="FF0000"/>
                </a:solidFill>
                <a:latin typeface="Calibri" charset="0"/>
                <a:ea typeface="DengXian" charset="-122"/>
                <a:cs typeface="Times New Roman" charset="0"/>
              </a:rPr>
              <a:t>num</a:t>
            </a:r>
            <a:r>
              <a:rPr lang="en-US" sz="1600" dirty="0">
                <a:solidFill>
                  <a:srgbClr val="FF0000"/>
                </a:solidFill>
                <a:latin typeface="Calibri" charset="0"/>
                <a:ea typeface="DengXian" charset="-122"/>
                <a:cs typeface="Times New Roman" charset="0"/>
              </a:rPr>
              <a:t>]+1 : 1;</a:t>
            </a:r>
          </a:p>
          <a:p>
            <a:r>
              <a:rPr lang="en-US" sz="1600" dirty="0">
                <a:solidFill>
                  <a:srgbClr val="FF0000"/>
                </a:solidFill>
                <a:latin typeface="Calibri" charset="0"/>
                <a:ea typeface="DengXian" charset="-122"/>
                <a:cs typeface="Times New Roman" charset="0"/>
              </a:rPr>
              <a:t>    }</a:t>
            </a:r>
          </a:p>
          <a:p>
            <a:r>
              <a:rPr lang="en-US" sz="1600" dirty="0">
                <a:solidFill>
                  <a:srgbClr val="FF0000"/>
                </a:solidFill>
                <a:latin typeface="Calibri" charset="0"/>
                <a:ea typeface="DengXian" charset="-122"/>
                <a:cs typeface="Times New Roman" charset="0"/>
              </a:rPr>
              <a:t>    // corner case [1,1,1] so bucket length should be nums.length+1</a:t>
            </a:r>
          </a:p>
          <a:p>
            <a:r>
              <a:rPr lang="en-US" sz="1600" dirty="0">
                <a:solidFill>
                  <a:srgbClr val="FF0000"/>
                </a:solidFill>
                <a:latin typeface="Calibri" charset="0"/>
                <a:ea typeface="DengXian" charset="-122"/>
                <a:cs typeface="Times New Roman" charset="0"/>
              </a:rPr>
              <a:t>    </a:t>
            </a:r>
            <a:r>
              <a:rPr lang="en-US" sz="1600" dirty="0" err="1">
                <a:solidFill>
                  <a:srgbClr val="FF0000"/>
                </a:solidFill>
                <a:latin typeface="Calibri" charset="0"/>
                <a:ea typeface="DengXian" charset="-122"/>
                <a:cs typeface="Times New Roman" charset="0"/>
              </a:rPr>
              <a:t>var</a:t>
            </a:r>
            <a:r>
              <a:rPr lang="en-US" sz="1600" dirty="0">
                <a:solidFill>
                  <a:srgbClr val="FF0000"/>
                </a:solidFill>
                <a:latin typeface="Calibri" charset="0"/>
                <a:ea typeface="DengXian" charset="-122"/>
                <a:cs typeface="Times New Roman" charset="0"/>
              </a:rPr>
              <a:t> bucket= new Array(nums.length+1); </a:t>
            </a:r>
          </a:p>
          <a:p>
            <a:r>
              <a:rPr lang="en-US" sz="1600" dirty="0">
                <a:solidFill>
                  <a:srgbClr val="FF0000"/>
                </a:solidFill>
                <a:latin typeface="Calibri" charset="0"/>
                <a:ea typeface="DengXian" charset="-122"/>
                <a:cs typeface="Times New Roman" charset="0"/>
              </a:rPr>
              <a:t>    for(let key in map) {</a:t>
            </a:r>
          </a:p>
          <a:p>
            <a:r>
              <a:rPr lang="en-US" sz="1600" dirty="0">
                <a:solidFill>
                  <a:srgbClr val="FF0000"/>
                </a:solidFill>
                <a:latin typeface="Calibri" charset="0"/>
                <a:ea typeface="DengXian" charset="-122"/>
                <a:cs typeface="Times New Roman" charset="0"/>
              </a:rPr>
              <a:t>        if(!bucket[map[key]]) bucket[map[key]] = [];</a:t>
            </a:r>
          </a:p>
          <a:p>
            <a:r>
              <a:rPr lang="en-US" sz="1600" dirty="0">
                <a:solidFill>
                  <a:srgbClr val="FF0000"/>
                </a:solidFill>
                <a:latin typeface="Calibri" charset="0"/>
                <a:ea typeface="DengXian" charset="-122"/>
                <a:cs typeface="Times New Roman" charset="0"/>
              </a:rPr>
              <a:t>        bucket[map[key]].push(key);</a:t>
            </a:r>
          </a:p>
          <a:p>
            <a:r>
              <a:rPr lang="en-US" sz="1600" dirty="0">
                <a:solidFill>
                  <a:srgbClr val="FF0000"/>
                </a:solidFill>
                <a:latin typeface="Calibri" charset="0"/>
                <a:ea typeface="DengXian" charset="-122"/>
                <a:cs typeface="Times New Roman" charset="0"/>
              </a:rPr>
              <a:t>    }</a:t>
            </a:r>
          </a:p>
          <a:p>
            <a:r>
              <a:rPr lang="en-US" sz="1600" dirty="0">
                <a:solidFill>
                  <a:schemeClr val="accent1">
                    <a:lumMod val="50000"/>
                  </a:schemeClr>
                </a:solidFill>
                <a:latin typeface="Calibri" charset="0"/>
                <a:ea typeface="DengXian" charset="-122"/>
                <a:cs typeface="Times New Roman" charset="0"/>
              </a:rPr>
              <a:t>    </a:t>
            </a:r>
          </a:p>
          <a:p>
            <a:r>
              <a:rPr lang="en-US" sz="1600" dirty="0">
                <a:solidFill>
                  <a:schemeClr val="accent1">
                    <a:lumMod val="50000"/>
                  </a:schemeClr>
                </a:solidFill>
                <a:latin typeface="Calibri" charset="0"/>
                <a:ea typeface="DengXian" charset="-122"/>
                <a:cs typeface="Times New Roman" charset="0"/>
              </a:rPr>
              <a:t>    for(</a:t>
            </a:r>
            <a:r>
              <a:rPr lang="en-US" sz="1600" dirty="0" err="1">
                <a:solidFill>
                  <a:schemeClr val="accent1">
                    <a:lumMod val="50000"/>
                  </a:schemeClr>
                </a:solidFill>
                <a:latin typeface="Calibri" charset="0"/>
                <a:ea typeface="DengXian" charset="-122"/>
                <a:cs typeface="Times New Roman" charset="0"/>
              </a:rPr>
              <a:t>var</a:t>
            </a:r>
            <a:r>
              <a:rPr lang="en-US" sz="1600" dirty="0">
                <a:solidFill>
                  <a:schemeClr val="accent1">
                    <a:lumMod val="50000"/>
                  </a:schemeClr>
                </a:solidFill>
                <a:latin typeface="Calibri" charset="0"/>
                <a:ea typeface="DengXian" charset="-122"/>
                <a:cs typeface="Times New Roman" charset="0"/>
              </a:rPr>
              <a:t> </a:t>
            </a:r>
            <a:r>
              <a:rPr lang="en-US" sz="1600" dirty="0" err="1">
                <a:solidFill>
                  <a:schemeClr val="accent1">
                    <a:lumMod val="50000"/>
                  </a:schemeClr>
                </a:solidFill>
                <a:latin typeface="Calibri" charset="0"/>
                <a:ea typeface="DengXian" charset="-122"/>
                <a:cs typeface="Times New Roman" charset="0"/>
              </a:rPr>
              <a:t>i</a:t>
            </a:r>
            <a:r>
              <a:rPr lang="en-US" sz="1600" dirty="0">
                <a:solidFill>
                  <a:schemeClr val="accent1">
                    <a:lumMod val="50000"/>
                  </a:schemeClr>
                </a:solidFill>
                <a:latin typeface="Calibri" charset="0"/>
                <a:ea typeface="DengXian" charset="-122"/>
                <a:cs typeface="Times New Roman" charset="0"/>
              </a:rPr>
              <a:t>=</a:t>
            </a:r>
            <a:r>
              <a:rPr lang="en-US" sz="1600" dirty="0" err="1">
                <a:solidFill>
                  <a:schemeClr val="accent1">
                    <a:lumMod val="50000"/>
                  </a:schemeClr>
                </a:solidFill>
                <a:latin typeface="Calibri" charset="0"/>
                <a:ea typeface="DengXian" charset="-122"/>
                <a:cs typeface="Times New Roman" charset="0"/>
              </a:rPr>
              <a:t>nums.length</a:t>
            </a:r>
            <a:r>
              <a:rPr lang="en-US" sz="1600" dirty="0">
                <a:solidFill>
                  <a:schemeClr val="accent1">
                    <a:lumMod val="50000"/>
                  </a:schemeClr>
                </a:solidFill>
                <a:latin typeface="Calibri" charset="0"/>
                <a:ea typeface="DengXian" charset="-122"/>
                <a:cs typeface="Times New Roman" charset="0"/>
              </a:rPr>
              <a:t>; </a:t>
            </a:r>
            <a:r>
              <a:rPr lang="en-US" sz="1600" dirty="0" err="1">
                <a:solidFill>
                  <a:schemeClr val="accent1">
                    <a:lumMod val="50000"/>
                  </a:schemeClr>
                </a:solidFill>
                <a:latin typeface="Calibri" charset="0"/>
                <a:ea typeface="DengXian" charset="-122"/>
                <a:cs typeface="Times New Roman" charset="0"/>
              </a:rPr>
              <a:t>i</a:t>
            </a:r>
            <a:r>
              <a:rPr lang="en-US" sz="1600" dirty="0">
                <a:solidFill>
                  <a:schemeClr val="accent1">
                    <a:lumMod val="50000"/>
                  </a:schemeClr>
                </a:solidFill>
                <a:latin typeface="Calibri" charset="0"/>
                <a:ea typeface="DengXian" charset="-122"/>
                <a:cs typeface="Times New Roman" charset="0"/>
              </a:rPr>
              <a:t>&gt;=0 &amp;&amp; count &lt;k; </a:t>
            </a:r>
            <a:r>
              <a:rPr lang="en-US" sz="1600" dirty="0" err="1">
                <a:solidFill>
                  <a:schemeClr val="accent1">
                    <a:lumMod val="50000"/>
                  </a:schemeClr>
                </a:solidFill>
                <a:latin typeface="Calibri" charset="0"/>
                <a:ea typeface="DengXian" charset="-122"/>
                <a:cs typeface="Times New Roman" charset="0"/>
              </a:rPr>
              <a:t>i</a:t>
            </a:r>
            <a:r>
              <a:rPr lang="en-US" sz="1600" dirty="0">
                <a:solidFill>
                  <a:schemeClr val="accent1">
                    <a:lumMod val="50000"/>
                  </a:schemeClr>
                </a:solidFill>
                <a:latin typeface="Calibri" charset="0"/>
                <a:ea typeface="DengXian" charset="-122"/>
                <a:cs typeface="Times New Roman" charset="0"/>
              </a:rPr>
              <a:t>--) {</a:t>
            </a:r>
          </a:p>
          <a:p>
            <a:r>
              <a:rPr lang="en-US" sz="1600" dirty="0">
                <a:solidFill>
                  <a:schemeClr val="accent1">
                    <a:lumMod val="50000"/>
                  </a:schemeClr>
                </a:solidFill>
                <a:latin typeface="Calibri" charset="0"/>
                <a:ea typeface="DengXian" charset="-122"/>
                <a:cs typeface="Times New Roman" charset="0"/>
              </a:rPr>
              <a:t>        if(bucket[</a:t>
            </a:r>
            <a:r>
              <a:rPr lang="en-US" sz="1600" dirty="0" err="1">
                <a:solidFill>
                  <a:schemeClr val="accent1">
                    <a:lumMod val="50000"/>
                  </a:schemeClr>
                </a:solidFill>
                <a:latin typeface="Calibri" charset="0"/>
                <a:ea typeface="DengXian" charset="-122"/>
                <a:cs typeface="Times New Roman" charset="0"/>
              </a:rPr>
              <a:t>i</a:t>
            </a:r>
            <a:r>
              <a:rPr lang="en-US" sz="1600" dirty="0">
                <a:solidFill>
                  <a:schemeClr val="accent1">
                    <a:lumMod val="50000"/>
                  </a:schemeClr>
                </a:solidFill>
                <a:latin typeface="Calibri" charset="0"/>
                <a:ea typeface="DengXian" charset="-122"/>
                <a:cs typeface="Times New Roman" charset="0"/>
              </a:rPr>
              <a:t>]) {</a:t>
            </a:r>
          </a:p>
          <a:p>
            <a:r>
              <a:rPr lang="en-US" sz="1600" dirty="0">
                <a:solidFill>
                  <a:schemeClr val="accent1">
                    <a:lumMod val="50000"/>
                  </a:schemeClr>
                </a:solidFill>
                <a:latin typeface="Calibri" charset="0"/>
                <a:ea typeface="DengXian" charset="-122"/>
                <a:cs typeface="Times New Roman" charset="0"/>
              </a:rPr>
              <a:t>            count += bucket[</a:t>
            </a:r>
            <a:r>
              <a:rPr lang="en-US" sz="1600" dirty="0" err="1">
                <a:solidFill>
                  <a:schemeClr val="accent1">
                    <a:lumMod val="50000"/>
                  </a:schemeClr>
                </a:solidFill>
                <a:latin typeface="Calibri" charset="0"/>
                <a:ea typeface="DengXian" charset="-122"/>
                <a:cs typeface="Times New Roman" charset="0"/>
              </a:rPr>
              <a:t>i</a:t>
            </a:r>
            <a:r>
              <a:rPr lang="en-US" sz="1600" dirty="0">
                <a:solidFill>
                  <a:schemeClr val="accent1">
                    <a:lumMod val="50000"/>
                  </a:schemeClr>
                </a:solidFill>
                <a:latin typeface="Calibri" charset="0"/>
                <a:ea typeface="DengXian" charset="-122"/>
                <a:cs typeface="Times New Roman" charset="0"/>
              </a:rPr>
              <a:t>].length;</a:t>
            </a:r>
          </a:p>
          <a:p>
            <a:r>
              <a:rPr lang="en-US" sz="1600" dirty="0">
                <a:solidFill>
                  <a:schemeClr val="accent1">
                    <a:lumMod val="50000"/>
                  </a:schemeClr>
                </a:solidFill>
                <a:latin typeface="Calibri" charset="0"/>
                <a:ea typeface="DengXian" charset="-122"/>
                <a:cs typeface="Times New Roman" charset="0"/>
              </a:rPr>
              <a:t>            for(</a:t>
            </a:r>
            <a:r>
              <a:rPr lang="en-US" sz="1600" dirty="0" err="1">
                <a:solidFill>
                  <a:schemeClr val="accent1">
                    <a:lumMod val="50000"/>
                  </a:schemeClr>
                </a:solidFill>
                <a:latin typeface="Calibri" charset="0"/>
                <a:ea typeface="DengXian" charset="-122"/>
                <a:cs typeface="Times New Roman" charset="0"/>
              </a:rPr>
              <a:t>var</a:t>
            </a:r>
            <a:r>
              <a:rPr lang="en-US" sz="1600" dirty="0">
                <a:solidFill>
                  <a:schemeClr val="accent1">
                    <a:lumMod val="50000"/>
                  </a:schemeClr>
                </a:solidFill>
                <a:latin typeface="Calibri" charset="0"/>
                <a:ea typeface="DengXian" charset="-122"/>
                <a:cs typeface="Times New Roman" charset="0"/>
              </a:rPr>
              <a:t> item of bucket[</a:t>
            </a:r>
            <a:r>
              <a:rPr lang="en-US" sz="1600" dirty="0" err="1">
                <a:solidFill>
                  <a:schemeClr val="accent1">
                    <a:lumMod val="50000"/>
                  </a:schemeClr>
                </a:solidFill>
                <a:latin typeface="Calibri" charset="0"/>
                <a:ea typeface="DengXian" charset="-122"/>
                <a:cs typeface="Times New Roman" charset="0"/>
              </a:rPr>
              <a:t>i</a:t>
            </a:r>
            <a:r>
              <a:rPr lang="en-US" sz="1600" dirty="0">
                <a:solidFill>
                  <a:schemeClr val="accent1">
                    <a:lumMod val="50000"/>
                  </a:schemeClr>
                </a:solidFill>
                <a:latin typeface="Calibri" charset="0"/>
                <a:ea typeface="DengXian" charset="-122"/>
                <a:cs typeface="Times New Roman" charset="0"/>
              </a:rPr>
              <a:t>]) {</a:t>
            </a:r>
          </a:p>
          <a:p>
            <a:r>
              <a:rPr lang="en-US" sz="1600" dirty="0">
                <a:solidFill>
                  <a:schemeClr val="accent1">
                    <a:lumMod val="50000"/>
                  </a:schemeClr>
                </a:solidFill>
                <a:latin typeface="Calibri" charset="0"/>
                <a:ea typeface="DengXian" charset="-122"/>
                <a:cs typeface="Times New Roman" charset="0"/>
              </a:rPr>
              <a:t>                </a:t>
            </a:r>
            <a:r>
              <a:rPr lang="en-US" sz="1600" dirty="0" err="1">
                <a:solidFill>
                  <a:schemeClr val="accent1">
                    <a:lumMod val="50000"/>
                  </a:schemeClr>
                </a:solidFill>
                <a:latin typeface="Calibri" charset="0"/>
                <a:ea typeface="DengXian" charset="-122"/>
                <a:cs typeface="Times New Roman" charset="0"/>
              </a:rPr>
              <a:t>res.push</a:t>
            </a:r>
            <a:r>
              <a:rPr lang="en-US" sz="1600" dirty="0">
                <a:solidFill>
                  <a:schemeClr val="accent1">
                    <a:lumMod val="50000"/>
                  </a:schemeClr>
                </a:solidFill>
                <a:latin typeface="Calibri" charset="0"/>
                <a:ea typeface="DengXian" charset="-122"/>
                <a:cs typeface="Times New Roman" charset="0"/>
              </a:rPr>
              <a:t>(+item);</a:t>
            </a:r>
          </a:p>
          <a:p>
            <a:r>
              <a:rPr lang="en-US" sz="1600" dirty="0">
                <a:solidFill>
                  <a:schemeClr val="accent1">
                    <a:lumMod val="50000"/>
                  </a:schemeClr>
                </a:solidFill>
                <a:latin typeface="Calibri" charset="0"/>
                <a:ea typeface="DengXian" charset="-122"/>
                <a:cs typeface="Times New Roman" charset="0"/>
              </a:rPr>
              <a:t>            }</a:t>
            </a:r>
          </a:p>
          <a:p>
            <a:r>
              <a:rPr lang="en-US" sz="1600" dirty="0">
                <a:solidFill>
                  <a:schemeClr val="accent1">
                    <a:lumMod val="50000"/>
                  </a:schemeClr>
                </a:solidFill>
                <a:latin typeface="Calibri" charset="0"/>
                <a:ea typeface="DengXian" charset="-122"/>
                <a:cs typeface="Times New Roman" charset="0"/>
              </a:rPr>
              <a:t>        }</a:t>
            </a:r>
          </a:p>
          <a:p>
            <a:r>
              <a:rPr lang="en-US" sz="1600" dirty="0">
                <a:solidFill>
                  <a:schemeClr val="accent1">
                    <a:lumMod val="50000"/>
                  </a:schemeClr>
                </a:solidFill>
                <a:latin typeface="Calibri" charset="0"/>
                <a:ea typeface="DengXian" charset="-122"/>
                <a:cs typeface="Times New Roman" charset="0"/>
              </a:rPr>
              <a:t>    }</a:t>
            </a:r>
          </a:p>
          <a:p>
            <a:r>
              <a:rPr lang="en-US" sz="1600" dirty="0">
                <a:solidFill>
                  <a:schemeClr val="accent1">
                    <a:lumMod val="50000"/>
                  </a:schemeClr>
                </a:solidFill>
                <a:latin typeface="Calibri" charset="0"/>
                <a:ea typeface="DengXian" charset="-122"/>
                <a:cs typeface="Times New Roman" charset="0"/>
              </a:rPr>
              <a:t>    return res;</a:t>
            </a:r>
          </a:p>
          <a:p>
            <a:r>
              <a:rPr lang="en-US" sz="1600" dirty="0">
                <a:solidFill>
                  <a:schemeClr val="accent1">
                    <a:lumMod val="50000"/>
                  </a:schemeClr>
                </a:solidFill>
                <a:latin typeface="Calibri" charset="0"/>
                <a:ea typeface="DengXian" charset="-122"/>
                <a:cs typeface="Times New Roman" charset="0"/>
              </a:rPr>
              <a:t>};</a:t>
            </a:r>
          </a:p>
          <a:p>
            <a:r>
              <a:rPr lang="en-US" dirty="0">
                <a:solidFill>
                  <a:schemeClr val="accent1">
                    <a:lumMod val="50000"/>
                  </a:schemeClr>
                </a:solidFill>
                <a:latin typeface="Calibri" charset="0"/>
                <a:ea typeface="DengXian" charset="-122"/>
                <a:cs typeface="Times New Roman" charset="0"/>
              </a:rPr>
              <a:t> </a:t>
            </a:r>
          </a:p>
          <a:p>
            <a:r>
              <a:rPr lang="en-US" dirty="0">
                <a:latin typeface="Calibri" charset="0"/>
                <a:ea typeface="DengXian" charset="-122"/>
                <a:cs typeface="Times New Roman" charset="0"/>
              </a:rPr>
              <a:t> </a:t>
            </a:r>
            <a:endParaRPr lang="en-US" dirty="0">
              <a:effectLst/>
              <a:latin typeface="Calibri" charset="0"/>
              <a:ea typeface="DengXian" charset="-122"/>
              <a:cs typeface="Times New Roman" charset="0"/>
            </a:endParaRPr>
          </a:p>
        </p:txBody>
      </p:sp>
    </p:spTree>
    <p:extLst>
      <p:ext uri="{BB962C8B-B14F-4D97-AF65-F5344CB8AC3E}">
        <p14:creationId xmlns:p14="http://schemas.microsoft.com/office/powerpoint/2010/main" val="1850578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a:t>
            </a:r>
            <a:endParaRPr lang="en-US" dirty="0"/>
          </a:p>
        </p:txBody>
      </p:sp>
      <p:sp>
        <p:nvSpPr>
          <p:cNvPr id="3" name="Content Placeholder 2"/>
          <p:cNvSpPr>
            <a:spLocks noGrp="1"/>
          </p:cNvSpPr>
          <p:nvPr>
            <p:ph idx="1"/>
          </p:nvPr>
        </p:nvSpPr>
        <p:spPr/>
        <p:txBody>
          <a:bodyPr/>
          <a:lstStyle/>
          <a:p>
            <a:r>
              <a:rPr lang="en-US" altLang="zh-CN" dirty="0"/>
              <a:t>From</a:t>
            </a:r>
            <a:r>
              <a:rPr lang="zh-CN" altLang="en-US" dirty="0"/>
              <a:t> </a:t>
            </a:r>
            <a:r>
              <a:rPr lang="en-US" altLang="zh-CN" dirty="0"/>
              <a:t>unsorted</a:t>
            </a:r>
            <a:r>
              <a:rPr lang="zh-CN" altLang="en-US" dirty="0"/>
              <a:t> </a:t>
            </a:r>
            <a:r>
              <a:rPr lang="en-US" altLang="zh-CN" dirty="0"/>
              <a:t>to sorted, if it require to solve it in linear time, most of solution is using bucket sort, could be quick sort sometimes.</a:t>
            </a:r>
            <a:endParaRPr lang="en-US" dirty="0"/>
          </a:p>
          <a:p>
            <a:endParaRPr lang="en-US" dirty="0"/>
          </a:p>
        </p:txBody>
      </p:sp>
    </p:spTree>
    <p:extLst>
      <p:ext uri="{BB962C8B-B14F-4D97-AF65-F5344CB8AC3E}">
        <p14:creationId xmlns:p14="http://schemas.microsoft.com/office/powerpoint/2010/main" val="3523217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3422" y="156146"/>
            <a:ext cx="3915440" cy="369332"/>
          </a:xfrm>
          <a:prstGeom prst="rect">
            <a:avLst/>
          </a:prstGeom>
        </p:spPr>
        <p:txBody>
          <a:bodyPr wrap="square">
            <a:spAutoFit/>
          </a:bodyPr>
          <a:lstStyle/>
          <a:p>
            <a:r>
              <a:rPr lang="en-US" dirty="0" smtClean="0"/>
              <a:t>Sorting series  - Bucket sort</a:t>
            </a:r>
            <a:endParaRPr lang="en-US" dirty="0"/>
          </a:p>
        </p:txBody>
      </p:sp>
      <p:sp>
        <p:nvSpPr>
          <p:cNvPr id="2" name="Rectangle 1"/>
          <p:cNvSpPr/>
          <p:nvPr/>
        </p:nvSpPr>
        <p:spPr>
          <a:xfrm>
            <a:off x="193421" y="525478"/>
            <a:ext cx="5601737" cy="2800767"/>
          </a:xfrm>
          <a:prstGeom prst="rect">
            <a:avLst/>
          </a:prstGeom>
        </p:spPr>
        <p:txBody>
          <a:bodyPr wrap="square">
            <a:spAutoFit/>
          </a:bodyPr>
          <a:lstStyle/>
          <a:p>
            <a:r>
              <a:rPr lang="en-US" sz="1600" dirty="0">
                <a:latin typeface="Calibri" charset="0"/>
                <a:ea typeface="DengXian" charset="-122"/>
                <a:cs typeface="Times New Roman" charset="0"/>
              </a:rPr>
              <a:t>Given a non-empty list of words, return the k most frequent </a:t>
            </a:r>
            <a:r>
              <a:rPr lang="en-US" sz="1600" dirty="0" smtClean="0">
                <a:latin typeface="Calibri" charset="0"/>
                <a:ea typeface="DengXian" charset="-122"/>
                <a:cs typeface="Times New Roman" charset="0"/>
              </a:rPr>
              <a:t>elements. Your </a:t>
            </a:r>
            <a:r>
              <a:rPr lang="en-US" sz="1600" dirty="0">
                <a:latin typeface="Calibri" charset="0"/>
                <a:ea typeface="DengXian" charset="-122"/>
                <a:cs typeface="Times New Roman" charset="0"/>
              </a:rPr>
              <a:t>answer should be sorted by frequency from highest to lowest. </a:t>
            </a:r>
          </a:p>
          <a:p>
            <a:r>
              <a:rPr lang="en-US" sz="1600" dirty="0">
                <a:latin typeface="Calibri" charset="0"/>
                <a:ea typeface="DengXian" charset="-122"/>
                <a:cs typeface="Times New Roman" charset="0"/>
              </a:rPr>
              <a:t>If two words have the same frequency, then the word with the lower alphabetical order comes first.</a:t>
            </a:r>
          </a:p>
          <a:p>
            <a:r>
              <a:rPr lang="en-US" sz="1600" dirty="0">
                <a:latin typeface="Calibri" charset="0"/>
                <a:ea typeface="DengXian" charset="-122"/>
                <a:cs typeface="Times New Roman" charset="0"/>
              </a:rPr>
              <a:t>Example 1:</a:t>
            </a:r>
          </a:p>
          <a:p>
            <a:r>
              <a:rPr lang="en-US" sz="1600" dirty="0">
                <a:latin typeface="Calibri" charset="0"/>
                <a:ea typeface="DengXian" charset="-122"/>
                <a:cs typeface="Times New Roman" charset="0"/>
              </a:rPr>
              <a:t>Input: ["</a:t>
            </a:r>
            <a:r>
              <a:rPr lang="en-US" sz="1600" dirty="0" err="1">
                <a:latin typeface="Calibri" charset="0"/>
                <a:ea typeface="DengXian" charset="-122"/>
                <a:cs typeface="Times New Roman" charset="0"/>
              </a:rPr>
              <a:t>i</a:t>
            </a:r>
            <a:r>
              <a:rPr lang="en-US" sz="1600" dirty="0">
                <a:latin typeface="Calibri" charset="0"/>
                <a:ea typeface="DengXian" charset="-122"/>
                <a:cs typeface="Times New Roman" charset="0"/>
              </a:rPr>
              <a:t>", "love", "</a:t>
            </a:r>
            <a:r>
              <a:rPr lang="en-US" sz="1600" dirty="0" err="1">
                <a:latin typeface="Calibri" charset="0"/>
                <a:ea typeface="DengXian" charset="-122"/>
                <a:cs typeface="Times New Roman" charset="0"/>
              </a:rPr>
              <a:t>leetcode</a:t>
            </a:r>
            <a:r>
              <a:rPr lang="en-US" sz="1600" dirty="0">
                <a:latin typeface="Calibri" charset="0"/>
                <a:ea typeface="DengXian" charset="-122"/>
                <a:cs typeface="Times New Roman" charset="0"/>
              </a:rPr>
              <a:t>", "</a:t>
            </a:r>
            <a:r>
              <a:rPr lang="en-US" sz="1600" dirty="0" err="1">
                <a:latin typeface="Calibri" charset="0"/>
                <a:ea typeface="DengXian" charset="-122"/>
                <a:cs typeface="Times New Roman" charset="0"/>
              </a:rPr>
              <a:t>i</a:t>
            </a:r>
            <a:r>
              <a:rPr lang="en-US" sz="1600" dirty="0">
                <a:latin typeface="Calibri" charset="0"/>
                <a:ea typeface="DengXian" charset="-122"/>
                <a:cs typeface="Times New Roman" charset="0"/>
              </a:rPr>
              <a:t>", "love", "coding"], k = 2</a:t>
            </a:r>
          </a:p>
          <a:p>
            <a:r>
              <a:rPr lang="en-US" sz="1600" dirty="0">
                <a:latin typeface="Calibri" charset="0"/>
                <a:ea typeface="DengXian" charset="-122"/>
                <a:cs typeface="Times New Roman" charset="0"/>
              </a:rPr>
              <a:t>Output: ["</a:t>
            </a:r>
            <a:r>
              <a:rPr lang="en-US" sz="1600" dirty="0" err="1">
                <a:latin typeface="Calibri" charset="0"/>
                <a:ea typeface="DengXian" charset="-122"/>
                <a:cs typeface="Times New Roman" charset="0"/>
              </a:rPr>
              <a:t>i</a:t>
            </a:r>
            <a:r>
              <a:rPr lang="en-US" sz="1600" dirty="0">
                <a:latin typeface="Calibri" charset="0"/>
                <a:ea typeface="DengXian" charset="-122"/>
                <a:cs typeface="Times New Roman" charset="0"/>
              </a:rPr>
              <a:t>", "love"]</a:t>
            </a:r>
          </a:p>
          <a:p>
            <a:r>
              <a:rPr lang="en-US" sz="1600" dirty="0">
                <a:latin typeface="Calibri" charset="0"/>
                <a:ea typeface="DengXian" charset="-122"/>
                <a:cs typeface="Times New Roman" charset="0"/>
              </a:rPr>
              <a:t>Explanation: "</a:t>
            </a:r>
            <a:r>
              <a:rPr lang="en-US" sz="1600" dirty="0" err="1">
                <a:latin typeface="Calibri" charset="0"/>
                <a:ea typeface="DengXian" charset="-122"/>
                <a:cs typeface="Times New Roman" charset="0"/>
              </a:rPr>
              <a:t>i</a:t>
            </a:r>
            <a:r>
              <a:rPr lang="en-US" sz="1600" dirty="0">
                <a:latin typeface="Calibri" charset="0"/>
                <a:ea typeface="DengXian" charset="-122"/>
                <a:cs typeface="Times New Roman" charset="0"/>
              </a:rPr>
              <a:t>" and "love" are the two most frequent words.</a:t>
            </a:r>
          </a:p>
          <a:p>
            <a:r>
              <a:rPr lang="en-US" sz="1600" dirty="0">
                <a:latin typeface="Calibri" charset="0"/>
                <a:ea typeface="DengXian" charset="-122"/>
                <a:cs typeface="Times New Roman" charset="0"/>
              </a:rPr>
              <a:t>    Note that "</a:t>
            </a:r>
            <a:r>
              <a:rPr lang="en-US" sz="1600" dirty="0" err="1">
                <a:latin typeface="Calibri" charset="0"/>
                <a:ea typeface="DengXian" charset="-122"/>
                <a:cs typeface="Times New Roman" charset="0"/>
              </a:rPr>
              <a:t>i</a:t>
            </a:r>
            <a:r>
              <a:rPr lang="en-US" sz="1600" dirty="0">
                <a:latin typeface="Calibri" charset="0"/>
                <a:ea typeface="DengXian" charset="-122"/>
                <a:cs typeface="Times New Roman" charset="0"/>
              </a:rPr>
              <a:t>" comes before "love" due to a lower alphabetical order.</a:t>
            </a:r>
            <a:endParaRPr lang="en-US" sz="1600" dirty="0">
              <a:effectLst/>
              <a:latin typeface="Calibri" charset="0"/>
              <a:ea typeface="DengXian" charset="-122"/>
              <a:cs typeface="Times New Roman" charset="0"/>
            </a:endParaRPr>
          </a:p>
        </p:txBody>
      </p:sp>
      <p:sp>
        <p:nvSpPr>
          <p:cNvPr id="3" name="Rectangle 2"/>
          <p:cNvSpPr/>
          <p:nvPr/>
        </p:nvSpPr>
        <p:spPr>
          <a:xfrm>
            <a:off x="5886202" y="448534"/>
            <a:ext cx="6096000" cy="6001643"/>
          </a:xfrm>
          <a:prstGeom prst="rect">
            <a:avLst/>
          </a:prstGeom>
        </p:spPr>
        <p:txBody>
          <a:bodyPr>
            <a:spAutoFit/>
          </a:bodyPr>
          <a:lstStyle/>
          <a:p>
            <a:r>
              <a:rPr lang="en-US" sz="1600" dirty="0" err="1">
                <a:solidFill>
                  <a:schemeClr val="accent1">
                    <a:lumMod val="75000"/>
                  </a:schemeClr>
                </a:solidFill>
                <a:latin typeface="Calibri" charset="0"/>
                <a:ea typeface="DengXian" charset="-122"/>
                <a:cs typeface="Times New Roman" charset="0"/>
              </a:rPr>
              <a:t>var</a:t>
            </a:r>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topKFrequent</a:t>
            </a:r>
            <a:r>
              <a:rPr lang="en-US" sz="1600" dirty="0">
                <a:solidFill>
                  <a:schemeClr val="accent1">
                    <a:lumMod val="75000"/>
                  </a:schemeClr>
                </a:solidFill>
                <a:latin typeface="Calibri" charset="0"/>
                <a:ea typeface="DengXian" charset="-122"/>
                <a:cs typeface="Times New Roman" charset="0"/>
              </a:rPr>
              <a:t> = function(words, k) {</a:t>
            </a:r>
          </a:p>
          <a:p>
            <a:r>
              <a:rPr lang="en-US" sz="1600" dirty="0">
                <a:solidFill>
                  <a:srgbClr val="FF0000"/>
                </a:solidFill>
                <a:latin typeface="Calibri" charset="0"/>
                <a:ea typeface="DengXian" charset="-122"/>
                <a:cs typeface="Times New Roman" charset="0"/>
              </a:rPr>
              <a:t>    </a:t>
            </a:r>
            <a:r>
              <a:rPr lang="en-US" sz="1600" dirty="0" err="1">
                <a:solidFill>
                  <a:srgbClr val="FF0000"/>
                </a:solidFill>
                <a:latin typeface="Calibri" charset="0"/>
                <a:ea typeface="DengXian" charset="-122"/>
                <a:cs typeface="Times New Roman" charset="0"/>
              </a:rPr>
              <a:t>var</a:t>
            </a:r>
            <a:r>
              <a:rPr lang="en-US" sz="1600" dirty="0">
                <a:solidFill>
                  <a:srgbClr val="FF0000"/>
                </a:solidFill>
                <a:latin typeface="Calibri" charset="0"/>
                <a:ea typeface="DengXian" charset="-122"/>
                <a:cs typeface="Times New Roman" charset="0"/>
              </a:rPr>
              <a:t> map = {}, res= [], count = 0;</a:t>
            </a:r>
          </a:p>
          <a:p>
            <a:r>
              <a:rPr lang="en-US" sz="1600" dirty="0">
                <a:solidFill>
                  <a:srgbClr val="FF0000"/>
                </a:solidFill>
                <a:latin typeface="Calibri" charset="0"/>
                <a:ea typeface="DengXian" charset="-122"/>
                <a:cs typeface="Times New Roman" charset="0"/>
              </a:rPr>
              <a:t>    for(let word of words) {</a:t>
            </a:r>
          </a:p>
          <a:p>
            <a:r>
              <a:rPr lang="en-US" sz="1600" dirty="0">
                <a:solidFill>
                  <a:srgbClr val="FF0000"/>
                </a:solidFill>
                <a:latin typeface="Calibri" charset="0"/>
                <a:ea typeface="DengXian" charset="-122"/>
                <a:cs typeface="Times New Roman" charset="0"/>
              </a:rPr>
              <a:t>        map[word] = map[word]? map[word]+1 : 1;</a:t>
            </a:r>
          </a:p>
          <a:p>
            <a:r>
              <a:rPr lang="en-US" sz="1600" dirty="0">
                <a:solidFill>
                  <a:srgbClr val="FF0000"/>
                </a:solidFill>
                <a:latin typeface="Calibri" charset="0"/>
                <a:ea typeface="DengXian" charset="-122"/>
                <a:cs typeface="Times New Roman" charset="0"/>
              </a:rPr>
              <a:t>    }</a:t>
            </a:r>
          </a:p>
          <a:p>
            <a:r>
              <a:rPr lang="en-US" sz="1600" dirty="0" smtClean="0">
                <a:solidFill>
                  <a:srgbClr val="FF0000"/>
                </a:solidFill>
                <a:latin typeface="Calibri" charset="0"/>
                <a:ea typeface="DengXian" charset="-122"/>
                <a:cs typeface="Times New Roman" charset="0"/>
              </a:rPr>
              <a:t>    </a:t>
            </a:r>
            <a:r>
              <a:rPr lang="en-US" sz="1600" dirty="0" err="1" smtClean="0">
                <a:solidFill>
                  <a:srgbClr val="FF0000"/>
                </a:solidFill>
                <a:latin typeface="Calibri" charset="0"/>
                <a:ea typeface="DengXian" charset="-122"/>
                <a:cs typeface="Times New Roman" charset="0"/>
              </a:rPr>
              <a:t>var</a:t>
            </a:r>
            <a:r>
              <a:rPr lang="en-US" sz="1600" dirty="0" smtClean="0">
                <a:solidFill>
                  <a:srgbClr val="FF0000"/>
                </a:solidFill>
                <a:latin typeface="Calibri" charset="0"/>
                <a:ea typeface="DengXian" charset="-122"/>
                <a:cs typeface="Times New Roman" charset="0"/>
              </a:rPr>
              <a:t> </a:t>
            </a:r>
            <a:r>
              <a:rPr lang="en-US" sz="1600" dirty="0">
                <a:solidFill>
                  <a:srgbClr val="FF0000"/>
                </a:solidFill>
                <a:latin typeface="Calibri" charset="0"/>
                <a:ea typeface="DengXian" charset="-122"/>
                <a:cs typeface="Times New Roman" charset="0"/>
              </a:rPr>
              <a:t>bucket= new Array(words.length+1); </a:t>
            </a:r>
          </a:p>
          <a:p>
            <a:r>
              <a:rPr lang="en-US" sz="1600" dirty="0">
                <a:solidFill>
                  <a:srgbClr val="FF0000"/>
                </a:solidFill>
                <a:latin typeface="Calibri" charset="0"/>
                <a:ea typeface="DengXian" charset="-122"/>
                <a:cs typeface="Times New Roman" charset="0"/>
              </a:rPr>
              <a:t>    for(let key in map) {</a:t>
            </a:r>
          </a:p>
          <a:p>
            <a:r>
              <a:rPr lang="en-US" sz="1600" dirty="0">
                <a:solidFill>
                  <a:srgbClr val="FF0000"/>
                </a:solidFill>
                <a:latin typeface="Calibri" charset="0"/>
                <a:ea typeface="DengXian" charset="-122"/>
                <a:cs typeface="Times New Roman" charset="0"/>
              </a:rPr>
              <a:t>        if(!bucket[map[key]]) bucket[map[key]] = [];</a:t>
            </a:r>
          </a:p>
          <a:p>
            <a:r>
              <a:rPr lang="en-US" sz="1600" dirty="0">
                <a:solidFill>
                  <a:srgbClr val="FF0000"/>
                </a:solidFill>
                <a:latin typeface="Calibri" charset="0"/>
                <a:ea typeface="DengXian" charset="-122"/>
                <a:cs typeface="Times New Roman" charset="0"/>
              </a:rPr>
              <a:t>        bucket[map[key]].push(key);</a:t>
            </a:r>
          </a:p>
          <a:p>
            <a:r>
              <a:rPr lang="en-US" sz="1600" dirty="0">
                <a:solidFill>
                  <a:srgbClr val="FF0000"/>
                </a:solidFill>
                <a:latin typeface="Calibri" charset="0"/>
                <a:ea typeface="DengXian" charset="-122"/>
                <a:cs typeface="Times New Roman" charset="0"/>
              </a:rPr>
              <a:t>    }</a:t>
            </a:r>
          </a:p>
          <a:p>
            <a:r>
              <a:rPr lang="en-US" sz="1600" dirty="0">
                <a:solidFill>
                  <a:schemeClr val="accent1">
                    <a:lumMod val="75000"/>
                  </a:schemeClr>
                </a:solidFill>
                <a:latin typeface="Calibri" charset="0"/>
                <a:ea typeface="DengXian" charset="-122"/>
                <a:cs typeface="Times New Roman" charset="0"/>
              </a:rPr>
              <a:t> </a:t>
            </a:r>
          </a:p>
          <a:p>
            <a:r>
              <a:rPr lang="en-US" sz="1600" dirty="0">
                <a:solidFill>
                  <a:schemeClr val="accent1">
                    <a:lumMod val="75000"/>
                  </a:schemeClr>
                </a:solidFill>
                <a:latin typeface="Calibri" charset="0"/>
                <a:ea typeface="DengXian" charset="-122"/>
                <a:cs typeface="Times New Roman" charset="0"/>
              </a:rPr>
              <a:t>    for(</a:t>
            </a:r>
            <a:r>
              <a:rPr lang="en-US" sz="1600" dirty="0" err="1">
                <a:solidFill>
                  <a:schemeClr val="accent1">
                    <a:lumMod val="75000"/>
                  </a:schemeClr>
                </a:solidFill>
                <a:latin typeface="Calibri" charset="0"/>
                <a:ea typeface="DengXian" charset="-122"/>
                <a:cs typeface="Times New Roman" charset="0"/>
              </a:rPr>
              <a:t>var</a:t>
            </a:r>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a:t>
            </a:r>
            <a:r>
              <a:rPr lang="en-US" sz="1600" dirty="0" err="1">
                <a:solidFill>
                  <a:schemeClr val="accent1">
                    <a:lumMod val="75000"/>
                  </a:schemeClr>
                </a:solidFill>
                <a:latin typeface="Calibri" charset="0"/>
                <a:ea typeface="DengXian" charset="-122"/>
                <a:cs typeface="Times New Roman" charset="0"/>
              </a:rPr>
              <a:t>words.length</a:t>
            </a:r>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&gt;=0 &amp;&amp; count &lt;k; </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 {</a:t>
            </a:r>
          </a:p>
          <a:p>
            <a:r>
              <a:rPr lang="en-US" sz="1600" dirty="0">
                <a:solidFill>
                  <a:schemeClr val="accent1">
                    <a:lumMod val="75000"/>
                  </a:schemeClr>
                </a:solidFill>
                <a:latin typeface="Calibri" charset="0"/>
                <a:ea typeface="DengXian" charset="-122"/>
                <a:cs typeface="Times New Roman" charset="0"/>
              </a:rPr>
              <a:t>        if(bucket[</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 {</a:t>
            </a:r>
          </a:p>
          <a:p>
            <a:r>
              <a:rPr lang="en-US" sz="1600" dirty="0">
                <a:solidFill>
                  <a:schemeClr val="accent1">
                    <a:lumMod val="75000"/>
                  </a:schemeClr>
                </a:solidFill>
                <a:latin typeface="Calibri" charset="0"/>
                <a:ea typeface="DengXian" charset="-122"/>
                <a:cs typeface="Times New Roman" charset="0"/>
              </a:rPr>
              <a:t>            // sort words in bucket[</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a:t>
            </a:r>
          </a:p>
          <a:p>
            <a:r>
              <a:rPr lang="en-US" sz="1600" dirty="0">
                <a:solidFill>
                  <a:schemeClr val="accent1">
                    <a:lumMod val="75000"/>
                  </a:schemeClr>
                </a:solidFill>
                <a:latin typeface="Calibri" charset="0"/>
                <a:ea typeface="DengXian" charset="-122"/>
                <a:cs typeface="Times New Roman" charset="0"/>
              </a:rPr>
              <a:t>            bucket[</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].sort();</a:t>
            </a:r>
          </a:p>
          <a:p>
            <a:r>
              <a:rPr lang="en-US" sz="1600" dirty="0">
                <a:solidFill>
                  <a:schemeClr val="accent1">
                    <a:lumMod val="75000"/>
                  </a:schemeClr>
                </a:solidFill>
                <a:latin typeface="Calibri" charset="0"/>
                <a:ea typeface="DengXian" charset="-122"/>
                <a:cs typeface="Times New Roman" charset="0"/>
              </a:rPr>
              <a:t>            for(</a:t>
            </a:r>
            <a:r>
              <a:rPr lang="en-US" sz="1600" dirty="0" err="1">
                <a:solidFill>
                  <a:schemeClr val="accent1">
                    <a:lumMod val="75000"/>
                  </a:schemeClr>
                </a:solidFill>
                <a:latin typeface="Calibri" charset="0"/>
                <a:ea typeface="DengXian" charset="-122"/>
                <a:cs typeface="Times New Roman" charset="0"/>
              </a:rPr>
              <a:t>var</a:t>
            </a:r>
            <a:r>
              <a:rPr lang="en-US" sz="1600" dirty="0">
                <a:solidFill>
                  <a:schemeClr val="accent1">
                    <a:lumMod val="75000"/>
                  </a:schemeClr>
                </a:solidFill>
                <a:latin typeface="Calibri" charset="0"/>
                <a:ea typeface="DengXian" charset="-122"/>
                <a:cs typeface="Times New Roman" charset="0"/>
              </a:rPr>
              <a:t> item of bucket[</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 {</a:t>
            </a:r>
          </a:p>
          <a:p>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res.push</a:t>
            </a:r>
            <a:r>
              <a:rPr lang="en-US" sz="1600" dirty="0">
                <a:solidFill>
                  <a:schemeClr val="accent1">
                    <a:lumMod val="75000"/>
                  </a:schemeClr>
                </a:solidFill>
                <a:latin typeface="Calibri" charset="0"/>
                <a:ea typeface="DengXian" charset="-122"/>
                <a:cs typeface="Times New Roman" charset="0"/>
              </a:rPr>
              <a:t>(item);</a:t>
            </a:r>
          </a:p>
          <a:p>
            <a:r>
              <a:rPr lang="en-US" sz="1600" dirty="0">
                <a:solidFill>
                  <a:schemeClr val="accent1">
                    <a:lumMod val="75000"/>
                  </a:schemeClr>
                </a:solidFill>
                <a:latin typeface="Calibri" charset="0"/>
                <a:ea typeface="DengXian" charset="-122"/>
                <a:cs typeface="Times New Roman" charset="0"/>
              </a:rPr>
              <a:t>                count++;</a:t>
            </a:r>
          </a:p>
          <a:p>
            <a:r>
              <a:rPr lang="en-US" sz="1600" dirty="0">
                <a:solidFill>
                  <a:schemeClr val="accent1">
                    <a:lumMod val="75000"/>
                  </a:schemeClr>
                </a:solidFill>
                <a:latin typeface="Calibri" charset="0"/>
                <a:ea typeface="DengXian" charset="-122"/>
                <a:cs typeface="Times New Roman" charset="0"/>
              </a:rPr>
              <a:t>                if(count &gt;= k)  break;</a:t>
            </a:r>
          </a:p>
          <a:p>
            <a:r>
              <a:rPr lang="en-US" sz="1600" dirty="0">
                <a:solidFill>
                  <a:schemeClr val="accent1">
                    <a:lumMod val="75000"/>
                  </a:schemeClr>
                </a:solidFill>
                <a:latin typeface="Calibri" charset="0"/>
                <a:ea typeface="DengXian" charset="-122"/>
                <a:cs typeface="Times New Roman" charset="0"/>
              </a:rPr>
              <a:t>            }</a:t>
            </a:r>
          </a:p>
          <a:p>
            <a:r>
              <a:rPr lang="en-US" sz="1600" dirty="0">
                <a:solidFill>
                  <a:schemeClr val="accent1">
                    <a:lumMod val="75000"/>
                  </a:schemeClr>
                </a:solidFill>
                <a:latin typeface="Calibri" charset="0"/>
                <a:ea typeface="DengXian" charset="-122"/>
                <a:cs typeface="Times New Roman" charset="0"/>
              </a:rPr>
              <a:t>        }</a:t>
            </a:r>
          </a:p>
          <a:p>
            <a:r>
              <a:rPr lang="en-US" sz="1600" dirty="0">
                <a:solidFill>
                  <a:schemeClr val="accent1">
                    <a:lumMod val="75000"/>
                  </a:schemeClr>
                </a:solidFill>
                <a:latin typeface="Calibri" charset="0"/>
                <a:ea typeface="DengXian" charset="-122"/>
                <a:cs typeface="Times New Roman" charset="0"/>
              </a:rPr>
              <a:t>    }</a:t>
            </a:r>
          </a:p>
          <a:p>
            <a:r>
              <a:rPr lang="en-US" sz="1600" dirty="0">
                <a:solidFill>
                  <a:schemeClr val="accent1">
                    <a:lumMod val="75000"/>
                  </a:schemeClr>
                </a:solidFill>
                <a:latin typeface="Calibri" charset="0"/>
                <a:ea typeface="DengXian" charset="-122"/>
                <a:cs typeface="Times New Roman" charset="0"/>
              </a:rPr>
              <a:t>    return res;</a:t>
            </a:r>
          </a:p>
          <a:p>
            <a:r>
              <a:rPr lang="en-US" sz="1600" dirty="0">
                <a:solidFill>
                  <a:schemeClr val="accent1">
                    <a:lumMod val="75000"/>
                  </a:schemeClr>
                </a:solidFill>
                <a:latin typeface="Calibri" charset="0"/>
                <a:ea typeface="DengXian" charset="-122"/>
                <a:cs typeface="Times New Roman" charset="0"/>
              </a:rPr>
              <a:t>};</a:t>
            </a:r>
            <a:endParaRPr lang="en-US" sz="1600" dirty="0">
              <a:solidFill>
                <a:schemeClr val="accent1">
                  <a:lumMod val="75000"/>
                </a:schemeClr>
              </a:solidFill>
              <a:effectLst/>
              <a:latin typeface="Calibri" charset="0"/>
              <a:ea typeface="DengXian" charset="-122"/>
              <a:cs typeface="Times New Roman" charset="0"/>
            </a:endParaRPr>
          </a:p>
        </p:txBody>
      </p:sp>
    </p:spTree>
    <p:extLst>
      <p:ext uri="{BB962C8B-B14F-4D97-AF65-F5344CB8AC3E}">
        <p14:creationId xmlns:p14="http://schemas.microsoft.com/office/powerpoint/2010/main" val="4218379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3422" y="156146"/>
            <a:ext cx="3915440" cy="369332"/>
          </a:xfrm>
          <a:prstGeom prst="rect">
            <a:avLst/>
          </a:prstGeom>
        </p:spPr>
        <p:txBody>
          <a:bodyPr wrap="square">
            <a:spAutoFit/>
          </a:bodyPr>
          <a:lstStyle/>
          <a:p>
            <a:r>
              <a:rPr lang="en-US" dirty="0" smtClean="0"/>
              <a:t>Sorting series  - Bucket sort</a:t>
            </a:r>
            <a:endParaRPr lang="en-US" dirty="0"/>
          </a:p>
        </p:txBody>
      </p:sp>
      <p:sp>
        <p:nvSpPr>
          <p:cNvPr id="2" name="Rectangle 1"/>
          <p:cNvSpPr/>
          <p:nvPr/>
        </p:nvSpPr>
        <p:spPr>
          <a:xfrm>
            <a:off x="193421" y="525478"/>
            <a:ext cx="4722963" cy="1877437"/>
          </a:xfrm>
          <a:prstGeom prst="rect">
            <a:avLst/>
          </a:prstGeom>
        </p:spPr>
        <p:txBody>
          <a:bodyPr wrap="square">
            <a:spAutoFit/>
          </a:bodyPr>
          <a:lstStyle/>
          <a:p>
            <a:r>
              <a:rPr lang="en-US" sz="1400" dirty="0">
                <a:latin typeface="Calibri" charset="0"/>
                <a:ea typeface="DengXian" charset="-122"/>
                <a:cs typeface="Times New Roman" charset="0"/>
              </a:rPr>
              <a:t>164. Maximum </a:t>
            </a:r>
            <a:r>
              <a:rPr lang="en-US" sz="1400" dirty="0" smtClean="0">
                <a:latin typeface="Calibri" charset="0"/>
                <a:ea typeface="DengXian" charset="-122"/>
                <a:cs typeface="Times New Roman" charset="0"/>
              </a:rPr>
              <a:t>Gap</a:t>
            </a:r>
          </a:p>
          <a:p>
            <a:r>
              <a:rPr lang="en-US" sz="1400" dirty="0" smtClean="0">
                <a:latin typeface="Calibri" charset="0"/>
                <a:ea typeface="DengXian" charset="-122"/>
                <a:cs typeface="Times New Roman" charset="0"/>
              </a:rPr>
              <a:t>Given </a:t>
            </a:r>
            <a:r>
              <a:rPr lang="en-US" sz="1400" dirty="0">
                <a:latin typeface="Calibri" charset="0"/>
                <a:ea typeface="DengXian" charset="-122"/>
                <a:cs typeface="Times New Roman" charset="0"/>
              </a:rPr>
              <a:t>an unsorted array, </a:t>
            </a:r>
            <a:r>
              <a:rPr lang="en-US" sz="1400" dirty="0" smtClean="0">
                <a:latin typeface="Calibri" charset="0"/>
                <a:ea typeface="DengXian" charset="-122"/>
                <a:cs typeface="Times New Roman" charset="0"/>
              </a:rPr>
              <a:t> find </a:t>
            </a:r>
            <a:r>
              <a:rPr lang="en-US" sz="1400" dirty="0">
                <a:latin typeface="Calibri" charset="0"/>
                <a:ea typeface="DengXian" charset="-122"/>
                <a:cs typeface="Times New Roman" charset="0"/>
              </a:rPr>
              <a:t>the maximum difference between the successive elements in its sorted </a:t>
            </a:r>
            <a:r>
              <a:rPr lang="en-US" sz="1400" dirty="0" smtClean="0">
                <a:latin typeface="Calibri" charset="0"/>
                <a:ea typeface="DengXian" charset="-122"/>
                <a:cs typeface="Times New Roman" charset="0"/>
              </a:rPr>
              <a:t>form. Return </a:t>
            </a:r>
            <a:r>
              <a:rPr lang="en-US" sz="1400" dirty="0">
                <a:latin typeface="Calibri" charset="0"/>
                <a:ea typeface="DengXian" charset="-122"/>
                <a:cs typeface="Times New Roman" charset="0"/>
              </a:rPr>
              <a:t>0 if the array contains less than 2 </a:t>
            </a:r>
            <a:r>
              <a:rPr lang="en-US" sz="1400" dirty="0" smtClean="0">
                <a:latin typeface="Calibri" charset="0"/>
                <a:ea typeface="DengXian" charset="-122"/>
                <a:cs typeface="Times New Roman" charset="0"/>
              </a:rPr>
              <a:t>elements.</a:t>
            </a:r>
          </a:p>
          <a:p>
            <a:r>
              <a:rPr lang="en-US" sz="1400" dirty="0" smtClean="0">
                <a:latin typeface="Calibri" charset="0"/>
                <a:ea typeface="DengXian" charset="-122"/>
                <a:cs typeface="Times New Roman" charset="0"/>
              </a:rPr>
              <a:t>Example 1:   Input</a:t>
            </a:r>
            <a:r>
              <a:rPr lang="en-US" sz="1400" dirty="0">
                <a:latin typeface="Calibri" charset="0"/>
                <a:ea typeface="DengXian" charset="-122"/>
                <a:cs typeface="Times New Roman" charset="0"/>
              </a:rPr>
              <a:t>: [</a:t>
            </a:r>
            <a:r>
              <a:rPr lang="en-US" sz="1400" dirty="0" smtClean="0">
                <a:latin typeface="Calibri" charset="0"/>
                <a:ea typeface="DengXian" charset="-122"/>
                <a:cs typeface="Times New Roman" charset="0"/>
              </a:rPr>
              <a:t>3,6,9,1]     Output</a:t>
            </a:r>
            <a:r>
              <a:rPr lang="en-US" sz="1400" dirty="0">
                <a:latin typeface="Calibri" charset="0"/>
                <a:ea typeface="DengXian" charset="-122"/>
                <a:cs typeface="Times New Roman" charset="0"/>
              </a:rPr>
              <a:t>: 3</a:t>
            </a:r>
          </a:p>
          <a:p>
            <a:r>
              <a:rPr lang="en-US" sz="1400" dirty="0">
                <a:latin typeface="Calibri" charset="0"/>
                <a:ea typeface="DengXian" charset="-122"/>
                <a:cs typeface="Times New Roman" charset="0"/>
              </a:rPr>
              <a:t>Explanation: The sorted form of the array is [1,3,6,9], </a:t>
            </a:r>
            <a:r>
              <a:rPr lang="en-US" sz="1400" dirty="0" smtClean="0">
                <a:latin typeface="Calibri" charset="0"/>
                <a:ea typeface="DengXian" charset="-122"/>
                <a:cs typeface="Times New Roman" charset="0"/>
              </a:rPr>
              <a:t>either </a:t>
            </a:r>
            <a:r>
              <a:rPr lang="en-US" sz="1400" dirty="0">
                <a:latin typeface="Calibri" charset="0"/>
                <a:ea typeface="DengXian" charset="-122"/>
                <a:cs typeface="Times New Roman" charset="0"/>
              </a:rPr>
              <a:t>(3,6) or (6,9) has the maximum difference 3.</a:t>
            </a:r>
          </a:p>
          <a:p>
            <a:r>
              <a:rPr lang="en-US" dirty="0">
                <a:latin typeface="Calibri" charset="0"/>
                <a:ea typeface="DengXian" charset="-122"/>
                <a:cs typeface="Times New Roman" charset="0"/>
              </a:rPr>
              <a:t> </a:t>
            </a:r>
            <a:endParaRPr lang="en-US" dirty="0">
              <a:effectLst/>
              <a:latin typeface="Calibri" charset="0"/>
              <a:ea typeface="DengXian" charset="-122"/>
              <a:cs typeface="Times New Roman" charset="0"/>
            </a:endParaRPr>
          </a:p>
        </p:txBody>
      </p:sp>
      <p:sp>
        <p:nvSpPr>
          <p:cNvPr id="3" name="Rectangle 2"/>
          <p:cNvSpPr/>
          <p:nvPr/>
        </p:nvSpPr>
        <p:spPr>
          <a:xfrm>
            <a:off x="98418" y="2515446"/>
            <a:ext cx="6096000" cy="3370153"/>
          </a:xfrm>
          <a:prstGeom prst="rect">
            <a:avLst/>
          </a:prstGeom>
        </p:spPr>
        <p:txBody>
          <a:bodyPr>
            <a:spAutoFit/>
          </a:bodyPr>
          <a:lstStyle/>
          <a:p>
            <a:r>
              <a:rPr lang="en-US" sz="1500" dirty="0">
                <a:latin typeface="Calibri" charset="0"/>
                <a:ea typeface="DengXian" charset="-122"/>
                <a:cs typeface="Times New Roman" charset="0"/>
              </a:rPr>
              <a:t>use bucket sort, for example, [3,6,9,1] = &gt; [1, 3, 6, 9]</a:t>
            </a:r>
          </a:p>
          <a:p>
            <a:r>
              <a:rPr lang="en-US" sz="1500" dirty="0">
                <a:latin typeface="Calibri" charset="0"/>
                <a:ea typeface="DengXian" charset="-122"/>
                <a:cs typeface="Times New Roman" charset="0"/>
              </a:rPr>
              <a:t> min= 1 max = 9 </a:t>
            </a:r>
            <a:r>
              <a:rPr lang="en-US" sz="1500" b="1" dirty="0">
                <a:solidFill>
                  <a:srgbClr val="FF0000"/>
                </a:solidFill>
                <a:latin typeface="Calibri" charset="0"/>
                <a:ea typeface="DengXian" charset="-122"/>
                <a:cs typeface="Times New Roman" charset="0"/>
              </a:rPr>
              <a:t>gap = ceil(max-min/ </a:t>
            </a:r>
            <a:r>
              <a:rPr lang="en-US" sz="1500" b="1" dirty="0" smtClean="0">
                <a:solidFill>
                  <a:srgbClr val="FF0000"/>
                </a:solidFill>
                <a:latin typeface="Calibri" charset="0"/>
                <a:ea typeface="DengXian" charset="-122"/>
                <a:cs typeface="Times New Roman" charset="0"/>
              </a:rPr>
              <a:t>(len-1)) </a:t>
            </a:r>
            <a:r>
              <a:rPr lang="en-US" sz="1500" dirty="0">
                <a:latin typeface="Calibri" charset="0"/>
                <a:ea typeface="DengXian" charset="-122"/>
                <a:cs typeface="Times New Roman" charset="0"/>
              </a:rPr>
              <a:t>= ceil(8/3) = 3</a:t>
            </a:r>
          </a:p>
          <a:p>
            <a:r>
              <a:rPr lang="en-US" sz="1500" dirty="0">
                <a:latin typeface="Calibri" charset="0"/>
                <a:ea typeface="DengXian" charset="-122"/>
                <a:cs typeface="Times New Roman" charset="0"/>
              </a:rPr>
              <a:t> use two arrays to store the max and min in each range</a:t>
            </a:r>
          </a:p>
          <a:p>
            <a:r>
              <a:rPr lang="en-US" sz="1500" dirty="0">
                <a:latin typeface="Calibri" charset="0"/>
                <a:ea typeface="DengXian" charset="-122"/>
                <a:cs typeface="Times New Roman" charset="0"/>
              </a:rPr>
              <a:t> </a:t>
            </a:r>
            <a:r>
              <a:rPr lang="en-US" sz="1500" dirty="0" err="1">
                <a:latin typeface="Calibri" charset="0"/>
                <a:ea typeface="DengXian" charset="-122"/>
                <a:cs typeface="Times New Roman" charset="0"/>
              </a:rPr>
              <a:t>e:g</a:t>
            </a:r>
            <a:r>
              <a:rPr lang="en-US" sz="1500" dirty="0">
                <a:latin typeface="Calibri" charset="0"/>
                <a:ea typeface="DengXian" charset="-122"/>
                <a:cs typeface="Times New Roman" charset="0"/>
              </a:rPr>
              <a:t> 1 belong to bucket[0] since (1-min)/gap = 0, put in bucket 0</a:t>
            </a:r>
          </a:p>
          <a:p>
            <a:r>
              <a:rPr lang="en-US" sz="1500" dirty="0">
                <a:latin typeface="Calibri" charset="0"/>
                <a:ea typeface="DengXian" charset="-122"/>
                <a:cs typeface="Times New Roman" charset="0"/>
              </a:rPr>
              <a:t>     3 belong to bucket[0]</a:t>
            </a:r>
          </a:p>
          <a:p>
            <a:r>
              <a:rPr lang="en-US" sz="1500" dirty="0">
                <a:latin typeface="Calibri" charset="0"/>
                <a:ea typeface="DengXian" charset="-122"/>
                <a:cs typeface="Times New Roman" charset="0"/>
              </a:rPr>
              <a:t>     6 belong to bucket[1]</a:t>
            </a:r>
          </a:p>
          <a:p>
            <a:r>
              <a:rPr lang="en-US" sz="1500" dirty="0">
                <a:latin typeface="Calibri" charset="0"/>
                <a:ea typeface="DengXian" charset="-122"/>
                <a:cs typeface="Times New Roman" charset="0"/>
              </a:rPr>
              <a:t>     9 belong to bucket[2]</a:t>
            </a:r>
          </a:p>
          <a:p>
            <a:r>
              <a:rPr lang="en-US" sz="1500" dirty="0">
                <a:latin typeface="Calibri" charset="0"/>
                <a:ea typeface="DengXian" charset="-122"/>
                <a:cs typeface="Times New Roman" charset="0"/>
              </a:rPr>
              <a:t>bucket #   0    1    2 </a:t>
            </a:r>
          </a:p>
          <a:p>
            <a:r>
              <a:rPr lang="en-US" sz="1500" dirty="0">
                <a:latin typeface="Calibri" charset="0"/>
                <a:ea typeface="DengXian" charset="-122"/>
                <a:cs typeface="Times New Roman" charset="0"/>
              </a:rPr>
              <a:t>max        </a:t>
            </a:r>
            <a:r>
              <a:rPr lang="en-US" sz="1500" dirty="0" smtClean="0">
                <a:latin typeface="Calibri" charset="0"/>
                <a:ea typeface="DengXian" charset="-122"/>
                <a:cs typeface="Times New Roman" charset="0"/>
              </a:rPr>
              <a:t>   3    </a:t>
            </a:r>
            <a:r>
              <a:rPr lang="en-US" sz="1500" dirty="0">
                <a:latin typeface="Calibri" charset="0"/>
                <a:ea typeface="DengXian" charset="-122"/>
                <a:cs typeface="Times New Roman" charset="0"/>
              </a:rPr>
              <a:t>6    9</a:t>
            </a:r>
          </a:p>
          <a:p>
            <a:r>
              <a:rPr lang="en-US" sz="1500" dirty="0">
                <a:latin typeface="Calibri" charset="0"/>
                <a:ea typeface="DengXian" charset="-122"/>
                <a:cs typeface="Times New Roman" charset="0"/>
              </a:rPr>
              <a:t>min        </a:t>
            </a:r>
            <a:r>
              <a:rPr lang="en-US" sz="1500" dirty="0" smtClean="0">
                <a:latin typeface="Calibri" charset="0"/>
                <a:ea typeface="DengXian" charset="-122"/>
                <a:cs typeface="Times New Roman" charset="0"/>
              </a:rPr>
              <a:t>    1    </a:t>
            </a:r>
            <a:r>
              <a:rPr lang="en-US" sz="1500" dirty="0">
                <a:latin typeface="Calibri" charset="0"/>
                <a:ea typeface="DengXian" charset="-122"/>
                <a:cs typeface="Times New Roman" charset="0"/>
              </a:rPr>
              <a:t>6    9     </a:t>
            </a:r>
            <a:endParaRPr lang="en-US" sz="1500" dirty="0" smtClean="0">
              <a:latin typeface="Calibri" charset="0"/>
              <a:ea typeface="DengXian" charset="-122"/>
              <a:cs typeface="Times New Roman" charset="0"/>
            </a:endParaRPr>
          </a:p>
          <a:p>
            <a:r>
              <a:rPr lang="en-US" sz="1500" dirty="0" smtClean="0">
                <a:latin typeface="Calibri" charset="0"/>
                <a:ea typeface="DengXian" charset="-122"/>
                <a:cs typeface="Times New Roman" charset="0"/>
              </a:rPr>
              <a:t>we </a:t>
            </a:r>
            <a:r>
              <a:rPr lang="en-US" sz="1500" dirty="0">
                <a:latin typeface="Calibri" charset="0"/>
                <a:ea typeface="DengXian" charset="-122"/>
                <a:cs typeface="Times New Roman" charset="0"/>
              </a:rPr>
              <a:t>use previous max - current min to get the max gap</a:t>
            </a:r>
          </a:p>
          <a:p>
            <a:r>
              <a:rPr lang="en-US" sz="1500" dirty="0">
                <a:latin typeface="Calibri" charset="0"/>
                <a:ea typeface="DengXian" charset="-122"/>
                <a:cs typeface="Times New Roman" charset="0"/>
              </a:rPr>
              <a:t>1 compare to 1, then 3 compare to 6, </a:t>
            </a:r>
            <a:endParaRPr lang="en-US" sz="1500" dirty="0" smtClean="0">
              <a:latin typeface="Calibri" charset="0"/>
              <a:ea typeface="DengXian" charset="-122"/>
              <a:cs typeface="Times New Roman" charset="0"/>
            </a:endParaRPr>
          </a:p>
          <a:p>
            <a:r>
              <a:rPr lang="en-US" sz="1500" dirty="0" smtClean="0">
                <a:latin typeface="Calibri" charset="0"/>
                <a:ea typeface="DengXian" charset="-122"/>
                <a:cs typeface="Times New Roman" charset="0"/>
              </a:rPr>
              <a:t>then </a:t>
            </a:r>
            <a:r>
              <a:rPr lang="en-US" sz="1500" dirty="0">
                <a:latin typeface="Calibri" charset="0"/>
                <a:ea typeface="DengXian" charset="-122"/>
                <a:cs typeface="Times New Roman" charset="0"/>
              </a:rPr>
              <a:t>6 </a:t>
            </a:r>
            <a:r>
              <a:rPr lang="en-US" sz="1500" dirty="0" smtClean="0">
                <a:latin typeface="Calibri" charset="0"/>
                <a:ea typeface="DengXian" charset="-122"/>
                <a:cs typeface="Times New Roman" charset="0"/>
              </a:rPr>
              <a:t>compare </a:t>
            </a:r>
            <a:r>
              <a:rPr lang="en-US" sz="1500" dirty="0">
                <a:latin typeface="Calibri" charset="0"/>
                <a:ea typeface="DengXian" charset="-122"/>
                <a:cs typeface="Times New Roman" charset="0"/>
              </a:rPr>
              <a:t>to 9, at last 9 compare to 9</a:t>
            </a:r>
          </a:p>
          <a:p>
            <a:r>
              <a:rPr lang="en-US" dirty="0">
                <a:latin typeface="Calibri" charset="0"/>
                <a:ea typeface="DengXian" charset="-122"/>
                <a:cs typeface="Times New Roman" charset="0"/>
              </a:rPr>
              <a:t> </a:t>
            </a:r>
            <a:endParaRPr lang="en-US" dirty="0">
              <a:effectLst/>
              <a:latin typeface="Calibri" charset="0"/>
              <a:ea typeface="DengXian" charset="-122"/>
              <a:cs typeface="Times New Roman" charset="0"/>
            </a:endParaRPr>
          </a:p>
        </p:txBody>
      </p:sp>
      <p:sp>
        <p:nvSpPr>
          <p:cNvPr id="6" name="Rectangle 5"/>
          <p:cNvSpPr/>
          <p:nvPr/>
        </p:nvSpPr>
        <p:spPr>
          <a:xfrm>
            <a:off x="4916384" y="156146"/>
            <a:ext cx="7220197" cy="6740307"/>
          </a:xfrm>
          <a:prstGeom prst="rect">
            <a:avLst/>
          </a:prstGeom>
        </p:spPr>
        <p:txBody>
          <a:bodyPr wrap="square">
            <a:spAutoFit/>
          </a:bodyPr>
          <a:lstStyle/>
          <a:p>
            <a:r>
              <a:rPr lang="en-US" sz="1600" dirty="0">
                <a:solidFill>
                  <a:schemeClr val="accent1">
                    <a:lumMod val="75000"/>
                  </a:schemeClr>
                </a:solidFill>
                <a:latin typeface="Calibri" charset="0"/>
                <a:ea typeface="DengXian" charset="-122"/>
                <a:cs typeface="Times New Roman" charset="0"/>
              </a:rPr>
              <a:t>if(</a:t>
            </a:r>
            <a:r>
              <a:rPr lang="en-US" sz="1600" dirty="0" err="1">
                <a:solidFill>
                  <a:schemeClr val="accent1">
                    <a:lumMod val="75000"/>
                  </a:schemeClr>
                </a:solidFill>
                <a:latin typeface="Calibri" charset="0"/>
                <a:ea typeface="DengXian" charset="-122"/>
                <a:cs typeface="Times New Roman" charset="0"/>
              </a:rPr>
              <a:t>nums.length</a:t>
            </a:r>
            <a:r>
              <a:rPr lang="en-US" sz="1600" dirty="0">
                <a:solidFill>
                  <a:schemeClr val="accent1">
                    <a:lumMod val="75000"/>
                  </a:schemeClr>
                </a:solidFill>
                <a:latin typeface="Calibri" charset="0"/>
                <a:ea typeface="DengXian" charset="-122"/>
                <a:cs typeface="Times New Roman" charset="0"/>
              </a:rPr>
              <a:t>===0)   return 0;</a:t>
            </a:r>
          </a:p>
          <a:p>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var</a:t>
            </a:r>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maxV</a:t>
            </a:r>
            <a:r>
              <a:rPr lang="en-US" sz="1600" dirty="0">
                <a:solidFill>
                  <a:schemeClr val="accent1">
                    <a:lumMod val="75000"/>
                  </a:schemeClr>
                </a:solidFill>
                <a:latin typeface="Calibri" charset="0"/>
                <a:ea typeface="DengXian" charset="-122"/>
                <a:cs typeface="Times New Roman" charset="0"/>
              </a:rPr>
              <a:t> = </a:t>
            </a:r>
            <a:r>
              <a:rPr lang="en-US" sz="1600" dirty="0" err="1">
                <a:solidFill>
                  <a:schemeClr val="accent1">
                    <a:lumMod val="75000"/>
                  </a:schemeClr>
                </a:solidFill>
                <a:latin typeface="Calibri" charset="0"/>
                <a:ea typeface="DengXian" charset="-122"/>
                <a:cs typeface="Times New Roman" charset="0"/>
              </a:rPr>
              <a:t>Math.max</a:t>
            </a:r>
            <a:r>
              <a:rPr lang="en-US" sz="1600" dirty="0">
                <a:solidFill>
                  <a:schemeClr val="accent1">
                    <a:lumMod val="75000"/>
                  </a:schemeClr>
                </a:solidFill>
                <a:latin typeface="Calibri" charset="0"/>
                <a:ea typeface="DengXian" charset="-122"/>
                <a:cs typeface="Times New Roman" charset="0"/>
              </a:rPr>
              <a:t>(...</a:t>
            </a:r>
            <a:r>
              <a:rPr lang="en-US" sz="1600" dirty="0" err="1">
                <a:solidFill>
                  <a:schemeClr val="accent1">
                    <a:lumMod val="75000"/>
                  </a:schemeClr>
                </a:solidFill>
                <a:latin typeface="Calibri" charset="0"/>
                <a:ea typeface="DengXian" charset="-122"/>
                <a:cs typeface="Times New Roman" charset="0"/>
              </a:rPr>
              <a:t>nums</a:t>
            </a:r>
            <a:r>
              <a:rPr lang="en-US" sz="1600" dirty="0">
                <a:solidFill>
                  <a:schemeClr val="accent1">
                    <a:lumMod val="75000"/>
                  </a:schemeClr>
                </a:solidFill>
                <a:latin typeface="Calibri" charset="0"/>
                <a:ea typeface="DengXian" charset="-122"/>
                <a:cs typeface="Times New Roman" charset="0"/>
              </a:rPr>
              <a:t>);</a:t>
            </a:r>
          </a:p>
          <a:p>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var</a:t>
            </a:r>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minV</a:t>
            </a:r>
            <a:r>
              <a:rPr lang="en-US" sz="1600" dirty="0">
                <a:solidFill>
                  <a:schemeClr val="accent1">
                    <a:lumMod val="75000"/>
                  </a:schemeClr>
                </a:solidFill>
                <a:latin typeface="Calibri" charset="0"/>
                <a:ea typeface="DengXian" charset="-122"/>
                <a:cs typeface="Times New Roman" charset="0"/>
              </a:rPr>
              <a:t> = </a:t>
            </a:r>
            <a:r>
              <a:rPr lang="en-US" sz="1600" dirty="0" err="1">
                <a:solidFill>
                  <a:schemeClr val="accent1">
                    <a:lumMod val="75000"/>
                  </a:schemeClr>
                </a:solidFill>
                <a:latin typeface="Calibri" charset="0"/>
                <a:ea typeface="DengXian" charset="-122"/>
                <a:cs typeface="Times New Roman" charset="0"/>
              </a:rPr>
              <a:t>Math.min</a:t>
            </a:r>
            <a:r>
              <a:rPr lang="en-US" sz="1600" dirty="0">
                <a:solidFill>
                  <a:schemeClr val="accent1">
                    <a:lumMod val="75000"/>
                  </a:schemeClr>
                </a:solidFill>
                <a:latin typeface="Calibri" charset="0"/>
                <a:ea typeface="DengXian" charset="-122"/>
                <a:cs typeface="Times New Roman" charset="0"/>
              </a:rPr>
              <a:t>(...</a:t>
            </a:r>
            <a:r>
              <a:rPr lang="en-US" sz="1600" dirty="0" err="1">
                <a:solidFill>
                  <a:schemeClr val="accent1">
                    <a:lumMod val="75000"/>
                  </a:schemeClr>
                </a:solidFill>
                <a:latin typeface="Calibri" charset="0"/>
                <a:ea typeface="DengXian" charset="-122"/>
                <a:cs typeface="Times New Roman" charset="0"/>
              </a:rPr>
              <a:t>nums</a:t>
            </a:r>
            <a:r>
              <a:rPr lang="en-US" sz="1600" dirty="0">
                <a:solidFill>
                  <a:schemeClr val="accent1">
                    <a:lumMod val="75000"/>
                  </a:schemeClr>
                </a:solidFill>
                <a:latin typeface="Calibri" charset="0"/>
                <a:ea typeface="DengXian" charset="-122"/>
                <a:cs typeface="Times New Roman" charset="0"/>
              </a:rPr>
              <a:t>);</a:t>
            </a:r>
          </a:p>
          <a:p>
            <a:r>
              <a:rPr lang="en-US" sz="1600" dirty="0">
                <a:solidFill>
                  <a:schemeClr val="accent1">
                    <a:lumMod val="75000"/>
                  </a:schemeClr>
                </a:solidFill>
                <a:latin typeface="Calibri" charset="0"/>
                <a:ea typeface="DengXian" charset="-122"/>
                <a:cs typeface="Times New Roman" charset="0"/>
              </a:rPr>
              <a:t>    </a:t>
            </a:r>
            <a:r>
              <a:rPr lang="en-US" sz="1600" b="1" dirty="0" err="1">
                <a:solidFill>
                  <a:srgbClr val="FF0000"/>
                </a:solidFill>
                <a:latin typeface="Calibri" charset="0"/>
                <a:ea typeface="DengXian" charset="-122"/>
                <a:cs typeface="Times New Roman" charset="0"/>
              </a:rPr>
              <a:t>var</a:t>
            </a:r>
            <a:r>
              <a:rPr lang="en-US" sz="1600" b="1" dirty="0">
                <a:solidFill>
                  <a:srgbClr val="FF0000"/>
                </a:solidFill>
                <a:latin typeface="Calibri" charset="0"/>
                <a:ea typeface="DengXian" charset="-122"/>
                <a:cs typeface="Times New Roman" charset="0"/>
              </a:rPr>
              <a:t> gap = </a:t>
            </a:r>
            <a:r>
              <a:rPr lang="en-US" sz="1600" b="1" dirty="0" err="1">
                <a:solidFill>
                  <a:srgbClr val="FF0000"/>
                </a:solidFill>
                <a:latin typeface="Calibri" charset="0"/>
                <a:ea typeface="DengXian" charset="-122"/>
                <a:cs typeface="Times New Roman" charset="0"/>
              </a:rPr>
              <a:t>Math.ceil</a:t>
            </a:r>
            <a:r>
              <a:rPr lang="en-US" sz="1600" b="1" dirty="0">
                <a:solidFill>
                  <a:srgbClr val="FF0000"/>
                </a:solidFill>
                <a:latin typeface="Calibri" charset="0"/>
                <a:ea typeface="DengXian" charset="-122"/>
                <a:cs typeface="Times New Roman" charset="0"/>
              </a:rPr>
              <a:t>((</a:t>
            </a:r>
            <a:r>
              <a:rPr lang="en-US" sz="1600" b="1" dirty="0" err="1">
                <a:solidFill>
                  <a:srgbClr val="FF0000"/>
                </a:solidFill>
                <a:latin typeface="Calibri" charset="0"/>
                <a:ea typeface="DengXian" charset="-122"/>
                <a:cs typeface="Times New Roman" charset="0"/>
              </a:rPr>
              <a:t>maxV</a:t>
            </a:r>
            <a:r>
              <a:rPr lang="en-US" sz="1600" b="1" dirty="0">
                <a:solidFill>
                  <a:srgbClr val="FF0000"/>
                </a:solidFill>
                <a:latin typeface="Calibri" charset="0"/>
                <a:ea typeface="DengXian" charset="-122"/>
                <a:cs typeface="Times New Roman" charset="0"/>
              </a:rPr>
              <a:t> - </a:t>
            </a:r>
            <a:r>
              <a:rPr lang="en-US" sz="1600" b="1" dirty="0" err="1">
                <a:solidFill>
                  <a:srgbClr val="FF0000"/>
                </a:solidFill>
                <a:latin typeface="Calibri" charset="0"/>
                <a:ea typeface="DengXian" charset="-122"/>
                <a:cs typeface="Times New Roman" charset="0"/>
              </a:rPr>
              <a:t>minV</a:t>
            </a:r>
            <a:r>
              <a:rPr lang="en-US" sz="1600" b="1" dirty="0">
                <a:solidFill>
                  <a:srgbClr val="FF0000"/>
                </a:solidFill>
                <a:latin typeface="Calibri" charset="0"/>
                <a:ea typeface="DengXian" charset="-122"/>
                <a:cs typeface="Times New Roman" charset="0"/>
              </a:rPr>
              <a:t>) / (nums.length-1));</a:t>
            </a:r>
          </a:p>
          <a:p>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var</a:t>
            </a:r>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bucketMin</a:t>
            </a:r>
            <a:r>
              <a:rPr lang="en-US" sz="1600" dirty="0">
                <a:solidFill>
                  <a:schemeClr val="accent1">
                    <a:lumMod val="75000"/>
                  </a:schemeClr>
                </a:solidFill>
                <a:latin typeface="Calibri" charset="0"/>
                <a:ea typeface="DengXian" charset="-122"/>
                <a:cs typeface="Times New Roman" charset="0"/>
              </a:rPr>
              <a:t> = new Array(nums.length-1).fill(</a:t>
            </a:r>
            <a:r>
              <a:rPr lang="en-US" sz="1600" dirty="0" err="1">
                <a:solidFill>
                  <a:schemeClr val="accent1">
                    <a:lumMod val="75000"/>
                  </a:schemeClr>
                </a:solidFill>
                <a:latin typeface="Calibri" charset="0"/>
                <a:ea typeface="DengXian" charset="-122"/>
                <a:cs typeface="Times New Roman" charset="0"/>
              </a:rPr>
              <a:t>Number.MAX_SAFE_INTEGER</a:t>
            </a:r>
            <a:r>
              <a:rPr lang="en-US" sz="1600" dirty="0">
                <a:solidFill>
                  <a:schemeClr val="accent1">
                    <a:lumMod val="75000"/>
                  </a:schemeClr>
                </a:solidFill>
                <a:latin typeface="Calibri" charset="0"/>
                <a:ea typeface="DengXian" charset="-122"/>
                <a:cs typeface="Times New Roman" charset="0"/>
              </a:rPr>
              <a:t>);</a:t>
            </a:r>
          </a:p>
          <a:p>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var</a:t>
            </a:r>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bucketMax</a:t>
            </a:r>
            <a:r>
              <a:rPr lang="en-US" sz="1600" dirty="0">
                <a:solidFill>
                  <a:schemeClr val="accent1">
                    <a:lumMod val="75000"/>
                  </a:schemeClr>
                </a:solidFill>
                <a:latin typeface="Calibri" charset="0"/>
                <a:ea typeface="DengXian" charset="-122"/>
                <a:cs typeface="Times New Roman" charset="0"/>
              </a:rPr>
              <a:t> = new Array(nums.length-1).fill(</a:t>
            </a:r>
            <a:r>
              <a:rPr lang="en-US" sz="1600" dirty="0" err="1">
                <a:solidFill>
                  <a:schemeClr val="accent1">
                    <a:lumMod val="75000"/>
                  </a:schemeClr>
                </a:solidFill>
                <a:latin typeface="Calibri" charset="0"/>
                <a:ea typeface="DengXian" charset="-122"/>
                <a:cs typeface="Times New Roman" charset="0"/>
              </a:rPr>
              <a:t>Number.MIN_SAFE_INTEGER</a:t>
            </a:r>
            <a:r>
              <a:rPr lang="en-US" sz="1600" dirty="0">
                <a:solidFill>
                  <a:schemeClr val="accent1">
                    <a:lumMod val="75000"/>
                  </a:schemeClr>
                </a:solidFill>
                <a:latin typeface="Calibri" charset="0"/>
                <a:ea typeface="DengXian" charset="-122"/>
                <a:cs typeface="Times New Roman" charset="0"/>
              </a:rPr>
              <a:t>);</a:t>
            </a:r>
          </a:p>
          <a:p>
            <a:r>
              <a:rPr lang="en-US" sz="1600" dirty="0">
                <a:solidFill>
                  <a:schemeClr val="accent1">
                    <a:lumMod val="75000"/>
                  </a:schemeClr>
                </a:solidFill>
                <a:latin typeface="Calibri" charset="0"/>
                <a:ea typeface="DengXian" charset="-122"/>
                <a:cs typeface="Times New Roman" charset="0"/>
              </a:rPr>
              <a:t>    </a:t>
            </a:r>
          </a:p>
          <a:p>
            <a:r>
              <a:rPr lang="en-US" sz="1600" dirty="0">
                <a:solidFill>
                  <a:schemeClr val="accent1">
                    <a:lumMod val="75000"/>
                  </a:schemeClr>
                </a:solidFill>
                <a:latin typeface="Calibri" charset="0"/>
                <a:ea typeface="DengXian" charset="-122"/>
                <a:cs typeface="Times New Roman" charset="0"/>
              </a:rPr>
              <a:t>    // scan each number and get min and max for each bucket</a:t>
            </a:r>
          </a:p>
          <a:p>
            <a:r>
              <a:rPr lang="en-US" sz="1600" dirty="0">
                <a:solidFill>
                  <a:schemeClr val="accent1">
                    <a:lumMod val="75000"/>
                  </a:schemeClr>
                </a:solidFill>
                <a:latin typeface="Calibri" charset="0"/>
                <a:ea typeface="DengXian" charset="-122"/>
                <a:cs typeface="Times New Roman" charset="0"/>
              </a:rPr>
              <a:t>    for(</a:t>
            </a:r>
            <a:r>
              <a:rPr lang="en-US" sz="1600" dirty="0" err="1">
                <a:solidFill>
                  <a:schemeClr val="accent1">
                    <a:lumMod val="75000"/>
                  </a:schemeClr>
                </a:solidFill>
                <a:latin typeface="Calibri" charset="0"/>
                <a:ea typeface="DengXian" charset="-122"/>
                <a:cs typeface="Times New Roman" charset="0"/>
              </a:rPr>
              <a:t>var</a:t>
            </a:r>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num</a:t>
            </a:r>
            <a:r>
              <a:rPr lang="en-US" sz="1600" dirty="0">
                <a:solidFill>
                  <a:schemeClr val="accent1">
                    <a:lumMod val="75000"/>
                  </a:schemeClr>
                </a:solidFill>
                <a:latin typeface="Calibri" charset="0"/>
                <a:ea typeface="DengXian" charset="-122"/>
                <a:cs typeface="Times New Roman" charset="0"/>
              </a:rPr>
              <a:t> of </a:t>
            </a:r>
            <a:r>
              <a:rPr lang="en-US" sz="1600" dirty="0" err="1">
                <a:solidFill>
                  <a:schemeClr val="accent1">
                    <a:lumMod val="75000"/>
                  </a:schemeClr>
                </a:solidFill>
                <a:latin typeface="Calibri" charset="0"/>
                <a:ea typeface="DengXian" charset="-122"/>
                <a:cs typeface="Times New Roman" charset="0"/>
              </a:rPr>
              <a:t>nums</a:t>
            </a:r>
            <a:r>
              <a:rPr lang="en-US" sz="1600" dirty="0">
                <a:solidFill>
                  <a:schemeClr val="accent1">
                    <a:lumMod val="75000"/>
                  </a:schemeClr>
                </a:solidFill>
                <a:latin typeface="Calibri" charset="0"/>
                <a:ea typeface="DengXian" charset="-122"/>
                <a:cs typeface="Times New Roman" charset="0"/>
              </a:rPr>
              <a:t>) {</a:t>
            </a:r>
          </a:p>
          <a:p>
            <a:r>
              <a:rPr lang="en-US" sz="1600" dirty="0">
                <a:solidFill>
                  <a:schemeClr val="accent1">
                    <a:lumMod val="75000"/>
                  </a:schemeClr>
                </a:solidFill>
                <a:latin typeface="Calibri" charset="0"/>
                <a:ea typeface="DengXian" charset="-122"/>
                <a:cs typeface="Times New Roman" charset="0"/>
              </a:rPr>
              <a:t>        if (</a:t>
            </a:r>
            <a:r>
              <a:rPr lang="en-US" sz="1600" dirty="0" err="1">
                <a:solidFill>
                  <a:schemeClr val="accent1">
                    <a:lumMod val="75000"/>
                  </a:schemeClr>
                </a:solidFill>
                <a:latin typeface="Calibri" charset="0"/>
                <a:ea typeface="DengXian" charset="-122"/>
                <a:cs typeface="Times New Roman" charset="0"/>
              </a:rPr>
              <a:t>num</a:t>
            </a:r>
            <a:r>
              <a:rPr lang="en-US" sz="1600" dirty="0">
                <a:solidFill>
                  <a:schemeClr val="accent1">
                    <a:lumMod val="75000"/>
                  </a:schemeClr>
                </a:solidFill>
                <a:latin typeface="Calibri" charset="0"/>
                <a:ea typeface="DengXian" charset="-122"/>
                <a:cs typeface="Times New Roman" charset="0"/>
              </a:rPr>
              <a:t> === </a:t>
            </a:r>
            <a:r>
              <a:rPr lang="en-US" sz="1600" dirty="0" err="1">
                <a:solidFill>
                  <a:schemeClr val="accent1">
                    <a:lumMod val="75000"/>
                  </a:schemeClr>
                </a:solidFill>
                <a:latin typeface="Calibri" charset="0"/>
                <a:ea typeface="DengXian" charset="-122"/>
                <a:cs typeface="Times New Roman" charset="0"/>
              </a:rPr>
              <a:t>minV</a:t>
            </a:r>
            <a:r>
              <a:rPr lang="en-US" sz="1600" dirty="0">
                <a:solidFill>
                  <a:schemeClr val="accent1">
                    <a:lumMod val="75000"/>
                  </a:schemeClr>
                </a:solidFill>
                <a:latin typeface="Calibri" charset="0"/>
                <a:ea typeface="DengXian" charset="-122"/>
                <a:cs typeface="Times New Roman" charset="0"/>
              </a:rPr>
              <a:t> || </a:t>
            </a:r>
            <a:r>
              <a:rPr lang="en-US" sz="1600" dirty="0" err="1">
                <a:solidFill>
                  <a:schemeClr val="accent1">
                    <a:lumMod val="75000"/>
                  </a:schemeClr>
                </a:solidFill>
                <a:latin typeface="Calibri" charset="0"/>
                <a:ea typeface="DengXian" charset="-122"/>
                <a:cs typeface="Times New Roman" charset="0"/>
              </a:rPr>
              <a:t>num</a:t>
            </a:r>
            <a:r>
              <a:rPr lang="en-US" sz="1600" dirty="0">
                <a:solidFill>
                  <a:schemeClr val="accent1">
                    <a:lumMod val="75000"/>
                  </a:schemeClr>
                </a:solidFill>
                <a:latin typeface="Calibri" charset="0"/>
                <a:ea typeface="DengXian" charset="-122"/>
                <a:cs typeface="Times New Roman" charset="0"/>
              </a:rPr>
              <a:t> === </a:t>
            </a:r>
            <a:r>
              <a:rPr lang="en-US" sz="1600" dirty="0" err="1">
                <a:solidFill>
                  <a:schemeClr val="accent1">
                    <a:lumMod val="75000"/>
                  </a:schemeClr>
                </a:solidFill>
                <a:latin typeface="Calibri" charset="0"/>
                <a:ea typeface="DengXian" charset="-122"/>
                <a:cs typeface="Times New Roman" charset="0"/>
              </a:rPr>
              <a:t>maxV</a:t>
            </a:r>
            <a:r>
              <a:rPr lang="en-US" sz="1600" dirty="0">
                <a:solidFill>
                  <a:schemeClr val="accent1">
                    <a:lumMod val="75000"/>
                  </a:schemeClr>
                </a:solidFill>
                <a:latin typeface="Calibri" charset="0"/>
                <a:ea typeface="DengXian" charset="-122"/>
                <a:cs typeface="Times New Roman" charset="0"/>
              </a:rPr>
              <a:t>) </a:t>
            </a:r>
            <a:r>
              <a:rPr lang="en-US" sz="1200" dirty="0">
                <a:solidFill>
                  <a:schemeClr val="accent1">
                    <a:lumMod val="75000"/>
                  </a:schemeClr>
                </a:solidFill>
                <a:latin typeface="Calibri" charset="0"/>
                <a:ea typeface="DengXian" charset="-122"/>
                <a:cs typeface="Times New Roman" charset="0"/>
              </a:rPr>
              <a:t>// </a:t>
            </a:r>
            <a:r>
              <a:rPr lang="en-US" sz="1200" dirty="0" err="1">
                <a:solidFill>
                  <a:schemeClr val="accent1">
                    <a:lumMod val="75000"/>
                  </a:schemeClr>
                </a:solidFill>
                <a:latin typeface="Calibri" charset="0"/>
                <a:ea typeface="DengXian" charset="-122"/>
                <a:cs typeface="Times New Roman" charset="0"/>
              </a:rPr>
              <a:t>sepcial</a:t>
            </a:r>
            <a:r>
              <a:rPr lang="en-US" sz="1200" dirty="0">
                <a:solidFill>
                  <a:schemeClr val="accent1">
                    <a:lumMod val="75000"/>
                  </a:schemeClr>
                </a:solidFill>
                <a:latin typeface="Calibri" charset="0"/>
                <a:ea typeface="DengXian" charset="-122"/>
                <a:cs typeface="Times New Roman" charset="0"/>
              </a:rPr>
              <a:t> case: [1, 100000] they belong to same bucket</a:t>
            </a:r>
          </a:p>
          <a:p>
            <a:r>
              <a:rPr lang="en-US" sz="1600" dirty="0">
                <a:solidFill>
                  <a:schemeClr val="accent1">
                    <a:lumMod val="75000"/>
                  </a:schemeClr>
                </a:solidFill>
                <a:latin typeface="Calibri" charset="0"/>
                <a:ea typeface="DengXian" charset="-122"/>
                <a:cs typeface="Times New Roman" charset="0"/>
              </a:rPr>
              <a:t>            continue;      // this is the key</a:t>
            </a:r>
          </a:p>
          <a:p>
            <a:r>
              <a:rPr lang="en-US" sz="1600" dirty="0">
                <a:solidFill>
                  <a:schemeClr val="accent1">
                    <a:lumMod val="75000"/>
                  </a:schemeClr>
                </a:solidFill>
                <a:latin typeface="Calibri" charset="0"/>
                <a:ea typeface="DengXian" charset="-122"/>
                <a:cs typeface="Times New Roman" charset="0"/>
              </a:rPr>
              <a:t>        </a:t>
            </a:r>
            <a:r>
              <a:rPr lang="en-US" sz="1600" b="1" dirty="0" err="1">
                <a:solidFill>
                  <a:srgbClr val="FF0000"/>
                </a:solidFill>
                <a:latin typeface="Calibri" charset="0"/>
                <a:ea typeface="DengXian" charset="-122"/>
                <a:cs typeface="Times New Roman" charset="0"/>
              </a:rPr>
              <a:t>var</a:t>
            </a:r>
            <a:r>
              <a:rPr lang="en-US" sz="1600" b="1" dirty="0">
                <a:solidFill>
                  <a:srgbClr val="FF0000"/>
                </a:solidFill>
                <a:latin typeface="Calibri" charset="0"/>
                <a:ea typeface="DengXian" charset="-122"/>
                <a:cs typeface="Times New Roman" charset="0"/>
              </a:rPr>
              <a:t> id = ~~((</a:t>
            </a:r>
            <a:r>
              <a:rPr lang="en-US" sz="1600" b="1" dirty="0" err="1">
                <a:solidFill>
                  <a:srgbClr val="FF0000"/>
                </a:solidFill>
                <a:latin typeface="Calibri" charset="0"/>
                <a:ea typeface="DengXian" charset="-122"/>
                <a:cs typeface="Times New Roman" charset="0"/>
              </a:rPr>
              <a:t>num</a:t>
            </a:r>
            <a:r>
              <a:rPr lang="en-US" sz="1600" b="1" dirty="0">
                <a:solidFill>
                  <a:srgbClr val="FF0000"/>
                </a:solidFill>
                <a:latin typeface="Calibri" charset="0"/>
                <a:ea typeface="DengXian" charset="-122"/>
                <a:cs typeface="Times New Roman" charset="0"/>
              </a:rPr>
              <a:t> - </a:t>
            </a:r>
            <a:r>
              <a:rPr lang="en-US" sz="1600" b="1" dirty="0" err="1">
                <a:solidFill>
                  <a:srgbClr val="FF0000"/>
                </a:solidFill>
                <a:latin typeface="Calibri" charset="0"/>
                <a:ea typeface="DengXian" charset="-122"/>
                <a:cs typeface="Times New Roman" charset="0"/>
              </a:rPr>
              <a:t>minV</a:t>
            </a:r>
            <a:r>
              <a:rPr lang="en-US" sz="1600" b="1" dirty="0">
                <a:solidFill>
                  <a:srgbClr val="FF0000"/>
                </a:solidFill>
                <a:latin typeface="Calibri" charset="0"/>
                <a:ea typeface="DengXian" charset="-122"/>
                <a:cs typeface="Times New Roman" charset="0"/>
              </a:rPr>
              <a:t>) / gap);</a:t>
            </a:r>
          </a:p>
          <a:p>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bucketMin</a:t>
            </a:r>
            <a:r>
              <a:rPr lang="en-US" sz="1600" dirty="0">
                <a:solidFill>
                  <a:schemeClr val="accent1">
                    <a:lumMod val="75000"/>
                  </a:schemeClr>
                </a:solidFill>
                <a:latin typeface="Calibri" charset="0"/>
                <a:ea typeface="DengXian" charset="-122"/>
                <a:cs typeface="Times New Roman" charset="0"/>
              </a:rPr>
              <a:t>[id] = </a:t>
            </a:r>
            <a:r>
              <a:rPr lang="en-US" sz="1600" dirty="0" err="1">
                <a:solidFill>
                  <a:schemeClr val="accent1">
                    <a:lumMod val="75000"/>
                  </a:schemeClr>
                </a:solidFill>
                <a:latin typeface="Calibri" charset="0"/>
                <a:ea typeface="DengXian" charset="-122"/>
                <a:cs typeface="Times New Roman" charset="0"/>
              </a:rPr>
              <a:t>Math.min</a:t>
            </a:r>
            <a:r>
              <a:rPr lang="en-US" sz="1600" dirty="0">
                <a:solidFill>
                  <a:schemeClr val="accent1">
                    <a:lumMod val="75000"/>
                  </a:schemeClr>
                </a:solidFill>
                <a:latin typeface="Calibri" charset="0"/>
                <a:ea typeface="DengXian" charset="-122"/>
                <a:cs typeface="Times New Roman" charset="0"/>
              </a:rPr>
              <a:t>(</a:t>
            </a:r>
            <a:r>
              <a:rPr lang="en-US" sz="1600" dirty="0" err="1">
                <a:solidFill>
                  <a:schemeClr val="accent1">
                    <a:lumMod val="75000"/>
                  </a:schemeClr>
                </a:solidFill>
                <a:latin typeface="Calibri" charset="0"/>
                <a:ea typeface="DengXian" charset="-122"/>
                <a:cs typeface="Times New Roman" charset="0"/>
              </a:rPr>
              <a:t>bucketMin</a:t>
            </a:r>
            <a:r>
              <a:rPr lang="en-US" sz="1600" dirty="0">
                <a:solidFill>
                  <a:schemeClr val="accent1">
                    <a:lumMod val="75000"/>
                  </a:schemeClr>
                </a:solidFill>
                <a:latin typeface="Calibri" charset="0"/>
                <a:ea typeface="DengXian" charset="-122"/>
                <a:cs typeface="Times New Roman" charset="0"/>
              </a:rPr>
              <a:t>[id], </a:t>
            </a:r>
            <a:r>
              <a:rPr lang="en-US" sz="1600" dirty="0" err="1">
                <a:solidFill>
                  <a:schemeClr val="accent1">
                    <a:lumMod val="75000"/>
                  </a:schemeClr>
                </a:solidFill>
                <a:latin typeface="Calibri" charset="0"/>
                <a:ea typeface="DengXian" charset="-122"/>
                <a:cs typeface="Times New Roman" charset="0"/>
              </a:rPr>
              <a:t>num</a:t>
            </a:r>
            <a:r>
              <a:rPr lang="en-US" sz="1600" dirty="0">
                <a:solidFill>
                  <a:schemeClr val="accent1">
                    <a:lumMod val="75000"/>
                  </a:schemeClr>
                </a:solidFill>
                <a:latin typeface="Calibri" charset="0"/>
                <a:ea typeface="DengXian" charset="-122"/>
                <a:cs typeface="Times New Roman" charset="0"/>
              </a:rPr>
              <a:t>);</a:t>
            </a:r>
          </a:p>
          <a:p>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bucketMax</a:t>
            </a:r>
            <a:r>
              <a:rPr lang="en-US" sz="1600" dirty="0">
                <a:solidFill>
                  <a:schemeClr val="accent1">
                    <a:lumMod val="75000"/>
                  </a:schemeClr>
                </a:solidFill>
                <a:latin typeface="Calibri" charset="0"/>
                <a:ea typeface="DengXian" charset="-122"/>
                <a:cs typeface="Times New Roman" charset="0"/>
              </a:rPr>
              <a:t>[id] = </a:t>
            </a:r>
            <a:r>
              <a:rPr lang="en-US" sz="1600" dirty="0" err="1">
                <a:solidFill>
                  <a:schemeClr val="accent1">
                    <a:lumMod val="75000"/>
                  </a:schemeClr>
                </a:solidFill>
                <a:latin typeface="Calibri" charset="0"/>
                <a:ea typeface="DengXian" charset="-122"/>
                <a:cs typeface="Times New Roman" charset="0"/>
              </a:rPr>
              <a:t>Math.max</a:t>
            </a:r>
            <a:r>
              <a:rPr lang="en-US" sz="1600" dirty="0">
                <a:solidFill>
                  <a:schemeClr val="accent1">
                    <a:lumMod val="75000"/>
                  </a:schemeClr>
                </a:solidFill>
                <a:latin typeface="Calibri" charset="0"/>
                <a:ea typeface="DengXian" charset="-122"/>
                <a:cs typeface="Times New Roman" charset="0"/>
              </a:rPr>
              <a:t>(</a:t>
            </a:r>
            <a:r>
              <a:rPr lang="en-US" sz="1600" dirty="0" err="1">
                <a:solidFill>
                  <a:schemeClr val="accent1">
                    <a:lumMod val="75000"/>
                  </a:schemeClr>
                </a:solidFill>
                <a:latin typeface="Calibri" charset="0"/>
                <a:ea typeface="DengXian" charset="-122"/>
                <a:cs typeface="Times New Roman" charset="0"/>
              </a:rPr>
              <a:t>bucketMax</a:t>
            </a:r>
            <a:r>
              <a:rPr lang="en-US" sz="1600" dirty="0">
                <a:solidFill>
                  <a:schemeClr val="accent1">
                    <a:lumMod val="75000"/>
                  </a:schemeClr>
                </a:solidFill>
                <a:latin typeface="Calibri" charset="0"/>
                <a:ea typeface="DengXian" charset="-122"/>
                <a:cs typeface="Times New Roman" charset="0"/>
              </a:rPr>
              <a:t>[id], </a:t>
            </a:r>
            <a:r>
              <a:rPr lang="en-US" sz="1600" dirty="0" err="1">
                <a:solidFill>
                  <a:schemeClr val="accent1">
                    <a:lumMod val="75000"/>
                  </a:schemeClr>
                </a:solidFill>
                <a:latin typeface="Calibri" charset="0"/>
                <a:ea typeface="DengXian" charset="-122"/>
                <a:cs typeface="Times New Roman" charset="0"/>
              </a:rPr>
              <a:t>num</a:t>
            </a:r>
            <a:r>
              <a:rPr lang="en-US" sz="1600" dirty="0">
                <a:solidFill>
                  <a:schemeClr val="accent1">
                    <a:lumMod val="75000"/>
                  </a:schemeClr>
                </a:solidFill>
                <a:latin typeface="Calibri" charset="0"/>
                <a:ea typeface="DengXian" charset="-122"/>
                <a:cs typeface="Times New Roman" charset="0"/>
              </a:rPr>
              <a:t>);</a:t>
            </a:r>
          </a:p>
          <a:p>
            <a:r>
              <a:rPr lang="en-US" sz="1600" dirty="0">
                <a:solidFill>
                  <a:schemeClr val="accent1">
                    <a:lumMod val="75000"/>
                  </a:schemeClr>
                </a:solidFill>
                <a:latin typeface="Calibri" charset="0"/>
                <a:ea typeface="DengXian" charset="-122"/>
                <a:cs typeface="Times New Roman" charset="0"/>
              </a:rPr>
              <a:t>    }</a:t>
            </a:r>
          </a:p>
          <a:p>
            <a:r>
              <a:rPr lang="en-US" sz="1600" dirty="0">
                <a:solidFill>
                  <a:schemeClr val="accent1">
                    <a:lumMod val="75000"/>
                  </a:schemeClr>
                </a:solidFill>
                <a:latin typeface="Calibri" charset="0"/>
                <a:ea typeface="DengXian" charset="-122"/>
                <a:cs typeface="Times New Roman" charset="0"/>
              </a:rPr>
              <a:t>    </a:t>
            </a:r>
          </a:p>
          <a:p>
            <a:r>
              <a:rPr lang="en-US" sz="1600" dirty="0">
                <a:solidFill>
                  <a:schemeClr val="accent1">
                    <a:lumMod val="75000"/>
                  </a:schemeClr>
                </a:solidFill>
                <a:latin typeface="Calibri" charset="0"/>
                <a:ea typeface="DengXian" charset="-122"/>
                <a:cs typeface="Times New Roman" charset="0"/>
              </a:rPr>
              <a:t>    // get the max gap by using current min - previous max</a:t>
            </a:r>
          </a:p>
          <a:p>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var</a:t>
            </a:r>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maxGap</a:t>
            </a:r>
            <a:r>
              <a:rPr lang="en-US" sz="1600" dirty="0">
                <a:solidFill>
                  <a:schemeClr val="accent1">
                    <a:lumMod val="75000"/>
                  </a:schemeClr>
                </a:solidFill>
                <a:latin typeface="Calibri" charset="0"/>
                <a:ea typeface="DengXian" charset="-122"/>
                <a:cs typeface="Times New Roman" charset="0"/>
              </a:rPr>
              <a:t> = </a:t>
            </a:r>
            <a:r>
              <a:rPr lang="en-US" sz="1600" dirty="0" err="1">
                <a:solidFill>
                  <a:schemeClr val="accent1">
                    <a:lumMod val="75000"/>
                  </a:schemeClr>
                </a:solidFill>
                <a:latin typeface="Calibri" charset="0"/>
                <a:ea typeface="DengXian" charset="-122"/>
                <a:cs typeface="Times New Roman" charset="0"/>
              </a:rPr>
              <a:t>Number.MIN_SAFE_INTEGER</a:t>
            </a:r>
            <a:r>
              <a:rPr lang="en-US" sz="1600" dirty="0">
                <a:solidFill>
                  <a:schemeClr val="accent1">
                    <a:lumMod val="75000"/>
                  </a:schemeClr>
                </a:solidFill>
                <a:latin typeface="Calibri" charset="0"/>
                <a:ea typeface="DengXian" charset="-122"/>
                <a:cs typeface="Times New Roman" charset="0"/>
              </a:rPr>
              <a:t>;</a:t>
            </a:r>
          </a:p>
          <a:p>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var</a:t>
            </a:r>
            <a:r>
              <a:rPr lang="en-US" sz="1600" dirty="0">
                <a:solidFill>
                  <a:schemeClr val="accent1">
                    <a:lumMod val="75000"/>
                  </a:schemeClr>
                </a:solidFill>
                <a:latin typeface="Calibri" charset="0"/>
                <a:ea typeface="DengXian" charset="-122"/>
                <a:cs typeface="Times New Roman" charset="0"/>
              </a:rPr>
              <a:t> previous = </a:t>
            </a:r>
            <a:r>
              <a:rPr lang="en-US" sz="1600" dirty="0" err="1">
                <a:solidFill>
                  <a:schemeClr val="accent1">
                    <a:lumMod val="75000"/>
                  </a:schemeClr>
                </a:solidFill>
                <a:latin typeface="Calibri" charset="0"/>
                <a:ea typeface="DengXian" charset="-122"/>
                <a:cs typeface="Times New Roman" charset="0"/>
              </a:rPr>
              <a:t>minV</a:t>
            </a:r>
            <a:r>
              <a:rPr lang="en-US" sz="1600" dirty="0">
                <a:solidFill>
                  <a:schemeClr val="accent1">
                    <a:lumMod val="75000"/>
                  </a:schemeClr>
                </a:solidFill>
                <a:latin typeface="Calibri" charset="0"/>
                <a:ea typeface="DengXian" charset="-122"/>
                <a:cs typeface="Times New Roman" charset="0"/>
              </a:rPr>
              <a:t>;</a:t>
            </a:r>
          </a:p>
          <a:p>
            <a:r>
              <a:rPr lang="en-US" sz="1600" dirty="0">
                <a:solidFill>
                  <a:schemeClr val="accent1">
                    <a:lumMod val="75000"/>
                  </a:schemeClr>
                </a:solidFill>
                <a:latin typeface="Calibri" charset="0"/>
                <a:ea typeface="DengXian" charset="-122"/>
                <a:cs typeface="Times New Roman" charset="0"/>
              </a:rPr>
              <a:t>    for(</a:t>
            </a:r>
            <a:r>
              <a:rPr lang="en-US" sz="1600" dirty="0" err="1">
                <a:solidFill>
                  <a:schemeClr val="accent1">
                    <a:lumMod val="75000"/>
                  </a:schemeClr>
                </a:solidFill>
                <a:latin typeface="Calibri" charset="0"/>
                <a:ea typeface="DengXian" charset="-122"/>
                <a:cs typeface="Times New Roman" charset="0"/>
              </a:rPr>
              <a:t>var</a:t>
            </a:r>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=0; </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&lt;</a:t>
            </a:r>
            <a:r>
              <a:rPr lang="en-US" sz="1600" dirty="0" err="1">
                <a:solidFill>
                  <a:schemeClr val="accent1">
                    <a:lumMod val="75000"/>
                  </a:schemeClr>
                </a:solidFill>
                <a:latin typeface="Calibri" charset="0"/>
                <a:ea typeface="DengXian" charset="-122"/>
                <a:cs typeface="Times New Roman" charset="0"/>
              </a:rPr>
              <a:t>bucketMin.length</a:t>
            </a:r>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 {</a:t>
            </a:r>
          </a:p>
          <a:p>
            <a:r>
              <a:rPr lang="en-US" sz="1600" dirty="0">
                <a:solidFill>
                  <a:schemeClr val="accent1">
                    <a:lumMod val="75000"/>
                  </a:schemeClr>
                </a:solidFill>
                <a:latin typeface="Calibri" charset="0"/>
                <a:ea typeface="DengXian" charset="-122"/>
                <a:cs typeface="Times New Roman" charset="0"/>
              </a:rPr>
              <a:t>        if(</a:t>
            </a:r>
            <a:r>
              <a:rPr lang="en-US" sz="1600" dirty="0" err="1">
                <a:solidFill>
                  <a:schemeClr val="accent1">
                    <a:lumMod val="75000"/>
                  </a:schemeClr>
                </a:solidFill>
                <a:latin typeface="Calibri" charset="0"/>
                <a:ea typeface="DengXian" charset="-122"/>
                <a:cs typeface="Times New Roman" charset="0"/>
              </a:rPr>
              <a:t>bucketMin</a:t>
            </a:r>
            <a:r>
              <a:rPr lang="en-US" sz="1600" dirty="0">
                <a:solidFill>
                  <a:schemeClr val="accent1">
                    <a:lumMod val="75000"/>
                  </a:schemeClr>
                </a:solidFill>
                <a:latin typeface="Calibri" charset="0"/>
                <a:ea typeface="DengXian" charset="-122"/>
                <a:cs typeface="Times New Roman" charset="0"/>
              </a:rPr>
              <a:t>[</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 === </a:t>
            </a:r>
            <a:r>
              <a:rPr lang="en-US" sz="1600" dirty="0" err="1">
                <a:solidFill>
                  <a:schemeClr val="accent1">
                    <a:lumMod val="75000"/>
                  </a:schemeClr>
                </a:solidFill>
                <a:latin typeface="Calibri" charset="0"/>
                <a:ea typeface="DengXian" charset="-122"/>
                <a:cs typeface="Times New Roman" charset="0"/>
              </a:rPr>
              <a:t>Number.MAX_SAFE_INTEGER</a:t>
            </a:r>
            <a:r>
              <a:rPr lang="en-US" sz="1600" dirty="0">
                <a:solidFill>
                  <a:schemeClr val="accent1">
                    <a:lumMod val="75000"/>
                  </a:schemeClr>
                </a:solidFill>
                <a:latin typeface="Calibri" charset="0"/>
                <a:ea typeface="DengXian" charset="-122"/>
                <a:cs typeface="Times New Roman" charset="0"/>
              </a:rPr>
              <a:t>)  continue;  // empty bucket</a:t>
            </a:r>
          </a:p>
          <a:p>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maxGap</a:t>
            </a:r>
            <a:r>
              <a:rPr lang="en-US" sz="1600" dirty="0">
                <a:solidFill>
                  <a:schemeClr val="accent1">
                    <a:lumMod val="75000"/>
                  </a:schemeClr>
                </a:solidFill>
                <a:latin typeface="Calibri" charset="0"/>
                <a:ea typeface="DengXian" charset="-122"/>
                <a:cs typeface="Times New Roman" charset="0"/>
              </a:rPr>
              <a:t> = </a:t>
            </a:r>
            <a:r>
              <a:rPr lang="en-US" sz="1600" dirty="0" err="1">
                <a:solidFill>
                  <a:schemeClr val="accent1">
                    <a:lumMod val="75000"/>
                  </a:schemeClr>
                </a:solidFill>
                <a:latin typeface="Calibri" charset="0"/>
                <a:ea typeface="DengXian" charset="-122"/>
                <a:cs typeface="Times New Roman" charset="0"/>
              </a:rPr>
              <a:t>Math.max</a:t>
            </a:r>
            <a:r>
              <a:rPr lang="en-US" sz="1600" dirty="0">
                <a:solidFill>
                  <a:schemeClr val="accent1">
                    <a:lumMod val="75000"/>
                  </a:schemeClr>
                </a:solidFill>
                <a:latin typeface="Calibri" charset="0"/>
                <a:ea typeface="DengXian" charset="-122"/>
                <a:cs typeface="Times New Roman" charset="0"/>
              </a:rPr>
              <a:t>(</a:t>
            </a:r>
            <a:r>
              <a:rPr lang="en-US" sz="1600" dirty="0" err="1">
                <a:solidFill>
                  <a:schemeClr val="accent1">
                    <a:lumMod val="75000"/>
                  </a:schemeClr>
                </a:solidFill>
                <a:latin typeface="Calibri" charset="0"/>
                <a:ea typeface="DengXian" charset="-122"/>
                <a:cs typeface="Times New Roman" charset="0"/>
              </a:rPr>
              <a:t>maxGap</a:t>
            </a:r>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bucketMin</a:t>
            </a:r>
            <a:r>
              <a:rPr lang="en-US" sz="1600" dirty="0">
                <a:solidFill>
                  <a:schemeClr val="accent1">
                    <a:lumMod val="75000"/>
                  </a:schemeClr>
                </a:solidFill>
                <a:latin typeface="Calibri" charset="0"/>
                <a:ea typeface="DengXian" charset="-122"/>
                <a:cs typeface="Times New Roman" charset="0"/>
              </a:rPr>
              <a:t>[</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 - previous);</a:t>
            </a:r>
          </a:p>
          <a:p>
            <a:r>
              <a:rPr lang="en-US" sz="1600" dirty="0">
                <a:solidFill>
                  <a:schemeClr val="accent1">
                    <a:lumMod val="75000"/>
                  </a:schemeClr>
                </a:solidFill>
                <a:latin typeface="Calibri" charset="0"/>
                <a:ea typeface="DengXian" charset="-122"/>
                <a:cs typeface="Times New Roman" charset="0"/>
              </a:rPr>
              <a:t>        previous = </a:t>
            </a:r>
            <a:r>
              <a:rPr lang="en-US" sz="1600" dirty="0" err="1">
                <a:solidFill>
                  <a:schemeClr val="accent1">
                    <a:lumMod val="75000"/>
                  </a:schemeClr>
                </a:solidFill>
                <a:latin typeface="Calibri" charset="0"/>
                <a:ea typeface="DengXian" charset="-122"/>
                <a:cs typeface="Times New Roman" charset="0"/>
              </a:rPr>
              <a:t>bucketMax</a:t>
            </a:r>
            <a:r>
              <a:rPr lang="en-US" sz="1600" dirty="0">
                <a:solidFill>
                  <a:schemeClr val="accent1">
                    <a:lumMod val="75000"/>
                  </a:schemeClr>
                </a:solidFill>
                <a:latin typeface="Calibri" charset="0"/>
                <a:ea typeface="DengXian" charset="-122"/>
                <a:cs typeface="Times New Roman" charset="0"/>
              </a:rPr>
              <a:t>[</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a:t>
            </a:r>
          </a:p>
          <a:p>
            <a:r>
              <a:rPr lang="en-US" sz="1600" dirty="0">
                <a:solidFill>
                  <a:schemeClr val="accent1">
                    <a:lumMod val="75000"/>
                  </a:schemeClr>
                </a:solidFill>
                <a:latin typeface="Calibri" charset="0"/>
                <a:ea typeface="DengXian" charset="-122"/>
                <a:cs typeface="Times New Roman" charset="0"/>
              </a:rPr>
              <a:t>    }</a:t>
            </a:r>
          </a:p>
          <a:p>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maxGap</a:t>
            </a:r>
            <a:r>
              <a:rPr lang="en-US" sz="1600" dirty="0">
                <a:solidFill>
                  <a:schemeClr val="accent1">
                    <a:lumMod val="75000"/>
                  </a:schemeClr>
                </a:solidFill>
                <a:latin typeface="Calibri" charset="0"/>
                <a:ea typeface="DengXian" charset="-122"/>
                <a:cs typeface="Times New Roman" charset="0"/>
              </a:rPr>
              <a:t> = </a:t>
            </a:r>
            <a:r>
              <a:rPr lang="en-US" sz="1600" dirty="0" err="1">
                <a:solidFill>
                  <a:schemeClr val="accent1">
                    <a:lumMod val="75000"/>
                  </a:schemeClr>
                </a:solidFill>
                <a:latin typeface="Calibri" charset="0"/>
                <a:ea typeface="DengXian" charset="-122"/>
                <a:cs typeface="Times New Roman" charset="0"/>
              </a:rPr>
              <a:t>Math.max</a:t>
            </a:r>
            <a:r>
              <a:rPr lang="en-US" sz="1600" dirty="0">
                <a:solidFill>
                  <a:schemeClr val="accent1">
                    <a:lumMod val="75000"/>
                  </a:schemeClr>
                </a:solidFill>
                <a:latin typeface="Calibri" charset="0"/>
                <a:ea typeface="DengXian" charset="-122"/>
                <a:cs typeface="Times New Roman" charset="0"/>
              </a:rPr>
              <a:t>(</a:t>
            </a:r>
            <a:r>
              <a:rPr lang="en-US" sz="1600" dirty="0" err="1">
                <a:solidFill>
                  <a:schemeClr val="accent1">
                    <a:lumMod val="75000"/>
                  </a:schemeClr>
                </a:solidFill>
                <a:latin typeface="Calibri" charset="0"/>
                <a:ea typeface="DengXian" charset="-122"/>
                <a:cs typeface="Times New Roman" charset="0"/>
              </a:rPr>
              <a:t>maxGap</a:t>
            </a:r>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maxV</a:t>
            </a:r>
            <a:r>
              <a:rPr lang="en-US" sz="1600" dirty="0">
                <a:solidFill>
                  <a:schemeClr val="accent1">
                    <a:lumMod val="75000"/>
                  </a:schemeClr>
                </a:solidFill>
                <a:latin typeface="Calibri" charset="0"/>
                <a:ea typeface="DengXian" charset="-122"/>
                <a:cs typeface="Times New Roman" charset="0"/>
              </a:rPr>
              <a:t> - previous);</a:t>
            </a:r>
          </a:p>
          <a:p>
            <a:r>
              <a:rPr lang="en-US" sz="1600" dirty="0">
                <a:solidFill>
                  <a:schemeClr val="accent1">
                    <a:lumMod val="75000"/>
                  </a:schemeClr>
                </a:solidFill>
                <a:latin typeface="Calibri" charset="0"/>
                <a:ea typeface="DengXian" charset="-122"/>
                <a:cs typeface="Times New Roman" charset="0"/>
              </a:rPr>
              <a:t>    return </a:t>
            </a:r>
            <a:r>
              <a:rPr lang="en-US" sz="1600" dirty="0" err="1">
                <a:solidFill>
                  <a:schemeClr val="accent1">
                    <a:lumMod val="75000"/>
                  </a:schemeClr>
                </a:solidFill>
                <a:latin typeface="Calibri" charset="0"/>
                <a:ea typeface="DengXian" charset="-122"/>
                <a:cs typeface="Times New Roman" charset="0"/>
              </a:rPr>
              <a:t>maxGap</a:t>
            </a:r>
            <a:r>
              <a:rPr lang="en-US" sz="1600" dirty="0">
                <a:solidFill>
                  <a:schemeClr val="accent1">
                    <a:lumMod val="75000"/>
                  </a:schemeClr>
                </a:solidFill>
                <a:latin typeface="Calibri" charset="0"/>
                <a:ea typeface="DengXian" charset="-122"/>
                <a:cs typeface="Times New Roman" charset="0"/>
              </a:rPr>
              <a:t>;</a:t>
            </a:r>
            <a:endParaRPr lang="en-US" sz="1600" dirty="0">
              <a:solidFill>
                <a:schemeClr val="accent1">
                  <a:lumMod val="75000"/>
                </a:schemeClr>
              </a:solidFill>
              <a:effectLst/>
              <a:latin typeface="Calibri" charset="0"/>
              <a:ea typeface="DengXian" charset="-122"/>
              <a:cs typeface="Times New Roman" charset="0"/>
            </a:endParaRPr>
          </a:p>
        </p:txBody>
      </p:sp>
    </p:spTree>
    <p:extLst>
      <p:ext uri="{BB962C8B-B14F-4D97-AF65-F5344CB8AC3E}">
        <p14:creationId xmlns:p14="http://schemas.microsoft.com/office/powerpoint/2010/main" val="17034762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3422" y="156146"/>
            <a:ext cx="3915440" cy="646331"/>
          </a:xfrm>
          <a:prstGeom prst="rect">
            <a:avLst/>
          </a:prstGeom>
        </p:spPr>
        <p:txBody>
          <a:bodyPr wrap="square">
            <a:spAutoFit/>
          </a:bodyPr>
          <a:lstStyle/>
          <a:p>
            <a:r>
              <a:rPr lang="en-US" dirty="0" smtClean="0"/>
              <a:t>Sorting series  - Bucket sort</a:t>
            </a:r>
          </a:p>
          <a:p>
            <a:r>
              <a:rPr lang="en-US" dirty="0" smtClean="0"/>
              <a:t>683 K empty Slots</a:t>
            </a:r>
            <a:endParaRPr lang="en-US" dirty="0"/>
          </a:p>
        </p:txBody>
      </p:sp>
    </p:spTree>
    <p:extLst>
      <p:ext uri="{BB962C8B-B14F-4D97-AF65-F5344CB8AC3E}">
        <p14:creationId xmlns:p14="http://schemas.microsoft.com/office/powerpoint/2010/main" val="1705430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3422" y="156146"/>
            <a:ext cx="3915440" cy="369332"/>
          </a:xfrm>
          <a:prstGeom prst="rect">
            <a:avLst/>
          </a:prstGeom>
        </p:spPr>
        <p:txBody>
          <a:bodyPr wrap="square">
            <a:spAutoFit/>
          </a:bodyPr>
          <a:lstStyle/>
          <a:p>
            <a:r>
              <a:rPr lang="en-US" dirty="0" smtClean="0"/>
              <a:t>Sorting series  - Bucket sort</a:t>
            </a:r>
            <a:endParaRPr lang="en-US" dirty="0"/>
          </a:p>
        </p:txBody>
      </p:sp>
      <p:sp>
        <p:nvSpPr>
          <p:cNvPr id="2" name="Rectangle 1"/>
          <p:cNvSpPr/>
          <p:nvPr/>
        </p:nvSpPr>
        <p:spPr>
          <a:xfrm>
            <a:off x="193421" y="525478"/>
            <a:ext cx="11670027" cy="1323439"/>
          </a:xfrm>
          <a:prstGeom prst="rect">
            <a:avLst/>
          </a:prstGeom>
        </p:spPr>
        <p:txBody>
          <a:bodyPr wrap="square">
            <a:spAutoFit/>
          </a:bodyPr>
          <a:lstStyle/>
          <a:p>
            <a:r>
              <a:rPr lang="en-US" sz="1600" dirty="0"/>
              <a:t>Given an array of citations (each citation is a non-negative integer) of a researcher, write a function to compute the researcher's h-</a:t>
            </a:r>
            <a:r>
              <a:rPr lang="en-US" sz="1600" dirty="0" err="1"/>
              <a:t>index.According</a:t>
            </a:r>
            <a:r>
              <a:rPr lang="en-US" sz="1600" dirty="0"/>
              <a:t> to the definition of h-index on Wikipedia: "A scientist has index h if h of his/her N papers have at least h citations each, and the other N − h papers have no more than h citations </a:t>
            </a:r>
            <a:r>
              <a:rPr lang="en-US" sz="1600" dirty="0" err="1"/>
              <a:t>each."For</a:t>
            </a:r>
            <a:r>
              <a:rPr lang="en-US" sz="1600" dirty="0"/>
              <a:t> example, given citations = [3, 0, 6, 1, 5], which means the researcher has 5 papers in total and each of them had received 3, 0, 6, 1, 5 citations respectively. Since the researcher has 3 papers with at least 3 citations each and the remaining two with no more than 3 citations each, his h-index is 3.</a:t>
            </a:r>
          </a:p>
        </p:txBody>
      </p:sp>
      <p:sp>
        <p:nvSpPr>
          <p:cNvPr id="3" name="Rectangle 2"/>
          <p:cNvSpPr/>
          <p:nvPr/>
        </p:nvSpPr>
        <p:spPr>
          <a:xfrm>
            <a:off x="193421" y="2649136"/>
            <a:ext cx="4996096" cy="1815882"/>
          </a:xfrm>
          <a:prstGeom prst="rect">
            <a:avLst/>
          </a:prstGeom>
        </p:spPr>
        <p:txBody>
          <a:bodyPr wrap="square">
            <a:spAutoFit/>
          </a:bodyPr>
          <a:lstStyle/>
          <a:p>
            <a:r>
              <a:rPr lang="en-US" sz="1600" dirty="0"/>
              <a:t>use bucket sort, </a:t>
            </a:r>
            <a:endParaRPr lang="en-US" sz="1600" dirty="0" smtClean="0"/>
          </a:p>
          <a:p>
            <a:r>
              <a:rPr lang="en-US" sz="1600" dirty="0" smtClean="0"/>
              <a:t>for </a:t>
            </a:r>
            <a:r>
              <a:rPr lang="en-US" sz="1600" dirty="0"/>
              <a:t>n paper, put each number in different bucket </a:t>
            </a:r>
            <a:endParaRPr lang="en-US" sz="1600" dirty="0" smtClean="0"/>
          </a:p>
          <a:p>
            <a:r>
              <a:rPr lang="en-US" sz="1600" dirty="0" err="1" smtClean="0"/>
              <a:t>e.g</a:t>
            </a:r>
            <a:r>
              <a:rPr lang="en-US" sz="1600" dirty="0"/>
              <a:t>: [3, 0, 6, 1, 5</a:t>
            </a:r>
            <a:r>
              <a:rPr lang="en-US" sz="1600" dirty="0" smtClean="0"/>
              <a:t>]</a:t>
            </a:r>
          </a:p>
          <a:p>
            <a:r>
              <a:rPr lang="en-US" sz="1600" dirty="0" smtClean="0"/>
              <a:t>buckets</a:t>
            </a:r>
            <a:r>
              <a:rPr lang="en-US" sz="1600" dirty="0"/>
              <a:t>: [0] = 1 [1] = 1 [2] = 0 [3] = 1 [5] = 1  [6] =</a:t>
            </a:r>
            <a:r>
              <a:rPr lang="en-US" sz="1600" dirty="0" smtClean="0"/>
              <a:t>1</a:t>
            </a:r>
          </a:p>
          <a:p>
            <a:endParaRPr lang="en-US" sz="1600" dirty="0"/>
          </a:p>
          <a:p>
            <a:r>
              <a:rPr lang="en-US" sz="1600" dirty="0" smtClean="0"/>
              <a:t>traverse </a:t>
            </a:r>
            <a:r>
              <a:rPr lang="en-US" sz="1600" dirty="0"/>
              <a:t>from end to start, once the total count &gt; index, this index would be the h index</a:t>
            </a:r>
          </a:p>
        </p:txBody>
      </p:sp>
      <p:sp>
        <p:nvSpPr>
          <p:cNvPr id="4" name="Rectangle 3"/>
          <p:cNvSpPr/>
          <p:nvPr/>
        </p:nvSpPr>
        <p:spPr>
          <a:xfrm>
            <a:off x="5082639" y="2279804"/>
            <a:ext cx="7302782" cy="3970318"/>
          </a:xfrm>
          <a:prstGeom prst="rect">
            <a:avLst/>
          </a:prstGeom>
        </p:spPr>
        <p:txBody>
          <a:bodyPr wrap="square">
            <a:spAutoFit/>
          </a:bodyPr>
          <a:lstStyle/>
          <a:p>
            <a:r>
              <a:rPr lang="en-US" dirty="0">
                <a:solidFill>
                  <a:schemeClr val="accent1">
                    <a:lumMod val="75000"/>
                  </a:schemeClr>
                </a:solidFill>
              </a:rPr>
              <a:t>if(</a:t>
            </a:r>
            <a:r>
              <a:rPr lang="en-US" dirty="0" err="1">
                <a:solidFill>
                  <a:schemeClr val="accent1">
                    <a:lumMod val="75000"/>
                  </a:schemeClr>
                </a:solidFill>
              </a:rPr>
              <a:t>citations.length</a:t>
            </a:r>
            <a:r>
              <a:rPr lang="en-US" dirty="0">
                <a:solidFill>
                  <a:schemeClr val="accent1">
                    <a:lumMod val="75000"/>
                  </a:schemeClr>
                </a:solidFill>
              </a:rPr>
              <a:t> === 0)  return 0;</a:t>
            </a:r>
          </a:p>
          <a:p>
            <a:r>
              <a:rPr lang="en-US" dirty="0">
                <a:solidFill>
                  <a:schemeClr val="accent1">
                    <a:lumMod val="75000"/>
                  </a:schemeClr>
                </a:solidFill>
              </a:rPr>
              <a:t>    </a:t>
            </a:r>
            <a:r>
              <a:rPr lang="en-US" dirty="0" err="1">
                <a:solidFill>
                  <a:schemeClr val="accent1">
                    <a:lumMod val="75000"/>
                  </a:schemeClr>
                </a:solidFill>
              </a:rPr>
              <a:t>var</a:t>
            </a:r>
            <a:r>
              <a:rPr lang="en-US" dirty="0">
                <a:solidFill>
                  <a:schemeClr val="accent1">
                    <a:lumMod val="75000"/>
                  </a:schemeClr>
                </a:solidFill>
              </a:rPr>
              <a:t> </a:t>
            </a:r>
            <a:r>
              <a:rPr lang="en-US" dirty="0" err="1">
                <a:solidFill>
                  <a:schemeClr val="accent1">
                    <a:lumMod val="75000"/>
                  </a:schemeClr>
                </a:solidFill>
              </a:rPr>
              <a:t>maxV</a:t>
            </a:r>
            <a:r>
              <a:rPr lang="en-US" dirty="0">
                <a:solidFill>
                  <a:schemeClr val="accent1">
                    <a:lumMod val="75000"/>
                  </a:schemeClr>
                </a:solidFill>
              </a:rPr>
              <a:t> =  </a:t>
            </a:r>
            <a:r>
              <a:rPr lang="en-US" dirty="0" err="1">
                <a:solidFill>
                  <a:schemeClr val="accent1">
                    <a:lumMod val="75000"/>
                  </a:schemeClr>
                </a:solidFill>
              </a:rPr>
              <a:t>Math.max</a:t>
            </a:r>
            <a:r>
              <a:rPr lang="en-US" dirty="0">
                <a:solidFill>
                  <a:schemeClr val="accent1">
                    <a:lumMod val="75000"/>
                  </a:schemeClr>
                </a:solidFill>
              </a:rPr>
              <a:t>(...citations);</a:t>
            </a:r>
          </a:p>
          <a:p>
            <a:r>
              <a:rPr lang="en-US" dirty="0">
                <a:solidFill>
                  <a:schemeClr val="accent1">
                    <a:lumMod val="75000"/>
                  </a:schemeClr>
                </a:solidFill>
              </a:rPr>
              <a:t>    </a:t>
            </a:r>
            <a:r>
              <a:rPr lang="en-US" dirty="0" err="1">
                <a:solidFill>
                  <a:schemeClr val="accent1">
                    <a:lumMod val="75000"/>
                  </a:schemeClr>
                </a:solidFill>
              </a:rPr>
              <a:t>var</a:t>
            </a:r>
            <a:r>
              <a:rPr lang="en-US" dirty="0">
                <a:solidFill>
                  <a:schemeClr val="accent1">
                    <a:lumMod val="75000"/>
                  </a:schemeClr>
                </a:solidFill>
              </a:rPr>
              <a:t> buckets = new Array(</a:t>
            </a:r>
            <a:r>
              <a:rPr lang="en-US" dirty="0" err="1">
                <a:solidFill>
                  <a:schemeClr val="accent1">
                    <a:lumMod val="75000"/>
                  </a:schemeClr>
                </a:solidFill>
              </a:rPr>
              <a:t>maxV</a:t>
            </a:r>
            <a:r>
              <a:rPr lang="en-US" dirty="0">
                <a:solidFill>
                  <a:schemeClr val="accent1">
                    <a:lumMod val="75000"/>
                  </a:schemeClr>
                </a:solidFill>
              </a:rPr>
              <a:t>).fill(0), total = 0;</a:t>
            </a:r>
          </a:p>
          <a:p>
            <a:r>
              <a:rPr lang="en-US" dirty="0">
                <a:solidFill>
                  <a:schemeClr val="accent1">
                    <a:lumMod val="75000"/>
                  </a:schemeClr>
                </a:solidFill>
              </a:rPr>
              <a:t>    for(</a:t>
            </a:r>
            <a:r>
              <a:rPr lang="en-US" dirty="0" err="1">
                <a:solidFill>
                  <a:schemeClr val="accent1">
                    <a:lumMod val="75000"/>
                  </a:schemeClr>
                </a:solidFill>
              </a:rPr>
              <a:t>var</a:t>
            </a:r>
            <a:r>
              <a:rPr lang="en-US" dirty="0">
                <a:solidFill>
                  <a:schemeClr val="accent1">
                    <a:lumMod val="75000"/>
                  </a:schemeClr>
                </a:solidFill>
              </a:rPr>
              <a:t> </a:t>
            </a:r>
            <a:r>
              <a:rPr lang="en-US" dirty="0" err="1">
                <a:solidFill>
                  <a:schemeClr val="accent1">
                    <a:lumMod val="75000"/>
                  </a:schemeClr>
                </a:solidFill>
              </a:rPr>
              <a:t>i</a:t>
            </a:r>
            <a:r>
              <a:rPr lang="en-US" dirty="0">
                <a:solidFill>
                  <a:schemeClr val="accent1">
                    <a:lumMod val="75000"/>
                  </a:schemeClr>
                </a:solidFill>
              </a:rPr>
              <a:t>=0; </a:t>
            </a:r>
            <a:r>
              <a:rPr lang="en-US" dirty="0" err="1">
                <a:solidFill>
                  <a:schemeClr val="accent1">
                    <a:lumMod val="75000"/>
                  </a:schemeClr>
                </a:solidFill>
              </a:rPr>
              <a:t>i</a:t>
            </a:r>
            <a:r>
              <a:rPr lang="en-US" dirty="0">
                <a:solidFill>
                  <a:schemeClr val="accent1">
                    <a:lumMod val="75000"/>
                  </a:schemeClr>
                </a:solidFill>
              </a:rPr>
              <a:t>&lt;</a:t>
            </a:r>
            <a:r>
              <a:rPr lang="en-US" dirty="0" err="1">
                <a:solidFill>
                  <a:schemeClr val="accent1">
                    <a:lumMod val="75000"/>
                  </a:schemeClr>
                </a:solidFill>
              </a:rPr>
              <a:t>citations.length</a:t>
            </a:r>
            <a:r>
              <a:rPr lang="en-US" dirty="0">
                <a:solidFill>
                  <a:schemeClr val="accent1">
                    <a:lumMod val="75000"/>
                  </a:schemeClr>
                </a:solidFill>
              </a:rPr>
              <a:t>; </a:t>
            </a:r>
            <a:r>
              <a:rPr lang="en-US" dirty="0" err="1">
                <a:solidFill>
                  <a:schemeClr val="accent1">
                    <a:lumMod val="75000"/>
                  </a:schemeClr>
                </a:solidFill>
              </a:rPr>
              <a:t>i</a:t>
            </a:r>
            <a:r>
              <a:rPr lang="en-US" dirty="0">
                <a:solidFill>
                  <a:schemeClr val="accent1">
                    <a:lumMod val="75000"/>
                  </a:schemeClr>
                </a:solidFill>
              </a:rPr>
              <a:t>++) {</a:t>
            </a:r>
          </a:p>
          <a:p>
            <a:r>
              <a:rPr lang="en-US" dirty="0">
                <a:solidFill>
                  <a:schemeClr val="accent1">
                    <a:lumMod val="75000"/>
                  </a:schemeClr>
                </a:solidFill>
              </a:rPr>
              <a:t>        buckets[citations[</a:t>
            </a:r>
            <a:r>
              <a:rPr lang="en-US" dirty="0" err="1">
                <a:solidFill>
                  <a:schemeClr val="accent1">
                    <a:lumMod val="75000"/>
                  </a:schemeClr>
                </a:solidFill>
              </a:rPr>
              <a:t>i</a:t>
            </a:r>
            <a:r>
              <a:rPr lang="en-US" dirty="0">
                <a:solidFill>
                  <a:schemeClr val="accent1">
                    <a:lumMod val="75000"/>
                  </a:schemeClr>
                </a:solidFill>
              </a:rPr>
              <a:t>]] = buckets[citations[</a:t>
            </a:r>
            <a:r>
              <a:rPr lang="en-US" dirty="0" err="1">
                <a:solidFill>
                  <a:schemeClr val="accent1">
                    <a:lumMod val="75000"/>
                  </a:schemeClr>
                </a:solidFill>
              </a:rPr>
              <a:t>i</a:t>
            </a:r>
            <a:r>
              <a:rPr lang="en-US" dirty="0">
                <a:solidFill>
                  <a:schemeClr val="accent1">
                    <a:lumMod val="75000"/>
                  </a:schemeClr>
                </a:solidFill>
              </a:rPr>
              <a:t>]] ? buckets[citations[</a:t>
            </a:r>
            <a:r>
              <a:rPr lang="en-US" dirty="0" err="1">
                <a:solidFill>
                  <a:schemeClr val="accent1">
                    <a:lumMod val="75000"/>
                  </a:schemeClr>
                </a:solidFill>
              </a:rPr>
              <a:t>i</a:t>
            </a:r>
            <a:r>
              <a:rPr lang="en-US" dirty="0">
                <a:solidFill>
                  <a:schemeClr val="accent1">
                    <a:lumMod val="75000"/>
                  </a:schemeClr>
                </a:solidFill>
              </a:rPr>
              <a:t>]]+1 : 1;</a:t>
            </a:r>
          </a:p>
          <a:p>
            <a:r>
              <a:rPr lang="en-US" dirty="0">
                <a:solidFill>
                  <a:schemeClr val="accent1">
                    <a:lumMod val="75000"/>
                  </a:schemeClr>
                </a:solidFill>
              </a:rPr>
              <a:t>    }</a:t>
            </a:r>
          </a:p>
          <a:p>
            <a:r>
              <a:rPr lang="en-US" dirty="0">
                <a:solidFill>
                  <a:schemeClr val="accent1">
                    <a:lumMod val="75000"/>
                  </a:schemeClr>
                </a:solidFill>
              </a:rPr>
              <a:t>    for(</a:t>
            </a:r>
            <a:r>
              <a:rPr lang="en-US" dirty="0" err="1">
                <a:solidFill>
                  <a:schemeClr val="accent1">
                    <a:lumMod val="75000"/>
                  </a:schemeClr>
                </a:solidFill>
              </a:rPr>
              <a:t>var</a:t>
            </a:r>
            <a:r>
              <a:rPr lang="en-US" dirty="0">
                <a:solidFill>
                  <a:schemeClr val="accent1">
                    <a:lumMod val="75000"/>
                  </a:schemeClr>
                </a:solidFill>
              </a:rPr>
              <a:t> </a:t>
            </a:r>
            <a:r>
              <a:rPr lang="en-US" dirty="0" err="1">
                <a:solidFill>
                  <a:schemeClr val="accent1">
                    <a:lumMod val="75000"/>
                  </a:schemeClr>
                </a:solidFill>
              </a:rPr>
              <a:t>i</a:t>
            </a:r>
            <a:r>
              <a:rPr lang="en-US" dirty="0">
                <a:solidFill>
                  <a:schemeClr val="accent1">
                    <a:lumMod val="75000"/>
                  </a:schemeClr>
                </a:solidFill>
              </a:rPr>
              <a:t>=buckets.length-1; </a:t>
            </a:r>
            <a:r>
              <a:rPr lang="en-US" dirty="0" err="1">
                <a:solidFill>
                  <a:schemeClr val="accent1">
                    <a:lumMod val="75000"/>
                  </a:schemeClr>
                </a:solidFill>
              </a:rPr>
              <a:t>i</a:t>
            </a:r>
            <a:r>
              <a:rPr lang="en-US" dirty="0">
                <a:solidFill>
                  <a:schemeClr val="accent1">
                    <a:lumMod val="75000"/>
                  </a:schemeClr>
                </a:solidFill>
              </a:rPr>
              <a:t>&gt;=0; </a:t>
            </a:r>
            <a:r>
              <a:rPr lang="en-US" dirty="0" err="1">
                <a:solidFill>
                  <a:schemeClr val="accent1">
                    <a:lumMod val="75000"/>
                  </a:schemeClr>
                </a:solidFill>
              </a:rPr>
              <a:t>i</a:t>
            </a:r>
            <a:r>
              <a:rPr lang="en-US" dirty="0">
                <a:solidFill>
                  <a:schemeClr val="accent1">
                    <a:lumMod val="75000"/>
                  </a:schemeClr>
                </a:solidFill>
              </a:rPr>
              <a:t>--) {</a:t>
            </a:r>
          </a:p>
          <a:p>
            <a:r>
              <a:rPr lang="en-US" dirty="0">
                <a:solidFill>
                  <a:schemeClr val="accent1">
                    <a:lumMod val="75000"/>
                  </a:schemeClr>
                </a:solidFill>
              </a:rPr>
              <a:t>        total += buckets[</a:t>
            </a:r>
            <a:r>
              <a:rPr lang="en-US" dirty="0" err="1">
                <a:solidFill>
                  <a:schemeClr val="accent1">
                    <a:lumMod val="75000"/>
                  </a:schemeClr>
                </a:solidFill>
              </a:rPr>
              <a:t>i</a:t>
            </a:r>
            <a:r>
              <a:rPr lang="en-US" dirty="0">
                <a:solidFill>
                  <a:schemeClr val="accent1">
                    <a:lumMod val="75000"/>
                  </a:schemeClr>
                </a:solidFill>
              </a:rPr>
              <a:t>];</a:t>
            </a:r>
          </a:p>
          <a:p>
            <a:r>
              <a:rPr lang="en-US" dirty="0">
                <a:solidFill>
                  <a:schemeClr val="accent1">
                    <a:lumMod val="75000"/>
                  </a:schemeClr>
                </a:solidFill>
              </a:rPr>
              <a:t>        if(total &gt;= </a:t>
            </a:r>
            <a:r>
              <a:rPr lang="en-US" dirty="0" err="1">
                <a:solidFill>
                  <a:schemeClr val="accent1">
                    <a:lumMod val="75000"/>
                  </a:schemeClr>
                </a:solidFill>
              </a:rPr>
              <a:t>i</a:t>
            </a:r>
            <a:r>
              <a:rPr lang="en-US" dirty="0">
                <a:solidFill>
                  <a:schemeClr val="accent1">
                    <a:lumMod val="75000"/>
                  </a:schemeClr>
                </a:solidFill>
              </a:rPr>
              <a:t>) {</a:t>
            </a:r>
          </a:p>
          <a:p>
            <a:r>
              <a:rPr lang="en-US" dirty="0">
                <a:solidFill>
                  <a:schemeClr val="accent1">
                    <a:lumMod val="75000"/>
                  </a:schemeClr>
                </a:solidFill>
              </a:rPr>
              <a:t>            return </a:t>
            </a:r>
            <a:r>
              <a:rPr lang="en-US" dirty="0" err="1">
                <a:solidFill>
                  <a:schemeClr val="accent1">
                    <a:lumMod val="75000"/>
                  </a:schemeClr>
                </a:solidFill>
              </a:rPr>
              <a:t>i</a:t>
            </a:r>
            <a:r>
              <a:rPr lang="en-US" dirty="0">
                <a:solidFill>
                  <a:schemeClr val="accent1">
                    <a:lumMod val="75000"/>
                  </a:schemeClr>
                </a:solidFill>
              </a:rPr>
              <a:t>;</a:t>
            </a:r>
          </a:p>
          <a:p>
            <a:r>
              <a:rPr lang="en-US" dirty="0">
                <a:solidFill>
                  <a:schemeClr val="accent1">
                    <a:lumMod val="75000"/>
                  </a:schemeClr>
                </a:solidFill>
              </a:rPr>
              <a:t>        }</a:t>
            </a:r>
          </a:p>
          <a:p>
            <a:r>
              <a:rPr lang="en-US" dirty="0">
                <a:solidFill>
                  <a:schemeClr val="accent1">
                    <a:lumMod val="75000"/>
                  </a:schemeClr>
                </a:solidFill>
              </a:rPr>
              <a:t>    }</a:t>
            </a:r>
          </a:p>
          <a:p>
            <a:r>
              <a:rPr lang="en-US" dirty="0">
                <a:solidFill>
                  <a:schemeClr val="accent1">
                    <a:lumMod val="75000"/>
                  </a:schemeClr>
                </a:solidFill>
              </a:rPr>
              <a:t>    return 0;</a:t>
            </a:r>
          </a:p>
          <a:p>
            <a:endParaRPr lang="en-US" dirty="0"/>
          </a:p>
        </p:txBody>
      </p:sp>
    </p:spTree>
    <p:extLst>
      <p:ext uri="{BB962C8B-B14F-4D97-AF65-F5344CB8AC3E}">
        <p14:creationId xmlns:p14="http://schemas.microsoft.com/office/powerpoint/2010/main" val="16985794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3422" y="156146"/>
            <a:ext cx="3915440" cy="369332"/>
          </a:xfrm>
          <a:prstGeom prst="rect">
            <a:avLst/>
          </a:prstGeom>
        </p:spPr>
        <p:txBody>
          <a:bodyPr wrap="square">
            <a:spAutoFit/>
          </a:bodyPr>
          <a:lstStyle/>
          <a:p>
            <a:r>
              <a:rPr lang="en-US" dirty="0" smtClean="0"/>
              <a:t>Sorting series  - quick sort</a:t>
            </a:r>
            <a:endParaRPr lang="en-US" dirty="0"/>
          </a:p>
        </p:txBody>
      </p:sp>
      <p:sp>
        <p:nvSpPr>
          <p:cNvPr id="2" name="Rectangle 1"/>
          <p:cNvSpPr/>
          <p:nvPr/>
        </p:nvSpPr>
        <p:spPr>
          <a:xfrm>
            <a:off x="193421" y="616020"/>
            <a:ext cx="11361269" cy="523220"/>
          </a:xfrm>
          <a:prstGeom prst="rect">
            <a:avLst/>
          </a:prstGeom>
        </p:spPr>
        <p:txBody>
          <a:bodyPr wrap="square">
            <a:spAutoFit/>
          </a:bodyPr>
          <a:lstStyle/>
          <a:p>
            <a:r>
              <a:rPr lang="en-US" sz="1400" dirty="0"/>
              <a:t>Find the </a:t>
            </a:r>
            <a:r>
              <a:rPr lang="en-US" sz="1400" dirty="0" err="1"/>
              <a:t>kth</a:t>
            </a:r>
            <a:r>
              <a:rPr lang="en-US" sz="1400" dirty="0"/>
              <a:t> largest element in an unsorted array. Note that it is the </a:t>
            </a:r>
            <a:r>
              <a:rPr lang="en-US" sz="1400" dirty="0" err="1"/>
              <a:t>kth</a:t>
            </a:r>
            <a:r>
              <a:rPr lang="en-US" sz="1400" dirty="0"/>
              <a:t> largest element in the sorted order, not the </a:t>
            </a:r>
            <a:r>
              <a:rPr lang="en-US" sz="1400" dirty="0" err="1"/>
              <a:t>kth</a:t>
            </a:r>
            <a:r>
              <a:rPr lang="en-US" sz="1400" dirty="0"/>
              <a:t> distinct element</a:t>
            </a:r>
            <a:r>
              <a:rPr lang="en-US" sz="1400" dirty="0" smtClean="0"/>
              <a:t>.</a:t>
            </a:r>
          </a:p>
          <a:p>
            <a:r>
              <a:rPr lang="en-US" sz="1400" dirty="0" smtClean="0"/>
              <a:t>For </a:t>
            </a:r>
            <a:r>
              <a:rPr lang="en-US" sz="1400" dirty="0"/>
              <a:t>example</a:t>
            </a:r>
            <a:r>
              <a:rPr lang="en-US" sz="1400" dirty="0" smtClean="0"/>
              <a:t>, Given </a:t>
            </a:r>
            <a:r>
              <a:rPr lang="en-US" sz="1400" dirty="0"/>
              <a:t>[3,2,1,5,6,4] and k = 2,  </a:t>
            </a:r>
            <a:r>
              <a:rPr lang="en-US" sz="1400" dirty="0" smtClean="0"/>
              <a:t> return </a:t>
            </a:r>
            <a:r>
              <a:rPr lang="en-US" sz="1400" dirty="0"/>
              <a:t>5.</a:t>
            </a:r>
          </a:p>
        </p:txBody>
      </p:sp>
      <p:sp>
        <p:nvSpPr>
          <p:cNvPr id="3" name="Rectangle 2"/>
          <p:cNvSpPr/>
          <p:nvPr/>
        </p:nvSpPr>
        <p:spPr>
          <a:xfrm>
            <a:off x="193421" y="1139240"/>
            <a:ext cx="11480023" cy="584775"/>
          </a:xfrm>
          <a:prstGeom prst="rect">
            <a:avLst/>
          </a:prstGeom>
        </p:spPr>
        <p:txBody>
          <a:bodyPr wrap="square">
            <a:spAutoFit/>
          </a:bodyPr>
          <a:lstStyle/>
          <a:p>
            <a:r>
              <a:rPr lang="en-US" sz="1600" dirty="0"/>
              <a:t>quick select, put all elements larger than pivot to left and smaller one to the right check if there are k-1 elements in left side,  </a:t>
            </a:r>
            <a:r>
              <a:rPr lang="en-US" sz="1600" dirty="0" smtClean="0"/>
              <a:t>if </a:t>
            </a:r>
            <a:r>
              <a:rPr lang="en-US" sz="1600" dirty="0"/>
              <a:t>there is, means we found the target,  </a:t>
            </a:r>
            <a:r>
              <a:rPr lang="en-US" sz="1600" dirty="0" smtClean="0"/>
              <a:t>otherwise</a:t>
            </a:r>
            <a:r>
              <a:rPr lang="en-US" sz="1600" dirty="0"/>
              <a:t>, use binary search to do </a:t>
            </a:r>
            <a:r>
              <a:rPr lang="en-US" sz="1600" dirty="0" smtClean="0"/>
              <a:t>partition </a:t>
            </a:r>
            <a:r>
              <a:rPr lang="en-US" sz="1600" dirty="0"/>
              <a:t>again. </a:t>
            </a:r>
          </a:p>
        </p:txBody>
      </p:sp>
      <p:sp>
        <p:nvSpPr>
          <p:cNvPr id="4" name="Rectangle 3"/>
          <p:cNvSpPr/>
          <p:nvPr/>
        </p:nvSpPr>
        <p:spPr>
          <a:xfrm>
            <a:off x="4857008" y="1857280"/>
            <a:ext cx="7754587" cy="4524315"/>
          </a:xfrm>
          <a:prstGeom prst="rect">
            <a:avLst/>
          </a:prstGeom>
        </p:spPr>
        <p:txBody>
          <a:bodyPr wrap="square">
            <a:spAutoFit/>
          </a:bodyPr>
          <a:lstStyle/>
          <a:p>
            <a:r>
              <a:rPr lang="en-US" sz="1400" dirty="0">
                <a:solidFill>
                  <a:schemeClr val="accent1">
                    <a:lumMod val="75000"/>
                  </a:schemeClr>
                </a:solidFill>
                <a:latin typeface="Calibri" charset="0"/>
                <a:ea typeface="DengXian" charset="-122"/>
                <a:cs typeface="Times New Roman" charset="0"/>
              </a:rPr>
              <a:t> </a:t>
            </a:r>
            <a:r>
              <a:rPr lang="en-US" sz="1600" dirty="0" err="1" smtClean="0">
                <a:solidFill>
                  <a:srgbClr val="FF0000"/>
                </a:solidFill>
                <a:latin typeface="Calibri" charset="0"/>
                <a:ea typeface="DengXian" charset="-122"/>
                <a:cs typeface="Times New Roman" charset="0"/>
              </a:rPr>
              <a:t>var</a:t>
            </a:r>
            <a:r>
              <a:rPr lang="en-US" sz="1600" dirty="0" smtClean="0">
                <a:solidFill>
                  <a:srgbClr val="FF0000"/>
                </a:solidFill>
                <a:latin typeface="Calibri" charset="0"/>
                <a:ea typeface="DengXian" charset="-122"/>
                <a:cs typeface="Times New Roman" charset="0"/>
              </a:rPr>
              <a:t> </a:t>
            </a:r>
            <a:r>
              <a:rPr lang="en-US" sz="1600" dirty="0">
                <a:solidFill>
                  <a:srgbClr val="FF0000"/>
                </a:solidFill>
                <a:latin typeface="Calibri" charset="0"/>
                <a:ea typeface="DengXian" charset="-122"/>
                <a:cs typeface="Times New Roman" charset="0"/>
              </a:rPr>
              <a:t>partition = function(start, end, </a:t>
            </a:r>
            <a:r>
              <a:rPr lang="en-US" sz="1600" dirty="0" err="1">
                <a:solidFill>
                  <a:srgbClr val="FF0000"/>
                </a:solidFill>
                <a:latin typeface="Calibri" charset="0"/>
                <a:ea typeface="DengXian" charset="-122"/>
                <a:cs typeface="Times New Roman" charset="0"/>
              </a:rPr>
              <a:t>nums</a:t>
            </a:r>
            <a:r>
              <a:rPr lang="en-US" sz="1600" dirty="0">
                <a:solidFill>
                  <a:srgbClr val="FF0000"/>
                </a:solidFill>
                <a:latin typeface="Calibri" charset="0"/>
                <a:ea typeface="DengXian" charset="-122"/>
                <a:cs typeface="Times New Roman" charset="0"/>
              </a:rPr>
              <a:t>) {</a:t>
            </a:r>
          </a:p>
          <a:p>
            <a:r>
              <a:rPr lang="en-US" sz="1600" dirty="0">
                <a:solidFill>
                  <a:srgbClr val="FF0000"/>
                </a:solidFill>
                <a:latin typeface="Calibri" charset="0"/>
                <a:ea typeface="DengXian" charset="-122"/>
                <a:cs typeface="Times New Roman" charset="0"/>
              </a:rPr>
              <a:t>    </a:t>
            </a:r>
            <a:r>
              <a:rPr lang="en-US" sz="1600" dirty="0" err="1">
                <a:solidFill>
                  <a:srgbClr val="FF0000"/>
                </a:solidFill>
                <a:latin typeface="Calibri" charset="0"/>
                <a:ea typeface="DengXian" charset="-122"/>
                <a:cs typeface="Times New Roman" charset="0"/>
              </a:rPr>
              <a:t>var</a:t>
            </a:r>
            <a:r>
              <a:rPr lang="en-US" sz="1600" dirty="0">
                <a:solidFill>
                  <a:srgbClr val="FF0000"/>
                </a:solidFill>
                <a:latin typeface="Calibri" charset="0"/>
                <a:ea typeface="DengXian" charset="-122"/>
                <a:cs typeface="Times New Roman" charset="0"/>
              </a:rPr>
              <a:t> temp, pivot = </a:t>
            </a:r>
            <a:r>
              <a:rPr lang="en-US" sz="1600" dirty="0" err="1">
                <a:solidFill>
                  <a:srgbClr val="FF0000"/>
                </a:solidFill>
                <a:latin typeface="Calibri" charset="0"/>
                <a:ea typeface="DengXian" charset="-122"/>
                <a:cs typeface="Times New Roman" charset="0"/>
              </a:rPr>
              <a:t>nums</a:t>
            </a:r>
            <a:r>
              <a:rPr lang="en-US" sz="1600" dirty="0">
                <a:solidFill>
                  <a:srgbClr val="FF0000"/>
                </a:solidFill>
                <a:latin typeface="Calibri" charset="0"/>
                <a:ea typeface="DengXian" charset="-122"/>
                <a:cs typeface="Times New Roman" charset="0"/>
              </a:rPr>
              <a:t>[start], left = start+1, right = end;</a:t>
            </a:r>
          </a:p>
          <a:p>
            <a:r>
              <a:rPr lang="en-US" sz="1600" dirty="0">
                <a:solidFill>
                  <a:srgbClr val="FF0000"/>
                </a:solidFill>
                <a:latin typeface="Calibri" charset="0"/>
                <a:ea typeface="DengXian" charset="-122"/>
                <a:cs typeface="Times New Roman" charset="0"/>
              </a:rPr>
              <a:t>    while(true) {</a:t>
            </a:r>
          </a:p>
          <a:p>
            <a:r>
              <a:rPr lang="en-US" sz="1600" dirty="0">
                <a:solidFill>
                  <a:srgbClr val="FF0000"/>
                </a:solidFill>
                <a:latin typeface="Calibri" charset="0"/>
                <a:ea typeface="DengXian" charset="-122"/>
                <a:cs typeface="Times New Roman" charset="0"/>
              </a:rPr>
              <a:t>        </a:t>
            </a:r>
            <a:r>
              <a:rPr lang="en-US" sz="1600" b="1" dirty="0">
                <a:solidFill>
                  <a:srgbClr val="FF0000"/>
                </a:solidFill>
                <a:latin typeface="Calibri" charset="0"/>
                <a:ea typeface="DengXian" charset="-122"/>
                <a:cs typeface="Times New Roman" charset="0"/>
              </a:rPr>
              <a:t>while(left &lt;= end &amp;&amp; </a:t>
            </a:r>
            <a:r>
              <a:rPr lang="en-US" sz="1600" b="1" dirty="0" err="1">
                <a:solidFill>
                  <a:srgbClr val="FF0000"/>
                </a:solidFill>
                <a:latin typeface="Calibri" charset="0"/>
                <a:ea typeface="DengXian" charset="-122"/>
                <a:cs typeface="Times New Roman" charset="0"/>
              </a:rPr>
              <a:t>nums</a:t>
            </a:r>
            <a:r>
              <a:rPr lang="en-US" sz="1600" b="1" dirty="0">
                <a:solidFill>
                  <a:srgbClr val="FF0000"/>
                </a:solidFill>
                <a:latin typeface="Calibri" charset="0"/>
                <a:ea typeface="DengXian" charset="-122"/>
                <a:cs typeface="Times New Roman" charset="0"/>
              </a:rPr>
              <a:t>[left] &gt;= pivot)  </a:t>
            </a:r>
            <a:r>
              <a:rPr lang="en-US" sz="1600" dirty="0">
                <a:solidFill>
                  <a:srgbClr val="FF0000"/>
                </a:solidFill>
                <a:latin typeface="Calibri" charset="0"/>
                <a:ea typeface="DengXian" charset="-122"/>
                <a:cs typeface="Times New Roman" charset="0"/>
              </a:rPr>
              <a:t>left++;</a:t>
            </a:r>
          </a:p>
          <a:p>
            <a:r>
              <a:rPr lang="en-US" sz="1600" dirty="0">
                <a:solidFill>
                  <a:srgbClr val="FF0000"/>
                </a:solidFill>
                <a:latin typeface="Calibri" charset="0"/>
                <a:ea typeface="DengXian" charset="-122"/>
                <a:cs typeface="Times New Roman" charset="0"/>
              </a:rPr>
              <a:t>        </a:t>
            </a:r>
            <a:r>
              <a:rPr lang="en-US" sz="1600" b="1" dirty="0">
                <a:solidFill>
                  <a:srgbClr val="FF0000"/>
                </a:solidFill>
                <a:latin typeface="Calibri" charset="0"/>
                <a:ea typeface="DengXian" charset="-122"/>
                <a:cs typeface="Times New Roman" charset="0"/>
              </a:rPr>
              <a:t>while(right &gt; start &amp;&amp; </a:t>
            </a:r>
            <a:r>
              <a:rPr lang="en-US" sz="1600" b="1" dirty="0" err="1">
                <a:solidFill>
                  <a:srgbClr val="FF0000"/>
                </a:solidFill>
                <a:latin typeface="Calibri" charset="0"/>
                <a:ea typeface="DengXian" charset="-122"/>
                <a:cs typeface="Times New Roman" charset="0"/>
              </a:rPr>
              <a:t>nums</a:t>
            </a:r>
            <a:r>
              <a:rPr lang="en-US" sz="1600" b="1" dirty="0">
                <a:solidFill>
                  <a:srgbClr val="FF0000"/>
                </a:solidFill>
                <a:latin typeface="Calibri" charset="0"/>
                <a:ea typeface="DengXian" charset="-122"/>
                <a:cs typeface="Times New Roman" charset="0"/>
              </a:rPr>
              <a:t>[right] &lt;= pivot)  </a:t>
            </a:r>
            <a:r>
              <a:rPr lang="en-US" sz="1600" dirty="0">
                <a:solidFill>
                  <a:srgbClr val="FF0000"/>
                </a:solidFill>
                <a:latin typeface="Calibri" charset="0"/>
                <a:ea typeface="DengXian" charset="-122"/>
                <a:cs typeface="Times New Roman" charset="0"/>
              </a:rPr>
              <a:t>right--;</a:t>
            </a:r>
          </a:p>
          <a:p>
            <a:r>
              <a:rPr lang="en-US" sz="1600" dirty="0">
                <a:solidFill>
                  <a:srgbClr val="FF0000"/>
                </a:solidFill>
                <a:latin typeface="Calibri" charset="0"/>
                <a:ea typeface="DengXian" charset="-122"/>
                <a:cs typeface="Times New Roman" charset="0"/>
              </a:rPr>
              <a:t>        if(right &lt;=left) break;</a:t>
            </a:r>
          </a:p>
          <a:p>
            <a:r>
              <a:rPr lang="en-US" sz="1600" dirty="0">
                <a:solidFill>
                  <a:srgbClr val="FF0000"/>
                </a:solidFill>
                <a:latin typeface="Calibri" charset="0"/>
                <a:ea typeface="DengXian" charset="-122"/>
                <a:cs typeface="Times New Roman" charset="0"/>
              </a:rPr>
              <a:t>        else {</a:t>
            </a:r>
          </a:p>
          <a:p>
            <a:r>
              <a:rPr lang="en-US" sz="1600" dirty="0">
                <a:solidFill>
                  <a:srgbClr val="FF0000"/>
                </a:solidFill>
                <a:latin typeface="Calibri" charset="0"/>
                <a:ea typeface="DengXian" charset="-122"/>
                <a:cs typeface="Times New Roman" charset="0"/>
              </a:rPr>
              <a:t>            temp = </a:t>
            </a:r>
            <a:r>
              <a:rPr lang="en-US" sz="1600" dirty="0" err="1">
                <a:solidFill>
                  <a:srgbClr val="FF0000"/>
                </a:solidFill>
                <a:latin typeface="Calibri" charset="0"/>
                <a:ea typeface="DengXian" charset="-122"/>
                <a:cs typeface="Times New Roman" charset="0"/>
              </a:rPr>
              <a:t>nums</a:t>
            </a:r>
            <a:r>
              <a:rPr lang="en-US" sz="1600" dirty="0">
                <a:solidFill>
                  <a:srgbClr val="FF0000"/>
                </a:solidFill>
                <a:latin typeface="Calibri" charset="0"/>
                <a:ea typeface="DengXian" charset="-122"/>
                <a:cs typeface="Times New Roman" charset="0"/>
              </a:rPr>
              <a:t>[left];</a:t>
            </a:r>
          </a:p>
          <a:p>
            <a:r>
              <a:rPr lang="en-US" sz="1600" dirty="0">
                <a:solidFill>
                  <a:srgbClr val="FF0000"/>
                </a:solidFill>
                <a:latin typeface="Calibri" charset="0"/>
                <a:ea typeface="DengXian" charset="-122"/>
                <a:cs typeface="Times New Roman" charset="0"/>
              </a:rPr>
              <a:t>            </a:t>
            </a:r>
            <a:r>
              <a:rPr lang="en-US" sz="1600" dirty="0" err="1">
                <a:solidFill>
                  <a:srgbClr val="FF0000"/>
                </a:solidFill>
                <a:latin typeface="Calibri" charset="0"/>
                <a:ea typeface="DengXian" charset="-122"/>
                <a:cs typeface="Times New Roman" charset="0"/>
              </a:rPr>
              <a:t>nums</a:t>
            </a:r>
            <a:r>
              <a:rPr lang="en-US" sz="1600" dirty="0">
                <a:solidFill>
                  <a:srgbClr val="FF0000"/>
                </a:solidFill>
                <a:latin typeface="Calibri" charset="0"/>
                <a:ea typeface="DengXian" charset="-122"/>
                <a:cs typeface="Times New Roman" charset="0"/>
              </a:rPr>
              <a:t>[left] = </a:t>
            </a:r>
            <a:r>
              <a:rPr lang="en-US" sz="1600" dirty="0" err="1">
                <a:solidFill>
                  <a:srgbClr val="FF0000"/>
                </a:solidFill>
                <a:latin typeface="Calibri" charset="0"/>
                <a:ea typeface="DengXian" charset="-122"/>
                <a:cs typeface="Times New Roman" charset="0"/>
              </a:rPr>
              <a:t>nums</a:t>
            </a:r>
            <a:r>
              <a:rPr lang="en-US" sz="1600" dirty="0">
                <a:solidFill>
                  <a:srgbClr val="FF0000"/>
                </a:solidFill>
                <a:latin typeface="Calibri" charset="0"/>
                <a:ea typeface="DengXian" charset="-122"/>
                <a:cs typeface="Times New Roman" charset="0"/>
              </a:rPr>
              <a:t>[right];</a:t>
            </a:r>
          </a:p>
          <a:p>
            <a:r>
              <a:rPr lang="en-US" sz="1600" dirty="0">
                <a:solidFill>
                  <a:srgbClr val="FF0000"/>
                </a:solidFill>
                <a:latin typeface="Calibri" charset="0"/>
                <a:ea typeface="DengXian" charset="-122"/>
                <a:cs typeface="Times New Roman" charset="0"/>
              </a:rPr>
              <a:t>            </a:t>
            </a:r>
            <a:r>
              <a:rPr lang="en-US" sz="1600" dirty="0" err="1">
                <a:solidFill>
                  <a:srgbClr val="FF0000"/>
                </a:solidFill>
                <a:latin typeface="Calibri" charset="0"/>
                <a:ea typeface="DengXian" charset="-122"/>
                <a:cs typeface="Times New Roman" charset="0"/>
              </a:rPr>
              <a:t>nums</a:t>
            </a:r>
            <a:r>
              <a:rPr lang="en-US" sz="1600" dirty="0">
                <a:solidFill>
                  <a:srgbClr val="FF0000"/>
                </a:solidFill>
                <a:latin typeface="Calibri" charset="0"/>
                <a:ea typeface="DengXian" charset="-122"/>
                <a:cs typeface="Times New Roman" charset="0"/>
              </a:rPr>
              <a:t>[right] = temp;</a:t>
            </a:r>
          </a:p>
          <a:p>
            <a:r>
              <a:rPr lang="en-US" sz="1600" dirty="0">
                <a:solidFill>
                  <a:srgbClr val="FF0000"/>
                </a:solidFill>
                <a:latin typeface="Calibri" charset="0"/>
                <a:ea typeface="DengXian" charset="-122"/>
                <a:cs typeface="Times New Roman" charset="0"/>
              </a:rPr>
              <a:t>        }</a:t>
            </a:r>
          </a:p>
          <a:p>
            <a:r>
              <a:rPr lang="en-US" sz="1600" dirty="0">
                <a:solidFill>
                  <a:srgbClr val="FF0000"/>
                </a:solidFill>
                <a:latin typeface="Calibri" charset="0"/>
                <a:ea typeface="DengXian" charset="-122"/>
                <a:cs typeface="Times New Roman" charset="0"/>
              </a:rPr>
              <a:t>    }</a:t>
            </a:r>
          </a:p>
          <a:p>
            <a:r>
              <a:rPr lang="en-US" sz="1600" dirty="0">
                <a:solidFill>
                  <a:srgbClr val="FF0000"/>
                </a:solidFill>
                <a:latin typeface="Calibri" charset="0"/>
                <a:ea typeface="DengXian" charset="-122"/>
                <a:cs typeface="Times New Roman" charset="0"/>
              </a:rPr>
              <a:t>    // put pivot to be right position, since right point to the last element larger than pivot</a:t>
            </a:r>
          </a:p>
          <a:p>
            <a:r>
              <a:rPr lang="en-US" sz="1600" dirty="0">
                <a:solidFill>
                  <a:srgbClr val="FF0000"/>
                </a:solidFill>
                <a:latin typeface="Calibri" charset="0"/>
                <a:ea typeface="DengXian" charset="-122"/>
                <a:cs typeface="Times New Roman" charset="0"/>
              </a:rPr>
              <a:t>    temp = </a:t>
            </a:r>
            <a:r>
              <a:rPr lang="en-US" sz="1600" dirty="0" err="1">
                <a:solidFill>
                  <a:srgbClr val="FF0000"/>
                </a:solidFill>
                <a:latin typeface="Calibri" charset="0"/>
                <a:ea typeface="DengXian" charset="-122"/>
                <a:cs typeface="Times New Roman" charset="0"/>
              </a:rPr>
              <a:t>nums</a:t>
            </a:r>
            <a:r>
              <a:rPr lang="en-US" sz="1600" dirty="0">
                <a:solidFill>
                  <a:srgbClr val="FF0000"/>
                </a:solidFill>
                <a:latin typeface="Calibri" charset="0"/>
                <a:ea typeface="DengXian" charset="-122"/>
                <a:cs typeface="Times New Roman" charset="0"/>
              </a:rPr>
              <a:t>[start];</a:t>
            </a:r>
          </a:p>
          <a:p>
            <a:r>
              <a:rPr lang="en-US" sz="1600" dirty="0">
                <a:solidFill>
                  <a:srgbClr val="FF0000"/>
                </a:solidFill>
                <a:latin typeface="Calibri" charset="0"/>
                <a:ea typeface="DengXian" charset="-122"/>
                <a:cs typeface="Times New Roman" charset="0"/>
              </a:rPr>
              <a:t>    </a:t>
            </a:r>
            <a:r>
              <a:rPr lang="en-US" sz="1600" dirty="0" err="1">
                <a:solidFill>
                  <a:srgbClr val="FF0000"/>
                </a:solidFill>
                <a:latin typeface="Calibri" charset="0"/>
                <a:ea typeface="DengXian" charset="-122"/>
                <a:cs typeface="Times New Roman" charset="0"/>
              </a:rPr>
              <a:t>nums</a:t>
            </a:r>
            <a:r>
              <a:rPr lang="en-US" sz="1600" dirty="0">
                <a:solidFill>
                  <a:srgbClr val="FF0000"/>
                </a:solidFill>
                <a:latin typeface="Calibri" charset="0"/>
                <a:ea typeface="DengXian" charset="-122"/>
                <a:cs typeface="Times New Roman" charset="0"/>
              </a:rPr>
              <a:t>[start] = </a:t>
            </a:r>
            <a:r>
              <a:rPr lang="en-US" sz="1600" dirty="0" err="1">
                <a:solidFill>
                  <a:srgbClr val="FF0000"/>
                </a:solidFill>
                <a:latin typeface="Calibri" charset="0"/>
                <a:ea typeface="DengXian" charset="-122"/>
                <a:cs typeface="Times New Roman" charset="0"/>
              </a:rPr>
              <a:t>nums</a:t>
            </a:r>
            <a:r>
              <a:rPr lang="en-US" sz="1600" dirty="0">
                <a:solidFill>
                  <a:srgbClr val="FF0000"/>
                </a:solidFill>
                <a:latin typeface="Calibri" charset="0"/>
                <a:ea typeface="DengXian" charset="-122"/>
                <a:cs typeface="Times New Roman" charset="0"/>
              </a:rPr>
              <a:t>[right];</a:t>
            </a:r>
          </a:p>
          <a:p>
            <a:r>
              <a:rPr lang="en-US" sz="1600" dirty="0">
                <a:solidFill>
                  <a:srgbClr val="FF0000"/>
                </a:solidFill>
                <a:latin typeface="Calibri" charset="0"/>
                <a:ea typeface="DengXian" charset="-122"/>
                <a:cs typeface="Times New Roman" charset="0"/>
              </a:rPr>
              <a:t>    </a:t>
            </a:r>
            <a:r>
              <a:rPr lang="en-US" sz="1600" dirty="0" err="1">
                <a:solidFill>
                  <a:srgbClr val="FF0000"/>
                </a:solidFill>
                <a:latin typeface="Calibri" charset="0"/>
                <a:ea typeface="DengXian" charset="-122"/>
                <a:cs typeface="Times New Roman" charset="0"/>
              </a:rPr>
              <a:t>nums</a:t>
            </a:r>
            <a:r>
              <a:rPr lang="en-US" sz="1600" dirty="0">
                <a:solidFill>
                  <a:srgbClr val="FF0000"/>
                </a:solidFill>
                <a:latin typeface="Calibri" charset="0"/>
                <a:ea typeface="DengXian" charset="-122"/>
                <a:cs typeface="Times New Roman" charset="0"/>
              </a:rPr>
              <a:t>[right] = temp;</a:t>
            </a:r>
          </a:p>
          <a:p>
            <a:r>
              <a:rPr lang="en-US" sz="1600" dirty="0">
                <a:solidFill>
                  <a:srgbClr val="FF0000"/>
                </a:solidFill>
                <a:latin typeface="Calibri" charset="0"/>
                <a:ea typeface="DengXian" charset="-122"/>
                <a:cs typeface="Times New Roman" charset="0"/>
              </a:rPr>
              <a:t>    return right;</a:t>
            </a:r>
          </a:p>
          <a:p>
            <a:r>
              <a:rPr lang="en-US" sz="1600" dirty="0" smtClean="0">
                <a:solidFill>
                  <a:srgbClr val="FF0000"/>
                </a:solidFill>
                <a:latin typeface="Calibri" charset="0"/>
                <a:ea typeface="DengXian" charset="-122"/>
                <a:cs typeface="Times New Roman" charset="0"/>
              </a:rPr>
              <a:t>};</a:t>
            </a:r>
            <a:endParaRPr lang="en-US" sz="1600" dirty="0">
              <a:solidFill>
                <a:srgbClr val="FF0000"/>
              </a:solidFill>
              <a:latin typeface="Calibri" charset="0"/>
              <a:ea typeface="DengXian" charset="-122"/>
              <a:cs typeface="Times New Roman" charset="0"/>
            </a:endParaRPr>
          </a:p>
        </p:txBody>
      </p:sp>
      <p:sp>
        <p:nvSpPr>
          <p:cNvPr id="6" name="Rectangle 5"/>
          <p:cNvSpPr/>
          <p:nvPr/>
        </p:nvSpPr>
        <p:spPr>
          <a:xfrm>
            <a:off x="193421" y="2005987"/>
            <a:ext cx="6096000" cy="3785652"/>
          </a:xfrm>
          <a:prstGeom prst="rect">
            <a:avLst/>
          </a:prstGeom>
        </p:spPr>
        <p:txBody>
          <a:bodyPr>
            <a:spAutoFit/>
          </a:bodyPr>
          <a:lstStyle/>
          <a:p>
            <a:r>
              <a:rPr lang="en-US" sz="1600" dirty="0" err="1">
                <a:solidFill>
                  <a:srgbClr val="FF0000"/>
                </a:solidFill>
                <a:latin typeface="Calibri" charset="0"/>
                <a:ea typeface="DengXian" charset="-122"/>
                <a:cs typeface="Times New Roman" charset="0"/>
              </a:rPr>
              <a:t>var</a:t>
            </a:r>
            <a:r>
              <a:rPr lang="en-US" sz="1600" dirty="0">
                <a:solidFill>
                  <a:srgbClr val="FF0000"/>
                </a:solidFill>
                <a:latin typeface="Calibri" charset="0"/>
                <a:ea typeface="DengXian" charset="-122"/>
                <a:cs typeface="Times New Roman" charset="0"/>
              </a:rPr>
              <a:t> </a:t>
            </a:r>
            <a:r>
              <a:rPr lang="en-US" sz="1600" dirty="0" err="1">
                <a:solidFill>
                  <a:srgbClr val="FF0000"/>
                </a:solidFill>
                <a:latin typeface="Calibri" charset="0"/>
                <a:ea typeface="DengXian" charset="-122"/>
                <a:cs typeface="Times New Roman" charset="0"/>
              </a:rPr>
              <a:t>findKthLargest</a:t>
            </a:r>
            <a:r>
              <a:rPr lang="en-US" sz="1600" dirty="0">
                <a:solidFill>
                  <a:srgbClr val="FF0000"/>
                </a:solidFill>
                <a:latin typeface="Calibri" charset="0"/>
                <a:ea typeface="DengXian" charset="-122"/>
                <a:cs typeface="Times New Roman" charset="0"/>
              </a:rPr>
              <a:t> = function(</a:t>
            </a:r>
            <a:r>
              <a:rPr lang="en-US" sz="1600" dirty="0" err="1">
                <a:solidFill>
                  <a:srgbClr val="FF0000"/>
                </a:solidFill>
                <a:latin typeface="Calibri" charset="0"/>
                <a:ea typeface="DengXian" charset="-122"/>
                <a:cs typeface="Times New Roman" charset="0"/>
              </a:rPr>
              <a:t>nums</a:t>
            </a:r>
            <a:r>
              <a:rPr lang="en-US" sz="1600" dirty="0">
                <a:solidFill>
                  <a:srgbClr val="FF0000"/>
                </a:solidFill>
                <a:latin typeface="Calibri" charset="0"/>
                <a:ea typeface="DengXian" charset="-122"/>
                <a:cs typeface="Times New Roman" charset="0"/>
              </a:rPr>
              <a:t>, k) {</a:t>
            </a:r>
          </a:p>
          <a:p>
            <a:r>
              <a:rPr lang="en-US" sz="1600" dirty="0">
                <a:solidFill>
                  <a:srgbClr val="FF0000"/>
                </a:solidFill>
                <a:latin typeface="Calibri" charset="0"/>
                <a:ea typeface="DengXian" charset="-122"/>
                <a:cs typeface="Times New Roman" charset="0"/>
              </a:rPr>
              <a:t>    return select(0, nums.length-1, </a:t>
            </a:r>
            <a:r>
              <a:rPr lang="en-US" sz="1600" dirty="0" err="1">
                <a:solidFill>
                  <a:srgbClr val="FF0000"/>
                </a:solidFill>
                <a:latin typeface="Calibri" charset="0"/>
                <a:ea typeface="DengXian" charset="-122"/>
                <a:cs typeface="Times New Roman" charset="0"/>
              </a:rPr>
              <a:t>nums</a:t>
            </a:r>
            <a:r>
              <a:rPr lang="en-US" sz="1600" dirty="0">
                <a:solidFill>
                  <a:srgbClr val="FF0000"/>
                </a:solidFill>
                <a:latin typeface="Calibri" charset="0"/>
                <a:ea typeface="DengXian" charset="-122"/>
                <a:cs typeface="Times New Roman" charset="0"/>
              </a:rPr>
              <a:t>, k);</a:t>
            </a:r>
          </a:p>
          <a:p>
            <a:r>
              <a:rPr lang="en-US" sz="1600" dirty="0">
                <a:solidFill>
                  <a:srgbClr val="FF0000"/>
                </a:solidFill>
                <a:latin typeface="Calibri" charset="0"/>
                <a:ea typeface="DengXian" charset="-122"/>
                <a:cs typeface="Times New Roman" charset="0"/>
              </a:rPr>
              <a:t>};</a:t>
            </a:r>
          </a:p>
          <a:p>
            <a:r>
              <a:rPr lang="en-US" sz="1600" dirty="0">
                <a:solidFill>
                  <a:srgbClr val="FF0000"/>
                </a:solidFill>
                <a:latin typeface="Calibri" charset="0"/>
                <a:ea typeface="DengXian" charset="-122"/>
                <a:cs typeface="Times New Roman" charset="0"/>
              </a:rPr>
              <a:t> </a:t>
            </a:r>
          </a:p>
          <a:p>
            <a:r>
              <a:rPr lang="en-US" sz="1600" dirty="0" err="1">
                <a:solidFill>
                  <a:srgbClr val="FF0000"/>
                </a:solidFill>
                <a:latin typeface="Calibri" charset="0"/>
                <a:ea typeface="DengXian" charset="-122"/>
                <a:cs typeface="Times New Roman" charset="0"/>
              </a:rPr>
              <a:t>var</a:t>
            </a:r>
            <a:r>
              <a:rPr lang="en-US" sz="1600" dirty="0">
                <a:solidFill>
                  <a:srgbClr val="FF0000"/>
                </a:solidFill>
                <a:latin typeface="Calibri" charset="0"/>
                <a:ea typeface="DengXian" charset="-122"/>
                <a:cs typeface="Times New Roman" charset="0"/>
              </a:rPr>
              <a:t> select = function(start, end, </a:t>
            </a:r>
            <a:r>
              <a:rPr lang="en-US" sz="1600" dirty="0" err="1">
                <a:solidFill>
                  <a:srgbClr val="FF0000"/>
                </a:solidFill>
                <a:latin typeface="Calibri" charset="0"/>
                <a:ea typeface="DengXian" charset="-122"/>
                <a:cs typeface="Times New Roman" charset="0"/>
              </a:rPr>
              <a:t>nums</a:t>
            </a:r>
            <a:r>
              <a:rPr lang="en-US" sz="1600" dirty="0">
                <a:solidFill>
                  <a:srgbClr val="FF0000"/>
                </a:solidFill>
                <a:latin typeface="Calibri" charset="0"/>
                <a:ea typeface="DengXian" charset="-122"/>
                <a:cs typeface="Times New Roman" charset="0"/>
              </a:rPr>
              <a:t>, k) {</a:t>
            </a:r>
          </a:p>
          <a:p>
            <a:r>
              <a:rPr lang="en-US" sz="1600" dirty="0">
                <a:solidFill>
                  <a:srgbClr val="FF0000"/>
                </a:solidFill>
                <a:latin typeface="Calibri" charset="0"/>
                <a:ea typeface="DengXian" charset="-122"/>
                <a:cs typeface="Times New Roman" charset="0"/>
              </a:rPr>
              <a:t>    </a:t>
            </a:r>
            <a:r>
              <a:rPr lang="en-US" sz="1600" dirty="0" err="1">
                <a:solidFill>
                  <a:srgbClr val="FF0000"/>
                </a:solidFill>
                <a:latin typeface="Calibri" charset="0"/>
                <a:ea typeface="DengXian" charset="-122"/>
                <a:cs typeface="Times New Roman" charset="0"/>
              </a:rPr>
              <a:t>var</a:t>
            </a:r>
            <a:r>
              <a:rPr lang="en-US" sz="1600" dirty="0">
                <a:solidFill>
                  <a:srgbClr val="FF0000"/>
                </a:solidFill>
                <a:latin typeface="Calibri" charset="0"/>
                <a:ea typeface="DengXian" charset="-122"/>
                <a:cs typeface="Times New Roman" charset="0"/>
              </a:rPr>
              <a:t> split =  partition(start, end, </a:t>
            </a:r>
            <a:r>
              <a:rPr lang="en-US" sz="1600" dirty="0" err="1">
                <a:solidFill>
                  <a:srgbClr val="FF0000"/>
                </a:solidFill>
                <a:latin typeface="Calibri" charset="0"/>
                <a:ea typeface="DengXian" charset="-122"/>
                <a:cs typeface="Times New Roman" charset="0"/>
              </a:rPr>
              <a:t>nums</a:t>
            </a:r>
            <a:r>
              <a:rPr lang="en-US" sz="1600" dirty="0">
                <a:solidFill>
                  <a:srgbClr val="FF0000"/>
                </a:solidFill>
                <a:latin typeface="Calibri" charset="0"/>
                <a:ea typeface="DengXian" charset="-122"/>
                <a:cs typeface="Times New Roman" charset="0"/>
              </a:rPr>
              <a:t>);</a:t>
            </a:r>
          </a:p>
          <a:p>
            <a:r>
              <a:rPr lang="en-US" sz="1600" dirty="0">
                <a:solidFill>
                  <a:srgbClr val="FF0000"/>
                </a:solidFill>
                <a:latin typeface="Calibri" charset="0"/>
                <a:ea typeface="DengXian" charset="-122"/>
                <a:cs typeface="Times New Roman" charset="0"/>
              </a:rPr>
              <a:t>    </a:t>
            </a:r>
            <a:r>
              <a:rPr lang="en-US" sz="1600" dirty="0" err="1">
                <a:solidFill>
                  <a:srgbClr val="FF0000"/>
                </a:solidFill>
                <a:latin typeface="Calibri" charset="0"/>
                <a:ea typeface="DengXian" charset="-122"/>
                <a:cs typeface="Times New Roman" charset="0"/>
              </a:rPr>
              <a:t>var</a:t>
            </a:r>
            <a:r>
              <a:rPr lang="en-US" sz="1600" dirty="0">
                <a:solidFill>
                  <a:srgbClr val="FF0000"/>
                </a:solidFill>
                <a:latin typeface="Calibri" charset="0"/>
                <a:ea typeface="DengXian" charset="-122"/>
                <a:cs typeface="Times New Roman" charset="0"/>
              </a:rPr>
              <a:t> </a:t>
            </a:r>
            <a:r>
              <a:rPr lang="en-US" sz="1600" dirty="0" err="1">
                <a:solidFill>
                  <a:srgbClr val="FF0000"/>
                </a:solidFill>
                <a:latin typeface="Calibri" charset="0"/>
                <a:ea typeface="DengXian" charset="-122"/>
                <a:cs typeface="Times New Roman" charset="0"/>
              </a:rPr>
              <a:t>len</a:t>
            </a:r>
            <a:r>
              <a:rPr lang="en-US" sz="1600" dirty="0">
                <a:solidFill>
                  <a:srgbClr val="FF0000"/>
                </a:solidFill>
                <a:latin typeface="Calibri" charset="0"/>
                <a:ea typeface="DengXian" charset="-122"/>
                <a:cs typeface="Times New Roman" charset="0"/>
              </a:rPr>
              <a:t> = split - start + 1;</a:t>
            </a:r>
          </a:p>
          <a:p>
            <a:r>
              <a:rPr lang="en-US" sz="1600" dirty="0">
                <a:solidFill>
                  <a:srgbClr val="FF0000"/>
                </a:solidFill>
                <a:latin typeface="Calibri" charset="0"/>
                <a:ea typeface="DengXian" charset="-122"/>
                <a:cs typeface="Times New Roman" charset="0"/>
              </a:rPr>
              <a:t>    if(</a:t>
            </a:r>
            <a:r>
              <a:rPr lang="en-US" sz="1600" dirty="0" err="1">
                <a:solidFill>
                  <a:srgbClr val="FF0000"/>
                </a:solidFill>
                <a:latin typeface="Calibri" charset="0"/>
                <a:ea typeface="DengXian" charset="-122"/>
                <a:cs typeface="Times New Roman" charset="0"/>
              </a:rPr>
              <a:t>len</a:t>
            </a:r>
            <a:r>
              <a:rPr lang="en-US" sz="1600" dirty="0">
                <a:solidFill>
                  <a:srgbClr val="FF0000"/>
                </a:solidFill>
                <a:latin typeface="Calibri" charset="0"/>
                <a:ea typeface="DengXian" charset="-122"/>
                <a:cs typeface="Times New Roman" charset="0"/>
              </a:rPr>
              <a:t> === k) {</a:t>
            </a:r>
          </a:p>
          <a:p>
            <a:r>
              <a:rPr lang="en-US" sz="1600" dirty="0">
                <a:solidFill>
                  <a:srgbClr val="FF0000"/>
                </a:solidFill>
                <a:latin typeface="Calibri" charset="0"/>
                <a:ea typeface="DengXian" charset="-122"/>
                <a:cs typeface="Times New Roman" charset="0"/>
              </a:rPr>
              <a:t>        return </a:t>
            </a:r>
            <a:r>
              <a:rPr lang="en-US" sz="1600" dirty="0" err="1">
                <a:solidFill>
                  <a:srgbClr val="FF0000"/>
                </a:solidFill>
                <a:latin typeface="Calibri" charset="0"/>
                <a:ea typeface="DengXian" charset="-122"/>
                <a:cs typeface="Times New Roman" charset="0"/>
              </a:rPr>
              <a:t>nums</a:t>
            </a:r>
            <a:r>
              <a:rPr lang="en-US" sz="1600" dirty="0">
                <a:solidFill>
                  <a:srgbClr val="FF0000"/>
                </a:solidFill>
                <a:latin typeface="Calibri" charset="0"/>
                <a:ea typeface="DengXian" charset="-122"/>
                <a:cs typeface="Times New Roman" charset="0"/>
              </a:rPr>
              <a:t>[split];</a:t>
            </a:r>
          </a:p>
          <a:p>
            <a:r>
              <a:rPr lang="en-US" sz="1600" dirty="0">
                <a:solidFill>
                  <a:srgbClr val="FF0000"/>
                </a:solidFill>
                <a:latin typeface="Calibri" charset="0"/>
                <a:ea typeface="DengXian" charset="-122"/>
                <a:cs typeface="Times New Roman" charset="0"/>
              </a:rPr>
              <a:t>    } else if(</a:t>
            </a:r>
            <a:r>
              <a:rPr lang="en-US" sz="1600" dirty="0" err="1">
                <a:solidFill>
                  <a:srgbClr val="FF0000"/>
                </a:solidFill>
                <a:latin typeface="Calibri" charset="0"/>
                <a:ea typeface="DengXian" charset="-122"/>
                <a:cs typeface="Times New Roman" charset="0"/>
              </a:rPr>
              <a:t>len</a:t>
            </a:r>
            <a:r>
              <a:rPr lang="en-US" sz="1600" dirty="0">
                <a:solidFill>
                  <a:srgbClr val="FF0000"/>
                </a:solidFill>
                <a:latin typeface="Calibri" charset="0"/>
                <a:ea typeface="DengXian" charset="-122"/>
                <a:cs typeface="Times New Roman" charset="0"/>
              </a:rPr>
              <a:t> &gt; k) {</a:t>
            </a:r>
          </a:p>
          <a:p>
            <a:r>
              <a:rPr lang="en-US" sz="1600" dirty="0">
                <a:solidFill>
                  <a:srgbClr val="FF0000"/>
                </a:solidFill>
                <a:latin typeface="Calibri" charset="0"/>
                <a:ea typeface="DengXian" charset="-122"/>
                <a:cs typeface="Times New Roman" charset="0"/>
              </a:rPr>
              <a:t>        return select(start, split - 1, </a:t>
            </a:r>
            <a:r>
              <a:rPr lang="en-US" sz="1600" dirty="0" err="1">
                <a:solidFill>
                  <a:srgbClr val="FF0000"/>
                </a:solidFill>
                <a:latin typeface="Calibri" charset="0"/>
                <a:ea typeface="DengXian" charset="-122"/>
                <a:cs typeface="Times New Roman" charset="0"/>
              </a:rPr>
              <a:t>nums</a:t>
            </a:r>
            <a:r>
              <a:rPr lang="en-US" sz="1600" dirty="0">
                <a:solidFill>
                  <a:srgbClr val="FF0000"/>
                </a:solidFill>
                <a:latin typeface="Calibri" charset="0"/>
                <a:ea typeface="DengXian" charset="-122"/>
                <a:cs typeface="Times New Roman" charset="0"/>
              </a:rPr>
              <a:t>, k);</a:t>
            </a:r>
          </a:p>
          <a:p>
            <a:r>
              <a:rPr lang="en-US" sz="1600" dirty="0">
                <a:solidFill>
                  <a:srgbClr val="FF0000"/>
                </a:solidFill>
                <a:latin typeface="Calibri" charset="0"/>
                <a:ea typeface="DengXian" charset="-122"/>
                <a:cs typeface="Times New Roman" charset="0"/>
              </a:rPr>
              <a:t>    } else {</a:t>
            </a:r>
          </a:p>
          <a:p>
            <a:r>
              <a:rPr lang="en-US" sz="1600" dirty="0">
                <a:solidFill>
                  <a:srgbClr val="FF0000"/>
                </a:solidFill>
                <a:latin typeface="Calibri" charset="0"/>
                <a:ea typeface="DengXian" charset="-122"/>
                <a:cs typeface="Times New Roman" charset="0"/>
              </a:rPr>
              <a:t>        return select(split + 1, end, </a:t>
            </a:r>
            <a:r>
              <a:rPr lang="en-US" sz="1600" dirty="0" err="1">
                <a:solidFill>
                  <a:srgbClr val="FF0000"/>
                </a:solidFill>
                <a:latin typeface="Calibri" charset="0"/>
                <a:ea typeface="DengXian" charset="-122"/>
                <a:cs typeface="Times New Roman" charset="0"/>
              </a:rPr>
              <a:t>nums</a:t>
            </a:r>
            <a:r>
              <a:rPr lang="en-US" sz="1600" dirty="0">
                <a:solidFill>
                  <a:srgbClr val="FF0000"/>
                </a:solidFill>
                <a:latin typeface="Calibri" charset="0"/>
                <a:ea typeface="DengXian" charset="-122"/>
                <a:cs typeface="Times New Roman" charset="0"/>
              </a:rPr>
              <a:t>, k - </a:t>
            </a:r>
            <a:r>
              <a:rPr lang="en-US" sz="1600" dirty="0" err="1">
                <a:solidFill>
                  <a:srgbClr val="FF0000"/>
                </a:solidFill>
                <a:latin typeface="Calibri" charset="0"/>
                <a:ea typeface="DengXian" charset="-122"/>
                <a:cs typeface="Times New Roman" charset="0"/>
              </a:rPr>
              <a:t>len</a:t>
            </a:r>
            <a:r>
              <a:rPr lang="en-US" sz="1600" dirty="0">
                <a:solidFill>
                  <a:srgbClr val="FF0000"/>
                </a:solidFill>
                <a:latin typeface="Calibri" charset="0"/>
                <a:ea typeface="DengXian" charset="-122"/>
                <a:cs typeface="Times New Roman" charset="0"/>
              </a:rPr>
              <a:t>);</a:t>
            </a:r>
          </a:p>
          <a:p>
            <a:r>
              <a:rPr lang="en-US" sz="1600" dirty="0">
                <a:solidFill>
                  <a:srgbClr val="FF0000"/>
                </a:solidFill>
                <a:latin typeface="Calibri" charset="0"/>
                <a:ea typeface="DengXian" charset="-122"/>
                <a:cs typeface="Times New Roman" charset="0"/>
              </a:rPr>
              <a:t>    }</a:t>
            </a:r>
          </a:p>
          <a:p>
            <a:r>
              <a:rPr lang="en-US" sz="1600" dirty="0">
                <a:solidFill>
                  <a:srgbClr val="FF0000"/>
                </a:solidFill>
                <a:latin typeface="Calibri" charset="0"/>
                <a:ea typeface="DengXian" charset="-122"/>
                <a:cs typeface="Times New Roman" charset="0"/>
              </a:rPr>
              <a:t>};</a:t>
            </a:r>
          </a:p>
        </p:txBody>
      </p:sp>
    </p:spTree>
    <p:extLst>
      <p:ext uri="{BB962C8B-B14F-4D97-AF65-F5344CB8AC3E}">
        <p14:creationId xmlns:p14="http://schemas.microsoft.com/office/powerpoint/2010/main" val="13512538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3422" y="156146"/>
            <a:ext cx="3915440" cy="369332"/>
          </a:xfrm>
          <a:prstGeom prst="rect">
            <a:avLst/>
          </a:prstGeom>
        </p:spPr>
        <p:txBody>
          <a:bodyPr wrap="square">
            <a:spAutoFit/>
          </a:bodyPr>
          <a:lstStyle/>
          <a:p>
            <a:r>
              <a:rPr lang="en-US" dirty="0" smtClean="0"/>
              <a:t>Sorting series  - Merge sort</a:t>
            </a:r>
            <a:endParaRPr lang="en-US" dirty="0"/>
          </a:p>
        </p:txBody>
      </p:sp>
      <p:sp>
        <p:nvSpPr>
          <p:cNvPr id="2" name="Rectangle 1"/>
          <p:cNvSpPr/>
          <p:nvPr/>
        </p:nvSpPr>
        <p:spPr>
          <a:xfrm>
            <a:off x="193421" y="525478"/>
            <a:ext cx="11681904" cy="523220"/>
          </a:xfrm>
          <a:prstGeom prst="rect">
            <a:avLst/>
          </a:prstGeom>
        </p:spPr>
        <p:txBody>
          <a:bodyPr wrap="square">
            <a:spAutoFit/>
          </a:bodyPr>
          <a:lstStyle/>
          <a:p>
            <a:r>
              <a:rPr lang="en-US" sz="1400" dirty="0"/>
              <a:t>Given an array </a:t>
            </a:r>
            <a:r>
              <a:rPr lang="en-US" sz="1400" dirty="0" err="1"/>
              <a:t>nums</a:t>
            </a:r>
            <a:r>
              <a:rPr lang="en-US" sz="1400" dirty="0"/>
              <a:t>, we call (</a:t>
            </a:r>
            <a:r>
              <a:rPr lang="en-US" sz="1400" dirty="0" err="1"/>
              <a:t>i</a:t>
            </a:r>
            <a:r>
              <a:rPr lang="en-US" sz="1400" dirty="0"/>
              <a:t>, j) an important reverse pair if </a:t>
            </a:r>
            <a:r>
              <a:rPr lang="en-US" sz="1400" dirty="0" err="1"/>
              <a:t>i</a:t>
            </a:r>
            <a:r>
              <a:rPr lang="en-US" sz="1400" dirty="0"/>
              <a:t> &lt; j and </a:t>
            </a:r>
            <a:r>
              <a:rPr lang="en-US" sz="1400" dirty="0" err="1"/>
              <a:t>nums</a:t>
            </a:r>
            <a:r>
              <a:rPr lang="en-US" sz="1400" dirty="0"/>
              <a:t>[</a:t>
            </a:r>
            <a:r>
              <a:rPr lang="en-US" sz="1400" dirty="0" err="1"/>
              <a:t>i</a:t>
            </a:r>
            <a:r>
              <a:rPr lang="en-US" sz="1400" dirty="0"/>
              <a:t>] &gt; 2*</a:t>
            </a:r>
            <a:r>
              <a:rPr lang="en-US" sz="1400" dirty="0" err="1"/>
              <a:t>nums</a:t>
            </a:r>
            <a:r>
              <a:rPr lang="en-US" sz="1400" dirty="0"/>
              <a:t>[j</a:t>
            </a:r>
            <a:r>
              <a:rPr lang="en-US" sz="1400" dirty="0" smtClean="0"/>
              <a:t>]. You </a:t>
            </a:r>
            <a:r>
              <a:rPr lang="en-US" sz="1400" dirty="0"/>
              <a:t>need to return the number of important reverse pairs in the given array</a:t>
            </a:r>
            <a:r>
              <a:rPr lang="en-US" sz="1400" dirty="0" smtClean="0"/>
              <a:t>.      Example1:Input</a:t>
            </a:r>
            <a:r>
              <a:rPr lang="en-US" sz="1400" dirty="0"/>
              <a:t>: [1,3,2,3,1</a:t>
            </a:r>
            <a:r>
              <a:rPr lang="en-US" sz="1400" dirty="0" smtClean="0"/>
              <a:t>]    Output</a:t>
            </a:r>
            <a:r>
              <a:rPr lang="en-US" sz="1400" dirty="0"/>
              <a:t>: 2</a:t>
            </a:r>
          </a:p>
        </p:txBody>
      </p:sp>
      <p:sp>
        <p:nvSpPr>
          <p:cNvPr id="3" name="Rectangle 2"/>
          <p:cNvSpPr/>
          <p:nvPr/>
        </p:nvSpPr>
        <p:spPr>
          <a:xfrm>
            <a:off x="193420" y="1048698"/>
            <a:ext cx="11551275" cy="1877437"/>
          </a:xfrm>
          <a:prstGeom prst="rect">
            <a:avLst/>
          </a:prstGeom>
        </p:spPr>
        <p:txBody>
          <a:bodyPr wrap="square">
            <a:spAutoFit/>
          </a:bodyPr>
          <a:lstStyle/>
          <a:p>
            <a:r>
              <a:rPr lang="en-US" sz="1400" dirty="0"/>
              <a:t>we need to use divide and conquer  </a:t>
            </a:r>
            <a:r>
              <a:rPr lang="en-US" sz="1400" dirty="0" err="1"/>
              <a:t>nums</a:t>
            </a:r>
            <a:r>
              <a:rPr lang="en-US" sz="1400" dirty="0"/>
              <a:t>: [ ..</a:t>
            </a:r>
            <a:r>
              <a:rPr lang="en-US" sz="1400" dirty="0" err="1"/>
              <a:t>i</a:t>
            </a:r>
            <a:r>
              <a:rPr lang="en-US" sz="1400" dirty="0"/>
              <a:t>...j</a:t>
            </a:r>
            <a:r>
              <a:rPr lang="en-US" sz="1400" dirty="0" smtClean="0"/>
              <a:t>..]                                                                                                                                                                       left    right</a:t>
            </a:r>
            <a:endParaRPr lang="en-US" sz="1400" dirty="0"/>
          </a:p>
          <a:p>
            <a:r>
              <a:rPr lang="en-US" sz="1400" dirty="0"/>
              <a:t>say we have an array </a:t>
            </a:r>
            <a:r>
              <a:rPr lang="en-US" sz="1400" dirty="0" err="1"/>
              <a:t>nums</a:t>
            </a:r>
            <a:r>
              <a:rPr lang="en-US" sz="1400" dirty="0"/>
              <a:t>, we get the total number of important pairs that </a:t>
            </a:r>
            <a:r>
              <a:rPr lang="en-US" sz="1400" dirty="0" err="1"/>
              <a:t>i</a:t>
            </a:r>
            <a:r>
              <a:rPr lang="en-US" sz="1400" dirty="0"/>
              <a:t> &lt; j  and </a:t>
            </a:r>
            <a:r>
              <a:rPr lang="en-US" sz="1400" dirty="0" err="1"/>
              <a:t>nums</a:t>
            </a:r>
            <a:r>
              <a:rPr lang="en-US" sz="1400" dirty="0"/>
              <a:t>[</a:t>
            </a:r>
            <a:r>
              <a:rPr lang="en-US" sz="1400" dirty="0" err="1"/>
              <a:t>i</a:t>
            </a:r>
            <a:r>
              <a:rPr lang="en-US" sz="1400" dirty="0"/>
              <a:t>] &gt; </a:t>
            </a:r>
            <a:r>
              <a:rPr lang="en-US" sz="1400" dirty="0" err="1"/>
              <a:t>nums</a:t>
            </a:r>
            <a:r>
              <a:rPr lang="en-US" sz="1400" dirty="0"/>
              <a:t>[j], we can divide the array to two parts: [..... | ......]</a:t>
            </a:r>
          </a:p>
          <a:p>
            <a:r>
              <a:rPr lang="en-US" sz="1400" dirty="0"/>
              <a:t>                </a:t>
            </a:r>
            <a:r>
              <a:rPr lang="en-US" sz="1400" dirty="0" smtClean="0"/>
              <a:t>                                                                                                                                                                                                                                                      </a:t>
            </a:r>
            <a:r>
              <a:rPr lang="en-US" sz="1400" dirty="0" err="1" smtClean="0"/>
              <a:t>i</a:t>
            </a:r>
            <a:r>
              <a:rPr lang="en-US" sz="1400" dirty="0" smtClean="0"/>
              <a:t>       j</a:t>
            </a:r>
          </a:p>
          <a:p>
            <a:r>
              <a:rPr lang="en-US" sz="1400" dirty="0" smtClean="0"/>
              <a:t>the </a:t>
            </a:r>
            <a:r>
              <a:rPr lang="en-US" sz="1400" dirty="0"/>
              <a:t>total number = total pairs from left array + total pairs from right array + </a:t>
            </a:r>
            <a:r>
              <a:rPr lang="en-US" sz="1400" dirty="0" err="1"/>
              <a:t>splited</a:t>
            </a:r>
            <a:r>
              <a:rPr lang="en-US" sz="1400" dirty="0"/>
              <a:t> pairs (one on left, the other on right)</a:t>
            </a:r>
          </a:p>
          <a:p>
            <a:r>
              <a:rPr lang="en-US" sz="1400" dirty="0"/>
              <a:t>to get the split pair, say we found </a:t>
            </a:r>
            <a:r>
              <a:rPr lang="en-US" sz="1400" dirty="0" err="1"/>
              <a:t>nums</a:t>
            </a:r>
            <a:r>
              <a:rPr lang="en-US" sz="1400" dirty="0"/>
              <a:t>[</a:t>
            </a:r>
            <a:r>
              <a:rPr lang="en-US" sz="1400" dirty="0" err="1"/>
              <a:t>i</a:t>
            </a:r>
            <a:r>
              <a:rPr lang="en-US" sz="1400" dirty="0"/>
              <a:t>] &gt; </a:t>
            </a:r>
            <a:r>
              <a:rPr lang="en-US" sz="1400" dirty="0" err="1"/>
              <a:t>nums</a:t>
            </a:r>
            <a:r>
              <a:rPr lang="en-US" sz="1400" dirty="0"/>
              <a:t>[j], since the left array and right array are sorted, </a:t>
            </a:r>
            <a:r>
              <a:rPr lang="en-US" sz="1400" dirty="0" err="1"/>
              <a:t>nums</a:t>
            </a:r>
            <a:r>
              <a:rPr lang="en-US" sz="1400" dirty="0"/>
              <a:t>[</a:t>
            </a:r>
            <a:r>
              <a:rPr lang="en-US" sz="1400" dirty="0" err="1"/>
              <a:t>i</a:t>
            </a:r>
            <a:r>
              <a:rPr lang="en-US" sz="1400" dirty="0"/>
              <a:t>] to </a:t>
            </a:r>
            <a:r>
              <a:rPr lang="en-US" sz="1400" dirty="0" err="1"/>
              <a:t>nums</a:t>
            </a:r>
            <a:r>
              <a:rPr lang="en-US" sz="1400" dirty="0"/>
              <a:t>[mid] are all satisfy the condition, so we can add count to mid-i+1, then move j for next compare, if </a:t>
            </a:r>
            <a:r>
              <a:rPr lang="en-US" sz="1400" dirty="0" err="1"/>
              <a:t>nums</a:t>
            </a:r>
            <a:r>
              <a:rPr lang="en-US" sz="1400" dirty="0"/>
              <a:t>[</a:t>
            </a:r>
            <a:r>
              <a:rPr lang="en-US" sz="1400" dirty="0" err="1"/>
              <a:t>i</a:t>
            </a:r>
            <a:r>
              <a:rPr lang="en-US" sz="1400" dirty="0"/>
              <a:t>] &lt; </a:t>
            </a:r>
            <a:r>
              <a:rPr lang="en-US" sz="1400" dirty="0" err="1"/>
              <a:t>nums</a:t>
            </a:r>
            <a:r>
              <a:rPr lang="en-US" sz="1400" dirty="0"/>
              <a:t>[j], we just need to move </a:t>
            </a:r>
            <a:r>
              <a:rPr lang="en-US" sz="1400" dirty="0" err="1"/>
              <a:t>i</a:t>
            </a:r>
            <a:r>
              <a:rPr lang="en-US" sz="1400" dirty="0"/>
              <a:t> to find </a:t>
            </a:r>
            <a:r>
              <a:rPr lang="en-US" sz="1400" dirty="0" err="1"/>
              <a:t>nums</a:t>
            </a:r>
            <a:r>
              <a:rPr lang="en-US" sz="1400" dirty="0"/>
              <a:t>[</a:t>
            </a:r>
            <a:r>
              <a:rPr lang="en-US" sz="1400" dirty="0" err="1"/>
              <a:t>i</a:t>
            </a:r>
            <a:r>
              <a:rPr lang="en-US" sz="1400" dirty="0"/>
              <a:t>] &gt; </a:t>
            </a:r>
            <a:r>
              <a:rPr lang="en-US" sz="1400" dirty="0" err="1"/>
              <a:t>nums</a:t>
            </a:r>
            <a:r>
              <a:rPr lang="en-US" sz="1400" dirty="0"/>
              <a:t>[j] this process is O(N</a:t>
            </a:r>
            <a:r>
              <a:rPr lang="en-US" sz="1400" dirty="0" smtClean="0"/>
              <a:t>)</a:t>
            </a:r>
            <a:endParaRPr lang="en-US" sz="1400" dirty="0"/>
          </a:p>
          <a:p>
            <a:r>
              <a:rPr lang="en-US" sz="1400" dirty="0"/>
              <a:t>after that we merge left array with right array.</a:t>
            </a:r>
          </a:p>
          <a:p>
            <a:endParaRPr lang="en-US" dirty="0"/>
          </a:p>
        </p:txBody>
      </p:sp>
      <p:sp>
        <p:nvSpPr>
          <p:cNvPr id="4" name="Rectangle 3"/>
          <p:cNvSpPr/>
          <p:nvPr/>
        </p:nvSpPr>
        <p:spPr>
          <a:xfrm>
            <a:off x="193419" y="2637696"/>
            <a:ext cx="6096000" cy="4985980"/>
          </a:xfrm>
          <a:prstGeom prst="rect">
            <a:avLst/>
          </a:prstGeom>
        </p:spPr>
        <p:txBody>
          <a:bodyPr>
            <a:spAutoFit/>
          </a:bodyPr>
          <a:lstStyle/>
          <a:p>
            <a:r>
              <a:rPr lang="en-US" sz="1200" b="1" dirty="0" err="1">
                <a:solidFill>
                  <a:srgbClr val="FF0000"/>
                </a:solidFill>
                <a:latin typeface="Calibri" charset="0"/>
                <a:ea typeface="DengXian" charset="-122"/>
                <a:cs typeface="Times New Roman" charset="0"/>
              </a:rPr>
              <a:t>var</a:t>
            </a:r>
            <a:r>
              <a:rPr lang="en-US" sz="1200" b="1" dirty="0">
                <a:solidFill>
                  <a:srgbClr val="FF0000"/>
                </a:solidFill>
                <a:latin typeface="Calibri" charset="0"/>
                <a:ea typeface="DengXian" charset="-122"/>
                <a:cs typeface="Times New Roman" charset="0"/>
              </a:rPr>
              <a:t> helper; </a:t>
            </a:r>
          </a:p>
          <a:p>
            <a:r>
              <a:rPr lang="en-US" sz="1200" b="1" dirty="0" err="1">
                <a:solidFill>
                  <a:srgbClr val="FF0000"/>
                </a:solidFill>
                <a:latin typeface="Calibri" charset="0"/>
                <a:ea typeface="DengXian" charset="-122"/>
                <a:cs typeface="Times New Roman" charset="0"/>
              </a:rPr>
              <a:t>var</a:t>
            </a:r>
            <a:r>
              <a:rPr lang="en-US" sz="1200" b="1" dirty="0">
                <a:solidFill>
                  <a:srgbClr val="FF0000"/>
                </a:solidFill>
                <a:latin typeface="Calibri" charset="0"/>
                <a:ea typeface="DengXian" charset="-122"/>
                <a:cs typeface="Times New Roman" charset="0"/>
              </a:rPr>
              <a:t> </a:t>
            </a:r>
            <a:r>
              <a:rPr lang="en-US" sz="1200" b="1" dirty="0" err="1">
                <a:solidFill>
                  <a:srgbClr val="FF0000"/>
                </a:solidFill>
                <a:latin typeface="Calibri" charset="0"/>
                <a:ea typeface="DengXian" charset="-122"/>
                <a:cs typeface="Times New Roman" charset="0"/>
              </a:rPr>
              <a:t>reversePairs</a:t>
            </a:r>
            <a:r>
              <a:rPr lang="en-US" sz="1200" b="1" dirty="0">
                <a:solidFill>
                  <a:srgbClr val="FF0000"/>
                </a:solidFill>
                <a:latin typeface="Calibri" charset="0"/>
                <a:ea typeface="DengXian" charset="-122"/>
                <a:cs typeface="Times New Roman" charset="0"/>
              </a:rPr>
              <a:t> = function(</a:t>
            </a:r>
            <a:r>
              <a:rPr lang="en-US" sz="1200" b="1" dirty="0" err="1">
                <a:solidFill>
                  <a:srgbClr val="FF0000"/>
                </a:solidFill>
                <a:latin typeface="Calibri" charset="0"/>
                <a:ea typeface="DengXian" charset="-122"/>
                <a:cs typeface="Times New Roman" charset="0"/>
              </a:rPr>
              <a:t>nums</a:t>
            </a:r>
            <a:r>
              <a:rPr lang="en-US" sz="1200" b="1" dirty="0">
                <a:solidFill>
                  <a:srgbClr val="FF0000"/>
                </a:solidFill>
                <a:latin typeface="Calibri" charset="0"/>
                <a:ea typeface="DengXian" charset="-122"/>
                <a:cs typeface="Times New Roman" charset="0"/>
              </a:rPr>
              <a:t>) {</a:t>
            </a:r>
          </a:p>
          <a:p>
            <a:r>
              <a:rPr lang="en-US" sz="1200" b="1" dirty="0">
                <a:solidFill>
                  <a:srgbClr val="FF0000"/>
                </a:solidFill>
                <a:latin typeface="Calibri" charset="0"/>
                <a:ea typeface="DengXian" charset="-122"/>
                <a:cs typeface="Times New Roman" charset="0"/>
              </a:rPr>
              <a:t>    if(!</a:t>
            </a:r>
            <a:r>
              <a:rPr lang="en-US" sz="1200" b="1" dirty="0" err="1">
                <a:solidFill>
                  <a:srgbClr val="FF0000"/>
                </a:solidFill>
                <a:latin typeface="Calibri" charset="0"/>
                <a:ea typeface="DengXian" charset="-122"/>
                <a:cs typeface="Times New Roman" charset="0"/>
              </a:rPr>
              <a:t>nums</a:t>
            </a:r>
            <a:r>
              <a:rPr lang="en-US" sz="1200" b="1" dirty="0">
                <a:solidFill>
                  <a:srgbClr val="FF0000"/>
                </a:solidFill>
                <a:latin typeface="Calibri" charset="0"/>
                <a:ea typeface="DengXian" charset="-122"/>
                <a:cs typeface="Times New Roman" charset="0"/>
              </a:rPr>
              <a:t> || </a:t>
            </a:r>
            <a:r>
              <a:rPr lang="en-US" sz="1200" b="1" dirty="0" err="1">
                <a:solidFill>
                  <a:srgbClr val="FF0000"/>
                </a:solidFill>
                <a:latin typeface="Calibri" charset="0"/>
                <a:ea typeface="DengXian" charset="-122"/>
                <a:cs typeface="Times New Roman" charset="0"/>
              </a:rPr>
              <a:t>nums.length</a:t>
            </a:r>
            <a:r>
              <a:rPr lang="en-US" sz="1200" b="1" dirty="0">
                <a:solidFill>
                  <a:srgbClr val="FF0000"/>
                </a:solidFill>
                <a:latin typeface="Calibri" charset="0"/>
                <a:ea typeface="DengXian" charset="-122"/>
                <a:cs typeface="Times New Roman" charset="0"/>
              </a:rPr>
              <a:t> === 0)  return 0;</a:t>
            </a:r>
          </a:p>
          <a:p>
            <a:r>
              <a:rPr lang="en-US" sz="1200" b="1" dirty="0">
                <a:solidFill>
                  <a:srgbClr val="FF0000"/>
                </a:solidFill>
                <a:latin typeface="Calibri" charset="0"/>
                <a:ea typeface="DengXian" charset="-122"/>
                <a:cs typeface="Times New Roman" charset="0"/>
              </a:rPr>
              <a:t>    helper = new Array(</a:t>
            </a:r>
            <a:r>
              <a:rPr lang="en-US" sz="1200" b="1" dirty="0" err="1">
                <a:solidFill>
                  <a:srgbClr val="FF0000"/>
                </a:solidFill>
                <a:latin typeface="Calibri" charset="0"/>
                <a:ea typeface="DengXian" charset="-122"/>
                <a:cs typeface="Times New Roman" charset="0"/>
              </a:rPr>
              <a:t>nums.length</a:t>
            </a:r>
            <a:r>
              <a:rPr lang="en-US" sz="1200" b="1" dirty="0">
                <a:solidFill>
                  <a:srgbClr val="FF0000"/>
                </a:solidFill>
                <a:latin typeface="Calibri" charset="0"/>
                <a:ea typeface="DengXian" charset="-122"/>
                <a:cs typeface="Times New Roman" charset="0"/>
              </a:rPr>
              <a:t>);</a:t>
            </a:r>
          </a:p>
          <a:p>
            <a:r>
              <a:rPr lang="en-US" sz="1200" b="1" dirty="0">
                <a:solidFill>
                  <a:srgbClr val="FF0000"/>
                </a:solidFill>
                <a:latin typeface="Calibri" charset="0"/>
                <a:ea typeface="DengXian" charset="-122"/>
                <a:cs typeface="Times New Roman" charset="0"/>
              </a:rPr>
              <a:t>    return </a:t>
            </a:r>
            <a:r>
              <a:rPr lang="en-US" sz="1200" b="1" dirty="0" err="1">
                <a:solidFill>
                  <a:srgbClr val="FF0000"/>
                </a:solidFill>
                <a:latin typeface="Calibri" charset="0"/>
                <a:ea typeface="DengXian" charset="-122"/>
                <a:cs typeface="Times New Roman" charset="0"/>
              </a:rPr>
              <a:t>mergeSort</a:t>
            </a:r>
            <a:r>
              <a:rPr lang="en-US" sz="1200" b="1" dirty="0">
                <a:solidFill>
                  <a:srgbClr val="FF0000"/>
                </a:solidFill>
                <a:latin typeface="Calibri" charset="0"/>
                <a:ea typeface="DengXian" charset="-122"/>
                <a:cs typeface="Times New Roman" charset="0"/>
              </a:rPr>
              <a:t>(</a:t>
            </a:r>
            <a:r>
              <a:rPr lang="en-US" sz="1200" b="1" dirty="0" err="1">
                <a:solidFill>
                  <a:srgbClr val="FF0000"/>
                </a:solidFill>
                <a:latin typeface="Calibri" charset="0"/>
                <a:ea typeface="DengXian" charset="-122"/>
                <a:cs typeface="Times New Roman" charset="0"/>
              </a:rPr>
              <a:t>nums</a:t>
            </a:r>
            <a:r>
              <a:rPr lang="en-US" sz="1200" b="1" dirty="0">
                <a:solidFill>
                  <a:srgbClr val="FF0000"/>
                </a:solidFill>
                <a:latin typeface="Calibri" charset="0"/>
                <a:ea typeface="DengXian" charset="-122"/>
                <a:cs typeface="Times New Roman" charset="0"/>
              </a:rPr>
              <a:t>, 0, nums.length-1);</a:t>
            </a:r>
          </a:p>
          <a:p>
            <a:r>
              <a:rPr lang="en-US" sz="1200" b="1" dirty="0">
                <a:solidFill>
                  <a:srgbClr val="FF0000"/>
                </a:solidFill>
                <a:latin typeface="Calibri" charset="0"/>
                <a:ea typeface="DengXian" charset="-122"/>
                <a:cs typeface="Times New Roman" charset="0"/>
              </a:rPr>
              <a:t>};</a:t>
            </a:r>
          </a:p>
          <a:p>
            <a:r>
              <a:rPr lang="en-US" sz="1200" b="1" dirty="0">
                <a:solidFill>
                  <a:srgbClr val="FF0000"/>
                </a:solidFill>
                <a:latin typeface="Calibri" charset="0"/>
                <a:ea typeface="DengXian" charset="-122"/>
                <a:cs typeface="Times New Roman" charset="0"/>
              </a:rPr>
              <a:t> </a:t>
            </a:r>
          </a:p>
          <a:p>
            <a:r>
              <a:rPr lang="en-US" sz="1200" b="1" dirty="0" err="1">
                <a:solidFill>
                  <a:srgbClr val="FF0000"/>
                </a:solidFill>
                <a:latin typeface="Calibri" charset="0"/>
                <a:ea typeface="DengXian" charset="-122"/>
                <a:cs typeface="Times New Roman" charset="0"/>
              </a:rPr>
              <a:t>var</a:t>
            </a:r>
            <a:r>
              <a:rPr lang="en-US" sz="1200" b="1" dirty="0">
                <a:solidFill>
                  <a:srgbClr val="FF0000"/>
                </a:solidFill>
                <a:latin typeface="Calibri" charset="0"/>
                <a:ea typeface="DengXian" charset="-122"/>
                <a:cs typeface="Times New Roman" charset="0"/>
              </a:rPr>
              <a:t> </a:t>
            </a:r>
            <a:r>
              <a:rPr lang="en-US" sz="1200" b="1" dirty="0" err="1">
                <a:solidFill>
                  <a:srgbClr val="FF0000"/>
                </a:solidFill>
                <a:latin typeface="Calibri" charset="0"/>
                <a:ea typeface="DengXian" charset="-122"/>
                <a:cs typeface="Times New Roman" charset="0"/>
              </a:rPr>
              <a:t>mergeSort</a:t>
            </a:r>
            <a:r>
              <a:rPr lang="en-US" sz="1200" b="1" dirty="0">
                <a:solidFill>
                  <a:srgbClr val="FF0000"/>
                </a:solidFill>
                <a:latin typeface="Calibri" charset="0"/>
                <a:ea typeface="DengXian" charset="-122"/>
                <a:cs typeface="Times New Roman" charset="0"/>
              </a:rPr>
              <a:t> = function(</a:t>
            </a:r>
            <a:r>
              <a:rPr lang="en-US" sz="1200" b="1" dirty="0" err="1">
                <a:solidFill>
                  <a:srgbClr val="FF0000"/>
                </a:solidFill>
                <a:latin typeface="Calibri" charset="0"/>
                <a:ea typeface="DengXian" charset="-122"/>
                <a:cs typeface="Times New Roman" charset="0"/>
              </a:rPr>
              <a:t>nums</a:t>
            </a:r>
            <a:r>
              <a:rPr lang="en-US" sz="1200" b="1" dirty="0">
                <a:solidFill>
                  <a:srgbClr val="FF0000"/>
                </a:solidFill>
                <a:latin typeface="Calibri" charset="0"/>
                <a:ea typeface="DengXian" charset="-122"/>
                <a:cs typeface="Times New Roman" charset="0"/>
              </a:rPr>
              <a:t>, s, e){</a:t>
            </a:r>
          </a:p>
          <a:p>
            <a:r>
              <a:rPr lang="en-US" sz="1200" b="1" dirty="0">
                <a:solidFill>
                  <a:srgbClr val="FF0000"/>
                </a:solidFill>
                <a:latin typeface="Calibri" charset="0"/>
                <a:ea typeface="DengXian" charset="-122"/>
                <a:cs typeface="Times New Roman" charset="0"/>
              </a:rPr>
              <a:t>    if(s&gt;=e) return 0; </a:t>
            </a:r>
          </a:p>
          <a:p>
            <a:r>
              <a:rPr lang="en-US" sz="1200" b="1" dirty="0">
                <a:solidFill>
                  <a:srgbClr val="FF0000"/>
                </a:solidFill>
                <a:latin typeface="Calibri" charset="0"/>
                <a:ea typeface="DengXian" charset="-122"/>
                <a:cs typeface="Times New Roman" charset="0"/>
              </a:rPr>
              <a:t>    </a:t>
            </a:r>
            <a:r>
              <a:rPr lang="en-US" sz="1200" b="1" dirty="0" err="1">
                <a:solidFill>
                  <a:srgbClr val="FF0000"/>
                </a:solidFill>
                <a:latin typeface="Calibri" charset="0"/>
                <a:ea typeface="DengXian" charset="-122"/>
                <a:cs typeface="Times New Roman" charset="0"/>
              </a:rPr>
              <a:t>var</a:t>
            </a:r>
            <a:r>
              <a:rPr lang="en-US" sz="1200" b="1" dirty="0">
                <a:solidFill>
                  <a:srgbClr val="FF0000"/>
                </a:solidFill>
                <a:latin typeface="Calibri" charset="0"/>
                <a:ea typeface="DengXian" charset="-122"/>
                <a:cs typeface="Times New Roman" charset="0"/>
              </a:rPr>
              <a:t> mid = ~~(s + (e-s)/2); </a:t>
            </a:r>
          </a:p>
          <a:p>
            <a:r>
              <a:rPr lang="en-US" sz="1200" b="1" dirty="0">
                <a:solidFill>
                  <a:srgbClr val="FF0000"/>
                </a:solidFill>
                <a:latin typeface="Calibri" charset="0"/>
                <a:ea typeface="DengXian" charset="-122"/>
                <a:cs typeface="Times New Roman" charset="0"/>
              </a:rPr>
              <a:t>    </a:t>
            </a:r>
            <a:r>
              <a:rPr lang="en-US" sz="1200" b="1" dirty="0" err="1">
                <a:solidFill>
                  <a:srgbClr val="FF0000"/>
                </a:solidFill>
                <a:latin typeface="Calibri" charset="0"/>
                <a:ea typeface="DengXian" charset="-122"/>
                <a:cs typeface="Times New Roman" charset="0"/>
              </a:rPr>
              <a:t>var</a:t>
            </a:r>
            <a:r>
              <a:rPr lang="en-US" sz="1200" b="1" dirty="0">
                <a:solidFill>
                  <a:srgbClr val="FF0000"/>
                </a:solidFill>
                <a:latin typeface="Calibri" charset="0"/>
                <a:ea typeface="DengXian" charset="-122"/>
                <a:cs typeface="Times New Roman" charset="0"/>
              </a:rPr>
              <a:t> sum = </a:t>
            </a:r>
            <a:r>
              <a:rPr lang="en-US" sz="1200" b="1" dirty="0" err="1">
                <a:solidFill>
                  <a:srgbClr val="FF0000"/>
                </a:solidFill>
                <a:latin typeface="Calibri" charset="0"/>
                <a:ea typeface="DengXian" charset="-122"/>
                <a:cs typeface="Times New Roman" charset="0"/>
              </a:rPr>
              <a:t>mergeSort</a:t>
            </a:r>
            <a:r>
              <a:rPr lang="en-US" sz="1200" b="1" dirty="0">
                <a:solidFill>
                  <a:srgbClr val="FF0000"/>
                </a:solidFill>
                <a:latin typeface="Calibri" charset="0"/>
                <a:ea typeface="DengXian" charset="-122"/>
                <a:cs typeface="Times New Roman" charset="0"/>
              </a:rPr>
              <a:t>(</a:t>
            </a:r>
            <a:r>
              <a:rPr lang="en-US" sz="1200" b="1" dirty="0" err="1">
                <a:solidFill>
                  <a:srgbClr val="FF0000"/>
                </a:solidFill>
                <a:latin typeface="Calibri" charset="0"/>
                <a:ea typeface="DengXian" charset="-122"/>
                <a:cs typeface="Times New Roman" charset="0"/>
              </a:rPr>
              <a:t>nums</a:t>
            </a:r>
            <a:r>
              <a:rPr lang="en-US" sz="1200" b="1" dirty="0">
                <a:solidFill>
                  <a:srgbClr val="FF0000"/>
                </a:solidFill>
                <a:latin typeface="Calibri" charset="0"/>
                <a:ea typeface="DengXian" charset="-122"/>
                <a:cs typeface="Times New Roman" charset="0"/>
              </a:rPr>
              <a:t>, s, mid) + </a:t>
            </a:r>
            <a:r>
              <a:rPr lang="en-US" sz="1200" b="1" dirty="0" err="1">
                <a:solidFill>
                  <a:srgbClr val="FF0000"/>
                </a:solidFill>
                <a:latin typeface="Calibri" charset="0"/>
                <a:ea typeface="DengXian" charset="-122"/>
                <a:cs typeface="Times New Roman" charset="0"/>
              </a:rPr>
              <a:t>mergeSort</a:t>
            </a:r>
            <a:r>
              <a:rPr lang="en-US" sz="1200" b="1" dirty="0">
                <a:solidFill>
                  <a:srgbClr val="FF0000"/>
                </a:solidFill>
                <a:latin typeface="Calibri" charset="0"/>
                <a:ea typeface="DengXian" charset="-122"/>
                <a:cs typeface="Times New Roman" charset="0"/>
              </a:rPr>
              <a:t>(</a:t>
            </a:r>
            <a:r>
              <a:rPr lang="en-US" sz="1200" b="1" dirty="0" err="1">
                <a:solidFill>
                  <a:srgbClr val="FF0000"/>
                </a:solidFill>
                <a:latin typeface="Calibri" charset="0"/>
                <a:ea typeface="DengXian" charset="-122"/>
                <a:cs typeface="Times New Roman" charset="0"/>
              </a:rPr>
              <a:t>nums</a:t>
            </a:r>
            <a:r>
              <a:rPr lang="en-US" sz="1200" b="1" dirty="0">
                <a:solidFill>
                  <a:srgbClr val="FF0000"/>
                </a:solidFill>
                <a:latin typeface="Calibri" charset="0"/>
                <a:ea typeface="DengXian" charset="-122"/>
                <a:cs typeface="Times New Roman" charset="0"/>
              </a:rPr>
              <a:t>, mid+1, e); </a:t>
            </a:r>
          </a:p>
          <a:p>
            <a:r>
              <a:rPr lang="en-US" sz="1200" b="1" dirty="0">
                <a:solidFill>
                  <a:srgbClr val="FF0000"/>
                </a:solidFill>
                <a:latin typeface="Calibri" charset="0"/>
                <a:ea typeface="DengXian" charset="-122"/>
                <a:cs typeface="Times New Roman" charset="0"/>
              </a:rPr>
              <a:t>    // </a:t>
            </a:r>
            <a:r>
              <a:rPr lang="en-US" sz="1200" b="1" dirty="0" err="1">
                <a:solidFill>
                  <a:srgbClr val="FF0000"/>
                </a:solidFill>
                <a:latin typeface="Calibri" charset="0"/>
                <a:ea typeface="DengXian" charset="-122"/>
                <a:cs typeface="Times New Roman" charset="0"/>
              </a:rPr>
              <a:t>caculate</a:t>
            </a:r>
            <a:r>
              <a:rPr lang="en-US" sz="1200" b="1" dirty="0">
                <a:solidFill>
                  <a:srgbClr val="FF0000"/>
                </a:solidFill>
                <a:latin typeface="Calibri" charset="0"/>
                <a:ea typeface="DengXian" charset="-122"/>
                <a:cs typeface="Times New Roman" charset="0"/>
              </a:rPr>
              <a:t> split pairs</a:t>
            </a:r>
          </a:p>
          <a:p>
            <a:r>
              <a:rPr lang="en-US" sz="1200" b="1" dirty="0">
                <a:solidFill>
                  <a:srgbClr val="FF0000"/>
                </a:solidFill>
                <a:latin typeface="Calibri" charset="0"/>
                <a:ea typeface="DengXian" charset="-122"/>
                <a:cs typeface="Times New Roman" charset="0"/>
              </a:rPr>
              <a:t>    </a:t>
            </a:r>
            <a:r>
              <a:rPr lang="en-US" sz="1200" b="1" dirty="0" err="1">
                <a:solidFill>
                  <a:srgbClr val="FF0000"/>
                </a:solidFill>
                <a:latin typeface="Calibri" charset="0"/>
                <a:ea typeface="DengXian" charset="-122"/>
                <a:cs typeface="Times New Roman" charset="0"/>
              </a:rPr>
              <a:t>var</a:t>
            </a:r>
            <a:r>
              <a:rPr lang="en-US" sz="1200" b="1" dirty="0">
                <a:solidFill>
                  <a:srgbClr val="FF0000"/>
                </a:solidFill>
                <a:latin typeface="Calibri" charset="0"/>
                <a:ea typeface="DengXian" charset="-122"/>
                <a:cs typeface="Times New Roman" charset="0"/>
              </a:rPr>
              <a:t> </a:t>
            </a:r>
            <a:r>
              <a:rPr lang="en-US" sz="1200" b="1" dirty="0" err="1">
                <a:solidFill>
                  <a:srgbClr val="FF0000"/>
                </a:solidFill>
                <a:latin typeface="Calibri" charset="0"/>
                <a:ea typeface="DengXian" charset="-122"/>
                <a:cs typeface="Times New Roman" charset="0"/>
              </a:rPr>
              <a:t>i</a:t>
            </a:r>
            <a:r>
              <a:rPr lang="en-US" sz="1200" b="1" dirty="0">
                <a:solidFill>
                  <a:srgbClr val="FF0000"/>
                </a:solidFill>
                <a:latin typeface="Calibri" charset="0"/>
                <a:ea typeface="DengXian" charset="-122"/>
                <a:cs typeface="Times New Roman" charset="0"/>
              </a:rPr>
              <a:t>=s;</a:t>
            </a:r>
          </a:p>
          <a:p>
            <a:r>
              <a:rPr lang="en-US" sz="1200" b="1" dirty="0">
                <a:solidFill>
                  <a:srgbClr val="FF0000"/>
                </a:solidFill>
                <a:latin typeface="Calibri" charset="0"/>
                <a:ea typeface="DengXian" charset="-122"/>
                <a:cs typeface="Times New Roman" charset="0"/>
              </a:rPr>
              <a:t>    </a:t>
            </a:r>
            <a:r>
              <a:rPr lang="en-US" sz="1200" b="1" dirty="0" err="1">
                <a:solidFill>
                  <a:srgbClr val="FF0000"/>
                </a:solidFill>
                <a:latin typeface="Calibri" charset="0"/>
                <a:ea typeface="DengXian" charset="-122"/>
                <a:cs typeface="Times New Roman" charset="0"/>
              </a:rPr>
              <a:t>var</a:t>
            </a:r>
            <a:r>
              <a:rPr lang="en-US" sz="1200" b="1" dirty="0">
                <a:solidFill>
                  <a:srgbClr val="FF0000"/>
                </a:solidFill>
                <a:latin typeface="Calibri" charset="0"/>
                <a:ea typeface="DengXian" charset="-122"/>
                <a:cs typeface="Times New Roman" charset="0"/>
              </a:rPr>
              <a:t> j= mid+1;</a:t>
            </a:r>
          </a:p>
          <a:p>
            <a:r>
              <a:rPr lang="en-US" sz="1200" b="1" dirty="0">
                <a:solidFill>
                  <a:srgbClr val="FF0000"/>
                </a:solidFill>
                <a:latin typeface="Calibri" charset="0"/>
                <a:ea typeface="DengXian" charset="-122"/>
                <a:cs typeface="Times New Roman" charset="0"/>
              </a:rPr>
              <a:t>    while(</a:t>
            </a:r>
            <a:r>
              <a:rPr lang="en-US" sz="1200" b="1" dirty="0" err="1">
                <a:solidFill>
                  <a:srgbClr val="FF0000"/>
                </a:solidFill>
                <a:latin typeface="Calibri" charset="0"/>
                <a:ea typeface="DengXian" charset="-122"/>
                <a:cs typeface="Times New Roman" charset="0"/>
              </a:rPr>
              <a:t>i</a:t>
            </a:r>
            <a:r>
              <a:rPr lang="en-US" sz="1200" b="1" dirty="0">
                <a:solidFill>
                  <a:srgbClr val="FF0000"/>
                </a:solidFill>
                <a:latin typeface="Calibri" charset="0"/>
                <a:ea typeface="DengXian" charset="-122"/>
                <a:cs typeface="Times New Roman" charset="0"/>
              </a:rPr>
              <a:t>&lt;=mid) {</a:t>
            </a:r>
          </a:p>
          <a:p>
            <a:r>
              <a:rPr lang="en-US" sz="1200" b="1" dirty="0">
                <a:solidFill>
                  <a:srgbClr val="FF0000"/>
                </a:solidFill>
                <a:latin typeface="Calibri" charset="0"/>
                <a:ea typeface="DengXian" charset="-122"/>
                <a:cs typeface="Times New Roman" charset="0"/>
              </a:rPr>
              <a:t>        if(j&lt;=e &amp;&amp; </a:t>
            </a:r>
            <a:r>
              <a:rPr lang="en-US" sz="1200" b="1" dirty="0" err="1">
                <a:solidFill>
                  <a:srgbClr val="FF0000"/>
                </a:solidFill>
                <a:latin typeface="Calibri" charset="0"/>
                <a:ea typeface="DengXian" charset="-122"/>
                <a:cs typeface="Times New Roman" charset="0"/>
              </a:rPr>
              <a:t>nums</a:t>
            </a:r>
            <a:r>
              <a:rPr lang="en-US" sz="1200" b="1" dirty="0">
                <a:solidFill>
                  <a:srgbClr val="FF0000"/>
                </a:solidFill>
                <a:latin typeface="Calibri" charset="0"/>
                <a:ea typeface="DengXian" charset="-122"/>
                <a:cs typeface="Times New Roman" charset="0"/>
              </a:rPr>
              <a:t>[</a:t>
            </a:r>
            <a:r>
              <a:rPr lang="en-US" sz="1200" b="1" dirty="0" err="1">
                <a:solidFill>
                  <a:srgbClr val="FF0000"/>
                </a:solidFill>
                <a:latin typeface="Calibri" charset="0"/>
                <a:ea typeface="DengXian" charset="-122"/>
                <a:cs typeface="Times New Roman" charset="0"/>
              </a:rPr>
              <a:t>i</a:t>
            </a:r>
            <a:r>
              <a:rPr lang="en-US" sz="1200" b="1" dirty="0">
                <a:solidFill>
                  <a:srgbClr val="FF0000"/>
                </a:solidFill>
                <a:latin typeface="Calibri" charset="0"/>
                <a:ea typeface="DengXian" charset="-122"/>
                <a:cs typeface="Times New Roman" charset="0"/>
              </a:rPr>
              <a:t>] &gt; </a:t>
            </a:r>
            <a:r>
              <a:rPr lang="en-US" sz="1200" b="1" dirty="0" err="1">
                <a:solidFill>
                  <a:srgbClr val="FF0000"/>
                </a:solidFill>
                <a:latin typeface="Calibri" charset="0"/>
                <a:ea typeface="DengXian" charset="-122"/>
                <a:cs typeface="Times New Roman" charset="0"/>
              </a:rPr>
              <a:t>nums</a:t>
            </a:r>
            <a:r>
              <a:rPr lang="en-US" sz="1200" b="1" dirty="0">
                <a:solidFill>
                  <a:srgbClr val="FF0000"/>
                </a:solidFill>
                <a:latin typeface="Calibri" charset="0"/>
                <a:ea typeface="DengXian" charset="-122"/>
                <a:cs typeface="Times New Roman" charset="0"/>
              </a:rPr>
              <a:t>[j] * 2) {</a:t>
            </a:r>
          </a:p>
          <a:p>
            <a:r>
              <a:rPr lang="en-US" sz="1200" b="1" dirty="0">
                <a:solidFill>
                  <a:srgbClr val="FF0000"/>
                </a:solidFill>
                <a:latin typeface="Calibri" charset="0"/>
                <a:ea typeface="DengXian" charset="-122"/>
                <a:cs typeface="Times New Roman" charset="0"/>
              </a:rPr>
              <a:t>            sum+= mid-i+1;  // </a:t>
            </a:r>
            <a:r>
              <a:rPr lang="en-US" sz="1200" b="1" dirty="0" err="1">
                <a:solidFill>
                  <a:srgbClr val="FF0000"/>
                </a:solidFill>
                <a:latin typeface="Calibri" charset="0"/>
                <a:ea typeface="DengXian" charset="-122"/>
                <a:cs typeface="Times New Roman" charset="0"/>
              </a:rPr>
              <a:t>nums</a:t>
            </a:r>
            <a:r>
              <a:rPr lang="en-US" sz="1200" b="1" dirty="0">
                <a:solidFill>
                  <a:srgbClr val="FF0000"/>
                </a:solidFill>
                <a:latin typeface="Calibri" charset="0"/>
                <a:ea typeface="DengXian" charset="-122"/>
                <a:cs typeface="Times New Roman" charset="0"/>
              </a:rPr>
              <a:t> from </a:t>
            </a:r>
            <a:r>
              <a:rPr lang="en-US" sz="1200" b="1" dirty="0" err="1">
                <a:solidFill>
                  <a:srgbClr val="FF0000"/>
                </a:solidFill>
                <a:latin typeface="Calibri" charset="0"/>
                <a:ea typeface="DengXian" charset="-122"/>
                <a:cs typeface="Times New Roman" charset="0"/>
              </a:rPr>
              <a:t>i</a:t>
            </a:r>
            <a:r>
              <a:rPr lang="en-US" sz="1200" b="1" dirty="0">
                <a:solidFill>
                  <a:srgbClr val="FF0000"/>
                </a:solidFill>
                <a:latin typeface="Calibri" charset="0"/>
                <a:ea typeface="DengXian" charset="-122"/>
                <a:cs typeface="Times New Roman" charset="0"/>
              </a:rPr>
              <a:t> to mid are </a:t>
            </a:r>
            <a:r>
              <a:rPr lang="en-US" sz="1200" b="1" dirty="0" err="1">
                <a:solidFill>
                  <a:srgbClr val="FF0000"/>
                </a:solidFill>
                <a:latin typeface="Calibri" charset="0"/>
                <a:ea typeface="DengXian" charset="-122"/>
                <a:cs typeface="Times New Roman" charset="0"/>
              </a:rPr>
              <a:t>satify</a:t>
            </a:r>
            <a:r>
              <a:rPr lang="en-US" sz="1200" b="1" dirty="0">
                <a:solidFill>
                  <a:srgbClr val="FF0000"/>
                </a:solidFill>
                <a:latin typeface="Calibri" charset="0"/>
                <a:ea typeface="DengXian" charset="-122"/>
                <a:cs typeface="Times New Roman" charset="0"/>
              </a:rPr>
              <a:t> this </a:t>
            </a:r>
          </a:p>
          <a:p>
            <a:r>
              <a:rPr lang="en-US" sz="1200" b="1" dirty="0">
                <a:solidFill>
                  <a:srgbClr val="FF0000"/>
                </a:solidFill>
                <a:latin typeface="Calibri" charset="0"/>
                <a:ea typeface="DengXian" charset="-122"/>
                <a:cs typeface="Times New Roman" charset="0"/>
              </a:rPr>
              <a:t>            j++;</a:t>
            </a:r>
          </a:p>
          <a:p>
            <a:r>
              <a:rPr lang="en-US" sz="1200" b="1" dirty="0">
                <a:solidFill>
                  <a:srgbClr val="FF0000"/>
                </a:solidFill>
                <a:latin typeface="Calibri" charset="0"/>
                <a:ea typeface="DengXian" charset="-122"/>
                <a:cs typeface="Times New Roman" charset="0"/>
              </a:rPr>
              <a:t>        } else {</a:t>
            </a:r>
          </a:p>
          <a:p>
            <a:r>
              <a:rPr lang="en-US" sz="1200" b="1" dirty="0">
                <a:solidFill>
                  <a:srgbClr val="FF0000"/>
                </a:solidFill>
                <a:latin typeface="Calibri" charset="0"/>
                <a:ea typeface="DengXian" charset="-122"/>
                <a:cs typeface="Times New Roman" charset="0"/>
              </a:rPr>
              <a:t>            </a:t>
            </a:r>
            <a:r>
              <a:rPr lang="en-US" sz="1200" b="1" dirty="0" err="1">
                <a:solidFill>
                  <a:srgbClr val="FF0000"/>
                </a:solidFill>
                <a:latin typeface="Calibri" charset="0"/>
                <a:ea typeface="DengXian" charset="-122"/>
                <a:cs typeface="Times New Roman" charset="0"/>
              </a:rPr>
              <a:t>i</a:t>
            </a:r>
            <a:r>
              <a:rPr lang="en-US" sz="1200" b="1" dirty="0">
                <a:solidFill>
                  <a:srgbClr val="FF0000"/>
                </a:solidFill>
                <a:latin typeface="Calibri" charset="0"/>
                <a:ea typeface="DengXian" charset="-122"/>
                <a:cs typeface="Times New Roman" charset="0"/>
              </a:rPr>
              <a:t>++;</a:t>
            </a:r>
          </a:p>
          <a:p>
            <a:r>
              <a:rPr lang="en-US" sz="1200" b="1" dirty="0">
                <a:solidFill>
                  <a:srgbClr val="FF0000"/>
                </a:solidFill>
                <a:latin typeface="Calibri" charset="0"/>
                <a:ea typeface="DengXian" charset="-122"/>
                <a:cs typeface="Times New Roman" charset="0"/>
              </a:rPr>
              <a:t>        }</a:t>
            </a:r>
          </a:p>
          <a:p>
            <a:r>
              <a:rPr lang="en-US" sz="1200" b="1" dirty="0">
                <a:solidFill>
                  <a:srgbClr val="FF0000"/>
                </a:solidFill>
                <a:latin typeface="Calibri" charset="0"/>
                <a:ea typeface="DengXian" charset="-122"/>
                <a:cs typeface="Times New Roman" charset="0"/>
              </a:rPr>
              <a:t>    }</a:t>
            </a:r>
          </a:p>
          <a:p>
            <a:r>
              <a:rPr lang="en-US" sz="1200" b="1" dirty="0">
                <a:solidFill>
                  <a:srgbClr val="FF0000"/>
                </a:solidFill>
                <a:latin typeface="Calibri" charset="0"/>
                <a:ea typeface="DengXian" charset="-122"/>
                <a:cs typeface="Times New Roman" charset="0"/>
              </a:rPr>
              <a:t>    </a:t>
            </a:r>
            <a:r>
              <a:rPr lang="en-US" sz="1200" b="1" dirty="0" err="1">
                <a:solidFill>
                  <a:srgbClr val="FF0000"/>
                </a:solidFill>
                <a:latin typeface="Calibri" charset="0"/>
                <a:ea typeface="DengXian" charset="-122"/>
                <a:cs typeface="Times New Roman" charset="0"/>
              </a:rPr>
              <a:t>myMerge</a:t>
            </a:r>
            <a:r>
              <a:rPr lang="en-US" sz="1200" b="1" dirty="0">
                <a:solidFill>
                  <a:srgbClr val="FF0000"/>
                </a:solidFill>
                <a:latin typeface="Calibri" charset="0"/>
                <a:ea typeface="DengXian" charset="-122"/>
                <a:cs typeface="Times New Roman" charset="0"/>
              </a:rPr>
              <a:t>(</a:t>
            </a:r>
            <a:r>
              <a:rPr lang="en-US" sz="1200" b="1" dirty="0" err="1">
                <a:solidFill>
                  <a:srgbClr val="FF0000"/>
                </a:solidFill>
                <a:latin typeface="Calibri" charset="0"/>
                <a:ea typeface="DengXian" charset="-122"/>
                <a:cs typeface="Times New Roman" charset="0"/>
              </a:rPr>
              <a:t>nums</a:t>
            </a:r>
            <a:r>
              <a:rPr lang="en-US" sz="1200" b="1" dirty="0">
                <a:solidFill>
                  <a:srgbClr val="FF0000"/>
                </a:solidFill>
                <a:latin typeface="Calibri" charset="0"/>
                <a:ea typeface="DengXian" charset="-122"/>
                <a:cs typeface="Times New Roman" charset="0"/>
              </a:rPr>
              <a:t>, s, mid, e);</a:t>
            </a:r>
          </a:p>
          <a:p>
            <a:r>
              <a:rPr lang="en-US" sz="1200" b="1" dirty="0">
                <a:solidFill>
                  <a:srgbClr val="FF0000"/>
                </a:solidFill>
                <a:latin typeface="Calibri" charset="0"/>
                <a:ea typeface="DengXian" charset="-122"/>
                <a:cs typeface="Times New Roman" charset="0"/>
              </a:rPr>
              <a:t>    return sum; </a:t>
            </a:r>
          </a:p>
          <a:p>
            <a:r>
              <a:rPr lang="en-US" sz="1200" b="1" dirty="0">
                <a:solidFill>
                  <a:srgbClr val="FF0000"/>
                </a:solidFill>
                <a:latin typeface="Calibri" charset="0"/>
                <a:ea typeface="DengXian" charset="-122"/>
                <a:cs typeface="Times New Roman" charset="0"/>
              </a:rPr>
              <a:t>};</a:t>
            </a:r>
          </a:p>
          <a:p>
            <a:r>
              <a:rPr lang="en-US" dirty="0">
                <a:latin typeface="Calibri" charset="0"/>
                <a:ea typeface="DengXian" charset="-122"/>
                <a:cs typeface="Times New Roman" charset="0"/>
              </a:rPr>
              <a:t>    </a:t>
            </a:r>
            <a:endParaRPr lang="en-US" dirty="0">
              <a:effectLst/>
              <a:latin typeface="Calibri" charset="0"/>
              <a:ea typeface="DengXian" charset="-122"/>
              <a:cs typeface="Times New Roman" charset="0"/>
            </a:endParaRPr>
          </a:p>
        </p:txBody>
      </p:sp>
      <p:sp>
        <p:nvSpPr>
          <p:cNvPr id="6" name="Rectangle 5"/>
          <p:cNvSpPr/>
          <p:nvPr/>
        </p:nvSpPr>
        <p:spPr>
          <a:xfrm>
            <a:off x="6096000" y="2637696"/>
            <a:ext cx="6096000" cy="4339650"/>
          </a:xfrm>
          <a:prstGeom prst="rect">
            <a:avLst/>
          </a:prstGeom>
        </p:spPr>
        <p:txBody>
          <a:bodyPr>
            <a:spAutoFit/>
          </a:bodyPr>
          <a:lstStyle/>
          <a:p>
            <a:r>
              <a:rPr lang="en-US" sz="1200" b="1" dirty="0" err="1">
                <a:solidFill>
                  <a:srgbClr val="FF0000"/>
                </a:solidFill>
                <a:latin typeface="Calibri" charset="0"/>
                <a:ea typeface="DengXian" charset="-122"/>
                <a:cs typeface="Times New Roman" charset="0"/>
              </a:rPr>
              <a:t>var</a:t>
            </a:r>
            <a:r>
              <a:rPr lang="en-US" sz="1200" b="1" dirty="0">
                <a:solidFill>
                  <a:srgbClr val="FF0000"/>
                </a:solidFill>
                <a:latin typeface="Calibri" charset="0"/>
                <a:ea typeface="DengXian" charset="-122"/>
                <a:cs typeface="Times New Roman" charset="0"/>
              </a:rPr>
              <a:t> </a:t>
            </a:r>
            <a:r>
              <a:rPr lang="en-US" sz="1200" b="1" dirty="0" err="1">
                <a:solidFill>
                  <a:srgbClr val="FF0000"/>
                </a:solidFill>
                <a:latin typeface="Calibri" charset="0"/>
                <a:ea typeface="DengXian" charset="-122"/>
                <a:cs typeface="Times New Roman" charset="0"/>
              </a:rPr>
              <a:t>myMerge</a:t>
            </a:r>
            <a:r>
              <a:rPr lang="en-US" sz="1200" b="1" dirty="0">
                <a:solidFill>
                  <a:srgbClr val="FF0000"/>
                </a:solidFill>
                <a:latin typeface="Calibri" charset="0"/>
                <a:ea typeface="DengXian" charset="-122"/>
                <a:cs typeface="Times New Roman" charset="0"/>
              </a:rPr>
              <a:t> = function(</a:t>
            </a:r>
            <a:r>
              <a:rPr lang="en-US" sz="1200" b="1" dirty="0" err="1">
                <a:solidFill>
                  <a:srgbClr val="FF0000"/>
                </a:solidFill>
                <a:latin typeface="Calibri" charset="0"/>
                <a:ea typeface="DengXian" charset="-122"/>
                <a:cs typeface="Times New Roman" charset="0"/>
              </a:rPr>
              <a:t>nums</a:t>
            </a:r>
            <a:r>
              <a:rPr lang="en-US" sz="1200" b="1" dirty="0">
                <a:solidFill>
                  <a:srgbClr val="FF0000"/>
                </a:solidFill>
                <a:latin typeface="Calibri" charset="0"/>
                <a:ea typeface="DengXian" charset="-122"/>
                <a:cs typeface="Times New Roman" charset="0"/>
              </a:rPr>
              <a:t>, s, mid, e){</a:t>
            </a:r>
          </a:p>
          <a:p>
            <a:r>
              <a:rPr lang="en-US" sz="1200" b="1" dirty="0">
                <a:solidFill>
                  <a:srgbClr val="FF0000"/>
                </a:solidFill>
                <a:latin typeface="Calibri" charset="0"/>
                <a:ea typeface="DengXian" charset="-122"/>
                <a:cs typeface="Times New Roman" charset="0"/>
              </a:rPr>
              <a:t>    for(</a:t>
            </a:r>
            <a:r>
              <a:rPr lang="en-US" sz="1200" b="1" dirty="0" err="1">
                <a:solidFill>
                  <a:srgbClr val="FF0000"/>
                </a:solidFill>
                <a:latin typeface="Calibri" charset="0"/>
                <a:ea typeface="DengXian" charset="-122"/>
                <a:cs typeface="Times New Roman" charset="0"/>
              </a:rPr>
              <a:t>var</a:t>
            </a:r>
            <a:r>
              <a:rPr lang="en-US" sz="1200" b="1" dirty="0">
                <a:solidFill>
                  <a:srgbClr val="FF0000"/>
                </a:solidFill>
                <a:latin typeface="Calibri" charset="0"/>
                <a:ea typeface="DengXian" charset="-122"/>
                <a:cs typeface="Times New Roman" charset="0"/>
              </a:rPr>
              <a:t> </a:t>
            </a:r>
            <a:r>
              <a:rPr lang="en-US" sz="1200" b="1" dirty="0" err="1">
                <a:solidFill>
                  <a:srgbClr val="FF0000"/>
                </a:solidFill>
                <a:latin typeface="Calibri" charset="0"/>
                <a:ea typeface="DengXian" charset="-122"/>
                <a:cs typeface="Times New Roman" charset="0"/>
              </a:rPr>
              <a:t>i</a:t>
            </a:r>
            <a:r>
              <a:rPr lang="en-US" sz="1200" b="1" dirty="0">
                <a:solidFill>
                  <a:srgbClr val="FF0000"/>
                </a:solidFill>
                <a:latin typeface="Calibri" charset="0"/>
                <a:ea typeface="DengXian" charset="-122"/>
                <a:cs typeface="Times New Roman" charset="0"/>
              </a:rPr>
              <a:t> = s; </a:t>
            </a:r>
            <a:r>
              <a:rPr lang="en-US" sz="1200" b="1" dirty="0" err="1">
                <a:solidFill>
                  <a:srgbClr val="FF0000"/>
                </a:solidFill>
                <a:latin typeface="Calibri" charset="0"/>
                <a:ea typeface="DengXian" charset="-122"/>
                <a:cs typeface="Times New Roman" charset="0"/>
              </a:rPr>
              <a:t>i</a:t>
            </a:r>
            <a:r>
              <a:rPr lang="en-US" sz="1200" b="1" dirty="0">
                <a:solidFill>
                  <a:srgbClr val="FF0000"/>
                </a:solidFill>
                <a:latin typeface="Calibri" charset="0"/>
                <a:ea typeface="DengXian" charset="-122"/>
                <a:cs typeface="Times New Roman" charset="0"/>
              </a:rPr>
              <a:t>&lt;=e; </a:t>
            </a:r>
            <a:r>
              <a:rPr lang="en-US" sz="1200" b="1" dirty="0" err="1">
                <a:solidFill>
                  <a:srgbClr val="FF0000"/>
                </a:solidFill>
                <a:latin typeface="Calibri" charset="0"/>
                <a:ea typeface="DengXian" charset="-122"/>
                <a:cs typeface="Times New Roman" charset="0"/>
              </a:rPr>
              <a:t>i</a:t>
            </a:r>
            <a:r>
              <a:rPr lang="en-US" sz="1200" b="1" dirty="0">
                <a:solidFill>
                  <a:srgbClr val="FF0000"/>
                </a:solidFill>
                <a:latin typeface="Calibri" charset="0"/>
                <a:ea typeface="DengXian" charset="-122"/>
                <a:cs typeface="Times New Roman" charset="0"/>
              </a:rPr>
              <a:t>++) {</a:t>
            </a:r>
          </a:p>
          <a:p>
            <a:r>
              <a:rPr lang="en-US" sz="1200" b="1" dirty="0">
                <a:solidFill>
                  <a:srgbClr val="FF0000"/>
                </a:solidFill>
                <a:latin typeface="Calibri" charset="0"/>
                <a:ea typeface="DengXian" charset="-122"/>
                <a:cs typeface="Times New Roman" charset="0"/>
              </a:rPr>
              <a:t>        helper[</a:t>
            </a:r>
            <a:r>
              <a:rPr lang="en-US" sz="1200" b="1" dirty="0" err="1">
                <a:solidFill>
                  <a:srgbClr val="FF0000"/>
                </a:solidFill>
                <a:latin typeface="Calibri" charset="0"/>
                <a:ea typeface="DengXian" charset="-122"/>
                <a:cs typeface="Times New Roman" charset="0"/>
              </a:rPr>
              <a:t>i</a:t>
            </a:r>
            <a:r>
              <a:rPr lang="en-US" sz="1200" b="1" dirty="0">
                <a:solidFill>
                  <a:srgbClr val="FF0000"/>
                </a:solidFill>
                <a:latin typeface="Calibri" charset="0"/>
                <a:ea typeface="DengXian" charset="-122"/>
                <a:cs typeface="Times New Roman" charset="0"/>
              </a:rPr>
              <a:t>] = </a:t>
            </a:r>
            <a:r>
              <a:rPr lang="en-US" sz="1200" b="1" dirty="0" err="1">
                <a:solidFill>
                  <a:srgbClr val="FF0000"/>
                </a:solidFill>
                <a:latin typeface="Calibri" charset="0"/>
                <a:ea typeface="DengXian" charset="-122"/>
                <a:cs typeface="Times New Roman" charset="0"/>
              </a:rPr>
              <a:t>nums</a:t>
            </a:r>
            <a:r>
              <a:rPr lang="en-US" sz="1200" b="1" dirty="0">
                <a:solidFill>
                  <a:srgbClr val="FF0000"/>
                </a:solidFill>
                <a:latin typeface="Calibri" charset="0"/>
                <a:ea typeface="DengXian" charset="-122"/>
                <a:cs typeface="Times New Roman" charset="0"/>
              </a:rPr>
              <a:t>[</a:t>
            </a:r>
            <a:r>
              <a:rPr lang="en-US" sz="1200" b="1" dirty="0" err="1">
                <a:solidFill>
                  <a:srgbClr val="FF0000"/>
                </a:solidFill>
                <a:latin typeface="Calibri" charset="0"/>
                <a:ea typeface="DengXian" charset="-122"/>
                <a:cs typeface="Times New Roman" charset="0"/>
              </a:rPr>
              <a:t>i</a:t>
            </a:r>
            <a:r>
              <a:rPr lang="en-US" sz="1200" b="1" dirty="0">
                <a:solidFill>
                  <a:srgbClr val="FF0000"/>
                </a:solidFill>
                <a:latin typeface="Calibri" charset="0"/>
                <a:ea typeface="DengXian" charset="-122"/>
                <a:cs typeface="Times New Roman" charset="0"/>
              </a:rPr>
              <a:t>];</a:t>
            </a:r>
          </a:p>
          <a:p>
            <a:r>
              <a:rPr lang="en-US" sz="1200" b="1" dirty="0">
                <a:solidFill>
                  <a:srgbClr val="FF0000"/>
                </a:solidFill>
                <a:latin typeface="Calibri" charset="0"/>
                <a:ea typeface="DengXian" charset="-122"/>
                <a:cs typeface="Times New Roman" charset="0"/>
              </a:rPr>
              <a:t>    }</a:t>
            </a:r>
          </a:p>
          <a:p>
            <a:r>
              <a:rPr lang="en-US" sz="1200" b="1" dirty="0">
                <a:solidFill>
                  <a:srgbClr val="FF0000"/>
                </a:solidFill>
                <a:latin typeface="Calibri" charset="0"/>
                <a:ea typeface="DengXian" charset="-122"/>
                <a:cs typeface="Times New Roman" charset="0"/>
              </a:rPr>
              <a:t>            </a:t>
            </a:r>
          </a:p>
          <a:p>
            <a:r>
              <a:rPr lang="en-US" sz="1200" b="1" dirty="0">
                <a:solidFill>
                  <a:srgbClr val="FF0000"/>
                </a:solidFill>
                <a:latin typeface="Calibri" charset="0"/>
                <a:ea typeface="DengXian" charset="-122"/>
                <a:cs typeface="Times New Roman" charset="0"/>
              </a:rPr>
              <a:t>    </a:t>
            </a:r>
            <a:r>
              <a:rPr lang="en-US" sz="1200" b="1" dirty="0" err="1">
                <a:solidFill>
                  <a:srgbClr val="FF0000"/>
                </a:solidFill>
                <a:latin typeface="Calibri" charset="0"/>
                <a:ea typeface="DengXian" charset="-122"/>
                <a:cs typeface="Times New Roman" charset="0"/>
              </a:rPr>
              <a:t>var</a:t>
            </a:r>
            <a:r>
              <a:rPr lang="en-US" sz="1200" b="1" dirty="0">
                <a:solidFill>
                  <a:srgbClr val="FF0000"/>
                </a:solidFill>
                <a:latin typeface="Calibri" charset="0"/>
                <a:ea typeface="DengXian" charset="-122"/>
                <a:cs typeface="Times New Roman" charset="0"/>
              </a:rPr>
              <a:t> p1 = s;             //pointer for left part</a:t>
            </a:r>
          </a:p>
          <a:p>
            <a:r>
              <a:rPr lang="en-US" sz="1200" b="1" dirty="0">
                <a:solidFill>
                  <a:srgbClr val="FF0000"/>
                </a:solidFill>
                <a:latin typeface="Calibri" charset="0"/>
                <a:ea typeface="DengXian" charset="-122"/>
                <a:cs typeface="Times New Roman" charset="0"/>
              </a:rPr>
              <a:t>    </a:t>
            </a:r>
            <a:r>
              <a:rPr lang="en-US" sz="1200" b="1" dirty="0" err="1">
                <a:solidFill>
                  <a:srgbClr val="FF0000"/>
                </a:solidFill>
                <a:latin typeface="Calibri" charset="0"/>
                <a:ea typeface="DengXian" charset="-122"/>
                <a:cs typeface="Times New Roman" charset="0"/>
              </a:rPr>
              <a:t>var</a:t>
            </a:r>
            <a:r>
              <a:rPr lang="en-US" sz="1200" b="1" dirty="0">
                <a:solidFill>
                  <a:srgbClr val="FF0000"/>
                </a:solidFill>
                <a:latin typeface="Calibri" charset="0"/>
                <a:ea typeface="DengXian" charset="-122"/>
                <a:cs typeface="Times New Roman" charset="0"/>
              </a:rPr>
              <a:t> p2 = mid+1;         //pointer for </a:t>
            </a:r>
            <a:r>
              <a:rPr lang="en-US" sz="1200" b="1" dirty="0" err="1">
                <a:solidFill>
                  <a:srgbClr val="FF0000"/>
                </a:solidFill>
                <a:latin typeface="Calibri" charset="0"/>
                <a:ea typeface="DengXian" charset="-122"/>
                <a:cs typeface="Times New Roman" charset="0"/>
              </a:rPr>
              <a:t>rigth</a:t>
            </a:r>
            <a:r>
              <a:rPr lang="en-US" sz="1200" b="1" dirty="0">
                <a:solidFill>
                  <a:srgbClr val="FF0000"/>
                </a:solidFill>
                <a:latin typeface="Calibri" charset="0"/>
                <a:ea typeface="DengXian" charset="-122"/>
                <a:cs typeface="Times New Roman" charset="0"/>
              </a:rPr>
              <a:t> part</a:t>
            </a:r>
          </a:p>
          <a:p>
            <a:r>
              <a:rPr lang="en-US" sz="1200" b="1" dirty="0">
                <a:solidFill>
                  <a:srgbClr val="FF0000"/>
                </a:solidFill>
                <a:latin typeface="Calibri" charset="0"/>
                <a:ea typeface="DengXian" charset="-122"/>
                <a:cs typeface="Times New Roman" charset="0"/>
              </a:rPr>
              <a:t>    </a:t>
            </a:r>
            <a:r>
              <a:rPr lang="en-US" sz="1200" b="1" dirty="0" err="1">
                <a:solidFill>
                  <a:srgbClr val="FF0000"/>
                </a:solidFill>
                <a:latin typeface="Calibri" charset="0"/>
                <a:ea typeface="DengXian" charset="-122"/>
                <a:cs typeface="Times New Roman" charset="0"/>
              </a:rPr>
              <a:t>var</a:t>
            </a:r>
            <a:r>
              <a:rPr lang="en-US" sz="1200" b="1" dirty="0">
                <a:solidFill>
                  <a:srgbClr val="FF0000"/>
                </a:solidFill>
                <a:latin typeface="Calibri" charset="0"/>
                <a:ea typeface="DengXian" charset="-122"/>
                <a:cs typeface="Times New Roman" charset="0"/>
              </a:rPr>
              <a:t> </a:t>
            </a:r>
            <a:r>
              <a:rPr lang="en-US" sz="1200" b="1" dirty="0" err="1">
                <a:solidFill>
                  <a:srgbClr val="FF0000"/>
                </a:solidFill>
                <a:latin typeface="Calibri" charset="0"/>
                <a:ea typeface="DengXian" charset="-122"/>
                <a:cs typeface="Times New Roman" charset="0"/>
              </a:rPr>
              <a:t>i</a:t>
            </a:r>
            <a:r>
              <a:rPr lang="en-US" sz="1200" b="1" dirty="0">
                <a:solidFill>
                  <a:srgbClr val="FF0000"/>
                </a:solidFill>
                <a:latin typeface="Calibri" charset="0"/>
                <a:ea typeface="DengXian" charset="-122"/>
                <a:cs typeface="Times New Roman" charset="0"/>
              </a:rPr>
              <a:t> = s;              //pointer for sorted array</a:t>
            </a:r>
          </a:p>
          <a:p>
            <a:r>
              <a:rPr lang="en-US" sz="1200" b="1" dirty="0">
                <a:solidFill>
                  <a:srgbClr val="FF0000"/>
                </a:solidFill>
                <a:latin typeface="Calibri" charset="0"/>
                <a:ea typeface="DengXian" charset="-122"/>
                <a:cs typeface="Times New Roman" charset="0"/>
              </a:rPr>
              <a:t>    </a:t>
            </a:r>
          </a:p>
          <a:p>
            <a:r>
              <a:rPr lang="en-US" sz="1200" b="1" dirty="0">
                <a:solidFill>
                  <a:srgbClr val="FF0000"/>
                </a:solidFill>
                <a:latin typeface="Calibri" charset="0"/>
                <a:ea typeface="DengXian" charset="-122"/>
                <a:cs typeface="Times New Roman" charset="0"/>
              </a:rPr>
              <a:t>    while(p1&lt;=mid &amp;&amp; p2&lt;=e){</a:t>
            </a:r>
          </a:p>
          <a:p>
            <a:r>
              <a:rPr lang="en-US" sz="1200" b="1" dirty="0">
                <a:solidFill>
                  <a:srgbClr val="FF0000"/>
                </a:solidFill>
                <a:latin typeface="Calibri" charset="0"/>
                <a:ea typeface="DengXian" charset="-122"/>
                <a:cs typeface="Times New Roman" charset="0"/>
              </a:rPr>
              <a:t>        if(helper[p1] &gt;= helper[p2]) {</a:t>
            </a:r>
          </a:p>
          <a:p>
            <a:r>
              <a:rPr lang="en-US" sz="1200" b="1" dirty="0">
                <a:solidFill>
                  <a:srgbClr val="FF0000"/>
                </a:solidFill>
                <a:latin typeface="Calibri" charset="0"/>
                <a:ea typeface="DengXian" charset="-122"/>
                <a:cs typeface="Times New Roman" charset="0"/>
              </a:rPr>
              <a:t>            </a:t>
            </a:r>
            <a:r>
              <a:rPr lang="en-US" sz="1200" b="1" dirty="0" err="1">
                <a:solidFill>
                  <a:srgbClr val="FF0000"/>
                </a:solidFill>
                <a:latin typeface="Calibri" charset="0"/>
                <a:ea typeface="DengXian" charset="-122"/>
                <a:cs typeface="Times New Roman" charset="0"/>
              </a:rPr>
              <a:t>nums</a:t>
            </a:r>
            <a:r>
              <a:rPr lang="en-US" sz="1200" b="1" dirty="0">
                <a:solidFill>
                  <a:srgbClr val="FF0000"/>
                </a:solidFill>
                <a:latin typeface="Calibri" charset="0"/>
                <a:ea typeface="DengXian" charset="-122"/>
                <a:cs typeface="Times New Roman" charset="0"/>
              </a:rPr>
              <a:t>[</a:t>
            </a:r>
            <a:r>
              <a:rPr lang="en-US" sz="1200" b="1" dirty="0" err="1">
                <a:solidFill>
                  <a:srgbClr val="FF0000"/>
                </a:solidFill>
                <a:latin typeface="Calibri" charset="0"/>
                <a:ea typeface="DengXian" charset="-122"/>
                <a:cs typeface="Times New Roman" charset="0"/>
              </a:rPr>
              <a:t>i</a:t>
            </a:r>
            <a:r>
              <a:rPr lang="en-US" sz="1200" b="1" dirty="0">
                <a:solidFill>
                  <a:srgbClr val="FF0000"/>
                </a:solidFill>
                <a:latin typeface="Calibri" charset="0"/>
                <a:ea typeface="DengXian" charset="-122"/>
                <a:cs typeface="Times New Roman" charset="0"/>
              </a:rPr>
              <a:t>++] = helper[p2++];</a:t>
            </a:r>
          </a:p>
          <a:p>
            <a:r>
              <a:rPr lang="en-US" sz="1200" b="1" dirty="0">
                <a:solidFill>
                  <a:srgbClr val="FF0000"/>
                </a:solidFill>
                <a:latin typeface="Calibri" charset="0"/>
                <a:ea typeface="DengXian" charset="-122"/>
                <a:cs typeface="Times New Roman" charset="0"/>
              </a:rPr>
              <a:t>        } else {</a:t>
            </a:r>
          </a:p>
          <a:p>
            <a:r>
              <a:rPr lang="en-US" sz="1200" b="1" dirty="0">
                <a:solidFill>
                  <a:srgbClr val="FF0000"/>
                </a:solidFill>
                <a:latin typeface="Calibri" charset="0"/>
                <a:ea typeface="DengXian" charset="-122"/>
                <a:cs typeface="Times New Roman" charset="0"/>
              </a:rPr>
              <a:t>            </a:t>
            </a:r>
            <a:r>
              <a:rPr lang="en-US" sz="1200" b="1" dirty="0" err="1">
                <a:solidFill>
                  <a:srgbClr val="FF0000"/>
                </a:solidFill>
                <a:latin typeface="Calibri" charset="0"/>
                <a:ea typeface="DengXian" charset="-122"/>
                <a:cs typeface="Times New Roman" charset="0"/>
              </a:rPr>
              <a:t>nums</a:t>
            </a:r>
            <a:r>
              <a:rPr lang="en-US" sz="1200" b="1" dirty="0">
                <a:solidFill>
                  <a:srgbClr val="FF0000"/>
                </a:solidFill>
                <a:latin typeface="Calibri" charset="0"/>
                <a:ea typeface="DengXian" charset="-122"/>
                <a:cs typeface="Times New Roman" charset="0"/>
              </a:rPr>
              <a:t>[</a:t>
            </a:r>
            <a:r>
              <a:rPr lang="en-US" sz="1200" b="1" dirty="0" err="1">
                <a:solidFill>
                  <a:srgbClr val="FF0000"/>
                </a:solidFill>
                <a:latin typeface="Calibri" charset="0"/>
                <a:ea typeface="DengXian" charset="-122"/>
                <a:cs typeface="Times New Roman" charset="0"/>
              </a:rPr>
              <a:t>i</a:t>
            </a:r>
            <a:r>
              <a:rPr lang="en-US" sz="1200" b="1" dirty="0">
                <a:solidFill>
                  <a:srgbClr val="FF0000"/>
                </a:solidFill>
                <a:latin typeface="Calibri" charset="0"/>
                <a:ea typeface="DengXian" charset="-122"/>
                <a:cs typeface="Times New Roman" charset="0"/>
              </a:rPr>
              <a:t>++] = helper[p1++];</a:t>
            </a:r>
          </a:p>
          <a:p>
            <a:r>
              <a:rPr lang="en-US" sz="1200" b="1" dirty="0">
                <a:solidFill>
                  <a:srgbClr val="FF0000"/>
                </a:solidFill>
                <a:latin typeface="Calibri" charset="0"/>
                <a:ea typeface="DengXian" charset="-122"/>
                <a:cs typeface="Times New Roman" charset="0"/>
              </a:rPr>
              <a:t>        }</a:t>
            </a:r>
          </a:p>
          <a:p>
            <a:r>
              <a:rPr lang="en-US" sz="1200" b="1" dirty="0">
                <a:solidFill>
                  <a:srgbClr val="FF0000"/>
                </a:solidFill>
                <a:latin typeface="Calibri" charset="0"/>
                <a:ea typeface="DengXian" charset="-122"/>
                <a:cs typeface="Times New Roman" charset="0"/>
              </a:rPr>
              <a:t>    }</a:t>
            </a:r>
          </a:p>
          <a:p>
            <a:r>
              <a:rPr lang="en-US" sz="1200" b="1" dirty="0">
                <a:solidFill>
                  <a:srgbClr val="FF0000"/>
                </a:solidFill>
                <a:latin typeface="Calibri" charset="0"/>
                <a:ea typeface="DengXian" charset="-122"/>
                <a:cs typeface="Times New Roman" charset="0"/>
              </a:rPr>
              <a:t>    while(p1 &lt;= mid) {</a:t>
            </a:r>
          </a:p>
          <a:p>
            <a:r>
              <a:rPr lang="en-US" sz="1200" b="1" dirty="0">
                <a:solidFill>
                  <a:srgbClr val="FF0000"/>
                </a:solidFill>
                <a:latin typeface="Calibri" charset="0"/>
                <a:ea typeface="DengXian" charset="-122"/>
                <a:cs typeface="Times New Roman" charset="0"/>
              </a:rPr>
              <a:t>        </a:t>
            </a:r>
            <a:r>
              <a:rPr lang="en-US" sz="1200" b="1" dirty="0" err="1">
                <a:solidFill>
                  <a:srgbClr val="FF0000"/>
                </a:solidFill>
                <a:latin typeface="Calibri" charset="0"/>
                <a:ea typeface="DengXian" charset="-122"/>
                <a:cs typeface="Times New Roman" charset="0"/>
              </a:rPr>
              <a:t>nums</a:t>
            </a:r>
            <a:r>
              <a:rPr lang="en-US" sz="1200" b="1" dirty="0">
                <a:solidFill>
                  <a:srgbClr val="FF0000"/>
                </a:solidFill>
                <a:latin typeface="Calibri" charset="0"/>
                <a:ea typeface="DengXian" charset="-122"/>
                <a:cs typeface="Times New Roman" charset="0"/>
              </a:rPr>
              <a:t>[</a:t>
            </a:r>
            <a:r>
              <a:rPr lang="en-US" sz="1200" b="1" dirty="0" err="1">
                <a:solidFill>
                  <a:srgbClr val="FF0000"/>
                </a:solidFill>
                <a:latin typeface="Calibri" charset="0"/>
                <a:ea typeface="DengXian" charset="-122"/>
                <a:cs typeface="Times New Roman" charset="0"/>
              </a:rPr>
              <a:t>i</a:t>
            </a:r>
            <a:r>
              <a:rPr lang="en-US" sz="1200" b="1" dirty="0">
                <a:solidFill>
                  <a:srgbClr val="FF0000"/>
                </a:solidFill>
                <a:latin typeface="Calibri" charset="0"/>
                <a:ea typeface="DengXian" charset="-122"/>
                <a:cs typeface="Times New Roman" charset="0"/>
              </a:rPr>
              <a:t>++] = helper[p1++];</a:t>
            </a:r>
          </a:p>
          <a:p>
            <a:r>
              <a:rPr lang="en-US" sz="1200" b="1" dirty="0">
                <a:solidFill>
                  <a:srgbClr val="FF0000"/>
                </a:solidFill>
                <a:latin typeface="Calibri" charset="0"/>
                <a:ea typeface="DengXian" charset="-122"/>
                <a:cs typeface="Times New Roman" charset="0"/>
              </a:rPr>
              <a:t>    }</a:t>
            </a:r>
          </a:p>
          <a:p>
            <a:r>
              <a:rPr lang="en-US" sz="1200" b="1" dirty="0">
                <a:solidFill>
                  <a:srgbClr val="FF0000"/>
                </a:solidFill>
                <a:latin typeface="Calibri" charset="0"/>
                <a:ea typeface="DengXian" charset="-122"/>
                <a:cs typeface="Times New Roman" charset="0"/>
              </a:rPr>
              <a:t>    while(p2 &lt;= e) {</a:t>
            </a:r>
          </a:p>
          <a:p>
            <a:r>
              <a:rPr lang="en-US" sz="1200" b="1" dirty="0">
                <a:solidFill>
                  <a:srgbClr val="FF0000"/>
                </a:solidFill>
                <a:latin typeface="Calibri" charset="0"/>
                <a:ea typeface="DengXian" charset="-122"/>
                <a:cs typeface="Times New Roman" charset="0"/>
              </a:rPr>
              <a:t>        </a:t>
            </a:r>
            <a:r>
              <a:rPr lang="en-US" sz="1200" b="1" dirty="0" err="1">
                <a:solidFill>
                  <a:srgbClr val="FF0000"/>
                </a:solidFill>
                <a:latin typeface="Calibri" charset="0"/>
                <a:ea typeface="DengXian" charset="-122"/>
                <a:cs typeface="Times New Roman" charset="0"/>
              </a:rPr>
              <a:t>nums</a:t>
            </a:r>
            <a:r>
              <a:rPr lang="en-US" sz="1200" b="1" dirty="0">
                <a:solidFill>
                  <a:srgbClr val="FF0000"/>
                </a:solidFill>
                <a:latin typeface="Calibri" charset="0"/>
                <a:ea typeface="DengXian" charset="-122"/>
                <a:cs typeface="Times New Roman" charset="0"/>
              </a:rPr>
              <a:t>[</a:t>
            </a:r>
            <a:r>
              <a:rPr lang="en-US" sz="1200" b="1" dirty="0" err="1">
                <a:solidFill>
                  <a:srgbClr val="FF0000"/>
                </a:solidFill>
                <a:latin typeface="Calibri" charset="0"/>
                <a:ea typeface="DengXian" charset="-122"/>
                <a:cs typeface="Times New Roman" charset="0"/>
              </a:rPr>
              <a:t>i</a:t>
            </a:r>
            <a:r>
              <a:rPr lang="en-US" sz="1200" b="1" dirty="0">
                <a:solidFill>
                  <a:srgbClr val="FF0000"/>
                </a:solidFill>
                <a:latin typeface="Calibri" charset="0"/>
                <a:ea typeface="DengXian" charset="-122"/>
                <a:cs typeface="Times New Roman" charset="0"/>
              </a:rPr>
              <a:t>++] = helper[p2++];</a:t>
            </a:r>
          </a:p>
          <a:p>
            <a:r>
              <a:rPr lang="en-US" sz="1200" b="1" dirty="0">
                <a:solidFill>
                  <a:srgbClr val="FF0000"/>
                </a:solidFill>
                <a:latin typeface="Calibri" charset="0"/>
                <a:ea typeface="DengXian" charset="-122"/>
                <a:cs typeface="Times New Roman" charset="0"/>
              </a:rPr>
              <a:t>    }</a:t>
            </a:r>
          </a:p>
          <a:p>
            <a:r>
              <a:rPr lang="en-US" sz="1200" b="1" dirty="0">
                <a:solidFill>
                  <a:srgbClr val="FF0000"/>
                </a:solidFill>
                <a:latin typeface="Calibri" charset="0"/>
                <a:ea typeface="DengXian" charset="-122"/>
                <a:cs typeface="Times New Roman" charset="0"/>
              </a:rPr>
              <a:t>};</a:t>
            </a:r>
            <a:endParaRPr lang="en-US" sz="1200" b="1" dirty="0">
              <a:solidFill>
                <a:srgbClr val="FF0000"/>
              </a:solidFill>
              <a:effectLst/>
              <a:latin typeface="Calibri" charset="0"/>
              <a:ea typeface="DengXian" charset="-122"/>
              <a:cs typeface="Times New Roman" charset="0"/>
            </a:endParaRPr>
          </a:p>
        </p:txBody>
      </p:sp>
    </p:spTree>
    <p:extLst>
      <p:ext uri="{BB962C8B-B14F-4D97-AF65-F5344CB8AC3E}">
        <p14:creationId xmlns:p14="http://schemas.microsoft.com/office/powerpoint/2010/main" val="3181619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3422" y="156146"/>
            <a:ext cx="3915440" cy="646331"/>
          </a:xfrm>
          <a:prstGeom prst="rect">
            <a:avLst/>
          </a:prstGeom>
        </p:spPr>
        <p:txBody>
          <a:bodyPr wrap="square">
            <a:spAutoFit/>
          </a:bodyPr>
          <a:lstStyle/>
          <a:p>
            <a:r>
              <a:rPr lang="en-US" dirty="0" smtClean="0"/>
              <a:t>Sorting series  - Merge sort</a:t>
            </a:r>
          </a:p>
          <a:p>
            <a:r>
              <a:rPr lang="en-US" dirty="0"/>
              <a:t>327. Count of Range Sum</a:t>
            </a:r>
          </a:p>
        </p:txBody>
      </p:sp>
    </p:spTree>
    <p:extLst>
      <p:ext uri="{BB962C8B-B14F-4D97-AF65-F5344CB8AC3E}">
        <p14:creationId xmlns:p14="http://schemas.microsoft.com/office/powerpoint/2010/main" val="8926114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3421" y="156146"/>
            <a:ext cx="5767991" cy="646331"/>
          </a:xfrm>
          <a:prstGeom prst="rect">
            <a:avLst/>
          </a:prstGeom>
        </p:spPr>
        <p:txBody>
          <a:bodyPr wrap="square">
            <a:spAutoFit/>
          </a:bodyPr>
          <a:lstStyle/>
          <a:p>
            <a:r>
              <a:rPr lang="en-US" dirty="0" smtClean="0"/>
              <a:t>Sorting series  - Merge sort</a:t>
            </a:r>
          </a:p>
          <a:p>
            <a:r>
              <a:rPr lang="en-US" dirty="0"/>
              <a:t>315. Count of Smaller Numbers After Self</a:t>
            </a:r>
          </a:p>
        </p:txBody>
      </p:sp>
    </p:spTree>
    <p:extLst>
      <p:ext uri="{BB962C8B-B14F-4D97-AF65-F5344CB8AC3E}">
        <p14:creationId xmlns:p14="http://schemas.microsoft.com/office/powerpoint/2010/main" val="2569299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3422" y="156146"/>
            <a:ext cx="3915440" cy="369332"/>
          </a:xfrm>
          <a:prstGeom prst="rect">
            <a:avLst/>
          </a:prstGeom>
        </p:spPr>
        <p:txBody>
          <a:bodyPr wrap="square">
            <a:spAutoFit/>
          </a:bodyPr>
          <a:lstStyle/>
          <a:p>
            <a:r>
              <a:rPr lang="en-US" dirty="0" smtClean="0"/>
              <a:t>Sorting series  - other sort</a:t>
            </a:r>
            <a:endParaRPr lang="en-US" dirty="0"/>
          </a:p>
        </p:txBody>
      </p:sp>
      <p:sp>
        <p:nvSpPr>
          <p:cNvPr id="2" name="Rectangle 1"/>
          <p:cNvSpPr/>
          <p:nvPr/>
        </p:nvSpPr>
        <p:spPr>
          <a:xfrm>
            <a:off x="193421" y="525478"/>
            <a:ext cx="10874382" cy="1846659"/>
          </a:xfrm>
          <a:prstGeom prst="rect">
            <a:avLst/>
          </a:prstGeom>
        </p:spPr>
        <p:txBody>
          <a:bodyPr wrap="square">
            <a:spAutoFit/>
          </a:bodyPr>
          <a:lstStyle/>
          <a:p>
            <a:r>
              <a:rPr lang="en-US" sz="1600" dirty="0">
                <a:latin typeface="Calibri" charset="0"/>
                <a:ea typeface="DengXian" charset="-122"/>
                <a:cs typeface="Times New Roman" charset="0"/>
              </a:rPr>
              <a:t>Given an array </a:t>
            </a:r>
            <a:r>
              <a:rPr lang="en-US" sz="1600" dirty="0" err="1">
                <a:latin typeface="Calibri" charset="0"/>
                <a:ea typeface="DengXian" charset="-122"/>
                <a:cs typeface="Times New Roman" charset="0"/>
              </a:rPr>
              <a:t>arr</a:t>
            </a:r>
            <a:r>
              <a:rPr lang="en-US" sz="1600" dirty="0">
                <a:latin typeface="Calibri" charset="0"/>
                <a:ea typeface="DengXian" charset="-122"/>
                <a:cs typeface="Times New Roman" charset="0"/>
              </a:rPr>
              <a:t> that is a permutation of [0, 1, ..., </a:t>
            </a:r>
            <a:r>
              <a:rPr lang="en-US" sz="1600" dirty="0" err="1">
                <a:latin typeface="Calibri" charset="0"/>
                <a:ea typeface="DengXian" charset="-122"/>
                <a:cs typeface="Times New Roman" charset="0"/>
              </a:rPr>
              <a:t>arr.length</a:t>
            </a:r>
            <a:r>
              <a:rPr lang="en-US" sz="1600" dirty="0">
                <a:latin typeface="Calibri" charset="0"/>
                <a:ea typeface="DengXian" charset="-122"/>
                <a:cs typeface="Times New Roman" charset="0"/>
              </a:rPr>
              <a:t> - 1], </a:t>
            </a:r>
            <a:r>
              <a:rPr lang="en-US" sz="1600" dirty="0" smtClean="0">
                <a:latin typeface="Calibri" charset="0"/>
                <a:ea typeface="DengXian" charset="-122"/>
                <a:cs typeface="Times New Roman" charset="0"/>
              </a:rPr>
              <a:t>we </a:t>
            </a:r>
            <a:r>
              <a:rPr lang="en-US" sz="1600" dirty="0">
                <a:latin typeface="Calibri" charset="0"/>
                <a:ea typeface="DengXian" charset="-122"/>
                <a:cs typeface="Times New Roman" charset="0"/>
              </a:rPr>
              <a:t>split the array into some number of "chunks" (partitions), </a:t>
            </a:r>
            <a:r>
              <a:rPr lang="en-US" sz="1600" dirty="0" smtClean="0">
                <a:latin typeface="Calibri" charset="0"/>
                <a:ea typeface="DengXian" charset="-122"/>
                <a:cs typeface="Times New Roman" charset="0"/>
              </a:rPr>
              <a:t>and </a:t>
            </a:r>
            <a:r>
              <a:rPr lang="en-US" sz="1600" dirty="0">
                <a:latin typeface="Calibri" charset="0"/>
                <a:ea typeface="DengXian" charset="-122"/>
                <a:cs typeface="Times New Roman" charset="0"/>
              </a:rPr>
              <a:t>individually sort each chunk.  After concatenating them, </a:t>
            </a:r>
            <a:r>
              <a:rPr lang="en-US" sz="1600" dirty="0" smtClean="0">
                <a:latin typeface="Calibri" charset="0"/>
                <a:ea typeface="DengXian" charset="-122"/>
                <a:cs typeface="Times New Roman" charset="0"/>
              </a:rPr>
              <a:t>the </a:t>
            </a:r>
            <a:r>
              <a:rPr lang="en-US" sz="1600" dirty="0">
                <a:latin typeface="Calibri" charset="0"/>
                <a:ea typeface="DengXian" charset="-122"/>
                <a:cs typeface="Times New Roman" charset="0"/>
              </a:rPr>
              <a:t>result equals the sorted array</a:t>
            </a:r>
            <a:r>
              <a:rPr lang="en-US" sz="1600" dirty="0" smtClean="0">
                <a:latin typeface="Calibri" charset="0"/>
                <a:ea typeface="DengXian" charset="-122"/>
                <a:cs typeface="Times New Roman" charset="0"/>
              </a:rPr>
              <a:t>.</a:t>
            </a:r>
            <a:endParaRPr lang="en-US" sz="1600" dirty="0">
              <a:latin typeface="Calibri" charset="0"/>
              <a:ea typeface="DengXian" charset="-122"/>
              <a:cs typeface="Times New Roman" charset="0"/>
            </a:endParaRPr>
          </a:p>
          <a:p>
            <a:r>
              <a:rPr lang="en-US" sz="1600" dirty="0">
                <a:latin typeface="Calibri" charset="0"/>
                <a:ea typeface="DengXian" charset="-122"/>
                <a:cs typeface="Times New Roman" charset="0"/>
              </a:rPr>
              <a:t>What is the most number of chunks we could have made</a:t>
            </a:r>
            <a:r>
              <a:rPr lang="en-US" sz="1600" dirty="0" smtClean="0">
                <a:latin typeface="Calibri" charset="0"/>
                <a:ea typeface="DengXian" charset="-122"/>
                <a:cs typeface="Times New Roman" charset="0"/>
              </a:rPr>
              <a:t>?</a:t>
            </a:r>
            <a:endParaRPr lang="en-US" sz="1600" dirty="0">
              <a:latin typeface="Calibri" charset="0"/>
              <a:ea typeface="DengXian" charset="-122"/>
              <a:cs typeface="Times New Roman" charset="0"/>
            </a:endParaRPr>
          </a:p>
          <a:p>
            <a:r>
              <a:rPr lang="en-US" sz="1600" dirty="0" smtClean="0">
                <a:latin typeface="Calibri" charset="0"/>
                <a:ea typeface="DengXian" charset="-122"/>
                <a:cs typeface="Times New Roman" charset="0"/>
              </a:rPr>
              <a:t>Input</a:t>
            </a:r>
            <a:r>
              <a:rPr lang="en-US" sz="1600" dirty="0">
                <a:latin typeface="Calibri" charset="0"/>
                <a:ea typeface="DengXian" charset="-122"/>
                <a:cs typeface="Times New Roman" charset="0"/>
              </a:rPr>
              <a:t>: </a:t>
            </a:r>
            <a:r>
              <a:rPr lang="en-US" sz="1600" dirty="0" err="1">
                <a:latin typeface="Calibri" charset="0"/>
                <a:ea typeface="DengXian" charset="-122"/>
                <a:cs typeface="Times New Roman" charset="0"/>
              </a:rPr>
              <a:t>arr</a:t>
            </a:r>
            <a:r>
              <a:rPr lang="en-US" sz="1600" dirty="0">
                <a:latin typeface="Calibri" charset="0"/>
                <a:ea typeface="DengXian" charset="-122"/>
                <a:cs typeface="Times New Roman" charset="0"/>
              </a:rPr>
              <a:t> = [</a:t>
            </a:r>
            <a:r>
              <a:rPr lang="en-US" sz="1600" dirty="0" smtClean="0">
                <a:latin typeface="Calibri" charset="0"/>
                <a:ea typeface="DengXian" charset="-122"/>
                <a:cs typeface="Times New Roman" charset="0"/>
              </a:rPr>
              <a:t>1,0,2,3,4]        Output</a:t>
            </a:r>
            <a:r>
              <a:rPr lang="en-US" sz="1600" dirty="0">
                <a:latin typeface="Calibri" charset="0"/>
                <a:ea typeface="DengXian" charset="-122"/>
                <a:cs typeface="Times New Roman" charset="0"/>
              </a:rPr>
              <a:t>: 4</a:t>
            </a:r>
          </a:p>
          <a:p>
            <a:r>
              <a:rPr lang="en-US" sz="1600" dirty="0" smtClean="0">
                <a:latin typeface="Calibri" charset="0"/>
                <a:ea typeface="DengXian" charset="-122"/>
                <a:cs typeface="Times New Roman" charset="0"/>
              </a:rPr>
              <a:t>Explanation: We </a:t>
            </a:r>
            <a:r>
              <a:rPr lang="en-US" sz="1600" dirty="0">
                <a:latin typeface="Calibri" charset="0"/>
                <a:ea typeface="DengXian" charset="-122"/>
                <a:cs typeface="Times New Roman" charset="0"/>
              </a:rPr>
              <a:t>can split into two chunks, such as [1, 0], [2, 3, 4].</a:t>
            </a:r>
          </a:p>
          <a:p>
            <a:r>
              <a:rPr lang="en-US" sz="1600" dirty="0">
                <a:latin typeface="Calibri" charset="0"/>
                <a:ea typeface="DengXian" charset="-122"/>
                <a:cs typeface="Times New Roman" charset="0"/>
              </a:rPr>
              <a:t>However, splitting into [1, 0], [2], [3], [4] is the highest number of chunks possible.</a:t>
            </a:r>
          </a:p>
          <a:p>
            <a:r>
              <a:rPr lang="en-US" dirty="0">
                <a:latin typeface="Calibri" charset="0"/>
                <a:ea typeface="DengXian" charset="-122"/>
                <a:cs typeface="Times New Roman" charset="0"/>
              </a:rPr>
              <a:t> </a:t>
            </a:r>
            <a:endParaRPr lang="en-US" dirty="0">
              <a:effectLst/>
              <a:latin typeface="Calibri" charset="0"/>
              <a:ea typeface="DengXian" charset="-122"/>
              <a:cs typeface="Times New Roman" charset="0"/>
            </a:endParaRPr>
          </a:p>
        </p:txBody>
      </p:sp>
      <p:sp>
        <p:nvSpPr>
          <p:cNvPr id="3" name="Rectangle 2"/>
          <p:cNvSpPr/>
          <p:nvPr/>
        </p:nvSpPr>
        <p:spPr>
          <a:xfrm>
            <a:off x="193420" y="2556803"/>
            <a:ext cx="5269229" cy="2800767"/>
          </a:xfrm>
          <a:prstGeom prst="rect">
            <a:avLst/>
          </a:prstGeom>
        </p:spPr>
        <p:txBody>
          <a:bodyPr wrap="square">
            <a:spAutoFit/>
          </a:bodyPr>
          <a:lstStyle/>
          <a:p>
            <a:r>
              <a:rPr lang="en-US" sz="1600" dirty="0">
                <a:latin typeface="Calibri" charset="0"/>
                <a:ea typeface="DengXian" charset="-122"/>
                <a:cs typeface="Times New Roman" charset="0"/>
              </a:rPr>
              <a:t>The basic idea is to use max[] array to keep track of the max value until the current position, </a:t>
            </a:r>
          </a:p>
          <a:p>
            <a:r>
              <a:rPr lang="en-US" sz="1600" dirty="0">
                <a:latin typeface="Calibri" charset="0"/>
                <a:ea typeface="DengXian" charset="-122"/>
                <a:cs typeface="Times New Roman" charset="0"/>
              </a:rPr>
              <a:t> and compare it to the sorted array (indexes from 0 to </a:t>
            </a:r>
            <a:r>
              <a:rPr lang="en-US" sz="1600" dirty="0" err="1">
                <a:latin typeface="Calibri" charset="0"/>
                <a:ea typeface="DengXian" charset="-122"/>
                <a:cs typeface="Times New Roman" charset="0"/>
              </a:rPr>
              <a:t>arr.length</a:t>
            </a:r>
            <a:r>
              <a:rPr lang="en-US" sz="1600" dirty="0">
                <a:latin typeface="Calibri" charset="0"/>
                <a:ea typeface="DengXian" charset="-122"/>
                <a:cs typeface="Times New Roman" charset="0"/>
              </a:rPr>
              <a:t> - 1). </a:t>
            </a:r>
          </a:p>
          <a:p>
            <a:r>
              <a:rPr lang="en-US" sz="1600" dirty="0">
                <a:latin typeface="Calibri" charset="0"/>
                <a:ea typeface="DengXian" charset="-122"/>
                <a:cs typeface="Times New Roman" charset="0"/>
              </a:rPr>
              <a:t> If the max[</a:t>
            </a:r>
            <a:r>
              <a:rPr lang="en-US" sz="1600" dirty="0" err="1">
                <a:latin typeface="Calibri" charset="0"/>
                <a:ea typeface="DengXian" charset="-122"/>
                <a:cs typeface="Times New Roman" charset="0"/>
              </a:rPr>
              <a:t>i</a:t>
            </a:r>
            <a:r>
              <a:rPr lang="en-US" sz="1600" dirty="0">
                <a:latin typeface="Calibri" charset="0"/>
                <a:ea typeface="DengXian" charset="-122"/>
                <a:cs typeface="Times New Roman" charset="0"/>
              </a:rPr>
              <a:t>] equals the element at index </a:t>
            </a:r>
            <a:r>
              <a:rPr lang="en-US" sz="1600" dirty="0" err="1">
                <a:latin typeface="Calibri" charset="0"/>
                <a:ea typeface="DengXian" charset="-122"/>
                <a:cs typeface="Times New Roman" charset="0"/>
              </a:rPr>
              <a:t>i</a:t>
            </a:r>
            <a:r>
              <a:rPr lang="en-US" sz="1600" dirty="0">
                <a:latin typeface="Calibri" charset="0"/>
                <a:ea typeface="DengXian" charset="-122"/>
                <a:cs typeface="Times New Roman" charset="0"/>
              </a:rPr>
              <a:t> in the sorted array, then the final count++.</a:t>
            </a:r>
          </a:p>
          <a:p>
            <a:r>
              <a:rPr lang="en-US" sz="1600" dirty="0">
                <a:latin typeface="Calibri" charset="0"/>
                <a:ea typeface="DengXian" charset="-122"/>
                <a:cs typeface="Times New Roman" charset="0"/>
              </a:rPr>
              <a:t> For example,</a:t>
            </a:r>
          </a:p>
          <a:p>
            <a:r>
              <a:rPr lang="en-US" sz="1600" dirty="0">
                <a:latin typeface="Calibri" charset="0"/>
                <a:ea typeface="DengXian" charset="-122"/>
                <a:cs typeface="Times New Roman" charset="0"/>
              </a:rPr>
              <a:t>original: </a:t>
            </a:r>
            <a:r>
              <a:rPr lang="en-US" sz="1600" dirty="0" smtClean="0">
                <a:latin typeface="Calibri" charset="0"/>
                <a:ea typeface="DengXian" charset="-122"/>
                <a:cs typeface="Times New Roman" charset="0"/>
              </a:rPr>
              <a:t> 0</a:t>
            </a:r>
            <a:r>
              <a:rPr lang="en-US" sz="1600" dirty="0">
                <a:latin typeface="Calibri" charset="0"/>
                <a:ea typeface="DengXian" charset="-122"/>
                <a:cs typeface="Times New Roman" charset="0"/>
              </a:rPr>
              <a:t>, 2, 1, 4, 3, 5, 7, 6</a:t>
            </a:r>
          </a:p>
          <a:p>
            <a:r>
              <a:rPr lang="en-US" sz="1600" dirty="0">
                <a:latin typeface="Calibri" charset="0"/>
                <a:ea typeface="DengXian" charset="-122"/>
                <a:cs typeface="Times New Roman" charset="0"/>
              </a:rPr>
              <a:t>max:      </a:t>
            </a:r>
            <a:r>
              <a:rPr lang="en-US" sz="1600" dirty="0" smtClean="0">
                <a:latin typeface="Calibri" charset="0"/>
                <a:ea typeface="DengXian" charset="-122"/>
                <a:cs typeface="Times New Roman" charset="0"/>
              </a:rPr>
              <a:t>  0</a:t>
            </a:r>
            <a:r>
              <a:rPr lang="en-US" sz="1600" dirty="0">
                <a:latin typeface="Calibri" charset="0"/>
                <a:ea typeface="DengXian" charset="-122"/>
                <a:cs typeface="Times New Roman" charset="0"/>
              </a:rPr>
              <a:t>, 2, 2, 4, 4, 5, 7, 7</a:t>
            </a:r>
          </a:p>
          <a:p>
            <a:r>
              <a:rPr lang="en-US" sz="1600" dirty="0">
                <a:latin typeface="Calibri" charset="0"/>
                <a:ea typeface="DengXian" charset="-122"/>
                <a:cs typeface="Times New Roman" charset="0"/>
              </a:rPr>
              <a:t>sorted:   </a:t>
            </a:r>
            <a:r>
              <a:rPr lang="en-US" sz="1600" dirty="0" smtClean="0">
                <a:latin typeface="Calibri" charset="0"/>
                <a:ea typeface="DengXian" charset="-122"/>
                <a:cs typeface="Times New Roman" charset="0"/>
              </a:rPr>
              <a:t> 0</a:t>
            </a:r>
            <a:r>
              <a:rPr lang="en-US" sz="1600" dirty="0">
                <a:latin typeface="Calibri" charset="0"/>
                <a:ea typeface="DengXian" charset="-122"/>
                <a:cs typeface="Times New Roman" charset="0"/>
              </a:rPr>
              <a:t>, 1, 2, 3, 4, 5, 6, 7</a:t>
            </a:r>
          </a:p>
          <a:p>
            <a:r>
              <a:rPr lang="en-US" sz="1600" dirty="0">
                <a:latin typeface="Calibri" charset="0"/>
                <a:ea typeface="DengXian" charset="-122"/>
                <a:cs typeface="Times New Roman" charset="0"/>
              </a:rPr>
              <a:t>index:    </a:t>
            </a:r>
            <a:r>
              <a:rPr lang="en-US" sz="1600" dirty="0" smtClean="0">
                <a:latin typeface="Calibri" charset="0"/>
                <a:ea typeface="DengXian" charset="-122"/>
                <a:cs typeface="Times New Roman" charset="0"/>
              </a:rPr>
              <a:t>  0</a:t>
            </a:r>
            <a:r>
              <a:rPr lang="en-US" sz="1600" dirty="0">
                <a:latin typeface="Calibri" charset="0"/>
                <a:ea typeface="DengXian" charset="-122"/>
                <a:cs typeface="Times New Roman" charset="0"/>
              </a:rPr>
              <a:t>, 1, 2, 3, 4, 5, 6, 7</a:t>
            </a:r>
            <a:endParaRPr lang="en-US" sz="1600" dirty="0">
              <a:effectLst/>
              <a:latin typeface="Calibri" charset="0"/>
              <a:ea typeface="DengXian" charset="-122"/>
              <a:cs typeface="Times New Roman" charset="0"/>
            </a:endParaRPr>
          </a:p>
        </p:txBody>
      </p:sp>
      <p:sp>
        <p:nvSpPr>
          <p:cNvPr id="4" name="Rectangle 3"/>
          <p:cNvSpPr/>
          <p:nvPr/>
        </p:nvSpPr>
        <p:spPr>
          <a:xfrm>
            <a:off x="6096000" y="2658991"/>
            <a:ext cx="6096000" cy="3416320"/>
          </a:xfrm>
          <a:prstGeom prst="rect">
            <a:avLst/>
          </a:prstGeom>
        </p:spPr>
        <p:txBody>
          <a:bodyPr>
            <a:spAutoFit/>
          </a:bodyPr>
          <a:lstStyle/>
          <a:p>
            <a:r>
              <a:rPr lang="en-US" dirty="0" err="1">
                <a:solidFill>
                  <a:schemeClr val="accent1">
                    <a:lumMod val="75000"/>
                  </a:schemeClr>
                </a:solidFill>
                <a:latin typeface="Calibri" charset="0"/>
                <a:ea typeface="DengXian" charset="-122"/>
                <a:cs typeface="Times New Roman" charset="0"/>
              </a:rPr>
              <a:t>var</a:t>
            </a:r>
            <a:r>
              <a:rPr lang="en-US" dirty="0">
                <a:solidFill>
                  <a:schemeClr val="accent1">
                    <a:lumMod val="75000"/>
                  </a:schemeClr>
                </a:solidFill>
                <a:latin typeface="Calibri" charset="0"/>
                <a:ea typeface="DengXian" charset="-122"/>
                <a:cs typeface="Times New Roman" charset="0"/>
              </a:rPr>
              <a:t> </a:t>
            </a:r>
            <a:r>
              <a:rPr lang="en-US" dirty="0" err="1">
                <a:solidFill>
                  <a:schemeClr val="accent1">
                    <a:lumMod val="75000"/>
                  </a:schemeClr>
                </a:solidFill>
                <a:latin typeface="Calibri" charset="0"/>
                <a:ea typeface="DengXian" charset="-122"/>
                <a:cs typeface="Times New Roman" charset="0"/>
              </a:rPr>
              <a:t>maxChunksToSorted</a:t>
            </a:r>
            <a:r>
              <a:rPr lang="en-US" dirty="0">
                <a:solidFill>
                  <a:schemeClr val="accent1">
                    <a:lumMod val="75000"/>
                  </a:schemeClr>
                </a:solidFill>
                <a:latin typeface="Calibri" charset="0"/>
                <a:ea typeface="DengXian" charset="-122"/>
                <a:cs typeface="Times New Roman" charset="0"/>
              </a:rPr>
              <a:t> = function(</a:t>
            </a:r>
            <a:r>
              <a:rPr lang="en-US" dirty="0" err="1">
                <a:solidFill>
                  <a:schemeClr val="accent1">
                    <a:lumMod val="75000"/>
                  </a:schemeClr>
                </a:solidFill>
                <a:latin typeface="Calibri" charset="0"/>
                <a:ea typeface="DengXian" charset="-122"/>
                <a:cs typeface="Times New Roman" charset="0"/>
              </a:rPr>
              <a:t>arr</a:t>
            </a:r>
            <a:r>
              <a:rPr lang="en-US" dirty="0">
                <a:solidFill>
                  <a:schemeClr val="accent1">
                    <a:lumMod val="75000"/>
                  </a:schemeClr>
                </a:solidFill>
                <a:latin typeface="Calibri" charset="0"/>
                <a:ea typeface="DengXian" charset="-122"/>
                <a:cs typeface="Times New Roman" charset="0"/>
              </a:rPr>
              <a:t>) {</a:t>
            </a:r>
          </a:p>
          <a:p>
            <a:r>
              <a:rPr lang="en-US" dirty="0">
                <a:solidFill>
                  <a:schemeClr val="accent1">
                    <a:lumMod val="75000"/>
                  </a:schemeClr>
                </a:solidFill>
                <a:latin typeface="Calibri" charset="0"/>
                <a:ea typeface="DengXian" charset="-122"/>
                <a:cs typeface="Times New Roman" charset="0"/>
              </a:rPr>
              <a:t>    </a:t>
            </a:r>
            <a:r>
              <a:rPr lang="en-US" dirty="0" err="1">
                <a:solidFill>
                  <a:schemeClr val="accent1">
                    <a:lumMod val="75000"/>
                  </a:schemeClr>
                </a:solidFill>
                <a:latin typeface="Calibri" charset="0"/>
                <a:ea typeface="DengXian" charset="-122"/>
                <a:cs typeface="Times New Roman" charset="0"/>
              </a:rPr>
              <a:t>var</a:t>
            </a:r>
            <a:r>
              <a:rPr lang="en-US" dirty="0">
                <a:solidFill>
                  <a:schemeClr val="accent1">
                    <a:lumMod val="75000"/>
                  </a:schemeClr>
                </a:solidFill>
                <a:latin typeface="Calibri" charset="0"/>
                <a:ea typeface="DengXian" charset="-122"/>
                <a:cs typeface="Times New Roman" charset="0"/>
              </a:rPr>
              <a:t> </a:t>
            </a:r>
            <a:r>
              <a:rPr lang="en-US" dirty="0" err="1">
                <a:solidFill>
                  <a:schemeClr val="accent1">
                    <a:lumMod val="75000"/>
                  </a:schemeClr>
                </a:solidFill>
                <a:latin typeface="Calibri" charset="0"/>
                <a:ea typeface="DengXian" charset="-122"/>
                <a:cs typeface="Times New Roman" charset="0"/>
              </a:rPr>
              <a:t>maxV</a:t>
            </a:r>
            <a:r>
              <a:rPr lang="en-US" dirty="0">
                <a:solidFill>
                  <a:schemeClr val="accent1">
                    <a:lumMod val="75000"/>
                  </a:schemeClr>
                </a:solidFill>
                <a:latin typeface="Calibri" charset="0"/>
                <a:ea typeface="DengXian" charset="-122"/>
                <a:cs typeface="Times New Roman" charset="0"/>
              </a:rPr>
              <a:t> = </a:t>
            </a:r>
            <a:r>
              <a:rPr lang="en-US" dirty="0" err="1">
                <a:solidFill>
                  <a:schemeClr val="accent1">
                    <a:lumMod val="75000"/>
                  </a:schemeClr>
                </a:solidFill>
                <a:latin typeface="Calibri" charset="0"/>
                <a:ea typeface="DengXian" charset="-122"/>
                <a:cs typeface="Times New Roman" charset="0"/>
              </a:rPr>
              <a:t>Number.MIN_SAFE_INTEGER</a:t>
            </a:r>
            <a:r>
              <a:rPr lang="en-US" dirty="0">
                <a:solidFill>
                  <a:schemeClr val="accent1">
                    <a:lumMod val="75000"/>
                  </a:schemeClr>
                </a:solidFill>
                <a:latin typeface="Calibri" charset="0"/>
                <a:ea typeface="DengXian" charset="-122"/>
                <a:cs typeface="Times New Roman" charset="0"/>
              </a:rPr>
              <a:t>, count=0;</a:t>
            </a:r>
          </a:p>
          <a:p>
            <a:r>
              <a:rPr lang="en-US" dirty="0">
                <a:solidFill>
                  <a:schemeClr val="accent1">
                    <a:lumMod val="75000"/>
                  </a:schemeClr>
                </a:solidFill>
                <a:latin typeface="Calibri" charset="0"/>
                <a:ea typeface="DengXian" charset="-122"/>
                <a:cs typeface="Times New Roman" charset="0"/>
              </a:rPr>
              <a:t>    </a:t>
            </a:r>
            <a:r>
              <a:rPr lang="en-US" dirty="0" err="1">
                <a:solidFill>
                  <a:schemeClr val="accent1">
                    <a:lumMod val="75000"/>
                  </a:schemeClr>
                </a:solidFill>
                <a:latin typeface="Calibri" charset="0"/>
                <a:ea typeface="DengXian" charset="-122"/>
                <a:cs typeface="Times New Roman" charset="0"/>
              </a:rPr>
              <a:t>var</a:t>
            </a:r>
            <a:r>
              <a:rPr lang="en-US" dirty="0">
                <a:solidFill>
                  <a:schemeClr val="accent1">
                    <a:lumMod val="75000"/>
                  </a:schemeClr>
                </a:solidFill>
                <a:latin typeface="Calibri" charset="0"/>
                <a:ea typeface="DengXian" charset="-122"/>
                <a:cs typeface="Times New Roman" charset="0"/>
              </a:rPr>
              <a:t> </a:t>
            </a:r>
            <a:r>
              <a:rPr lang="en-US" dirty="0" err="1">
                <a:solidFill>
                  <a:schemeClr val="accent1">
                    <a:lumMod val="75000"/>
                  </a:schemeClr>
                </a:solidFill>
                <a:latin typeface="Calibri" charset="0"/>
                <a:ea typeface="DengXian" charset="-122"/>
                <a:cs typeface="Times New Roman" charset="0"/>
              </a:rPr>
              <a:t>oriArr</a:t>
            </a:r>
            <a:r>
              <a:rPr lang="en-US" dirty="0">
                <a:solidFill>
                  <a:schemeClr val="accent1">
                    <a:lumMod val="75000"/>
                  </a:schemeClr>
                </a:solidFill>
                <a:latin typeface="Calibri" charset="0"/>
                <a:ea typeface="DengXian" charset="-122"/>
                <a:cs typeface="Times New Roman" charset="0"/>
              </a:rPr>
              <a:t> = </a:t>
            </a:r>
            <a:r>
              <a:rPr lang="en-US" dirty="0" err="1">
                <a:solidFill>
                  <a:schemeClr val="accent1">
                    <a:lumMod val="75000"/>
                  </a:schemeClr>
                </a:solidFill>
                <a:latin typeface="Calibri" charset="0"/>
                <a:ea typeface="DengXian" charset="-122"/>
                <a:cs typeface="Times New Roman" charset="0"/>
              </a:rPr>
              <a:t>Object.assign</a:t>
            </a:r>
            <a:r>
              <a:rPr lang="en-US" dirty="0">
                <a:solidFill>
                  <a:schemeClr val="accent1">
                    <a:lumMod val="75000"/>
                  </a:schemeClr>
                </a:solidFill>
                <a:latin typeface="Calibri" charset="0"/>
                <a:ea typeface="DengXian" charset="-122"/>
                <a:cs typeface="Times New Roman" charset="0"/>
              </a:rPr>
              <a:t>([], </a:t>
            </a:r>
            <a:r>
              <a:rPr lang="en-US" dirty="0" err="1">
                <a:solidFill>
                  <a:schemeClr val="accent1">
                    <a:lumMod val="75000"/>
                  </a:schemeClr>
                </a:solidFill>
                <a:latin typeface="Calibri" charset="0"/>
                <a:ea typeface="DengXian" charset="-122"/>
                <a:cs typeface="Times New Roman" charset="0"/>
              </a:rPr>
              <a:t>arr</a:t>
            </a:r>
            <a:r>
              <a:rPr lang="en-US" dirty="0">
                <a:solidFill>
                  <a:schemeClr val="accent1">
                    <a:lumMod val="75000"/>
                  </a:schemeClr>
                </a:solidFill>
                <a:latin typeface="Calibri" charset="0"/>
                <a:ea typeface="DengXian" charset="-122"/>
                <a:cs typeface="Times New Roman" charset="0"/>
              </a:rPr>
              <a:t>);</a:t>
            </a:r>
          </a:p>
          <a:p>
            <a:r>
              <a:rPr lang="en-US" dirty="0">
                <a:solidFill>
                  <a:schemeClr val="accent1">
                    <a:lumMod val="75000"/>
                  </a:schemeClr>
                </a:solidFill>
                <a:latin typeface="Calibri" charset="0"/>
                <a:ea typeface="DengXian" charset="-122"/>
                <a:cs typeface="Times New Roman" charset="0"/>
              </a:rPr>
              <a:t>    </a:t>
            </a:r>
            <a:r>
              <a:rPr lang="en-US" dirty="0" err="1">
                <a:solidFill>
                  <a:schemeClr val="accent1">
                    <a:lumMod val="75000"/>
                  </a:schemeClr>
                </a:solidFill>
                <a:latin typeface="Calibri" charset="0"/>
                <a:ea typeface="DengXian" charset="-122"/>
                <a:cs typeface="Times New Roman" charset="0"/>
              </a:rPr>
              <a:t>arr.sort</a:t>
            </a:r>
            <a:r>
              <a:rPr lang="en-US" dirty="0">
                <a:solidFill>
                  <a:schemeClr val="accent1">
                    <a:lumMod val="75000"/>
                  </a:schemeClr>
                </a:solidFill>
                <a:latin typeface="Calibri" charset="0"/>
                <a:ea typeface="DengXian" charset="-122"/>
                <a:cs typeface="Times New Roman" charset="0"/>
              </a:rPr>
              <a:t>((a, b) =&gt; {</a:t>
            </a:r>
          </a:p>
          <a:p>
            <a:r>
              <a:rPr lang="en-US" dirty="0">
                <a:solidFill>
                  <a:schemeClr val="accent1">
                    <a:lumMod val="75000"/>
                  </a:schemeClr>
                </a:solidFill>
                <a:latin typeface="Calibri" charset="0"/>
                <a:ea typeface="DengXian" charset="-122"/>
                <a:cs typeface="Times New Roman" charset="0"/>
              </a:rPr>
              <a:t>        return a-b;</a:t>
            </a:r>
          </a:p>
          <a:p>
            <a:r>
              <a:rPr lang="en-US" dirty="0">
                <a:solidFill>
                  <a:schemeClr val="accent1">
                    <a:lumMod val="75000"/>
                  </a:schemeClr>
                </a:solidFill>
                <a:latin typeface="Calibri" charset="0"/>
                <a:ea typeface="DengXian" charset="-122"/>
                <a:cs typeface="Times New Roman" charset="0"/>
              </a:rPr>
              <a:t>    });</a:t>
            </a:r>
          </a:p>
          <a:p>
            <a:r>
              <a:rPr lang="en-US" dirty="0">
                <a:solidFill>
                  <a:schemeClr val="accent1">
                    <a:lumMod val="75000"/>
                  </a:schemeClr>
                </a:solidFill>
                <a:latin typeface="Calibri" charset="0"/>
                <a:ea typeface="DengXian" charset="-122"/>
                <a:cs typeface="Times New Roman" charset="0"/>
              </a:rPr>
              <a:t>    for(</a:t>
            </a:r>
            <a:r>
              <a:rPr lang="en-US" dirty="0" err="1">
                <a:solidFill>
                  <a:schemeClr val="accent1">
                    <a:lumMod val="75000"/>
                  </a:schemeClr>
                </a:solidFill>
                <a:latin typeface="Calibri" charset="0"/>
                <a:ea typeface="DengXian" charset="-122"/>
                <a:cs typeface="Times New Roman" charset="0"/>
              </a:rPr>
              <a:t>var</a:t>
            </a:r>
            <a:r>
              <a:rPr lang="en-US" dirty="0">
                <a:solidFill>
                  <a:schemeClr val="accent1">
                    <a:lumMod val="75000"/>
                  </a:schemeClr>
                </a:solidFill>
                <a:latin typeface="Calibri" charset="0"/>
                <a:ea typeface="DengXian" charset="-122"/>
                <a:cs typeface="Times New Roman" charset="0"/>
              </a:rPr>
              <a:t> </a:t>
            </a:r>
            <a:r>
              <a:rPr lang="en-US" dirty="0" err="1">
                <a:solidFill>
                  <a:schemeClr val="accent1">
                    <a:lumMod val="75000"/>
                  </a:schemeClr>
                </a:solidFill>
                <a:latin typeface="Calibri" charset="0"/>
                <a:ea typeface="DengXian" charset="-122"/>
                <a:cs typeface="Times New Roman" charset="0"/>
              </a:rPr>
              <a:t>i</a:t>
            </a:r>
            <a:r>
              <a:rPr lang="en-US" dirty="0">
                <a:solidFill>
                  <a:schemeClr val="accent1">
                    <a:lumMod val="75000"/>
                  </a:schemeClr>
                </a:solidFill>
                <a:latin typeface="Calibri" charset="0"/>
                <a:ea typeface="DengXian" charset="-122"/>
                <a:cs typeface="Times New Roman" charset="0"/>
              </a:rPr>
              <a:t>=0; </a:t>
            </a:r>
            <a:r>
              <a:rPr lang="en-US" dirty="0" err="1">
                <a:solidFill>
                  <a:schemeClr val="accent1">
                    <a:lumMod val="75000"/>
                  </a:schemeClr>
                </a:solidFill>
                <a:latin typeface="Calibri" charset="0"/>
                <a:ea typeface="DengXian" charset="-122"/>
                <a:cs typeface="Times New Roman" charset="0"/>
              </a:rPr>
              <a:t>i</a:t>
            </a:r>
            <a:r>
              <a:rPr lang="en-US" dirty="0">
                <a:solidFill>
                  <a:schemeClr val="accent1">
                    <a:lumMod val="75000"/>
                  </a:schemeClr>
                </a:solidFill>
                <a:latin typeface="Calibri" charset="0"/>
                <a:ea typeface="DengXian" charset="-122"/>
                <a:cs typeface="Times New Roman" charset="0"/>
              </a:rPr>
              <a:t>&lt;</a:t>
            </a:r>
            <a:r>
              <a:rPr lang="en-US" dirty="0" err="1">
                <a:solidFill>
                  <a:schemeClr val="accent1">
                    <a:lumMod val="75000"/>
                  </a:schemeClr>
                </a:solidFill>
                <a:latin typeface="Calibri" charset="0"/>
                <a:ea typeface="DengXian" charset="-122"/>
                <a:cs typeface="Times New Roman" charset="0"/>
              </a:rPr>
              <a:t>oriArr.length</a:t>
            </a:r>
            <a:r>
              <a:rPr lang="en-US" dirty="0">
                <a:solidFill>
                  <a:schemeClr val="accent1">
                    <a:lumMod val="75000"/>
                  </a:schemeClr>
                </a:solidFill>
                <a:latin typeface="Calibri" charset="0"/>
                <a:ea typeface="DengXian" charset="-122"/>
                <a:cs typeface="Times New Roman" charset="0"/>
              </a:rPr>
              <a:t>; </a:t>
            </a:r>
            <a:r>
              <a:rPr lang="en-US" dirty="0" err="1">
                <a:solidFill>
                  <a:schemeClr val="accent1">
                    <a:lumMod val="75000"/>
                  </a:schemeClr>
                </a:solidFill>
                <a:latin typeface="Calibri" charset="0"/>
                <a:ea typeface="DengXian" charset="-122"/>
                <a:cs typeface="Times New Roman" charset="0"/>
              </a:rPr>
              <a:t>i</a:t>
            </a:r>
            <a:r>
              <a:rPr lang="en-US" dirty="0">
                <a:solidFill>
                  <a:schemeClr val="accent1">
                    <a:lumMod val="75000"/>
                  </a:schemeClr>
                </a:solidFill>
                <a:latin typeface="Calibri" charset="0"/>
                <a:ea typeface="DengXian" charset="-122"/>
                <a:cs typeface="Times New Roman" charset="0"/>
              </a:rPr>
              <a:t>++) {</a:t>
            </a:r>
          </a:p>
          <a:p>
            <a:r>
              <a:rPr lang="en-US" dirty="0">
                <a:solidFill>
                  <a:schemeClr val="accent1">
                    <a:lumMod val="75000"/>
                  </a:schemeClr>
                </a:solidFill>
                <a:latin typeface="Calibri" charset="0"/>
                <a:ea typeface="DengXian" charset="-122"/>
                <a:cs typeface="Times New Roman" charset="0"/>
              </a:rPr>
              <a:t>        </a:t>
            </a:r>
            <a:r>
              <a:rPr lang="en-US" dirty="0" err="1">
                <a:solidFill>
                  <a:schemeClr val="accent1">
                    <a:lumMod val="75000"/>
                  </a:schemeClr>
                </a:solidFill>
                <a:latin typeface="Calibri" charset="0"/>
                <a:ea typeface="DengXian" charset="-122"/>
                <a:cs typeface="Times New Roman" charset="0"/>
              </a:rPr>
              <a:t>maxV</a:t>
            </a:r>
            <a:r>
              <a:rPr lang="en-US" dirty="0">
                <a:solidFill>
                  <a:schemeClr val="accent1">
                    <a:lumMod val="75000"/>
                  </a:schemeClr>
                </a:solidFill>
                <a:latin typeface="Calibri" charset="0"/>
                <a:ea typeface="DengXian" charset="-122"/>
                <a:cs typeface="Times New Roman" charset="0"/>
              </a:rPr>
              <a:t> = </a:t>
            </a:r>
            <a:r>
              <a:rPr lang="en-US" dirty="0" err="1">
                <a:solidFill>
                  <a:schemeClr val="accent1">
                    <a:lumMod val="75000"/>
                  </a:schemeClr>
                </a:solidFill>
                <a:latin typeface="Calibri" charset="0"/>
                <a:ea typeface="DengXian" charset="-122"/>
                <a:cs typeface="Times New Roman" charset="0"/>
              </a:rPr>
              <a:t>Math.max</a:t>
            </a:r>
            <a:r>
              <a:rPr lang="en-US" dirty="0">
                <a:solidFill>
                  <a:schemeClr val="accent1">
                    <a:lumMod val="75000"/>
                  </a:schemeClr>
                </a:solidFill>
                <a:latin typeface="Calibri" charset="0"/>
                <a:ea typeface="DengXian" charset="-122"/>
                <a:cs typeface="Times New Roman" charset="0"/>
              </a:rPr>
              <a:t>(</a:t>
            </a:r>
            <a:r>
              <a:rPr lang="en-US" dirty="0" err="1">
                <a:solidFill>
                  <a:schemeClr val="accent1">
                    <a:lumMod val="75000"/>
                  </a:schemeClr>
                </a:solidFill>
                <a:latin typeface="Calibri" charset="0"/>
                <a:ea typeface="DengXian" charset="-122"/>
                <a:cs typeface="Times New Roman" charset="0"/>
              </a:rPr>
              <a:t>maxV</a:t>
            </a:r>
            <a:r>
              <a:rPr lang="en-US" dirty="0">
                <a:solidFill>
                  <a:schemeClr val="accent1">
                    <a:lumMod val="75000"/>
                  </a:schemeClr>
                </a:solidFill>
                <a:latin typeface="Calibri" charset="0"/>
                <a:ea typeface="DengXian" charset="-122"/>
                <a:cs typeface="Times New Roman" charset="0"/>
              </a:rPr>
              <a:t>, </a:t>
            </a:r>
            <a:r>
              <a:rPr lang="en-US" dirty="0" err="1">
                <a:solidFill>
                  <a:schemeClr val="accent1">
                    <a:lumMod val="75000"/>
                  </a:schemeClr>
                </a:solidFill>
                <a:latin typeface="Calibri" charset="0"/>
                <a:ea typeface="DengXian" charset="-122"/>
                <a:cs typeface="Times New Roman" charset="0"/>
              </a:rPr>
              <a:t>oriArr</a:t>
            </a:r>
            <a:r>
              <a:rPr lang="en-US" dirty="0">
                <a:solidFill>
                  <a:schemeClr val="accent1">
                    <a:lumMod val="75000"/>
                  </a:schemeClr>
                </a:solidFill>
                <a:latin typeface="Calibri" charset="0"/>
                <a:ea typeface="DengXian" charset="-122"/>
                <a:cs typeface="Times New Roman" charset="0"/>
              </a:rPr>
              <a:t>[</a:t>
            </a:r>
            <a:r>
              <a:rPr lang="en-US" dirty="0" err="1">
                <a:solidFill>
                  <a:schemeClr val="accent1">
                    <a:lumMod val="75000"/>
                  </a:schemeClr>
                </a:solidFill>
                <a:latin typeface="Calibri" charset="0"/>
                <a:ea typeface="DengXian" charset="-122"/>
                <a:cs typeface="Times New Roman" charset="0"/>
              </a:rPr>
              <a:t>i</a:t>
            </a:r>
            <a:r>
              <a:rPr lang="en-US" dirty="0">
                <a:solidFill>
                  <a:schemeClr val="accent1">
                    <a:lumMod val="75000"/>
                  </a:schemeClr>
                </a:solidFill>
                <a:latin typeface="Calibri" charset="0"/>
                <a:ea typeface="DengXian" charset="-122"/>
                <a:cs typeface="Times New Roman" charset="0"/>
              </a:rPr>
              <a:t>]);</a:t>
            </a:r>
          </a:p>
          <a:p>
            <a:r>
              <a:rPr lang="en-US" dirty="0">
                <a:solidFill>
                  <a:schemeClr val="accent1">
                    <a:lumMod val="75000"/>
                  </a:schemeClr>
                </a:solidFill>
                <a:latin typeface="Calibri" charset="0"/>
                <a:ea typeface="DengXian" charset="-122"/>
                <a:cs typeface="Times New Roman" charset="0"/>
              </a:rPr>
              <a:t>        if(</a:t>
            </a:r>
            <a:r>
              <a:rPr lang="en-US" dirty="0" err="1">
                <a:solidFill>
                  <a:schemeClr val="accent1">
                    <a:lumMod val="75000"/>
                  </a:schemeClr>
                </a:solidFill>
                <a:latin typeface="Calibri" charset="0"/>
                <a:ea typeface="DengXian" charset="-122"/>
                <a:cs typeface="Times New Roman" charset="0"/>
              </a:rPr>
              <a:t>maxV</a:t>
            </a:r>
            <a:r>
              <a:rPr lang="en-US" dirty="0">
                <a:solidFill>
                  <a:schemeClr val="accent1">
                    <a:lumMod val="75000"/>
                  </a:schemeClr>
                </a:solidFill>
                <a:latin typeface="Calibri" charset="0"/>
                <a:ea typeface="DengXian" charset="-122"/>
                <a:cs typeface="Times New Roman" charset="0"/>
              </a:rPr>
              <a:t> === </a:t>
            </a:r>
            <a:r>
              <a:rPr lang="en-US" dirty="0" err="1">
                <a:solidFill>
                  <a:schemeClr val="accent1">
                    <a:lumMod val="75000"/>
                  </a:schemeClr>
                </a:solidFill>
                <a:latin typeface="Calibri" charset="0"/>
                <a:ea typeface="DengXian" charset="-122"/>
                <a:cs typeface="Times New Roman" charset="0"/>
              </a:rPr>
              <a:t>arr</a:t>
            </a:r>
            <a:r>
              <a:rPr lang="en-US" dirty="0">
                <a:solidFill>
                  <a:schemeClr val="accent1">
                    <a:lumMod val="75000"/>
                  </a:schemeClr>
                </a:solidFill>
                <a:latin typeface="Calibri" charset="0"/>
                <a:ea typeface="DengXian" charset="-122"/>
                <a:cs typeface="Times New Roman" charset="0"/>
              </a:rPr>
              <a:t>[</a:t>
            </a:r>
            <a:r>
              <a:rPr lang="en-US" dirty="0" err="1">
                <a:solidFill>
                  <a:schemeClr val="accent1">
                    <a:lumMod val="75000"/>
                  </a:schemeClr>
                </a:solidFill>
                <a:latin typeface="Calibri" charset="0"/>
                <a:ea typeface="DengXian" charset="-122"/>
                <a:cs typeface="Times New Roman" charset="0"/>
              </a:rPr>
              <a:t>i</a:t>
            </a:r>
            <a:r>
              <a:rPr lang="en-US" dirty="0">
                <a:solidFill>
                  <a:schemeClr val="accent1">
                    <a:lumMod val="75000"/>
                  </a:schemeClr>
                </a:solidFill>
                <a:latin typeface="Calibri" charset="0"/>
                <a:ea typeface="DengXian" charset="-122"/>
                <a:cs typeface="Times New Roman" charset="0"/>
              </a:rPr>
              <a:t>]) count++;</a:t>
            </a:r>
          </a:p>
          <a:p>
            <a:r>
              <a:rPr lang="en-US" dirty="0">
                <a:solidFill>
                  <a:schemeClr val="accent1">
                    <a:lumMod val="75000"/>
                  </a:schemeClr>
                </a:solidFill>
                <a:latin typeface="Calibri" charset="0"/>
                <a:ea typeface="DengXian" charset="-122"/>
                <a:cs typeface="Times New Roman" charset="0"/>
              </a:rPr>
              <a:t>    }</a:t>
            </a:r>
          </a:p>
          <a:p>
            <a:r>
              <a:rPr lang="en-US" dirty="0">
                <a:solidFill>
                  <a:schemeClr val="accent1">
                    <a:lumMod val="75000"/>
                  </a:schemeClr>
                </a:solidFill>
                <a:latin typeface="Calibri" charset="0"/>
                <a:ea typeface="DengXian" charset="-122"/>
                <a:cs typeface="Times New Roman" charset="0"/>
              </a:rPr>
              <a:t>    return count;</a:t>
            </a:r>
          </a:p>
          <a:p>
            <a:r>
              <a:rPr lang="en-US" dirty="0">
                <a:solidFill>
                  <a:schemeClr val="accent1">
                    <a:lumMod val="75000"/>
                  </a:schemeClr>
                </a:solidFill>
                <a:latin typeface="Calibri" charset="0"/>
                <a:ea typeface="DengXian" charset="-122"/>
                <a:cs typeface="Times New Roman" charset="0"/>
              </a:rPr>
              <a:t>};</a:t>
            </a:r>
            <a:endParaRPr lang="en-US" dirty="0">
              <a:solidFill>
                <a:schemeClr val="accent1">
                  <a:lumMod val="75000"/>
                </a:schemeClr>
              </a:solidFill>
              <a:effectLst/>
              <a:latin typeface="Calibri" charset="0"/>
              <a:ea typeface="DengXian" charset="-122"/>
              <a:cs typeface="Times New Roman" charset="0"/>
            </a:endParaRPr>
          </a:p>
        </p:txBody>
      </p:sp>
    </p:spTree>
    <p:extLst>
      <p:ext uri="{BB962C8B-B14F-4D97-AF65-F5344CB8AC3E}">
        <p14:creationId xmlns:p14="http://schemas.microsoft.com/office/powerpoint/2010/main" val="5989788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3422" y="156146"/>
            <a:ext cx="3915440" cy="369332"/>
          </a:xfrm>
          <a:prstGeom prst="rect">
            <a:avLst/>
          </a:prstGeom>
        </p:spPr>
        <p:txBody>
          <a:bodyPr wrap="square">
            <a:spAutoFit/>
          </a:bodyPr>
          <a:lstStyle/>
          <a:p>
            <a:r>
              <a:rPr lang="en-US" dirty="0" smtClean="0"/>
              <a:t>Sorting series  - other sort</a:t>
            </a:r>
            <a:endParaRPr lang="en-US" dirty="0"/>
          </a:p>
        </p:txBody>
      </p:sp>
      <p:sp>
        <p:nvSpPr>
          <p:cNvPr id="2" name="Rectangle 1"/>
          <p:cNvSpPr/>
          <p:nvPr/>
        </p:nvSpPr>
        <p:spPr>
          <a:xfrm>
            <a:off x="193421" y="525478"/>
            <a:ext cx="10874382" cy="369332"/>
          </a:xfrm>
          <a:prstGeom prst="rect">
            <a:avLst/>
          </a:prstGeom>
        </p:spPr>
        <p:txBody>
          <a:bodyPr wrap="square">
            <a:spAutoFit/>
          </a:bodyPr>
          <a:lstStyle/>
          <a:p>
            <a:r>
              <a:rPr lang="en-US" dirty="0">
                <a:latin typeface="Calibri" charset="0"/>
                <a:ea typeface="DengXian" charset="-122"/>
                <a:cs typeface="Times New Roman" charset="0"/>
              </a:rPr>
              <a:t>768. Max Chunks To Make Sorted </a:t>
            </a:r>
            <a:r>
              <a:rPr lang="en-US" dirty="0" err="1">
                <a:latin typeface="Calibri" charset="0"/>
                <a:ea typeface="DengXian" charset="-122"/>
                <a:cs typeface="Times New Roman" charset="0"/>
              </a:rPr>
              <a:t>II.js</a:t>
            </a:r>
            <a:r>
              <a:rPr lang="en-US" dirty="0">
                <a:latin typeface="Calibri" charset="0"/>
                <a:ea typeface="DengXian" charset="-122"/>
                <a:cs typeface="Times New Roman" charset="0"/>
              </a:rPr>
              <a:t> </a:t>
            </a:r>
            <a:endParaRPr lang="en-US" dirty="0">
              <a:effectLst/>
              <a:latin typeface="Calibri" charset="0"/>
              <a:ea typeface="DengXian" charset="-122"/>
              <a:cs typeface="Times New Roman" charset="0"/>
            </a:endParaRPr>
          </a:p>
        </p:txBody>
      </p:sp>
    </p:spTree>
    <p:extLst>
      <p:ext uri="{BB962C8B-B14F-4D97-AF65-F5344CB8AC3E}">
        <p14:creationId xmlns:p14="http://schemas.microsoft.com/office/powerpoint/2010/main" val="786452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1775936"/>
            <a:ext cx="6096000" cy="1477328"/>
          </a:xfrm>
          <a:prstGeom prst="rect">
            <a:avLst/>
          </a:prstGeom>
        </p:spPr>
        <p:txBody>
          <a:bodyPr>
            <a:spAutoFit/>
          </a:bodyPr>
          <a:lstStyle/>
          <a:p>
            <a:pPr marL="342900" marR="0" lvl="0" indent="-342900">
              <a:spcBef>
                <a:spcPts val="0"/>
              </a:spcBef>
              <a:spcAft>
                <a:spcPts val="0"/>
              </a:spcAft>
              <a:buSzPts val="1000"/>
              <a:buFont typeface="Symbol" charset="2"/>
              <a:buChar char=""/>
              <a:tabLst>
                <a:tab pos="457200" algn="l"/>
              </a:tabLst>
            </a:pPr>
            <a:r>
              <a:rPr lang="en-US" dirty="0">
                <a:solidFill>
                  <a:srgbClr val="333333"/>
                </a:solidFill>
                <a:latin typeface="Helvetica Neue" charset="0"/>
                <a:ea typeface="Times New Roman" charset="0"/>
                <a:cs typeface="Times New Roman" charset="0"/>
              </a:rPr>
              <a:t>Set union A | B</a:t>
            </a:r>
            <a:endParaRPr lang="en-US" sz="2400" dirty="0">
              <a:solidFill>
                <a:srgbClr val="333333"/>
              </a:solidFill>
              <a:latin typeface="Calibri" charset="0"/>
              <a:ea typeface="DengXian" charset="-122"/>
              <a:cs typeface="Times New Roman" charset="0"/>
            </a:endParaRPr>
          </a:p>
          <a:p>
            <a:pPr marL="342900" marR="0" lvl="0" indent="-342900">
              <a:spcBef>
                <a:spcPts val="0"/>
              </a:spcBef>
              <a:spcAft>
                <a:spcPts val="0"/>
              </a:spcAft>
              <a:buSzPts val="1000"/>
              <a:buFont typeface="Symbol" charset="2"/>
              <a:buChar char=""/>
              <a:tabLst>
                <a:tab pos="457200" algn="l"/>
              </a:tabLst>
            </a:pPr>
            <a:r>
              <a:rPr lang="en-US" dirty="0">
                <a:solidFill>
                  <a:srgbClr val="333333"/>
                </a:solidFill>
                <a:latin typeface="Helvetica Neue" charset="0"/>
                <a:ea typeface="Times New Roman" charset="0"/>
                <a:cs typeface="Times New Roman" charset="0"/>
              </a:rPr>
              <a:t>Set intersection A &amp; B</a:t>
            </a:r>
            <a:endParaRPr lang="en-US" sz="2400" dirty="0">
              <a:solidFill>
                <a:srgbClr val="333333"/>
              </a:solidFill>
              <a:latin typeface="Calibri" charset="0"/>
              <a:ea typeface="DengXian" charset="-122"/>
              <a:cs typeface="Times New Roman" charset="0"/>
            </a:endParaRPr>
          </a:p>
          <a:p>
            <a:pPr marL="342900" marR="0" lvl="0" indent="-342900">
              <a:spcBef>
                <a:spcPts val="0"/>
              </a:spcBef>
              <a:spcAft>
                <a:spcPts val="0"/>
              </a:spcAft>
              <a:buSzPts val="1000"/>
              <a:buFont typeface="Symbol" charset="2"/>
              <a:buChar char=""/>
              <a:tabLst>
                <a:tab pos="457200" algn="l"/>
              </a:tabLst>
            </a:pPr>
            <a:r>
              <a:rPr lang="en-US" dirty="0">
                <a:solidFill>
                  <a:srgbClr val="333333"/>
                </a:solidFill>
                <a:latin typeface="Helvetica Neue" charset="0"/>
                <a:ea typeface="Times New Roman" charset="0"/>
                <a:cs typeface="Times New Roman" charset="0"/>
              </a:rPr>
              <a:t>Set subtraction A &amp; ~B</a:t>
            </a:r>
            <a:endParaRPr lang="en-US" sz="2400" dirty="0">
              <a:solidFill>
                <a:srgbClr val="333333"/>
              </a:solidFill>
              <a:latin typeface="Calibri" charset="0"/>
              <a:ea typeface="DengXian" charset="-122"/>
              <a:cs typeface="Times New Roman" charset="0"/>
            </a:endParaRPr>
          </a:p>
          <a:p>
            <a:pPr marL="342900" marR="0" lvl="0" indent="-342900">
              <a:spcBef>
                <a:spcPts val="0"/>
              </a:spcBef>
              <a:spcAft>
                <a:spcPts val="0"/>
              </a:spcAft>
              <a:buSzPts val="1000"/>
              <a:buFont typeface="Symbol" charset="2"/>
              <a:buChar char=""/>
              <a:tabLst>
                <a:tab pos="457200" algn="l"/>
              </a:tabLst>
            </a:pPr>
            <a:r>
              <a:rPr lang="en-US" dirty="0">
                <a:solidFill>
                  <a:srgbClr val="333333"/>
                </a:solidFill>
                <a:latin typeface="Helvetica Neue" charset="0"/>
                <a:ea typeface="Times New Roman" charset="0"/>
                <a:cs typeface="Times New Roman" charset="0"/>
              </a:rPr>
              <a:t>Remove last bit A&amp;(A-1)</a:t>
            </a:r>
            <a:endParaRPr lang="en-US" sz="2400" dirty="0">
              <a:solidFill>
                <a:srgbClr val="333333"/>
              </a:solidFill>
              <a:latin typeface="Calibri" charset="0"/>
              <a:ea typeface="DengXian" charset="-122"/>
              <a:cs typeface="Times New Roman" charset="0"/>
            </a:endParaRPr>
          </a:p>
          <a:p>
            <a:pPr marL="342900" marR="0" lvl="0" indent="-342900">
              <a:spcBef>
                <a:spcPts val="0"/>
              </a:spcBef>
              <a:spcAft>
                <a:spcPts val="0"/>
              </a:spcAft>
              <a:buSzPts val="1000"/>
              <a:buFont typeface="Symbol" charset="2"/>
              <a:buChar char=""/>
              <a:tabLst>
                <a:tab pos="457200" algn="l"/>
              </a:tabLst>
            </a:pPr>
            <a:r>
              <a:rPr lang="en-US" dirty="0">
                <a:solidFill>
                  <a:srgbClr val="333333"/>
                </a:solidFill>
                <a:latin typeface="Helvetica Neue" charset="0"/>
                <a:ea typeface="Times New Roman" charset="0"/>
                <a:cs typeface="Times New Roman" charset="0"/>
              </a:rPr>
              <a:t>Get all 1-bits ~0</a:t>
            </a:r>
            <a:endParaRPr lang="en-US" sz="2400" dirty="0">
              <a:solidFill>
                <a:srgbClr val="333333"/>
              </a:solidFill>
              <a:effectLst/>
              <a:latin typeface="Calibri" charset="0"/>
              <a:ea typeface="DengXian" charset="-122"/>
              <a:cs typeface="Times New Roman" charset="0"/>
            </a:endParaRPr>
          </a:p>
        </p:txBody>
      </p:sp>
      <p:sp>
        <p:nvSpPr>
          <p:cNvPr id="5" name="Title 1"/>
          <p:cNvSpPr>
            <a:spLocks noGrp="1"/>
          </p:cNvSpPr>
          <p:nvPr>
            <p:ph type="title"/>
          </p:nvPr>
        </p:nvSpPr>
        <p:spPr/>
        <p:txBody>
          <a:bodyPr>
            <a:normAutofit/>
          </a:bodyPr>
          <a:lstStyle/>
          <a:p>
            <a:pPr algn="ctr"/>
            <a:r>
              <a:rPr lang="en-US" sz="3200" b="1" dirty="0" smtClean="0"/>
              <a:t>Bit manipulations</a:t>
            </a:r>
            <a:endParaRPr lang="en-US" sz="3200" b="1" dirty="0"/>
          </a:p>
        </p:txBody>
      </p:sp>
    </p:spTree>
    <p:extLst>
      <p:ext uri="{BB962C8B-B14F-4D97-AF65-F5344CB8AC3E}">
        <p14:creationId xmlns:p14="http://schemas.microsoft.com/office/powerpoint/2010/main" val="1022010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628" y="106879"/>
            <a:ext cx="5431971" cy="537400"/>
          </a:xfrm>
        </p:spPr>
        <p:txBody>
          <a:bodyPr>
            <a:normAutofit/>
          </a:bodyPr>
          <a:lstStyle/>
          <a:p>
            <a:r>
              <a:rPr lang="en-US" sz="2400" b="1" dirty="0" smtClean="0"/>
              <a:t>Bit manipulations</a:t>
            </a:r>
            <a:endParaRPr lang="en-US" sz="2400" b="1" dirty="0"/>
          </a:p>
        </p:txBody>
      </p:sp>
      <p:sp>
        <p:nvSpPr>
          <p:cNvPr id="3" name="Content Placeholder 2"/>
          <p:cNvSpPr>
            <a:spLocks noGrp="1"/>
          </p:cNvSpPr>
          <p:nvPr>
            <p:ph idx="1"/>
          </p:nvPr>
        </p:nvSpPr>
        <p:spPr>
          <a:xfrm>
            <a:off x="130628" y="792472"/>
            <a:ext cx="5961414" cy="4351338"/>
          </a:xfrm>
        </p:spPr>
        <p:txBody>
          <a:bodyPr>
            <a:normAutofit/>
          </a:bodyPr>
          <a:lstStyle/>
          <a:p>
            <a:r>
              <a:rPr lang="en-US" sz="1600" dirty="0"/>
              <a:t>Write a function that takes an unsigned integer and returns the number of '1' bits it has (also known as the </a:t>
            </a:r>
            <a:r>
              <a:rPr lang="en-US" sz="1600" dirty="0">
                <a:hlinkClick r:id="rId2"/>
              </a:rPr>
              <a:t>Hamming weight</a:t>
            </a:r>
            <a:r>
              <a:rPr lang="en-US" sz="1600" dirty="0"/>
              <a:t>).</a:t>
            </a:r>
          </a:p>
        </p:txBody>
      </p:sp>
      <p:sp>
        <p:nvSpPr>
          <p:cNvPr id="4" name="Rectangle 3"/>
          <p:cNvSpPr/>
          <p:nvPr/>
        </p:nvSpPr>
        <p:spPr>
          <a:xfrm>
            <a:off x="340426" y="1376180"/>
            <a:ext cx="6096000" cy="1754326"/>
          </a:xfrm>
          <a:prstGeom prst="rect">
            <a:avLst/>
          </a:prstGeom>
        </p:spPr>
        <p:txBody>
          <a:bodyPr>
            <a:spAutoFit/>
          </a:bodyPr>
          <a:lstStyle/>
          <a:p>
            <a:r>
              <a:rPr lang="en-US" dirty="0" err="1">
                <a:solidFill>
                  <a:schemeClr val="accent1">
                    <a:lumMod val="75000"/>
                  </a:schemeClr>
                </a:solidFill>
                <a:latin typeface="Calibri" charset="0"/>
                <a:ea typeface="DengXian" charset="-122"/>
                <a:cs typeface="Times New Roman" charset="0"/>
              </a:rPr>
              <a:t>var</a:t>
            </a:r>
            <a:r>
              <a:rPr lang="en-US" dirty="0">
                <a:solidFill>
                  <a:schemeClr val="accent1">
                    <a:lumMod val="75000"/>
                  </a:schemeClr>
                </a:solidFill>
                <a:latin typeface="Calibri" charset="0"/>
                <a:ea typeface="DengXian" charset="-122"/>
                <a:cs typeface="Times New Roman" charset="0"/>
              </a:rPr>
              <a:t> count = 0;</a:t>
            </a:r>
          </a:p>
          <a:p>
            <a:r>
              <a:rPr lang="en-US" dirty="0">
                <a:solidFill>
                  <a:schemeClr val="accent1">
                    <a:lumMod val="75000"/>
                  </a:schemeClr>
                </a:solidFill>
                <a:latin typeface="Calibri" charset="0"/>
                <a:ea typeface="DengXian" charset="-122"/>
                <a:cs typeface="Times New Roman" charset="0"/>
              </a:rPr>
              <a:t>    for(</a:t>
            </a:r>
            <a:r>
              <a:rPr lang="en-US" dirty="0" err="1">
                <a:solidFill>
                  <a:schemeClr val="accent1">
                    <a:lumMod val="75000"/>
                  </a:schemeClr>
                </a:solidFill>
                <a:latin typeface="Calibri" charset="0"/>
                <a:ea typeface="DengXian" charset="-122"/>
                <a:cs typeface="Times New Roman" charset="0"/>
              </a:rPr>
              <a:t>var</a:t>
            </a:r>
            <a:r>
              <a:rPr lang="en-US" dirty="0">
                <a:solidFill>
                  <a:schemeClr val="accent1">
                    <a:lumMod val="75000"/>
                  </a:schemeClr>
                </a:solidFill>
                <a:latin typeface="Calibri" charset="0"/>
                <a:ea typeface="DengXian" charset="-122"/>
                <a:cs typeface="Times New Roman" charset="0"/>
              </a:rPr>
              <a:t> </a:t>
            </a:r>
            <a:r>
              <a:rPr lang="en-US" dirty="0" err="1">
                <a:solidFill>
                  <a:schemeClr val="accent1">
                    <a:lumMod val="75000"/>
                  </a:schemeClr>
                </a:solidFill>
                <a:latin typeface="Calibri" charset="0"/>
                <a:ea typeface="DengXian" charset="-122"/>
                <a:cs typeface="Times New Roman" charset="0"/>
              </a:rPr>
              <a:t>i</a:t>
            </a:r>
            <a:r>
              <a:rPr lang="en-US" dirty="0">
                <a:solidFill>
                  <a:schemeClr val="accent1">
                    <a:lumMod val="75000"/>
                  </a:schemeClr>
                </a:solidFill>
                <a:latin typeface="Calibri" charset="0"/>
                <a:ea typeface="DengXian" charset="-122"/>
                <a:cs typeface="Times New Roman" charset="0"/>
              </a:rPr>
              <a:t>=0; </a:t>
            </a:r>
            <a:r>
              <a:rPr lang="en-US" dirty="0" err="1">
                <a:solidFill>
                  <a:schemeClr val="accent1">
                    <a:lumMod val="75000"/>
                  </a:schemeClr>
                </a:solidFill>
                <a:latin typeface="Calibri" charset="0"/>
                <a:ea typeface="DengXian" charset="-122"/>
                <a:cs typeface="Times New Roman" charset="0"/>
              </a:rPr>
              <a:t>i</a:t>
            </a:r>
            <a:r>
              <a:rPr lang="en-US" dirty="0">
                <a:solidFill>
                  <a:schemeClr val="accent1">
                    <a:lumMod val="75000"/>
                  </a:schemeClr>
                </a:solidFill>
                <a:latin typeface="Calibri" charset="0"/>
                <a:ea typeface="DengXian" charset="-122"/>
                <a:cs typeface="Times New Roman" charset="0"/>
              </a:rPr>
              <a:t>&lt;32; </a:t>
            </a:r>
            <a:r>
              <a:rPr lang="en-US" dirty="0" err="1">
                <a:solidFill>
                  <a:schemeClr val="accent1">
                    <a:lumMod val="75000"/>
                  </a:schemeClr>
                </a:solidFill>
                <a:latin typeface="Calibri" charset="0"/>
                <a:ea typeface="DengXian" charset="-122"/>
                <a:cs typeface="Times New Roman" charset="0"/>
              </a:rPr>
              <a:t>i</a:t>
            </a:r>
            <a:r>
              <a:rPr lang="en-US" dirty="0">
                <a:solidFill>
                  <a:schemeClr val="accent1">
                    <a:lumMod val="75000"/>
                  </a:schemeClr>
                </a:solidFill>
                <a:latin typeface="Calibri" charset="0"/>
                <a:ea typeface="DengXian" charset="-122"/>
                <a:cs typeface="Times New Roman" charset="0"/>
              </a:rPr>
              <a:t>++) {</a:t>
            </a:r>
          </a:p>
          <a:p>
            <a:r>
              <a:rPr lang="en-US" dirty="0">
                <a:solidFill>
                  <a:schemeClr val="accent1">
                    <a:lumMod val="75000"/>
                  </a:schemeClr>
                </a:solidFill>
                <a:latin typeface="Calibri" charset="0"/>
                <a:ea typeface="DengXian" charset="-122"/>
                <a:cs typeface="Times New Roman" charset="0"/>
              </a:rPr>
              <a:t>        count += n &amp; 1;</a:t>
            </a:r>
          </a:p>
          <a:p>
            <a:r>
              <a:rPr lang="en-US" dirty="0">
                <a:solidFill>
                  <a:schemeClr val="accent1">
                    <a:lumMod val="75000"/>
                  </a:schemeClr>
                </a:solidFill>
                <a:latin typeface="Calibri" charset="0"/>
                <a:ea typeface="DengXian" charset="-122"/>
                <a:cs typeface="Times New Roman" charset="0"/>
              </a:rPr>
              <a:t>        n = n &gt;&gt; 1;</a:t>
            </a:r>
          </a:p>
          <a:p>
            <a:r>
              <a:rPr lang="en-US" dirty="0">
                <a:solidFill>
                  <a:schemeClr val="accent1">
                    <a:lumMod val="75000"/>
                  </a:schemeClr>
                </a:solidFill>
                <a:latin typeface="Calibri" charset="0"/>
                <a:ea typeface="DengXian" charset="-122"/>
                <a:cs typeface="Times New Roman" charset="0"/>
              </a:rPr>
              <a:t>    }</a:t>
            </a:r>
          </a:p>
          <a:p>
            <a:r>
              <a:rPr lang="en-US" dirty="0">
                <a:solidFill>
                  <a:schemeClr val="accent1">
                    <a:lumMod val="75000"/>
                  </a:schemeClr>
                </a:solidFill>
                <a:latin typeface="Calibri" charset="0"/>
                <a:ea typeface="DengXian" charset="-122"/>
                <a:cs typeface="Times New Roman" charset="0"/>
              </a:rPr>
              <a:t>    return count;</a:t>
            </a:r>
            <a:endParaRPr lang="en-US" dirty="0">
              <a:solidFill>
                <a:schemeClr val="accent1">
                  <a:lumMod val="75000"/>
                </a:schemeClr>
              </a:solidFill>
              <a:effectLst/>
              <a:latin typeface="Calibri" charset="0"/>
              <a:ea typeface="DengXian" charset="-122"/>
              <a:cs typeface="Times New Roman" charset="0"/>
            </a:endParaRPr>
          </a:p>
        </p:txBody>
      </p:sp>
      <p:sp>
        <p:nvSpPr>
          <p:cNvPr id="5" name="Rectangle 4"/>
          <p:cNvSpPr/>
          <p:nvPr/>
        </p:nvSpPr>
        <p:spPr>
          <a:xfrm>
            <a:off x="130628" y="3202867"/>
            <a:ext cx="4116127" cy="338554"/>
          </a:xfrm>
          <a:prstGeom prst="rect">
            <a:avLst/>
          </a:prstGeom>
        </p:spPr>
        <p:txBody>
          <a:bodyPr wrap="none">
            <a:spAutoFit/>
          </a:bodyPr>
          <a:lstStyle/>
          <a:p>
            <a:r>
              <a:rPr lang="en-US" sz="1600" dirty="0"/>
              <a:t>Reverse bits of a given 32 bits unsigned integer.</a:t>
            </a:r>
          </a:p>
        </p:txBody>
      </p:sp>
      <p:sp>
        <p:nvSpPr>
          <p:cNvPr id="6" name="Rectangle 5"/>
          <p:cNvSpPr/>
          <p:nvPr/>
        </p:nvSpPr>
        <p:spPr>
          <a:xfrm>
            <a:off x="340426" y="3613782"/>
            <a:ext cx="6096000" cy="1754326"/>
          </a:xfrm>
          <a:prstGeom prst="rect">
            <a:avLst/>
          </a:prstGeom>
        </p:spPr>
        <p:txBody>
          <a:bodyPr>
            <a:spAutoFit/>
          </a:bodyPr>
          <a:lstStyle/>
          <a:p>
            <a:r>
              <a:rPr lang="en-US" dirty="0">
                <a:latin typeface="Calibri" charset="0"/>
                <a:ea typeface="DengXian" charset="-122"/>
                <a:cs typeface="Times New Roman" charset="0"/>
              </a:rPr>
              <a:t> </a:t>
            </a:r>
            <a:r>
              <a:rPr lang="en-US" dirty="0" err="1">
                <a:solidFill>
                  <a:schemeClr val="accent1">
                    <a:lumMod val="75000"/>
                  </a:schemeClr>
                </a:solidFill>
                <a:latin typeface="Calibri" charset="0"/>
                <a:ea typeface="DengXian" charset="-122"/>
                <a:cs typeface="Times New Roman" charset="0"/>
              </a:rPr>
              <a:t>var</a:t>
            </a:r>
            <a:r>
              <a:rPr lang="en-US" dirty="0">
                <a:solidFill>
                  <a:schemeClr val="accent1">
                    <a:lumMod val="75000"/>
                  </a:schemeClr>
                </a:solidFill>
                <a:latin typeface="Calibri" charset="0"/>
                <a:ea typeface="DengXian" charset="-122"/>
                <a:cs typeface="Times New Roman" charset="0"/>
              </a:rPr>
              <a:t> res=[];</a:t>
            </a:r>
          </a:p>
          <a:p>
            <a:r>
              <a:rPr lang="en-US" dirty="0">
                <a:solidFill>
                  <a:schemeClr val="accent1">
                    <a:lumMod val="75000"/>
                  </a:schemeClr>
                </a:solidFill>
                <a:latin typeface="Calibri" charset="0"/>
                <a:ea typeface="DengXian" charset="-122"/>
                <a:cs typeface="Times New Roman" charset="0"/>
              </a:rPr>
              <a:t>    for(</a:t>
            </a:r>
            <a:r>
              <a:rPr lang="en-US" dirty="0" err="1">
                <a:solidFill>
                  <a:schemeClr val="accent1">
                    <a:lumMod val="75000"/>
                  </a:schemeClr>
                </a:solidFill>
                <a:latin typeface="Calibri" charset="0"/>
                <a:ea typeface="DengXian" charset="-122"/>
                <a:cs typeface="Times New Roman" charset="0"/>
              </a:rPr>
              <a:t>var</a:t>
            </a:r>
            <a:r>
              <a:rPr lang="en-US" dirty="0">
                <a:solidFill>
                  <a:schemeClr val="accent1">
                    <a:lumMod val="75000"/>
                  </a:schemeClr>
                </a:solidFill>
                <a:latin typeface="Calibri" charset="0"/>
                <a:ea typeface="DengXian" charset="-122"/>
                <a:cs typeface="Times New Roman" charset="0"/>
              </a:rPr>
              <a:t> </a:t>
            </a:r>
            <a:r>
              <a:rPr lang="en-US" dirty="0" err="1">
                <a:solidFill>
                  <a:schemeClr val="accent1">
                    <a:lumMod val="75000"/>
                  </a:schemeClr>
                </a:solidFill>
                <a:latin typeface="Calibri" charset="0"/>
                <a:ea typeface="DengXian" charset="-122"/>
                <a:cs typeface="Times New Roman" charset="0"/>
              </a:rPr>
              <a:t>i</a:t>
            </a:r>
            <a:r>
              <a:rPr lang="en-US" dirty="0">
                <a:solidFill>
                  <a:schemeClr val="accent1">
                    <a:lumMod val="75000"/>
                  </a:schemeClr>
                </a:solidFill>
                <a:latin typeface="Calibri" charset="0"/>
                <a:ea typeface="DengXian" charset="-122"/>
                <a:cs typeface="Times New Roman" charset="0"/>
              </a:rPr>
              <a:t>=0;i&lt;32;i++) { </a:t>
            </a:r>
          </a:p>
          <a:p>
            <a:r>
              <a:rPr lang="en-US" dirty="0">
                <a:solidFill>
                  <a:schemeClr val="accent1">
                    <a:lumMod val="75000"/>
                  </a:schemeClr>
                </a:solidFill>
                <a:latin typeface="Calibri" charset="0"/>
                <a:ea typeface="DengXian" charset="-122"/>
                <a:cs typeface="Times New Roman" charset="0"/>
              </a:rPr>
              <a:t>        </a:t>
            </a:r>
            <a:r>
              <a:rPr lang="en-US" dirty="0" err="1">
                <a:solidFill>
                  <a:schemeClr val="accent1">
                    <a:lumMod val="75000"/>
                  </a:schemeClr>
                </a:solidFill>
                <a:latin typeface="Calibri" charset="0"/>
                <a:ea typeface="DengXian" charset="-122"/>
                <a:cs typeface="Times New Roman" charset="0"/>
              </a:rPr>
              <a:t>res.push</a:t>
            </a:r>
            <a:r>
              <a:rPr lang="en-US" dirty="0">
                <a:solidFill>
                  <a:schemeClr val="accent1">
                    <a:lumMod val="75000"/>
                  </a:schemeClr>
                </a:solidFill>
                <a:latin typeface="Calibri" charset="0"/>
                <a:ea typeface="DengXian" charset="-122"/>
                <a:cs typeface="Times New Roman" charset="0"/>
              </a:rPr>
              <a:t>(n &amp; 1);</a:t>
            </a:r>
          </a:p>
          <a:p>
            <a:r>
              <a:rPr lang="en-US" dirty="0">
                <a:solidFill>
                  <a:schemeClr val="accent1">
                    <a:lumMod val="75000"/>
                  </a:schemeClr>
                </a:solidFill>
                <a:latin typeface="Calibri" charset="0"/>
                <a:ea typeface="DengXian" charset="-122"/>
                <a:cs typeface="Times New Roman" charset="0"/>
              </a:rPr>
              <a:t>        n= n&gt;&gt;1;   </a:t>
            </a:r>
          </a:p>
          <a:p>
            <a:r>
              <a:rPr lang="en-US" dirty="0">
                <a:solidFill>
                  <a:schemeClr val="accent1">
                    <a:lumMod val="75000"/>
                  </a:schemeClr>
                </a:solidFill>
                <a:latin typeface="Calibri" charset="0"/>
                <a:ea typeface="DengXian" charset="-122"/>
                <a:cs typeface="Times New Roman" charset="0"/>
              </a:rPr>
              <a:t>    }</a:t>
            </a:r>
          </a:p>
          <a:p>
            <a:r>
              <a:rPr lang="en-US" dirty="0">
                <a:solidFill>
                  <a:schemeClr val="accent1">
                    <a:lumMod val="75000"/>
                  </a:schemeClr>
                </a:solidFill>
                <a:latin typeface="Calibri" charset="0"/>
                <a:ea typeface="DengXian" charset="-122"/>
                <a:cs typeface="Times New Roman" charset="0"/>
              </a:rPr>
              <a:t>    return </a:t>
            </a:r>
            <a:r>
              <a:rPr lang="en-US" dirty="0" err="1">
                <a:solidFill>
                  <a:schemeClr val="accent1">
                    <a:lumMod val="75000"/>
                  </a:schemeClr>
                </a:solidFill>
                <a:latin typeface="Calibri" charset="0"/>
                <a:ea typeface="DengXian" charset="-122"/>
                <a:cs typeface="Times New Roman" charset="0"/>
              </a:rPr>
              <a:t>parseInt</a:t>
            </a:r>
            <a:r>
              <a:rPr lang="en-US" dirty="0">
                <a:solidFill>
                  <a:schemeClr val="accent1">
                    <a:lumMod val="75000"/>
                  </a:schemeClr>
                </a:solidFill>
                <a:latin typeface="Calibri" charset="0"/>
                <a:ea typeface="DengXian" charset="-122"/>
                <a:cs typeface="Times New Roman" charset="0"/>
              </a:rPr>
              <a:t>(</a:t>
            </a:r>
            <a:r>
              <a:rPr lang="en-US" dirty="0" err="1">
                <a:solidFill>
                  <a:schemeClr val="accent1">
                    <a:lumMod val="75000"/>
                  </a:schemeClr>
                </a:solidFill>
                <a:latin typeface="Calibri" charset="0"/>
                <a:ea typeface="DengXian" charset="-122"/>
                <a:cs typeface="Times New Roman" charset="0"/>
              </a:rPr>
              <a:t>res.join</a:t>
            </a:r>
            <a:r>
              <a:rPr lang="en-US" dirty="0">
                <a:solidFill>
                  <a:schemeClr val="accent1">
                    <a:lumMod val="75000"/>
                  </a:schemeClr>
                </a:solidFill>
                <a:latin typeface="Calibri" charset="0"/>
                <a:ea typeface="DengXian" charset="-122"/>
                <a:cs typeface="Times New Roman" charset="0"/>
              </a:rPr>
              <a:t>(''), 2);</a:t>
            </a:r>
            <a:endParaRPr lang="en-US" dirty="0">
              <a:solidFill>
                <a:schemeClr val="accent1">
                  <a:lumMod val="75000"/>
                </a:schemeClr>
              </a:solidFill>
            </a:endParaRPr>
          </a:p>
        </p:txBody>
      </p:sp>
      <p:sp>
        <p:nvSpPr>
          <p:cNvPr id="7" name="Rectangle 6"/>
          <p:cNvSpPr/>
          <p:nvPr/>
        </p:nvSpPr>
        <p:spPr>
          <a:xfrm>
            <a:off x="5969330" y="760895"/>
            <a:ext cx="6096000" cy="830997"/>
          </a:xfrm>
          <a:prstGeom prst="rect">
            <a:avLst/>
          </a:prstGeom>
        </p:spPr>
        <p:txBody>
          <a:bodyPr>
            <a:spAutoFit/>
          </a:bodyPr>
          <a:lstStyle/>
          <a:p>
            <a:r>
              <a:rPr lang="en-US" sz="1600" dirty="0"/>
              <a:t>Given an integer, write a function to determine if it is a power of two</a:t>
            </a:r>
            <a:r>
              <a:rPr lang="en-US" sz="1600" dirty="0" smtClean="0"/>
              <a:t>.</a:t>
            </a:r>
          </a:p>
          <a:p>
            <a:r>
              <a:rPr lang="en-US" sz="1600" dirty="0"/>
              <a:t>Power of 2 means only one bit of n is '1', so use the trick n&amp;(n-1)==0 to judge whether that is the case </a:t>
            </a:r>
          </a:p>
        </p:txBody>
      </p:sp>
      <p:sp>
        <p:nvSpPr>
          <p:cNvPr id="9" name="Rectangle 8"/>
          <p:cNvSpPr/>
          <p:nvPr/>
        </p:nvSpPr>
        <p:spPr>
          <a:xfrm>
            <a:off x="5969330" y="1701480"/>
            <a:ext cx="6096000" cy="646331"/>
          </a:xfrm>
          <a:prstGeom prst="rect">
            <a:avLst/>
          </a:prstGeom>
        </p:spPr>
        <p:txBody>
          <a:bodyPr>
            <a:spAutoFit/>
          </a:bodyPr>
          <a:lstStyle/>
          <a:p>
            <a:r>
              <a:rPr lang="en-US" dirty="0">
                <a:solidFill>
                  <a:schemeClr val="accent1">
                    <a:lumMod val="75000"/>
                  </a:schemeClr>
                </a:solidFill>
                <a:latin typeface="Calibri" charset="0"/>
                <a:ea typeface="DengXian" charset="-122"/>
                <a:cs typeface="Times New Roman" charset="0"/>
              </a:rPr>
              <a:t>if(n &lt;=0)  return false;</a:t>
            </a:r>
          </a:p>
          <a:p>
            <a:r>
              <a:rPr lang="en-US" dirty="0" smtClean="0">
                <a:solidFill>
                  <a:schemeClr val="accent1">
                    <a:lumMod val="75000"/>
                  </a:schemeClr>
                </a:solidFill>
                <a:latin typeface="Calibri" charset="0"/>
                <a:ea typeface="DengXian" charset="-122"/>
                <a:cs typeface="Times New Roman" charset="0"/>
              </a:rPr>
              <a:t>return </a:t>
            </a:r>
            <a:r>
              <a:rPr lang="en-US" dirty="0">
                <a:solidFill>
                  <a:schemeClr val="accent1">
                    <a:lumMod val="75000"/>
                  </a:schemeClr>
                </a:solidFill>
                <a:latin typeface="Calibri" charset="0"/>
                <a:ea typeface="DengXian" charset="-122"/>
                <a:cs typeface="Times New Roman" charset="0"/>
              </a:rPr>
              <a:t>(n &amp; (n-1)) === 0 ? true : false;</a:t>
            </a:r>
            <a:endParaRPr lang="en-US" dirty="0">
              <a:solidFill>
                <a:schemeClr val="accent1">
                  <a:lumMod val="75000"/>
                </a:schemeClr>
              </a:solidFill>
              <a:effectLst/>
              <a:latin typeface="Calibri" charset="0"/>
              <a:ea typeface="DengXian" charset="-122"/>
              <a:cs typeface="Times New Roman" charset="0"/>
            </a:endParaRPr>
          </a:p>
        </p:txBody>
      </p:sp>
      <p:sp>
        <p:nvSpPr>
          <p:cNvPr id="10" name="Rectangle 9"/>
          <p:cNvSpPr/>
          <p:nvPr/>
        </p:nvSpPr>
        <p:spPr>
          <a:xfrm>
            <a:off x="5969330" y="2457399"/>
            <a:ext cx="6096000" cy="3508653"/>
          </a:xfrm>
          <a:prstGeom prst="rect">
            <a:avLst/>
          </a:prstGeom>
        </p:spPr>
        <p:txBody>
          <a:bodyPr>
            <a:spAutoFit/>
          </a:bodyPr>
          <a:lstStyle/>
          <a:p>
            <a:r>
              <a:rPr lang="en-US" sz="1600" dirty="0">
                <a:solidFill>
                  <a:srgbClr val="333333"/>
                </a:solidFill>
                <a:latin typeface="Helvetica Neue" charset="0"/>
              </a:rPr>
              <a:t>Given an integer (signed 32 bits), write a function to check whether it is a power of 4</a:t>
            </a:r>
            <a:r>
              <a:rPr lang="en-US" sz="1600" dirty="0" smtClean="0">
                <a:solidFill>
                  <a:srgbClr val="333333"/>
                </a:solidFill>
                <a:latin typeface="Helvetica Neue" charset="0"/>
              </a:rPr>
              <a:t>.</a:t>
            </a:r>
          </a:p>
          <a:p>
            <a:r>
              <a:rPr lang="en-US" sz="1600" dirty="0" smtClean="0">
                <a:solidFill>
                  <a:srgbClr val="333333"/>
                </a:solidFill>
                <a:latin typeface="Helvetica Neue" charset="0"/>
              </a:rPr>
              <a:t>Since 4^n = x   log4(X) = n </a:t>
            </a:r>
          </a:p>
          <a:p>
            <a:r>
              <a:rPr lang="en-US" sz="1600" dirty="0">
                <a:solidFill>
                  <a:srgbClr val="FF0000"/>
                </a:solidFill>
              </a:rPr>
              <a:t>function </a:t>
            </a:r>
            <a:r>
              <a:rPr lang="en-US" sz="1600" dirty="0" err="1">
                <a:solidFill>
                  <a:srgbClr val="FF0000"/>
                </a:solidFill>
              </a:rPr>
              <a:t>getBaseLog</a:t>
            </a:r>
            <a:r>
              <a:rPr lang="en-US" sz="1600" dirty="0">
                <a:solidFill>
                  <a:srgbClr val="FF0000"/>
                </a:solidFill>
              </a:rPr>
              <a:t>(x, y) {</a:t>
            </a:r>
          </a:p>
          <a:p>
            <a:r>
              <a:rPr lang="en-US" sz="1600" dirty="0">
                <a:solidFill>
                  <a:srgbClr val="FF0000"/>
                </a:solidFill>
              </a:rPr>
              <a:t>  return </a:t>
            </a:r>
            <a:r>
              <a:rPr lang="en-US" sz="1600" dirty="0" err="1">
                <a:solidFill>
                  <a:srgbClr val="FF0000"/>
                </a:solidFill>
              </a:rPr>
              <a:t>Math.log</a:t>
            </a:r>
            <a:r>
              <a:rPr lang="en-US" sz="1600" dirty="0">
                <a:solidFill>
                  <a:srgbClr val="FF0000"/>
                </a:solidFill>
              </a:rPr>
              <a:t>(y) / </a:t>
            </a:r>
            <a:r>
              <a:rPr lang="en-US" sz="1600" dirty="0" err="1">
                <a:solidFill>
                  <a:srgbClr val="FF0000"/>
                </a:solidFill>
              </a:rPr>
              <a:t>Math.log</a:t>
            </a:r>
            <a:r>
              <a:rPr lang="en-US" sz="1600" dirty="0">
                <a:solidFill>
                  <a:srgbClr val="FF0000"/>
                </a:solidFill>
              </a:rPr>
              <a:t>(x);</a:t>
            </a:r>
          </a:p>
          <a:p>
            <a:r>
              <a:rPr lang="en-US" sz="1600" dirty="0">
                <a:solidFill>
                  <a:srgbClr val="FF0000"/>
                </a:solidFill>
              </a:rPr>
              <a:t>}</a:t>
            </a:r>
          </a:p>
          <a:p>
            <a:r>
              <a:rPr lang="en-US" dirty="0"/>
              <a:t>// template</a:t>
            </a:r>
          </a:p>
          <a:p>
            <a:r>
              <a:rPr lang="en-US" dirty="0"/>
              <a:t> </a:t>
            </a:r>
            <a:r>
              <a:rPr lang="en-US" b="1" dirty="0" err="1">
                <a:solidFill>
                  <a:srgbClr val="FF0000"/>
                </a:solidFill>
              </a:rPr>
              <a:t>var</a:t>
            </a:r>
            <a:r>
              <a:rPr lang="en-US" b="1" dirty="0">
                <a:solidFill>
                  <a:srgbClr val="FF0000"/>
                </a:solidFill>
              </a:rPr>
              <a:t> </a:t>
            </a:r>
            <a:r>
              <a:rPr lang="en-US" b="1" dirty="0" err="1">
                <a:solidFill>
                  <a:srgbClr val="FF0000"/>
                </a:solidFill>
              </a:rPr>
              <a:t>isPowerOfFour</a:t>
            </a:r>
            <a:r>
              <a:rPr lang="en-US" b="1" dirty="0">
                <a:solidFill>
                  <a:srgbClr val="FF0000"/>
                </a:solidFill>
              </a:rPr>
              <a:t> = function(</a:t>
            </a:r>
            <a:r>
              <a:rPr lang="en-US" b="1" dirty="0" err="1">
                <a:solidFill>
                  <a:srgbClr val="FF0000"/>
                </a:solidFill>
              </a:rPr>
              <a:t>num</a:t>
            </a:r>
            <a:r>
              <a:rPr lang="en-US" b="1" dirty="0">
                <a:solidFill>
                  <a:srgbClr val="FF0000"/>
                </a:solidFill>
              </a:rPr>
              <a:t>) {</a:t>
            </a:r>
          </a:p>
          <a:p>
            <a:r>
              <a:rPr lang="en-US" b="1" dirty="0">
                <a:solidFill>
                  <a:srgbClr val="FF0000"/>
                </a:solidFill>
              </a:rPr>
              <a:t>      if(</a:t>
            </a:r>
            <a:r>
              <a:rPr lang="en-US" b="1" dirty="0" err="1">
                <a:solidFill>
                  <a:srgbClr val="FF0000"/>
                </a:solidFill>
              </a:rPr>
              <a:t>num</a:t>
            </a:r>
            <a:r>
              <a:rPr lang="en-US" b="1" dirty="0">
                <a:solidFill>
                  <a:srgbClr val="FF0000"/>
                </a:solidFill>
              </a:rPr>
              <a:t>&lt;=0)  return false;</a:t>
            </a:r>
          </a:p>
          <a:p>
            <a:r>
              <a:rPr lang="en-US" b="1" dirty="0" smtClean="0">
                <a:solidFill>
                  <a:srgbClr val="FF0000"/>
                </a:solidFill>
              </a:rPr>
              <a:t>      </a:t>
            </a:r>
            <a:r>
              <a:rPr lang="en-US" b="1" dirty="0" err="1" smtClean="0">
                <a:solidFill>
                  <a:srgbClr val="FF0000"/>
                </a:solidFill>
              </a:rPr>
              <a:t>var</a:t>
            </a:r>
            <a:r>
              <a:rPr lang="en-US" b="1" dirty="0" smtClean="0">
                <a:solidFill>
                  <a:srgbClr val="FF0000"/>
                </a:solidFill>
              </a:rPr>
              <a:t> </a:t>
            </a:r>
            <a:r>
              <a:rPr lang="en-US" b="1" dirty="0">
                <a:solidFill>
                  <a:srgbClr val="FF0000"/>
                </a:solidFill>
              </a:rPr>
              <a:t>x = </a:t>
            </a:r>
            <a:r>
              <a:rPr lang="en-US" b="1" dirty="0" err="1">
                <a:solidFill>
                  <a:srgbClr val="FF0000"/>
                </a:solidFill>
              </a:rPr>
              <a:t>Math.round</a:t>
            </a:r>
            <a:r>
              <a:rPr lang="en-US" b="1" dirty="0">
                <a:solidFill>
                  <a:srgbClr val="FF0000"/>
                </a:solidFill>
              </a:rPr>
              <a:t>(</a:t>
            </a:r>
            <a:r>
              <a:rPr lang="en-US" b="1" dirty="0" err="1">
                <a:solidFill>
                  <a:srgbClr val="FF0000"/>
                </a:solidFill>
              </a:rPr>
              <a:t>Math.log</a:t>
            </a:r>
            <a:r>
              <a:rPr lang="en-US" b="1" dirty="0">
                <a:solidFill>
                  <a:srgbClr val="FF0000"/>
                </a:solidFill>
              </a:rPr>
              <a:t>(</a:t>
            </a:r>
            <a:r>
              <a:rPr lang="en-US" b="1" dirty="0" err="1">
                <a:solidFill>
                  <a:srgbClr val="FF0000"/>
                </a:solidFill>
              </a:rPr>
              <a:t>num</a:t>
            </a:r>
            <a:r>
              <a:rPr lang="en-US" b="1" dirty="0">
                <a:solidFill>
                  <a:srgbClr val="FF0000"/>
                </a:solidFill>
              </a:rPr>
              <a:t>) / </a:t>
            </a:r>
            <a:r>
              <a:rPr lang="en-US" b="1" dirty="0" err="1">
                <a:solidFill>
                  <a:srgbClr val="FF0000"/>
                </a:solidFill>
              </a:rPr>
              <a:t>Math.log</a:t>
            </a:r>
            <a:r>
              <a:rPr lang="en-US" b="1" dirty="0">
                <a:solidFill>
                  <a:srgbClr val="FF0000"/>
                </a:solidFill>
              </a:rPr>
              <a:t>(4));</a:t>
            </a:r>
          </a:p>
          <a:p>
            <a:r>
              <a:rPr lang="en-US" b="1" dirty="0">
                <a:solidFill>
                  <a:srgbClr val="FF0000"/>
                </a:solidFill>
              </a:rPr>
              <a:t>    </a:t>
            </a:r>
            <a:r>
              <a:rPr lang="en-US" b="1" dirty="0" smtClean="0">
                <a:solidFill>
                  <a:srgbClr val="FF0000"/>
                </a:solidFill>
              </a:rPr>
              <a:t>  return </a:t>
            </a:r>
            <a:r>
              <a:rPr lang="en-US" b="1" dirty="0">
                <a:solidFill>
                  <a:srgbClr val="FF0000"/>
                </a:solidFill>
              </a:rPr>
              <a:t>(</a:t>
            </a:r>
            <a:r>
              <a:rPr lang="en-US" b="1" dirty="0" err="1">
                <a:solidFill>
                  <a:srgbClr val="FF0000"/>
                </a:solidFill>
              </a:rPr>
              <a:t>Math.pow</a:t>
            </a:r>
            <a:r>
              <a:rPr lang="en-US" b="1" dirty="0">
                <a:solidFill>
                  <a:srgbClr val="FF0000"/>
                </a:solidFill>
              </a:rPr>
              <a:t>(4, x) === </a:t>
            </a:r>
            <a:r>
              <a:rPr lang="en-US" b="1" dirty="0" err="1">
                <a:solidFill>
                  <a:srgbClr val="FF0000"/>
                </a:solidFill>
              </a:rPr>
              <a:t>num</a:t>
            </a:r>
            <a:r>
              <a:rPr lang="en-US" b="1" dirty="0">
                <a:solidFill>
                  <a:srgbClr val="FF0000"/>
                </a:solidFill>
              </a:rPr>
              <a:t>);</a:t>
            </a:r>
          </a:p>
          <a:p>
            <a:r>
              <a:rPr lang="en-US" b="1" dirty="0">
                <a:solidFill>
                  <a:srgbClr val="FF0000"/>
                </a:solidFill>
              </a:rPr>
              <a:t>};</a:t>
            </a:r>
          </a:p>
          <a:p>
            <a:endParaRPr lang="en-US" dirty="0"/>
          </a:p>
        </p:txBody>
      </p:sp>
    </p:spTree>
    <p:extLst>
      <p:ext uri="{BB962C8B-B14F-4D97-AF65-F5344CB8AC3E}">
        <p14:creationId xmlns:p14="http://schemas.microsoft.com/office/powerpoint/2010/main" val="1326985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6047" y="612017"/>
            <a:ext cx="6096000" cy="584775"/>
          </a:xfrm>
          <a:prstGeom prst="rect">
            <a:avLst/>
          </a:prstGeom>
        </p:spPr>
        <p:txBody>
          <a:bodyPr wrap="square">
            <a:spAutoFit/>
          </a:bodyPr>
          <a:lstStyle/>
          <a:p>
            <a:r>
              <a:rPr lang="en-US" sz="1600" dirty="0"/>
              <a:t>Calculate the sum of two integers a and b, but you are not allowed to use the operator + and -.</a:t>
            </a:r>
          </a:p>
        </p:txBody>
      </p:sp>
      <p:sp>
        <p:nvSpPr>
          <p:cNvPr id="5" name="Title 1"/>
          <p:cNvSpPr>
            <a:spLocks noGrp="1"/>
          </p:cNvSpPr>
          <p:nvPr>
            <p:ph type="title"/>
          </p:nvPr>
        </p:nvSpPr>
        <p:spPr>
          <a:xfrm>
            <a:off x="130628" y="106879"/>
            <a:ext cx="5431971" cy="537400"/>
          </a:xfrm>
        </p:spPr>
        <p:txBody>
          <a:bodyPr>
            <a:normAutofit/>
          </a:bodyPr>
          <a:lstStyle/>
          <a:p>
            <a:r>
              <a:rPr lang="en-US" sz="2400" b="1" dirty="0" smtClean="0"/>
              <a:t>Bit manipulations</a:t>
            </a:r>
            <a:endParaRPr lang="en-US" sz="2400" b="1" dirty="0"/>
          </a:p>
        </p:txBody>
      </p:sp>
      <p:sp>
        <p:nvSpPr>
          <p:cNvPr id="6" name="Rectangle 5"/>
          <p:cNvSpPr/>
          <p:nvPr/>
        </p:nvSpPr>
        <p:spPr>
          <a:xfrm>
            <a:off x="186046" y="1196792"/>
            <a:ext cx="6096000" cy="2585323"/>
          </a:xfrm>
          <a:prstGeom prst="rect">
            <a:avLst/>
          </a:prstGeom>
        </p:spPr>
        <p:txBody>
          <a:bodyPr>
            <a:spAutoFit/>
          </a:bodyPr>
          <a:lstStyle/>
          <a:p>
            <a:r>
              <a:rPr lang="en-US" dirty="0" err="1">
                <a:solidFill>
                  <a:schemeClr val="accent1">
                    <a:lumMod val="75000"/>
                  </a:schemeClr>
                </a:solidFill>
                <a:latin typeface="Calibri" charset="0"/>
                <a:ea typeface="DengXian" charset="-122"/>
                <a:cs typeface="Times New Roman" charset="0"/>
              </a:rPr>
              <a:t>var</a:t>
            </a:r>
            <a:r>
              <a:rPr lang="en-US" dirty="0">
                <a:solidFill>
                  <a:schemeClr val="accent1">
                    <a:lumMod val="75000"/>
                  </a:schemeClr>
                </a:solidFill>
                <a:latin typeface="Calibri" charset="0"/>
                <a:ea typeface="DengXian" charset="-122"/>
                <a:cs typeface="Times New Roman" charset="0"/>
              </a:rPr>
              <a:t> </a:t>
            </a:r>
            <a:r>
              <a:rPr lang="en-US" dirty="0" err="1">
                <a:solidFill>
                  <a:schemeClr val="accent1">
                    <a:lumMod val="75000"/>
                  </a:schemeClr>
                </a:solidFill>
                <a:latin typeface="Calibri" charset="0"/>
                <a:ea typeface="DengXian" charset="-122"/>
                <a:cs typeface="Times New Roman" charset="0"/>
              </a:rPr>
              <a:t>getSum</a:t>
            </a:r>
            <a:r>
              <a:rPr lang="en-US" dirty="0">
                <a:solidFill>
                  <a:schemeClr val="accent1">
                    <a:lumMod val="75000"/>
                  </a:schemeClr>
                </a:solidFill>
                <a:latin typeface="Calibri" charset="0"/>
                <a:ea typeface="DengXian" charset="-122"/>
                <a:cs typeface="Times New Roman" charset="0"/>
              </a:rPr>
              <a:t> = function(a, b) {</a:t>
            </a:r>
          </a:p>
          <a:p>
            <a:r>
              <a:rPr lang="en-US" dirty="0">
                <a:solidFill>
                  <a:schemeClr val="accent1">
                    <a:lumMod val="75000"/>
                  </a:schemeClr>
                </a:solidFill>
                <a:latin typeface="Calibri" charset="0"/>
                <a:ea typeface="DengXian" charset="-122"/>
                <a:cs typeface="Times New Roman" charset="0"/>
              </a:rPr>
              <a:t>    </a:t>
            </a:r>
            <a:r>
              <a:rPr lang="en-US" dirty="0" err="1">
                <a:solidFill>
                  <a:schemeClr val="accent1">
                    <a:lumMod val="75000"/>
                  </a:schemeClr>
                </a:solidFill>
                <a:latin typeface="Calibri" charset="0"/>
                <a:ea typeface="DengXian" charset="-122"/>
                <a:cs typeface="Times New Roman" charset="0"/>
              </a:rPr>
              <a:t>var</a:t>
            </a:r>
            <a:r>
              <a:rPr lang="en-US" dirty="0">
                <a:solidFill>
                  <a:schemeClr val="accent1">
                    <a:lumMod val="75000"/>
                  </a:schemeClr>
                </a:solidFill>
                <a:latin typeface="Calibri" charset="0"/>
                <a:ea typeface="DengXian" charset="-122"/>
                <a:cs typeface="Times New Roman" charset="0"/>
              </a:rPr>
              <a:t> carry;</a:t>
            </a:r>
          </a:p>
          <a:p>
            <a:r>
              <a:rPr lang="en-US" dirty="0">
                <a:solidFill>
                  <a:schemeClr val="accent1">
                    <a:lumMod val="75000"/>
                  </a:schemeClr>
                </a:solidFill>
                <a:latin typeface="Calibri" charset="0"/>
                <a:ea typeface="DengXian" charset="-122"/>
                <a:cs typeface="Times New Roman" charset="0"/>
              </a:rPr>
              <a:t>    while(b !== 0) {</a:t>
            </a:r>
          </a:p>
          <a:p>
            <a:r>
              <a:rPr lang="en-US" dirty="0">
                <a:solidFill>
                  <a:schemeClr val="accent1">
                    <a:lumMod val="75000"/>
                  </a:schemeClr>
                </a:solidFill>
                <a:latin typeface="Calibri" charset="0"/>
                <a:ea typeface="DengXian" charset="-122"/>
                <a:cs typeface="Times New Roman" charset="0"/>
              </a:rPr>
              <a:t>        carry = a &amp; b;</a:t>
            </a:r>
          </a:p>
          <a:p>
            <a:r>
              <a:rPr lang="en-US" dirty="0">
                <a:solidFill>
                  <a:schemeClr val="accent1">
                    <a:lumMod val="75000"/>
                  </a:schemeClr>
                </a:solidFill>
                <a:latin typeface="Calibri" charset="0"/>
                <a:ea typeface="DengXian" charset="-122"/>
                <a:cs typeface="Times New Roman" charset="0"/>
              </a:rPr>
              <a:t>        a = a ^ b;</a:t>
            </a:r>
          </a:p>
          <a:p>
            <a:r>
              <a:rPr lang="en-US" dirty="0">
                <a:solidFill>
                  <a:schemeClr val="accent1">
                    <a:lumMod val="75000"/>
                  </a:schemeClr>
                </a:solidFill>
                <a:latin typeface="Calibri" charset="0"/>
                <a:ea typeface="DengXian" charset="-122"/>
                <a:cs typeface="Times New Roman" charset="0"/>
              </a:rPr>
              <a:t>        b = carry &lt;&lt; 1;</a:t>
            </a:r>
          </a:p>
          <a:p>
            <a:r>
              <a:rPr lang="en-US" dirty="0">
                <a:solidFill>
                  <a:schemeClr val="accent1">
                    <a:lumMod val="75000"/>
                  </a:schemeClr>
                </a:solidFill>
                <a:latin typeface="Calibri" charset="0"/>
                <a:ea typeface="DengXian" charset="-122"/>
                <a:cs typeface="Times New Roman" charset="0"/>
              </a:rPr>
              <a:t>    }</a:t>
            </a:r>
          </a:p>
          <a:p>
            <a:r>
              <a:rPr lang="en-US" dirty="0">
                <a:solidFill>
                  <a:schemeClr val="accent1">
                    <a:lumMod val="75000"/>
                  </a:schemeClr>
                </a:solidFill>
                <a:latin typeface="Calibri" charset="0"/>
                <a:ea typeface="DengXian" charset="-122"/>
                <a:cs typeface="Times New Roman" charset="0"/>
              </a:rPr>
              <a:t>    return a;</a:t>
            </a:r>
          </a:p>
          <a:p>
            <a:r>
              <a:rPr lang="en-US" dirty="0">
                <a:solidFill>
                  <a:schemeClr val="accent1">
                    <a:lumMod val="75000"/>
                  </a:schemeClr>
                </a:solidFill>
                <a:latin typeface="Calibri" charset="0"/>
                <a:ea typeface="DengXian" charset="-122"/>
                <a:cs typeface="Times New Roman" charset="0"/>
              </a:rPr>
              <a:t>};</a:t>
            </a:r>
            <a:endParaRPr lang="en-US" dirty="0">
              <a:solidFill>
                <a:schemeClr val="accent1">
                  <a:lumMod val="75000"/>
                </a:schemeClr>
              </a:solidFill>
              <a:effectLst/>
              <a:latin typeface="Calibri" charset="0"/>
              <a:ea typeface="DengXian" charset="-122"/>
              <a:cs typeface="Times New Roman" charset="0"/>
            </a:endParaRPr>
          </a:p>
        </p:txBody>
      </p:sp>
      <p:sp>
        <p:nvSpPr>
          <p:cNvPr id="7" name="Rectangle 6"/>
          <p:cNvSpPr/>
          <p:nvPr/>
        </p:nvSpPr>
        <p:spPr>
          <a:xfrm>
            <a:off x="6353297" y="612017"/>
            <a:ext cx="6096000" cy="1323439"/>
          </a:xfrm>
          <a:prstGeom prst="rect">
            <a:avLst/>
          </a:prstGeom>
        </p:spPr>
        <p:txBody>
          <a:bodyPr>
            <a:spAutoFit/>
          </a:bodyPr>
          <a:lstStyle/>
          <a:p>
            <a:r>
              <a:rPr lang="en-US" sz="1600" dirty="0"/>
              <a:t>Given a positive integer, output its complement number. The complement strategy is to flip the bits of its binary representation</a:t>
            </a:r>
            <a:r>
              <a:rPr lang="en-US" sz="1600" dirty="0" smtClean="0"/>
              <a:t>.</a:t>
            </a:r>
          </a:p>
          <a:p>
            <a:r>
              <a:rPr lang="en-US" sz="1600" dirty="0" smtClean="0"/>
              <a:t>Since 0 ^ 1 = 1    1^ 1 =0 </a:t>
            </a:r>
          </a:p>
          <a:p>
            <a:r>
              <a:rPr lang="en-US" sz="1600" dirty="0" err="1" smtClean="0"/>
              <a:t>e.g</a:t>
            </a:r>
            <a:r>
              <a:rPr lang="en-US" sz="1600" dirty="0" smtClean="0"/>
              <a:t>: 4=&gt;100     log2(4) = 2   2^(2+1)=8  8-1=7=&gt;111 </a:t>
            </a:r>
          </a:p>
          <a:p>
            <a:r>
              <a:rPr lang="en-US" sz="1600" dirty="0" smtClean="0"/>
              <a:t>111^ 100 = 011</a:t>
            </a:r>
            <a:endParaRPr lang="en-US" sz="1600" dirty="0"/>
          </a:p>
        </p:txBody>
      </p:sp>
      <p:sp>
        <p:nvSpPr>
          <p:cNvPr id="8" name="Rectangle 7"/>
          <p:cNvSpPr/>
          <p:nvPr/>
        </p:nvSpPr>
        <p:spPr>
          <a:xfrm>
            <a:off x="6353297" y="1935456"/>
            <a:ext cx="6096000" cy="1477328"/>
          </a:xfrm>
          <a:prstGeom prst="rect">
            <a:avLst/>
          </a:prstGeom>
        </p:spPr>
        <p:txBody>
          <a:bodyPr>
            <a:spAutoFit/>
          </a:bodyPr>
          <a:lstStyle/>
          <a:p>
            <a:r>
              <a:rPr lang="en-US" dirty="0" err="1" smtClean="0">
                <a:solidFill>
                  <a:schemeClr val="accent1">
                    <a:lumMod val="75000"/>
                  </a:schemeClr>
                </a:solidFill>
                <a:latin typeface="Calibri" charset="0"/>
                <a:ea typeface="DengXian" charset="-122"/>
                <a:cs typeface="Times New Roman" charset="0"/>
              </a:rPr>
              <a:t>var</a:t>
            </a:r>
            <a:r>
              <a:rPr lang="en-US" dirty="0" smtClean="0">
                <a:solidFill>
                  <a:schemeClr val="accent1">
                    <a:lumMod val="75000"/>
                  </a:schemeClr>
                </a:solidFill>
                <a:latin typeface="Calibri" charset="0"/>
                <a:ea typeface="DengXian" charset="-122"/>
                <a:cs typeface="Times New Roman" charset="0"/>
              </a:rPr>
              <a:t> </a:t>
            </a:r>
            <a:r>
              <a:rPr lang="en-US" dirty="0" err="1" smtClean="0">
                <a:solidFill>
                  <a:schemeClr val="accent1">
                    <a:lumMod val="75000"/>
                  </a:schemeClr>
                </a:solidFill>
                <a:latin typeface="Calibri" charset="0"/>
                <a:ea typeface="DengXian" charset="-122"/>
                <a:cs typeface="Times New Roman" charset="0"/>
              </a:rPr>
              <a:t>findComplement</a:t>
            </a:r>
            <a:r>
              <a:rPr lang="en-US" dirty="0" smtClean="0">
                <a:solidFill>
                  <a:schemeClr val="accent1">
                    <a:lumMod val="75000"/>
                  </a:schemeClr>
                </a:solidFill>
                <a:latin typeface="Calibri" charset="0"/>
                <a:ea typeface="DengXian" charset="-122"/>
                <a:cs typeface="Times New Roman" charset="0"/>
              </a:rPr>
              <a:t> = function(</a:t>
            </a:r>
            <a:r>
              <a:rPr lang="en-US" dirty="0" err="1" smtClean="0">
                <a:solidFill>
                  <a:schemeClr val="accent1">
                    <a:lumMod val="75000"/>
                  </a:schemeClr>
                </a:solidFill>
                <a:latin typeface="Calibri" charset="0"/>
                <a:ea typeface="DengXian" charset="-122"/>
                <a:cs typeface="Times New Roman" charset="0"/>
              </a:rPr>
              <a:t>num</a:t>
            </a:r>
            <a:r>
              <a:rPr lang="en-US" dirty="0" smtClean="0">
                <a:solidFill>
                  <a:schemeClr val="accent1">
                    <a:lumMod val="75000"/>
                  </a:schemeClr>
                </a:solidFill>
                <a:latin typeface="Calibri" charset="0"/>
                <a:ea typeface="DengXian" charset="-122"/>
                <a:cs typeface="Times New Roman" charset="0"/>
              </a:rPr>
              <a:t>) {</a:t>
            </a:r>
          </a:p>
          <a:p>
            <a:r>
              <a:rPr lang="en-US" dirty="0" smtClean="0">
                <a:solidFill>
                  <a:schemeClr val="accent1">
                    <a:lumMod val="75000"/>
                  </a:schemeClr>
                </a:solidFill>
                <a:latin typeface="Calibri" charset="0"/>
                <a:ea typeface="DengXian" charset="-122"/>
                <a:cs typeface="Times New Roman" charset="0"/>
              </a:rPr>
              <a:t>    // Get how many digits are there in </a:t>
            </a:r>
            <a:r>
              <a:rPr lang="en-US" dirty="0" err="1" smtClean="0">
                <a:solidFill>
                  <a:schemeClr val="accent1">
                    <a:lumMod val="75000"/>
                  </a:schemeClr>
                </a:solidFill>
                <a:latin typeface="Calibri" charset="0"/>
                <a:ea typeface="DengXian" charset="-122"/>
                <a:cs typeface="Times New Roman" charset="0"/>
              </a:rPr>
              <a:t>num</a:t>
            </a:r>
            <a:r>
              <a:rPr lang="en-US" dirty="0" smtClean="0">
                <a:solidFill>
                  <a:schemeClr val="accent1">
                    <a:lumMod val="75000"/>
                  </a:schemeClr>
                </a:solidFill>
                <a:latin typeface="Calibri" charset="0"/>
                <a:ea typeface="DengXian" charset="-122"/>
                <a:cs typeface="Times New Roman" charset="0"/>
              </a:rPr>
              <a:t> first.</a:t>
            </a:r>
          </a:p>
          <a:p>
            <a:r>
              <a:rPr lang="en-US" dirty="0" smtClean="0">
                <a:solidFill>
                  <a:schemeClr val="accent1">
                    <a:lumMod val="75000"/>
                  </a:schemeClr>
                </a:solidFill>
                <a:latin typeface="Calibri" charset="0"/>
                <a:ea typeface="DengXian" charset="-122"/>
                <a:cs typeface="Times New Roman" charset="0"/>
              </a:rPr>
              <a:t>    </a:t>
            </a:r>
            <a:r>
              <a:rPr lang="en-US" dirty="0" err="1" smtClean="0">
                <a:solidFill>
                  <a:schemeClr val="accent1">
                    <a:lumMod val="75000"/>
                  </a:schemeClr>
                </a:solidFill>
                <a:latin typeface="Calibri" charset="0"/>
                <a:ea typeface="DengXian" charset="-122"/>
                <a:cs typeface="Times New Roman" charset="0"/>
              </a:rPr>
              <a:t>const</a:t>
            </a:r>
            <a:r>
              <a:rPr lang="en-US" dirty="0" smtClean="0">
                <a:solidFill>
                  <a:schemeClr val="accent1">
                    <a:lumMod val="75000"/>
                  </a:schemeClr>
                </a:solidFill>
                <a:latin typeface="Calibri" charset="0"/>
                <a:ea typeface="DengXian" charset="-122"/>
                <a:cs typeface="Times New Roman" charset="0"/>
              </a:rPr>
              <a:t> digits = 1 + </a:t>
            </a:r>
            <a:r>
              <a:rPr lang="en-US" dirty="0" err="1" smtClean="0">
                <a:solidFill>
                  <a:schemeClr val="accent1">
                    <a:lumMod val="75000"/>
                  </a:schemeClr>
                </a:solidFill>
                <a:latin typeface="Calibri" charset="0"/>
                <a:ea typeface="DengXian" charset="-122"/>
                <a:cs typeface="Times New Roman" charset="0"/>
              </a:rPr>
              <a:t>Math.floor</a:t>
            </a:r>
            <a:r>
              <a:rPr lang="en-US" dirty="0" smtClean="0">
                <a:solidFill>
                  <a:schemeClr val="accent1">
                    <a:lumMod val="75000"/>
                  </a:schemeClr>
                </a:solidFill>
                <a:latin typeface="Calibri" charset="0"/>
                <a:ea typeface="DengXian" charset="-122"/>
                <a:cs typeface="Times New Roman" charset="0"/>
              </a:rPr>
              <a:t>(Math.log2(</a:t>
            </a:r>
            <a:r>
              <a:rPr lang="en-US" dirty="0" err="1" smtClean="0">
                <a:solidFill>
                  <a:schemeClr val="accent1">
                    <a:lumMod val="75000"/>
                  </a:schemeClr>
                </a:solidFill>
                <a:latin typeface="Calibri" charset="0"/>
                <a:ea typeface="DengXian" charset="-122"/>
                <a:cs typeface="Times New Roman" charset="0"/>
              </a:rPr>
              <a:t>num</a:t>
            </a:r>
            <a:r>
              <a:rPr lang="en-US" dirty="0" smtClean="0">
                <a:solidFill>
                  <a:schemeClr val="accent1">
                    <a:lumMod val="75000"/>
                  </a:schemeClr>
                </a:solidFill>
                <a:latin typeface="Calibri" charset="0"/>
                <a:ea typeface="DengXian" charset="-122"/>
                <a:cs typeface="Times New Roman" charset="0"/>
              </a:rPr>
              <a:t>));</a:t>
            </a:r>
          </a:p>
          <a:p>
            <a:r>
              <a:rPr lang="en-US" dirty="0" smtClean="0">
                <a:solidFill>
                  <a:schemeClr val="accent1">
                    <a:lumMod val="75000"/>
                  </a:schemeClr>
                </a:solidFill>
                <a:latin typeface="Calibri" charset="0"/>
                <a:ea typeface="DengXian" charset="-122"/>
                <a:cs typeface="Times New Roman" charset="0"/>
              </a:rPr>
              <a:t>    return </a:t>
            </a:r>
            <a:r>
              <a:rPr lang="en-US" dirty="0" err="1" smtClean="0">
                <a:solidFill>
                  <a:schemeClr val="accent1">
                    <a:lumMod val="75000"/>
                  </a:schemeClr>
                </a:solidFill>
                <a:latin typeface="Calibri" charset="0"/>
                <a:ea typeface="DengXian" charset="-122"/>
                <a:cs typeface="Times New Roman" charset="0"/>
              </a:rPr>
              <a:t>num</a:t>
            </a:r>
            <a:r>
              <a:rPr lang="en-US" dirty="0" smtClean="0">
                <a:solidFill>
                  <a:schemeClr val="accent1">
                    <a:lumMod val="75000"/>
                  </a:schemeClr>
                </a:solidFill>
                <a:latin typeface="Calibri" charset="0"/>
                <a:ea typeface="DengXian" charset="-122"/>
                <a:cs typeface="Times New Roman" charset="0"/>
              </a:rPr>
              <a:t> ^ (</a:t>
            </a:r>
            <a:r>
              <a:rPr lang="en-US" dirty="0" err="1" smtClean="0">
                <a:solidFill>
                  <a:schemeClr val="accent1">
                    <a:lumMod val="75000"/>
                  </a:schemeClr>
                </a:solidFill>
                <a:latin typeface="Calibri" charset="0"/>
                <a:ea typeface="DengXian" charset="-122"/>
                <a:cs typeface="Times New Roman" charset="0"/>
              </a:rPr>
              <a:t>Math.pow</a:t>
            </a:r>
            <a:r>
              <a:rPr lang="en-US" dirty="0" smtClean="0">
                <a:solidFill>
                  <a:schemeClr val="accent1">
                    <a:lumMod val="75000"/>
                  </a:schemeClr>
                </a:solidFill>
                <a:latin typeface="Calibri" charset="0"/>
                <a:ea typeface="DengXian" charset="-122"/>
                <a:cs typeface="Times New Roman" charset="0"/>
              </a:rPr>
              <a:t>(2, digits) -1);</a:t>
            </a:r>
          </a:p>
          <a:p>
            <a:r>
              <a:rPr lang="en-US" dirty="0" smtClean="0">
                <a:solidFill>
                  <a:schemeClr val="accent1">
                    <a:lumMod val="75000"/>
                  </a:schemeClr>
                </a:solidFill>
                <a:latin typeface="Calibri" charset="0"/>
                <a:ea typeface="DengXian" charset="-122"/>
                <a:cs typeface="Times New Roman" charset="0"/>
              </a:rPr>
              <a:t>};</a:t>
            </a:r>
            <a:endParaRPr lang="en-US" dirty="0">
              <a:solidFill>
                <a:schemeClr val="accent1">
                  <a:lumMod val="75000"/>
                </a:schemeClr>
              </a:solidFill>
              <a:effectLst/>
              <a:latin typeface="Calibri" charset="0"/>
              <a:ea typeface="DengXian" charset="-122"/>
              <a:cs typeface="Times New Roman" charset="0"/>
            </a:endParaRPr>
          </a:p>
        </p:txBody>
      </p:sp>
      <p:sp>
        <p:nvSpPr>
          <p:cNvPr id="9" name="Rectangle 8"/>
          <p:cNvSpPr/>
          <p:nvPr/>
        </p:nvSpPr>
        <p:spPr>
          <a:xfrm>
            <a:off x="6353297" y="3498083"/>
            <a:ext cx="6096000" cy="3539430"/>
          </a:xfrm>
          <a:prstGeom prst="rect">
            <a:avLst/>
          </a:prstGeom>
        </p:spPr>
        <p:txBody>
          <a:bodyPr>
            <a:spAutoFit/>
          </a:bodyPr>
          <a:lstStyle/>
          <a:p>
            <a:r>
              <a:rPr lang="en-US" sz="1600" dirty="0"/>
              <a:t>Given a positive integer, check whether it has alternating bits: </a:t>
            </a:r>
            <a:endParaRPr lang="en-US" sz="1600" dirty="0" smtClean="0"/>
          </a:p>
          <a:p>
            <a:r>
              <a:rPr lang="en-US" sz="1600" dirty="0" smtClean="0"/>
              <a:t>namely</a:t>
            </a:r>
            <a:r>
              <a:rPr lang="en-US" sz="1600" dirty="0"/>
              <a:t>, if two adjacent bits will always have different values</a:t>
            </a:r>
            <a:r>
              <a:rPr lang="en-US" sz="1600" dirty="0" smtClean="0"/>
              <a:t>.</a:t>
            </a:r>
          </a:p>
          <a:p>
            <a:r>
              <a:rPr lang="en-US" sz="1600" dirty="0" smtClean="0"/>
              <a:t>Example </a:t>
            </a:r>
            <a:r>
              <a:rPr lang="en-US" sz="1600" dirty="0"/>
              <a:t>1</a:t>
            </a:r>
            <a:r>
              <a:rPr lang="en-US" sz="1600" dirty="0" smtClean="0"/>
              <a:t>:   Input</a:t>
            </a:r>
            <a:r>
              <a:rPr lang="en-US" sz="1600" dirty="0"/>
              <a:t>: </a:t>
            </a:r>
            <a:r>
              <a:rPr lang="en-US" sz="1600" dirty="0" smtClean="0"/>
              <a:t>5</a:t>
            </a:r>
          </a:p>
          <a:p>
            <a:r>
              <a:rPr lang="en-US" sz="1600" dirty="0" smtClean="0"/>
              <a:t>Output</a:t>
            </a:r>
            <a:r>
              <a:rPr lang="en-US" sz="1600" dirty="0"/>
              <a:t>: </a:t>
            </a:r>
            <a:r>
              <a:rPr lang="en-US" sz="1600" dirty="0" smtClean="0"/>
              <a:t>True     5 </a:t>
            </a:r>
            <a:r>
              <a:rPr lang="en-US" sz="1600" dirty="0"/>
              <a:t>is: </a:t>
            </a:r>
            <a:r>
              <a:rPr lang="en-US" sz="1600" dirty="0" smtClean="0"/>
              <a:t>101</a:t>
            </a:r>
          </a:p>
          <a:p>
            <a:r>
              <a:rPr lang="en-US" sz="1600" dirty="0" smtClean="0"/>
              <a:t>Example </a:t>
            </a:r>
            <a:r>
              <a:rPr lang="en-US" sz="1600" dirty="0"/>
              <a:t>2</a:t>
            </a:r>
            <a:r>
              <a:rPr lang="en-US" sz="1600" dirty="0" smtClean="0"/>
              <a:t>:    Input</a:t>
            </a:r>
            <a:r>
              <a:rPr lang="en-US" sz="1600" dirty="0"/>
              <a:t>: </a:t>
            </a:r>
            <a:r>
              <a:rPr lang="en-US" sz="1600" dirty="0" smtClean="0"/>
              <a:t>7</a:t>
            </a:r>
          </a:p>
          <a:p>
            <a:r>
              <a:rPr lang="en-US" sz="1600" dirty="0" smtClean="0"/>
              <a:t>Output</a:t>
            </a:r>
            <a:r>
              <a:rPr lang="en-US" sz="1600" dirty="0"/>
              <a:t>: </a:t>
            </a:r>
            <a:r>
              <a:rPr lang="en-US" sz="1600" dirty="0" smtClean="0"/>
              <a:t>False     The </a:t>
            </a:r>
            <a:r>
              <a:rPr lang="en-US" sz="1600" dirty="0"/>
              <a:t>binary representation of 7 is: 111</a:t>
            </a:r>
            <a:r>
              <a:rPr lang="en-US" sz="1600" dirty="0" smtClean="0"/>
              <a:t>.</a:t>
            </a:r>
          </a:p>
          <a:p>
            <a:endParaRPr lang="en-US" sz="1600" dirty="0"/>
          </a:p>
          <a:p>
            <a:r>
              <a:rPr lang="en-US" sz="1600" dirty="0" smtClean="0">
                <a:solidFill>
                  <a:schemeClr val="accent1">
                    <a:lumMod val="75000"/>
                  </a:schemeClr>
                </a:solidFill>
              </a:rPr>
              <a:t>    </a:t>
            </a:r>
            <a:r>
              <a:rPr lang="en-US" sz="1600" dirty="0" err="1" smtClean="0">
                <a:solidFill>
                  <a:schemeClr val="accent1">
                    <a:lumMod val="75000"/>
                  </a:schemeClr>
                </a:solidFill>
              </a:rPr>
              <a:t>var</a:t>
            </a:r>
            <a:r>
              <a:rPr lang="en-US" sz="1600" dirty="0" smtClean="0">
                <a:solidFill>
                  <a:schemeClr val="accent1">
                    <a:lumMod val="75000"/>
                  </a:schemeClr>
                </a:solidFill>
              </a:rPr>
              <a:t> </a:t>
            </a:r>
            <a:r>
              <a:rPr lang="en-US" sz="1600" dirty="0">
                <a:solidFill>
                  <a:schemeClr val="accent1">
                    <a:lumMod val="75000"/>
                  </a:schemeClr>
                </a:solidFill>
              </a:rPr>
              <a:t>bit = n &amp; 1</a:t>
            </a:r>
            <a:r>
              <a:rPr lang="en-US" sz="1600" dirty="0" smtClean="0">
                <a:solidFill>
                  <a:schemeClr val="accent1">
                    <a:lumMod val="75000"/>
                  </a:schemeClr>
                </a:solidFill>
              </a:rPr>
              <a:t>; </a:t>
            </a:r>
            <a:r>
              <a:rPr lang="en-US" sz="1600" dirty="0">
                <a:solidFill>
                  <a:schemeClr val="accent1">
                    <a:lumMod val="75000"/>
                  </a:schemeClr>
                </a:solidFill>
              </a:rPr>
              <a:t>// </a:t>
            </a:r>
            <a:r>
              <a:rPr lang="en-US" sz="1600" dirty="0" err="1">
                <a:solidFill>
                  <a:schemeClr val="accent1">
                    <a:lumMod val="75000"/>
                  </a:schemeClr>
                </a:solidFill>
              </a:rPr>
              <a:t>lastbit</a:t>
            </a:r>
            <a:r>
              <a:rPr lang="en-US" sz="1600" dirty="0">
                <a:solidFill>
                  <a:schemeClr val="accent1">
                    <a:lumMod val="75000"/>
                  </a:schemeClr>
                </a:solidFill>
              </a:rPr>
              <a:t> = n &amp; </a:t>
            </a:r>
            <a:r>
              <a:rPr lang="en-US" sz="1600" dirty="0" smtClean="0">
                <a:solidFill>
                  <a:schemeClr val="accent1">
                    <a:lumMod val="75000"/>
                  </a:schemeClr>
                </a:solidFill>
              </a:rPr>
              <a:t>1</a:t>
            </a:r>
            <a:endParaRPr lang="en-US" sz="1600" dirty="0">
              <a:solidFill>
                <a:schemeClr val="accent1">
                  <a:lumMod val="75000"/>
                </a:schemeClr>
              </a:solidFill>
            </a:endParaRPr>
          </a:p>
          <a:p>
            <a:r>
              <a:rPr lang="en-US" sz="1600" dirty="0">
                <a:solidFill>
                  <a:schemeClr val="accent1">
                    <a:lumMod val="75000"/>
                  </a:schemeClr>
                </a:solidFill>
              </a:rPr>
              <a:t>    while((n &amp; 1) === bit) {</a:t>
            </a:r>
          </a:p>
          <a:p>
            <a:r>
              <a:rPr lang="en-US" sz="1600" dirty="0">
                <a:solidFill>
                  <a:schemeClr val="accent1">
                    <a:lumMod val="75000"/>
                  </a:schemeClr>
                </a:solidFill>
              </a:rPr>
              <a:t>        bit = 1- bit;</a:t>
            </a:r>
          </a:p>
          <a:p>
            <a:r>
              <a:rPr lang="en-US" sz="1600" dirty="0">
                <a:solidFill>
                  <a:schemeClr val="accent1">
                    <a:lumMod val="75000"/>
                  </a:schemeClr>
                </a:solidFill>
              </a:rPr>
              <a:t>        n = n &gt;&gt; 1;</a:t>
            </a:r>
          </a:p>
          <a:p>
            <a:r>
              <a:rPr lang="en-US" sz="1600" dirty="0">
                <a:solidFill>
                  <a:schemeClr val="accent1">
                    <a:lumMod val="75000"/>
                  </a:schemeClr>
                </a:solidFill>
              </a:rPr>
              <a:t>    }</a:t>
            </a:r>
          </a:p>
          <a:p>
            <a:r>
              <a:rPr lang="en-US" sz="1600" dirty="0">
                <a:solidFill>
                  <a:schemeClr val="accent1">
                    <a:lumMod val="75000"/>
                  </a:schemeClr>
                </a:solidFill>
              </a:rPr>
              <a:t>    return n===0;</a:t>
            </a:r>
          </a:p>
          <a:p>
            <a:endParaRPr lang="en-US" sz="1600" dirty="0"/>
          </a:p>
        </p:txBody>
      </p:sp>
      <p:sp>
        <p:nvSpPr>
          <p:cNvPr id="11" name="Rectangle 10"/>
          <p:cNvSpPr/>
          <p:nvPr/>
        </p:nvSpPr>
        <p:spPr>
          <a:xfrm>
            <a:off x="257297" y="4195588"/>
            <a:ext cx="6096000" cy="1477328"/>
          </a:xfrm>
          <a:prstGeom prst="rect">
            <a:avLst/>
          </a:prstGeom>
        </p:spPr>
        <p:txBody>
          <a:bodyPr>
            <a:spAutoFit/>
          </a:bodyPr>
          <a:lstStyle/>
          <a:p>
            <a:r>
              <a:rPr lang="en-US" dirty="0" err="1">
                <a:solidFill>
                  <a:schemeClr val="accent1">
                    <a:lumMod val="75000"/>
                  </a:schemeClr>
                </a:solidFill>
                <a:latin typeface="Calibri" charset="0"/>
                <a:ea typeface="DengXian" charset="-122"/>
                <a:cs typeface="Times New Roman" charset="0"/>
              </a:rPr>
              <a:t>var</a:t>
            </a:r>
            <a:r>
              <a:rPr lang="en-US" dirty="0">
                <a:solidFill>
                  <a:schemeClr val="accent1">
                    <a:lumMod val="75000"/>
                  </a:schemeClr>
                </a:solidFill>
                <a:latin typeface="Calibri" charset="0"/>
                <a:ea typeface="DengXian" charset="-122"/>
                <a:cs typeface="Times New Roman" charset="0"/>
              </a:rPr>
              <a:t> </a:t>
            </a:r>
            <a:r>
              <a:rPr lang="en-US" dirty="0" err="1">
                <a:solidFill>
                  <a:schemeClr val="accent1">
                    <a:lumMod val="75000"/>
                  </a:schemeClr>
                </a:solidFill>
                <a:latin typeface="Calibri" charset="0"/>
                <a:ea typeface="DengXian" charset="-122"/>
                <a:cs typeface="Times New Roman" charset="0"/>
              </a:rPr>
              <a:t>getBit</a:t>
            </a:r>
            <a:r>
              <a:rPr lang="en-US" dirty="0">
                <a:solidFill>
                  <a:schemeClr val="accent1">
                    <a:lumMod val="75000"/>
                  </a:schemeClr>
                </a:solidFill>
                <a:latin typeface="Calibri" charset="0"/>
                <a:ea typeface="DengXian" charset="-122"/>
                <a:cs typeface="Times New Roman" charset="0"/>
              </a:rPr>
              <a:t> = function(</a:t>
            </a:r>
            <a:r>
              <a:rPr lang="en-US" dirty="0" err="1">
                <a:solidFill>
                  <a:schemeClr val="accent1">
                    <a:lumMod val="75000"/>
                  </a:schemeClr>
                </a:solidFill>
                <a:latin typeface="Calibri" charset="0"/>
                <a:ea typeface="DengXian" charset="-122"/>
                <a:cs typeface="Times New Roman" charset="0"/>
              </a:rPr>
              <a:t>num</a:t>
            </a:r>
            <a:r>
              <a:rPr lang="en-US" dirty="0">
                <a:solidFill>
                  <a:schemeClr val="accent1">
                    <a:lumMod val="75000"/>
                  </a:schemeClr>
                </a:solidFill>
                <a:latin typeface="Calibri" charset="0"/>
                <a:ea typeface="DengXian" charset="-122"/>
                <a:cs typeface="Times New Roman" charset="0"/>
              </a:rPr>
              <a:t>, k) {</a:t>
            </a:r>
          </a:p>
          <a:p>
            <a:r>
              <a:rPr lang="en-US" dirty="0">
                <a:solidFill>
                  <a:schemeClr val="accent1">
                    <a:lumMod val="75000"/>
                  </a:schemeClr>
                </a:solidFill>
                <a:latin typeface="Calibri" charset="0"/>
                <a:ea typeface="DengXian" charset="-122"/>
                <a:cs typeface="Times New Roman" charset="0"/>
              </a:rPr>
              <a:t>    </a:t>
            </a:r>
            <a:r>
              <a:rPr lang="en-US" dirty="0" err="1">
                <a:solidFill>
                  <a:schemeClr val="accent1">
                    <a:lumMod val="75000"/>
                  </a:schemeClr>
                </a:solidFill>
                <a:latin typeface="Calibri" charset="0"/>
                <a:ea typeface="DengXian" charset="-122"/>
                <a:cs typeface="Times New Roman" charset="0"/>
              </a:rPr>
              <a:t>var</a:t>
            </a:r>
            <a:r>
              <a:rPr lang="en-US" dirty="0">
                <a:solidFill>
                  <a:schemeClr val="accent1">
                    <a:lumMod val="75000"/>
                  </a:schemeClr>
                </a:solidFill>
                <a:latin typeface="Calibri" charset="0"/>
                <a:ea typeface="DengXian" charset="-122"/>
                <a:cs typeface="Times New Roman" charset="0"/>
              </a:rPr>
              <a:t> n = </a:t>
            </a:r>
            <a:r>
              <a:rPr lang="en-US" dirty="0" err="1">
                <a:solidFill>
                  <a:schemeClr val="accent1">
                    <a:lumMod val="75000"/>
                  </a:schemeClr>
                </a:solidFill>
                <a:latin typeface="Calibri" charset="0"/>
                <a:ea typeface="DengXian" charset="-122"/>
                <a:cs typeface="Times New Roman" charset="0"/>
              </a:rPr>
              <a:t>num</a:t>
            </a:r>
            <a:r>
              <a:rPr lang="en-US" dirty="0">
                <a:solidFill>
                  <a:schemeClr val="accent1">
                    <a:lumMod val="75000"/>
                  </a:schemeClr>
                </a:solidFill>
                <a:latin typeface="Calibri" charset="0"/>
                <a:ea typeface="DengXian" charset="-122"/>
                <a:cs typeface="Times New Roman" charset="0"/>
              </a:rPr>
              <a:t>;</a:t>
            </a:r>
          </a:p>
          <a:p>
            <a:r>
              <a:rPr lang="en-US" dirty="0">
                <a:solidFill>
                  <a:schemeClr val="accent1">
                    <a:lumMod val="75000"/>
                  </a:schemeClr>
                </a:solidFill>
                <a:latin typeface="Calibri" charset="0"/>
                <a:ea typeface="DengXian" charset="-122"/>
                <a:cs typeface="Times New Roman" charset="0"/>
              </a:rPr>
              <a:t>    n = n&gt;&gt;k;</a:t>
            </a:r>
          </a:p>
          <a:p>
            <a:r>
              <a:rPr lang="en-US" dirty="0">
                <a:solidFill>
                  <a:schemeClr val="accent1">
                    <a:lumMod val="75000"/>
                  </a:schemeClr>
                </a:solidFill>
                <a:latin typeface="Calibri" charset="0"/>
                <a:ea typeface="DengXian" charset="-122"/>
                <a:cs typeface="Times New Roman" charset="0"/>
              </a:rPr>
              <a:t>    return n &amp;1;</a:t>
            </a:r>
          </a:p>
          <a:p>
            <a:r>
              <a:rPr lang="en-US" dirty="0">
                <a:solidFill>
                  <a:schemeClr val="accent1">
                    <a:lumMod val="75000"/>
                  </a:schemeClr>
                </a:solidFill>
                <a:latin typeface="Calibri" charset="0"/>
                <a:ea typeface="DengXian" charset="-122"/>
                <a:cs typeface="Times New Roman" charset="0"/>
              </a:rPr>
              <a:t>};</a:t>
            </a:r>
            <a:endParaRPr lang="en-US" dirty="0">
              <a:solidFill>
                <a:schemeClr val="accent1">
                  <a:lumMod val="75000"/>
                </a:schemeClr>
              </a:solidFill>
              <a:effectLst/>
              <a:latin typeface="Calibri" charset="0"/>
              <a:ea typeface="DengXian" charset="-122"/>
              <a:cs typeface="Times New Roman" charset="0"/>
            </a:endParaRPr>
          </a:p>
        </p:txBody>
      </p:sp>
      <p:sp>
        <p:nvSpPr>
          <p:cNvPr id="12" name="Rectangle 11"/>
          <p:cNvSpPr/>
          <p:nvPr/>
        </p:nvSpPr>
        <p:spPr>
          <a:xfrm>
            <a:off x="186046" y="3826256"/>
            <a:ext cx="6096000" cy="369332"/>
          </a:xfrm>
          <a:prstGeom prst="rect">
            <a:avLst/>
          </a:prstGeom>
        </p:spPr>
        <p:txBody>
          <a:bodyPr>
            <a:spAutoFit/>
          </a:bodyPr>
          <a:lstStyle/>
          <a:p>
            <a:r>
              <a:rPr lang="en-US" dirty="0" smtClean="0"/>
              <a:t>Give a number, get its </a:t>
            </a:r>
            <a:r>
              <a:rPr lang="en-US" dirty="0" err="1" smtClean="0"/>
              <a:t>kth</a:t>
            </a:r>
            <a:r>
              <a:rPr lang="en-US" dirty="0" smtClean="0"/>
              <a:t> binary bit.</a:t>
            </a:r>
            <a:endParaRPr lang="en-US" dirty="0"/>
          </a:p>
        </p:txBody>
      </p:sp>
    </p:spTree>
    <p:extLst>
      <p:ext uri="{BB962C8B-B14F-4D97-AF65-F5344CB8AC3E}">
        <p14:creationId xmlns:p14="http://schemas.microsoft.com/office/powerpoint/2010/main" val="1397279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6047" y="612017"/>
            <a:ext cx="6096000" cy="338554"/>
          </a:xfrm>
          <a:prstGeom prst="rect">
            <a:avLst/>
          </a:prstGeom>
        </p:spPr>
        <p:txBody>
          <a:bodyPr wrap="square">
            <a:spAutoFit/>
          </a:bodyPr>
          <a:lstStyle/>
          <a:p>
            <a:r>
              <a:rPr lang="en-US" sz="1600" dirty="0" smtClean="0"/>
              <a:t>Single Number I III</a:t>
            </a:r>
            <a:endParaRPr lang="en-US" sz="1600" dirty="0"/>
          </a:p>
        </p:txBody>
      </p:sp>
      <p:sp>
        <p:nvSpPr>
          <p:cNvPr id="5" name="Title 1"/>
          <p:cNvSpPr>
            <a:spLocks noGrp="1"/>
          </p:cNvSpPr>
          <p:nvPr>
            <p:ph type="title"/>
          </p:nvPr>
        </p:nvSpPr>
        <p:spPr>
          <a:xfrm>
            <a:off x="130628" y="106879"/>
            <a:ext cx="5431971" cy="537400"/>
          </a:xfrm>
        </p:spPr>
        <p:txBody>
          <a:bodyPr>
            <a:normAutofit/>
          </a:bodyPr>
          <a:lstStyle/>
          <a:p>
            <a:r>
              <a:rPr lang="en-US" sz="2400" b="1" dirty="0" smtClean="0"/>
              <a:t>Bit manipulations</a:t>
            </a:r>
            <a:endParaRPr lang="en-US" sz="2400" b="1" dirty="0"/>
          </a:p>
        </p:txBody>
      </p:sp>
      <p:sp>
        <p:nvSpPr>
          <p:cNvPr id="11" name="Rectangle 10"/>
          <p:cNvSpPr/>
          <p:nvPr/>
        </p:nvSpPr>
        <p:spPr>
          <a:xfrm>
            <a:off x="130628" y="4039083"/>
            <a:ext cx="4083130" cy="923330"/>
          </a:xfrm>
          <a:prstGeom prst="rect">
            <a:avLst/>
          </a:prstGeom>
        </p:spPr>
        <p:txBody>
          <a:bodyPr wrap="square">
            <a:spAutoFit/>
          </a:bodyPr>
          <a:lstStyle/>
          <a:p>
            <a:r>
              <a:rPr lang="en-US" b="1" dirty="0" smtClean="0">
                <a:solidFill>
                  <a:schemeClr val="accent1">
                    <a:lumMod val="75000"/>
                  </a:schemeClr>
                </a:solidFill>
                <a:effectLst/>
                <a:latin typeface="Calibri" charset="0"/>
                <a:ea typeface="DengXian" charset="-122"/>
                <a:cs typeface="Times New Roman" charset="0"/>
              </a:rPr>
              <a:t>This is the template to find the number appear T times while the rest of elements appear K times.</a:t>
            </a:r>
            <a:endParaRPr lang="en-US" b="1" dirty="0">
              <a:solidFill>
                <a:schemeClr val="accent1">
                  <a:lumMod val="75000"/>
                </a:schemeClr>
              </a:solidFill>
              <a:effectLst/>
              <a:latin typeface="Calibri" charset="0"/>
              <a:ea typeface="DengXian" charset="-122"/>
              <a:cs typeface="Times New Roman" charset="0"/>
            </a:endParaRPr>
          </a:p>
        </p:txBody>
      </p:sp>
      <p:sp>
        <p:nvSpPr>
          <p:cNvPr id="2" name="Rectangle 1"/>
          <p:cNvSpPr/>
          <p:nvPr/>
        </p:nvSpPr>
        <p:spPr>
          <a:xfrm>
            <a:off x="186046" y="948545"/>
            <a:ext cx="6096000" cy="584775"/>
          </a:xfrm>
          <a:prstGeom prst="rect">
            <a:avLst/>
          </a:prstGeom>
        </p:spPr>
        <p:txBody>
          <a:bodyPr>
            <a:spAutoFit/>
          </a:bodyPr>
          <a:lstStyle/>
          <a:p>
            <a:r>
              <a:rPr lang="en-US" sz="1600" dirty="0"/>
              <a:t>Given an array of integers, every element appears twice except for one. Find that single one.</a:t>
            </a:r>
          </a:p>
        </p:txBody>
      </p:sp>
      <p:sp>
        <p:nvSpPr>
          <p:cNvPr id="10" name="Rectangle 9"/>
          <p:cNvSpPr/>
          <p:nvPr/>
        </p:nvSpPr>
        <p:spPr>
          <a:xfrm>
            <a:off x="186046" y="1518945"/>
            <a:ext cx="6096000" cy="1323439"/>
          </a:xfrm>
          <a:prstGeom prst="rect">
            <a:avLst/>
          </a:prstGeom>
        </p:spPr>
        <p:txBody>
          <a:bodyPr>
            <a:spAutoFit/>
          </a:bodyPr>
          <a:lstStyle/>
          <a:p>
            <a:r>
              <a:rPr lang="en-US" sz="1600" dirty="0">
                <a:solidFill>
                  <a:schemeClr val="accent1">
                    <a:lumMod val="75000"/>
                  </a:schemeClr>
                </a:solidFill>
                <a:latin typeface="Calibri" charset="0"/>
                <a:ea typeface="DengXian" charset="-122"/>
                <a:cs typeface="Times New Roman" charset="0"/>
              </a:rPr>
              <a:t>let </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 res= </a:t>
            </a:r>
            <a:r>
              <a:rPr lang="en-US" sz="1600" dirty="0" err="1">
                <a:solidFill>
                  <a:schemeClr val="accent1">
                    <a:lumMod val="75000"/>
                  </a:schemeClr>
                </a:solidFill>
                <a:latin typeface="Calibri" charset="0"/>
                <a:ea typeface="DengXian" charset="-122"/>
                <a:cs typeface="Times New Roman" charset="0"/>
              </a:rPr>
              <a:t>nums</a:t>
            </a:r>
            <a:r>
              <a:rPr lang="en-US" sz="1600" dirty="0">
                <a:solidFill>
                  <a:schemeClr val="accent1">
                    <a:lumMod val="75000"/>
                  </a:schemeClr>
                </a:solidFill>
                <a:latin typeface="Calibri" charset="0"/>
                <a:ea typeface="DengXian" charset="-122"/>
                <a:cs typeface="Times New Roman" charset="0"/>
              </a:rPr>
              <a:t>[0];</a:t>
            </a:r>
          </a:p>
          <a:p>
            <a:r>
              <a:rPr lang="en-US" sz="1600" dirty="0">
                <a:solidFill>
                  <a:schemeClr val="accent1">
                    <a:lumMod val="75000"/>
                  </a:schemeClr>
                </a:solidFill>
                <a:latin typeface="Calibri" charset="0"/>
                <a:ea typeface="DengXian" charset="-122"/>
                <a:cs typeface="Times New Roman" charset="0"/>
              </a:rPr>
              <a:t>    for(</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=1;i&lt;</a:t>
            </a:r>
            <a:r>
              <a:rPr lang="en-US" sz="1600" dirty="0" err="1">
                <a:solidFill>
                  <a:schemeClr val="accent1">
                    <a:lumMod val="75000"/>
                  </a:schemeClr>
                </a:solidFill>
                <a:latin typeface="Calibri" charset="0"/>
                <a:ea typeface="DengXian" charset="-122"/>
                <a:cs typeface="Times New Roman" charset="0"/>
              </a:rPr>
              <a:t>nums.length;i</a:t>
            </a:r>
            <a:r>
              <a:rPr lang="en-US" sz="1600" dirty="0">
                <a:solidFill>
                  <a:schemeClr val="accent1">
                    <a:lumMod val="75000"/>
                  </a:schemeClr>
                </a:solidFill>
                <a:latin typeface="Calibri" charset="0"/>
                <a:ea typeface="DengXian" charset="-122"/>
                <a:cs typeface="Times New Roman" charset="0"/>
              </a:rPr>
              <a:t>++) {</a:t>
            </a:r>
          </a:p>
          <a:p>
            <a:r>
              <a:rPr lang="en-US" sz="1600" dirty="0">
                <a:solidFill>
                  <a:schemeClr val="accent1">
                    <a:lumMod val="75000"/>
                  </a:schemeClr>
                </a:solidFill>
                <a:latin typeface="Calibri" charset="0"/>
                <a:ea typeface="DengXian" charset="-122"/>
                <a:cs typeface="Times New Roman" charset="0"/>
              </a:rPr>
              <a:t>        res = res ^ </a:t>
            </a:r>
            <a:r>
              <a:rPr lang="en-US" sz="1600" dirty="0" err="1">
                <a:solidFill>
                  <a:schemeClr val="accent1">
                    <a:lumMod val="75000"/>
                  </a:schemeClr>
                </a:solidFill>
                <a:latin typeface="Calibri" charset="0"/>
                <a:ea typeface="DengXian" charset="-122"/>
                <a:cs typeface="Times New Roman" charset="0"/>
              </a:rPr>
              <a:t>nums</a:t>
            </a:r>
            <a:r>
              <a:rPr lang="en-US" sz="1600" dirty="0">
                <a:solidFill>
                  <a:schemeClr val="accent1">
                    <a:lumMod val="75000"/>
                  </a:schemeClr>
                </a:solidFill>
                <a:latin typeface="Calibri" charset="0"/>
                <a:ea typeface="DengXian" charset="-122"/>
                <a:cs typeface="Times New Roman" charset="0"/>
              </a:rPr>
              <a:t>[</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a:t>
            </a:r>
          </a:p>
          <a:p>
            <a:r>
              <a:rPr lang="en-US" sz="1600" dirty="0">
                <a:solidFill>
                  <a:schemeClr val="accent1">
                    <a:lumMod val="75000"/>
                  </a:schemeClr>
                </a:solidFill>
                <a:latin typeface="Calibri" charset="0"/>
                <a:ea typeface="DengXian" charset="-122"/>
                <a:cs typeface="Times New Roman" charset="0"/>
              </a:rPr>
              <a:t>    }</a:t>
            </a:r>
          </a:p>
          <a:p>
            <a:r>
              <a:rPr lang="en-US" sz="1600" dirty="0">
                <a:solidFill>
                  <a:schemeClr val="accent1">
                    <a:lumMod val="75000"/>
                  </a:schemeClr>
                </a:solidFill>
                <a:latin typeface="Calibri" charset="0"/>
                <a:ea typeface="DengXian" charset="-122"/>
                <a:cs typeface="Times New Roman" charset="0"/>
              </a:rPr>
              <a:t>    return res;</a:t>
            </a:r>
            <a:endParaRPr lang="en-US" sz="1600" dirty="0">
              <a:solidFill>
                <a:schemeClr val="accent1">
                  <a:lumMod val="75000"/>
                </a:schemeClr>
              </a:solidFill>
              <a:effectLst/>
              <a:latin typeface="Calibri" charset="0"/>
              <a:ea typeface="DengXian" charset="-122"/>
              <a:cs typeface="Times New Roman" charset="0"/>
            </a:endParaRPr>
          </a:p>
        </p:txBody>
      </p:sp>
      <p:sp>
        <p:nvSpPr>
          <p:cNvPr id="13" name="Rectangle 12"/>
          <p:cNvSpPr/>
          <p:nvPr/>
        </p:nvSpPr>
        <p:spPr>
          <a:xfrm>
            <a:off x="4324595" y="441727"/>
            <a:ext cx="8221682" cy="338554"/>
          </a:xfrm>
          <a:prstGeom prst="rect">
            <a:avLst/>
          </a:prstGeom>
        </p:spPr>
        <p:txBody>
          <a:bodyPr wrap="square">
            <a:spAutoFit/>
          </a:bodyPr>
          <a:lstStyle/>
          <a:p>
            <a:r>
              <a:rPr lang="en-US" sz="1600" dirty="0" smtClean="0"/>
              <a:t>Element </a:t>
            </a:r>
            <a:r>
              <a:rPr lang="en-US" sz="1600" dirty="0"/>
              <a:t>appears three times except for one, which appears exactly once. Find that single one.</a:t>
            </a:r>
          </a:p>
        </p:txBody>
      </p:sp>
      <p:sp>
        <p:nvSpPr>
          <p:cNvPr id="15" name="Rectangle 14"/>
          <p:cNvSpPr/>
          <p:nvPr/>
        </p:nvSpPr>
        <p:spPr>
          <a:xfrm>
            <a:off x="6337465" y="780281"/>
            <a:ext cx="6096000" cy="2800767"/>
          </a:xfrm>
          <a:prstGeom prst="rect">
            <a:avLst/>
          </a:prstGeom>
        </p:spPr>
        <p:txBody>
          <a:bodyPr>
            <a:spAutoFit/>
          </a:bodyPr>
          <a:lstStyle/>
          <a:p>
            <a:r>
              <a:rPr lang="en-US" sz="1600" dirty="0">
                <a:latin typeface="Calibri" charset="0"/>
                <a:ea typeface="DengXian" charset="-122"/>
                <a:cs typeface="Times New Roman" charset="0"/>
              </a:rPr>
              <a:t>template</a:t>
            </a:r>
            <a:r>
              <a:rPr lang="en-US" sz="1600" dirty="0" smtClean="0">
                <a:latin typeface="Calibri" charset="0"/>
                <a:ea typeface="DengXian" charset="-122"/>
                <a:cs typeface="Times New Roman" charset="0"/>
              </a:rPr>
              <a:t>: (</a:t>
            </a:r>
            <a:r>
              <a:rPr lang="en-US" sz="1600" dirty="0">
                <a:latin typeface="Calibri" charset="0"/>
                <a:ea typeface="DengXian" charset="-122"/>
                <a:cs typeface="Times New Roman" charset="0"/>
              </a:rPr>
              <a:t>sum % k) / (T % k</a:t>
            </a:r>
            <a:r>
              <a:rPr lang="en-US" sz="1600" dirty="0" smtClean="0">
                <a:latin typeface="Calibri" charset="0"/>
                <a:ea typeface="DengXian" charset="-122"/>
                <a:cs typeface="Times New Roman" charset="0"/>
              </a:rPr>
              <a:t>)</a:t>
            </a:r>
            <a:endParaRPr lang="en-US" sz="1600" dirty="0">
              <a:latin typeface="Calibri" charset="0"/>
              <a:ea typeface="DengXian" charset="-122"/>
              <a:cs typeface="Times New Roman" charset="0"/>
            </a:endParaRPr>
          </a:p>
          <a:p>
            <a:r>
              <a:rPr lang="en-US" sz="1600" dirty="0" smtClean="0">
                <a:latin typeface="Calibri" charset="0"/>
                <a:ea typeface="DengXian" charset="-122"/>
                <a:cs typeface="Times New Roman" charset="0"/>
              </a:rPr>
              <a:t>get </a:t>
            </a:r>
            <a:r>
              <a:rPr lang="en-US" sz="1600" dirty="0">
                <a:latin typeface="Calibri" charset="0"/>
                <a:ea typeface="DengXian" charset="-122"/>
                <a:cs typeface="Times New Roman" charset="0"/>
              </a:rPr>
              <a:t>sum of every bit first: </a:t>
            </a:r>
          </a:p>
          <a:p>
            <a:r>
              <a:rPr lang="en-US" sz="1600" dirty="0">
                <a:latin typeface="Calibri" charset="0"/>
                <a:ea typeface="DengXian" charset="-122"/>
                <a:cs typeface="Times New Roman" charset="0"/>
              </a:rPr>
              <a:t> </a:t>
            </a:r>
            <a:r>
              <a:rPr lang="en-US" sz="1600" dirty="0" err="1">
                <a:latin typeface="Calibri" charset="0"/>
                <a:ea typeface="DengXian" charset="-122"/>
                <a:cs typeface="Times New Roman" charset="0"/>
              </a:rPr>
              <a:t>e.g</a:t>
            </a:r>
            <a:r>
              <a:rPr lang="en-US" sz="1600" dirty="0">
                <a:latin typeface="Calibri" charset="0"/>
                <a:ea typeface="DengXian" charset="-122"/>
                <a:cs typeface="Times New Roman" charset="0"/>
              </a:rPr>
              <a:t>: [1,2,3,1,2,3,1,3]  K=3 T=2</a:t>
            </a:r>
          </a:p>
          <a:p>
            <a:r>
              <a:rPr lang="en-US" sz="1600" dirty="0">
                <a:latin typeface="Calibri" charset="0"/>
                <a:ea typeface="DengXian" charset="-122"/>
                <a:cs typeface="Times New Roman" charset="0"/>
              </a:rPr>
              <a:t>       0 1 1 0 1 1 0 1  = 5 % k = 2  =&gt; 2 / (</a:t>
            </a:r>
            <a:r>
              <a:rPr lang="en-US" sz="1600" dirty="0" err="1">
                <a:latin typeface="Calibri" charset="0"/>
                <a:ea typeface="DengXian" charset="-122"/>
                <a:cs typeface="Times New Roman" charset="0"/>
              </a:rPr>
              <a:t>T%k</a:t>
            </a:r>
            <a:r>
              <a:rPr lang="en-US" sz="1600" dirty="0">
                <a:latin typeface="Calibri" charset="0"/>
                <a:ea typeface="DengXian" charset="-122"/>
                <a:cs typeface="Times New Roman" charset="0"/>
              </a:rPr>
              <a:t>) is 2 = 1</a:t>
            </a:r>
          </a:p>
          <a:p>
            <a:r>
              <a:rPr lang="en-US" sz="1600" dirty="0">
                <a:latin typeface="Calibri" charset="0"/>
                <a:ea typeface="DengXian" charset="-122"/>
                <a:cs typeface="Times New Roman" charset="0"/>
              </a:rPr>
              <a:t>       1 0 1 1 0 1 1 1  = 6 % k = 0  =&gt; 0 / (</a:t>
            </a:r>
            <a:r>
              <a:rPr lang="en-US" sz="1600" dirty="0" err="1">
                <a:latin typeface="Calibri" charset="0"/>
                <a:ea typeface="DengXian" charset="-122"/>
                <a:cs typeface="Times New Roman" charset="0"/>
              </a:rPr>
              <a:t>T%k</a:t>
            </a:r>
            <a:r>
              <a:rPr lang="en-US" sz="1600" dirty="0">
                <a:latin typeface="Calibri" charset="0"/>
                <a:ea typeface="DengXian" charset="-122"/>
                <a:cs typeface="Times New Roman" charset="0"/>
              </a:rPr>
              <a:t>) is 2 = 0</a:t>
            </a:r>
          </a:p>
          <a:p>
            <a:r>
              <a:rPr lang="en-US" sz="1600" dirty="0">
                <a:latin typeface="Calibri" charset="0"/>
                <a:ea typeface="DengXian" charset="-122"/>
                <a:cs typeface="Times New Roman" charset="0"/>
              </a:rPr>
              <a:t> answer is 2</a:t>
            </a:r>
          </a:p>
          <a:p>
            <a:r>
              <a:rPr lang="en-US" sz="1600" dirty="0">
                <a:latin typeface="Calibri" charset="0"/>
                <a:ea typeface="DengXian" charset="-122"/>
                <a:cs typeface="Times New Roman" charset="0"/>
              </a:rPr>
              <a:t> </a:t>
            </a:r>
            <a:r>
              <a:rPr lang="en-US" sz="1600" dirty="0" err="1">
                <a:latin typeface="Calibri" charset="0"/>
                <a:ea typeface="DengXian" charset="-122"/>
                <a:cs typeface="Times New Roman" charset="0"/>
              </a:rPr>
              <a:t>e.g</a:t>
            </a:r>
            <a:r>
              <a:rPr lang="en-US" sz="1600" dirty="0">
                <a:latin typeface="Calibri" charset="0"/>
                <a:ea typeface="DengXian" charset="-122"/>
                <a:cs typeface="Times New Roman" charset="0"/>
              </a:rPr>
              <a:t>: [1,2,3,1,2,3,1,3,2,2,2]  K=3 T=5</a:t>
            </a:r>
          </a:p>
          <a:p>
            <a:r>
              <a:rPr lang="en-US" sz="1600" dirty="0">
                <a:latin typeface="Calibri" charset="0"/>
                <a:ea typeface="DengXian" charset="-122"/>
                <a:cs typeface="Times New Roman" charset="0"/>
              </a:rPr>
              <a:t>       0 1 1 0 1 1 0 1 1 1 1  = 8 % k = 2  =&gt; 2 / (</a:t>
            </a:r>
            <a:r>
              <a:rPr lang="en-US" sz="1600" dirty="0" err="1">
                <a:latin typeface="Calibri" charset="0"/>
                <a:ea typeface="DengXian" charset="-122"/>
                <a:cs typeface="Times New Roman" charset="0"/>
              </a:rPr>
              <a:t>T%k</a:t>
            </a:r>
            <a:r>
              <a:rPr lang="en-US" sz="1600" dirty="0">
                <a:latin typeface="Calibri" charset="0"/>
                <a:ea typeface="DengXian" charset="-122"/>
                <a:cs typeface="Times New Roman" charset="0"/>
              </a:rPr>
              <a:t>) is 2 = 1</a:t>
            </a:r>
          </a:p>
          <a:p>
            <a:r>
              <a:rPr lang="en-US" sz="1600" dirty="0">
                <a:latin typeface="Calibri" charset="0"/>
                <a:ea typeface="DengXian" charset="-122"/>
                <a:cs typeface="Times New Roman" charset="0"/>
              </a:rPr>
              <a:t>       1 0 1 1 0 1 1 1 0 0 0  = 6 % k = 0  =&gt; 0 / (</a:t>
            </a:r>
            <a:r>
              <a:rPr lang="en-US" sz="1600" dirty="0" err="1">
                <a:latin typeface="Calibri" charset="0"/>
                <a:ea typeface="DengXian" charset="-122"/>
                <a:cs typeface="Times New Roman" charset="0"/>
              </a:rPr>
              <a:t>T%k</a:t>
            </a:r>
            <a:r>
              <a:rPr lang="en-US" sz="1600" dirty="0">
                <a:latin typeface="Calibri" charset="0"/>
                <a:ea typeface="DengXian" charset="-122"/>
                <a:cs typeface="Times New Roman" charset="0"/>
              </a:rPr>
              <a:t>) is 2 = 0</a:t>
            </a:r>
          </a:p>
          <a:p>
            <a:r>
              <a:rPr lang="en-US" sz="1600" dirty="0">
                <a:latin typeface="Calibri" charset="0"/>
                <a:ea typeface="DengXian" charset="-122"/>
                <a:cs typeface="Times New Roman" charset="0"/>
              </a:rPr>
              <a:t> answer is </a:t>
            </a:r>
            <a:r>
              <a:rPr lang="en-US" sz="1600" dirty="0" smtClean="0">
                <a:latin typeface="Calibri" charset="0"/>
                <a:ea typeface="DengXian" charset="-122"/>
                <a:cs typeface="Times New Roman" charset="0"/>
              </a:rPr>
              <a:t>2</a:t>
            </a:r>
            <a:endParaRPr lang="en-US" sz="1600" dirty="0">
              <a:latin typeface="Calibri" charset="0"/>
              <a:ea typeface="DengXian" charset="-122"/>
              <a:cs typeface="Times New Roman" charset="0"/>
            </a:endParaRPr>
          </a:p>
          <a:p>
            <a:r>
              <a:rPr lang="en-US" sz="1600" dirty="0">
                <a:latin typeface="Calibri" charset="0"/>
                <a:ea typeface="DengXian" charset="-122"/>
                <a:cs typeface="Times New Roman" charset="0"/>
              </a:rPr>
              <a:t> the each bit of the answer is: (sum of that bit % k) / (T % k)</a:t>
            </a:r>
            <a:endParaRPr lang="en-US" sz="1600" dirty="0">
              <a:effectLst/>
              <a:latin typeface="Calibri" charset="0"/>
              <a:ea typeface="DengXian" charset="-122"/>
              <a:cs typeface="Times New Roman" charset="0"/>
            </a:endParaRPr>
          </a:p>
        </p:txBody>
      </p:sp>
      <p:sp>
        <p:nvSpPr>
          <p:cNvPr id="16" name="Rectangle 15"/>
          <p:cNvSpPr/>
          <p:nvPr/>
        </p:nvSpPr>
        <p:spPr>
          <a:xfrm>
            <a:off x="5134094" y="3702556"/>
            <a:ext cx="6966862" cy="329320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err="1">
                <a:solidFill>
                  <a:schemeClr val="accent1">
                    <a:lumMod val="75000"/>
                  </a:schemeClr>
                </a:solidFill>
                <a:latin typeface="Calibri" charset="0"/>
                <a:ea typeface="DengXian" charset="-122"/>
                <a:cs typeface="Times New Roman" charset="0"/>
              </a:rPr>
              <a:t>var</a:t>
            </a:r>
            <a:r>
              <a:rPr lang="en-US" sz="1600" dirty="0">
                <a:solidFill>
                  <a:schemeClr val="accent1">
                    <a:lumMod val="75000"/>
                  </a:schemeClr>
                </a:solidFill>
                <a:latin typeface="Calibri" charset="0"/>
                <a:ea typeface="DengXian" charset="-122"/>
                <a:cs typeface="Times New Roman" charset="0"/>
              </a:rPr>
              <a:t> k = 3, t=1, res= 0;</a:t>
            </a:r>
          </a:p>
          <a:p>
            <a:r>
              <a:rPr lang="en-US" sz="1600" dirty="0">
                <a:solidFill>
                  <a:schemeClr val="accent1">
                    <a:lumMod val="75000"/>
                  </a:schemeClr>
                </a:solidFill>
                <a:latin typeface="Calibri" charset="0"/>
                <a:ea typeface="DengXian" charset="-122"/>
                <a:cs typeface="Times New Roman" charset="0"/>
              </a:rPr>
              <a:t>    </a:t>
            </a:r>
            <a:r>
              <a:rPr lang="en-US" sz="1600" b="1" dirty="0" err="1">
                <a:solidFill>
                  <a:srgbClr val="FF0000"/>
                </a:solidFill>
                <a:latin typeface="Calibri" charset="0"/>
                <a:ea typeface="DengXian" charset="-122"/>
                <a:cs typeface="Times New Roman" charset="0"/>
              </a:rPr>
              <a:t>var</a:t>
            </a:r>
            <a:r>
              <a:rPr lang="en-US" sz="1600" b="1" dirty="0">
                <a:solidFill>
                  <a:srgbClr val="FF0000"/>
                </a:solidFill>
                <a:latin typeface="Calibri" charset="0"/>
                <a:ea typeface="DengXian" charset="-122"/>
                <a:cs typeface="Times New Roman" charset="0"/>
              </a:rPr>
              <a:t> </a:t>
            </a:r>
            <a:r>
              <a:rPr lang="en-US" sz="1600" b="1" dirty="0" err="1">
                <a:solidFill>
                  <a:srgbClr val="FF0000"/>
                </a:solidFill>
                <a:latin typeface="Calibri" charset="0"/>
                <a:ea typeface="DengXian" charset="-122"/>
                <a:cs typeface="Times New Roman" charset="0"/>
              </a:rPr>
              <a:t>bitSum</a:t>
            </a:r>
            <a:r>
              <a:rPr lang="en-US" sz="1600" b="1" dirty="0">
                <a:solidFill>
                  <a:srgbClr val="FF0000"/>
                </a:solidFill>
                <a:latin typeface="Calibri" charset="0"/>
                <a:ea typeface="DengXian" charset="-122"/>
                <a:cs typeface="Times New Roman" charset="0"/>
              </a:rPr>
              <a:t> = new Array(32).fill(0);</a:t>
            </a:r>
          </a:p>
          <a:p>
            <a:r>
              <a:rPr lang="en-US" sz="1600" b="1" dirty="0">
                <a:solidFill>
                  <a:srgbClr val="FF0000"/>
                </a:solidFill>
                <a:latin typeface="Calibri" charset="0"/>
                <a:ea typeface="DengXian" charset="-122"/>
                <a:cs typeface="Times New Roman" charset="0"/>
              </a:rPr>
              <a:t>    for(</a:t>
            </a:r>
            <a:r>
              <a:rPr lang="en-US" sz="1600" b="1" dirty="0" err="1">
                <a:solidFill>
                  <a:srgbClr val="FF0000"/>
                </a:solidFill>
                <a:latin typeface="Calibri" charset="0"/>
                <a:ea typeface="DengXian" charset="-122"/>
                <a:cs typeface="Times New Roman" charset="0"/>
              </a:rPr>
              <a:t>var</a:t>
            </a:r>
            <a:r>
              <a:rPr lang="en-US" sz="1600" b="1" dirty="0">
                <a:solidFill>
                  <a:srgbClr val="FF0000"/>
                </a:solidFill>
                <a:latin typeface="Calibri" charset="0"/>
                <a:ea typeface="DengXian" charset="-122"/>
                <a:cs typeface="Times New Roman" charset="0"/>
              </a:rPr>
              <a:t> </a:t>
            </a:r>
            <a:r>
              <a:rPr lang="en-US" sz="1600" b="1" dirty="0" err="1">
                <a:solidFill>
                  <a:srgbClr val="FF0000"/>
                </a:solidFill>
                <a:latin typeface="Calibri" charset="0"/>
                <a:ea typeface="DengXian" charset="-122"/>
                <a:cs typeface="Times New Roman" charset="0"/>
              </a:rPr>
              <a:t>i</a:t>
            </a:r>
            <a:r>
              <a:rPr lang="en-US" sz="1600" b="1" dirty="0">
                <a:solidFill>
                  <a:srgbClr val="FF0000"/>
                </a:solidFill>
                <a:latin typeface="Calibri" charset="0"/>
                <a:ea typeface="DengXian" charset="-122"/>
                <a:cs typeface="Times New Roman" charset="0"/>
              </a:rPr>
              <a:t>=0; </a:t>
            </a:r>
            <a:r>
              <a:rPr lang="en-US" sz="1600" b="1" dirty="0" err="1">
                <a:solidFill>
                  <a:srgbClr val="FF0000"/>
                </a:solidFill>
                <a:latin typeface="Calibri" charset="0"/>
                <a:ea typeface="DengXian" charset="-122"/>
                <a:cs typeface="Times New Roman" charset="0"/>
              </a:rPr>
              <a:t>i</a:t>
            </a:r>
            <a:r>
              <a:rPr lang="en-US" sz="1600" b="1" dirty="0">
                <a:solidFill>
                  <a:srgbClr val="FF0000"/>
                </a:solidFill>
                <a:latin typeface="Calibri" charset="0"/>
                <a:ea typeface="DengXian" charset="-122"/>
                <a:cs typeface="Times New Roman" charset="0"/>
              </a:rPr>
              <a:t>&lt;32; </a:t>
            </a:r>
            <a:r>
              <a:rPr lang="en-US" sz="1600" b="1" dirty="0" err="1">
                <a:solidFill>
                  <a:srgbClr val="FF0000"/>
                </a:solidFill>
                <a:latin typeface="Calibri" charset="0"/>
                <a:ea typeface="DengXian" charset="-122"/>
                <a:cs typeface="Times New Roman" charset="0"/>
              </a:rPr>
              <a:t>i</a:t>
            </a:r>
            <a:r>
              <a:rPr lang="en-US" sz="1600" b="1" dirty="0">
                <a:solidFill>
                  <a:srgbClr val="FF0000"/>
                </a:solidFill>
                <a:latin typeface="Calibri" charset="0"/>
                <a:ea typeface="DengXian" charset="-122"/>
                <a:cs typeface="Times New Roman" charset="0"/>
              </a:rPr>
              <a:t>++) {</a:t>
            </a:r>
          </a:p>
          <a:p>
            <a:r>
              <a:rPr lang="en-US" sz="1600" b="1" dirty="0">
                <a:solidFill>
                  <a:srgbClr val="FF0000"/>
                </a:solidFill>
                <a:latin typeface="Calibri" charset="0"/>
                <a:ea typeface="DengXian" charset="-122"/>
                <a:cs typeface="Times New Roman" charset="0"/>
              </a:rPr>
              <a:t>        for(</a:t>
            </a:r>
            <a:r>
              <a:rPr lang="en-US" sz="1600" b="1" dirty="0" err="1">
                <a:solidFill>
                  <a:srgbClr val="FF0000"/>
                </a:solidFill>
                <a:latin typeface="Calibri" charset="0"/>
                <a:ea typeface="DengXian" charset="-122"/>
                <a:cs typeface="Times New Roman" charset="0"/>
              </a:rPr>
              <a:t>var</a:t>
            </a:r>
            <a:r>
              <a:rPr lang="en-US" sz="1600" b="1" dirty="0">
                <a:solidFill>
                  <a:srgbClr val="FF0000"/>
                </a:solidFill>
                <a:latin typeface="Calibri" charset="0"/>
                <a:ea typeface="DengXian" charset="-122"/>
                <a:cs typeface="Times New Roman" charset="0"/>
              </a:rPr>
              <a:t> </a:t>
            </a:r>
            <a:r>
              <a:rPr lang="en-US" sz="1600" b="1" dirty="0" err="1">
                <a:solidFill>
                  <a:srgbClr val="FF0000"/>
                </a:solidFill>
                <a:latin typeface="Calibri" charset="0"/>
                <a:ea typeface="DengXian" charset="-122"/>
                <a:cs typeface="Times New Roman" charset="0"/>
              </a:rPr>
              <a:t>num</a:t>
            </a:r>
            <a:r>
              <a:rPr lang="en-US" sz="1600" b="1" dirty="0">
                <a:solidFill>
                  <a:srgbClr val="FF0000"/>
                </a:solidFill>
                <a:latin typeface="Calibri" charset="0"/>
                <a:ea typeface="DengXian" charset="-122"/>
                <a:cs typeface="Times New Roman" charset="0"/>
              </a:rPr>
              <a:t> of </a:t>
            </a:r>
            <a:r>
              <a:rPr lang="en-US" sz="1600" b="1" dirty="0" err="1">
                <a:solidFill>
                  <a:srgbClr val="FF0000"/>
                </a:solidFill>
                <a:latin typeface="Calibri" charset="0"/>
                <a:ea typeface="DengXian" charset="-122"/>
                <a:cs typeface="Times New Roman" charset="0"/>
              </a:rPr>
              <a:t>nums</a:t>
            </a:r>
            <a:r>
              <a:rPr lang="en-US" sz="1600" b="1" dirty="0">
                <a:solidFill>
                  <a:srgbClr val="FF0000"/>
                </a:solidFill>
                <a:latin typeface="Calibri" charset="0"/>
                <a:ea typeface="DengXian" charset="-122"/>
                <a:cs typeface="Times New Roman" charset="0"/>
              </a:rPr>
              <a:t>) {</a:t>
            </a:r>
          </a:p>
          <a:p>
            <a:r>
              <a:rPr lang="en-US" sz="1600" b="1" dirty="0">
                <a:solidFill>
                  <a:srgbClr val="FF0000"/>
                </a:solidFill>
                <a:latin typeface="Calibri" charset="0"/>
                <a:ea typeface="DengXian" charset="-122"/>
                <a:cs typeface="Times New Roman" charset="0"/>
              </a:rPr>
              <a:t>            </a:t>
            </a:r>
            <a:r>
              <a:rPr lang="en-US" sz="1600" b="1" dirty="0" err="1">
                <a:solidFill>
                  <a:srgbClr val="FF0000"/>
                </a:solidFill>
                <a:latin typeface="Calibri" charset="0"/>
                <a:ea typeface="DengXian" charset="-122"/>
                <a:cs typeface="Times New Roman" charset="0"/>
              </a:rPr>
              <a:t>bitSum</a:t>
            </a:r>
            <a:r>
              <a:rPr lang="en-US" sz="1600" b="1" dirty="0">
                <a:solidFill>
                  <a:srgbClr val="FF0000"/>
                </a:solidFill>
                <a:latin typeface="Calibri" charset="0"/>
                <a:ea typeface="DengXian" charset="-122"/>
                <a:cs typeface="Times New Roman" charset="0"/>
              </a:rPr>
              <a:t>[</a:t>
            </a:r>
            <a:r>
              <a:rPr lang="en-US" sz="1600" b="1" dirty="0" err="1">
                <a:solidFill>
                  <a:srgbClr val="FF0000"/>
                </a:solidFill>
                <a:latin typeface="Calibri" charset="0"/>
                <a:ea typeface="DengXian" charset="-122"/>
                <a:cs typeface="Times New Roman" charset="0"/>
              </a:rPr>
              <a:t>i</a:t>
            </a:r>
            <a:r>
              <a:rPr lang="en-US" sz="1600" b="1" dirty="0">
                <a:solidFill>
                  <a:srgbClr val="FF0000"/>
                </a:solidFill>
                <a:latin typeface="Calibri" charset="0"/>
                <a:ea typeface="DengXian" charset="-122"/>
                <a:cs typeface="Times New Roman" charset="0"/>
              </a:rPr>
              <a:t>] +=  </a:t>
            </a:r>
            <a:r>
              <a:rPr lang="en-US" sz="1600" b="1" dirty="0" err="1">
                <a:solidFill>
                  <a:srgbClr val="FF0000"/>
                </a:solidFill>
                <a:latin typeface="Calibri" charset="0"/>
                <a:ea typeface="DengXian" charset="-122"/>
                <a:cs typeface="Times New Roman" charset="0"/>
              </a:rPr>
              <a:t>getBit</a:t>
            </a:r>
            <a:r>
              <a:rPr lang="en-US" sz="1600" b="1" dirty="0">
                <a:solidFill>
                  <a:srgbClr val="FF0000"/>
                </a:solidFill>
                <a:latin typeface="Calibri" charset="0"/>
                <a:ea typeface="DengXian" charset="-122"/>
                <a:cs typeface="Times New Roman" charset="0"/>
              </a:rPr>
              <a:t>(</a:t>
            </a:r>
            <a:r>
              <a:rPr lang="en-US" sz="1600" b="1" dirty="0" err="1">
                <a:solidFill>
                  <a:srgbClr val="FF0000"/>
                </a:solidFill>
                <a:latin typeface="Calibri" charset="0"/>
                <a:ea typeface="DengXian" charset="-122"/>
                <a:cs typeface="Times New Roman" charset="0"/>
              </a:rPr>
              <a:t>num</a:t>
            </a:r>
            <a:r>
              <a:rPr lang="en-US" sz="1600" b="1" dirty="0">
                <a:solidFill>
                  <a:srgbClr val="FF0000"/>
                </a:solidFill>
                <a:latin typeface="Calibri" charset="0"/>
                <a:ea typeface="DengXian" charset="-122"/>
                <a:cs typeface="Times New Roman" charset="0"/>
              </a:rPr>
              <a:t>, </a:t>
            </a:r>
            <a:r>
              <a:rPr lang="en-US" sz="1600" b="1" dirty="0" err="1">
                <a:solidFill>
                  <a:srgbClr val="FF0000"/>
                </a:solidFill>
                <a:latin typeface="Calibri" charset="0"/>
                <a:ea typeface="DengXian" charset="-122"/>
                <a:cs typeface="Times New Roman" charset="0"/>
              </a:rPr>
              <a:t>i</a:t>
            </a:r>
            <a:r>
              <a:rPr lang="en-US" sz="1600" b="1" dirty="0">
                <a:solidFill>
                  <a:srgbClr val="FF0000"/>
                </a:solidFill>
                <a:latin typeface="Calibri" charset="0"/>
                <a:ea typeface="DengXian" charset="-122"/>
                <a:cs typeface="Times New Roman" charset="0"/>
              </a:rPr>
              <a:t>); // get </a:t>
            </a:r>
            <a:r>
              <a:rPr lang="en-US" sz="1600" b="1" dirty="0" err="1">
                <a:solidFill>
                  <a:srgbClr val="FF0000"/>
                </a:solidFill>
                <a:latin typeface="Calibri" charset="0"/>
                <a:ea typeface="DengXian" charset="-122"/>
                <a:cs typeface="Times New Roman" charset="0"/>
              </a:rPr>
              <a:t>ith</a:t>
            </a:r>
            <a:r>
              <a:rPr lang="en-US" sz="1600" b="1" dirty="0">
                <a:solidFill>
                  <a:srgbClr val="FF0000"/>
                </a:solidFill>
                <a:latin typeface="Calibri" charset="0"/>
                <a:ea typeface="DengXian" charset="-122"/>
                <a:cs typeface="Times New Roman" charset="0"/>
              </a:rPr>
              <a:t> bit from </a:t>
            </a:r>
            <a:r>
              <a:rPr lang="en-US" sz="1600" b="1" dirty="0" err="1">
                <a:solidFill>
                  <a:srgbClr val="FF0000"/>
                </a:solidFill>
                <a:latin typeface="Calibri" charset="0"/>
                <a:ea typeface="DengXian" charset="-122"/>
                <a:cs typeface="Times New Roman" charset="0"/>
              </a:rPr>
              <a:t>num</a:t>
            </a:r>
            <a:endParaRPr lang="en-US" sz="1600" b="1" dirty="0">
              <a:solidFill>
                <a:srgbClr val="FF0000"/>
              </a:solidFill>
              <a:latin typeface="Calibri" charset="0"/>
              <a:ea typeface="DengXian" charset="-122"/>
              <a:cs typeface="Times New Roman" charset="0"/>
            </a:endParaRPr>
          </a:p>
          <a:p>
            <a:r>
              <a:rPr lang="en-US" sz="1600" b="1" dirty="0">
                <a:solidFill>
                  <a:srgbClr val="FF0000"/>
                </a:solidFill>
                <a:latin typeface="Calibri" charset="0"/>
                <a:ea typeface="DengXian" charset="-122"/>
                <a:cs typeface="Times New Roman" charset="0"/>
              </a:rPr>
              <a:t>        }</a:t>
            </a:r>
          </a:p>
          <a:p>
            <a:r>
              <a:rPr lang="en-US" sz="1600" b="1" dirty="0">
                <a:solidFill>
                  <a:srgbClr val="FF0000"/>
                </a:solidFill>
                <a:latin typeface="Calibri" charset="0"/>
                <a:ea typeface="DengXian" charset="-122"/>
                <a:cs typeface="Times New Roman" charset="0"/>
              </a:rPr>
              <a:t>        </a:t>
            </a:r>
            <a:r>
              <a:rPr lang="en-US" sz="1600" b="1" dirty="0" err="1">
                <a:solidFill>
                  <a:srgbClr val="FF0000"/>
                </a:solidFill>
                <a:latin typeface="Calibri" charset="0"/>
                <a:ea typeface="DengXian" charset="-122"/>
                <a:cs typeface="Times New Roman" charset="0"/>
              </a:rPr>
              <a:t>bitSum</a:t>
            </a:r>
            <a:r>
              <a:rPr lang="en-US" sz="1600" b="1" dirty="0">
                <a:solidFill>
                  <a:srgbClr val="FF0000"/>
                </a:solidFill>
                <a:latin typeface="Calibri" charset="0"/>
                <a:ea typeface="DengXian" charset="-122"/>
                <a:cs typeface="Times New Roman" charset="0"/>
              </a:rPr>
              <a:t>[</a:t>
            </a:r>
            <a:r>
              <a:rPr lang="en-US" sz="1600" b="1" dirty="0" err="1">
                <a:solidFill>
                  <a:srgbClr val="FF0000"/>
                </a:solidFill>
                <a:latin typeface="Calibri" charset="0"/>
                <a:ea typeface="DengXian" charset="-122"/>
                <a:cs typeface="Times New Roman" charset="0"/>
              </a:rPr>
              <a:t>i</a:t>
            </a:r>
            <a:r>
              <a:rPr lang="en-US" sz="1600" b="1" dirty="0">
                <a:solidFill>
                  <a:srgbClr val="FF0000"/>
                </a:solidFill>
                <a:latin typeface="Calibri" charset="0"/>
                <a:ea typeface="DengXian" charset="-122"/>
                <a:cs typeface="Times New Roman" charset="0"/>
              </a:rPr>
              <a:t>] = (</a:t>
            </a:r>
            <a:r>
              <a:rPr lang="en-US" sz="1600" b="1" dirty="0" err="1">
                <a:solidFill>
                  <a:srgbClr val="FF0000"/>
                </a:solidFill>
                <a:latin typeface="Calibri" charset="0"/>
                <a:ea typeface="DengXian" charset="-122"/>
                <a:cs typeface="Times New Roman" charset="0"/>
              </a:rPr>
              <a:t>bitSum</a:t>
            </a:r>
            <a:r>
              <a:rPr lang="en-US" sz="1600" b="1" dirty="0">
                <a:solidFill>
                  <a:srgbClr val="FF0000"/>
                </a:solidFill>
                <a:latin typeface="Calibri" charset="0"/>
                <a:ea typeface="DengXian" charset="-122"/>
                <a:cs typeface="Times New Roman" charset="0"/>
              </a:rPr>
              <a:t>[</a:t>
            </a:r>
            <a:r>
              <a:rPr lang="en-US" sz="1600" b="1" dirty="0" err="1">
                <a:solidFill>
                  <a:srgbClr val="FF0000"/>
                </a:solidFill>
                <a:latin typeface="Calibri" charset="0"/>
                <a:ea typeface="DengXian" charset="-122"/>
                <a:cs typeface="Times New Roman" charset="0"/>
              </a:rPr>
              <a:t>i</a:t>
            </a:r>
            <a:r>
              <a:rPr lang="en-US" sz="1600" b="1" dirty="0">
                <a:solidFill>
                  <a:srgbClr val="FF0000"/>
                </a:solidFill>
                <a:latin typeface="Calibri" charset="0"/>
                <a:ea typeface="DengXian" charset="-122"/>
                <a:cs typeface="Times New Roman" charset="0"/>
              </a:rPr>
              <a:t>]% k) / (t % k);</a:t>
            </a:r>
          </a:p>
          <a:p>
            <a:r>
              <a:rPr lang="en-US" sz="1600" b="1" dirty="0">
                <a:solidFill>
                  <a:srgbClr val="FF0000"/>
                </a:solidFill>
                <a:latin typeface="Calibri" charset="0"/>
                <a:ea typeface="DengXian" charset="-122"/>
                <a:cs typeface="Times New Roman" charset="0"/>
              </a:rPr>
              <a:t>    }</a:t>
            </a:r>
          </a:p>
          <a:p>
            <a:r>
              <a:rPr lang="en-US" sz="1600" b="1" dirty="0" smtClean="0">
                <a:solidFill>
                  <a:srgbClr val="FF0000"/>
                </a:solidFill>
                <a:latin typeface="Calibri" charset="0"/>
                <a:ea typeface="DengXian" charset="-122"/>
                <a:cs typeface="Times New Roman" charset="0"/>
              </a:rPr>
              <a:t>for(</a:t>
            </a:r>
            <a:r>
              <a:rPr lang="en-US" sz="1600" b="1" dirty="0" err="1" smtClean="0">
                <a:solidFill>
                  <a:srgbClr val="FF0000"/>
                </a:solidFill>
                <a:latin typeface="Calibri" charset="0"/>
                <a:ea typeface="DengXian" charset="-122"/>
                <a:cs typeface="Times New Roman" charset="0"/>
              </a:rPr>
              <a:t>var</a:t>
            </a:r>
            <a:r>
              <a:rPr lang="en-US" sz="1600" b="1" dirty="0" smtClean="0">
                <a:solidFill>
                  <a:srgbClr val="FF0000"/>
                </a:solidFill>
                <a:latin typeface="Calibri" charset="0"/>
                <a:ea typeface="DengXian" charset="-122"/>
                <a:cs typeface="Times New Roman" charset="0"/>
              </a:rPr>
              <a:t> </a:t>
            </a:r>
            <a:r>
              <a:rPr lang="en-US" sz="1600" b="1" dirty="0" err="1">
                <a:solidFill>
                  <a:srgbClr val="FF0000"/>
                </a:solidFill>
                <a:latin typeface="Calibri" charset="0"/>
                <a:ea typeface="DengXian" charset="-122"/>
                <a:cs typeface="Times New Roman" charset="0"/>
              </a:rPr>
              <a:t>i</a:t>
            </a:r>
            <a:r>
              <a:rPr lang="en-US" sz="1600" b="1" dirty="0">
                <a:solidFill>
                  <a:srgbClr val="FF0000"/>
                </a:solidFill>
                <a:latin typeface="Calibri" charset="0"/>
                <a:ea typeface="DengXian" charset="-122"/>
                <a:cs typeface="Times New Roman" charset="0"/>
              </a:rPr>
              <a:t>=0; </a:t>
            </a:r>
            <a:r>
              <a:rPr lang="en-US" sz="1600" b="1" dirty="0" err="1">
                <a:solidFill>
                  <a:srgbClr val="FF0000"/>
                </a:solidFill>
                <a:latin typeface="Calibri" charset="0"/>
                <a:ea typeface="DengXian" charset="-122"/>
                <a:cs typeface="Times New Roman" charset="0"/>
              </a:rPr>
              <a:t>i</a:t>
            </a:r>
            <a:r>
              <a:rPr lang="en-US" sz="1600" b="1" dirty="0">
                <a:solidFill>
                  <a:srgbClr val="FF0000"/>
                </a:solidFill>
                <a:latin typeface="Calibri" charset="0"/>
                <a:ea typeface="DengXian" charset="-122"/>
                <a:cs typeface="Times New Roman" charset="0"/>
              </a:rPr>
              <a:t>&lt;32; </a:t>
            </a:r>
            <a:r>
              <a:rPr lang="en-US" sz="1600" b="1" dirty="0" err="1">
                <a:solidFill>
                  <a:srgbClr val="FF0000"/>
                </a:solidFill>
                <a:latin typeface="Calibri" charset="0"/>
                <a:ea typeface="DengXian" charset="-122"/>
                <a:cs typeface="Times New Roman" charset="0"/>
              </a:rPr>
              <a:t>i</a:t>
            </a:r>
            <a:r>
              <a:rPr lang="en-US" sz="1600" b="1" dirty="0">
                <a:solidFill>
                  <a:srgbClr val="FF0000"/>
                </a:solidFill>
                <a:latin typeface="Calibri" charset="0"/>
                <a:ea typeface="DengXian" charset="-122"/>
                <a:cs typeface="Times New Roman" charset="0"/>
              </a:rPr>
              <a:t>++)  //use a 32 bit vector to create an integer, basic bit operation</a:t>
            </a:r>
          </a:p>
          <a:p>
            <a:r>
              <a:rPr lang="en-US" sz="1600" b="1" dirty="0">
                <a:solidFill>
                  <a:srgbClr val="FF0000"/>
                </a:solidFill>
                <a:latin typeface="Calibri" charset="0"/>
                <a:ea typeface="DengXian" charset="-122"/>
                <a:cs typeface="Times New Roman" charset="0"/>
              </a:rPr>
              <a:t>        res+=</a:t>
            </a:r>
            <a:r>
              <a:rPr lang="en-US" sz="1600" b="1" dirty="0" err="1">
                <a:solidFill>
                  <a:srgbClr val="FF0000"/>
                </a:solidFill>
                <a:latin typeface="Calibri" charset="0"/>
                <a:ea typeface="DengXian" charset="-122"/>
                <a:cs typeface="Times New Roman" charset="0"/>
              </a:rPr>
              <a:t>bitSum</a:t>
            </a:r>
            <a:r>
              <a:rPr lang="en-US" sz="1600" b="1" dirty="0">
                <a:solidFill>
                  <a:srgbClr val="FF0000"/>
                </a:solidFill>
                <a:latin typeface="Calibri" charset="0"/>
                <a:ea typeface="DengXian" charset="-122"/>
                <a:cs typeface="Times New Roman" charset="0"/>
              </a:rPr>
              <a:t>[</a:t>
            </a:r>
            <a:r>
              <a:rPr lang="en-US" sz="1600" b="1" dirty="0" err="1">
                <a:solidFill>
                  <a:srgbClr val="FF0000"/>
                </a:solidFill>
                <a:latin typeface="Calibri" charset="0"/>
                <a:ea typeface="DengXian" charset="-122"/>
                <a:cs typeface="Times New Roman" charset="0"/>
              </a:rPr>
              <a:t>i</a:t>
            </a:r>
            <a:r>
              <a:rPr lang="en-US" sz="1600" b="1" dirty="0">
                <a:solidFill>
                  <a:srgbClr val="FF0000"/>
                </a:solidFill>
                <a:latin typeface="Calibri" charset="0"/>
                <a:ea typeface="DengXian" charset="-122"/>
                <a:cs typeface="Times New Roman" charset="0"/>
              </a:rPr>
              <a:t>]&lt;&lt;</a:t>
            </a:r>
            <a:r>
              <a:rPr lang="en-US" sz="1600" b="1" dirty="0" err="1">
                <a:solidFill>
                  <a:srgbClr val="FF0000"/>
                </a:solidFill>
                <a:latin typeface="Calibri" charset="0"/>
                <a:ea typeface="DengXian" charset="-122"/>
                <a:cs typeface="Times New Roman" charset="0"/>
              </a:rPr>
              <a:t>i</a:t>
            </a:r>
            <a:r>
              <a:rPr lang="en-US" sz="1600" b="1" dirty="0">
                <a:solidFill>
                  <a:srgbClr val="FF0000"/>
                </a:solidFill>
                <a:latin typeface="Calibri" charset="0"/>
                <a:ea typeface="DengXian" charset="-122"/>
                <a:cs typeface="Times New Roman" charset="0"/>
              </a:rPr>
              <a:t>;</a:t>
            </a:r>
          </a:p>
          <a:p>
            <a:r>
              <a:rPr lang="en-US" sz="1600" b="1" dirty="0">
                <a:solidFill>
                  <a:srgbClr val="FF0000"/>
                </a:solidFill>
                <a:latin typeface="Calibri" charset="0"/>
                <a:ea typeface="DengXian" charset="-122"/>
                <a:cs typeface="Times New Roman" charset="0"/>
              </a:rPr>
              <a:t>   </a:t>
            </a:r>
          </a:p>
          <a:p>
            <a:r>
              <a:rPr lang="en-US" sz="1600" b="1" dirty="0">
                <a:solidFill>
                  <a:srgbClr val="FF0000"/>
                </a:solidFill>
                <a:latin typeface="Calibri" charset="0"/>
                <a:ea typeface="DengXian" charset="-122"/>
                <a:cs typeface="Times New Roman" charset="0"/>
              </a:rPr>
              <a:t>    return res;</a:t>
            </a:r>
            <a:endParaRPr lang="en-US" sz="1600" b="1" dirty="0">
              <a:solidFill>
                <a:srgbClr val="FF0000"/>
              </a:solidFill>
              <a:effectLst/>
              <a:latin typeface="Calibri" charset="0"/>
              <a:ea typeface="DengXian" charset="-122"/>
              <a:cs typeface="Times New Roman" charset="0"/>
            </a:endParaRPr>
          </a:p>
        </p:txBody>
      </p:sp>
      <p:cxnSp>
        <p:nvCxnSpPr>
          <p:cNvPr id="18" name="Straight Arrow Connector 17"/>
          <p:cNvCxnSpPr/>
          <p:nvPr/>
        </p:nvCxnSpPr>
        <p:spPr>
          <a:xfrm>
            <a:off x="3681351" y="4500748"/>
            <a:ext cx="14527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1843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3422" y="156146"/>
            <a:ext cx="1736373" cy="369332"/>
          </a:xfrm>
          <a:prstGeom prst="rect">
            <a:avLst/>
          </a:prstGeom>
        </p:spPr>
        <p:txBody>
          <a:bodyPr wrap="none">
            <a:spAutoFit/>
          </a:bodyPr>
          <a:lstStyle/>
          <a:p>
            <a:r>
              <a:rPr lang="en-US"/>
              <a:t>Single Number </a:t>
            </a:r>
            <a:r>
              <a:rPr lang="en-US" smtClean="0"/>
              <a:t>II</a:t>
            </a:r>
            <a:endParaRPr lang="en-US"/>
          </a:p>
        </p:txBody>
      </p:sp>
      <p:sp>
        <p:nvSpPr>
          <p:cNvPr id="6" name="Rectangle 5"/>
          <p:cNvSpPr/>
          <p:nvPr/>
        </p:nvSpPr>
        <p:spPr>
          <a:xfrm>
            <a:off x="193421" y="616021"/>
            <a:ext cx="11575025" cy="584775"/>
          </a:xfrm>
          <a:prstGeom prst="rect">
            <a:avLst/>
          </a:prstGeom>
        </p:spPr>
        <p:txBody>
          <a:bodyPr wrap="square">
            <a:spAutoFit/>
          </a:bodyPr>
          <a:lstStyle/>
          <a:p>
            <a:r>
              <a:rPr lang="en-US" sz="1600" dirty="0"/>
              <a:t>Given an array of numbers </a:t>
            </a:r>
            <a:r>
              <a:rPr lang="en-US" sz="1600" dirty="0" err="1"/>
              <a:t>nums</a:t>
            </a:r>
            <a:r>
              <a:rPr lang="en-US" sz="1600" dirty="0"/>
              <a:t>, in which exactly two elements appear only once and all the other elements appear exactly twice. Find the two elements that appear only once.</a:t>
            </a:r>
          </a:p>
        </p:txBody>
      </p:sp>
      <p:sp>
        <p:nvSpPr>
          <p:cNvPr id="8" name="Rectangle 7"/>
          <p:cNvSpPr/>
          <p:nvPr/>
        </p:nvSpPr>
        <p:spPr>
          <a:xfrm>
            <a:off x="102920" y="1291339"/>
            <a:ext cx="7734794" cy="4524315"/>
          </a:xfrm>
          <a:prstGeom prst="rect">
            <a:avLst/>
          </a:prstGeom>
        </p:spPr>
        <p:txBody>
          <a:bodyPr wrap="square">
            <a:spAutoFit/>
          </a:bodyPr>
          <a:lstStyle/>
          <a:p>
            <a:r>
              <a:rPr lang="en-US" dirty="0" err="1">
                <a:latin typeface="Calibri" charset="0"/>
                <a:ea typeface="DengXian" charset="-122"/>
                <a:cs typeface="Times New Roman" charset="0"/>
              </a:rPr>
              <a:t>e.g</a:t>
            </a:r>
            <a:r>
              <a:rPr lang="en-US" dirty="0">
                <a:latin typeface="Calibri" charset="0"/>
                <a:ea typeface="DengXian" charset="-122"/>
                <a:cs typeface="Times New Roman" charset="0"/>
              </a:rPr>
              <a:t>: [1,2,1,3,2,5]  </a:t>
            </a:r>
          </a:p>
          <a:p>
            <a:r>
              <a:rPr lang="en-US" dirty="0">
                <a:latin typeface="Calibri" charset="0"/>
                <a:ea typeface="DengXian" charset="-122"/>
                <a:cs typeface="Times New Roman" charset="0"/>
              </a:rPr>
              <a:t> </a:t>
            </a:r>
            <a:r>
              <a:rPr lang="en-US" dirty="0" err="1">
                <a:latin typeface="Calibri" charset="0"/>
                <a:ea typeface="DengXian" charset="-122"/>
                <a:cs typeface="Times New Roman" charset="0"/>
              </a:rPr>
              <a:t>xor</a:t>
            </a:r>
            <a:r>
              <a:rPr lang="en-US" dirty="0">
                <a:latin typeface="Calibri" charset="0"/>
                <a:ea typeface="DengXian" charset="-122"/>
                <a:cs typeface="Times New Roman" charset="0"/>
              </a:rPr>
              <a:t> = 110 </a:t>
            </a:r>
          </a:p>
          <a:p>
            <a:r>
              <a:rPr lang="en-US" dirty="0">
                <a:latin typeface="Calibri" charset="0"/>
                <a:ea typeface="DengXian" charset="-122"/>
                <a:cs typeface="Times New Roman" charset="0"/>
              </a:rPr>
              <a:t> </a:t>
            </a:r>
            <a:r>
              <a:rPr lang="en-US" dirty="0" err="1">
                <a:latin typeface="Calibri" charset="0"/>
                <a:ea typeface="DengXian" charset="-122"/>
                <a:cs typeface="Times New Roman" charset="0"/>
              </a:rPr>
              <a:t>xor</a:t>
            </a:r>
            <a:r>
              <a:rPr lang="en-US" dirty="0">
                <a:latin typeface="Calibri" charset="0"/>
                <a:ea typeface="DengXian" charset="-122"/>
                <a:cs typeface="Times New Roman" charset="0"/>
              </a:rPr>
              <a:t> &amp; -</a:t>
            </a:r>
            <a:r>
              <a:rPr lang="en-US" dirty="0" err="1">
                <a:latin typeface="Calibri" charset="0"/>
                <a:ea typeface="DengXian" charset="-122"/>
                <a:cs typeface="Times New Roman" charset="0"/>
              </a:rPr>
              <a:t>xor</a:t>
            </a:r>
            <a:r>
              <a:rPr lang="en-US" dirty="0">
                <a:latin typeface="Calibri" charset="0"/>
                <a:ea typeface="DengXian" charset="-122"/>
                <a:cs typeface="Times New Roman" charset="0"/>
              </a:rPr>
              <a:t> = 10</a:t>
            </a:r>
          </a:p>
          <a:p>
            <a:r>
              <a:rPr lang="en-US" dirty="0">
                <a:latin typeface="Calibri" charset="0"/>
                <a:ea typeface="DengXian" charset="-122"/>
                <a:cs typeface="Times New Roman" charset="0"/>
              </a:rPr>
              <a:t> set num1=0, num2=0</a:t>
            </a:r>
          </a:p>
          <a:p>
            <a:r>
              <a:rPr lang="en-US" dirty="0">
                <a:latin typeface="Calibri" charset="0"/>
                <a:ea typeface="DengXian" charset="-122"/>
                <a:cs typeface="Times New Roman" charset="0"/>
              </a:rPr>
              <a:t> we AND each number with 10: if result &gt; 0 num1 XOR </a:t>
            </a:r>
            <a:r>
              <a:rPr lang="en-US" dirty="0" err="1">
                <a:latin typeface="Calibri" charset="0"/>
                <a:ea typeface="DengXian" charset="-122"/>
                <a:cs typeface="Times New Roman" charset="0"/>
              </a:rPr>
              <a:t>num</a:t>
            </a:r>
            <a:endParaRPr lang="en-US" dirty="0">
              <a:latin typeface="Calibri" charset="0"/>
              <a:ea typeface="DengXian" charset="-122"/>
              <a:cs typeface="Times New Roman" charset="0"/>
            </a:endParaRPr>
          </a:p>
          <a:p>
            <a:r>
              <a:rPr lang="en-US" dirty="0">
                <a:latin typeface="Calibri" charset="0"/>
                <a:ea typeface="DengXian" charset="-122"/>
                <a:cs typeface="Times New Roman" charset="0"/>
              </a:rPr>
              <a:t>                             if result&lt;= 0 num2 XOR </a:t>
            </a:r>
            <a:r>
              <a:rPr lang="en-US" dirty="0" err="1">
                <a:latin typeface="Calibri" charset="0"/>
                <a:ea typeface="DengXian" charset="-122"/>
                <a:cs typeface="Times New Roman" charset="0"/>
              </a:rPr>
              <a:t>num</a:t>
            </a:r>
            <a:endParaRPr lang="en-US" dirty="0">
              <a:latin typeface="Calibri" charset="0"/>
              <a:ea typeface="DengXian" charset="-122"/>
              <a:cs typeface="Times New Roman" charset="0"/>
            </a:endParaRPr>
          </a:p>
          <a:p>
            <a:r>
              <a:rPr lang="en-US" dirty="0">
                <a:latin typeface="Calibri" charset="0"/>
                <a:ea typeface="DengXian" charset="-122"/>
                <a:cs typeface="Times New Roman" charset="0"/>
              </a:rPr>
              <a:t>num1 and num2 is the answer</a:t>
            </a:r>
          </a:p>
          <a:p>
            <a:r>
              <a:rPr lang="en-US" dirty="0">
                <a:latin typeface="Calibri" charset="0"/>
                <a:ea typeface="DengXian" charset="-122"/>
                <a:cs typeface="Times New Roman" charset="0"/>
              </a:rPr>
              <a:t> </a:t>
            </a:r>
          </a:p>
          <a:p>
            <a:r>
              <a:rPr lang="en-US" dirty="0" err="1">
                <a:latin typeface="Calibri" charset="0"/>
                <a:ea typeface="DengXian" charset="-122"/>
                <a:cs typeface="Times New Roman" charset="0"/>
              </a:rPr>
              <a:t>num</a:t>
            </a:r>
            <a:r>
              <a:rPr lang="en-US" dirty="0">
                <a:latin typeface="Calibri" charset="0"/>
                <a:ea typeface="DengXian" charset="-122"/>
                <a:cs typeface="Times New Roman" charset="0"/>
              </a:rPr>
              <a:t>=1, </a:t>
            </a:r>
            <a:r>
              <a:rPr lang="en-US" dirty="0" err="1">
                <a:latin typeface="Calibri" charset="0"/>
                <a:ea typeface="DengXian" charset="-122"/>
                <a:cs typeface="Times New Roman" charset="0"/>
              </a:rPr>
              <a:t>num&amp;xor</a:t>
            </a:r>
            <a:r>
              <a:rPr lang="en-US" dirty="0">
                <a:latin typeface="Calibri" charset="0"/>
                <a:ea typeface="DengXian" charset="-122"/>
                <a:cs typeface="Times New Roman" charset="0"/>
              </a:rPr>
              <a:t> = 01&amp;10=0 num2 = 01</a:t>
            </a:r>
          </a:p>
          <a:p>
            <a:r>
              <a:rPr lang="en-US" dirty="0" err="1">
                <a:latin typeface="Calibri" charset="0"/>
                <a:ea typeface="DengXian" charset="-122"/>
                <a:cs typeface="Times New Roman" charset="0"/>
              </a:rPr>
              <a:t>num</a:t>
            </a:r>
            <a:r>
              <a:rPr lang="en-US" dirty="0">
                <a:latin typeface="Calibri" charset="0"/>
                <a:ea typeface="DengXian" charset="-122"/>
                <a:cs typeface="Times New Roman" charset="0"/>
              </a:rPr>
              <a:t>=2, </a:t>
            </a:r>
            <a:r>
              <a:rPr lang="en-US" dirty="0" err="1">
                <a:latin typeface="Calibri" charset="0"/>
                <a:ea typeface="DengXian" charset="-122"/>
                <a:cs typeface="Times New Roman" charset="0"/>
              </a:rPr>
              <a:t>num&amp;xor</a:t>
            </a:r>
            <a:r>
              <a:rPr lang="en-US" dirty="0">
                <a:latin typeface="Calibri" charset="0"/>
                <a:ea typeface="DengXian" charset="-122"/>
                <a:cs typeface="Times New Roman" charset="0"/>
              </a:rPr>
              <a:t> = 10&amp;10&gt;0 num1 = 10</a:t>
            </a:r>
          </a:p>
          <a:p>
            <a:r>
              <a:rPr lang="en-US" dirty="0" err="1">
                <a:latin typeface="Calibri" charset="0"/>
                <a:ea typeface="DengXian" charset="-122"/>
                <a:cs typeface="Times New Roman" charset="0"/>
              </a:rPr>
              <a:t>num</a:t>
            </a:r>
            <a:r>
              <a:rPr lang="en-US" dirty="0">
                <a:latin typeface="Calibri" charset="0"/>
                <a:ea typeface="DengXian" charset="-122"/>
                <a:cs typeface="Times New Roman" charset="0"/>
              </a:rPr>
              <a:t>=1, </a:t>
            </a:r>
            <a:r>
              <a:rPr lang="en-US" dirty="0" err="1">
                <a:latin typeface="Calibri" charset="0"/>
                <a:ea typeface="DengXian" charset="-122"/>
                <a:cs typeface="Times New Roman" charset="0"/>
              </a:rPr>
              <a:t>num&amp;xor</a:t>
            </a:r>
            <a:r>
              <a:rPr lang="en-US" dirty="0">
                <a:latin typeface="Calibri" charset="0"/>
                <a:ea typeface="DengXian" charset="-122"/>
                <a:cs typeface="Times New Roman" charset="0"/>
              </a:rPr>
              <a:t> = 01&amp;10=0 num2 = 01^01 =00</a:t>
            </a:r>
          </a:p>
          <a:p>
            <a:r>
              <a:rPr lang="en-US" dirty="0" err="1">
                <a:latin typeface="Calibri" charset="0"/>
                <a:ea typeface="DengXian" charset="-122"/>
                <a:cs typeface="Times New Roman" charset="0"/>
              </a:rPr>
              <a:t>num</a:t>
            </a:r>
            <a:r>
              <a:rPr lang="en-US" dirty="0">
                <a:latin typeface="Calibri" charset="0"/>
                <a:ea typeface="DengXian" charset="-122"/>
                <a:cs typeface="Times New Roman" charset="0"/>
              </a:rPr>
              <a:t>=3, </a:t>
            </a:r>
            <a:r>
              <a:rPr lang="en-US" dirty="0" err="1">
                <a:latin typeface="Calibri" charset="0"/>
                <a:ea typeface="DengXian" charset="-122"/>
                <a:cs typeface="Times New Roman" charset="0"/>
              </a:rPr>
              <a:t>num&amp;xor</a:t>
            </a:r>
            <a:r>
              <a:rPr lang="en-US" dirty="0">
                <a:latin typeface="Calibri" charset="0"/>
                <a:ea typeface="DengXian" charset="-122"/>
                <a:cs typeface="Times New Roman" charset="0"/>
              </a:rPr>
              <a:t> = 11&amp;10&gt;0 num1 = 10^11 =01</a:t>
            </a:r>
          </a:p>
          <a:p>
            <a:r>
              <a:rPr lang="en-US" dirty="0" err="1">
                <a:latin typeface="Calibri" charset="0"/>
                <a:ea typeface="DengXian" charset="-122"/>
                <a:cs typeface="Times New Roman" charset="0"/>
              </a:rPr>
              <a:t>num</a:t>
            </a:r>
            <a:r>
              <a:rPr lang="en-US" dirty="0">
                <a:latin typeface="Calibri" charset="0"/>
                <a:ea typeface="DengXian" charset="-122"/>
                <a:cs typeface="Times New Roman" charset="0"/>
              </a:rPr>
              <a:t>=2, </a:t>
            </a:r>
            <a:r>
              <a:rPr lang="en-US" dirty="0" err="1">
                <a:latin typeface="Calibri" charset="0"/>
                <a:ea typeface="DengXian" charset="-122"/>
                <a:cs typeface="Times New Roman" charset="0"/>
              </a:rPr>
              <a:t>num&amp;xor</a:t>
            </a:r>
            <a:r>
              <a:rPr lang="en-US" dirty="0">
                <a:latin typeface="Calibri" charset="0"/>
                <a:ea typeface="DengXian" charset="-122"/>
                <a:cs typeface="Times New Roman" charset="0"/>
              </a:rPr>
              <a:t> = 10&amp;10&gt;0 num1 = 01^10 =11</a:t>
            </a:r>
          </a:p>
          <a:p>
            <a:r>
              <a:rPr lang="en-US" dirty="0" err="1">
                <a:latin typeface="Calibri" charset="0"/>
                <a:ea typeface="DengXian" charset="-122"/>
                <a:cs typeface="Times New Roman" charset="0"/>
              </a:rPr>
              <a:t>num</a:t>
            </a:r>
            <a:r>
              <a:rPr lang="en-US" dirty="0">
                <a:latin typeface="Calibri" charset="0"/>
                <a:ea typeface="DengXian" charset="-122"/>
                <a:cs typeface="Times New Roman" charset="0"/>
              </a:rPr>
              <a:t>=5, </a:t>
            </a:r>
            <a:r>
              <a:rPr lang="en-US" dirty="0" err="1">
                <a:latin typeface="Calibri" charset="0"/>
                <a:ea typeface="DengXian" charset="-122"/>
                <a:cs typeface="Times New Roman" charset="0"/>
              </a:rPr>
              <a:t>num&amp;xor</a:t>
            </a:r>
            <a:r>
              <a:rPr lang="en-US" dirty="0">
                <a:latin typeface="Calibri" charset="0"/>
                <a:ea typeface="DengXian" charset="-122"/>
                <a:cs typeface="Times New Roman" charset="0"/>
              </a:rPr>
              <a:t> =101&amp;10=0 num2 = 00^101=101  </a:t>
            </a:r>
            <a:endParaRPr lang="en-US" dirty="0" smtClean="0">
              <a:latin typeface="Calibri" charset="0"/>
              <a:ea typeface="DengXian" charset="-122"/>
              <a:cs typeface="Times New Roman" charset="0"/>
            </a:endParaRPr>
          </a:p>
          <a:p>
            <a:endParaRPr lang="en-US" dirty="0">
              <a:latin typeface="Calibri" charset="0"/>
              <a:ea typeface="DengXian" charset="-122"/>
              <a:cs typeface="Times New Roman" charset="0"/>
            </a:endParaRPr>
          </a:p>
          <a:p>
            <a:r>
              <a:rPr lang="en-US" dirty="0" smtClean="0">
                <a:latin typeface="Calibri" charset="0"/>
                <a:ea typeface="DengXian" charset="-122"/>
                <a:cs typeface="Times New Roman" charset="0"/>
              </a:rPr>
              <a:t>XOR : same </a:t>
            </a:r>
            <a:r>
              <a:rPr lang="en-US" dirty="0">
                <a:latin typeface="Calibri" charset="0"/>
                <a:ea typeface="DengXian" charset="-122"/>
                <a:cs typeface="Times New Roman" charset="0"/>
              </a:rPr>
              <a:t>is 0, </a:t>
            </a:r>
            <a:r>
              <a:rPr lang="en-US" dirty="0" err="1">
                <a:latin typeface="Calibri" charset="0"/>
                <a:ea typeface="DengXian" charset="-122"/>
                <a:cs typeface="Times New Roman" charset="0"/>
              </a:rPr>
              <a:t>diffrent</a:t>
            </a:r>
            <a:r>
              <a:rPr lang="en-US" dirty="0">
                <a:latin typeface="Calibri" charset="0"/>
                <a:ea typeface="DengXian" charset="-122"/>
                <a:cs typeface="Times New Roman" charset="0"/>
              </a:rPr>
              <a:t> is 1</a:t>
            </a:r>
            <a:endParaRPr lang="en-US" dirty="0">
              <a:effectLst/>
              <a:latin typeface="Calibri" charset="0"/>
              <a:ea typeface="DengXian" charset="-122"/>
              <a:cs typeface="Times New Roman" charset="0"/>
            </a:endParaRPr>
          </a:p>
        </p:txBody>
      </p:sp>
      <p:sp>
        <p:nvSpPr>
          <p:cNvPr id="9" name="Rectangle 8"/>
          <p:cNvSpPr/>
          <p:nvPr/>
        </p:nvSpPr>
        <p:spPr>
          <a:xfrm>
            <a:off x="6096000" y="1380460"/>
            <a:ext cx="6096000" cy="3693319"/>
          </a:xfrm>
          <a:prstGeom prst="rect">
            <a:avLst/>
          </a:prstGeom>
        </p:spPr>
        <p:txBody>
          <a:bodyPr>
            <a:spAutoFit/>
          </a:bodyPr>
          <a:lstStyle/>
          <a:p>
            <a:r>
              <a:rPr lang="en-US" dirty="0">
                <a:solidFill>
                  <a:srgbClr val="0070C0"/>
                </a:solidFill>
                <a:latin typeface="Calibri" charset="0"/>
                <a:ea typeface="DengXian" charset="-122"/>
                <a:cs typeface="Times New Roman" charset="0"/>
              </a:rPr>
              <a:t> </a:t>
            </a:r>
          </a:p>
          <a:p>
            <a:r>
              <a:rPr lang="en-US" dirty="0">
                <a:solidFill>
                  <a:srgbClr val="0070C0"/>
                </a:solidFill>
                <a:latin typeface="Calibri" charset="0"/>
                <a:ea typeface="DengXian" charset="-122"/>
                <a:cs typeface="Times New Roman" charset="0"/>
              </a:rPr>
              <a:t>    </a:t>
            </a:r>
            <a:r>
              <a:rPr lang="en-US" dirty="0" err="1">
                <a:solidFill>
                  <a:srgbClr val="0070C0"/>
                </a:solidFill>
                <a:latin typeface="Calibri" charset="0"/>
                <a:ea typeface="DengXian" charset="-122"/>
                <a:cs typeface="Times New Roman" charset="0"/>
              </a:rPr>
              <a:t>var</a:t>
            </a:r>
            <a:r>
              <a:rPr lang="en-US" dirty="0">
                <a:solidFill>
                  <a:srgbClr val="0070C0"/>
                </a:solidFill>
                <a:latin typeface="Calibri" charset="0"/>
                <a:ea typeface="DengXian" charset="-122"/>
                <a:cs typeface="Times New Roman" charset="0"/>
              </a:rPr>
              <a:t> </a:t>
            </a:r>
            <a:r>
              <a:rPr lang="en-US" dirty="0" err="1">
                <a:solidFill>
                  <a:srgbClr val="0070C0"/>
                </a:solidFill>
                <a:latin typeface="Calibri" charset="0"/>
                <a:ea typeface="DengXian" charset="-122"/>
                <a:cs typeface="Times New Roman" charset="0"/>
              </a:rPr>
              <a:t>xor</a:t>
            </a:r>
            <a:r>
              <a:rPr lang="en-US" dirty="0">
                <a:solidFill>
                  <a:srgbClr val="0070C0"/>
                </a:solidFill>
                <a:latin typeface="Calibri" charset="0"/>
                <a:ea typeface="DengXian" charset="-122"/>
                <a:cs typeface="Times New Roman" charset="0"/>
              </a:rPr>
              <a:t> = </a:t>
            </a:r>
            <a:r>
              <a:rPr lang="en-US" dirty="0" err="1">
                <a:solidFill>
                  <a:srgbClr val="0070C0"/>
                </a:solidFill>
                <a:latin typeface="Calibri" charset="0"/>
                <a:ea typeface="DengXian" charset="-122"/>
                <a:cs typeface="Times New Roman" charset="0"/>
              </a:rPr>
              <a:t>nums</a:t>
            </a:r>
            <a:r>
              <a:rPr lang="en-US" dirty="0">
                <a:solidFill>
                  <a:srgbClr val="0070C0"/>
                </a:solidFill>
                <a:latin typeface="Calibri" charset="0"/>
                <a:ea typeface="DengXian" charset="-122"/>
                <a:cs typeface="Times New Roman" charset="0"/>
              </a:rPr>
              <a:t>[0], num1=0, num2=0;</a:t>
            </a:r>
          </a:p>
          <a:p>
            <a:r>
              <a:rPr lang="en-US" dirty="0">
                <a:solidFill>
                  <a:srgbClr val="0070C0"/>
                </a:solidFill>
                <a:latin typeface="Calibri" charset="0"/>
                <a:ea typeface="DengXian" charset="-122"/>
                <a:cs typeface="Times New Roman" charset="0"/>
              </a:rPr>
              <a:t>    for(</a:t>
            </a:r>
            <a:r>
              <a:rPr lang="en-US" dirty="0" err="1">
                <a:solidFill>
                  <a:srgbClr val="0070C0"/>
                </a:solidFill>
                <a:latin typeface="Calibri" charset="0"/>
                <a:ea typeface="DengXian" charset="-122"/>
                <a:cs typeface="Times New Roman" charset="0"/>
              </a:rPr>
              <a:t>var</a:t>
            </a:r>
            <a:r>
              <a:rPr lang="en-US" dirty="0">
                <a:solidFill>
                  <a:srgbClr val="0070C0"/>
                </a:solidFill>
                <a:latin typeface="Calibri" charset="0"/>
                <a:ea typeface="DengXian" charset="-122"/>
                <a:cs typeface="Times New Roman" charset="0"/>
              </a:rPr>
              <a:t> </a:t>
            </a:r>
            <a:r>
              <a:rPr lang="en-US" dirty="0" err="1">
                <a:solidFill>
                  <a:srgbClr val="0070C0"/>
                </a:solidFill>
                <a:latin typeface="Calibri" charset="0"/>
                <a:ea typeface="DengXian" charset="-122"/>
                <a:cs typeface="Times New Roman" charset="0"/>
              </a:rPr>
              <a:t>i</a:t>
            </a:r>
            <a:r>
              <a:rPr lang="en-US" dirty="0">
                <a:solidFill>
                  <a:srgbClr val="0070C0"/>
                </a:solidFill>
                <a:latin typeface="Calibri" charset="0"/>
                <a:ea typeface="DengXian" charset="-122"/>
                <a:cs typeface="Times New Roman" charset="0"/>
              </a:rPr>
              <a:t>=1; </a:t>
            </a:r>
            <a:r>
              <a:rPr lang="en-US" dirty="0" err="1">
                <a:solidFill>
                  <a:srgbClr val="0070C0"/>
                </a:solidFill>
                <a:latin typeface="Calibri" charset="0"/>
                <a:ea typeface="DengXian" charset="-122"/>
                <a:cs typeface="Times New Roman" charset="0"/>
              </a:rPr>
              <a:t>i</a:t>
            </a:r>
            <a:r>
              <a:rPr lang="en-US" dirty="0">
                <a:solidFill>
                  <a:srgbClr val="0070C0"/>
                </a:solidFill>
                <a:latin typeface="Calibri" charset="0"/>
                <a:ea typeface="DengXian" charset="-122"/>
                <a:cs typeface="Times New Roman" charset="0"/>
              </a:rPr>
              <a:t>&lt;</a:t>
            </a:r>
            <a:r>
              <a:rPr lang="en-US" dirty="0" err="1">
                <a:solidFill>
                  <a:srgbClr val="0070C0"/>
                </a:solidFill>
                <a:latin typeface="Calibri" charset="0"/>
                <a:ea typeface="DengXian" charset="-122"/>
                <a:cs typeface="Times New Roman" charset="0"/>
              </a:rPr>
              <a:t>nums.length</a:t>
            </a:r>
            <a:r>
              <a:rPr lang="en-US" dirty="0">
                <a:solidFill>
                  <a:srgbClr val="0070C0"/>
                </a:solidFill>
                <a:latin typeface="Calibri" charset="0"/>
                <a:ea typeface="DengXian" charset="-122"/>
                <a:cs typeface="Times New Roman" charset="0"/>
              </a:rPr>
              <a:t>; </a:t>
            </a:r>
            <a:r>
              <a:rPr lang="en-US" dirty="0" err="1">
                <a:solidFill>
                  <a:srgbClr val="0070C0"/>
                </a:solidFill>
                <a:latin typeface="Calibri" charset="0"/>
                <a:ea typeface="DengXian" charset="-122"/>
                <a:cs typeface="Times New Roman" charset="0"/>
              </a:rPr>
              <a:t>i</a:t>
            </a:r>
            <a:r>
              <a:rPr lang="en-US" dirty="0">
                <a:solidFill>
                  <a:srgbClr val="0070C0"/>
                </a:solidFill>
                <a:latin typeface="Calibri" charset="0"/>
                <a:ea typeface="DengXian" charset="-122"/>
                <a:cs typeface="Times New Roman" charset="0"/>
              </a:rPr>
              <a:t>++) {</a:t>
            </a:r>
          </a:p>
          <a:p>
            <a:r>
              <a:rPr lang="en-US" dirty="0">
                <a:solidFill>
                  <a:srgbClr val="0070C0"/>
                </a:solidFill>
                <a:latin typeface="Calibri" charset="0"/>
                <a:ea typeface="DengXian" charset="-122"/>
                <a:cs typeface="Times New Roman" charset="0"/>
              </a:rPr>
              <a:t>        </a:t>
            </a:r>
            <a:r>
              <a:rPr lang="en-US" dirty="0" err="1">
                <a:solidFill>
                  <a:srgbClr val="0070C0"/>
                </a:solidFill>
                <a:latin typeface="Calibri" charset="0"/>
                <a:ea typeface="DengXian" charset="-122"/>
                <a:cs typeface="Times New Roman" charset="0"/>
              </a:rPr>
              <a:t>xor</a:t>
            </a:r>
            <a:r>
              <a:rPr lang="en-US" dirty="0">
                <a:solidFill>
                  <a:srgbClr val="0070C0"/>
                </a:solidFill>
                <a:latin typeface="Calibri" charset="0"/>
                <a:ea typeface="DengXian" charset="-122"/>
                <a:cs typeface="Times New Roman" charset="0"/>
              </a:rPr>
              <a:t> = </a:t>
            </a:r>
            <a:r>
              <a:rPr lang="en-US" dirty="0" err="1">
                <a:solidFill>
                  <a:srgbClr val="0070C0"/>
                </a:solidFill>
                <a:latin typeface="Calibri" charset="0"/>
                <a:ea typeface="DengXian" charset="-122"/>
                <a:cs typeface="Times New Roman" charset="0"/>
              </a:rPr>
              <a:t>xor</a:t>
            </a:r>
            <a:r>
              <a:rPr lang="en-US" dirty="0">
                <a:solidFill>
                  <a:srgbClr val="0070C0"/>
                </a:solidFill>
                <a:latin typeface="Calibri" charset="0"/>
                <a:ea typeface="DengXian" charset="-122"/>
                <a:cs typeface="Times New Roman" charset="0"/>
              </a:rPr>
              <a:t> ^ </a:t>
            </a:r>
            <a:r>
              <a:rPr lang="en-US" dirty="0" err="1">
                <a:solidFill>
                  <a:srgbClr val="0070C0"/>
                </a:solidFill>
                <a:latin typeface="Calibri" charset="0"/>
                <a:ea typeface="DengXian" charset="-122"/>
                <a:cs typeface="Times New Roman" charset="0"/>
              </a:rPr>
              <a:t>nums</a:t>
            </a:r>
            <a:r>
              <a:rPr lang="en-US" dirty="0">
                <a:solidFill>
                  <a:srgbClr val="0070C0"/>
                </a:solidFill>
                <a:latin typeface="Calibri" charset="0"/>
                <a:ea typeface="DengXian" charset="-122"/>
                <a:cs typeface="Times New Roman" charset="0"/>
              </a:rPr>
              <a:t>[</a:t>
            </a:r>
            <a:r>
              <a:rPr lang="en-US" dirty="0" err="1">
                <a:solidFill>
                  <a:srgbClr val="0070C0"/>
                </a:solidFill>
                <a:latin typeface="Calibri" charset="0"/>
                <a:ea typeface="DengXian" charset="-122"/>
                <a:cs typeface="Times New Roman" charset="0"/>
              </a:rPr>
              <a:t>i</a:t>
            </a:r>
            <a:r>
              <a:rPr lang="en-US" dirty="0">
                <a:solidFill>
                  <a:srgbClr val="0070C0"/>
                </a:solidFill>
                <a:latin typeface="Calibri" charset="0"/>
                <a:ea typeface="DengXian" charset="-122"/>
                <a:cs typeface="Times New Roman" charset="0"/>
              </a:rPr>
              <a:t>];</a:t>
            </a:r>
          </a:p>
          <a:p>
            <a:r>
              <a:rPr lang="en-US" dirty="0">
                <a:solidFill>
                  <a:srgbClr val="0070C0"/>
                </a:solidFill>
                <a:latin typeface="Calibri" charset="0"/>
                <a:ea typeface="DengXian" charset="-122"/>
                <a:cs typeface="Times New Roman" charset="0"/>
              </a:rPr>
              <a:t>    }</a:t>
            </a:r>
          </a:p>
          <a:p>
            <a:r>
              <a:rPr lang="en-US" dirty="0">
                <a:solidFill>
                  <a:srgbClr val="0070C0"/>
                </a:solidFill>
                <a:latin typeface="Calibri" charset="0"/>
                <a:ea typeface="DengXian" charset="-122"/>
                <a:cs typeface="Times New Roman" charset="0"/>
              </a:rPr>
              <a:t>    </a:t>
            </a:r>
          </a:p>
          <a:p>
            <a:r>
              <a:rPr lang="en-US" dirty="0">
                <a:solidFill>
                  <a:srgbClr val="0070C0"/>
                </a:solidFill>
                <a:latin typeface="Calibri" charset="0"/>
                <a:ea typeface="DengXian" charset="-122"/>
                <a:cs typeface="Times New Roman" charset="0"/>
              </a:rPr>
              <a:t>    </a:t>
            </a:r>
            <a:r>
              <a:rPr lang="en-US" dirty="0" err="1">
                <a:solidFill>
                  <a:srgbClr val="0070C0"/>
                </a:solidFill>
                <a:latin typeface="Calibri" charset="0"/>
                <a:ea typeface="DengXian" charset="-122"/>
                <a:cs typeface="Times New Roman" charset="0"/>
              </a:rPr>
              <a:t>xor</a:t>
            </a:r>
            <a:r>
              <a:rPr lang="en-US" dirty="0">
                <a:solidFill>
                  <a:srgbClr val="0070C0"/>
                </a:solidFill>
                <a:latin typeface="Calibri" charset="0"/>
                <a:ea typeface="DengXian" charset="-122"/>
                <a:cs typeface="Times New Roman" charset="0"/>
              </a:rPr>
              <a:t> &amp;= -</a:t>
            </a:r>
            <a:r>
              <a:rPr lang="en-US" dirty="0" err="1">
                <a:solidFill>
                  <a:srgbClr val="0070C0"/>
                </a:solidFill>
                <a:latin typeface="Calibri" charset="0"/>
                <a:ea typeface="DengXian" charset="-122"/>
                <a:cs typeface="Times New Roman" charset="0"/>
              </a:rPr>
              <a:t>xor</a:t>
            </a:r>
            <a:r>
              <a:rPr lang="en-US" dirty="0">
                <a:solidFill>
                  <a:srgbClr val="0070C0"/>
                </a:solidFill>
                <a:latin typeface="Calibri" charset="0"/>
                <a:ea typeface="DengXian" charset="-122"/>
                <a:cs typeface="Times New Roman" charset="0"/>
              </a:rPr>
              <a:t>;   // THIS is the key</a:t>
            </a:r>
          </a:p>
          <a:p>
            <a:r>
              <a:rPr lang="en-US" dirty="0">
                <a:solidFill>
                  <a:srgbClr val="0070C0"/>
                </a:solidFill>
                <a:latin typeface="Calibri" charset="0"/>
                <a:ea typeface="DengXian" charset="-122"/>
                <a:cs typeface="Times New Roman" charset="0"/>
              </a:rPr>
              <a:t>    </a:t>
            </a:r>
          </a:p>
          <a:p>
            <a:r>
              <a:rPr lang="en-US" dirty="0">
                <a:solidFill>
                  <a:srgbClr val="0070C0"/>
                </a:solidFill>
                <a:latin typeface="Calibri" charset="0"/>
                <a:ea typeface="DengXian" charset="-122"/>
                <a:cs typeface="Times New Roman" charset="0"/>
              </a:rPr>
              <a:t>    for(</a:t>
            </a:r>
            <a:r>
              <a:rPr lang="en-US" dirty="0" err="1">
                <a:solidFill>
                  <a:srgbClr val="0070C0"/>
                </a:solidFill>
                <a:latin typeface="Calibri" charset="0"/>
                <a:ea typeface="DengXian" charset="-122"/>
                <a:cs typeface="Times New Roman" charset="0"/>
              </a:rPr>
              <a:t>var</a:t>
            </a:r>
            <a:r>
              <a:rPr lang="en-US" dirty="0">
                <a:solidFill>
                  <a:srgbClr val="0070C0"/>
                </a:solidFill>
                <a:latin typeface="Calibri" charset="0"/>
                <a:ea typeface="DengXian" charset="-122"/>
                <a:cs typeface="Times New Roman" charset="0"/>
              </a:rPr>
              <a:t> </a:t>
            </a:r>
            <a:r>
              <a:rPr lang="en-US" dirty="0" err="1">
                <a:solidFill>
                  <a:srgbClr val="0070C0"/>
                </a:solidFill>
                <a:latin typeface="Calibri" charset="0"/>
                <a:ea typeface="DengXian" charset="-122"/>
                <a:cs typeface="Times New Roman" charset="0"/>
              </a:rPr>
              <a:t>num</a:t>
            </a:r>
            <a:r>
              <a:rPr lang="en-US" dirty="0">
                <a:solidFill>
                  <a:srgbClr val="0070C0"/>
                </a:solidFill>
                <a:latin typeface="Calibri" charset="0"/>
                <a:ea typeface="DengXian" charset="-122"/>
                <a:cs typeface="Times New Roman" charset="0"/>
              </a:rPr>
              <a:t> of </a:t>
            </a:r>
            <a:r>
              <a:rPr lang="en-US" dirty="0" err="1">
                <a:solidFill>
                  <a:srgbClr val="0070C0"/>
                </a:solidFill>
                <a:latin typeface="Calibri" charset="0"/>
                <a:ea typeface="DengXian" charset="-122"/>
                <a:cs typeface="Times New Roman" charset="0"/>
              </a:rPr>
              <a:t>nums</a:t>
            </a:r>
            <a:r>
              <a:rPr lang="en-US" dirty="0">
                <a:solidFill>
                  <a:srgbClr val="0070C0"/>
                </a:solidFill>
                <a:latin typeface="Calibri" charset="0"/>
                <a:ea typeface="DengXian" charset="-122"/>
                <a:cs typeface="Times New Roman" charset="0"/>
              </a:rPr>
              <a:t>) {</a:t>
            </a:r>
          </a:p>
          <a:p>
            <a:r>
              <a:rPr lang="en-US" dirty="0">
                <a:solidFill>
                  <a:srgbClr val="0070C0"/>
                </a:solidFill>
                <a:latin typeface="Calibri" charset="0"/>
                <a:ea typeface="DengXian" charset="-122"/>
                <a:cs typeface="Times New Roman" charset="0"/>
              </a:rPr>
              <a:t>        if((</a:t>
            </a:r>
            <a:r>
              <a:rPr lang="en-US" dirty="0" err="1">
                <a:solidFill>
                  <a:srgbClr val="0070C0"/>
                </a:solidFill>
                <a:latin typeface="Calibri" charset="0"/>
                <a:ea typeface="DengXian" charset="-122"/>
                <a:cs typeface="Times New Roman" charset="0"/>
              </a:rPr>
              <a:t>num</a:t>
            </a:r>
            <a:r>
              <a:rPr lang="en-US" dirty="0">
                <a:solidFill>
                  <a:srgbClr val="0070C0"/>
                </a:solidFill>
                <a:latin typeface="Calibri" charset="0"/>
                <a:ea typeface="DengXian" charset="-122"/>
                <a:cs typeface="Times New Roman" charset="0"/>
              </a:rPr>
              <a:t> &amp; </a:t>
            </a:r>
            <a:r>
              <a:rPr lang="en-US" dirty="0" err="1">
                <a:solidFill>
                  <a:srgbClr val="0070C0"/>
                </a:solidFill>
                <a:latin typeface="Calibri" charset="0"/>
                <a:ea typeface="DengXian" charset="-122"/>
                <a:cs typeface="Times New Roman" charset="0"/>
              </a:rPr>
              <a:t>xor</a:t>
            </a:r>
            <a:r>
              <a:rPr lang="en-US" dirty="0">
                <a:solidFill>
                  <a:srgbClr val="0070C0"/>
                </a:solidFill>
                <a:latin typeface="Calibri" charset="0"/>
                <a:ea typeface="DengXian" charset="-122"/>
                <a:cs typeface="Times New Roman" charset="0"/>
              </a:rPr>
              <a:t>) &gt; 0) num1 = num1 ^ </a:t>
            </a:r>
            <a:r>
              <a:rPr lang="en-US" dirty="0" err="1">
                <a:solidFill>
                  <a:srgbClr val="0070C0"/>
                </a:solidFill>
                <a:latin typeface="Calibri" charset="0"/>
                <a:ea typeface="DengXian" charset="-122"/>
                <a:cs typeface="Times New Roman" charset="0"/>
              </a:rPr>
              <a:t>num</a:t>
            </a:r>
            <a:r>
              <a:rPr lang="en-US" dirty="0">
                <a:solidFill>
                  <a:srgbClr val="0070C0"/>
                </a:solidFill>
                <a:latin typeface="Calibri" charset="0"/>
                <a:ea typeface="DengXian" charset="-122"/>
                <a:cs typeface="Times New Roman" charset="0"/>
              </a:rPr>
              <a:t>;</a:t>
            </a:r>
          </a:p>
          <a:p>
            <a:r>
              <a:rPr lang="en-US" dirty="0">
                <a:solidFill>
                  <a:srgbClr val="0070C0"/>
                </a:solidFill>
                <a:latin typeface="Calibri" charset="0"/>
                <a:ea typeface="DengXian" charset="-122"/>
                <a:cs typeface="Times New Roman" charset="0"/>
              </a:rPr>
              <a:t>        else num2 = num2 ^ </a:t>
            </a:r>
            <a:r>
              <a:rPr lang="en-US" dirty="0" err="1">
                <a:solidFill>
                  <a:srgbClr val="0070C0"/>
                </a:solidFill>
                <a:latin typeface="Calibri" charset="0"/>
                <a:ea typeface="DengXian" charset="-122"/>
                <a:cs typeface="Times New Roman" charset="0"/>
              </a:rPr>
              <a:t>num</a:t>
            </a:r>
            <a:r>
              <a:rPr lang="en-US" dirty="0">
                <a:solidFill>
                  <a:srgbClr val="0070C0"/>
                </a:solidFill>
                <a:latin typeface="Calibri" charset="0"/>
                <a:ea typeface="DengXian" charset="-122"/>
                <a:cs typeface="Times New Roman" charset="0"/>
              </a:rPr>
              <a:t>;</a:t>
            </a:r>
          </a:p>
          <a:p>
            <a:r>
              <a:rPr lang="en-US" dirty="0">
                <a:solidFill>
                  <a:srgbClr val="0070C0"/>
                </a:solidFill>
                <a:latin typeface="Calibri" charset="0"/>
                <a:ea typeface="DengXian" charset="-122"/>
                <a:cs typeface="Times New Roman" charset="0"/>
              </a:rPr>
              <a:t>    }</a:t>
            </a:r>
          </a:p>
          <a:p>
            <a:r>
              <a:rPr lang="en-US" dirty="0">
                <a:solidFill>
                  <a:srgbClr val="0070C0"/>
                </a:solidFill>
                <a:latin typeface="Calibri" charset="0"/>
                <a:ea typeface="DengXian" charset="-122"/>
                <a:cs typeface="Times New Roman" charset="0"/>
              </a:rPr>
              <a:t>    return [num1, num2];</a:t>
            </a:r>
            <a:endParaRPr lang="en-US" dirty="0">
              <a:solidFill>
                <a:srgbClr val="0070C0"/>
              </a:solidFill>
              <a:effectLst/>
              <a:latin typeface="Calibri" charset="0"/>
              <a:ea typeface="DengXian" charset="-122"/>
              <a:cs typeface="Times New Roman" charset="0"/>
            </a:endParaRPr>
          </a:p>
        </p:txBody>
      </p:sp>
    </p:spTree>
    <p:extLst>
      <p:ext uri="{BB962C8B-B14F-4D97-AF65-F5344CB8AC3E}">
        <p14:creationId xmlns:p14="http://schemas.microsoft.com/office/powerpoint/2010/main" val="1745671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3422" y="156146"/>
            <a:ext cx="5928354" cy="369332"/>
          </a:xfrm>
          <a:prstGeom prst="rect">
            <a:avLst/>
          </a:prstGeom>
        </p:spPr>
        <p:txBody>
          <a:bodyPr wrap="none">
            <a:spAutoFit/>
          </a:bodyPr>
          <a:lstStyle/>
          <a:p>
            <a:r>
              <a:rPr lang="en-US" dirty="0"/>
              <a:t>Use </a:t>
            </a:r>
            <a:r>
              <a:rPr lang="en-US" dirty="0" err="1"/>
              <a:t>hashmap</a:t>
            </a:r>
            <a:r>
              <a:rPr lang="en-US" dirty="0"/>
              <a:t> to find duplicate or find </a:t>
            </a:r>
            <a:r>
              <a:rPr lang="en-US" dirty="0" err="1"/>
              <a:t>subarray</a:t>
            </a:r>
            <a:r>
              <a:rPr lang="en-US" dirty="0"/>
              <a:t> with give sum</a:t>
            </a:r>
          </a:p>
        </p:txBody>
      </p:sp>
      <p:sp>
        <p:nvSpPr>
          <p:cNvPr id="2" name="Rectangle 1"/>
          <p:cNvSpPr/>
          <p:nvPr/>
        </p:nvSpPr>
        <p:spPr>
          <a:xfrm>
            <a:off x="193422" y="525478"/>
            <a:ext cx="5696739" cy="4616648"/>
          </a:xfrm>
          <a:prstGeom prst="rect">
            <a:avLst/>
          </a:prstGeom>
        </p:spPr>
        <p:txBody>
          <a:bodyPr wrap="square">
            <a:spAutoFit/>
          </a:bodyPr>
          <a:lstStyle/>
          <a:p>
            <a:r>
              <a:rPr lang="en-US" sz="1600" dirty="0">
                <a:latin typeface="Calibri" charset="0"/>
                <a:ea typeface="DengXian" charset="-122"/>
                <a:cs typeface="Times New Roman" charset="0"/>
              </a:rPr>
              <a:t>Given an array of integers and an integer k, </a:t>
            </a:r>
            <a:r>
              <a:rPr lang="en-US" sz="1600" dirty="0" smtClean="0">
                <a:latin typeface="Calibri" charset="0"/>
                <a:ea typeface="DengXian" charset="-122"/>
                <a:cs typeface="Times New Roman" charset="0"/>
              </a:rPr>
              <a:t>find </a:t>
            </a:r>
            <a:r>
              <a:rPr lang="en-US" sz="1600" dirty="0">
                <a:latin typeface="Calibri" charset="0"/>
                <a:ea typeface="DengXian" charset="-122"/>
                <a:cs typeface="Times New Roman" charset="0"/>
              </a:rPr>
              <a:t>out whether there are two distinct indices </a:t>
            </a:r>
            <a:r>
              <a:rPr lang="en-US" sz="1600" dirty="0" err="1">
                <a:latin typeface="Calibri" charset="0"/>
                <a:ea typeface="DengXian" charset="-122"/>
                <a:cs typeface="Times New Roman" charset="0"/>
              </a:rPr>
              <a:t>i</a:t>
            </a:r>
            <a:r>
              <a:rPr lang="en-US" sz="1600" dirty="0">
                <a:latin typeface="Calibri" charset="0"/>
                <a:ea typeface="DengXian" charset="-122"/>
                <a:cs typeface="Times New Roman" charset="0"/>
              </a:rPr>
              <a:t> and j in the array such that </a:t>
            </a:r>
            <a:r>
              <a:rPr lang="en-US" sz="1600" dirty="0" err="1">
                <a:latin typeface="Calibri" charset="0"/>
                <a:ea typeface="DengXian" charset="-122"/>
                <a:cs typeface="Times New Roman" charset="0"/>
              </a:rPr>
              <a:t>nums</a:t>
            </a:r>
            <a:r>
              <a:rPr lang="en-US" sz="1600" dirty="0">
                <a:latin typeface="Calibri" charset="0"/>
                <a:ea typeface="DengXian" charset="-122"/>
                <a:cs typeface="Times New Roman" charset="0"/>
              </a:rPr>
              <a:t>[</a:t>
            </a:r>
            <a:r>
              <a:rPr lang="en-US" sz="1600" dirty="0" err="1">
                <a:latin typeface="Calibri" charset="0"/>
                <a:ea typeface="DengXian" charset="-122"/>
                <a:cs typeface="Times New Roman" charset="0"/>
              </a:rPr>
              <a:t>i</a:t>
            </a:r>
            <a:r>
              <a:rPr lang="en-US" sz="1600" dirty="0">
                <a:latin typeface="Calibri" charset="0"/>
                <a:ea typeface="DengXian" charset="-122"/>
                <a:cs typeface="Times New Roman" charset="0"/>
              </a:rPr>
              <a:t>] = </a:t>
            </a:r>
            <a:r>
              <a:rPr lang="en-US" sz="1600" dirty="0" err="1">
                <a:latin typeface="Calibri" charset="0"/>
                <a:ea typeface="DengXian" charset="-122"/>
                <a:cs typeface="Times New Roman" charset="0"/>
              </a:rPr>
              <a:t>nums</a:t>
            </a:r>
            <a:r>
              <a:rPr lang="en-US" sz="1600" dirty="0">
                <a:latin typeface="Calibri" charset="0"/>
                <a:ea typeface="DengXian" charset="-122"/>
                <a:cs typeface="Times New Roman" charset="0"/>
              </a:rPr>
              <a:t>[j] </a:t>
            </a:r>
            <a:r>
              <a:rPr lang="en-US" sz="1600" dirty="0" smtClean="0">
                <a:latin typeface="Calibri" charset="0"/>
                <a:ea typeface="DengXian" charset="-122"/>
                <a:cs typeface="Times New Roman" charset="0"/>
              </a:rPr>
              <a:t>and </a:t>
            </a:r>
            <a:r>
              <a:rPr lang="en-US" sz="1600" dirty="0">
                <a:latin typeface="Calibri" charset="0"/>
                <a:ea typeface="DengXian" charset="-122"/>
                <a:cs typeface="Times New Roman" charset="0"/>
              </a:rPr>
              <a:t>the absolute difference between </a:t>
            </a:r>
            <a:r>
              <a:rPr lang="en-US" sz="1600" dirty="0" err="1">
                <a:latin typeface="Calibri" charset="0"/>
                <a:ea typeface="DengXian" charset="-122"/>
                <a:cs typeface="Times New Roman" charset="0"/>
              </a:rPr>
              <a:t>i</a:t>
            </a:r>
            <a:r>
              <a:rPr lang="en-US" sz="1600" dirty="0">
                <a:latin typeface="Calibri" charset="0"/>
                <a:ea typeface="DengXian" charset="-122"/>
                <a:cs typeface="Times New Roman" charset="0"/>
              </a:rPr>
              <a:t> and j is at most k.</a:t>
            </a:r>
          </a:p>
          <a:p>
            <a:r>
              <a:rPr lang="en-US" sz="1600" dirty="0">
                <a:latin typeface="Calibri" charset="0"/>
                <a:ea typeface="DengXian" charset="-122"/>
                <a:cs typeface="Times New Roman" charset="0"/>
              </a:rPr>
              <a:t>Example 1:</a:t>
            </a:r>
          </a:p>
          <a:p>
            <a:r>
              <a:rPr lang="en-US" sz="1600" dirty="0">
                <a:latin typeface="Calibri" charset="0"/>
                <a:ea typeface="DengXian" charset="-122"/>
                <a:cs typeface="Times New Roman" charset="0"/>
              </a:rPr>
              <a:t>Input: [1,2,3,1], k = 3</a:t>
            </a:r>
          </a:p>
          <a:p>
            <a:r>
              <a:rPr lang="en-US" sz="1600" dirty="0">
                <a:latin typeface="Calibri" charset="0"/>
                <a:ea typeface="DengXian" charset="-122"/>
                <a:cs typeface="Times New Roman" charset="0"/>
              </a:rPr>
              <a:t>Output: </a:t>
            </a:r>
            <a:r>
              <a:rPr lang="en-US" sz="1600" dirty="0" smtClean="0">
                <a:latin typeface="Calibri" charset="0"/>
                <a:ea typeface="DengXian" charset="-122"/>
                <a:cs typeface="Times New Roman" charset="0"/>
              </a:rPr>
              <a:t>true</a:t>
            </a:r>
          </a:p>
          <a:p>
            <a:endParaRPr lang="en-US" sz="1600" dirty="0">
              <a:effectLst/>
              <a:latin typeface="Calibri" charset="0"/>
              <a:ea typeface="DengXian" charset="-122"/>
              <a:cs typeface="Times New Roman" charset="0"/>
            </a:endParaRPr>
          </a:p>
          <a:p>
            <a:r>
              <a:rPr lang="en-US" sz="1600" dirty="0" err="1">
                <a:solidFill>
                  <a:srgbClr val="0070C0"/>
                </a:solidFill>
              </a:rPr>
              <a:t>var</a:t>
            </a:r>
            <a:r>
              <a:rPr lang="en-US" sz="1600" dirty="0">
                <a:solidFill>
                  <a:srgbClr val="0070C0"/>
                </a:solidFill>
              </a:rPr>
              <a:t>  map = {};</a:t>
            </a:r>
          </a:p>
          <a:p>
            <a:r>
              <a:rPr lang="en-US" sz="1600" dirty="0">
                <a:solidFill>
                  <a:srgbClr val="0070C0"/>
                </a:solidFill>
              </a:rPr>
              <a:t>    for(</a:t>
            </a:r>
            <a:r>
              <a:rPr lang="en-US" sz="1600" dirty="0" err="1">
                <a:solidFill>
                  <a:srgbClr val="0070C0"/>
                </a:solidFill>
              </a:rPr>
              <a:t>var</a:t>
            </a:r>
            <a:r>
              <a:rPr lang="en-US" sz="1600" dirty="0">
                <a:solidFill>
                  <a:srgbClr val="0070C0"/>
                </a:solidFill>
              </a:rPr>
              <a:t> </a:t>
            </a:r>
            <a:r>
              <a:rPr lang="en-US" sz="1600" dirty="0" err="1">
                <a:solidFill>
                  <a:srgbClr val="0070C0"/>
                </a:solidFill>
              </a:rPr>
              <a:t>i</a:t>
            </a:r>
            <a:r>
              <a:rPr lang="en-US" sz="1600" dirty="0">
                <a:solidFill>
                  <a:srgbClr val="0070C0"/>
                </a:solidFill>
              </a:rPr>
              <a:t>=0; </a:t>
            </a:r>
            <a:r>
              <a:rPr lang="en-US" sz="1600" dirty="0" err="1">
                <a:solidFill>
                  <a:srgbClr val="0070C0"/>
                </a:solidFill>
              </a:rPr>
              <a:t>i</a:t>
            </a:r>
            <a:r>
              <a:rPr lang="en-US" sz="1600" dirty="0">
                <a:solidFill>
                  <a:srgbClr val="0070C0"/>
                </a:solidFill>
              </a:rPr>
              <a:t>&lt;</a:t>
            </a:r>
            <a:r>
              <a:rPr lang="en-US" sz="1600" dirty="0" err="1">
                <a:solidFill>
                  <a:srgbClr val="0070C0"/>
                </a:solidFill>
              </a:rPr>
              <a:t>nums.length</a:t>
            </a:r>
            <a:r>
              <a:rPr lang="en-US" sz="1600" dirty="0">
                <a:solidFill>
                  <a:srgbClr val="0070C0"/>
                </a:solidFill>
              </a:rPr>
              <a:t>; </a:t>
            </a:r>
            <a:r>
              <a:rPr lang="en-US" sz="1600" dirty="0" err="1">
                <a:solidFill>
                  <a:srgbClr val="0070C0"/>
                </a:solidFill>
              </a:rPr>
              <a:t>i</a:t>
            </a:r>
            <a:r>
              <a:rPr lang="en-US" sz="1600" dirty="0">
                <a:solidFill>
                  <a:srgbClr val="0070C0"/>
                </a:solidFill>
              </a:rPr>
              <a:t>++) {</a:t>
            </a:r>
          </a:p>
          <a:p>
            <a:r>
              <a:rPr lang="en-US" sz="1600" dirty="0">
                <a:solidFill>
                  <a:srgbClr val="0070C0"/>
                </a:solidFill>
              </a:rPr>
              <a:t>        if(map[</a:t>
            </a:r>
            <a:r>
              <a:rPr lang="en-US" sz="1600" dirty="0" err="1">
                <a:solidFill>
                  <a:srgbClr val="0070C0"/>
                </a:solidFill>
              </a:rPr>
              <a:t>nums</a:t>
            </a:r>
            <a:r>
              <a:rPr lang="en-US" sz="1600" dirty="0">
                <a:solidFill>
                  <a:srgbClr val="0070C0"/>
                </a:solidFill>
              </a:rPr>
              <a:t>[</a:t>
            </a:r>
            <a:r>
              <a:rPr lang="en-US" sz="1600" dirty="0" err="1">
                <a:solidFill>
                  <a:srgbClr val="0070C0"/>
                </a:solidFill>
              </a:rPr>
              <a:t>i</a:t>
            </a:r>
            <a:r>
              <a:rPr lang="en-US" sz="1600" dirty="0">
                <a:solidFill>
                  <a:srgbClr val="0070C0"/>
                </a:solidFill>
              </a:rPr>
              <a:t>]] !== undefined) {</a:t>
            </a:r>
          </a:p>
          <a:p>
            <a:r>
              <a:rPr lang="en-US" sz="1600" dirty="0">
                <a:solidFill>
                  <a:srgbClr val="0070C0"/>
                </a:solidFill>
              </a:rPr>
              <a:t>            // check if the distance is smaller than k</a:t>
            </a:r>
          </a:p>
          <a:p>
            <a:r>
              <a:rPr lang="en-US" sz="1600" dirty="0">
                <a:solidFill>
                  <a:srgbClr val="0070C0"/>
                </a:solidFill>
              </a:rPr>
              <a:t>            if(</a:t>
            </a:r>
            <a:r>
              <a:rPr lang="en-US" sz="1600" dirty="0" err="1">
                <a:solidFill>
                  <a:srgbClr val="0070C0"/>
                </a:solidFill>
              </a:rPr>
              <a:t>Math.abs</a:t>
            </a:r>
            <a:r>
              <a:rPr lang="en-US" sz="1600" dirty="0">
                <a:solidFill>
                  <a:srgbClr val="0070C0"/>
                </a:solidFill>
              </a:rPr>
              <a:t>(map[</a:t>
            </a:r>
            <a:r>
              <a:rPr lang="en-US" sz="1600" dirty="0" err="1">
                <a:solidFill>
                  <a:srgbClr val="0070C0"/>
                </a:solidFill>
              </a:rPr>
              <a:t>nums</a:t>
            </a:r>
            <a:r>
              <a:rPr lang="en-US" sz="1600" dirty="0">
                <a:solidFill>
                  <a:srgbClr val="0070C0"/>
                </a:solidFill>
              </a:rPr>
              <a:t>[</a:t>
            </a:r>
            <a:r>
              <a:rPr lang="en-US" sz="1600" dirty="0" err="1">
                <a:solidFill>
                  <a:srgbClr val="0070C0"/>
                </a:solidFill>
              </a:rPr>
              <a:t>i</a:t>
            </a:r>
            <a:r>
              <a:rPr lang="en-US" sz="1600" dirty="0">
                <a:solidFill>
                  <a:srgbClr val="0070C0"/>
                </a:solidFill>
              </a:rPr>
              <a:t>]] - </a:t>
            </a:r>
            <a:r>
              <a:rPr lang="en-US" sz="1600" dirty="0" err="1">
                <a:solidFill>
                  <a:srgbClr val="0070C0"/>
                </a:solidFill>
              </a:rPr>
              <a:t>i</a:t>
            </a:r>
            <a:r>
              <a:rPr lang="en-US" sz="1600" dirty="0">
                <a:solidFill>
                  <a:srgbClr val="0070C0"/>
                </a:solidFill>
              </a:rPr>
              <a:t>) &lt;= k) </a:t>
            </a:r>
          </a:p>
          <a:p>
            <a:r>
              <a:rPr lang="en-US" sz="1600" dirty="0">
                <a:solidFill>
                  <a:srgbClr val="0070C0"/>
                </a:solidFill>
              </a:rPr>
              <a:t>                return true;</a:t>
            </a:r>
          </a:p>
          <a:p>
            <a:r>
              <a:rPr lang="en-US" sz="1600" dirty="0">
                <a:solidFill>
                  <a:srgbClr val="0070C0"/>
                </a:solidFill>
              </a:rPr>
              <a:t>        }</a:t>
            </a:r>
          </a:p>
          <a:p>
            <a:r>
              <a:rPr lang="en-US" sz="1600" dirty="0">
                <a:solidFill>
                  <a:srgbClr val="0070C0"/>
                </a:solidFill>
              </a:rPr>
              <a:t>        map[</a:t>
            </a:r>
            <a:r>
              <a:rPr lang="en-US" sz="1600" dirty="0" err="1">
                <a:solidFill>
                  <a:srgbClr val="0070C0"/>
                </a:solidFill>
              </a:rPr>
              <a:t>nums</a:t>
            </a:r>
            <a:r>
              <a:rPr lang="en-US" sz="1600" dirty="0">
                <a:solidFill>
                  <a:srgbClr val="0070C0"/>
                </a:solidFill>
              </a:rPr>
              <a:t>[</a:t>
            </a:r>
            <a:r>
              <a:rPr lang="en-US" sz="1600" dirty="0" err="1">
                <a:solidFill>
                  <a:srgbClr val="0070C0"/>
                </a:solidFill>
              </a:rPr>
              <a:t>i</a:t>
            </a:r>
            <a:r>
              <a:rPr lang="en-US" sz="1600" dirty="0">
                <a:solidFill>
                  <a:srgbClr val="0070C0"/>
                </a:solidFill>
              </a:rPr>
              <a:t>]] = </a:t>
            </a:r>
            <a:r>
              <a:rPr lang="en-US" sz="1600" dirty="0" err="1">
                <a:solidFill>
                  <a:srgbClr val="0070C0"/>
                </a:solidFill>
              </a:rPr>
              <a:t>i</a:t>
            </a:r>
            <a:r>
              <a:rPr lang="en-US" sz="1600" dirty="0">
                <a:solidFill>
                  <a:srgbClr val="0070C0"/>
                </a:solidFill>
              </a:rPr>
              <a:t>;</a:t>
            </a:r>
          </a:p>
          <a:p>
            <a:r>
              <a:rPr lang="en-US" sz="1600" dirty="0">
                <a:solidFill>
                  <a:srgbClr val="0070C0"/>
                </a:solidFill>
              </a:rPr>
              <a:t>    }</a:t>
            </a:r>
          </a:p>
          <a:p>
            <a:r>
              <a:rPr lang="en-US" sz="1600" dirty="0">
                <a:solidFill>
                  <a:srgbClr val="0070C0"/>
                </a:solidFill>
              </a:rPr>
              <a:t>    return false;</a:t>
            </a:r>
          </a:p>
          <a:p>
            <a:endParaRPr lang="en-US" sz="1600" dirty="0">
              <a:effectLst/>
              <a:latin typeface="Calibri" charset="0"/>
              <a:ea typeface="DengXian" charset="-122"/>
              <a:cs typeface="Times New Roman" charset="0"/>
            </a:endParaRPr>
          </a:p>
        </p:txBody>
      </p:sp>
      <p:sp>
        <p:nvSpPr>
          <p:cNvPr id="3" name="Rectangle 2"/>
          <p:cNvSpPr/>
          <p:nvPr/>
        </p:nvSpPr>
        <p:spPr>
          <a:xfrm>
            <a:off x="6121776" y="525478"/>
            <a:ext cx="6096000" cy="3046988"/>
          </a:xfrm>
          <a:prstGeom prst="rect">
            <a:avLst/>
          </a:prstGeom>
        </p:spPr>
        <p:txBody>
          <a:bodyPr>
            <a:spAutoFit/>
          </a:bodyPr>
          <a:lstStyle/>
          <a:p>
            <a:r>
              <a:rPr lang="en-US" sz="1600" dirty="0"/>
              <a:t>Given an array of integers and an integer k, you need to find the total number of continuous </a:t>
            </a:r>
            <a:r>
              <a:rPr lang="en-US" sz="1600" dirty="0" err="1"/>
              <a:t>subarrays</a:t>
            </a:r>
            <a:r>
              <a:rPr lang="en-US" sz="1600" dirty="0"/>
              <a:t> whose sum equals to k</a:t>
            </a:r>
            <a:r>
              <a:rPr lang="en-US" sz="1600" dirty="0" smtClean="0"/>
              <a:t>.</a:t>
            </a:r>
            <a:endParaRPr lang="en-US" dirty="0"/>
          </a:p>
          <a:p>
            <a:r>
              <a:rPr lang="en-US" sz="1600" dirty="0"/>
              <a:t>Example 1:</a:t>
            </a:r>
          </a:p>
          <a:p>
            <a:r>
              <a:rPr lang="en-US" sz="1600" dirty="0" err="1"/>
              <a:t>Input:nums</a:t>
            </a:r>
            <a:r>
              <a:rPr lang="en-US" sz="1600" dirty="0"/>
              <a:t> = [1,1,1], k = 2</a:t>
            </a:r>
          </a:p>
          <a:p>
            <a:r>
              <a:rPr lang="en-US" sz="1600" dirty="0"/>
              <a:t>Output: </a:t>
            </a:r>
            <a:r>
              <a:rPr lang="en-US" sz="1600" dirty="0" smtClean="0"/>
              <a:t>2</a:t>
            </a:r>
          </a:p>
          <a:p>
            <a:endParaRPr lang="en-US" sz="1600" dirty="0"/>
          </a:p>
          <a:p>
            <a:r>
              <a:rPr lang="en-US" sz="1600" dirty="0"/>
              <a:t>use a </a:t>
            </a:r>
            <a:r>
              <a:rPr lang="en-US" sz="1600" dirty="0" err="1"/>
              <a:t>hashmap</a:t>
            </a:r>
            <a:r>
              <a:rPr lang="en-US" sz="1600" dirty="0"/>
              <a:t> to store the sum existed and its corresponding </a:t>
            </a:r>
            <a:r>
              <a:rPr lang="en-US" sz="1600" dirty="0" err="1"/>
              <a:t>freq</a:t>
            </a:r>
            <a:r>
              <a:rPr lang="en-US" sz="1600" dirty="0"/>
              <a:t> [1,1,1]  k=2 </a:t>
            </a:r>
            <a:endParaRPr lang="en-US" sz="1600" dirty="0" smtClean="0"/>
          </a:p>
          <a:p>
            <a:r>
              <a:rPr lang="en-US" sz="1600" dirty="0" smtClean="0"/>
              <a:t>hash[0</a:t>
            </a:r>
            <a:r>
              <a:rPr lang="en-US" sz="1600" dirty="0"/>
              <a:t>] = 1 sum=0 exist </a:t>
            </a:r>
            <a:r>
              <a:rPr lang="en-US" sz="1600" dirty="0" smtClean="0"/>
              <a:t>once</a:t>
            </a:r>
          </a:p>
          <a:p>
            <a:r>
              <a:rPr lang="en-US" sz="1600" dirty="0" err="1" smtClean="0"/>
              <a:t>i</a:t>
            </a:r>
            <a:r>
              <a:rPr lang="en-US" sz="1600" dirty="0" smtClean="0"/>
              <a:t>=0</a:t>
            </a:r>
            <a:r>
              <a:rPr lang="en-US" sz="1600" dirty="0"/>
              <a:t>: sum=1, hash[1] = 1  </a:t>
            </a:r>
            <a:endParaRPr lang="en-US" sz="1600" dirty="0" smtClean="0"/>
          </a:p>
          <a:p>
            <a:r>
              <a:rPr lang="en-US" sz="1600" dirty="0" err="1" smtClean="0"/>
              <a:t>i</a:t>
            </a:r>
            <a:r>
              <a:rPr lang="en-US" sz="1600" dirty="0" smtClean="0"/>
              <a:t>=1</a:t>
            </a:r>
            <a:r>
              <a:rPr lang="en-US" sz="1600" dirty="0"/>
              <a:t>: sum=2, hash[2] = 1   but since hash[2-k] = 1 count+=1 </a:t>
            </a:r>
            <a:endParaRPr lang="en-US" sz="1600" dirty="0" smtClean="0"/>
          </a:p>
          <a:p>
            <a:r>
              <a:rPr lang="en-US" sz="1600" dirty="0" err="1" smtClean="0"/>
              <a:t>i</a:t>
            </a:r>
            <a:r>
              <a:rPr lang="en-US" sz="1600" dirty="0" smtClean="0"/>
              <a:t>=2</a:t>
            </a:r>
            <a:r>
              <a:rPr lang="en-US" sz="1600" dirty="0"/>
              <a:t>: sum=3, hash[3] = 1   but since hash[3-k] = 1 count+=1 count=2</a:t>
            </a:r>
          </a:p>
        </p:txBody>
      </p:sp>
      <p:sp>
        <p:nvSpPr>
          <p:cNvPr id="4" name="Rectangle 3"/>
          <p:cNvSpPr/>
          <p:nvPr/>
        </p:nvSpPr>
        <p:spPr>
          <a:xfrm>
            <a:off x="6121776" y="3572466"/>
            <a:ext cx="6096000" cy="3416320"/>
          </a:xfrm>
          <a:prstGeom prst="rect">
            <a:avLst/>
          </a:prstGeom>
        </p:spPr>
        <p:txBody>
          <a:bodyPr>
            <a:spAutoFit/>
          </a:bodyPr>
          <a:lstStyle/>
          <a:p>
            <a:r>
              <a:rPr lang="en-US" dirty="0" err="1">
                <a:solidFill>
                  <a:srgbClr val="0070C0"/>
                </a:solidFill>
                <a:latin typeface="Calibri" charset="0"/>
                <a:ea typeface="DengXian" charset="-122"/>
                <a:cs typeface="Times New Roman" charset="0"/>
              </a:rPr>
              <a:t>var</a:t>
            </a:r>
            <a:r>
              <a:rPr lang="en-US" dirty="0">
                <a:solidFill>
                  <a:srgbClr val="0070C0"/>
                </a:solidFill>
                <a:latin typeface="Calibri" charset="0"/>
                <a:ea typeface="DengXian" charset="-122"/>
                <a:cs typeface="Times New Roman" charset="0"/>
              </a:rPr>
              <a:t> </a:t>
            </a:r>
            <a:r>
              <a:rPr lang="en-US" dirty="0" err="1">
                <a:solidFill>
                  <a:srgbClr val="0070C0"/>
                </a:solidFill>
                <a:latin typeface="Calibri" charset="0"/>
                <a:ea typeface="DengXian" charset="-122"/>
                <a:cs typeface="Times New Roman" charset="0"/>
              </a:rPr>
              <a:t>subarraySum</a:t>
            </a:r>
            <a:r>
              <a:rPr lang="en-US" dirty="0">
                <a:solidFill>
                  <a:srgbClr val="0070C0"/>
                </a:solidFill>
                <a:latin typeface="Calibri" charset="0"/>
                <a:ea typeface="DengXian" charset="-122"/>
                <a:cs typeface="Times New Roman" charset="0"/>
              </a:rPr>
              <a:t> = function(</a:t>
            </a:r>
            <a:r>
              <a:rPr lang="en-US" dirty="0" err="1">
                <a:solidFill>
                  <a:srgbClr val="0070C0"/>
                </a:solidFill>
                <a:latin typeface="Calibri" charset="0"/>
                <a:ea typeface="DengXian" charset="-122"/>
                <a:cs typeface="Times New Roman" charset="0"/>
              </a:rPr>
              <a:t>nums</a:t>
            </a:r>
            <a:r>
              <a:rPr lang="en-US" dirty="0">
                <a:solidFill>
                  <a:srgbClr val="0070C0"/>
                </a:solidFill>
                <a:latin typeface="Calibri" charset="0"/>
                <a:ea typeface="DengXian" charset="-122"/>
                <a:cs typeface="Times New Roman" charset="0"/>
              </a:rPr>
              <a:t>, k) {</a:t>
            </a:r>
          </a:p>
          <a:p>
            <a:r>
              <a:rPr lang="en-US" dirty="0">
                <a:solidFill>
                  <a:srgbClr val="0070C0"/>
                </a:solidFill>
                <a:latin typeface="Calibri" charset="0"/>
                <a:ea typeface="DengXian" charset="-122"/>
                <a:cs typeface="Times New Roman" charset="0"/>
              </a:rPr>
              <a:t>    </a:t>
            </a:r>
            <a:r>
              <a:rPr lang="en-US" dirty="0" err="1">
                <a:solidFill>
                  <a:srgbClr val="0070C0"/>
                </a:solidFill>
                <a:latin typeface="Calibri" charset="0"/>
                <a:ea typeface="DengXian" charset="-122"/>
                <a:cs typeface="Times New Roman" charset="0"/>
              </a:rPr>
              <a:t>var</a:t>
            </a:r>
            <a:r>
              <a:rPr lang="en-US" dirty="0">
                <a:solidFill>
                  <a:srgbClr val="0070C0"/>
                </a:solidFill>
                <a:latin typeface="Calibri" charset="0"/>
                <a:ea typeface="DengXian" charset="-122"/>
                <a:cs typeface="Times New Roman" charset="0"/>
              </a:rPr>
              <a:t> hash = {}, sum=0, count=0;</a:t>
            </a:r>
          </a:p>
          <a:p>
            <a:r>
              <a:rPr lang="en-US" dirty="0">
                <a:solidFill>
                  <a:srgbClr val="0070C0"/>
                </a:solidFill>
                <a:latin typeface="Calibri" charset="0"/>
                <a:ea typeface="DengXian" charset="-122"/>
                <a:cs typeface="Times New Roman" charset="0"/>
              </a:rPr>
              <a:t>    hash[0] = 1;</a:t>
            </a:r>
          </a:p>
          <a:p>
            <a:r>
              <a:rPr lang="en-US" dirty="0">
                <a:solidFill>
                  <a:srgbClr val="0070C0"/>
                </a:solidFill>
                <a:latin typeface="Calibri" charset="0"/>
                <a:ea typeface="DengXian" charset="-122"/>
                <a:cs typeface="Times New Roman" charset="0"/>
              </a:rPr>
              <a:t>    for(</a:t>
            </a:r>
            <a:r>
              <a:rPr lang="en-US" dirty="0" err="1">
                <a:solidFill>
                  <a:srgbClr val="0070C0"/>
                </a:solidFill>
                <a:latin typeface="Calibri" charset="0"/>
                <a:ea typeface="DengXian" charset="-122"/>
                <a:cs typeface="Times New Roman" charset="0"/>
              </a:rPr>
              <a:t>var</a:t>
            </a:r>
            <a:r>
              <a:rPr lang="en-US" dirty="0">
                <a:solidFill>
                  <a:srgbClr val="0070C0"/>
                </a:solidFill>
                <a:latin typeface="Calibri" charset="0"/>
                <a:ea typeface="DengXian" charset="-122"/>
                <a:cs typeface="Times New Roman" charset="0"/>
              </a:rPr>
              <a:t> </a:t>
            </a:r>
            <a:r>
              <a:rPr lang="en-US" dirty="0" err="1">
                <a:solidFill>
                  <a:srgbClr val="0070C0"/>
                </a:solidFill>
                <a:latin typeface="Calibri" charset="0"/>
                <a:ea typeface="DengXian" charset="-122"/>
                <a:cs typeface="Times New Roman" charset="0"/>
              </a:rPr>
              <a:t>i</a:t>
            </a:r>
            <a:r>
              <a:rPr lang="en-US" dirty="0">
                <a:solidFill>
                  <a:srgbClr val="0070C0"/>
                </a:solidFill>
                <a:latin typeface="Calibri" charset="0"/>
                <a:ea typeface="DengXian" charset="-122"/>
                <a:cs typeface="Times New Roman" charset="0"/>
              </a:rPr>
              <a:t>=0; </a:t>
            </a:r>
            <a:r>
              <a:rPr lang="en-US" dirty="0" err="1">
                <a:solidFill>
                  <a:srgbClr val="0070C0"/>
                </a:solidFill>
                <a:latin typeface="Calibri" charset="0"/>
                <a:ea typeface="DengXian" charset="-122"/>
                <a:cs typeface="Times New Roman" charset="0"/>
              </a:rPr>
              <a:t>i</a:t>
            </a:r>
            <a:r>
              <a:rPr lang="en-US" dirty="0">
                <a:solidFill>
                  <a:srgbClr val="0070C0"/>
                </a:solidFill>
                <a:latin typeface="Calibri" charset="0"/>
                <a:ea typeface="DengXian" charset="-122"/>
                <a:cs typeface="Times New Roman" charset="0"/>
              </a:rPr>
              <a:t>&lt;</a:t>
            </a:r>
            <a:r>
              <a:rPr lang="en-US" dirty="0" err="1">
                <a:solidFill>
                  <a:srgbClr val="0070C0"/>
                </a:solidFill>
                <a:latin typeface="Calibri" charset="0"/>
                <a:ea typeface="DengXian" charset="-122"/>
                <a:cs typeface="Times New Roman" charset="0"/>
              </a:rPr>
              <a:t>nums.length</a:t>
            </a:r>
            <a:r>
              <a:rPr lang="en-US" dirty="0">
                <a:solidFill>
                  <a:srgbClr val="0070C0"/>
                </a:solidFill>
                <a:latin typeface="Calibri" charset="0"/>
                <a:ea typeface="DengXian" charset="-122"/>
                <a:cs typeface="Times New Roman" charset="0"/>
              </a:rPr>
              <a:t>; </a:t>
            </a:r>
            <a:r>
              <a:rPr lang="en-US" dirty="0" err="1">
                <a:solidFill>
                  <a:srgbClr val="0070C0"/>
                </a:solidFill>
                <a:latin typeface="Calibri" charset="0"/>
                <a:ea typeface="DengXian" charset="-122"/>
                <a:cs typeface="Times New Roman" charset="0"/>
              </a:rPr>
              <a:t>i</a:t>
            </a:r>
            <a:r>
              <a:rPr lang="en-US" dirty="0">
                <a:solidFill>
                  <a:srgbClr val="0070C0"/>
                </a:solidFill>
                <a:latin typeface="Calibri" charset="0"/>
                <a:ea typeface="DengXian" charset="-122"/>
                <a:cs typeface="Times New Roman" charset="0"/>
              </a:rPr>
              <a:t>++) {</a:t>
            </a:r>
          </a:p>
          <a:p>
            <a:r>
              <a:rPr lang="en-US" dirty="0">
                <a:solidFill>
                  <a:srgbClr val="0070C0"/>
                </a:solidFill>
                <a:latin typeface="Calibri" charset="0"/>
                <a:ea typeface="DengXian" charset="-122"/>
                <a:cs typeface="Times New Roman" charset="0"/>
              </a:rPr>
              <a:t>        sum += </a:t>
            </a:r>
            <a:r>
              <a:rPr lang="en-US" dirty="0" err="1">
                <a:solidFill>
                  <a:srgbClr val="0070C0"/>
                </a:solidFill>
                <a:latin typeface="Calibri" charset="0"/>
                <a:ea typeface="DengXian" charset="-122"/>
                <a:cs typeface="Times New Roman" charset="0"/>
              </a:rPr>
              <a:t>nums</a:t>
            </a:r>
            <a:r>
              <a:rPr lang="en-US" dirty="0">
                <a:solidFill>
                  <a:srgbClr val="0070C0"/>
                </a:solidFill>
                <a:latin typeface="Calibri" charset="0"/>
                <a:ea typeface="DengXian" charset="-122"/>
                <a:cs typeface="Times New Roman" charset="0"/>
              </a:rPr>
              <a:t>[</a:t>
            </a:r>
            <a:r>
              <a:rPr lang="en-US" dirty="0" err="1">
                <a:solidFill>
                  <a:srgbClr val="0070C0"/>
                </a:solidFill>
                <a:latin typeface="Calibri" charset="0"/>
                <a:ea typeface="DengXian" charset="-122"/>
                <a:cs typeface="Times New Roman" charset="0"/>
              </a:rPr>
              <a:t>i</a:t>
            </a:r>
            <a:r>
              <a:rPr lang="en-US" dirty="0">
                <a:solidFill>
                  <a:srgbClr val="0070C0"/>
                </a:solidFill>
                <a:latin typeface="Calibri" charset="0"/>
                <a:ea typeface="DengXian" charset="-122"/>
                <a:cs typeface="Times New Roman" charset="0"/>
              </a:rPr>
              <a:t>];</a:t>
            </a:r>
          </a:p>
          <a:p>
            <a:r>
              <a:rPr lang="en-US" dirty="0">
                <a:solidFill>
                  <a:srgbClr val="0070C0"/>
                </a:solidFill>
                <a:latin typeface="Calibri" charset="0"/>
                <a:ea typeface="DengXian" charset="-122"/>
                <a:cs typeface="Times New Roman" charset="0"/>
              </a:rPr>
              <a:t>        if(hash[sum-k] &gt; 0) {</a:t>
            </a:r>
          </a:p>
          <a:p>
            <a:r>
              <a:rPr lang="en-US" dirty="0">
                <a:solidFill>
                  <a:srgbClr val="0070C0"/>
                </a:solidFill>
                <a:latin typeface="Calibri" charset="0"/>
                <a:ea typeface="DengXian" charset="-122"/>
                <a:cs typeface="Times New Roman" charset="0"/>
              </a:rPr>
              <a:t>            count += hash[sum-k];</a:t>
            </a:r>
          </a:p>
          <a:p>
            <a:r>
              <a:rPr lang="en-US" dirty="0">
                <a:solidFill>
                  <a:srgbClr val="0070C0"/>
                </a:solidFill>
                <a:latin typeface="Calibri" charset="0"/>
                <a:ea typeface="DengXian" charset="-122"/>
                <a:cs typeface="Times New Roman" charset="0"/>
              </a:rPr>
              <a:t>        }</a:t>
            </a:r>
          </a:p>
          <a:p>
            <a:r>
              <a:rPr lang="en-US" dirty="0">
                <a:solidFill>
                  <a:srgbClr val="0070C0"/>
                </a:solidFill>
                <a:latin typeface="Calibri" charset="0"/>
                <a:ea typeface="DengXian" charset="-122"/>
                <a:cs typeface="Times New Roman" charset="0"/>
              </a:rPr>
              <a:t>        hash[sum] = hash[sum] ? hash[sum] +1 :1;</a:t>
            </a:r>
          </a:p>
          <a:p>
            <a:r>
              <a:rPr lang="en-US" dirty="0">
                <a:solidFill>
                  <a:srgbClr val="0070C0"/>
                </a:solidFill>
                <a:latin typeface="Calibri" charset="0"/>
                <a:ea typeface="DengXian" charset="-122"/>
                <a:cs typeface="Times New Roman" charset="0"/>
              </a:rPr>
              <a:t>    }</a:t>
            </a:r>
          </a:p>
          <a:p>
            <a:r>
              <a:rPr lang="en-US" dirty="0">
                <a:solidFill>
                  <a:srgbClr val="0070C0"/>
                </a:solidFill>
                <a:latin typeface="Calibri" charset="0"/>
                <a:ea typeface="DengXian" charset="-122"/>
                <a:cs typeface="Times New Roman" charset="0"/>
              </a:rPr>
              <a:t>    return count; </a:t>
            </a:r>
          </a:p>
          <a:p>
            <a:r>
              <a:rPr lang="en-US" dirty="0">
                <a:solidFill>
                  <a:srgbClr val="0070C0"/>
                </a:solidFill>
                <a:latin typeface="Calibri" charset="0"/>
                <a:ea typeface="DengXian" charset="-122"/>
                <a:cs typeface="Times New Roman" charset="0"/>
              </a:rPr>
              <a:t>};</a:t>
            </a:r>
            <a:endParaRPr lang="en-US" dirty="0">
              <a:solidFill>
                <a:srgbClr val="0070C0"/>
              </a:solidFill>
              <a:effectLst/>
              <a:latin typeface="Calibri" charset="0"/>
              <a:ea typeface="DengXian" charset="-122"/>
              <a:cs typeface="Times New Roman" charset="0"/>
            </a:endParaRPr>
          </a:p>
        </p:txBody>
      </p:sp>
    </p:spTree>
    <p:extLst>
      <p:ext uri="{BB962C8B-B14F-4D97-AF65-F5344CB8AC3E}">
        <p14:creationId xmlns:p14="http://schemas.microsoft.com/office/powerpoint/2010/main" val="8161300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2528</TotalTime>
  <Words>8235</Words>
  <Application>Microsoft Macintosh PowerPoint</Application>
  <PresentationFormat>Widescreen</PresentationFormat>
  <Paragraphs>1060</Paragraphs>
  <Slides>39</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39</vt:i4>
      </vt:variant>
    </vt:vector>
  </HeadingPairs>
  <TitlesOfParts>
    <vt:vector size="50" baseType="lpstr">
      <vt:lpstr>Arial</vt:lpstr>
      <vt:lpstr>Calibri</vt:lpstr>
      <vt:lpstr>Calibri Light</vt:lpstr>
      <vt:lpstr>Cambria Math</vt:lpstr>
      <vt:lpstr>DengXian</vt:lpstr>
      <vt:lpstr>DengXian Light</vt:lpstr>
      <vt:lpstr>Helvetica Neue</vt:lpstr>
      <vt:lpstr>Mangal</vt:lpstr>
      <vt:lpstr>Symbol</vt:lpstr>
      <vt:lpstr>Times New Roman</vt:lpstr>
      <vt:lpstr>Office Theme</vt:lpstr>
      <vt:lpstr>Array related </vt:lpstr>
      <vt:lpstr>PowerPoint Presentation</vt:lpstr>
      <vt:lpstr>Tips:</vt:lpstr>
      <vt:lpstr>Bit manipulations</vt:lpstr>
      <vt:lpstr>Bit manipulations</vt:lpstr>
      <vt:lpstr>Bit manipulations</vt:lpstr>
      <vt:lpstr>Bit manipulations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Fannie Yang</dc:creator>
  <cp:lastModifiedBy>Fannie Yang</cp:lastModifiedBy>
  <cp:revision>59</cp:revision>
  <dcterms:created xsi:type="dcterms:W3CDTF">2018-06-03T22:28:36Z</dcterms:created>
  <dcterms:modified xsi:type="dcterms:W3CDTF">2018-06-21T17:42:31Z</dcterms:modified>
</cp:coreProperties>
</file>