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75" r:id="rId4"/>
    <p:sldId id="280" r:id="rId5"/>
    <p:sldId id="276" r:id="rId6"/>
    <p:sldId id="277" r:id="rId7"/>
    <p:sldId id="258" r:id="rId8"/>
    <p:sldId id="259" r:id="rId9"/>
    <p:sldId id="260" r:id="rId10"/>
    <p:sldId id="261" r:id="rId11"/>
    <p:sldId id="268" r:id="rId12"/>
    <p:sldId id="269" r:id="rId13"/>
    <p:sldId id="270" r:id="rId14"/>
    <p:sldId id="271" r:id="rId15"/>
    <p:sldId id="272" r:id="rId16"/>
    <p:sldId id="278" r:id="rId17"/>
    <p:sldId id="279" r:id="rId18"/>
    <p:sldId id="262" r:id="rId19"/>
    <p:sldId id="263" r:id="rId20"/>
    <p:sldId id="265" r:id="rId21"/>
    <p:sldId id="264" r:id="rId22"/>
    <p:sldId id="274" r:id="rId23"/>
    <p:sldId id="273"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2890"/>
  </p:normalViewPr>
  <p:slideViewPr>
    <p:cSldViewPr snapToGrid="0" snapToObjects="1">
      <p:cViewPr varScale="1">
        <p:scale>
          <a:sx n="105" d="100"/>
          <a:sy n="105"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11595-587A-BF4B-8AD5-866B24C98586}"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03378-2B44-BD4A-9F64-E9305A309001}" type="slidenum">
              <a:rPr lang="en-US" smtClean="0"/>
              <a:t>‹#›</a:t>
            </a:fld>
            <a:endParaRPr lang="en-US"/>
          </a:p>
        </p:txBody>
      </p:sp>
    </p:spTree>
    <p:extLst>
      <p:ext uri="{BB962C8B-B14F-4D97-AF65-F5344CB8AC3E}">
        <p14:creationId xmlns:p14="http://schemas.microsoft.com/office/powerpoint/2010/main" val="100892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_</a:t>
            </a:r>
            <a:r>
              <a:rPr lang="en-US" sz="1200" dirty="0" err="1" smtClean="0">
                <a:latin typeface="Calibri" charset="0"/>
                <a:ea typeface="DengXian" charset="-122"/>
                <a:cs typeface="Times New Roman" charset="0"/>
              </a:rPr>
              <a:t>findNeighbors</a:t>
            </a:r>
            <a:r>
              <a:rPr lang="en-US" sz="1200" dirty="0" smtClean="0">
                <a:latin typeface="Calibri" charset="0"/>
                <a:ea typeface="DengXian" charset="-122"/>
                <a:cs typeface="Times New Roman" charset="0"/>
              </a:rPr>
              <a:t>= function(word, </a:t>
            </a:r>
            <a:r>
              <a:rPr lang="en-US" sz="1200" dirty="0" err="1" smtClean="0">
                <a:latin typeface="Calibri" charset="0"/>
                <a:ea typeface="DengXian" charset="-122"/>
                <a:cs typeface="Times New Roman" charset="0"/>
              </a:rPr>
              <a:t>wordSet</a:t>
            </a:r>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set = new Set();</a:t>
            </a:r>
          </a:p>
          <a:p>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str</a:t>
            </a:r>
            <a:r>
              <a:rPr lang="en-US" sz="1200" dirty="0" smtClean="0">
                <a:latin typeface="Calibri" charset="0"/>
                <a:ea typeface="DengXian" charset="-122"/>
                <a:cs typeface="Times New Roman" charset="0"/>
              </a:rPr>
              <a:t> = '</a:t>
            </a:r>
            <a:r>
              <a:rPr lang="en-US" sz="1200" dirty="0" err="1" smtClean="0">
                <a:latin typeface="Calibri" charset="0"/>
                <a:ea typeface="DengXian" charset="-122"/>
                <a:cs typeface="Times New Roman" charset="0"/>
              </a:rPr>
              <a:t>abcdefghijklmnopqrstuvwxyz</a:t>
            </a:r>
            <a:r>
              <a:rPr lang="en-US" sz="1200" dirty="0" smtClean="0">
                <a:latin typeface="Calibri" charset="0"/>
                <a:ea typeface="DengXian" charset="-122"/>
                <a:cs typeface="Times New Roman" charset="0"/>
              </a:rPr>
              <a:t>';</a:t>
            </a:r>
          </a:p>
          <a:p>
            <a:r>
              <a:rPr lang="en-US" sz="1200" dirty="0" smtClean="0">
                <a:latin typeface="Calibri" charset="0"/>
                <a:ea typeface="DengXian" charset="-122"/>
                <a:cs typeface="Times New Roman" charset="0"/>
              </a:rPr>
              <a:t>    for(</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i</a:t>
            </a:r>
            <a:r>
              <a:rPr lang="en-US" sz="1200" dirty="0" smtClean="0">
                <a:latin typeface="Calibri" charset="0"/>
                <a:ea typeface="DengXian" charset="-122"/>
                <a:cs typeface="Times New Roman" charset="0"/>
              </a:rPr>
              <a:t>=0; </a:t>
            </a:r>
            <a:r>
              <a:rPr lang="en-US" sz="1200" dirty="0" err="1" smtClean="0">
                <a:latin typeface="Calibri" charset="0"/>
                <a:ea typeface="DengXian" charset="-122"/>
                <a:cs typeface="Times New Roman" charset="0"/>
              </a:rPr>
              <a:t>i</a:t>
            </a:r>
            <a:r>
              <a:rPr lang="en-US" sz="1200" dirty="0" smtClean="0">
                <a:latin typeface="Calibri" charset="0"/>
                <a:ea typeface="DengXian" charset="-122"/>
                <a:cs typeface="Times New Roman" charset="0"/>
              </a:rPr>
              <a:t>&lt;</a:t>
            </a:r>
            <a:r>
              <a:rPr lang="en-US" sz="1200" dirty="0" err="1" smtClean="0">
                <a:latin typeface="Calibri" charset="0"/>
                <a:ea typeface="DengXian" charset="-122"/>
                <a:cs typeface="Times New Roman" charset="0"/>
              </a:rPr>
              <a:t>word.length</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i</a:t>
            </a:r>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arr</a:t>
            </a:r>
            <a:r>
              <a:rPr lang="en-US" sz="1200" dirty="0" smtClean="0">
                <a:latin typeface="Calibri" charset="0"/>
                <a:ea typeface="DengXian" charset="-122"/>
                <a:cs typeface="Times New Roman" charset="0"/>
              </a:rPr>
              <a:t> = </a:t>
            </a:r>
            <a:r>
              <a:rPr lang="en-US" sz="1200" dirty="0" err="1" smtClean="0">
                <a:latin typeface="Calibri" charset="0"/>
                <a:ea typeface="DengXian" charset="-122"/>
                <a:cs typeface="Times New Roman" charset="0"/>
              </a:rPr>
              <a:t>word.split</a:t>
            </a:r>
            <a:r>
              <a:rPr lang="en-US" sz="1200" dirty="0" smtClean="0">
                <a:latin typeface="Calibri" charset="0"/>
                <a:ea typeface="DengXian" charset="-122"/>
                <a:cs typeface="Times New Roman" charset="0"/>
              </a:rPr>
              <a:t>('');</a:t>
            </a:r>
          </a:p>
          <a:p>
            <a:r>
              <a:rPr lang="en-US" sz="1200" dirty="0" smtClean="0">
                <a:latin typeface="Calibri" charset="0"/>
                <a:ea typeface="DengXian" charset="-122"/>
                <a:cs typeface="Times New Roman" charset="0"/>
              </a:rPr>
              <a:t>        for(</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chr</a:t>
            </a:r>
            <a:r>
              <a:rPr lang="en-US" sz="1200" dirty="0" smtClean="0">
                <a:latin typeface="Calibri" charset="0"/>
                <a:ea typeface="DengXian" charset="-122"/>
                <a:cs typeface="Times New Roman" charset="0"/>
              </a:rPr>
              <a:t> = 0; </a:t>
            </a:r>
            <a:r>
              <a:rPr lang="en-US" sz="1200" dirty="0" err="1" smtClean="0">
                <a:latin typeface="Calibri" charset="0"/>
                <a:ea typeface="DengXian" charset="-122"/>
                <a:cs typeface="Times New Roman" charset="0"/>
              </a:rPr>
              <a:t>chr</a:t>
            </a:r>
            <a:r>
              <a:rPr lang="en-US" sz="1200" dirty="0" smtClean="0">
                <a:latin typeface="Calibri" charset="0"/>
                <a:ea typeface="DengXian" charset="-122"/>
                <a:cs typeface="Times New Roman" charset="0"/>
              </a:rPr>
              <a:t> &lt; </a:t>
            </a:r>
            <a:r>
              <a:rPr lang="en-US" sz="1200" dirty="0" err="1" smtClean="0">
                <a:latin typeface="Calibri" charset="0"/>
                <a:ea typeface="DengXian" charset="-122"/>
                <a:cs typeface="Times New Roman" charset="0"/>
              </a:rPr>
              <a:t>str.length</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chr</a:t>
            </a:r>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if(</a:t>
            </a:r>
            <a:r>
              <a:rPr lang="en-US" sz="1200" dirty="0" err="1" smtClean="0">
                <a:latin typeface="Calibri" charset="0"/>
                <a:ea typeface="DengXian" charset="-122"/>
                <a:cs typeface="Times New Roman" charset="0"/>
              </a:rPr>
              <a:t>str</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chr</a:t>
            </a:r>
            <a:r>
              <a:rPr lang="en-US" sz="1200" dirty="0" smtClean="0">
                <a:latin typeface="Calibri" charset="0"/>
                <a:ea typeface="DengXian" charset="-122"/>
                <a:cs typeface="Times New Roman" charset="0"/>
              </a:rPr>
              <a:t>] !== </a:t>
            </a:r>
            <a:r>
              <a:rPr lang="en-US" sz="1200" dirty="0" err="1" smtClean="0">
                <a:latin typeface="Calibri" charset="0"/>
                <a:ea typeface="DengXian" charset="-122"/>
                <a:cs typeface="Times New Roman" charset="0"/>
              </a:rPr>
              <a:t>arr</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i</a:t>
            </a:r>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arr</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i</a:t>
            </a:r>
            <a:r>
              <a:rPr lang="en-US" sz="1200" dirty="0" smtClean="0">
                <a:latin typeface="Calibri" charset="0"/>
                <a:ea typeface="DengXian" charset="-122"/>
                <a:cs typeface="Times New Roman" charset="0"/>
              </a:rPr>
              <a:t>] = </a:t>
            </a:r>
            <a:r>
              <a:rPr lang="en-US" sz="1200" dirty="0" err="1" smtClean="0">
                <a:latin typeface="Calibri" charset="0"/>
                <a:ea typeface="DengXian" charset="-122"/>
                <a:cs typeface="Times New Roman" charset="0"/>
              </a:rPr>
              <a:t>str</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chr</a:t>
            </a:r>
            <a:r>
              <a:rPr lang="en-US" sz="1200" dirty="0" smtClean="0">
                <a:latin typeface="Calibri" charset="0"/>
                <a:ea typeface="DengXian" charset="-122"/>
                <a:cs typeface="Times New Roman" charset="0"/>
              </a:rPr>
              <a:t>];</a:t>
            </a:r>
          </a:p>
          <a:p>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var</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newWord</a:t>
            </a:r>
            <a:r>
              <a:rPr lang="en-US" sz="1200" dirty="0" smtClean="0">
                <a:latin typeface="Calibri" charset="0"/>
                <a:ea typeface="DengXian" charset="-122"/>
                <a:cs typeface="Times New Roman" charset="0"/>
              </a:rPr>
              <a:t> =  </a:t>
            </a:r>
            <a:r>
              <a:rPr lang="en-US" sz="1200" dirty="0" err="1" smtClean="0">
                <a:latin typeface="Calibri" charset="0"/>
                <a:ea typeface="DengXian" charset="-122"/>
                <a:cs typeface="Times New Roman" charset="0"/>
              </a:rPr>
              <a:t>arr.join</a:t>
            </a:r>
            <a:r>
              <a:rPr lang="en-US" sz="1200" dirty="0" smtClean="0">
                <a:latin typeface="Calibri" charset="0"/>
                <a:ea typeface="DengXian" charset="-122"/>
                <a:cs typeface="Times New Roman" charset="0"/>
              </a:rPr>
              <a:t>('');</a:t>
            </a:r>
          </a:p>
          <a:p>
            <a:r>
              <a:rPr lang="en-US" sz="1200" dirty="0" smtClean="0">
                <a:latin typeface="Calibri" charset="0"/>
                <a:ea typeface="DengXian" charset="-122"/>
                <a:cs typeface="Times New Roman" charset="0"/>
              </a:rPr>
              <a:t>                if(</a:t>
            </a:r>
            <a:r>
              <a:rPr lang="en-US" sz="1200" dirty="0" err="1" smtClean="0">
                <a:latin typeface="Calibri" charset="0"/>
                <a:ea typeface="DengXian" charset="-122"/>
                <a:cs typeface="Times New Roman" charset="0"/>
              </a:rPr>
              <a:t>wordSet.has</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newWord</a:t>
            </a:r>
            <a:r>
              <a:rPr lang="en-US" sz="1200" dirty="0" smtClean="0">
                <a:latin typeface="Calibri" charset="0"/>
                <a:ea typeface="DengXian" charset="-122"/>
                <a:cs typeface="Times New Roman" charset="0"/>
              </a:rPr>
              <a:t>)) </a:t>
            </a:r>
            <a:r>
              <a:rPr lang="en-US" sz="1200" dirty="0" err="1" smtClean="0">
                <a:latin typeface="Calibri" charset="0"/>
                <a:ea typeface="DengXian" charset="-122"/>
                <a:cs typeface="Times New Roman" charset="0"/>
              </a:rPr>
              <a:t>set.add</a:t>
            </a:r>
            <a:r>
              <a:rPr lang="en-US" sz="1200" dirty="0" smtClean="0">
                <a:latin typeface="Calibri" charset="0"/>
                <a:ea typeface="DengXian" charset="-122"/>
                <a:cs typeface="Times New Roman" charset="0"/>
              </a:rPr>
              <a:t>(</a:t>
            </a:r>
            <a:r>
              <a:rPr lang="en-US" sz="1200" dirty="0" err="1" smtClean="0">
                <a:latin typeface="Calibri" charset="0"/>
                <a:ea typeface="DengXian" charset="-122"/>
                <a:cs typeface="Times New Roman" charset="0"/>
              </a:rPr>
              <a:t>newWord</a:t>
            </a:r>
            <a:r>
              <a:rPr lang="en-US" sz="1200" dirty="0" smtClean="0">
                <a:latin typeface="Calibri" charset="0"/>
                <a:ea typeface="DengXian" charset="-122"/>
                <a:cs typeface="Times New Roman" charset="0"/>
              </a:rPr>
              <a:t>);</a:t>
            </a:r>
          </a:p>
          <a:p>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a:t>
            </a:r>
          </a:p>
          <a:p>
            <a:r>
              <a:rPr lang="en-US" sz="1200" dirty="0" smtClean="0">
                <a:latin typeface="Calibri" charset="0"/>
                <a:ea typeface="DengXian" charset="-122"/>
                <a:cs typeface="Times New Roman" charset="0"/>
              </a:rPr>
              <a:t>    return set;</a:t>
            </a:r>
          </a:p>
          <a:p>
            <a:r>
              <a:rPr lang="en-US" sz="1200" dirty="0" smtClean="0">
                <a:latin typeface="Calibri" charset="0"/>
                <a:ea typeface="DengXian" charset="-122"/>
                <a:cs typeface="Times New Roman" charset="0"/>
              </a:rPr>
              <a:t>};</a:t>
            </a:r>
            <a:endParaRPr lang="en-US" sz="1200" dirty="0" smtClean="0">
              <a:effectLst/>
              <a:latin typeface="Calibri" charset="0"/>
              <a:ea typeface="DengXian" charset="-122"/>
              <a:cs typeface="Times New Roman" charset="0"/>
            </a:endParaRP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8</a:t>
            </a:fld>
            <a:endParaRPr lang="en-US"/>
          </a:p>
        </p:txBody>
      </p:sp>
    </p:spTree>
    <p:extLst>
      <p:ext uri="{BB962C8B-B14F-4D97-AF65-F5344CB8AC3E}">
        <p14:creationId xmlns:p14="http://schemas.microsoft.com/office/powerpoint/2010/main" val="39800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17</a:t>
            </a:fld>
            <a:endParaRPr lang="en-US"/>
          </a:p>
        </p:txBody>
      </p:sp>
    </p:spTree>
    <p:extLst>
      <p:ext uri="{BB962C8B-B14F-4D97-AF65-F5344CB8AC3E}">
        <p14:creationId xmlns:p14="http://schemas.microsoft.com/office/powerpoint/2010/main" val="82213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19</a:t>
            </a:fld>
            <a:endParaRPr lang="en-US"/>
          </a:p>
        </p:txBody>
      </p:sp>
    </p:spTree>
    <p:extLst>
      <p:ext uri="{BB962C8B-B14F-4D97-AF65-F5344CB8AC3E}">
        <p14:creationId xmlns:p14="http://schemas.microsoft.com/office/powerpoint/2010/main" val="214099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21</a:t>
            </a:fld>
            <a:endParaRPr lang="en-US"/>
          </a:p>
        </p:txBody>
      </p:sp>
    </p:spTree>
    <p:extLst>
      <p:ext uri="{BB962C8B-B14F-4D97-AF65-F5344CB8AC3E}">
        <p14:creationId xmlns:p14="http://schemas.microsoft.com/office/powerpoint/2010/main" val="58892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22</a:t>
            </a:fld>
            <a:endParaRPr lang="en-US"/>
          </a:p>
        </p:txBody>
      </p:sp>
    </p:spTree>
    <p:extLst>
      <p:ext uri="{BB962C8B-B14F-4D97-AF65-F5344CB8AC3E}">
        <p14:creationId xmlns:p14="http://schemas.microsoft.com/office/powerpoint/2010/main" val="100722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23</a:t>
            </a:fld>
            <a:endParaRPr lang="en-US"/>
          </a:p>
        </p:txBody>
      </p:sp>
    </p:spTree>
    <p:extLst>
      <p:ext uri="{BB962C8B-B14F-4D97-AF65-F5344CB8AC3E}">
        <p14:creationId xmlns:p14="http://schemas.microsoft.com/office/powerpoint/2010/main" val="180068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bfs</a:t>
            </a:r>
            <a:r>
              <a:rPr lang="en-US" sz="1200" kern="1200" dirty="0" smtClean="0">
                <a:solidFill>
                  <a:schemeClr val="tx1"/>
                </a:solidFill>
                <a:effectLst/>
                <a:latin typeface="+mn-lt"/>
                <a:ea typeface="+mn-ea"/>
                <a:cs typeface="+mn-cs"/>
              </a:rPr>
              <a:t> = function(</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 map, grid, m, n)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dir</a:t>
            </a:r>
            <a:r>
              <a:rPr lang="en-US" sz="1200" kern="1200" dirty="0" smtClean="0">
                <a:solidFill>
                  <a:schemeClr val="tx1"/>
                </a:solidFill>
                <a:effectLst/>
                <a:latin typeface="+mn-lt"/>
                <a:ea typeface="+mn-ea"/>
                <a:cs typeface="+mn-cs"/>
              </a:rPr>
              <a:t> = [[1, 0], [-1, 0], [0, 1], [0, -1]], visited = new Set(), </a:t>
            </a:r>
            <a:r>
              <a:rPr lang="en-US" sz="1200" kern="1200" dirty="0" err="1"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st.push</a:t>
            </a:r>
            <a:r>
              <a:rPr lang="en-US" sz="1200" kern="1200" dirty="0" smtClean="0">
                <a:solidFill>
                  <a:schemeClr val="tx1"/>
                </a:solidFill>
                <a:effectLst/>
                <a:latin typeface="+mn-lt"/>
                <a:ea typeface="+mn-ea"/>
                <a:cs typeface="+mn-cs"/>
              </a:rPr>
              <a:t>({x: </a:t>
            </a:r>
            <a:r>
              <a:rPr lang="en-US" sz="1200" kern="1200" dirty="0" err="1" smtClean="0">
                <a:solidFill>
                  <a:schemeClr val="tx1"/>
                </a:solidFill>
                <a:effectLst/>
                <a:latin typeface="+mn-lt"/>
                <a:ea typeface="+mn-ea"/>
                <a:cs typeface="+mn-cs"/>
              </a:rPr>
              <a:t>src.x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y:src.y</a:t>
            </a:r>
            <a:r>
              <a:rPr lang="en-US" sz="1200" kern="1200" dirty="0" smtClean="0">
                <a:solidFill>
                  <a:schemeClr val="tx1"/>
                </a:solidFill>
                <a:effectLst/>
                <a:latin typeface="+mn-lt"/>
                <a:ea typeface="+mn-ea"/>
                <a:cs typeface="+mn-cs"/>
              </a:rPr>
              <a:t>, distance: 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visited.add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src.x</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src.y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while(</a:t>
            </a:r>
            <a:r>
              <a:rPr lang="en-US" sz="1200" kern="1200" dirty="0" err="1" smtClean="0">
                <a:solidFill>
                  <a:schemeClr val="tx1"/>
                </a:solidFill>
                <a:effectLst/>
                <a:latin typeface="+mn-lt"/>
                <a:ea typeface="+mn-ea"/>
                <a:cs typeface="+mn-cs"/>
              </a:rPr>
              <a:t>st.length</a:t>
            </a:r>
            <a:r>
              <a:rPr lang="en-US" sz="1200" kern="1200" dirty="0" smtClean="0">
                <a:solidFill>
                  <a:schemeClr val="tx1"/>
                </a:solidFill>
                <a:effectLst/>
                <a:latin typeface="+mn-lt"/>
                <a:ea typeface="+mn-ea"/>
                <a:cs typeface="+mn-cs"/>
              </a:rPr>
              <a:t> &gt; 0)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cur = </a:t>
            </a:r>
            <a:r>
              <a:rPr lang="en-US" sz="1200" kern="1200" dirty="0" err="1" smtClean="0">
                <a:solidFill>
                  <a:schemeClr val="tx1"/>
                </a:solidFill>
                <a:effectLst/>
                <a:latin typeface="+mn-lt"/>
                <a:ea typeface="+mn-ea"/>
                <a:cs typeface="+mn-cs"/>
              </a:rPr>
              <a:t>st.shift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for(</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&lt;4;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cur.x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dir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cur.y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dir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][1];</a:t>
            </a:r>
          </a:p>
          <a:p>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 &lt;0 || </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&lt;0 ||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&gt;=m || </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&gt;= n || </a:t>
            </a:r>
            <a:r>
              <a:rPr lang="en-US" sz="1200" kern="1200" dirty="0" err="1" smtClean="0">
                <a:solidFill>
                  <a:schemeClr val="tx1"/>
                </a:solidFill>
                <a:effectLst/>
                <a:latin typeface="+mn-lt"/>
                <a:ea typeface="+mn-ea"/>
                <a:cs typeface="+mn-cs"/>
              </a:rPr>
              <a:t>visited.has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 ||grid[</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]!==0)  continue;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key =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visited.add</a:t>
            </a:r>
            <a:r>
              <a:rPr lang="en-US" sz="1200" kern="1200" dirty="0" smtClean="0">
                <a:solidFill>
                  <a:schemeClr val="tx1"/>
                </a:solidFill>
                <a:effectLst/>
                <a:latin typeface="+mn-lt"/>
                <a:ea typeface="+mn-ea"/>
                <a:cs typeface="+mn-cs"/>
              </a:rPr>
              <a:t>(key);</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st.push</a:t>
            </a:r>
            <a:r>
              <a:rPr lang="en-US" sz="1200" kern="1200" dirty="0" smtClean="0">
                <a:solidFill>
                  <a:schemeClr val="tx1"/>
                </a:solidFill>
                <a:effectLst/>
                <a:latin typeface="+mn-lt"/>
                <a:ea typeface="+mn-ea"/>
                <a:cs typeface="+mn-cs"/>
              </a:rPr>
              <a:t>({x: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y:newY</a:t>
            </a:r>
            <a:r>
              <a:rPr lang="en-US" sz="1200" kern="1200" dirty="0" smtClean="0">
                <a:solidFill>
                  <a:schemeClr val="tx1"/>
                </a:solidFill>
                <a:effectLst/>
                <a:latin typeface="+mn-lt"/>
                <a:ea typeface="+mn-ea"/>
                <a:cs typeface="+mn-cs"/>
              </a:rPr>
              <a:t>, distance: 1+cur.distance});</a:t>
            </a:r>
          </a:p>
          <a:p>
            <a:r>
              <a:rPr lang="en-US" sz="1200" kern="1200" dirty="0" smtClean="0">
                <a:solidFill>
                  <a:schemeClr val="tx1"/>
                </a:solidFill>
                <a:effectLst/>
                <a:latin typeface="+mn-lt"/>
                <a:ea typeface="+mn-ea"/>
                <a:cs typeface="+mn-cs"/>
              </a:rPr>
              <a:t>            if(!map[key]) map[key]= [];</a:t>
            </a:r>
          </a:p>
          <a:p>
            <a:r>
              <a:rPr lang="en-US" sz="1200" kern="1200" dirty="0" smtClean="0">
                <a:solidFill>
                  <a:schemeClr val="tx1"/>
                </a:solidFill>
                <a:effectLst/>
                <a:latin typeface="+mn-lt"/>
                <a:ea typeface="+mn-ea"/>
                <a:cs typeface="+mn-cs"/>
              </a:rPr>
              <a:t>            </a:t>
            </a:r>
            <a:r>
              <a:rPr lang="en-US" sz="1200" b="1" kern="1200" dirty="0" smtClean="0">
                <a:solidFill>
                  <a:srgbClr val="7030A0"/>
                </a:solidFill>
                <a:effectLst/>
                <a:latin typeface="+mn-lt"/>
                <a:ea typeface="+mn-ea"/>
                <a:cs typeface="+mn-cs"/>
              </a:rPr>
              <a:t>map[key].push({building: </a:t>
            </a:r>
            <a:r>
              <a:rPr lang="en-US" sz="1200" b="1" kern="1200" dirty="0" err="1" smtClean="0">
                <a:solidFill>
                  <a:srgbClr val="7030A0"/>
                </a:solidFill>
                <a:effectLst/>
                <a:latin typeface="+mn-lt"/>
                <a:ea typeface="+mn-ea"/>
                <a:cs typeface="+mn-cs"/>
              </a:rPr>
              <a:t>src</a:t>
            </a:r>
            <a:r>
              <a:rPr lang="en-US" sz="1200" b="1" kern="1200" dirty="0" smtClean="0">
                <a:solidFill>
                  <a:srgbClr val="7030A0"/>
                </a:solidFill>
                <a:effectLst/>
                <a:latin typeface="+mn-lt"/>
                <a:ea typeface="+mn-ea"/>
                <a:cs typeface="+mn-cs"/>
              </a:rPr>
              <a:t>, distance: 1+cur.distance});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9</a:t>
            </a:fld>
            <a:endParaRPr lang="en-US"/>
          </a:p>
        </p:txBody>
      </p:sp>
    </p:spTree>
    <p:extLst>
      <p:ext uri="{BB962C8B-B14F-4D97-AF65-F5344CB8AC3E}">
        <p14:creationId xmlns:p14="http://schemas.microsoft.com/office/powerpoint/2010/main" val="11560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10</a:t>
            </a:fld>
            <a:endParaRPr lang="en-US"/>
          </a:p>
        </p:txBody>
      </p:sp>
    </p:spTree>
    <p:extLst>
      <p:ext uri="{BB962C8B-B14F-4D97-AF65-F5344CB8AC3E}">
        <p14:creationId xmlns:p14="http://schemas.microsoft.com/office/powerpoint/2010/main" val="193373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11</a:t>
            </a:fld>
            <a:endParaRPr lang="en-US"/>
          </a:p>
        </p:txBody>
      </p:sp>
    </p:spTree>
    <p:extLst>
      <p:ext uri="{BB962C8B-B14F-4D97-AF65-F5344CB8AC3E}">
        <p14:creationId xmlns:p14="http://schemas.microsoft.com/office/powerpoint/2010/main" val="65046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swap = function(</a:t>
            </a:r>
            <a:r>
              <a:rPr lang="en-US" dirty="0" err="1" smtClean="0"/>
              <a:t>str</a:t>
            </a:r>
            <a:r>
              <a:rPr lang="en-US" dirty="0" smtClean="0"/>
              <a:t>, </a:t>
            </a:r>
            <a:r>
              <a:rPr lang="en-US" dirty="0" err="1" smtClean="0"/>
              <a:t>i</a:t>
            </a:r>
            <a:r>
              <a:rPr lang="en-US" dirty="0" smtClean="0"/>
              <a:t>, j) {</a:t>
            </a:r>
          </a:p>
          <a:p>
            <a:r>
              <a:rPr lang="en-US" dirty="0" smtClean="0"/>
              <a:t>    </a:t>
            </a:r>
            <a:r>
              <a:rPr lang="en-US" dirty="0" err="1" smtClean="0"/>
              <a:t>var</a:t>
            </a:r>
            <a:r>
              <a:rPr lang="en-US" dirty="0" smtClean="0"/>
              <a:t> </a:t>
            </a:r>
            <a:r>
              <a:rPr lang="en-US" dirty="0" err="1" smtClean="0"/>
              <a:t>arr</a:t>
            </a:r>
            <a:r>
              <a:rPr lang="en-US" dirty="0" smtClean="0"/>
              <a:t> = </a:t>
            </a:r>
            <a:r>
              <a:rPr lang="en-US" dirty="0" err="1" smtClean="0"/>
              <a:t>str.split</a:t>
            </a:r>
            <a:r>
              <a:rPr lang="en-US" dirty="0" smtClean="0"/>
              <a:t>('');</a:t>
            </a:r>
          </a:p>
          <a:p>
            <a:r>
              <a:rPr lang="en-US" dirty="0" smtClean="0"/>
              <a:t>    </a:t>
            </a:r>
            <a:r>
              <a:rPr lang="en-US" dirty="0" err="1" smtClean="0"/>
              <a:t>var</a:t>
            </a:r>
            <a:r>
              <a:rPr lang="en-US" dirty="0" smtClean="0"/>
              <a:t> temp = </a:t>
            </a:r>
            <a:r>
              <a:rPr lang="en-US" dirty="0" err="1" smtClean="0"/>
              <a:t>arr</a:t>
            </a:r>
            <a:r>
              <a:rPr lang="en-US" dirty="0" smtClean="0"/>
              <a:t>[</a:t>
            </a:r>
            <a:r>
              <a:rPr lang="en-US" dirty="0" err="1" smtClean="0"/>
              <a:t>i</a:t>
            </a:r>
            <a:r>
              <a:rPr lang="en-US" dirty="0" smtClean="0"/>
              <a:t>];</a:t>
            </a:r>
          </a:p>
          <a:p>
            <a:r>
              <a:rPr lang="en-US" dirty="0" smtClean="0"/>
              <a:t>    </a:t>
            </a:r>
            <a:r>
              <a:rPr lang="en-US" dirty="0" err="1" smtClean="0"/>
              <a:t>arr</a:t>
            </a:r>
            <a:r>
              <a:rPr lang="en-US" dirty="0" smtClean="0"/>
              <a:t>[</a:t>
            </a:r>
            <a:r>
              <a:rPr lang="en-US" dirty="0" err="1" smtClean="0"/>
              <a:t>i</a:t>
            </a:r>
            <a:r>
              <a:rPr lang="en-US" dirty="0" smtClean="0"/>
              <a:t>] = </a:t>
            </a:r>
            <a:r>
              <a:rPr lang="en-US" dirty="0" err="1" smtClean="0"/>
              <a:t>arr</a:t>
            </a:r>
            <a:r>
              <a:rPr lang="en-US" dirty="0" smtClean="0"/>
              <a:t>[j];</a:t>
            </a:r>
          </a:p>
          <a:p>
            <a:r>
              <a:rPr lang="en-US" dirty="0" smtClean="0"/>
              <a:t>    </a:t>
            </a:r>
            <a:r>
              <a:rPr lang="en-US" dirty="0" err="1" smtClean="0"/>
              <a:t>arr</a:t>
            </a:r>
            <a:r>
              <a:rPr lang="en-US" dirty="0" smtClean="0"/>
              <a:t>[j] = temp;</a:t>
            </a:r>
          </a:p>
          <a:p>
            <a:r>
              <a:rPr lang="en-US" dirty="0" smtClean="0"/>
              <a:t>    return </a:t>
            </a:r>
            <a:r>
              <a:rPr lang="en-US" dirty="0" err="1" smtClean="0"/>
              <a:t>arr.join</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12</a:t>
            </a:fld>
            <a:endParaRPr lang="en-US"/>
          </a:p>
        </p:txBody>
      </p:sp>
    </p:spTree>
    <p:extLst>
      <p:ext uri="{BB962C8B-B14F-4D97-AF65-F5344CB8AC3E}">
        <p14:creationId xmlns:p14="http://schemas.microsoft.com/office/powerpoint/2010/main" val="15408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swap = function(</a:t>
            </a:r>
            <a:r>
              <a:rPr lang="en-US" dirty="0" err="1" smtClean="0"/>
              <a:t>str</a:t>
            </a:r>
            <a:r>
              <a:rPr lang="en-US" dirty="0" smtClean="0"/>
              <a:t>, </a:t>
            </a:r>
            <a:r>
              <a:rPr lang="en-US" dirty="0" err="1" smtClean="0"/>
              <a:t>i</a:t>
            </a:r>
            <a:r>
              <a:rPr lang="en-US" dirty="0" smtClean="0"/>
              <a:t>, j) {</a:t>
            </a:r>
          </a:p>
          <a:p>
            <a:r>
              <a:rPr lang="en-US" dirty="0" smtClean="0"/>
              <a:t>    </a:t>
            </a:r>
            <a:r>
              <a:rPr lang="en-US" dirty="0" err="1" smtClean="0"/>
              <a:t>var</a:t>
            </a:r>
            <a:r>
              <a:rPr lang="en-US" dirty="0" smtClean="0"/>
              <a:t> </a:t>
            </a:r>
            <a:r>
              <a:rPr lang="en-US" dirty="0" err="1" smtClean="0"/>
              <a:t>arr</a:t>
            </a:r>
            <a:r>
              <a:rPr lang="en-US" dirty="0" smtClean="0"/>
              <a:t> = </a:t>
            </a:r>
            <a:r>
              <a:rPr lang="en-US" dirty="0" err="1" smtClean="0"/>
              <a:t>str.split</a:t>
            </a:r>
            <a:r>
              <a:rPr lang="en-US" dirty="0" smtClean="0"/>
              <a:t>('');</a:t>
            </a:r>
          </a:p>
          <a:p>
            <a:r>
              <a:rPr lang="en-US" dirty="0" smtClean="0"/>
              <a:t>    </a:t>
            </a:r>
            <a:r>
              <a:rPr lang="en-US" dirty="0" err="1" smtClean="0"/>
              <a:t>var</a:t>
            </a:r>
            <a:r>
              <a:rPr lang="en-US" dirty="0" smtClean="0"/>
              <a:t> temp = </a:t>
            </a:r>
            <a:r>
              <a:rPr lang="en-US" dirty="0" err="1" smtClean="0"/>
              <a:t>arr</a:t>
            </a:r>
            <a:r>
              <a:rPr lang="en-US" dirty="0" smtClean="0"/>
              <a:t>[</a:t>
            </a:r>
            <a:r>
              <a:rPr lang="en-US" dirty="0" err="1" smtClean="0"/>
              <a:t>i</a:t>
            </a:r>
            <a:r>
              <a:rPr lang="en-US" dirty="0" smtClean="0"/>
              <a:t>];</a:t>
            </a:r>
          </a:p>
          <a:p>
            <a:r>
              <a:rPr lang="en-US" dirty="0" smtClean="0"/>
              <a:t>    </a:t>
            </a:r>
            <a:r>
              <a:rPr lang="en-US" dirty="0" err="1" smtClean="0"/>
              <a:t>arr</a:t>
            </a:r>
            <a:r>
              <a:rPr lang="en-US" dirty="0" smtClean="0"/>
              <a:t>[</a:t>
            </a:r>
            <a:r>
              <a:rPr lang="en-US" dirty="0" err="1" smtClean="0"/>
              <a:t>i</a:t>
            </a:r>
            <a:r>
              <a:rPr lang="en-US" dirty="0" smtClean="0"/>
              <a:t>] = </a:t>
            </a:r>
            <a:r>
              <a:rPr lang="en-US" dirty="0" err="1" smtClean="0"/>
              <a:t>arr</a:t>
            </a:r>
            <a:r>
              <a:rPr lang="en-US" dirty="0" smtClean="0"/>
              <a:t>[j];</a:t>
            </a:r>
          </a:p>
          <a:p>
            <a:r>
              <a:rPr lang="en-US" dirty="0" smtClean="0"/>
              <a:t>    </a:t>
            </a:r>
            <a:r>
              <a:rPr lang="en-US" dirty="0" err="1" smtClean="0"/>
              <a:t>arr</a:t>
            </a:r>
            <a:r>
              <a:rPr lang="en-US" dirty="0" smtClean="0"/>
              <a:t>[j] = temp;</a:t>
            </a:r>
          </a:p>
          <a:p>
            <a:r>
              <a:rPr lang="en-US" dirty="0" smtClean="0"/>
              <a:t>    return </a:t>
            </a:r>
            <a:r>
              <a:rPr lang="en-US" dirty="0" err="1" smtClean="0"/>
              <a:t>arr.join</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13</a:t>
            </a:fld>
            <a:endParaRPr lang="en-US"/>
          </a:p>
        </p:txBody>
      </p:sp>
    </p:spTree>
    <p:extLst>
      <p:ext uri="{BB962C8B-B14F-4D97-AF65-F5344CB8AC3E}">
        <p14:creationId xmlns:p14="http://schemas.microsoft.com/office/powerpoint/2010/main" val="190086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swap = function(</a:t>
            </a:r>
            <a:r>
              <a:rPr lang="en-US" dirty="0" err="1" smtClean="0"/>
              <a:t>str</a:t>
            </a:r>
            <a:r>
              <a:rPr lang="en-US" dirty="0" smtClean="0"/>
              <a:t>, </a:t>
            </a:r>
            <a:r>
              <a:rPr lang="en-US" dirty="0" err="1" smtClean="0"/>
              <a:t>i</a:t>
            </a:r>
            <a:r>
              <a:rPr lang="en-US" dirty="0" smtClean="0"/>
              <a:t>, j) {</a:t>
            </a:r>
          </a:p>
          <a:p>
            <a:r>
              <a:rPr lang="en-US" dirty="0" smtClean="0"/>
              <a:t>    </a:t>
            </a:r>
            <a:r>
              <a:rPr lang="en-US" dirty="0" err="1" smtClean="0"/>
              <a:t>var</a:t>
            </a:r>
            <a:r>
              <a:rPr lang="en-US" dirty="0" smtClean="0"/>
              <a:t> </a:t>
            </a:r>
            <a:r>
              <a:rPr lang="en-US" dirty="0" err="1" smtClean="0"/>
              <a:t>arr</a:t>
            </a:r>
            <a:r>
              <a:rPr lang="en-US" dirty="0" smtClean="0"/>
              <a:t> = </a:t>
            </a:r>
            <a:r>
              <a:rPr lang="en-US" dirty="0" err="1" smtClean="0"/>
              <a:t>str.split</a:t>
            </a:r>
            <a:r>
              <a:rPr lang="en-US" dirty="0" smtClean="0"/>
              <a:t>('');</a:t>
            </a:r>
          </a:p>
          <a:p>
            <a:r>
              <a:rPr lang="en-US" dirty="0" smtClean="0"/>
              <a:t>    </a:t>
            </a:r>
            <a:r>
              <a:rPr lang="en-US" dirty="0" err="1" smtClean="0"/>
              <a:t>var</a:t>
            </a:r>
            <a:r>
              <a:rPr lang="en-US" dirty="0" smtClean="0"/>
              <a:t> temp = </a:t>
            </a:r>
            <a:r>
              <a:rPr lang="en-US" dirty="0" err="1" smtClean="0"/>
              <a:t>arr</a:t>
            </a:r>
            <a:r>
              <a:rPr lang="en-US" dirty="0" smtClean="0"/>
              <a:t>[</a:t>
            </a:r>
            <a:r>
              <a:rPr lang="en-US" dirty="0" err="1" smtClean="0"/>
              <a:t>i</a:t>
            </a:r>
            <a:r>
              <a:rPr lang="en-US" dirty="0" smtClean="0"/>
              <a:t>];</a:t>
            </a:r>
          </a:p>
          <a:p>
            <a:r>
              <a:rPr lang="en-US" dirty="0" smtClean="0"/>
              <a:t>    </a:t>
            </a:r>
            <a:r>
              <a:rPr lang="en-US" dirty="0" err="1" smtClean="0"/>
              <a:t>arr</a:t>
            </a:r>
            <a:r>
              <a:rPr lang="en-US" dirty="0" smtClean="0"/>
              <a:t>[</a:t>
            </a:r>
            <a:r>
              <a:rPr lang="en-US" dirty="0" err="1" smtClean="0"/>
              <a:t>i</a:t>
            </a:r>
            <a:r>
              <a:rPr lang="en-US" dirty="0" smtClean="0"/>
              <a:t>] = </a:t>
            </a:r>
            <a:r>
              <a:rPr lang="en-US" dirty="0" err="1" smtClean="0"/>
              <a:t>arr</a:t>
            </a:r>
            <a:r>
              <a:rPr lang="en-US" dirty="0" smtClean="0"/>
              <a:t>[j];</a:t>
            </a:r>
          </a:p>
          <a:p>
            <a:r>
              <a:rPr lang="en-US" dirty="0" smtClean="0"/>
              <a:t>    </a:t>
            </a:r>
            <a:r>
              <a:rPr lang="en-US" dirty="0" err="1" smtClean="0"/>
              <a:t>arr</a:t>
            </a:r>
            <a:r>
              <a:rPr lang="en-US" dirty="0" smtClean="0"/>
              <a:t>[j] = temp;</a:t>
            </a:r>
          </a:p>
          <a:p>
            <a:r>
              <a:rPr lang="en-US" dirty="0" smtClean="0"/>
              <a:t>    return </a:t>
            </a:r>
            <a:r>
              <a:rPr lang="en-US" dirty="0" err="1" smtClean="0"/>
              <a:t>arr.join</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14</a:t>
            </a:fld>
            <a:endParaRPr lang="en-US"/>
          </a:p>
        </p:txBody>
      </p:sp>
    </p:spTree>
    <p:extLst>
      <p:ext uri="{BB962C8B-B14F-4D97-AF65-F5344CB8AC3E}">
        <p14:creationId xmlns:p14="http://schemas.microsoft.com/office/powerpoint/2010/main" val="104877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swap = function(</a:t>
            </a:r>
            <a:r>
              <a:rPr lang="en-US" dirty="0" err="1" smtClean="0"/>
              <a:t>str</a:t>
            </a:r>
            <a:r>
              <a:rPr lang="en-US" dirty="0" smtClean="0"/>
              <a:t>, </a:t>
            </a:r>
            <a:r>
              <a:rPr lang="en-US" dirty="0" err="1" smtClean="0"/>
              <a:t>i</a:t>
            </a:r>
            <a:r>
              <a:rPr lang="en-US" dirty="0" smtClean="0"/>
              <a:t>, j) {</a:t>
            </a:r>
          </a:p>
          <a:p>
            <a:r>
              <a:rPr lang="en-US" dirty="0" smtClean="0"/>
              <a:t>    </a:t>
            </a:r>
            <a:r>
              <a:rPr lang="en-US" dirty="0" err="1" smtClean="0"/>
              <a:t>var</a:t>
            </a:r>
            <a:r>
              <a:rPr lang="en-US" dirty="0" smtClean="0"/>
              <a:t> </a:t>
            </a:r>
            <a:r>
              <a:rPr lang="en-US" dirty="0" err="1" smtClean="0"/>
              <a:t>arr</a:t>
            </a:r>
            <a:r>
              <a:rPr lang="en-US" dirty="0" smtClean="0"/>
              <a:t> = </a:t>
            </a:r>
            <a:r>
              <a:rPr lang="en-US" dirty="0" err="1" smtClean="0"/>
              <a:t>str.split</a:t>
            </a:r>
            <a:r>
              <a:rPr lang="en-US" dirty="0" smtClean="0"/>
              <a:t>('');</a:t>
            </a:r>
          </a:p>
          <a:p>
            <a:r>
              <a:rPr lang="en-US" dirty="0" smtClean="0"/>
              <a:t>    </a:t>
            </a:r>
            <a:r>
              <a:rPr lang="en-US" dirty="0" err="1" smtClean="0"/>
              <a:t>var</a:t>
            </a:r>
            <a:r>
              <a:rPr lang="en-US" dirty="0" smtClean="0"/>
              <a:t> temp = </a:t>
            </a:r>
            <a:r>
              <a:rPr lang="en-US" dirty="0" err="1" smtClean="0"/>
              <a:t>arr</a:t>
            </a:r>
            <a:r>
              <a:rPr lang="en-US" dirty="0" smtClean="0"/>
              <a:t>[</a:t>
            </a:r>
            <a:r>
              <a:rPr lang="en-US" dirty="0" err="1" smtClean="0"/>
              <a:t>i</a:t>
            </a:r>
            <a:r>
              <a:rPr lang="en-US" dirty="0" smtClean="0"/>
              <a:t>];</a:t>
            </a:r>
          </a:p>
          <a:p>
            <a:r>
              <a:rPr lang="en-US" dirty="0" smtClean="0"/>
              <a:t>    </a:t>
            </a:r>
            <a:r>
              <a:rPr lang="en-US" dirty="0" err="1" smtClean="0"/>
              <a:t>arr</a:t>
            </a:r>
            <a:r>
              <a:rPr lang="en-US" dirty="0" smtClean="0"/>
              <a:t>[</a:t>
            </a:r>
            <a:r>
              <a:rPr lang="en-US" dirty="0" err="1" smtClean="0"/>
              <a:t>i</a:t>
            </a:r>
            <a:r>
              <a:rPr lang="en-US" dirty="0" smtClean="0"/>
              <a:t>] = </a:t>
            </a:r>
            <a:r>
              <a:rPr lang="en-US" dirty="0" err="1" smtClean="0"/>
              <a:t>arr</a:t>
            </a:r>
            <a:r>
              <a:rPr lang="en-US" dirty="0" smtClean="0"/>
              <a:t>[j];</a:t>
            </a:r>
          </a:p>
          <a:p>
            <a:r>
              <a:rPr lang="en-US" dirty="0" smtClean="0"/>
              <a:t>    </a:t>
            </a:r>
            <a:r>
              <a:rPr lang="en-US" dirty="0" err="1" smtClean="0"/>
              <a:t>arr</a:t>
            </a:r>
            <a:r>
              <a:rPr lang="en-US" dirty="0" smtClean="0"/>
              <a:t>[j] = temp;</a:t>
            </a:r>
          </a:p>
          <a:p>
            <a:r>
              <a:rPr lang="en-US" dirty="0" smtClean="0"/>
              <a:t>    return </a:t>
            </a:r>
            <a:r>
              <a:rPr lang="en-US" dirty="0" err="1" smtClean="0"/>
              <a:t>arr.join</a:t>
            </a:r>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15</a:t>
            </a:fld>
            <a:endParaRPr lang="en-US"/>
          </a:p>
        </p:txBody>
      </p:sp>
    </p:spTree>
    <p:extLst>
      <p:ext uri="{BB962C8B-B14F-4D97-AF65-F5344CB8AC3E}">
        <p14:creationId xmlns:p14="http://schemas.microsoft.com/office/powerpoint/2010/main" val="148051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D03378-2B44-BD4A-9F64-E9305A309001}" type="slidenum">
              <a:rPr lang="en-US" smtClean="0"/>
              <a:t>16</a:t>
            </a:fld>
            <a:endParaRPr lang="en-US"/>
          </a:p>
        </p:txBody>
      </p:sp>
    </p:spTree>
    <p:extLst>
      <p:ext uri="{BB962C8B-B14F-4D97-AF65-F5344CB8AC3E}">
        <p14:creationId xmlns:p14="http://schemas.microsoft.com/office/powerpoint/2010/main" val="48527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7C275-BFD5-3C47-A47E-326158702B97}"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2846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7C275-BFD5-3C47-A47E-326158702B97}"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125947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7C275-BFD5-3C47-A47E-326158702B97}"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22875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7C275-BFD5-3C47-A47E-326158702B97}"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20362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7C275-BFD5-3C47-A47E-326158702B97}"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133930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7C275-BFD5-3C47-A47E-326158702B97}"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188511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7C275-BFD5-3C47-A47E-326158702B97}" type="datetimeFigureOut">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128813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7C275-BFD5-3C47-A47E-326158702B97}" type="datetimeFigureOut">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85214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7C275-BFD5-3C47-A47E-326158702B97}" type="datetimeFigureOut">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47467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7C275-BFD5-3C47-A47E-326158702B97}"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210328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7C275-BFD5-3C47-A47E-326158702B97}" type="datetimeFigureOut">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B434F-2032-C547-8808-BEAF369090AC}" type="slidenum">
              <a:rPr lang="en-US" smtClean="0"/>
              <a:t>‹#›</a:t>
            </a:fld>
            <a:endParaRPr lang="en-US"/>
          </a:p>
        </p:txBody>
      </p:sp>
    </p:spTree>
    <p:extLst>
      <p:ext uri="{BB962C8B-B14F-4D97-AF65-F5344CB8AC3E}">
        <p14:creationId xmlns:p14="http://schemas.microsoft.com/office/powerpoint/2010/main" val="1572359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7C275-BFD5-3C47-A47E-326158702B97}" type="datetimeFigureOut">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B434F-2032-C547-8808-BEAF369090AC}" type="slidenum">
              <a:rPr lang="en-US" smtClean="0"/>
              <a:t>‹#›</a:t>
            </a:fld>
            <a:endParaRPr lang="en-US"/>
          </a:p>
        </p:txBody>
      </p:sp>
    </p:spTree>
    <p:extLst>
      <p:ext uri="{BB962C8B-B14F-4D97-AF65-F5344CB8AC3E}">
        <p14:creationId xmlns:p14="http://schemas.microsoft.com/office/powerpoint/2010/main" val="89736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BFS</a:t>
            </a:r>
            <a:endParaRPr lang="en-US" dirty="0"/>
          </a:p>
        </p:txBody>
      </p:sp>
    </p:spTree>
    <p:extLst>
      <p:ext uri="{BB962C8B-B14F-4D97-AF65-F5344CB8AC3E}">
        <p14:creationId xmlns:p14="http://schemas.microsoft.com/office/powerpoint/2010/main" val="23899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11878800" cy="3108543"/>
          </a:xfrm>
          <a:prstGeom prst="rect">
            <a:avLst/>
          </a:prstGeom>
        </p:spPr>
        <p:txBody>
          <a:bodyPr wrap="square">
            <a:spAutoFit/>
          </a:bodyPr>
          <a:lstStyle/>
          <a:p>
            <a:r>
              <a:rPr lang="en-US" sz="1300" dirty="0">
                <a:latin typeface="Calibri" charset="0"/>
                <a:ea typeface="DengXian" charset="-122"/>
                <a:cs typeface="Times New Roman" charset="0"/>
              </a:rPr>
              <a:t>Cut off trees for golf events: You are asked to cut off trees in a forest for a golf event. The forest is represented as a non-negative 2D map, in this map:</a:t>
            </a:r>
          </a:p>
          <a:p>
            <a:r>
              <a:rPr lang="en-US" sz="1300" dirty="0">
                <a:latin typeface="Calibri" charset="0"/>
                <a:ea typeface="DengXian" charset="-122"/>
                <a:cs typeface="Times New Roman" charset="0"/>
              </a:rPr>
              <a:t>0 represents the obstacle can't be reached.</a:t>
            </a:r>
          </a:p>
          <a:p>
            <a:r>
              <a:rPr lang="en-US" sz="1300" dirty="0">
                <a:latin typeface="Calibri" charset="0"/>
                <a:ea typeface="DengXian" charset="-122"/>
                <a:cs typeface="Times New Roman" charset="0"/>
              </a:rPr>
              <a:t>1 represents the ground can be walked through.</a:t>
            </a:r>
          </a:p>
          <a:p>
            <a:r>
              <a:rPr lang="en-US" sz="1300" dirty="0">
                <a:latin typeface="Calibri" charset="0"/>
                <a:ea typeface="DengXian" charset="-122"/>
                <a:cs typeface="Times New Roman" charset="0"/>
              </a:rPr>
              <a:t>The place with number bigger than 1 represents a tree can be walked through, and this positive number represents the tree's height. You are asked to cut off all the trees in this forest in the order of tree's height - always cut off the tree with lowest height first. And after cutting, the original place has the tree will become a grass (value 1). You will start from the point (0, 0) and you should output the minimum steps you need to walk to cut off all the trees. </a:t>
            </a:r>
          </a:p>
          <a:p>
            <a:r>
              <a:rPr lang="en-US" sz="1300" dirty="0">
                <a:latin typeface="Calibri" charset="0"/>
                <a:ea typeface="DengXian" charset="-122"/>
                <a:cs typeface="Times New Roman" charset="0"/>
              </a:rPr>
              <a:t>If you can't cut off all the trees, output -1 in that situation. You are guaranteed that no two trees have the same height and there is at least one tree needs to be cut off.</a:t>
            </a:r>
          </a:p>
          <a:p>
            <a:r>
              <a:rPr lang="en-US" sz="1300" dirty="0">
                <a:latin typeface="Calibri" charset="0"/>
                <a:ea typeface="DengXian" charset="-122"/>
                <a:cs typeface="Times New Roman" charset="0"/>
              </a:rPr>
              <a:t>Input: </a:t>
            </a:r>
            <a:r>
              <a:rPr lang="en-US" sz="1300" dirty="0" smtClean="0">
                <a:latin typeface="Calibri" charset="0"/>
                <a:ea typeface="DengXian" charset="-122"/>
                <a:cs typeface="Times New Roman" charset="0"/>
              </a:rPr>
              <a:t>[ </a:t>
            </a:r>
            <a:r>
              <a:rPr lang="en-US" sz="1300" dirty="0">
                <a:latin typeface="Calibri" charset="0"/>
                <a:ea typeface="DengXian" charset="-122"/>
                <a:cs typeface="Times New Roman" charset="0"/>
              </a:rPr>
              <a:t>[2,3,4</a:t>
            </a:r>
            <a:r>
              <a:rPr lang="en-US" sz="1300" dirty="0" smtClean="0">
                <a:latin typeface="Calibri" charset="0"/>
                <a:ea typeface="DengXian" charset="-122"/>
                <a:cs typeface="Times New Roman" charset="0"/>
              </a:rPr>
              <a:t>], </a:t>
            </a:r>
            <a:r>
              <a:rPr lang="en-US" sz="1300" dirty="0">
                <a:latin typeface="Calibri" charset="0"/>
                <a:ea typeface="DengXian" charset="-122"/>
                <a:cs typeface="Times New Roman" charset="0"/>
              </a:rPr>
              <a:t>[0,0,5</a:t>
            </a:r>
            <a:r>
              <a:rPr lang="en-US" sz="1300" dirty="0" smtClean="0">
                <a:latin typeface="Calibri" charset="0"/>
                <a:ea typeface="DengXian" charset="-122"/>
                <a:cs typeface="Times New Roman" charset="0"/>
              </a:rPr>
              <a:t>], </a:t>
            </a:r>
            <a:r>
              <a:rPr lang="en-US" sz="1300" dirty="0">
                <a:latin typeface="Calibri" charset="0"/>
                <a:ea typeface="DengXian" charset="-122"/>
                <a:cs typeface="Times New Roman" charset="0"/>
              </a:rPr>
              <a:t>[8,7,6</a:t>
            </a:r>
            <a:r>
              <a:rPr lang="en-US" sz="1300" dirty="0" smtClean="0">
                <a:latin typeface="Calibri" charset="0"/>
                <a:ea typeface="DengXian" charset="-122"/>
                <a:cs typeface="Times New Roman" charset="0"/>
              </a:rPr>
              <a:t>]]    Output</a:t>
            </a:r>
            <a:r>
              <a:rPr lang="en-US" sz="1300" dirty="0">
                <a:latin typeface="Calibri" charset="0"/>
                <a:ea typeface="DengXian" charset="-122"/>
                <a:cs typeface="Times New Roman" charset="0"/>
              </a:rPr>
              <a:t>: 6</a:t>
            </a:r>
          </a:p>
          <a:p>
            <a:r>
              <a:rPr lang="en-US" sz="1300" dirty="0">
                <a:latin typeface="Calibri" charset="0"/>
                <a:ea typeface="DengXian" charset="-122"/>
                <a:cs typeface="Times New Roman" charset="0"/>
              </a:rPr>
              <a:t>Explanation: You started from the point (0,0) and you can cut off the tree in (0,0) directly without walking</a:t>
            </a:r>
            <a:r>
              <a:rPr lang="en-US" sz="1300" dirty="0" smtClean="0">
                <a:latin typeface="Calibri" charset="0"/>
                <a:ea typeface="DengXian" charset="-122"/>
                <a:cs typeface="Times New Roman" charset="0"/>
              </a:rPr>
              <a:t>.</a:t>
            </a:r>
          </a:p>
          <a:p>
            <a:r>
              <a:rPr lang="en-US" sz="1300" dirty="0" smtClean="0">
                <a:solidFill>
                  <a:schemeClr val="accent1">
                    <a:lumMod val="50000"/>
                  </a:schemeClr>
                </a:solidFill>
              </a:rPr>
              <a:t>To </a:t>
            </a:r>
            <a:r>
              <a:rPr lang="en-US" sz="1300" dirty="0">
                <a:solidFill>
                  <a:schemeClr val="accent1">
                    <a:lumMod val="50000"/>
                  </a:schemeClr>
                </a:solidFill>
              </a:rPr>
              <a:t>find a path that visited all trees from start (0, 0)</a:t>
            </a:r>
          </a:p>
          <a:p>
            <a:r>
              <a:rPr lang="en-US" sz="1300" dirty="0">
                <a:solidFill>
                  <a:schemeClr val="accent1">
                    <a:lumMod val="50000"/>
                  </a:schemeClr>
                </a:solidFill>
              </a:rPr>
              <a:t> 1. sort all trees in height order and store in the array</a:t>
            </a:r>
          </a:p>
          <a:p>
            <a:r>
              <a:rPr lang="en-US" sz="1300" dirty="0">
                <a:solidFill>
                  <a:schemeClr val="accent1">
                    <a:lumMod val="50000"/>
                  </a:schemeClr>
                </a:solidFill>
              </a:rPr>
              <a:t> 2. in the array, we need to find the shortest path(0, 0) =&gt; </a:t>
            </a:r>
            <a:r>
              <a:rPr lang="en-US" sz="1300" dirty="0" err="1">
                <a:solidFill>
                  <a:schemeClr val="accent1">
                    <a:lumMod val="50000"/>
                  </a:schemeClr>
                </a:solidFill>
              </a:rPr>
              <a:t>arr</a:t>
            </a:r>
            <a:r>
              <a:rPr lang="en-US" sz="1300" dirty="0">
                <a:solidFill>
                  <a:schemeClr val="accent1">
                    <a:lumMod val="50000"/>
                  </a:schemeClr>
                </a:solidFill>
              </a:rPr>
              <a:t>[0](tree 1) =&gt; </a:t>
            </a:r>
            <a:r>
              <a:rPr lang="en-US" sz="1300" dirty="0" err="1">
                <a:solidFill>
                  <a:schemeClr val="accent1">
                    <a:lumMod val="50000"/>
                  </a:schemeClr>
                </a:solidFill>
              </a:rPr>
              <a:t>arr</a:t>
            </a:r>
            <a:r>
              <a:rPr lang="en-US" sz="1300" dirty="0">
                <a:solidFill>
                  <a:schemeClr val="accent1">
                    <a:lumMod val="50000"/>
                  </a:schemeClr>
                </a:solidFill>
              </a:rPr>
              <a:t>[1](tree 1) =&gt; </a:t>
            </a:r>
            <a:r>
              <a:rPr lang="en-US" sz="1300" dirty="0" err="1">
                <a:solidFill>
                  <a:schemeClr val="accent1">
                    <a:lumMod val="50000"/>
                  </a:schemeClr>
                </a:solidFill>
              </a:rPr>
              <a:t>arr</a:t>
            </a:r>
            <a:r>
              <a:rPr lang="en-US" sz="1300" dirty="0">
                <a:solidFill>
                  <a:schemeClr val="accent1">
                    <a:lumMod val="50000"/>
                  </a:schemeClr>
                </a:solidFill>
              </a:rPr>
              <a:t>[2](tree 2) =&gt;… =&gt; </a:t>
            </a:r>
            <a:r>
              <a:rPr lang="en-US" sz="1300" dirty="0" err="1">
                <a:solidFill>
                  <a:schemeClr val="accent1">
                    <a:lumMod val="50000"/>
                  </a:schemeClr>
                </a:solidFill>
              </a:rPr>
              <a:t>arr</a:t>
            </a:r>
            <a:r>
              <a:rPr lang="en-US" sz="1300" dirty="0">
                <a:solidFill>
                  <a:schemeClr val="accent1">
                    <a:lumMod val="50000"/>
                  </a:schemeClr>
                </a:solidFill>
              </a:rPr>
              <a:t>[n](tree n) </a:t>
            </a:r>
          </a:p>
          <a:p>
            <a:r>
              <a:rPr lang="en-US" sz="1300" dirty="0">
                <a:solidFill>
                  <a:schemeClr val="accent1">
                    <a:lumMod val="50000"/>
                  </a:schemeClr>
                </a:solidFill>
              </a:rPr>
              <a:t> 3. use a BFS to find the minimum path between two points: (</a:t>
            </a:r>
            <a:r>
              <a:rPr lang="en-US" sz="1300" dirty="0" err="1">
                <a:solidFill>
                  <a:schemeClr val="accent1">
                    <a:lumMod val="50000"/>
                  </a:schemeClr>
                </a:solidFill>
              </a:rPr>
              <a:t>sx</a:t>
            </a:r>
            <a:r>
              <a:rPr lang="en-US" sz="1300" dirty="0">
                <a:solidFill>
                  <a:schemeClr val="accent1">
                    <a:lumMod val="50000"/>
                  </a:schemeClr>
                </a:solidFill>
              </a:rPr>
              <a:t>, </a:t>
            </a:r>
            <a:r>
              <a:rPr lang="en-US" sz="1300" dirty="0" err="1">
                <a:solidFill>
                  <a:schemeClr val="accent1">
                    <a:lumMod val="50000"/>
                  </a:schemeClr>
                </a:solidFill>
              </a:rPr>
              <a:t>sy</a:t>
            </a:r>
            <a:r>
              <a:rPr lang="en-US" sz="1300" dirty="0">
                <a:solidFill>
                  <a:schemeClr val="accent1">
                    <a:lumMod val="50000"/>
                  </a:schemeClr>
                </a:solidFill>
              </a:rPr>
              <a:t>) =&gt; (</a:t>
            </a:r>
            <a:r>
              <a:rPr lang="en-US" sz="1300" dirty="0" err="1">
                <a:solidFill>
                  <a:schemeClr val="accent1">
                    <a:lumMod val="50000"/>
                  </a:schemeClr>
                </a:solidFill>
              </a:rPr>
              <a:t>tx</a:t>
            </a:r>
            <a:r>
              <a:rPr lang="en-US" sz="1300" dirty="0">
                <a:solidFill>
                  <a:schemeClr val="accent1">
                    <a:lumMod val="50000"/>
                  </a:schemeClr>
                </a:solidFill>
              </a:rPr>
              <a:t>, ty)</a:t>
            </a:r>
          </a:p>
          <a:p>
            <a:r>
              <a:rPr lang="en-US" sz="1300" dirty="0">
                <a:solidFill>
                  <a:schemeClr val="accent1">
                    <a:lumMod val="50000"/>
                  </a:schemeClr>
                </a:solidFill>
              </a:rPr>
              <a:t> O(</a:t>
            </a:r>
            <a:r>
              <a:rPr lang="en-US" sz="1300" dirty="0" err="1">
                <a:solidFill>
                  <a:schemeClr val="accent1">
                    <a:lumMod val="50000"/>
                  </a:schemeClr>
                </a:solidFill>
              </a:rPr>
              <a:t>mn</a:t>
            </a:r>
            <a:r>
              <a:rPr lang="en-US" sz="1300" dirty="0">
                <a:solidFill>
                  <a:schemeClr val="accent1">
                    <a:lumMod val="50000"/>
                  </a:schemeClr>
                </a:solidFill>
              </a:rPr>
              <a:t> * </a:t>
            </a:r>
            <a:r>
              <a:rPr lang="en-US" sz="1300" dirty="0" err="1">
                <a:solidFill>
                  <a:schemeClr val="accent1">
                    <a:lumMod val="50000"/>
                  </a:schemeClr>
                </a:solidFill>
              </a:rPr>
              <a:t>mn</a:t>
            </a:r>
            <a:r>
              <a:rPr lang="en-US" sz="1300" dirty="0">
                <a:solidFill>
                  <a:schemeClr val="accent1">
                    <a:lumMod val="50000"/>
                  </a:schemeClr>
                </a:solidFill>
              </a:rPr>
              <a:t>)</a:t>
            </a:r>
          </a:p>
          <a:p>
            <a:endParaRPr lang="en-US" sz="1400" dirty="0">
              <a:effectLst/>
              <a:latin typeface="Calibri" charset="0"/>
              <a:ea typeface="DengXian" charset="-122"/>
              <a:cs typeface="Times New Roman" charset="0"/>
            </a:endParaRPr>
          </a:p>
        </p:txBody>
      </p:sp>
      <p:sp>
        <p:nvSpPr>
          <p:cNvPr id="3" name="Rectangle 2"/>
          <p:cNvSpPr/>
          <p:nvPr/>
        </p:nvSpPr>
        <p:spPr>
          <a:xfrm>
            <a:off x="191280" y="3252906"/>
            <a:ext cx="6096000" cy="3693319"/>
          </a:xfrm>
          <a:prstGeom prst="rect">
            <a:avLst/>
          </a:prstGeom>
        </p:spPr>
        <p:txBody>
          <a:bodyPr>
            <a:spAutoFit/>
          </a:bodyPr>
          <a:lstStyle/>
          <a:p>
            <a:r>
              <a:rPr lang="en-US" sz="1300" dirty="0" err="1">
                <a:solidFill>
                  <a:schemeClr val="accent1">
                    <a:lumMod val="75000"/>
                  </a:schemeClr>
                </a:solidFill>
                <a:latin typeface="Calibri" charset="0"/>
                <a:ea typeface="DengXian" charset="-122"/>
                <a:cs typeface="Times New Roman" charset="0"/>
              </a:rPr>
              <a:t>var</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cutOffTree</a:t>
            </a:r>
            <a:r>
              <a:rPr lang="en-US" sz="1300" dirty="0">
                <a:solidFill>
                  <a:schemeClr val="accent1">
                    <a:lumMod val="75000"/>
                  </a:schemeClr>
                </a:solidFill>
                <a:latin typeface="Calibri" charset="0"/>
                <a:ea typeface="DengXian" charset="-122"/>
                <a:cs typeface="Times New Roman" charset="0"/>
              </a:rPr>
              <a:t> = function(forest) {</a:t>
            </a:r>
          </a:p>
          <a:p>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var</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arr</a:t>
            </a:r>
            <a:r>
              <a:rPr lang="en-US" sz="1300" dirty="0">
                <a:solidFill>
                  <a:schemeClr val="accent1">
                    <a:lumMod val="75000"/>
                  </a:schemeClr>
                </a:solidFill>
                <a:latin typeface="Calibri" charset="0"/>
                <a:ea typeface="DengXian" charset="-122"/>
                <a:cs typeface="Times New Roman" charset="0"/>
              </a:rPr>
              <a:t> = [], sum=0, </a:t>
            </a:r>
            <a:r>
              <a:rPr lang="en-US" sz="1300" dirty="0" err="1">
                <a:solidFill>
                  <a:schemeClr val="accent1">
                    <a:lumMod val="75000"/>
                  </a:schemeClr>
                </a:solidFill>
                <a:latin typeface="Calibri" charset="0"/>
                <a:ea typeface="DengXian" charset="-122"/>
                <a:cs typeface="Times New Roman" charset="0"/>
              </a:rPr>
              <a:t>sx</a:t>
            </a:r>
            <a:r>
              <a:rPr lang="en-US" sz="1300" dirty="0">
                <a:solidFill>
                  <a:schemeClr val="accent1">
                    <a:lumMod val="75000"/>
                  </a:schemeClr>
                </a:solidFill>
                <a:latin typeface="Calibri" charset="0"/>
                <a:ea typeface="DengXian" charset="-122"/>
                <a:cs typeface="Times New Roman" charset="0"/>
              </a:rPr>
              <a:t> = 0, </a:t>
            </a:r>
            <a:r>
              <a:rPr lang="en-US" sz="1300" dirty="0" err="1">
                <a:solidFill>
                  <a:schemeClr val="accent1">
                    <a:lumMod val="75000"/>
                  </a:schemeClr>
                </a:solidFill>
                <a:latin typeface="Calibri" charset="0"/>
                <a:ea typeface="DengXian" charset="-122"/>
                <a:cs typeface="Times New Roman" charset="0"/>
              </a:rPr>
              <a:t>sy</a:t>
            </a:r>
            <a:r>
              <a:rPr lang="en-US" sz="1300" dirty="0">
                <a:solidFill>
                  <a:schemeClr val="accent1">
                    <a:lumMod val="75000"/>
                  </a:schemeClr>
                </a:solidFill>
                <a:latin typeface="Calibri" charset="0"/>
                <a:ea typeface="DengXian" charset="-122"/>
                <a:cs typeface="Times New Roman" charset="0"/>
              </a:rPr>
              <a:t> = 0, m=</a:t>
            </a:r>
            <a:r>
              <a:rPr lang="en-US" sz="1300" dirty="0" err="1">
                <a:solidFill>
                  <a:schemeClr val="accent1">
                    <a:lumMod val="75000"/>
                  </a:schemeClr>
                </a:solidFill>
                <a:latin typeface="Calibri" charset="0"/>
                <a:ea typeface="DengXian" charset="-122"/>
                <a:cs typeface="Times New Roman" charset="0"/>
              </a:rPr>
              <a:t>forest.length</a:t>
            </a:r>
            <a:r>
              <a:rPr lang="en-US" sz="1300" dirty="0">
                <a:solidFill>
                  <a:schemeClr val="accent1">
                    <a:lumMod val="75000"/>
                  </a:schemeClr>
                </a:solidFill>
                <a:latin typeface="Calibri" charset="0"/>
                <a:ea typeface="DengXian" charset="-122"/>
                <a:cs typeface="Times New Roman" charset="0"/>
              </a:rPr>
              <a:t>, n=forest[0].length;</a:t>
            </a:r>
          </a:p>
          <a:p>
            <a:r>
              <a:rPr lang="en-US" sz="1300" dirty="0">
                <a:solidFill>
                  <a:schemeClr val="accent1">
                    <a:lumMod val="75000"/>
                  </a:schemeClr>
                </a:solidFill>
                <a:latin typeface="Calibri" charset="0"/>
                <a:ea typeface="DengXian" charset="-122"/>
                <a:cs typeface="Times New Roman" charset="0"/>
              </a:rPr>
              <a:t>    for(</a:t>
            </a:r>
            <a:r>
              <a:rPr lang="en-US" sz="1300" dirty="0" err="1">
                <a:solidFill>
                  <a:schemeClr val="accent1">
                    <a:lumMod val="75000"/>
                  </a:schemeClr>
                </a:solidFill>
                <a:latin typeface="Calibri" charset="0"/>
                <a:ea typeface="DengXian" charset="-122"/>
                <a:cs typeface="Times New Roman" charset="0"/>
              </a:rPr>
              <a:t>var</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=0;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&lt;</a:t>
            </a:r>
            <a:r>
              <a:rPr lang="en-US" sz="1300" dirty="0" err="1">
                <a:solidFill>
                  <a:schemeClr val="accent1">
                    <a:lumMod val="75000"/>
                  </a:schemeClr>
                </a:solidFill>
                <a:latin typeface="Calibri" charset="0"/>
                <a:ea typeface="DengXian" charset="-122"/>
                <a:cs typeface="Times New Roman" charset="0"/>
              </a:rPr>
              <a:t>forest.length</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 {</a:t>
            </a:r>
          </a:p>
          <a:p>
            <a:r>
              <a:rPr lang="en-US" sz="1300" dirty="0">
                <a:solidFill>
                  <a:schemeClr val="accent1">
                    <a:lumMod val="75000"/>
                  </a:schemeClr>
                </a:solidFill>
                <a:latin typeface="Calibri" charset="0"/>
                <a:ea typeface="DengXian" charset="-122"/>
                <a:cs typeface="Times New Roman" charset="0"/>
              </a:rPr>
              <a:t>        for(</a:t>
            </a:r>
            <a:r>
              <a:rPr lang="en-US" sz="1300" dirty="0" err="1">
                <a:solidFill>
                  <a:schemeClr val="accent1">
                    <a:lumMod val="75000"/>
                  </a:schemeClr>
                </a:solidFill>
                <a:latin typeface="Calibri" charset="0"/>
                <a:ea typeface="DengXian" charset="-122"/>
                <a:cs typeface="Times New Roman" charset="0"/>
              </a:rPr>
              <a:t>var</a:t>
            </a:r>
            <a:r>
              <a:rPr lang="en-US" sz="1300" dirty="0">
                <a:solidFill>
                  <a:schemeClr val="accent1">
                    <a:lumMod val="75000"/>
                  </a:schemeClr>
                </a:solidFill>
                <a:latin typeface="Calibri" charset="0"/>
                <a:ea typeface="DengXian" charset="-122"/>
                <a:cs typeface="Times New Roman" charset="0"/>
              </a:rPr>
              <a:t> j=0; j&lt;forest[0].length; j++) {</a:t>
            </a:r>
          </a:p>
          <a:p>
            <a:r>
              <a:rPr lang="en-US" sz="1300" dirty="0">
                <a:solidFill>
                  <a:schemeClr val="accent1">
                    <a:lumMod val="75000"/>
                  </a:schemeClr>
                </a:solidFill>
                <a:latin typeface="Calibri" charset="0"/>
                <a:ea typeface="DengXian" charset="-122"/>
                <a:cs typeface="Times New Roman" charset="0"/>
              </a:rPr>
              <a:t>            if(forest[</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][j] </a:t>
            </a:r>
            <a:r>
              <a:rPr lang="en-US" sz="1300" dirty="0" smtClean="0">
                <a:solidFill>
                  <a:schemeClr val="accent1">
                    <a:lumMod val="75000"/>
                  </a:schemeClr>
                </a:solidFill>
                <a:latin typeface="Calibri" charset="0"/>
                <a:ea typeface="DengXian" charset="-122"/>
                <a:cs typeface="Times New Roman" charset="0"/>
              </a:rPr>
              <a:t>=== </a:t>
            </a:r>
            <a:r>
              <a:rPr lang="en-US" sz="1300" dirty="0">
                <a:solidFill>
                  <a:schemeClr val="accent1">
                    <a:lumMod val="75000"/>
                  </a:schemeClr>
                </a:solidFill>
                <a:latin typeface="Calibri" charset="0"/>
                <a:ea typeface="DengXian" charset="-122"/>
                <a:cs typeface="Times New Roman" charset="0"/>
              </a:rPr>
              <a:t>0</a:t>
            </a:r>
            <a:r>
              <a:rPr lang="en-US" sz="1300" dirty="0" smtClean="0">
                <a:solidFill>
                  <a:schemeClr val="accent1">
                    <a:lumMod val="75000"/>
                  </a:schemeClr>
                </a:solidFill>
                <a:latin typeface="Calibri" charset="0"/>
                <a:ea typeface="DengXian" charset="-122"/>
                <a:cs typeface="Times New Roman" charset="0"/>
              </a:rPr>
              <a:t>) continue; </a:t>
            </a:r>
            <a:endParaRPr lang="en-US" sz="1300" dirty="0">
              <a:solidFill>
                <a:schemeClr val="accent1">
                  <a:lumMod val="75000"/>
                </a:schemeClr>
              </a:solidFill>
              <a:latin typeface="Calibri" charset="0"/>
              <a:ea typeface="DengXian" charset="-122"/>
              <a:cs typeface="Times New Roman" charset="0"/>
            </a:endParaRPr>
          </a:p>
          <a:p>
            <a:r>
              <a:rPr lang="en-US" sz="1300" dirty="0">
                <a:solidFill>
                  <a:schemeClr val="accent1">
                    <a:lumMod val="75000"/>
                  </a:schemeClr>
                </a:solidFill>
                <a:latin typeface="Calibri" charset="0"/>
                <a:ea typeface="DengXian" charset="-122"/>
                <a:cs typeface="Times New Roman" charset="0"/>
              </a:rPr>
              <a:t>           </a:t>
            </a:r>
            <a:r>
              <a:rPr lang="en-US" sz="1300" dirty="0" smtClean="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arr.push</a:t>
            </a:r>
            <a:r>
              <a:rPr lang="en-US" sz="1300" dirty="0">
                <a:solidFill>
                  <a:schemeClr val="accent1">
                    <a:lumMod val="75000"/>
                  </a:schemeClr>
                </a:solidFill>
                <a:latin typeface="Calibri" charset="0"/>
                <a:ea typeface="DengXian" charset="-122"/>
                <a:cs typeface="Times New Roman" charset="0"/>
              </a:rPr>
              <a:t>(new Tree(forest[</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][j],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 j</a:t>
            </a:r>
            <a:r>
              <a:rPr lang="en-US" sz="1300" dirty="0" smtClean="0">
                <a:solidFill>
                  <a:schemeClr val="accent1">
                    <a:lumMod val="75000"/>
                  </a:schemeClr>
                </a:solidFill>
                <a:latin typeface="Calibri" charset="0"/>
                <a:ea typeface="DengXian" charset="-122"/>
                <a:cs typeface="Times New Roman" charset="0"/>
              </a:rPr>
              <a:t>));</a:t>
            </a:r>
            <a:endParaRPr lang="en-US" sz="1300" dirty="0">
              <a:solidFill>
                <a:schemeClr val="accent1">
                  <a:lumMod val="75000"/>
                </a:schemeClr>
              </a:solidFill>
              <a:latin typeface="Calibri" charset="0"/>
              <a:ea typeface="DengXian" charset="-122"/>
              <a:cs typeface="Times New Roman" charset="0"/>
            </a:endParaRPr>
          </a:p>
          <a:p>
            <a:r>
              <a:rPr lang="en-US" sz="1300" dirty="0">
                <a:solidFill>
                  <a:schemeClr val="accent1">
                    <a:lumMod val="75000"/>
                  </a:schemeClr>
                </a:solidFill>
                <a:latin typeface="Calibri" charset="0"/>
                <a:ea typeface="DengXian" charset="-122"/>
                <a:cs typeface="Times New Roman" charset="0"/>
              </a:rPr>
              <a:t>    }</a:t>
            </a:r>
          </a:p>
          <a:p>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arr.sort</a:t>
            </a:r>
            <a:r>
              <a:rPr lang="en-US" sz="1300" dirty="0">
                <a:solidFill>
                  <a:schemeClr val="accent1">
                    <a:lumMod val="75000"/>
                  </a:schemeClr>
                </a:solidFill>
                <a:latin typeface="Calibri" charset="0"/>
                <a:ea typeface="DengXian" charset="-122"/>
                <a:cs typeface="Times New Roman" charset="0"/>
              </a:rPr>
              <a:t>((a, b) =&gt; </a:t>
            </a:r>
            <a:r>
              <a:rPr lang="en-US" sz="1300" dirty="0" err="1">
                <a:solidFill>
                  <a:schemeClr val="accent1">
                    <a:lumMod val="75000"/>
                  </a:schemeClr>
                </a:solidFill>
                <a:latin typeface="Calibri" charset="0"/>
                <a:ea typeface="DengXian" charset="-122"/>
                <a:cs typeface="Times New Roman" charset="0"/>
              </a:rPr>
              <a:t>a.h</a:t>
            </a:r>
            <a:r>
              <a:rPr lang="en-US" sz="1300" dirty="0">
                <a:solidFill>
                  <a:schemeClr val="accent1">
                    <a:lumMod val="75000"/>
                  </a:schemeClr>
                </a:solidFill>
                <a:latin typeface="Calibri" charset="0"/>
                <a:ea typeface="DengXian" charset="-122"/>
                <a:cs typeface="Times New Roman" charset="0"/>
              </a:rPr>
              <a:t> - </a:t>
            </a:r>
            <a:r>
              <a:rPr lang="en-US" sz="1300" dirty="0" err="1">
                <a:solidFill>
                  <a:schemeClr val="accent1">
                    <a:lumMod val="75000"/>
                  </a:schemeClr>
                </a:solidFill>
                <a:latin typeface="Calibri" charset="0"/>
                <a:ea typeface="DengXian" charset="-122"/>
                <a:cs typeface="Times New Roman" charset="0"/>
              </a:rPr>
              <a:t>b.h</a:t>
            </a:r>
            <a:r>
              <a:rPr lang="en-US" sz="1300" dirty="0">
                <a:solidFill>
                  <a:schemeClr val="accent1">
                    <a:lumMod val="75000"/>
                  </a:schemeClr>
                </a:solidFill>
                <a:latin typeface="Calibri" charset="0"/>
                <a:ea typeface="DengXian" charset="-122"/>
                <a:cs typeface="Times New Roman" charset="0"/>
              </a:rPr>
              <a:t>);</a:t>
            </a:r>
          </a:p>
          <a:p>
            <a:r>
              <a:rPr lang="en-US" sz="1300" dirty="0">
                <a:solidFill>
                  <a:schemeClr val="accent1">
                    <a:lumMod val="75000"/>
                  </a:schemeClr>
                </a:solidFill>
                <a:latin typeface="Calibri" charset="0"/>
                <a:ea typeface="DengXian" charset="-122"/>
                <a:cs typeface="Times New Roman" charset="0"/>
              </a:rPr>
              <a:t> </a:t>
            </a:r>
          </a:p>
          <a:p>
            <a:r>
              <a:rPr lang="en-US" sz="1300" dirty="0">
                <a:solidFill>
                  <a:schemeClr val="accent1">
                    <a:lumMod val="75000"/>
                  </a:schemeClr>
                </a:solidFill>
                <a:latin typeface="Calibri" charset="0"/>
                <a:ea typeface="DengXian" charset="-122"/>
                <a:cs typeface="Times New Roman" charset="0"/>
              </a:rPr>
              <a:t>    for(</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=0;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&lt;</a:t>
            </a:r>
            <a:r>
              <a:rPr lang="en-US" sz="1300" dirty="0" err="1">
                <a:solidFill>
                  <a:schemeClr val="accent1">
                    <a:lumMod val="75000"/>
                  </a:schemeClr>
                </a:solidFill>
                <a:latin typeface="Calibri" charset="0"/>
                <a:ea typeface="DengXian" charset="-122"/>
                <a:cs typeface="Times New Roman" charset="0"/>
              </a:rPr>
              <a:t>arr.length</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 {</a:t>
            </a:r>
          </a:p>
          <a:p>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var</a:t>
            </a:r>
            <a:r>
              <a:rPr lang="en-US" sz="1300" dirty="0">
                <a:solidFill>
                  <a:schemeClr val="accent1">
                    <a:lumMod val="75000"/>
                  </a:schemeClr>
                </a:solidFill>
                <a:latin typeface="Calibri" charset="0"/>
                <a:ea typeface="DengXian" charset="-122"/>
                <a:cs typeface="Times New Roman" charset="0"/>
              </a:rPr>
              <a:t> path = BFS(</a:t>
            </a:r>
            <a:r>
              <a:rPr lang="en-US" sz="1300" dirty="0" err="1">
                <a:solidFill>
                  <a:schemeClr val="accent1">
                    <a:lumMod val="75000"/>
                  </a:schemeClr>
                </a:solidFill>
                <a:latin typeface="Calibri" charset="0"/>
                <a:ea typeface="DengXian" charset="-122"/>
                <a:cs typeface="Times New Roman" charset="0"/>
              </a:rPr>
              <a:t>sx</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sy</a:t>
            </a:r>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arr</a:t>
            </a:r>
            <a:r>
              <a:rPr lang="en-US" sz="1300" dirty="0">
                <a:solidFill>
                  <a:schemeClr val="accent1">
                    <a:lumMod val="75000"/>
                  </a:schemeClr>
                </a:solidFill>
                <a:latin typeface="Calibri" charset="0"/>
                <a:ea typeface="DengXian" charset="-122"/>
                <a:cs typeface="Times New Roman" charset="0"/>
              </a:rPr>
              <a:t>[</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 forest, m, n);</a:t>
            </a:r>
          </a:p>
          <a:p>
            <a:r>
              <a:rPr lang="en-US" sz="1300" dirty="0">
                <a:solidFill>
                  <a:schemeClr val="accent1">
                    <a:lumMod val="75000"/>
                  </a:schemeClr>
                </a:solidFill>
                <a:latin typeface="Calibri" charset="0"/>
                <a:ea typeface="DengXian" charset="-122"/>
                <a:cs typeface="Times New Roman" charset="0"/>
              </a:rPr>
              <a:t>        if(path === -1)  return -1;</a:t>
            </a:r>
          </a:p>
          <a:p>
            <a:r>
              <a:rPr lang="en-US" sz="1300" dirty="0">
                <a:solidFill>
                  <a:schemeClr val="accent1">
                    <a:lumMod val="75000"/>
                  </a:schemeClr>
                </a:solidFill>
                <a:latin typeface="Calibri" charset="0"/>
                <a:ea typeface="DengXian" charset="-122"/>
                <a:cs typeface="Times New Roman" charset="0"/>
              </a:rPr>
              <a:t>        sum+= path;</a:t>
            </a:r>
          </a:p>
          <a:p>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sx</a:t>
            </a:r>
            <a:r>
              <a:rPr lang="en-US" sz="1300" dirty="0">
                <a:solidFill>
                  <a:schemeClr val="accent1">
                    <a:lumMod val="75000"/>
                  </a:schemeClr>
                </a:solidFill>
                <a:latin typeface="Calibri" charset="0"/>
                <a:ea typeface="DengXian" charset="-122"/>
                <a:cs typeface="Times New Roman" charset="0"/>
              </a:rPr>
              <a:t> = </a:t>
            </a:r>
            <a:r>
              <a:rPr lang="en-US" sz="1300" dirty="0" err="1">
                <a:solidFill>
                  <a:schemeClr val="accent1">
                    <a:lumMod val="75000"/>
                  </a:schemeClr>
                </a:solidFill>
                <a:latin typeface="Calibri" charset="0"/>
                <a:ea typeface="DengXian" charset="-122"/>
                <a:cs typeface="Times New Roman" charset="0"/>
              </a:rPr>
              <a:t>arr</a:t>
            </a:r>
            <a:r>
              <a:rPr lang="en-US" sz="1300" dirty="0">
                <a:solidFill>
                  <a:schemeClr val="accent1">
                    <a:lumMod val="75000"/>
                  </a:schemeClr>
                </a:solidFill>
                <a:latin typeface="Calibri" charset="0"/>
                <a:ea typeface="DengXian" charset="-122"/>
                <a:cs typeface="Times New Roman" charset="0"/>
              </a:rPr>
              <a:t>[</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].x;</a:t>
            </a:r>
          </a:p>
          <a:p>
            <a:r>
              <a:rPr lang="en-US" sz="1300" dirty="0">
                <a:solidFill>
                  <a:schemeClr val="accent1">
                    <a:lumMod val="75000"/>
                  </a:schemeClr>
                </a:solidFill>
                <a:latin typeface="Calibri" charset="0"/>
                <a:ea typeface="DengXian" charset="-122"/>
                <a:cs typeface="Times New Roman" charset="0"/>
              </a:rPr>
              <a:t>        </a:t>
            </a:r>
            <a:r>
              <a:rPr lang="en-US" sz="1300" dirty="0" err="1">
                <a:solidFill>
                  <a:schemeClr val="accent1">
                    <a:lumMod val="75000"/>
                  </a:schemeClr>
                </a:solidFill>
                <a:latin typeface="Calibri" charset="0"/>
                <a:ea typeface="DengXian" charset="-122"/>
                <a:cs typeface="Times New Roman" charset="0"/>
              </a:rPr>
              <a:t>sy</a:t>
            </a:r>
            <a:r>
              <a:rPr lang="en-US" sz="1300" dirty="0">
                <a:solidFill>
                  <a:schemeClr val="accent1">
                    <a:lumMod val="75000"/>
                  </a:schemeClr>
                </a:solidFill>
                <a:latin typeface="Calibri" charset="0"/>
                <a:ea typeface="DengXian" charset="-122"/>
                <a:cs typeface="Times New Roman" charset="0"/>
              </a:rPr>
              <a:t> = </a:t>
            </a:r>
            <a:r>
              <a:rPr lang="en-US" sz="1300" dirty="0" err="1">
                <a:solidFill>
                  <a:schemeClr val="accent1">
                    <a:lumMod val="75000"/>
                  </a:schemeClr>
                </a:solidFill>
                <a:latin typeface="Calibri" charset="0"/>
                <a:ea typeface="DengXian" charset="-122"/>
                <a:cs typeface="Times New Roman" charset="0"/>
              </a:rPr>
              <a:t>arr</a:t>
            </a:r>
            <a:r>
              <a:rPr lang="en-US" sz="1300" dirty="0">
                <a:solidFill>
                  <a:schemeClr val="accent1">
                    <a:lumMod val="75000"/>
                  </a:schemeClr>
                </a:solidFill>
                <a:latin typeface="Calibri" charset="0"/>
                <a:ea typeface="DengXian" charset="-122"/>
                <a:cs typeface="Times New Roman" charset="0"/>
              </a:rPr>
              <a:t>[</a:t>
            </a:r>
            <a:r>
              <a:rPr lang="en-US" sz="1300" dirty="0" err="1">
                <a:solidFill>
                  <a:schemeClr val="accent1">
                    <a:lumMod val="75000"/>
                  </a:schemeClr>
                </a:solidFill>
                <a:latin typeface="Calibri" charset="0"/>
                <a:ea typeface="DengXian" charset="-122"/>
                <a:cs typeface="Times New Roman" charset="0"/>
              </a:rPr>
              <a:t>i</a:t>
            </a:r>
            <a:r>
              <a:rPr lang="en-US" sz="1300" dirty="0">
                <a:solidFill>
                  <a:schemeClr val="accent1">
                    <a:lumMod val="75000"/>
                  </a:schemeClr>
                </a:solidFill>
                <a:latin typeface="Calibri" charset="0"/>
                <a:ea typeface="DengXian" charset="-122"/>
                <a:cs typeface="Times New Roman" charset="0"/>
              </a:rPr>
              <a:t>].y;</a:t>
            </a:r>
          </a:p>
          <a:p>
            <a:r>
              <a:rPr lang="en-US" sz="1300" dirty="0">
                <a:solidFill>
                  <a:schemeClr val="accent1">
                    <a:lumMod val="75000"/>
                  </a:schemeClr>
                </a:solidFill>
                <a:latin typeface="Calibri" charset="0"/>
                <a:ea typeface="DengXian" charset="-122"/>
                <a:cs typeface="Times New Roman" charset="0"/>
              </a:rPr>
              <a:t>    }</a:t>
            </a:r>
          </a:p>
          <a:p>
            <a:r>
              <a:rPr lang="en-US" sz="1300" dirty="0">
                <a:solidFill>
                  <a:schemeClr val="accent1">
                    <a:lumMod val="75000"/>
                  </a:schemeClr>
                </a:solidFill>
                <a:latin typeface="Calibri" charset="0"/>
                <a:ea typeface="DengXian" charset="-122"/>
                <a:cs typeface="Times New Roman" charset="0"/>
              </a:rPr>
              <a:t>    return sum;</a:t>
            </a:r>
          </a:p>
          <a:p>
            <a:r>
              <a:rPr lang="en-US" sz="1300" dirty="0">
                <a:solidFill>
                  <a:schemeClr val="accent1">
                    <a:lumMod val="75000"/>
                  </a:schemeClr>
                </a:solidFill>
                <a:latin typeface="Calibri" charset="0"/>
                <a:ea typeface="DengXian" charset="-122"/>
                <a:cs typeface="Times New Roman" charset="0"/>
              </a:rPr>
              <a:t>};</a:t>
            </a:r>
            <a:endParaRPr lang="en-US" sz="1300" dirty="0">
              <a:solidFill>
                <a:schemeClr val="accent1">
                  <a:lumMod val="75000"/>
                </a:schemeClr>
              </a:solidFill>
              <a:effectLst/>
              <a:latin typeface="Calibri" charset="0"/>
              <a:ea typeface="DengXian" charset="-122"/>
              <a:cs typeface="Times New Roman" charset="0"/>
            </a:endParaRPr>
          </a:p>
        </p:txBody>
      </p:sp>
      <p:sp>
        <p:nvSpPr>
          <p:cNvPr id="5" name="Rectangle 4"/>
          <p:cNvSpPr/>
          <p:nvPr/>
        </p:nvSpPr>
        <p:spPr>
          <a:xfrm>
            <a:off x="6431280" y="2887682"/>
            <a:ext cx="6096000" cy="3970318"/>
          </a:xfrm>
          <a:prstGeom prst="rect">
            <a:avLst/>
          </a:prstGeom>
        </p:spPr>
        <p:txBody>
          <a:bodyPr>
            <a:spAutoFit/>
          </a:bodyPr>
          <a:lstStyle/>
          <a:p>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BFS = function(</a:t>
            </a:r>
            <a:r>
              <a:rPr lang="en-US" sz="1400" b="1" dirty="0" err="1">
                <a:solidFill>
                  <a:srgbClr val="FF0000"/>
                </a:solidFill>
                <a:latin typeface="Calibri" charset="0"/>
                <a:ea typeface="DengXian" charset="-122"/>
                <a:cs typeface="Times New Roman" charset="0"/>
              </a:rPr>
              <a:t>sx</a:t>
            </a:r>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sy</a:t>
            </a:r>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destTree</a:t>
            </a:r>
            <a:r>
              <a:rPr lang="en-US" sz="1400" b="1" dirty="0">
                <a:solidFill>
                  <a:srgbClr val="FF0000"/>
                </a:solidFill>
                <a:latin typeface="Calibri" charset="0"/>
                <a:ea typeface="DengXian" charset="-122"/>
                <a:cs typeface="Times New Roman" charset="0"/>
              </a:rPr>
              <a:t>, forest, m, n)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visited = new Set(), </a:t>
            </a:r>
            <a:r>
              <a:rPr lang="en-US" sz="1400" b="1" dirty="0" err="1">
                <a:solidFill>
                  <a:srgbClr val="FF0000"/>
                </a:solidFill>
                <a:latin typeface="Calibri" charset="0"/>
                <a:ea typeface="DengXian" charset="-122"/>
                <a:cs typeface="Times New Roman" charset="0"/>
              </a:rPr>
              <a:t>dir</a:t>
            </a:r>
            <a:r>
              <a:rPr lang="en-US" sz="1400" b="1" dirty="0">
                <a:solidFill>
                  <a:srgbClr val="FF0000"/>
                </a:solidFill>
                <a:latin typeface="Calibri" charset="0"/>
                <a:ea typeface="DengXian" charset="-122"/>
                <a:cs typeface="Times New Roman" charset="0"/>
              </a:rPr>
              <a:t> = [[-1, 0], [1, 0], [0, 1], [0, -1]], </a:t>
            </a:r>
            <a:r>
              <a:rPr lang="en-US" sz="1400" b="1" dirty="0" err="1">
                <a:solidFill>
                  <a:srgbClr val="FF0000"/>
                </a:solidFill>
                <a:latin typeface="Calibri" charset="0"/>
                <a:ea typeface="DengXian" charset="-122"/>
                <a:cs typeface="Times New Roman" charset="0"/>
              </a:rPr>
              <a:t>st</a:t>
            </a:r>
            <a:r>
              <a:rPr lang="en-US" sz="1400" b="1" dirty="0">
                <a:solidFill>
                  <a:srgbClr val="FF0000"/>
                </a:solidFill>
                <a:latin typeface="Calibri" charset="0"/>
                <a:ea typeface="DengXian" charset="-122"/>
                <a:cs typeface="Times New Roman" charset="0"/>
              </a:rPr>
              <a:t> =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visited.add</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sx</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sy</a:t>
            </a:r>
            <a:r>
              <a:rPr lang="en-US" sz="1400" b="1" dirty="0">
                <a:solidFill>
                  <a:srgbClr val="FF0000"/>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st.push</a:t>
            </a:r>
            <a:r>
              <a:rPr lang="en-US" sz="1400" b="1" dirty="0">
                <a:solidFill>
                  <a:srgbClr val="FF0000"/>
                </a:solidFill>
                <a:latin typeface="Calibri" charset="0"/>
                <a:ea typeface="DengXian" charset="-122"/>
                <a:cs typeface="Times New Roman" charset="0"/>
              </a:rPr>
              <a:t>({x: </a:t>
            </a:r>
            <a:r>
              <a:rPr lang="en-US" sz="1400" b="1" dirty="0" err="1">
                <a:solidFill>
                  <a:srgbClr val="FF0000"/>
                </a:solidFill>
                <a:latin typeface="Calibri" charset="0"/>
                <a:ea typeface="DengXian" charset="-122"/>
                <a:cs typeface="Times New Roman" charset="0"/>
              </a:rPr>
              <a:t>sx</a:t>
            </a:r>
            <a:r>
              <a:rPr lang="en-US" sz="1400" b="1" dirty="0">
                <a:solidFill>
                  <a:srgbClr val="FF0000"/>
                </a:solidFill>
                <a:latin typeface="Calibri" charset="0"/>
                <a:ea typeface="DengXian" charset="-122"/>
                <a:cs typeface="Times New Roman" charset="0"/>
              </a:rPr>
              <a:t>, y: </a:t>
            </a:r>
            <a:r>
              <a:rPr lang="en-US" sz="1400" b="1" dirty="0" err="1">
                <a:solidFill>
                  <a:srgbClr val="FF0000"/>
                </a:solidFill>
                <a:latin typeface="Calibri" charset="0"/>
                <a:ea typeface="DengXian" charset="-122"/>
                <a:cs typeface="Times New Roman" charset="0"/>
              </a:rPr>
              <a:t>sy</a:t>
            </a:r>
            <a:r>
              <a:rPr lang="en-US" sz="1400" b="1" dirty="0">
                <a:solidFill>
                  <a:srgbClr val="FF0000"/>
                </a:solidFill>
                <a:latin typeface="Calibri" charset="0"/>
                <a:ea typeface="DengXian" charset="-122"/>
                <a:cs typeface="Times New Roman" charset="0"/>
              </a:rPr>
              <a:t>, distance: 0});</a:t>
            </a:r>
          </a:p>
          <a:p>
            <a:r>
              <a:rPr lang="en-US" sz="1400" b="1" dirty="0">
                <a:solidFill>
                  <a:srgbClr val="FF0000"/>
                </a:solidFill>
                <a:latin typeface="Calibri" charset="0"/>
                <a:ea typeface="DengXian" charset="-122"/>
                <a:cs typeface="Times New Roman" charset="0"/>
              </a:rPr>
              <a:t>    while(</a:t>
            </a:r>
            <a:r>
              <a:rPr lang="en-US" sz="1400" b="1" dirty="0" err="1">
                <a:solidFill>
                  <a:srgbClr val="FF0000"/>
                </a:solidFill>
                <a:latin typeface="Calibri" charset="0"/>
                <a:ea typeface="DengXian" charset="-122"/>
                <a:cs typeface="Times New Roman" charset="0"/>
              </a:rPr>
              <a:t>st.length</a:t>
            </a:r>
            <a:r>
              <a:rPr lang="en-US" sz="1400" b="1" dirty="0">
                <a:solidFill>
                  <a:srgbClr val="FF0000"/>
                </a:solidFill>
                <a:latin typeface="Calibri" charset="0"/>
                <a:ea typeface="DengXian" charset="-122"/>
                <a:cs typeface="Times New Roman" charset="0"/>
              </a:rPr>
              <a:t> &gt; 0)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cur = </a:t>
            </a:r>
            <a:r>
              <a:rPr lang="en-US" sz="1400" b="1" dirty="0" err="1">
                <a:solidFill>
                  <a:srgbClr val="FF0000"/>
                </a:solidFill>
                <a:latin typeface="Calibri" charset="0"/>
                <a:ea typeface="DengXian" charset="-122"/>
                <a:cs typeface="Times New Roman" charset="0"/>
              </a:rPr>
              <a:t>st.shift</a:t>
            </a:r>
            <a:r>
              <a:rPr lang="en-US" sz="1400" b="1" dirty="0">
                <a:solidFill>
                  <a:srgbClr val="FF0000"/>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if(</a:t>
            </a:r>
            <a:r>
              <a:rPr lang="en-US" sz="1400" b="1" dirty="0" err="1">
                <a:solidFill>
                  <a:srgbClr val="FF0000"/>
                </a:solidFill>
                <a:latin typeface="Calibri" charset="0"/>
                <a:ea typeface="DengXian" charset="-122"/>
                <a:cs typeface="Times New Roman" charset="0"/>
              </a:rPr>
              <a:t>cur.x</a:t>
            </a:r>
            <a:r>
              <a:rPr lang="en-US" sz="1400" b="1" dirty="0">
                <a:solidFill>
                  <a:srgbClr val="FF0000"/>
                </a:solidFill>
                <a:latin typeface="Calibri" charset="0"/>
                <a:ea typeface="DengXian" charset="-122"/>
                <a:cs typeface="Times New Roman" charset="0"/>
              </a:rPr>
              <a:t> === </a:t>
            </a:r>
            <a:r>
              <a:rPr lang="en-US" sz="1400" b="1" dirty="0" err="1">
                <a:solidFill>
                  <a:srgbClr val="FF0000"/>
                </a:solidFill>
                <a:latin typeface="Calibri" charset="0"/>
                <a:ea typeface="DengXian" charset="-122"/>
                <a:cs typeface="Times New Roman" charset="0"/>
              </a:rPr>
              <a:t>destTree.x</a:t>
            </a:r>
            <a:r>
              <a:rPr lang="en-US" sz="1400" b="1" dirty="0">
                <a:solidFill>
                  <a:srgbClr val="FF0000"/>
                </a:solidFill>
                <a:latin typeface="Calibri" charset="0"/>
                <a:ea typeface="DengXian" charset="-122"/>
                <a:cs typeface="Times New Roman" charset="0"/>
              </a:rPr>
              <a:t> &amp;&amp; </a:t>
            </a:r>
            <a:r>
              <a:rPr lang="en-US" sz="1400" b="1" dirty="0" err="1">
                <a:solidFill>
                  <a:srgbClr val="FF0000"/>
                </a:solidFill>
                <a:latin typeface="Calibri" charset="0"/>
                <a:ea typeface="DengXian" charset="-122"/>
                <a:cs typeface="Times New Roman" charset="0"/>
              </a:rPr>
              <a:t>cur.y</a:t>
            </a:r>
            <a:r>
              <a:rPr lang="en-US" sz="1400" b="1" dirty="0">
                <a:solidFill>
                  <a:srgbClr val="FF0000"/>
                </a:solidFill>
                <a:latin typeface="Calibri" charset="0"/>
                <a:ea typeface="DengXian" charset="-122"/>
                <a:cs typeface="Times New Roman" charset="0"/>
              </a:rPr>
              <a:t> === </a:t>
            </a:r>
            <a:r>
              <a:rPr lang="en-US" sz="1400" b="1" dirty="0" err="1">
                <a:solidFill>
                  <a:srgbClr val="FF0000"/>
                </a:solidFill>
                <a:latin typeface="Calibri" charset="0"/>
                <a:ea typeface="DengXian" charset="-122"/>
                <a:cs typeface="Times New Roman" charset="0"/>
              </a:rPr>
              <a:t>destTree.y</a:t>
            </a:r>
            <a:r>
              <a:rPr lang="en-US" sz="1400" b="1" dirty="0">
                <a:solidFill>
                  <a:srgbClr val="FF0000"/>
                </a:solidFill>
                <a:latin typeface="Calibri" charset="0"/>
                <a:ea typeface="DengXian" charset="-122"/>
                <a:cs typeface="Times New Roman" charset="0"/>
              </a:rPr>
              <a:t>)  return </a:t>
            </a:r>
            <a:r>
              <a:rPr lang="en-US" sz="1400" b="1" dirty="0" err="1">
                <a:solidFill>
                  <a:srgbClr val="FF0000"/>
                </a:solidFill>
                <a:latin typeface="Calibri" charset="0"/>
                <a:ea typeface="DengXian" charset="-122"/>
                <a:cs typeface="Times New Roman" charset="0"/>
              </a:rPr>
              <a:t>cur.distance</a:t>
            </a:r>
            <a:r>
              <a:rPr lang="en-US" sz="1400" b="1" dirty="0">
                <a:solidFill>
                  <a:srgbClr val="FF0000"/>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for(</a:t>
            </a:r>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=0; </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&lt;4; </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x = </a:t>
            </a:r>
            <a:r>
              <a:rPr lang="en-US" sz="1400" b="1" dirty="0" err="1">
                <a:solidFill>
                  <a:srgbClr val="FF0000"/>
                </a:solidFill>
                <a:latin typeface="Calibri" charset="0"/>
                <a:ea typeface="DengXian" charset="-122"/>
                <a:cs typeface="Times New Roman" charset="0"/>
              </a:rPr>
              <a:t>cur.x</a:t>
            </a:r>
            <a:r>
              <a:rPr lang="en-US" sz="1400" b="1" dirty="0">
                <a:solidFill>
                  <a:srgbClr val="FF0000"/>
                </a:solidFill>
                <a:latin typeface="Calibri" charset="0"/>
                <a:ea typeface="DengXian" charset="-122"/>
                <a:cs typeface="Times New Roman" charset="0"/>
              </a:rPr>
              <a:t> + </a:t>
            </a:r>
            <a:r>
              <a:rPr lang="en-US" sz="1400" b="1" dirty="0" err="1">
                <a:solidFill>
                  <a:srgbClr val="FF0000"/>
                </a:solidFill>
                <a:latin typeface="Calibri" charset="0"/>
                <a:ea typeface="DengXian" charset="-122"/>
                <a:cs typeface="Times New Roman" charset="0"/>
              </a:rPr>
              <a:t>dir</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][0];</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var</a:t>
            </a:r>
            <a:r>
              <a:rPr lang="en-US" sz="1400" b="1" dirty="0">
                <a:solidFill>
                  <a:srgbClr val="FF0000"/>
                </a:solidFill>
                <a:latin typeface="Calibri" charset="0"/>
                <a:ea typeface="DengXian" charset="-122"/>
                <a:cs typeface="Times New Roman" charset="0"/>
              </a:rPr>
              <a:t> y = </a:t>
            </a:r>
            <a:r>
              <a:rPr lang="en-US" sz="1400" b="1" dirty="0" err="1">
                <a:solidFill>
                  <a:srgbClr val="FF0000"/>
                </a:solidFill>
                <a:latin typeface="Calibri" charset="0"/>
                <a:ea typeface="DengXian" charset="-122"/>
                <a:cs typeface="Times New Roman" charset="0"/>
              </a:rPr>
              <a:t>cur.y</a:t>
            </a:r>
            <a:r>
              <a:rPr lang="en-US" sz="1400" b="1" dirty="0">
                <a:solidFill>
                  <a:srgbClr val="FF0000"/>
                </a:solidFill>
                <a:latin typeface="Calibri" charset="0"/>
                <a:ea typeface="DengXian" charset="-122"/>
                <a:cs typeface="Times New Roman" charset="0"/>
              </a:rPr>
              <a:t> + </a:t>
            </a:r>
            <a:r>
              <a:rPr lang="en-US" sz="1400" b="1" dirty="0" err="1">
                <a:solidFill>
                  <a:srgbClr val="FF0000"/>
                </a:solidFill>
                <a:latin typeface="Calibri" charset="0"/>
                <a:ea typeface="DengXian" charset="-122"/>
                <a:cs typeface="Times New Roman" charset="0"/>
              </a:rPr>
              <a:t>dir</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i</a:t>
            </a:r>
            <a:r>
              <a:rPr lang="en-US" sz="1400" b="1" dirty="0">
                <a:solidFill>
                  <a:srgbClr val="FF0000"/>
                </a:solidFill>
                <a:latin typeface="Calibri" charset="0"/>
                <a:ea typeface="DengXian" charset="-122"/>
                <a:cs typeface="Times New Roman" charset="0"/>
              </a:rPr>
              <a:t>][1];</a:t>
            </a:r>
          </a:p>
          <a:p>
            <a:r>
              <a:rPr lang="en-US" sz="1400" b="1" dirty="0">
                <a:solidFill>
                  <a:srgbClr val="FF0000"/>
                </a:solidFill>
                <a:latin typeface="Calibri" charset="0"/>
                <a:ea typeface="DengXian" charset="-122"/>
                <a:cs typeface="Times New Roman" charset="0"/>
              </a:rPr>
              <a:t>            if(x &lt;0 || y&lt;0 || x&gt;= m || y&gt;=n || !forest[x][y] || </a:t>
            </a:r>
            <a:r>
              <a:rPr lang="en-US" sz="1400" b="1" dirty="0" err="1">
                <a:solidFill>
                  <a:srgbClr val="FF0000"/>
                </a:solidFill>
                <a:latin typeface="Calibri" charset="0"/>
                <a:ea typeface="DengXian" charset="-122"/>
                <a:cs typeface="Times New Roman" charset="0"/>
              </a:rPr>
              <a:t>visited.has</a:t>
            </a:r>
            <a:r>
              <a:rPr lang="en-US" sz="1400" b="1" dirty="0">
                <a:solidFill>
                  <a:srgbClr val="FF0000"/>
                </a:solidFill>
                <a:latin typeface="Calibri" charset="0"/>
                <a:ea typeface="DengXian" charset="-122"/>
                <a:cs typeface="Times New Roman" charset="0"/>
              </a:rPr>
              <a:t>(x+':'+y))  continue;</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visited.add</a:t>
            </a:r>
            <a:r>
              <a:rPr lang="en-US" sz="1400" b="1" dirty="0">
                <a:solidFill>
                  <a:srgbClr val="FF0000"/>
                </a:solidFill>
                <a:latin typeface="Calibri" charset="0"/>
                <a:ea typeface="DengXian" charset="-122"/>
                <a:cs typeface="Times New Roman" charset="0"/>
              </a:rPr>
              <a:t>(x+':'+y);</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st.push</a:t>
            </a:r>
            <a:r>
              <a:rPr lang="en-US" sz="1400" b="1" dirty="0">
                <a:solidFill>
                  <a:srgbClr val="FF0000"/>
                </a:solidFill>
                <a:latin typeface="Calibri" charset="0"/>
                <a:ea typeface="DengXian" charset="-122"/>
                <a:cs typeface="Times New Roman" charset="0"/>
              </a:rPr>
              <a:t>({x: x, y: y, distance: cur.distance+1});</a:t>
            </a:r>
          </a:p>
          <a:p>
            <a:r>
              <a:rPr lang="en-US" sz="1400" b="1" dirty="0">
                <a:solidFill>
                  <a:srgbClr val="FF0000"/>
                </a:solidFill>
                <a:latin typeface="Calibri" charset="0"/>
                <a:ea typeface="DengXian" charset="-122"/>
                <a:cs typeface="Times New Roman" charset="0"/>
              </a:rPr>
              <a:t>        }</a:t>
            </a:r>
          </a:p>
          <a:p>
            <a:r>
              <a:rPr lang="en-US" sz="1400" b="1" dirty="0">
                <a:solidFill>
                  <a:srgbClr val="FF0000"/>
                </a:solidFill>
                <a:latin typeface="Calibri" charset="0"/>
                <a:ea typeface="DengXian" charset="-122"/>
                <a:cs typeface="Times New Roman" charset="0"/>
              </a:rPr>
              <a:t>    }</a:t>
            </a:r>
          </a:p>
          <a:p>
            <a:r>
              <a:rPr lang="en-US" sz="1400" b="1" dirty="0">
                <a:solidFill>
                  <a:srgbClr val="FF0000"/>
                </a:solidFill>
                <a:latin typeface="Calibri" charset="0"/>
                <a:ea typeface="DengXian" charset="-122"/>
                <a:cs typeface="Times New Roman" charset="0"/>
              </a:rPr>
              <a:t>    return -1;</a:t>
            </a:r>
          </a:p>
          <a:p>
            <a:r>
              <a:rPr lang="en-US" sz="1400" b="1" dirty="0">
                <a:solidFill>
                  <a:srgbClr val="FF0000"/>
                </a:solidFill>
                <a:latin typeface="Calibri" charset="0"/>
                <a:ea typeface="DengXian" charset="-122"/>
                <a:cs typeface="Times New Roman" charset="0"/>
              </a:rPr>
              <a:t>};</a:t>
            </a:r>
            <a:endParaRPr lang="en-US" sz="1400" b="1" dirty="0">
              <a:solidFill>
                <a:srgbClr val="FF000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2758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5740890" cy="4293483"/>
          </a:xfrm>
          <a:prstGeom prst="rect">
            <a:avLst/>
          </a:prstGeom>
        </p:spPr>
        <p:txBody>
          <a:bodyPr wrap="square">
            <a:spAutoFit/>
          </a:bodyPr>
          <a:lstStyle/>
          <a:p>
            <a:r>
              <a:rPr lang="en-US" sz="1300" dirty="0"/>
              <a:t>Open the lock</a:t>
            </a:r>
          </a:p>
          <a:p>
            <a:r>
              <a:rPr lang="en-US" sz="1300" dirty="0"/>
              <a:t>You have a lock in front of you with 4 circular wheels. Each wheel has 10 slots: '0', '1', '2', '3', '4', '5', '6', '7', '8', '9'. The wheels can rotate freely and wrap around: for example we can turn '9' to be '0', or '0' to be '9'. Each move consists of turning one wheel one slot. The lock initially starts at '0000', a string representing the state of the 4 wheels. You are given a list of </a:t>
            </a:r>
            <a:r>
              <a:rPr lang="en-US" sz="1300" dirty="0" err="1"/>
              <a:t>deadends</a:t>
            </a:r>
            <a:r>
              <a:rPr lang="en-US" sz="1300" dirty="0"/>
              <a:t> dead ends, meaning if the lock displays any of these codes,  the wheels of the lock will stop turning and you will be unable to open it. Given a target representing the value of the wheels that will unlock the lock, return the minimum total number of turns required to open the lock, or -1 if it is impossible.</a:t>
            </a:r>
          </a:p>
          <a:p>
            <a:r>
              <a:rPr lang="en-US" sz="1300" dirty="0"/>
              <a:t>Example: Input: </a:t>
            </a:r>
            <a:r>
              <a:rPr lang="en-US" sz="1300" dirty="0" err="1"/>
              <a:t>deadends</a:t>
            </a:r>
            <a:r>
              <a:rPr lang="en-US" sz="1300" dirty="0"/>
              <a:t> = ["0201","0101","0102","1212","2002"], target = "</a:t>
            </a:r>
            <a:r>
              <a:rPr lang="en-US" sz="1300" dirty="0" smtClean="0"/>
              <a:t>0202”   Output</a:t>
            </a:r>
            <a:r>
              <a:rPr lang="en-US" sz="1300" dirty="0"/>
              <a:t>: 6</a:t>
            </a:r>
          </a:p>
          <a:p>
            <a:r>
              <a:rPr lang="en-US" sz="1300" dirty="0"/>
              <a:t> </a:t>
            </a:r>
          </a:p>
          <a:p>
            <a:r>
              <a:rPr lang="en-US" sz="1300" dirty="0" smtClean="0"/>
              <a:t>Turn </a:t>
            </a:r>
            <a:r>
              <a:rPr lang="en-US" sz="1300" dirty="0"/>
              <a:t>each position by +1 or -1, if the new generated string doesn’t include in </a:t>
            </a:r>
            <a:r>
              <a:rPr lang="en-US" sz="1300" dirty="0" err="1"/>
              <a:t>deadend</a:t>
            </a:r>
            <a:r>
              <a:rPr lang="en-US" sz="1300" dirty="0"/>
              <a:t>, push into stack and we keep try all combinations till we hit the target</a:t>
            </a:r>
          </a:p>
          <a:p>
            <a:r>
              <a:rPr lang="en-US" sz="1300" dirty="0"/>
              <a:t>St: [0000]</a:t>
            </a:r>
          </a:p>
          <a:p>
            <a:r>
              <a:rPr lang="en-US" sz="1300" dirty="0"/>
              <a:t>Cur = </a:t>
            </a:r>
            <a:r>
              <a:rPr lang="en-US" sz="1300" dirty="0" err="1"/>
              <a:t>st</a:t>
            </a:r>
            <a:r>
              <a:rPr lang="en-US" sz="1300" dirty="0"/>
              <a:t>[0]=’0000’ push new strings on stack, </a:t>
            </a:r>
            <a:endParaRPr lang="en-US" sz="1300" dirty="0" smtClean="0"/>
          </a:p>
          <a:p>
            <a:r>
              <a:rPr lang="en-US" sz="1300" dirty="0" err="1" smtClean="0"/>
              <a:t>st</a:t>
            </a:r>
            <a:r>
              <a:rPr lang="en-US" sz="1300" dirty="0"/>
              <a:t>=[1000, 9000, 0100, 0900, 0010, 0090, 0001, 0009]</a:t>
            </a:r>
          </a:p>
          <a:p>
            <a:r>
              <a:rPr lang="en-US" sz="1300" dirty="0"/>
              <a:t>Cur=[1000]  push new strings on stack, </a:t>
            </a:r>
            <a:r>
              <a:rPr lang="en-US" sz="1300" dirty="0" err="1"/>
              <a:t>st</a:t>
            </a:r>
            <a:r>
              <a:rPr lang="en-US" sz="1300" dirty="0"/>
              <a:t>=[9000, 0100, 0900, 0010, 0090, 0001, 0009, 2000, 1100, 1010, 1001, 1900, 1090, 1009]  since 1000 already visited </a:t>
            </a:r>
          </a:p>
          <a:p>
            <a:r>
              <a:rPr lang="en-US" sz="1300" dirty="0"/>
              <a:t>….</a:t>
            </a:r>
          </a:p>
        </p:txBody>
      </p:sp>
      <p:sp>
        <p:nvSpPr>
          <p:cNvPr id="6" name="Rectangle 5"/>
          <p:cNvSpPr/>
          <p:nvPr/>
        </p:nvSpPr>
        <p:spPr>
          <a:xfrm>
            <a:off x="5829300" y="86916"/>
            <a:ext cx="6461760" cy="6771084"/>
          </a:xfrm>
          <a:prstGeom prst="rect">
            <a:avLst/>
          </a:prstGeom>
        </p:spPr>
        <p:txBody>
          <a:bodyPr wrap="square">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openLock</a:t>
            </a:r>
            <a:r>
              <a:rPr lang="en-US" sz="1400" dirty="0">
                <a:solidFill>
                  <a:schemeClr val="accent1">
                    <a:lumMod val="75000"/>
                  </a:schemeClr>
                </a:solidFill>
                <a:latin typeface="Calibri" charset="0"/>
                <a:ea typeface="DengXian" charset="-122"/>
                <a:cs typeface="Times New Roman" charset="0"/>
              </a:rPr>
              <a:t> = function(</a:t>
            </a:r>
            <a:r>
              <a:rPr lang="en-US" sz="1400" dirty="0" err="1">
                <a:solidFill>
                  <a:schemeClr val="accent1">
                    <a:lumMod val="75000"/>
                  </a:schemeClr>
                </a:solidFill>
                <a:latin typeface="Calibri" charset="0"/>
                <a:ea typeface="DengXian" charset="-122"/>
                <a:cs typeface="Times New Roman" charset="0"/>
              </a:rPr>
              <a:t>deadends</a:t>
            </a:r>
            <a:r>
              <a:rPr lang="en-US" sz="1400" dirty="0">
                <a:solidFill>
                  <a:schemeClr val="accent1">
                    <a:lumMod val="75000"/>
                  </a:schemeClr>
                </a:solidFill>
                <a:latin typeface="Calibri" charset="0"/>
                <a:ea typeface="DengXian" charset="-122"/>
                <a:cs typeface="Times New Roman" charset="0"/>
              </a:rPr>
              <a:t>, target)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 [{str:'0000', distance:0}], visited = new Set();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visited.add</a:t>
            </a:r>
            <a:r>
              <a:rPr lang="en-US" sz="1400" dirty="0">
                <a:solidFill>
                  <a:schemeClr val="accent1">
                    <a:lumMod val="75000"/>
                  </a:schemeClr>
                </a:solidFill>
                <a:latin typeface="Calibri" charset="0"/>
                <a:ea typeface="DengXian" charset="-122"/>
                <a:cs typeface="Times New Roman" charset="0"/>
              </a:rPr>
              <a:t>('0000');</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cur = </a:t>
            </a:r>
            <a:r>
              <a:rPr lang="en-US" sz="1400" dirty="0" err="1">
                <a:solidFill>
                  <a:schemeClr val="accent1">
                    <a:lumMod val="75000"/>
                  </a:schemeClr>
                </a:solidFill>
                <a:latin typeface="Calibri" charset="0"/>
                <a:ea typeface="DengXian" charset="-122"/>
                <a:cs typeface="Times New Roman" charset="0"/>
              </a:rPr>
              <a:t>st.shift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a:solidFill>
                  <a:srgbClr val="FF0000"/>
                </a:solidFill>
                <a:latin typeface="Calibri" charset="0"/>
                <a:ea typeface="DengXian" charset="-122"/>
                <a:cs typeface="Times New Roman" charset="0"/>
              </a:rPr>
              <a:t>if(</a:t>
            </a:r>
            <a:r>
              <a:rPr lang="en-US" sz="1400" dirty="0" err="1">
                <a:solidFill>
                  <a:srgbClr val="FF0000"/>
                </a:solidFill>
                <a:latin typeface="Calibri" charset="0"/>
                <a:ea typeface="DengXian" charset="-122"/>
                <a:cs typeface="Times New Roman" charset="0"/>
              </a:rPr>
              <a:t>deadends.includes</a:t>
            </a:r>
            <a:r>
              <a:rPr lang="en-US" sz="1400" dirty="0">
                <a:solidFill>
                  <a:srgbClr val="FF0000"/>
                </a:solidFill>
                <a:latin typeface="Calibri" charset="0"/>
                <a:ea typeface="DengXian" charset="-122"/>
                <a:cs typeface="Times New Roman" charset="0"/>
              </a:rPr>
              <a:t>(</a:t>
            </a:r>
            <a:r>
              <a:rPr lang="en-US" sz="1400" dirty="0" err="1">
                <a:solidFill>
                  <a:srgbClr val="FF0000"/>
                </a:solidFill>
                <a:latin typeface="Calibri" charset="0"/>
                <a:ea typeface="DengXian" charset="-122"/>
                <a:cs typeface="Times New Roman" charset="0"/>
              </a:rPr>
              <a:t>cur.str</a:t>
            </a:r>
            <a:r>
              <a:rPr lang="en-US" sz="1400" dirty="0">
                <a:solidFill>
                  <a:srgbClr val="FF0000"/>
                </a:solidFill>
                <a:latin typeface="Calibri" charset="0"/>
                <a:ea typeface="DengXian" charset="-122"/>
                <a:cs typeface="Times New Roman" charset="0"/>
              </a:rPr>
              <a:t>))  continue;</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cur.str</a:t>
            </a:r>
            <a:r>
              <a:rPr lang="en-US" sz="1400" dirty="0">
                <a:solidFill>
                  <a:schemeClr val="accent1">
                    <a:lumMod val="75000"/>
                  </a:schemeClr>
                </a:solidFill>
                <a:latin typeface="Calibri" charset="0"/>
                <a:ea typeface="DengXian" charset="-122"/>
                <a:cs typeface="Times New Roman" charset="0"/>
              </a:rPr>
              <a:t> === target)  return </a:t>
            </a:r>
            <a:r>
              <a:rPr lang="en-US" sz="1400" dirty="0" err="1">
                <a:solidFill>
                  <a:schemeClr val="accent1">
                    <a:lumMod val="75000"/>
                  </a:schemeClr>
                </a:solidFill>
                <a:latin typeface="Calibri" charset="0"/>
                <a:ea typeface="DengXian" charset="-122"/>
                <a:cs typeface="Times New Roman" charset="0"/>
              </a:rPr>
              <a:t>cur.distance</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&lt;4;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s1 = construct(</a:t>
            </a:r>
            <a:r>
              <a:rPr lang="en-US" sz="1400" dirty="0" err="1">
                <a:solidFill>
                  <a:schemeClr val="accent1">
                    <a:lumMod val="75000"/>
                  </a:schemeClr>
                </a:solidFill>
                <a:latin typeface="Calibri" charset="0"/>
                <a:ea typeface="DengXian" charset="-122"/>
                <a:cs typeface="Times New Roman" charset="0"/>
              </a:rPr>
              <a:t>cur.str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true);</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s2 = construct(</a:t>
            </a:r>
            <a:r>
              <a:rPr lang="en-US" sz="1400" dirty="0" err="1">
                <a:solidFill>
                  <a:schemeClr val="accent1">
                    <a:lumMod val="75000"/>
                  </a:schemeClr>
                </a:solidFill>
                <a:latin typeface="Calibri" charset="0"/>
                <a:ea typeface="DengXian" charset="-122"/>
                <a:cs typeface="Times New Roman" charset="0"/>
              </a:rPr>
              <a:t>cur.str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false);</a:t>
            </a:r>
          </a:p>
          <a:p>
            <a:r>
              <a:rPr lang="en-US" sz="1400" dirty="0">
                <a:solidFill>
                  <a:schemeClr val="accent1">
                    <a:lumMod val="75000"/>
                  </a:schemeClr>
                </a:solidFill>
                <a:latin typeface="Calibri" charset="0"/>
                <a:ea typeface="DengXian" charset="-122"/>
                <a:cs typeface="Times New Roman" charset="0"/>
              </a:rPr>
              <a:t>            </a:t>
            </a:r>
            <a:r>
              <a:rPr lang="en-US" sz="1400" dirty="0">
                <a:solidFill>
                  <a:srgbClr val="FF0000"/>
                </a:solidFill>
                <a:latin typeface="Calibri" charset="0"/>
                <a:ea typeface="DengXian" charset="-122"/>
                <a:cs typeface="Times New Roman" charset="0"/>
              </a:rPr>
              <a:t>if(!</a:t>
            </a:r>
            <a:r>
              <a:rPr lang="en-US" sz="1400" dirty="0" err="1">
                <a:solidFill>
                  <a:srgbClr val="FF0000"/>
                </a:solidFill>
                <a:latin typeface="Calibri" charset="0"/>
                <a:ea typeface="DengXian" charset="-122"/>
                <a:cs typeface="Times New Roman" charset="0"/>
              </a:rPr>
              <a:t>deadends.includes</a:t>
            </a:r>
            <a:r>
              <a:rPr lang="en-US" sz="1400" dirty="0">
                <a:solidFill>
                  <a:srgbClr val="FF0000"/>
                </a:solidFill>
                <a:latin typeface="Calibri" charset="0"/>
                <a:ea typeface="DengXian" charset="-122"/>
                <a:cs typeface="Times New Roman" charset="0"/>
              </a:rPr>
              <a:t>(s1) &amp;&amp; !</a:t>
            </a:r>
            <a:r>
              <a:rPr lang="en-US" sz="1400" dirty="0" err="1">
                <a:solidFill>
                  <a:srgbClr val="FF0000"/>
                </a:solidFill>
                <a:latin typeface="Calibri" charset="0"/>
                <a:ea typeface="DengXian" charset="-122"/>
                <a:cs typeface="Times New Roman" charset="0"/>
              </a:rPr>
              <a:t>visited.has</a:t>
            </a:r>
            <a:r>
              <a:rPr lang="en-US" sz="1400" dirty="0">
                <a:solidFill>
                  <a:srgbClr val="FF0000"/>
                </a:solidFill>
                <a:latin typeface="Calibri" charset="0"/>
                <a:ea typeface="DengXian" charset="-122"/>
                <a:cs typeface="Times New Roman" charset="0"/>
              </a:rPr>
              <a:t>(s1))  {</a:t>
            </a:r>
          </a:p>
          <a:p>
            <a:r>
              <a:rPr lang="en-US" sz="1400" dirty="0">
                <a:solidFill>
                  <a:srgbClr val="FF0000"/>
                </a:solidFill>
                <a:latin typeface="Calibri" charset="0"/>
                <a:ea typeface="DengXian" charset="-122"/>
                <a:cs typeface="Times New Roman" charset="0"/>
              </a:rPr>
              <a:t>                </a:t>
            </a:r>
            <a:r>
              <a:rPr lang="en-US" sz="1400" dirty="0" err="1">
                <a:solidFill>
                  <a:srgbClr val="FF0000"/>
                </a:solidFill>
                <a:latin typeface="Calibri" charset="0"/>
                <a:ea typeface="DengXian" charset="-122"/>
                <a:cs typeface="Times New Roman" charset="0"/>
              </a:rPr>
              <a:t>st.push</a:t>
            </a:r>
            <a:r>
              <a:rPr lang="en-US" sz="1400" dirty="0">
                <a:solidFill>
                  <a:srgbClr val="FF0000"/>
                </a:solidFill>
                <a:latin typeface="Calibri" charset="0"/>
                <a:ea typeface="DengXian" charset="-122"/>
                <a:cs typeface="Times New Roman" charset="0"/>
              </a:rPr>
              <a:t>({</a:t>
            </a:r>
            <a:r>
              <a:rPr lang="en-US" sz="1400" dirty="0" err="1">
                <a:solidFill>
                  <a:srgbClr val="FF0000"/>
                </a:solidFill>
                <a:latin typeface="Calibri" charset="0"/>
                <a:ea typeface="DengXian" charset="-122"/>
                <a:cs typeface="Times New Roman" charset="0"/>
              </a:rPr>
              <a:t>str</a:t>
            </a:r>
            <a:r>
              <a:rPr lang="en-US" sz="1400" dirty="0">
                <a:solidFill>
                  <a:srgbClr val="FF0000"/>
                </a:solidFill>
                <a:latin typeface="Calibri" charset="0"/>
                <a:ea typeface="DengXian" charset="-122"/>
                <a:cs typeface="Times New Roman" charset="0"/>
              </a:rPr>
              <a:t>: s1, distance:cur.distance+1});</a:t>
            </a:r>
          </a:p>
          <a:p>
            <a:r>
              <a:rPr lang="en-US" sz="1400" dirty="0">
                <a:solidFill>
                  <a:srgbClr val="FF0000"/>
                </a:solidFill>
                <a:latin typeface="Calibri" charset="0"/>
                <a:ea typeface="DengXian" charset="-122"/>
                <a:cs typeface="Times New Roman" charset="0"/>
              </a:rPr>
              <a:t>                </a:t>
            </a:r>
            <a:r>
              <a:rPr lang="en-US" sz="1400" dirty="0" err="1">
                <a:solidFill>
                  <a:srgbClr val="FF0000"/>
                </a:solidFill>
                <a:latin typeface="Calibri" charset="0"/>
                <a:ea typeface="DengXian" charset="-122"/>
                <a:cs typeface="Times New Roman" charset="0"/>
              </a:rPr>
              <a:t>visited.add</a:t>
            </a:r>
            <a:r>
              <a:rPr lang="en-US" sz="1400" dirty="0">
                <a:solidFill>
                  <a:srgbClr val="FF0000"/>
                </a:solidFill>
                <a:latin typeface="Calibri" charset="0"/>
                <a:ea typeface="DengXian" charset="-122"/>
                <a:cs typeface="Times New Roman" charset="0"/>
              </a:rPr>
              <a:t>(s1);</a:t>
            </a:r>
          </a:p>
          <a:p>
            <a:r>
              <a:rPr lang="en-US" sz="1400" dirty="0">
                <a:solidFill>
                  <a:srgbClr val="FF0000"/>
                </a:solidFill>
                <a:latin typeface="Calibri" charset="0"/>
                <a:ea typeface="DengXian" charset="-122"/>
                <a:cs typeface="Times New Roman" charset="0"/>
              </a:rPr>
              <a:t>            }</a:t>
            </a:r>
          </a:p>
          <a:p>
            <a:r>
              <a:rPr lang="en-US" sz="1400" dirty="0">
                <a:solidFill>
                  <a:srgbClr val="FF0000"/>
                </a:solidFill>
                <a:latin typeface="Calibri" charset="0"/>
                <a:ea typeface="DengXian" charset="-122"/>
                <a:cs typeface="Times New Roman" charset="0"/>
              </a:rPr>
              <a:t>            if(!</a:t>
            </a:r>
            <a:r>
              <a:rPr lang="en-US" sz="1400" dirty="0" err="1">
                <a:solidFill>
                  <a:srgbClr val="FF0000"/>
                </a:solidFill>
                <a:latin typeface="Calibri" charset="0"/>
                <a:ea typeface="DengXian" charset="-122"/>
                <a:cs typeface="Times New Roman" charset="0"/>
              </a:rPr>
              <a:t>deadends.includes</a:t>
            </a:r>
            <a:r>
              <a:rPr lang="en-US" sz="1400" dirty="0">
                <a:solidFill>
                  <a:srgbClr val="FF0000"/>
                </a:solidFill>
                <a:latin typeface="Calibri" charset="0"/>
                <a:ea typeface="DengXian" charset="-122"/>
                <a:cs typeface="Times New Roman" charset="0"/>
              </a:rPr>
              <a:t>(s2) &amp;&amp; !</a:t>
            </a:r>
            <a:r>
              <a:rPr lang="en-US" sz="1400" dirty="0" err="1">
                <a:solidFill>
                  <a:srgbClr val="FF0000"/>
                </a:solidFill>
                <a:latin typeface="Calibri" charset="0"/>
                <a:ea typeface="DengXian" charset="-122"/>
                <a:cs typeface="Times New Roman" charset="0"/>
              </a:rPr>
              <a:t>visited.has</a:t>
            </a:r>
            <a:r>
              <a:rPr lang="en-US" sz="1400" dirty="0">
                <a:solidFill>
                  <a:srgbClr val="FF0000"/>
                </a:solidFill>
                <a:latin typeface="Calibri" charset="0"/>
                <a:ea typeface="DengXian" charset="-122"/>
                <a:cs typeface="Times New Roman" charset="0"/>
              </a:rPr>
              <a:t>(s2))  {</a:t>
            </a:r>
          </a:p>
          <a:p>
            <a:r>
              <a:rPr lang="en-US" sz="1400" dirty="0">
                <a:solidFill>
                  <a:srgbClr val="FF0000"/>
                </a:solidFill>
                <a:latin typeface="Calibri" charset="0"/>
                <a:ea typeface="DengXian" charset="-122"/>
                <a:cs typeface="Times New Roman" charset="0"/>
              </a:rPr>
              <a:t>                </a:t>
            </a:r>
            <a:r>
              <a:rPr lang="en-US" sz="1400" dirty="0" err="1">
                <a:solidFill>
                  <a:srgbClr val="FF0000"/>
                </a:solidFill>
                <a:latin typeface="Calibri" charset="0"/>
                <a:ea typeface="DengXian" charset="-122"/>
                <a:cs typeface="Times New Roman" charset="0"/>
              </a:rPr>
              <a:t>st.push</a:t>
            </a:r>
            <a:r>
              <a:rPr lang="en-US" sz="1400" dirty="0">
                <a:solidFill>
                  <a:srgbClr val="FF0000"/>
                </a:solidFill>
                <a:latin typeface="Calibri" charset="0"/>
                <a:ea typeface="DengXian" charset="-122"/>
                <a:cs typeface="Times New Roman" charset="0"/>
              </a:rPr>
              <a:t>({</a:t>
            </a:r>
            <a:r>
              <a:rPr lang="en-US" sz="1400" dirty="0" err="1">
                <a:solidFill>
                  <a:srgbClr val="FF0000"/>
                </a:solidFill>
                <a:latin typeface="Calibri" charset="0"/>
                <a:ea typeface="DengXian" charset="-122"/>
                <a:cs typeface="Times New Roman" charset="0"/>
              </a:rPr>
              <a:t>str</a:t>
            </a:r>
            <a:r>
              <a:rPr lang="en-US" sz="1400" dirty="0">
                <a:solidFill>
                  <a:srgbClr val="FF0000"/>
                </a:solidFill>
                <a:latin typeface="Calibri" charset="0"/>
                <a:ea typeface="DengXian" charset="-122"/>
                <a:cs typeface="Times New Roman" charset="0"/>
              </a:rPr>
              <a:t>: s2, distance:cur.distance+1});</a:t>
            </a:r>
          </a:p>
          <a:p>
            <a:r>
              <a:rPr lang="en-US" sz="1400" dirty="0">
                <a:solidFill>
                  <a:srgbClr val="FF0000"/>
                </a:solidFill>
                <a:latin typeface="Calibri" charset="0"/>
                <a:ea typeface="DengXian" charset="-122"/>
                <a:cs typeface="Times New Roman" charset="0"/>
              </a:rPr>
              <a:t>                </a:t>
            </a:r>
            <a:r>
              <a:rPr lang="en-US" sz="1400" dirty="0" err="1">
                <a:solidFill>
                  <a:srgbClr val="FF0000"/>
                </a:solidFill>
                <a:latin typeface="Calibri" charset="0"/>
                <a:ea typeface="DengXian" charset="-122"/>
                <a:cs typeface="Times New Roman" charset="0"/>
              </a:rPr>
              <a:t>visited.add</a:t>
            </a:r>
            <a:r>
              <a:rPr lang="en-US" sz="1400" dirty="0">
                <a:solidFill>
                  <a:srgbClr val="FF0000"/>
                </a:solidFill>
                <a:latin typeface="Calibri" charset="0"/>
                <a:ea typeface="DengXian" charset="-122"/>
                <a:cs typeface="Times New Roman" charset="0"/>
              </a:rPr>
              <a:t>(s2);</a:t>
            </a:r>
          </a:p>
          <a:p>
            <a:r>
              <a:rPr lang="en-US" sz="1400" dirty="0">
                <a:solidFill>
                  <a:srgbClr val="FF0000"/>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-1;</a:t>
            </a:r>
          </a:p>
          <a:p>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construct = function(</a:t>
            </a:r>
            <a:r>
              <a:rPr lang="en-US" sz="1400" dirty="0" err="1">
                <a:solidFill>
                  <a:schemeClr val="accent1">
                    <a:lumMod val="75000"/>
                  </a:schemeClr>
                </a:solidFill>
                <a:latin typeface="Calibri" charset="0"/>
                <a:ea typeface="DengXian" charset="-122"/>
                <a:cs typeface="Times New Roman" charset="0"/>
              </a:rPr>
              <a:t>str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inc</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str.split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element = </a:t>
            </a:r>
            <a:r>
              <a:rPr lang="en-US" sz="1400" dirty="0" err="1">
                <a:solidFill>
                  <a:schemeClr val="accent1">
                    <a:lumMod val="75000"/>
                  </a:schemeClr>
                </a:solidFill>
                <a:latin typeface="Calibri" charset="0"/>
                <a:ea typeface="DengXian" charset="-122"/>
                <a:cs typeface="Times New Roman" charset="0"/>
              </a:rPr>
              <a:t>parseInt</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element = </a:t>
            </a:r>
            <a:r>
              <a:rPr lang="en-US" sz="1400" dirty="0" err="1">
                <a:solidFill>
                  <a:schemeClr val="accent1">
                    <a:lumMod val="75000"/>
                  </a:schemeClr>
                </a:solidFill>
                <a:latin typeface="Calibri" charset="0"/>
                <a:ea typeface="DengXian" charset="-122"/>
                <a:cs typeface="Times New Roman" charset="0"/>
              </a:rPr>
              <a:t>inc</a:t>
            </a:r>
            <a:r>
              <a:rPr lang="en-US" sz="1400" dirty="0">
                <a:solidFill>
                  <a:schemeClr val="accent1">
                    <a:lumMod val="75000"/>
                  </a:schemeClr>
                </a:solidFill>
                <a:latin typeface="Calibri" charset="0"/>
                <a:ea typeface="DengXian" charset="-122"/>
                <a:cs typeface="Times New Roman" charset="0"/>
              </a:rPr>
              <a:t> ? (element === 9 ? 0 : element+1) : (element === 0 ? 9 : element-1);</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''+element;</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arr.join</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63924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11798790" cy="1815882"/>
          </a:xfrm>
          <a:prstGeom prst="rect">
            <a:avLst/>
          </a:prstGeom>
        </p:spPr>
        <p:txBody>
          <a:bodyPr wrap="square">
            <a:spAutoFit/>
          </a:bodyPr>
          <a:lstStyle/>
          <a:p>
            <a:r>
              <a:rPr lang="en-US" sz="1400" dirty="0"/>
              <a:t>On a 2x3 board, there are 5 tiles represented by the integers 1 through 5, and an empty square represented by 0. A move consists of choosing 0 and a 4-directionally adjacent number and swapping it. The state of the board is solved if and only if the board is [[1,2,3],[4,5,0]]. Given a puzzle board, return the least number of moves required so that the state of the board is solved. If it is impossible for the state of the board to be solved, return -1.</a:t>
            </a:r>
          </a:p>
          <a:p>
            <a:r>
              <a:rPr lang="en-US" sz="1400" dirty="0"/>
              <a:t>Examples:  Input: board = [[1,2,3],[4,0,5]]   Output: 1</a:t>
            </a:r>
          </a:p>
          <a:p>
            <a:r>
              <a:rPr lang="en-US" sz="1400" dirty="0"/>
              <a:t>Explanation: Swap the 0 and the 5 in one move.</a:t>
            </a:r>
          </a:p>
          <a:p>
            <a:r>
              <a:rPr lang="en-US" sz="1400" dirty="0"/>
              <a:t>Input: board = [[1,2,3],[5,4,0]]  Output: -1</a:t>
            </a:r>
          </a:p>
          <a:p>
            <a:r>
              <a:rPr lang="en-US" sz="1400" dirty="0"/>
              <a:t>Explanation: No number of moves will make the board solved.</a:t>
            </a:r>
          </a:p>
          <a:p>
            <a:r>
              <a:rPr lang="en-US" sz="1400" dirty="0"/>
              <a:t> </a:t>
            </a:r>
          </a:p>
        </p:txBody>
      </p:sp>
      <p:sp>
        <p:nvSpPr>
          <p:cNvPr id="6" name="Rectangle 5"/>
          <p:cNvSpPr/>
          <p:nvPr/>
        </p:nvSpPr>
        <p:spPr>
          <a:xfrm>
            <a:off x="274320" y="2001381"/>
            <a:ext cx="7863840" cy="4832092"/>
          </a:xfrm>
          <a:prstGeom prst="rect">
            <a:avLst/>
          </a:prstGeom>
        </p:spPr>
        <p:txBody>
          <a:bodyPr wrap="square">
            <a:spAutoFit/>
          </a:bodyPr>
          <a:lstStyle/>
          <a:p>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slidingPuzzle</a:t>
            </a:r>
            <a:r>
              <a:rPr lang="en-US" sz="1400" dirty="0">
                <a:solidFill>
                  <a:schemeClr val="accent1">
                    <a:lumMod val="75000"/>
                  </a:schemeClr>
                </a:solidFill>
              </a:rPr>
              <a:t> = function(board)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st</a:t>
            </a:r>
            <a:r>
              <a:rPr lang="en-US" sz="1400" dirty="0">
                <a:solidFill>
                  <a:schemeClr val="accent1">
                    <a:lumMod val="75000"/>
                  </a:schemeClr>
                </a:solidFill>
              </a:rPr>
              <a:t> = [], visited = new Set(), level = 0, </a:t>
            </a:r>
            <a:r>
              <a:rPr lang="en-US" sz="1400" dirty="0" err="1">
                <a:solidFill>
                  <a:schemeClr val="accent1">
                    <a:lumMod val="75000"/>
                  </a:schemeClr>
                </a:solidFill>
              </a:rPr>
              <a:t>dir</a:t>
            </a:r>
            <a:r>
              <a:rPr lang="en-US" sz="1400" dirty="0">
                <a:solidFill>
                  <a:schemeClr val="accent1">
                    <a:lumMod val="75000"/>
                  </a:schemeClr>
                </a:solidFill>
              </a:rPr>
              <a:t> = [-1, 1, -3, 3], ideal = '123450';</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state = </a:t>
            </a:r>
            <a:r>
              <a:rPr lang="en-US" sz="1400" dirty="0" err="1">
                <a:solidFill>
                  <a:schemeClr val="accent1">
                    <a:lumMod val="75000"/>
                  </a:schemeClr>
                </a:solidFill>
              </a:rPr>
              <a:t>board.reduce</a:t>
            </a:r>
            <a:r>
              <a:rPr lang="en-US" sz="1400" dirty="0">
                <a:solidFill>
                  <a:schemeClr val="accent1">
                    <a:lumMod val="75000"/>
                  </a:schemeClr>
                </a:solidFill>
              </a:rPr>
              <a:t>((final, item) =&gt; </a:t>
            </a:r>
            <a:r>
              <a:rPr lang="en-US" sz="1400" dirty="0" err="1">
                <a:solidFill>
                  <a:schemeClr val="accent1">
                    <a:lumMod val="75000"/>
                  </a:schemeClr>
                </a:solidFill>
              </a:rPr>
              <a:t>final.concat</a:t>
            </a:r>
            <a:r>
              <a:rPr lang="en-US" sz="1400" dirty="0">
                <a:solidFill>
                  <a:schemeClr val="accent1">
                    <a:lumMod val="75000"/>
                  </a:schemeClr>
                </a:solidFill>
              </a:rPr>
              <a:t>(item), []).join('');</a:t>
            </a:r>
          </a:p>
          <a:p>
            <a:r>
              <a:rPr lang="en-US" sz="1400" dirty="0">
                <a:solidFill>
                  <a:schemeClr val="accent1">
                    <a:lumMod val="75000"/>
                  </a:schemeClr>
                </a:solidFill>
              </a:rPr>
              <a:t> </a:t>
            </a:r>
          </a:p>
          <a:p>
            <a:r>
              <a:rPr lang="en-US" sz="1400" dirty="0">
                <a:solidFill>
                  <a:schemeClr val="accent1">
                    <a:lumMod val="75000"/>
                  </a:schemeClr>
                </a:solidFill>
              </a:rPr>
              <a:t>    </a:t>
            </a:r>
            <a:r>
              <a:rPr lang="en-US" sz="1400" dirty="0" err="1">
                <a:solidFill>
                  <a:schemeClr val="accent1">
                    <a:lumMod val="75000"/>
                  </a:schemeClr>
                </a:solidFill>
              </a:rPr>
              <a:t>st.push</a:t>
            </a:r>
            <a:r>
              <a:rPr lang="en-US" sz="1400" dirty="0">
                <a:solidFill>
                  <a:schemeClr val="accent1">
                    <a:lumMod val="75000"/>
                  </a:schemeClr>
                </a:solidFill>
              </a:rPr>
              <a:t>({state: state, distance:0});</a:t>
            </a:r>
          </a:p>
          <a:p>
            <a:r>
              <a:rPr lang="en-US" sz="1400" dirty="0">
                <a:solidFill>
                  <a:schemeClr val="accent1">
                    <a:lumMod val="75000"/>
                  </a:schemeClr>
                </a:solidFill>
              </a:rPr>
              <a:t>    </a:t>
            </a:r>
            <a:r>
              <a:rPr lang="en-US" sz="1400" dirty="0" err="1">
                <a:solidFill>
                  <a:schemeClr val="accent1">
                    <a:lumMod val="75000"/>
                  </a:schemeClr>
                </a:solidFill>
              </a:rPr>
              <a:t>visited.add</a:t>
            </a:r>
            <a:r>
              <a:rPr lang="en-US" sz="1400" dirty="0">
                <a:solidFill>
                  <a:schemeClr val="accent1">
                    <a:lumMod val="75000"/>
                  </a:schemeClr>
                </a:solidFill>
              </a:rPr>
              <a:t>(state);</a:t>
            </a:r>
          </a:p>
          <a:p>
            <a:r>
              <a:rPr lang="en-US" sz="1400" dirty="0">
                <a:solidFill>
                  <a:schemeClr val="accent1">
                    <a:lumMod val="75000"/>
                  </a:schemeClr>
                </a:solidFill>
              </a:rPr>
              <a:t>    while(</a:t>
            </a:r>
            <a:r>
              <a:rPr lang="en-US" sz="1400" dirty="0" err="1">
                <a:solidFill>
                  <a:schemeClr val="accent1">
                    <a:lumMod val="75000"/>
                  </a:schemeClr>
                </a:solidFill>
              </a:rPr>
              <a:t>st.length</a:t>
            </a:r>
            <a:r>
              <a:rPr lang="en-US" sz="1400" dirty="0">
                <a:solidFill>
                  <a:schemeClr val="accent1">
                    <a:lumMod val="75000"/>
                  </a:schemeClr>
                </a:solidFill>
              </a:rPr>
              <a:t> &gt; 0)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cur = </a:t>
            </a:r>
            <a:r>
              <a:rPr lang="en-US" sz="1400" dirty="0" err="1">
                <a:solidFill>
                  <a:schemeClr val="accent1">
                    <a:lumMod val="75000"/>
                  </a:schemeClr>
                </a:solidFill>
              </a:rPr>
              <a:t>st.shift</a:t>
            </a:r>
            <a:r>
              <a:rPr lang="en-US" sz="1400" dirty="0">
                <a:solidFill>
                  <a:schemeClr val="accent1">
                    <a:lumMod val="75000"/>
                  </a:schemeClr>
                </a:solidFill>
              </a:rPr>
              <a:t>();</a:t>
            </a:r>
          </a:p>
          <a:p>
            <a:r>
              <a:rPr lang="en-US" sz="1400" dirty="0">
                <a:solidFill>
                  <a:schemeClr val="accent1">
                    <a:lumMod val="75000"/>
                  </a:schemeClr>
                </a:solidFill>
              </a:rPr>
              <a:t>        if(</a:t>
            </a:r>
            <a:r>
              <a:rPr lang="en-US" sz="1400" dirty="0" err="1">
                <a:solidFill>
                  <a:schemeClr val="accent1">
                    <a:lumMod val="75000"/>
                  </a:schemeClr>
                </a:solidFill>
              </a:rPr>
              <a:t>cur.state</a:t>
            </a:r>
            <a:r>
              <a:rPr lang="en-US" sz="1400" dirty="0">
                <a:solidFill>
                  <a:schemeClr val="accent1">
                    <a:lumMod val="75000"/>
                  </a:schemeClr>
                </a:solidFill>
              </a:rPr>
              <a:t> === ideal)  return </a:t>
            </a:r>
            <a:r>
              <a:rPr lang="en-US" sz="1400" dirty="0" err="1">
                <a:solidFill>
                  <a:schemeClr val="accent1">
                    <a:lumMod val="75000"/>
                  </a:schemeClr>
                </a:solidFill>
              </a:rPr>
              <a:t>cur.distance</a:t>
            </a:r>
            <a:r>
              <a:rPr lang="en-US" sz="1400" dirty="0">
                <a:solidFill>
                  <a:schemeClr val="accent1">
                    <a:lumMod val="75000"/>
                  </a:schemeClr>
                </a:solidFill>
              </a:rPr>
              <a:t>;</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ind</a:t>
            </a:r>
            <a:r>
              <a:rPr lang="en-US" sz="1400" dirty="0">
                <a:solidFill>
                  <a:schemeClr val="accent1">
                    <a:lumMod val="75000"/>
                  </a:schemeClr>
                </a:solidFill>
              </a:rPr>
              <a:t> = </a:t>
            </a:r>
            <a:r>
              <a:rPr lang="en-US" sz="1400" dirty="0" err="1">
                <a:solidFill>
                  <a:schemeClr val="accent1">
                    <a:lumMod val="75000"/>
                  </a:schemeClr>
                </a:solidFill>
              </a:rPr>
              <a:t>cur.state.indexOf</a:t>
            </a:r>
            <a:r>
              <a:rPr lang="en-US" sz="1400" dirty="0">
                <a:solidFill>
                  <a:schemeClr val="accent1">
                    <a:lumMod val="75000"/>
                  </a:schemeClr>
                </a:solidFill>
              </a:rPr>
              <a:t>('0');</a:t>
            </a:r>
          </a:p>
          <a:p>
            <a:r>
              <a:rPr lang="en-US" sz="1400" dirty="0">
                <a:solidFill>
                  <a:schemeClr val="accent1">
                    <a:lumMod val="75000"/>
                  </a:schemeClr>
                </a:solidFill>
              </a:rPr>
              <a:t>        for(</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i</a:t>
            </a:r>
            <a:r>
              <a:rPr lang="en-US" sz="1400" dirty="0">
                <a:solidFill>
                  <a:schemeClr val="accent1">
                    <a:lumMod val="75000"/>
                  </a:schemeClr>
                </a:solidFill>
              </a:rPr>
              <a:t>=0; </a:t>
            </a:r>
            <a:r>
              <a:rPr lang="en-US" sz="1400" dirty="0" err="1">
                <a:solidFill>
                  <a:schemeClr val="accent1">
                    <a:lumMod val="75000"/>
                  </a:schemeClr>
                </a:solidFill>
              </a:rPr>
              <a:t>i</a:t>
            </a:r>
            <a:r>
              <a:rPr lang="en-US" sz="1400" dirty="0">
                <a:solidFill>
                  <a:schemeClr val="accent1">
                    <a:lumMod val="75000"/>
                  </a:schemeClr>
                </a:solidFill>
              </a:rPr>
              <a:t>&lt;4; </a:t>
            </a:r>
            <a:r>
              <a:rPr lang="en-US" sz="1400" dirty="0" err="1">
                <a:solidFill>
                  <a:schemeClr val="accent1">
                    <a:lumMod val="75000"/>
                  </a:schemeClr>
                </a:solidFill>
              </a:rPr>
              <a:t>i</a:t>
            </a:r>
            <a:r>
              <a:rPr lang="en-US" sz="1400" dirty="0">
                <a:solidFill>
                  <a:schemeClr val="accent1">
                    <a:lumMod val="75000"/>
                  </a:schemeClr>
                </a:solidFill>
              </a:rPr>
              <a:t>++)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swapInd</a:t>
            </a:r>
            <a:r>
              <a:rPr lang="en-US" sz="1400" dirty="0">
                <a:solidFill>
                  <a:schemeClr val="accent1">
                    <a:lumMod val="75000"/>
                  </a:schemeClr>
                </a:solidFill>
              </a:rPr>
              <a:t> = </a:t>
            </a:r>
            <a:r>
              <a:rPr lang="en-US" sz="1400" dirty="0" err="1">
                <a:solidFill>
                  <a:schemeClr val="accent1">
                    <a:lumMod val="75000"/>
                  </a:schemeClr>
                </a:solidFill>
              </a:rPr>
              <a:t>ind</a:t>
            </a:r>
            <a:r>
              <a:rPr lang="en-US" sz="1400" dirty="0">
                <a:solidFill>
                  <a:schemeClr val="accent1">
                    <a:lumMod val="75000"/>
                  </a:schemeClr>
                </a:solidFill>
              </a:rPr>
              <a:t> + </a:t>
            </a:r>
            <a:r>
              <a:rPr lang="en-US" sz="1400" dirty="0" err="1">
                <a:solidFill>
                  <a:schemeClr val="accent1">
                    <a:lumMod val="75000"/>
                  </a:schemeClr>
                </a:solidFill>
              </a:rPr>
              <a:t>dir</a:t>
            </a:r>
            <a:r>
              <a:rPr lang="en-US" sz="1400" dirty="0">
                <a:solidFill>
                  <a:schemeClr val="accent1">
                    <a:lumMod val="75000"/>
                  </a:schemeClr>
                </a:solidFill>
              </a:rPr>
              <a:t>[</a:t>
            </a:r>
            <a:r>
              <a:rPr lang="en-US" sz="1400" dirty="0" err="1">
                <a:solidFill>
                  <a:schemeClr val="accent1">
                    <a:lumMod val="75000"/>
                  </a:schemeClr>
                </a:solidFill>
              </a:rPr>
              <a:t>i</a:t>
            </a:r>
            <a:r>
              <a:rPr lang="en-US" sz="1400" dirty="0">
                <a:solidFill>
                  <a:schemeClr val="accent1">
                    <a:lumMod val="75000"/>
                  </a:schemeClr>
                </a:solidFill>
              </a:rPr>
              <a:t>];</a:t>
            </a:r>
          </a:p>
          <a:p>
            <a:r>
              <a:rPr lang="en-US" sz="1400" dirty="0">
                <a:solidFill>
                  <a:schemeClr val="accent1">
                    <a:lumMod val="75000"/>
                  </a:schemeClr>
                </a:solidFill>
              </a:rPr>
              <a:t>            if(</a:t>
            </a:r>
            <a:r>
              <a:rPr lang="en-US" sz="1400" dirty="0" err="1">
                <a:solidFill>
                  <a:schemeClr val="accent1">
                    <a:lumMod val="75000"/>
                  </a:schemeClr>
                </a:solidFill>
              </a:rPr>
              <a:t>swapInd</a:t>
            </a:r>
            <a:r>
              <a:rPr lang="en-US" sz="1400" dirty="0">
                <a:solidFill>
                  <a:schemeClr val="accent1">
                    <a:lumMod val="75000"/>
                  </a:schemeClr>
                </a:solidFill>
              </a:rPr>
              <a:t>&gt;5 || </a:t>
            </a:r>
            <a:r>
              <a:rPr lang="en-US" sz="1400" dirty="0" err="1">
                <a:solidFill>
                  <a:schemeClr val="accent1">
                    <a:lumMod val="75000"/>
                  </a:schemeClr>
                </a:solidFill>
              </a:rPr>
              <a:t>swapInd</a:t>
            </a:r>
            <a:r>
              <a:rPr lang="en-US" sz="1400" dirty="0">
                <a:solidFill>
                  <a:schemeClr val="accent1">
                    <a:lumMod val="75000"/>
                  </a:schemeClr>
                </a:solidFill>
              </a:rPr>
              <a:t>&lt;0 || </a:t>
            </a:r>
            <a:r>
              <a:rPr lang="en-US" sz="1400" dirty="0" err="1">
                <a:solidFill>
                  <a:srgbClr val="FF0000"/>
                </a:solidFill>
              </a:rPr>
              <a:t>ind</a:t>
            </a:r>
            <a:r>
              <a:rPr lang="en-US" sz="1400" dirty="0">
                <a:solidFill>
                  <a:srgbClr val="FF0000"/>
                </a:solidFill>
              </a:rPr>
              <a:t>==2 &amp;&amp; </a:t>
            </a:r>
            <a:r>
              <a:rPr lang="en-US" sz="1400" dirty="0" err="1">
                <a:solidFill>
                  <a:srgbClr val="FF0000"/>
                </a:solidFill>
              </a:rPr>
              <a:t>swapInd</a:t>
            </a:r>
            <a:r>
              <a:rPr lang="en-US" sz="1400" dirty="0">
                <a:solidFill>
                  <a:srgbClr val="FF0000"/>
                </a:solidFill>
              </a:rPr>
              <a:t>==3 || </a:t>
            </a:r>
            <a:r>
              <a:rPr lang="en-US" sz="1400" dirty="0" err="1">
                <a:solidFill>
                  <a:srgbClr val="FF0000"/>
                </a:solidFill>
              </a:rPr>
              <a:t>ind</a:t>
            </a:r>
            <a:r>
              <a:rPr lang="en-US" sz="1400" dirty="0">
                <a:solidFill>
                  <a:srgbClr val="FF0000"/>
                </a:solidFill>
              </a:rPr>
              <a:t>==3 &amp;&amp; </a:t>
            </a:r>
            <a:r>
              <a:rPr lang="en-US" sz="1400" dirty="0" err="1">
                <a:solidFill>
                  <a:srgbClr val="FF0000"/>
                </a:solidFill>
              </a:rPr>
              <a:t>swapInd</a:t>
            </a:r>
            <a:r>
              <a:rPr lang="en-US" sz="1400" dirty="0">
                <a:solidFill>
                  <a:srgbClr val="FF0000"/>
                </a:solidFill>
              </a:rPr>
              <a:t>==2</a:t>
            </a:r>
            <a:r>
              <a:rPr lang="en-US" sz="1400" dirty="0">
                <a:solidFill>
                  <a:schemeClr val="accent1">
                    <a:lumMod val="75000"/>
                  </a:schemeClr>
                </a:solidFill>
              </a:rPr>
              <a:t>)  continue;</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str</a:t>
            </a:r>
            <a:r>
              <a:rPr lang="en-US" sz="1400" dirty="0">
                <a:solidFill>
                  <a:schemeClr val="accent1">
                    <a:lumMod val="75000"/>
                  </a:schemeClr>
                </a:solidFill>
              </a:rPr>
              <a:t> = swap(</a:t>
            </a:r>
            <a:r>
              <a:rPr lang="en-US" sz="1400" dirty="0" err="1">
                <a:solidFill>
                  <a:schemeClr val="accent1">
                    <a:lumMod val="75000"/>
                  </a:schemeClr>
                </a:solidFill>
              </a:rPr>
              <a:t>cur.state</a:t>
            </a:r>
            <a:r>
              <a:rPr lang="en-US" sz="1400" dirty="0">
                <a:solidFill>
                  <a:schemeClr val="accent1">
                    <a:lumMod val="75000"/>
                  </a:schemeClr>
                </a:solidFill>
              </a:rPr>
              <a:t>, </a:t>
            </a:r>
            <a:r>
              <a:rPr lang="en-US" sz="1400" dirty="0" err="1">
                <a:solidFill>
                  <a:schemeClr val="accent1">
                    <a:lumMod val="75000"/>
                  </a:schemeClr>
                </a:solidFill>
              </a:rPr>
              <a:t>swapInd</a:t>
            </a:r>
            <a:r>
              <a:rPr lang="en-US" sz="1400" dirty="0">
                <a:solidFill>
                  <a:schemeClr val="accent1">
                    <a:lumMod val="75000"/>
                  </a:schemeClr>
                </a:solidFill>
              </a:rPr>
              <a:t>, </a:t>
            </a:r>
            <a:r>
              <a:rPr lang="en-US" sz="1400" dirty="0" err="1">
                <a:solidFill>
                  <a:schemeClr val="accent1">
                    <a:lumMod val="75000"/>
                  </a:schemeClr>
                </a:solidFill>
              </a:rPr>
              <a:t>ind</a:t>
            </a:r>
            <a:r>
              <a:rPr lang="en-US" sz="1400" dirty="0">
                <a:solidFill>
                  <a:schemeClr val="accent1">
                    <a:lumMod val="75000"/>
                  </a:schemeClr>
                </a:solidFill>
              </a:rPr>
              <a:t>);</a:t>
            </a:r>
          </a:p>
          <a:p>
            <a:r>
              <a:rPr lang="en-US" sz="1400" dirty="0">
                <a:solidFill>
                  <a:schemeClr val="accent1">
                    <a:lumMod val="75000"/>
                  </a:schemeClr>
                </a:solidFill>
              </a:rPr>
              <a:t>            if(</a:t>
            </a:r>
            <a:r>
              <a:rPr lang="en-US" sz="1400" dirty="0" err="1">
                <a:solidFill>
                  <a:schemeClr val="accent1">
                    <a:lumMod val="75000"/>
                  </a:schemeClr>
                </a:solidFill>
              </a:rPr>
              <a:t>visited.has</a:t>
            </a:r>
            <a:r>
              <a:rPr lang="en-US" sz="1400" dirty="0">
                <a:solidFill>
                  <a:schemeClr val="accent1">
                    <a:lumMod val="75000"/>
                  </a:schemeClr>
                </a:solidFill>
              </a:rPr>
              <a:t>(</a:t>
            </a:r>
            <a:r>
              <a:rPr lang="en-US" sz="1400" dirty="0" err="1">
                <a:solidFill>
                  <a:schemeClr val="accent1">
                    <a:lumMod val="75000"/>
                  </a:schemeClr>
                </a:solidFill>
              </a:rPr>
              <a:t>str</a:t>
            </a:r>
            <a:r>
              <a:rPr lang="en-US" sz="1400" dirty="0">
                <a:solidFill>
                  <a:schemeClr val="accent1">
                    <a:lumMod val="75000"/>
                  </a:schemeClr>
                </a:solidFill>
              </a:rPr>
              <a:t>))  continue; </a:t>
            </a:r>
          </a:p>
          <a:p>
            <a:r>
              <a:rPr lang="en-US" sz="1400" dirty="0">
                <a:solidFill>
                  <a:schemeClr val="accent1">
                    <a:lumMod val="75000"/>
                  </a:schemeClr>
                </a:solidFill>
              </a:rPr>
              <a:t>            </a:t>
            </a:r>
            <a:r>
              <a:rPr lang="en-US" sz="1400" dirty="0" err="1">
                <a:solidFill>
                  <a:schemeClr val="accent1">
                    <a:lumMod val="75000"/>
                  </a:schemeClr>
                </a:solidFill>
              </a:rPr>
              <a:t>st.push</a:t>
            </a:r>
            <a:r>
              <a:rPr lang="en-US" sz="1400" dirty="0">
                <a:solidFill>
                  <a:schemeClr val="accent1">
                    <a:lumMod val="75000"/>
                  </a:schemeClr>
                </a:solidFill>
              </a:rPr>
              <a:t>({state: </a:t>
            </a:r>
            <a:r>
              <a:rPr lang="en-US" sz="1400" dirty="0" err="1">
                <a:solidFill>
                  <a:schemeClr val="accent1">
                    <a:lumMod val="75000"/>
                  </a:schemeClr>
                </a:solidFill>
              </a:rPr>
              <a:t>str</a:t>
            </a:r>
            <a:r>
              <a:rPr lang="en-US" sz="1400" dirty="0">
                <a:solidFill>
                  <a:schemeClr val="accent1">
                    <a:lumMod val="75000"/>
                  </a:schemeClr>
                </a:solidFill>
              </a:rPr>
              <a:t>, distance: cur.distance+1});</a:t>
            </a:r>
          </a:p>
          <a:p>
            <a:r>
              <a:rPr lang="en-US" sz="1400" dirty="0">
                <a:solidFill>
                  <a:schemeClr val="accent1">
                    <a:lumMod val="75000"/>
                  </a:schemeClr>
                </a:solidFill>
              </a:rPr>
              <a:t>            </a:t>
            </a:r>
            <a:r>
              <a:rPr lang="en-US" sz="1400" dirty="0" err="1">
                <a:solidFill>
                  <a:schemeClr val="accent1">
                    <a:lumMod val="75000"/>
                  </a:schemeClr>
                </a:solidFill>
              </a:rPr>
              <a:t>visited.add</a:t>
            </a:r>
            <a:r>
              <a:rPr lang="en-US" sz="1400" dirty="0">
                <a:solidFill>
                  <a:schemeClr val="accent1">
                    <a:lumMod val="75000"/>
                  </a:schemeClr>
                </a:solidFill>
              </a:rPr>
              <a:t>(</a:t>
            </a:r>
            <a:r>
              <a:rPr lang="en-US" sz="1400" dirty="0" err="1">
                <a:solidFill>
                  <a:schemeClr val="accent1">
                    <a:lumMod val="75000"/>
                  </a:schemeClr>
                </a:solidFill>
              </a:rPr>
              <a:t>str</a:t>
            </a:r>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return -1;</a:t>
            </a:r>
          </a:p>
          <a:p>
            <a:r>
              <a:rPr lang="en-US" sz="1400" dirty="0">
                <a:solidFill>
                  <a:schemeClr val="accent1">
                    <a:lumMod val="75000"/>
                  </a:schemeClr>
                </a:solidFill>
              </a:rPr>
              <a:t>};</a:t>
            </a:r>
          </a:p>
          <a:p>
            <a:r>
              <a:rPr lang="en-US" sz="1400" dirty="0"/>
              <a:t> </a:t>
            </a:r>
          </a:p>
        </p:txBody>
      </p:sp>
      <p:sp>
        <p:nvSpPr>
          <p:cNvPr id="3" name="Rectangle 2"/>
          <p:cNvSpPr/>
          <p:nvPr/>
        </p:nvSpPr>
        <p:spPr>
          <a:xfrm>
            <a:off x="6477000" y="1610409"/>
            <a:ext cx="4084320" cy="954107"/>
          </a:xfrm>
          <a:prstGeom prst="rect">
            <a:avLst/>
          </a:prstGeom>
        </p:spPr>
        <p:txBody>
          <a:bodyPr wrap="square">
            <a:spAutoFit/>
          </a:bodyPr>
          <a:lstStyle/>
          <a:p>
            <a:r>
              <a:rPr lang="en-US" sz="1400" dirty="0">
                <a:solidFill>
                  <a:schemeClr val="accent1">
                    <a:lumMod val="50000"/>
                  </a:schemeClr>
                </a:solidFill>
              </a:rPr>
              <a:t>find 0 position and generate all new states, if not visited, add onto stack</a:t>
            </a:r>
          </a:p>
          <a:p>
            <a:r>
              <a:rPr lang="en-US" sz="1400" dirty="0">
                <a:solidFill>
                  <a:schemeClr val="accent1">
                    <a:lumMod val="50000"/>
                  </a:schemeClr>
                </a:solidFill>
              </a:rPr>
              <a:t> till we shift a state from the stack that equal to the ideal one, we return its distance.</a:t>
            </a:r>
          </a:p>
        </p:txBody>
      </p:sp>
    </p:spTree>
    <p:extLst>
      <p:ext uri="{BB962C8B-B14F-4D97-AF65-F5344CB8AC3E}">
        <p14:creationId xmlns:p14="http://schemas.microsoft.com/office/powerpoint/2010/main" val="106014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11798790" cy="1384995"/>
          </a:xfrm>
          <a:prstGeom prst="rect">
            <a:avLst/>
          </a:prstGeom>
        </p:spPr>
        <p:txBody>
          <a:bodyPr wrap="square">
            <a:spAutoFit/>
          </a:bodyPr>
          <a:lstStyle/>
          <a:p>
            <a:r>
              <a:rPr lang="en-US" sz="1400" dirty="0" smtClean="0"/>
              <a:t>Shortest path visiting all nodes: An </a:t>
            </a:r>
            <a:r>
              <a:rPr lang="en-US" sz="1400" dirty="0"/>
              <a:t>undirected, connected graph of N nodes (labeled 0, 1, 2, ..., N-1) is given as graph. </a:t>
            </a:r>
            <a:r>
              <a:rPr lang="en-US" sz="1400" dirty="0" err="1"/>
              <a:t>graph.length</a:t>
            </a:r>
            <a:r>
              <a:rPr lang="en-US" sz="1400" dirty="0"/>
              <a:t> = N, and j != </a:t>
            </a:r>
            <a:r>
              <a:rPr lang="en-US" sz="1400" dirty="0" err="1"/>
              <a:t>i</a:t>
            </a:r>
            <a:r>
              <a:rPr lang="en-US" sz="1400" dirty="0"/>
              <a:t> is in the list graph[</a:t>
            </a:r>
            <a:r>
              <a:rPr lang="en-US" sz="1400" dirty="0" err="1"/>
              <a:t>i</a:t>
            </a:r>
            <a:r>
              <a:rPr lang="en-US" sz="1400" dirty="0"/>
              <a:t>] exactly once, if and only if nodes </a:t>
            </a:r>
            <a:r>
              <a:rPr lang="en-US" sz="1400" dirty="0" err="1"/>
              <a:t>i</a:t>
            </a:r>
            <a:r>
              <a:rPr lang="en-US" sz="1400" dirty="0"/>
              <a:t> and j are connected. Return the length of the shortest path that visits every node. You may start and stop at any node, you may revisit nodes multiple times, and you may reuse edges</a:t>
            </a:r>
            <a:r>
              <a:rPr lang="en-US" sz="1400" dirty="0" smtClean="0"/>
              <a:t>.</a:t>
            </a:r>
          </a:p>
          <a:p>
            <a:r>
              <a:rPr lang="en-US" sz="1400" dirty="0" smtClean="0"/>
              <a:t>Example </a:t>
            </a:r>
            <a:r>
              <a:rPr lang="en-US" sz="1400" dirty="0"/>
              <a:t>1: Input: [[1,2,3],[0],[0],[0</a:t>
            </a:r>
            <a:r>
              <a:rPr lang="en-US" sz="1400" dirty="0" smtClean="0"/>
              <a:t>]]</a:t>
            </a:r>
          </a:p>
          <a:p>
            <a:r>
              <a:rPr lang="en-US" sz="1400" dirty="0" smtClean="0"/>
              <a:t>Output</a:t>
            </a:r>
            <a:r>
              <a:rPr lang="en-US" sz="1400" dirty="0"/>
              <a:t>: </a:t>
            </a:r>
            <a:r>
              <a:rPr lang="en-US" sz="1400" dirty="0" smtClean="0"/>
              <a:t>4</a:t>
            </a:r>
          </a:p>
          <a:p>
            <a:r>
              <a:rPr lang="en-US" sz="1400" dirty="0" smtClean="0"/>
              <a:t>Explanation</a:t>
            </a:r>
            <a:r>
              <a:rPr lang="en-US" sz="1400" dirty="0"/>
              <a:t>: One possible path is [1,0,2,0,3] </a:t>
            </a:r>
          </a:p>
        </p:txBody>
      </p:sp>
      <p:sp>
        <p:nvSpPr>
          <p:cNvPr id="6" name="Rectangle 5"/>
          <p:cNvSpPr/>
          <p:nvPr/>
        </p:nvSpPr>
        <p:spPr>
          <a:xfrm>
            <a:off x="191280" y="1779687"/>
            <a:ext cx="6300960" cy="5232202"/>
          </a:xfrm>
          <a:prstGeom prst="rect">
            <a:avLst/>
          </a:prstGeom>
        </p:spPr>
        <p:txBody>
          <a:bodyPr wrap="square">
            <a:spAutoFit/>
          </a:bodyPr>
          <a:lstStyle/>
          <a:p>
            <a:r>
              <a:rPr lang="en-US" sz="1400" dirty="0" smtClean="0"/>
              <a:t>Since each node can be revisited, </a:t>
            </a:r>
          </a:p>
          <a:p>
            <a:r>
              <a:rPr lang="en-US" sz="1400" dirty="0" smtClean="0"/>
              <a:t>  so we need to record if the path has been visited before to avoid going into a cycle</a:t>
            </a:r>
          </a:p>
          <a:p>
            <a:r>
              <a:rPr lang="en-US" sz="1400" dirty="0" smtClean="0"/>
              <a:t>  to record a path, we need the last visited node + all visited nodes on this path as the key.</a:t>
            </a:r>
          </a:p>
          <a:p>
            <a:r>
              <a:rPr lang="en-US" sz="1400" dirty="0" smtClean="0"/>
              <a:t>          node state distance</a:t>
            </a:r>
          </a:p>
          <a:p>
            <a:r>
              <a:rPr lang="en-US" sz="1400" dirty="0" smtClean="0"/>
              <a:t>  stack:  [(0,   0,    0), (1, 1, 0), (2,2,0), (3,3,0)]</a:t>
            </a:r>
          </a:p>
          <a:p>
            <a:r>
              <a:rPr lang="en-US" sz="1400" dirty="0" smtClean="0"/>
              <a:t>  pop(0,0,0) next=1, </a:t>
            </a:r>
            <a:r>
              <a:rPr lang="en-US" sz="1400" dirty="0" err="1" smtClean="0"/>
              <a:t>newState</a:t>
            </a:r>
            <a:r>
              <a:rPr lang="en-US" sz="1400" dirty="0" smtClean="0"/>
              <a:t>=010=2 </a:t>
            </a:r>
            <a:r>
              <a:rPr lang="en-US" sz="1400" dirty="0" err="1" smtClean="0"/>
              <a:t>visited.add</a:t>
            </a:r>
            <a:r>
              <a:rPr lang="en-US" sz="1400" dirty="0" smtClean="0"/>
              <a:t>(1,2)  push(1,2,1)</a:t>
            </a:r>
          </a:p>
          <a:p>
            <a:r>
              <a:rPr lang="en-US" sz="1400" dirty="0" smtClean="0"/>
              <a:t>             next=2, </a:t>
            </a:r>
            <a:r>
              <a:rPr lang="en-US" sz="1400" dirty="0" err="1" smtClean="0"/>
              <a:t>newState</a:t>
            </a:r>
            <a:r>
              <a:rPr lang="en-US" sz="1400" dirty="0" smtClean="0"/>
              <a:t>=state | 1&lt;&lt;next=100=4 </a:t>
            </a:r>
            <a:r>
              <a:rPr lang="en-US" sz="1400" dirty="0" err="1" smtClean="0"/>
              <a:t>visited.add</a:t>
            </a:r>
            <a:r>
              <a:rPr lang="en-US" sz="1400" dirty="0" smtClean="0"/>
              <a:t>(2,4), push(2,4,1)</a:t>
            </a:r>
          </a:p>
          <a:p>
            <a:r>
              <a:rPr lang="en-US" sz="1400" dirty="0" smtClean="0"/>
              <a:t>             next=3, </a:t>
            </a:r>
            <a:r>
              <a:rPr lang="en-US" sz="1400" dirty="0" err="1" smtClean="0"/>
              <a:t>newState</a:t>
            </a:r>
            <a:r>
              <a:rPr lang="en-US" sz="1400" dirty="0" smtClean="0"/>
              <a:t>=state | 1&lt;&lt;next=1000=8 </a:t>
            </a:r>
            <a:r>
              <a:rPr lang="en-US" sz="1400" dirty="0" err="1" smtClean="0"/>
              <a:t>visited.add</a:t>
            </a:r>
            <a:r>
              <a:rPr lang="en-US" sz="1400" dirty="0" smtClean="0"/>
              <a:t>(3,8), push(3,8,1)</a:t>
            </a:r>
          </a:p>
          <a:p>
            <a:r>
              <a:rPr lang="en-US" sz="1400" dirty="0" smtClean="0"/>
              <a:t>  pop(1,1,0) next=0, </a:t>
            </a:r>
            <a:r>
              <a:rPr lang="en-US" sz="1400" dirty="0" err="1" smtClean="0"/>
              <a:t>newState</a:t>
            </a:r>
            <a:r>
              <a:rPr lang="en-US" sz="1400" dirty="0" smtClean="0"/>
              <a:t>=011=3 </a:t>
            </a:r>
            <a:r>
              <a:rPr lang="en-US" sz="1400" dirty="0" err="1" smtClean="0"/>
              <a:t>visited.add</a:t>
            </a:r>
            <a:r>
              <a:rPr lang="en-US" sz="1400" dirty="0" smtClean="0"/>
              <a:t>(0,3)  push(0,3,1)</a:t>
            </a:r>
          </a:p>
          <a:p>
            <a:r>
              <a:rPr lang="en-US" sz="1400" dirty="0" smtClean="0"/>
              <a:t>  pop(2,2,0) next=0, </a:t>
            </a:r>
            <a:r>
              <a:rPr lang="en-US" sz="1400" dirty="0" err="1" smtClean="0"/>
              <a:t>newState</a:t>
            </a:r>
            <a:r>
              <a:rPr lang="en-US" sz="1400" dirty="0" smtClean="0"/>
              <a:t>=101=5 </a:t>
            </a:r>
            <a:r>
              <a:rPr lang="en-US" sz="1400" dirty="0" err="1" smtClean="0"/>
              <a:t>visited.add</a:t>
            </a:r>
            <a:r>
              <a:rPr lang="en-US" sz="1400" dirty="0" smtClean="0"/>
              <a:t>(2,5)  push(2,5,1)</a:t>
            </a:r>
          </a:p>
          <a:p>
            <a:r>
              <a:rPr lang="en-US" sz="1400" dirty="0" smtClean="0"/>
              <a:t>  pop(3,3,0) next=0, </a:t>
            </a:r>
            <a:r>
              <a:rPr lang="en-US" sz="1400" dirty="0" err="1" smtClean="0"/>
              <a:t>newState</a:t>
            </a:r>
            <a:r>
              <a:rPr lang="en-US" sz="1400" dirty="0" smtClean="0"/>
              <a:t>=1001=9 </a:t>
            </a:r>
            <a:r>
              <a:rPr lang="en-US" sz="1400" dirty="0" err="1" smtClean="0"/>
              <a:t>visited.add</a:t>
            </a:r>
            <a:r>
              <a:rPr lang="en-US" sz="1400" dirty="0" smtClean="0"/>
              <a:t>(0,9)  push(0,9,1)</a:t>
            </a:r>
          </a:p>
          <a:p>
            <a:r>
              <a:rPr lang="en-US" sz="1400" dirty="0" smtClean="0"/>
              <a:t>  </a:t>
            </a:r>
            <a:r>
              <a:rPr lang="en-US" sz="1400" dirty="0" err="1" smtClean="0"/>
              <a:t>st</a:t>
            </a:r>
            <a:r>
              <a:rPr lang="en-US" sz="1400" dirty="0" smtClean="0"/>
              <a:t>=[(1,2,1),(2,4,1),(3,8,1),(0,3,1), (2,5,1),(0,9,1)]</a:t>
            </a:r>
          </a:p>
          <a:p>
            <a:r>
              <a:rPr lang="en-US" sz="1400" dirty="0" smtClean="0"/>
              <a:t>  pop(1,2,1) next=0, </a:t>
            </a:r>
            <a:r>
              <a:rPr lang="en-US" sz="1400" dirty="0" err="1" smtClean="0"/>
              <a:t>newState</a:t>
            </a:r>
            <a:r>
              <a:rPr lang="en-US" sz="1400" dirty="0" smtClean="0"/>
              <a:t>=011=3 </a:t>
            </a:r>
            <a:r>
              <a:rPr lang="en-US" sz="1400" dirty="0" err="1" smtClean="0"/>
              <a:t>visited.has</a:t>
            </a:r>
            <a:r>
              <a:rPr lang="en-US" sz="1400" dirty="0" smtClean="0"/>
              <a:t>(0,3)  skip</a:t>
            </a:r>
          </a:p>
          <a:p>
            <a:r>
              <a:rPr lang="en-US" sz="1400" dirty="0" smtClean="0"/>
              <a:t>  pop(2,4,1) next=0, </a:t>
            </a:r>
            <a:r>
              <a:rPr lang="en-US" sz="1400" dirty="0" err="1" smtClean="0"/>
              <a:t>newState</a:t>
            </a:r>
            <a:r>
              <a:rPr lang="en-US" sz="1400" dirty="0" smtClean="0"/>
              <a:t>=101=5 </a:t>
            </a:r>
            <a:r>
              <a:rPr lang="en-US" sz="1400" dirty="0" err="1" smtClean="0"/>
              <a:t>visited.add</a:t>
            </a:r>
            <a:r>
              <a:rPr lang="en-US" sz="1400" dirty="0" smtClean="0"/>
              <a:t>(0,5)  push(0,5,2)</a:t>
            </a:r>
          </a:p>
          <a:p>
            <a:r>
              <a:rPr lang="en-US" sz="1400" dirty="0" smtClean="0"/>
              <a:t>  pop(3,8,1) next=0, </a:t>
            </a:r>
            <a:r>
              <a:rPr lang="en-US" sz="1400" dirty="0" err="1" smtClean="0"/>
              <a:t>newState</a:t>
            </a:r>
            <a:r>
              <a:rPr lang="en-US" sz="1400" dirty="0" smtClean="0"/>
              <a:t>=1001=9 </a:t>
            </a:r>
            <a:r>
              <a:rPr lang="en-US" sz="1400" dirty="0" err="1" smtClean="0"/>
              <a:t>visited.has</a:t>
            </a:r>
            <a:r>
              <a:rPr lang="en-US" sz="1400" dirty="0" smtClean="0"/>
              <a:t>(0,9)  skip</a:t>
            </a:r>
          </a:p>
          <a:p>
            <a:r>
              <a:rPr lang="en-US" sz="1400" dirty="0" smtClean="0"/>
              <a:t>  pop(0,3,1) next=1, </a:t>
            </a:r>
            <a:r>
              <a:rPr lang="en-US" sz="1400" dirty="0" err="1" smtClean="0"/>
              <a:t>newState</a:t>
            </a:r>
            <a:r>
              <a:rPr lang="en-US" sz="1400" dirty="0" smtClean="0"/>
              <a:t>=11 | 10=3 </a:t>
            </a:r>
            <a:r>
              <a:rPr lang="en-US" sz="1400" dirty="0" err="1" smtClean="0"/>
              <a:t>visited.has</a:t>
            </a:r>
            <a:r>
              <a:rPr lang="en-US" sz="1400" dirty="0" smtClean="0"/>
              <a:t>(0,3)  skip</a:t>
            </a:r>
          </a:p>
          <a:p>
            <a:r>
              <a:rPr lang="en-US" sz="1400" dirty="0" smtClean="0"/>
              <a:t>             next=2, </a:t>
            </a:r>
            <a:r>
              <a:rPr lang="en-US" sz="1400" dirty="0" err="1" smtClean="0"/>
              <a:t>newState</a:t>
            </a:r>
            <a:r>
              <a:rPr lang="en-US" sz="1400" dirty="0" smtClean="0"/>
              <a:t>=11 | 100=7 </a:t>
            </a:r>
            <a:r>
              <a:rPr lang="en-US" sz="1400" dirty="0" err="1" smtClean="0"/>
              <a:t>visited.add</a:t>
            </a:r>
            <a:r>
              <a:rPr lang="en-US" sz="1400" dirty="0" smtClean="0"/>
              <a:t>(2,7)  push(2,7,2)</a:t>
            </a:r>
          </a:p>
          <a:p>
            <a:r>
              <a:rPr lang="en-US" sz="1400" dirty="0" smtClean="0"/>
              <a:t>             next=3, </a:t>
            </a:r>
            <a:r>
              <a:rPr lang="en-US" sz="1400" dirty="0" err="1" smtClean="0"/>
              <a:t>newState</a:t>
            </a:r>
            <a:r>
              <a:rPr lang="en-US" sz="1400" dirty="0" smtClean="0"/>
              <a:t>=11 | 1000=11 </a:t>
            </a:r>
            <a:r>
              <a:rPr lang="en-US" sz="1400" dirty="0" err="1" smtClean="0"/>
              <a:t>visited.add</a:t>
            </a:r>
            <a:r>
              <a:rPr lang="en-US" sz="1400" dirty="0" smtClean="0"/>
              <a:t>(3,11)  push(3,11,2)</a:t>
            </a:r>
          </a:p>
          <a:p>
            <a:r>
              <a:rPr lang="en-US" sz="1400" dirty="0" smtClean="0"/>
              <a:t>  pop(2,5,1) next=0, </a:t>
            </a:r>
            <a:r>
              <a:rPr lang="en-US" sz="1400" dirty="0" err="1" smtClean="0"/>
              <a:t>newState</a:t>
            </a:r>
            <a:r>
              <a:rPr lang="en-US" sz="1400" dirty="0" smtClean="0"/>
              <a:t>=101=5 </a:t>
            </a:r>
            <a:r>
              <a:rPr lang="en-US" sz="1400" dirty="0" err="1" smtClean="0"/>
              <a:t>visited.has</a:t>
            </a:r>
            <a:r>
              <a:rPr lang="en-US" sz="1400" dirty="0" smtClean="0"/>
              <a:t>(0,5)  skip</a:t>
            </a:r>
          </a:p>
          <a:p>
            <a:r>
              <a:rPr lang="en-US" sz="1400" dirty="0" smtClean="0"/>
              <a:t>  ....</a:t>
            </a:r>
          </a:p>
          <a:p>
            <a:r>
              <a:rPr lang="en-US" sz="1400" dirty="0" smtClean="0"/>
              <a:t> </a:t>
            </a:r>
          </a:p>
          <a:p>
            <a:r>
              <a:rPr lang="en-US" sz="1400" dirty="0" smtClean="0"/>
              <a:t>  till we reach state= 1111 we find the shortest path</a:t>
            </a:r>
          </a:p>
          <a:p>
            <a:endParaRPr lang="en-US" sz="1400" dirty="0"/>
          </a:p>
        </p:txBody>
      </p:sp>
      <p:sp>
        <p:nvSpPr>
          <p:cNvPr id="5" name="Rectangle 4"/>
          <p:cNvSpPr/>
          <p:nvPr/>
        </p:nvSpPr>
        <p:spPr>
          <a:xfrm>
            <a:off x="6345945" y="993428"/>
            <a:ext cx="6096000" cy="5632311"/>
          </a:xfrm>
          <a:prstGeom prst="rect">
            <a:avLst/>
          </a:prstGeom>
        </p:spPr>
        <p:txBody>
          <a:bodyPr>
            <a:spAutoFit/>
          </a:bodyPr>
          <a:lstStyle/>
          <a:p>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shortestPathLength</a:t>
            </a:r>
            <a:r>
              <a:rPr lang="en-US" sz="1500" dirty="0">
                <a:solidFill>
                  <a:schemeClr val="accent1">
                    <a:lumMod val="75000"/>
                  </a:schemeClr>
                </a:solidFill>
                <a:latin typeface="Calibri" charset="0"/>
                <a:ea typeface="DengXian" charset="-122"/>
                <a:cs typeface="Times New Roman" charset="0"/>
              </a:rPr>
              <a:t> = function(graph)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n = </a:t>
            </a:r>
            <a:r>
              <a:rPr lang="en-US" sz="1500" dirty="0" err="1">
                <a:solidFill>
                  <a:schemeClr val="accent1">
                    <a:lumMod val="75000"/>
                  </a:schemeClr>
                </a:solidFill>
                <a:latin typeface="Calibri" charset="0"/>
                <a:ea typeface="DengXian" charset="-122"/>
                <a:cs typeface="Times New Roman" charset="0"/>
              </a:rPr>
              <a:t>graph.length</a:t>
            </a:r>
            <a:r>
              <a:rPr lang="en-US" sz="1500" dirty="0">
                <a:solidFill>
                  <a:schemeClr val="accent1">
                    <a:lumMod val="75000"/>
                  </a:schemeClr>
                </a:solidFill>
                <a:latin typeface="Calibri" charset="0"/>
                <a:ea typeface="DengXian" charset="-122"/>
                <a:cs typeface="Times New Roman" charset="0"/>
              </a:rPr>
              <a:t>, q = [], step = 0, visited =new Set(), </a:t>
            </a:r>
            <a:r>
              <a:rPr lang="en-US" sz="1500" dirty="0" err="1">
                <a:solidFill>
                  <a:srgbClr val="FF0000"/>
                </a:solidFill>
                <a:latin typeface="Calibri" charset="0"/>
                <a:ea typeface="DengXian" charset="-122"/>
                <a:cs typeface="Times New Roman" charset="0"/>
              </a:rPr>
              <a:t>ans</a:t>
            </a:r>
            <a:r>
              <a:rPr lang="en-US" sz="1500" dirty="0">
                <a:solidFill>
                  <a:srgbClr val="FF0000"/>
                </a:solidFill>
                <a:latin typeface="Calibri" charset="0"/>
                <a:ea typeface="DengXian" charset="-122"/>
                <a:cs typeface="Times New Roman" charset="0"/>
              </a:rPr>
              <a:t> = (1 &lt;&lt; n) -1</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=0;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&lt;n;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rgbClr val="FF0000"/>
                </a:solidFill>
                <a:latin typeface="Calibri" charset="0"/>
                <a:ea typeface="DengXian" charset="-122"/>
                <a:cs typeface="Times New Roman" charset="0"/>
              </a:rPr>
              <a:t>        </a:t>
            </a:r>
            <a:r>
              <a:rPr lang="en-US" sz="1500" dirty="0" err="1">
                <a:solidFill>
                  <a:srgbClr val="FF0000"/>
                </a:solidFill>
                <a:latin typeface="Calibri" charset="0"/>
                <a:ea typeface="DengXian" charset="-122"/>
                <a:cs typeface="Times New Roman" charset="0"/>
              </a:rPr>
              <a:t>var</a:t>
            </a:r>
            <a:r>
              <a:rPr lang="en-US" sz="1500" dirty="0">
                <a:solidFill>
                  <a:srgbClr val="FF0000"/>
                </a:solidFill>
                <a:latin typeface="Calibri" charset="0"/>
                <a:ea typeface="DengXian" charset="-122"/>
                <a:cs typeface="Times New Roman" charset="0"/>
              </a:rPr>
              <a:t> state = (1 &lt;&lt; </a:t>
            </a:r>
            <a:r>
              <a:rPr lang="en-US" sz="1500" dirty="0" err="1">
                <a:solidFill>
                  <a:srgbClr val="FF0000"/>
                </a:solidFill>
                <a:latin typeface="Calibri" charset="0"/>
                <a:ea typeface="DengXian" charset="-122"/>
                <a:cs typeface="Times New Roman" charset="0"/>
              </a:rPr>
              <a:t>i</a:t>
            </a:r>
            <a:r>
              <a:rPr lang="en-US" sz="1500" dirty="0">
                <a:solidFill>
                  <a:srgbClr val="FF0000"/>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q.push</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key:i</a:t>
            </a:r>
            <a:r>
              <a:rPr lang="en-US" sz="1500" dirty="0">
                <a:solidFill>
                  <a:schemeClr val="accent1">
                    <a:lumMod val="75000"/>
                  </a:schemeClr>
                </a:solidFill>
                <a:latin typeface="Calibri" charset="0"/>
                <a:ea typeface="DengXian" charset="-122"/>
                <a:cs typeface="Times New Roman" charset="0"/>
              </a:rPr>
              <a:t>, state: state, distance: 0});</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visited.add</a:t>
            </a:r>
            <a:r>
              <a:rPr lang="en-US" sz="1500" dirty="0" smtClean="0">
                <a:solidFill>
                  <a:schemeClr val="accent1">
                    <a:lumMod val="75000"/>
                  </a:schemeClr>
                </a:solidFill>
                <a:latin typeface="Calibri" charset="0"/>
                <a:ea typeface="DengXian" charset="-122"/>
                <a:cs typeface="Times New Roman" charset="0"/>
              </a:rPr>
              <a:t>( </a:t>
            </a:r>
            <a:r>
              <a:rPr lang="en-US" sz="1500" dirty="0" smtClean="0">
                <a:solidFill>
                  <a:srgbClr val="FF0000"/>
                </a:solidFill>
                <a:latin typeface="Calibri" charset="0"/>
                <a:ea typeface="DengXian" charset="-122"/>
                <a:cs typeface="Times New Roman" charset="0"/>
              </a:rPr>
              <a:t>state+':'+</a:t>
            </a:r>
            <a:r>
              <a:rPr lang="en-US" sz="1500" dirty="0" err="1" smtClean="0">
                <a:solidFill>
                  <a:srgbClr val="FF0000"/>
                </a:solidFill>
                <a:latin typeface="Calibri" charset="0"/>
                <a:ea typeface="DengXian" charset="-122"/>
                <a:cs typeface="Times New Roman" charset="0"/>
              </a:rPr>
              <a:t>i</a:t>
            </a:r>
            <a:r>
              <a:rPr lang="en-US" sz="1500" dirty="0" smtClean="0">
                <a:solidFill>
                  <a:srgbClr val="FF0000"/>
                </a:solidFill>
                <a:latin typeface="Calibri" charset="0"/>
                <a:ea typeface="DengXian" charset="-122"/>
                <a:cs typeface="Times New Roman" charset="0"/>
              </a:rPr>
              <a:t> </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while(</a:t>
            </a:r>
            <a:r>
              <a:rPr lang="en-US" sz="1500" dirty="0" err="1">
                <a:solidFill>
                  <a:schemeClr val="accent1">
                    <a:lumMod val="75000"/>
                  </a:schemeClr>
                </a:solidFill>
                <a:latin typeface="Calibri" charset="0"/>
                <a:ea typeface="DengXian" charset="-122"/>
                <a:cs typeface="Times New Roman" charset="0"/>
              </a:rPr>
              <a:t>q.length</a:t>
            </a:r>
            <a:r>
              <a:rPr lang="en-US" sz="1500" dirty="0">
                <a:solidFill>
                  <a:schemeClr val="accent1">
                    <a:lumMod val="75000"/>
                  </a:schemeClr>
                </a:solidFill>
                <a:latin typeface="Calibri" charset="0"/>
                <a:ea typeface="DengXian" charset="-122"/>
                <a:cs typeface="Times New Roman" charset="0"/>
              </a:rPr>
              <a:t> &gt; 0)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cur = </a:t>
            </a:r>
            <a:r>
              <a:rPr lang="en-US" sz="1500" dirty="0" err="1">
                <a:solidFill>
                  <a:schemeClr val="accent1">
                    <a:lumMod val="75000"/>
                  </a:schemeClr>
                </a:solidFill>
                <a:latin typeface="Calibri" charset="0"/>
                <a:ea typeface="DengXian" charset="-122"/>
                <a:cs typeface="Times New Roman" charset="0"/>
              </a:rPr>
              <a:t>q.shift</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key = </a:t>
            </a:r>
            <a:r>
              <a:rPr lang="en-US" sz="1500" dirty="0" err="1">
                <a:solidFill>
                  <a:schemeClr val="accent1">
                    <a:lumMod val="75000"/>
                  </a:schemeClr>
                </a:solidFill>
                <a:latin typeface="Calibri" charset="0"/>
                <a:ea typeface="DengXian" charset="-122"/>
                <a:cs typeface="Times New Roman" charset="0"/>
              </a:rPr>
              <a:t>cur.key</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state = </a:t>
            </a:r>
            <a:r>
              <a:rPr lang="en-US" sz="1500" dirty="0" err="1">
                <a:solidFill>
                  <a:schemeClr val="accent1">
                    <a:lumMod val="75000"/>
                  </a:schemeClr>
                </a:solidFill>
                <a:latin typeface="Calibri" charset="0"/>
                <a:ea typeface="DengXian" charset="-122"/>
                <a:cs typeface="Times New Roman" charset="0"/>
              </a:rPr>
              <a:t>cur.state</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if(state === </a:t>
            </a:r>
            <a:r>
              <a:rPr lang="en-US" sz="1500" dirty="0" err="1">
                <a:solidFill>
                  <a:schemeClr val="accent1">
                    <a:lumMod val="75000"/>
                  </a:schemeClr>
                </a:solidFill>
                <a:latin typeface="Calibri" charset="0"/>
                <a:ea typeface="DengXian" charset="-122"/>
                <a:cs typeface="Times New Roman" charset="0"/>
              </a:rPr>
              <a:t>ans</a:t>
            </a:r>
            <a:r>
              <a:rPr lang="en-US" sz="1500" dirty="0">
                <a:solidFill>
                  <a:schemeClr val="accent1">
                    <a:lumMod val="75000"/>
                  </a:schemeClr>
                </a:solidFill>
                <a:latin typeface="Calibri" charset="0"/>
                <a:ea typeface="DengXian" charset="-122"/>
                <a:cs typeface="Times New Roman" charset="0"/>
              </a:rPr>
              <a:t>)  return step;</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next of graph[key])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rgbClr val="FF0000"/>
                </a:solidFill>
                <a:latin typeface="Calibri" charset="0"/>
                <a:ea typeface="DengXian" charset="-122"/>
                <a:cs typeface="Times New Roman" charset="0"/>
              </a:rPr>
              <a:t>var</a:t>
            </a:r>
            <a:r>
              <a:rPr lang="en-US" sz="1500" dirty="0">
                <a:solidFill>
                  <a:srgbClr val="FF0000"/>
                </a:solidFill>
                <a:latin typeface="Calibri" charset="0"/>
                <a:ea typeface="DengXian" charset="-122"/>
                <a:cs typeface="Times New Roman" charset="0"/>
              </a:rPr>
              <a:t> </a:t>
            </a:r>
            <a:r>
              <a:rPr lang="en-US" sz="1500" dirty="0" err="1">
                <a:solidFill>
                  <a:srgbClr val="FF0000"/>
                </a:solidFill>
                <a:latin typeface="Calibri" charset="0"/>
                <a:ea typeface="DengXian" charset="-122"/>
                <a:cs typeface="Times New Roman" charset="0"/>
              </a:rPr>
              <a:t>newState</a:t>
            </a:r>
            <a:r>
              <a:rPr lang="en-US" sz="1500" dirty="0">
                <a:solidFill>
                  <a:srgbClr val="FF0000"/>
                </a:solidFill>
                <a:latin typeface="Calibri" charset="0"/>
                <a:ea typeface="DengXian" charset="-122"/>
                <a:cs typeface="Times New Roman" charset="0"/>
              </a:rPr>
              <a:t> = state | (1 &lt;&lt; next);</a:t>
            </a:r>
          </a:p>
          <a:p>
            <a:r>
              <a:rPr lang="en-US" sz="1500" dirty="0">
                <a:solidFill>
                  <a:schemeClr val="accent1">
                    <a:lumMod val="75000"/>
                  </a:schemeClr>
                </a:solidFill>
                <a:latin typeface="Calibri" charset="0"/>
                <a:ea typeface="DengXian" charset="-122"/>
                <a:cs typeface="Times New Roman" charset="0"/>
              </a:rPr>
              <a:t>            if(!</a:t>
            </a:r>
            <a:r>
              <a:rPr lang="en-US" sz="1500" dirty="0" err="1">
                <a:solidFill>
                  <a:schemeClr val="accent1">
                    <a:lumMod val="75000"/>
                  </a:schemeClr>
                </a:solidFill>
                <a:latin typeface="Calibri" charset="0"/>
                <a:ea typeface="DengXian" charset="-122"/>
                <a:cs typeface="Times New Roman" charset="0"/>
              </a:rPr>
              <a:t>visited.has</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newState</a:t>
            </a:r>
            <a:r>
              <a:rPr lang="en-US" sz="1500" dirty="0">
                <a:solidFill>
                  <a:schemeClr val="accent1">
                    <a:lumMod val="75000"/>
                  </a:schemeClr>
                </a:solidFill>
                <a:latin typeface="Calibri" charset="0"/>
                <a:ea typeface="DengXian" charset="-122"/>
                <a:cs typeface="Times New Roman" charset="0"/>
              </a:rPr>
              <a:t>+':'+next)) continue;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visited.add</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newState</a:t>
            </a:r>
            <a:r>
              <a:rPr lang="en-US" sz="1500" dirty="0">
                <a:solidFill>
                  <a:schemeClr val="accent1">
                    <a:lumMod val="75000"/>
                  </a:schemeClr>
                </a:solidFill>
                <a:latin typeface="Calibri" charset="0"/>
                <a:ea typeface="DengXian" charset="-122"/>
                <a:cs typeface="Times New Roman" charset="0"/>
              </a:rPr>
              <a:t>+':'+next);</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q.push</a:t>
            </a:r>
            <a:r>
              <a:rPr lang="en-US" sz="1500" dirty="0">
                <a:solidFill>
                  <a:schemeClr val="accent1">
                    <a:lumMod val="75000"/>
                  </a:schemeClr>
                </a:solidFill>
                <a:latin typeface="Calibri" charset="0"/>
                <a:ea typeface="DengXian" charset="-122"/>
                <a:cs typeface="Times New Roman" charset="0"/>
              </a:rPr>
              <a:t>({key: next, state: </a:t>
            </a:r>
            <a:r>
              <a:rPr lang="en-US" sz="1500" dirty="0" err="1">
                <a:solidFill>
                  <a:schemeClr val="accent1">
                    <a:lumMod val="75000"/>
                  </a:schemeClr>
                </a:solidFill>
                <a:latin typeface="Calibri" charset="0"/>
                <a:ea typeface="DengXian" charset="-122"/>
                <a:cs typeface="Times New Roman" charset="0"/>
              </a:rPr>
              <a:t>newState</a:t>
            </a:r>
            <a:r>
              <a:rPr lang="en-US" sz="1500" dirty="0">
                <a:solidFill>
                  <a:schemeClr val="accent1">
                    <a:lumMod val="75000"/>
                  </a:schemeClr>
                </a:solidFill>
                <a:latin typeface="Calibri" charset="0"/>
                <a:ea typeface="DengXian" charset="-122"/>
                <a:cs typeface="Times New Roman" charset="0"/>
              </a:rPr>
              <a:t>, distance: cur.distance+1});</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return -1;</a:t>
            </a:r>
          </a:p>
          <a:p>
            <a:r>
              <a:rPr lang="en-US" sz="1500" dirty="0">
                <a:solidFill>
                  <a:schemeClr val="accent1">
                    <a:lumMod val="75000"/>
                  </a:schemeClr>
                </a:solidFill>
                <a:latin typeface="Calibri" charset="0"/>
                <a:ea typeface="DengXian" charset="-122"/>
                <a:cs typeface="Times New Roman" charset="0"/>
              </a:rPr>
              <a:t>};</a:t>
            </a:r>
          </a:p>
          <a:p>
            <a:r>
              <a:rPr lang="en-US" sz="1500" dirty="0">
                <a:latin typeface="Calibri" charset="0"/>
                <a:ea typeface="DengXian" charset="-122"/>
                <a:cs typeface="Times New Roman" charset="0"/>
              </a:rPr>
              <a:t> </a:t>
            </a:r>
            <a:endParaRPr lang="en-US" sz="15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22175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11798790" cy="2893100"/>
          </a:xfrm>
          <a:prstGeom prst="rect">
            <a:avLst/>
          </a:prstGeom>
        </p:spPr>
        <p:txBody>
          <a:bodyPr wrap="square">
            <a:spAutoFit/>
          </a:bodyPr>
          <a:lstStyle/>
          <a:p>
            <a:r>
              <a:rPr lang="en-US" sz="1400" dirty="0"/>
              <a:t>Strings A and B are K-similar (for some non-negative integer K) if we can swap the positions of two letters in A exactly K times so that the resulting string equals </a:t>
            </a:r>
            <a:r>
              <a:rPr lang="en-US" sz="1400" dirty="0" smtClean="0"/>
              <a:t>B. Given </a:t>
            </a:r>
            <a:r>
              <a:rPr lang="en-US" sz="1400" dirty="0"/>
              <a:t>two anagrams A and B, return the smallest K for which A and B are K-similar.</a:t>
            </a:r>
          </a:p>
          <a:p>
            <a:r>
              <a:rPr lang="en-US" sz="1400" dirty="0"/>
              <a:t> </a:t>
            </a:r>
            <a:r>
              <a:rPr lang="en-US" sz="1400" dirty="0" smtClean="0"/>
              <a:t>Example 1: Input</a:t>
            </a:r>
            <a:r>
              <a:rPr lang="en-US" sz="1400" dirty="0"/>
              <a:t>: A = "ab", B = "</a:t>
            </a:r>
            <a:r>
              <a:rPr lang="en-US" sz="1400" dirty="0" err="1" smtClean="0"/>
              <a:t>ba</a:t>
            </a:r>
            <a:r>
              <a:rPr lang="en-US" sz="1400" dirty="0" smtClean="0"/>
              <a:t>”   Output</a:t>
            </a:r>
            <a:r>
              <a:rPr lang="en-US" sz="1400" dirty="0"/>
              <a:t>: 1</a:t>
            </a:r>
          </a:p>
          <a:p>
            <a:r>
              <a:rPr lang="en-US" sz="1400" dirty="0"/>
              <a:t>Example </a:t>
            </a:r>
            <a:r>
              <a:rPr lang="en-US" sz="1400" dirty="0" smtClean="0"/>
              <a:t>2: Input</a:t>
            </a:r>
            <a:r>
              <a:rPr lang="en-US" sz="1400" dirty="0"/>
              <a:t>: A = "</a:t>
            </a:r>
            <a:r>
              <a:rPr lang="en-US" sz="1400" dirty="0" err="1"/>
              <a:t>abc</a:t>
            </a:r>
            <a:r>
              <a:rPr lang="en-US" sz="1400" dirty="0"/>
              <a:t>", B = "</a:t>
            </a:r>
            <a:r>
              <a:rPr lang="en-US" sz="1400" dirty="0" err="1" smtClean="0"/>
              <a:t>bca</a:t>
            </a:r>
            <a:r>
              <a:rPr lang="en-US" sz="1400" dirty="0" smtClean="0"/>
              <a:t>” Output</a:t>
            </a:r>
            <a:r>
              <a:rPr lang="en-US" sz="1400" dirty="0"/>
              <a:t>: 2</a:t>
            </a:r>
          </a:p>
          <a:p>
            <a:r>
              <a:rPr lang="en-US" sz="1400" dirty="0"/>
              <a:t>Example </a:t>
            </a:r>
            <a:r>
              <a:rPr lang="en-US" sz="1400" dirty="0" smtClean="0"/>
              <a:t>3: Input</a:t>
            </a:r>
            <a:r>
              <a:rPr lang="en-US" sz="1400" dirty="0"/>
              <a:t>: A = "</a:t>
            </a:r>
            <a:r>
              <a:rPr lang="en-US" sz="1400" dirty="0" err="1"/>
              <a:t>abac</a:t>
            </a:r>
            <a:r>
              <a:rPr lang="en-US" sz="1400" dirty="0"/>
              <a:t>", B = "</a:t>
            </a:r>
            <a:r>
              <a:rPr lang="en-US" sz="1400" dirty="0" err="1" smtClean="0"/>
              <a:t>baca</a:t>
            </a:r>
            <a:r>
              <a:rPr lang="en-US" sz="1400" dirty="0" smtClean="0"/>
              <a:t>” Output</a:t>
            </a:r>
            <a:r>
              <a:rPr lang="en-US" sz="1400" dirty="0"/>
              <a:t>: 2</a:t>
            </a:r>
          </a:p>
          <a:p>
            <a:r>
              <a:rPr lang="en-US" sz="1400" dirty="0"/>
              <a:t> </a:t>
            </a:r>
          </a:p>
          <a:p>
            <a:r>
              <a:rPr lang="en-US" sz="1400" dirty="0"/>
              <a:t>case 1:    A = </a:t>
            </a:r>
            <a:r>
              <a:rPr lang="en-US" sz="1400" dirty="0" smtClean="0"/>
              <a:t>a  a  b  c  </a:t>
            </a:r>
            <a:r>
              <a:rPr lang="en-US" sz="1400" dirty="0"/>
              <a:t>A[j] === B[j]</a:t>
            </a:r>
          </a:p>
          <a:p>
            <a:r>
              <a:rPr lang="en-US" sz="1400" dirty="0"/>
              <a:t>            </a:t>
            </a:r>
            <a:r>
              <a:rPr lang="en-US" sz="1400" dirty="0" smtClean="0"/>
              <a:t>     B </a:t>
            </a:r>
            <a:r>
              <a:rPr lang="en-US" sz="1400" dirty="0"/>
              <a:t>= </a:t>
            </a:r>
            <a:r>
              <a:rPr lang="en-US" sz="1400" dirty="0" smtClean="0"/>
              <a:t>a  c  b  a</a:t>
            </a:r>
            <a:endParaRPr lang="en-US" sz="1400" dirty="0"/>
          </a:p>
          <a:p>
            <a:r>
              <a:rPr lang="en-US" sz="1400" dirty="0"/>
              <a:t>                 </a:t>
            </a:r>
            <a:r>
              <a:rPr lang="en-US" sz="1400" dirty="0" smtClean="0"/>
              <a:t>           </a:t>
            </a:r>
            <a:r>
              <a:rPr lang="en-US" sz="1400" dirty="0" err="1" smtClean="0"/>
              <a:t>i</a:t>
            </a:r>
            <a:r>
              <a:rPr lang="en-US" sz="1400" dirty="0" smtClean="0"/>
              <a:t>    j   </a:t>
            </a:r>
            <a:r>
              <a:rPr lang="en-US" sz="1400" dirty="0"/>
              <a:t>swap A[</a:t>
            </a:r>
            <a:r>
              <a:rPr lang="en-US" sz="1400" dirty="0" err="1"/>
              <a:t>i</a:t>
            </a:r>
            <a:r>
              <a:rPr lang="en-US" sz="1400" dirty="0"/>
              <a:t>] with A[j] doesn't make difference, we need to skip such case</a:t>
            </a:r>
          </a:p>
          <a:p>
            <a:r>
              <a:rPr lang="en-US" sz="1400" dirty="0"/>
              <a:t> case 2:    A = </a:t>
            </a:r>
            <a:r>
              <a:rPr lang="en-US" sz="1400" dirty="0" smtClean="0"/>
              <a:t>a  a  a  c  </a:t>
            </a:r>
            <a:r>
              <a:rPr lang="en-US" sz="1400" dirty="0"/>
              <a:t>A[</a:t>
            </a:r>
            <a:r>
              <a:rPr lang="en-US" sz="1400" dirty="0" err="1"/>
              <a:t>i</a:t>
            </a:r>
            <a:r>
              <a:rPr lang="en-US" sz="1400" dirty="0"/>
              <a:t>] != B[j]</a:t>
            </a:r>
          </a:p>
          <a:p>
            <a:r>
              <a:rPr lang="en-US" sz="1400" dirty="0"/>
              <a:t>            </a:t>
            </a:r>
            <a:r>
              <a:rPr lang="en-US" sz="1400" dirty="0" smtClean="0"/>
              <a:t>     B </a:t>
            </a:r>
            <a:r>
              <a:rPr lang="en-US" sz="1400" dirty="0"/>
              <a:t>= </a:t>
            </a:r>
            <a:r>
              <a:rPr lang="en-US" sz="1400" dirty="0" smtClean="0"/>
              <a:t>a   a  c  a  </a:t>
            </a:r>
            <a:r>
              <a:rPr lang="en-US" sz="1400" dirty="0"/>
              <a:t>swap A[</a:t>
            </a:r>
            <a:r>
              <a:rPr lang="en-US" sz="1400" dirty="0" err="1"/>
              <a:t>i</a:t>
            </a:r>
            <a:r>
              <a:rPr lang="en-US" sz="1400" dirty="0"/>
              <a:t>] with A[j] doesn't make difference, we need to skip such case</a:t>
            </a:r>
          </a:p>
          <a:p>
            <a:r>
              <a:rPr lang="en-US" sz="1400" dirty="0"/>
              <a:t>                </a:t>
            </a:r>
            <a:r>
              <a:rPr lang="en-US" sz="1400" dirty="0" smtClean="0"/>
              <a:t>             </a:t>
            </a:r>
            <a:r>
              <a:rPr lang="en-US" sz="1400" dirty="0" err="1" smtClean="0"/>
              <a:t>i</a:t>
            </a:r>
            <a:r>
              <a:rPr lang="en-US" sz="1400" dirty="0" smtClean="0"/>
              <a:t>   j</a:t>
            </a:r>
            <a:endParaRPr lang="en-US" sz="1400" dirty="0"/>
          </a:p>
          <a:p>
            <a:endParaRPr lang="en-US" sz="1400" dirty="0"/>
          </a:p>
        </p:txBody>
      </p:sp>
      <p:sp>
        <p:nvSpPr>
          <p:cNvPr id="3" name="Rectangle 2"/>
          <p:cNvSpPr/>
          <p:nvPr/>
        </p:nvSpPr>
        <p:spPr>
          <a:xfrm>
            <a:off x="6899910" y="990035"/>
            <a:ext cx="6096000" cy="5816977"/>
          </a:xfrm>
          <a:prstGeom prst="rect">
            <a:avLst/>
          </a:prstGeom>
        </p:spPr>
        <p:txBody>
          <a:bodyPr>
            <a:spAutoFit/>
          </a:bodyPr>
          <a:lstStyle/>
          <a:p>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kSimilarity</a:t>
            </a:r>
            <a:r>
              <a:rPr lang="en-US" sz="1500" dirty="0">
                <a:solidFill>
                  <a:schemeClr val="accent1">
                    <a:lumMod val="75000"/>
                  </a:schemeClr>
                </a:solidFill>
                <a:latin typeface="Calibri" charset="0"/>
                <a:ea typeface="DengXian" charset="-122"/>
                <a:cs typeface="Times New Roman" charset="0"/>
              </a:rPr>
              <a:t> = function(A, B)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st</a:t>
            </a:r>
            <a:r>
              <a:rPr lang="en-US" sz="1500" dirty="0">
                <a:solidFill>
                  <a:schemeClr val="accent1">
                    <a:lumMod val="75000"/>
                  </a:schemeClr>
                </a:solidFill>
                <a:latin typeface="Calibri" charset="0"/>
                <a:ea typeface="DengXian" charset="-122"/>
                <a:cs typeface="Times New Roman" charset="0"/>
              </a:rPr>
              <a:t> = [A], visited = new Set(), level = 0;</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visited.add</a:t>
            </a:r>
            <a:r>
              <a:rPr lang="en-US" sz="1500" dirty="0">
                <a:solidFill>
                  <a:schemeClr val="accent1">
                    <a:lumMod val="75000"/>
                  </a:schemeClr>
                </a:solidFill>
                <a:latin typeface="Calibri" charset="0"/>
                <a:ea typeface="DengXian" charset="-122"/>
                <a:cs typeface="Times New Roman" charset="0"/>
              </a:rPr>
              <a:t>(A);</a:t>
            </a:r>
          </a:p>
          <a:p>
            <a:r>
              <a:rPr lang="en-US" sz="1500" dirty="0">
                <a:solidFill>
                  <a:schemeClr val="accent1">
                    <a:lumMod val="75000"/>
                  </a:schemeClr>
                </a:solidFill>
                <a:latin typeface="Calibri" charset="0"/>
                <a:ea typeface="DengXian" charset="-122"/>
                <a:cs typeface="Times New Roman" charset="0"/>
              </a:rPr>
              <a:t>    while(</a:t>
            </a:r>
            <a:r>
              <a:rPr lang="en-US" sz="1500" dirty="0" err="1">
                <a:solidFill>
                  <a:schemeClr val="accent1">
                    <a:lumMod val="75000"/>
                  </a:schemeClr>
                </a:solidFill>
                <a:latin typeface="Calibri" charset="0"/>
                <a:ea typeface="DengXian" charset="-122"/>
                <a:cs typeface="Times New Roman" charset="0"/>
              </a:rPr>
              <a:t>st.length</a:t>
            </a:r>
            <a:r>
              <a:rPr lang="en-US" sz="1500" dirty="0">
                <a:solidFill>
                  <a:schemeClr val="accent1">
                    <a:lumMod val="75000"/>
                  </a:schemeClr>
                </a:solidFill>
                <a:latin typeface="Calibri" charset="0"/>
                <a:ea typeface="DengXian" charset="-122"/>
                <a:cs typeface="Times New Roman" charset="0"/>
              </a:rPr>
              <a:t> &gt; 0)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size = </a:t>
            </a:r>
            <a:r>
              <a:rPr lang="en-US" sz="1500" dirty="0" err="1">
                <a:solidFill>
                  <a:schemeClr val="accent1">
                    <a:lumMod val="75000"/>
                  </a:schemeClr>
                </a:solidFill>
                <a:latin typeface="Calibri" charset="0"/>
                <a:ea typeface="DengXian" charset="-122"/>
                <a:cs typeface="Times New Roman" charset="0"/>
              </a:rPr>
              <a:t>st.length</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while(size --)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cur = </a:t>
            </a:r>
            <a:r>
              <a:rPr lang="en-US" sz="1500" dirty="0" err="1">
                <a:solidFill>
                  <a:schemeClr val="accent1">
                    <a:lumMod val="75000"/>
                  </a:schemeClr>
                </a:solidFill>
                <a:latin typeface="Calibri" charset="0"/>
                <a:ea typeface="DengXian" charset="-122"/>
                <a:cs typeface="Times New Roman" charset="0"/>
              </a:rPr>
              <a:t>st.shift</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if(cur === B)  return level;</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=0;</a:t>
            </a:r>
          </a:p>
          <a:p>
            <a:r>
              <a:rPr lang="en-US" sz="1500" dirty="0">
                <a:solidFill>
                  <a:schemeClr val="accent1">
                    <a:lumMod val="75000"/>
                  </a:schemeClr>
                </a:solidFill>
                <a:latin typeface="Calibri" charset="0"/>
                <a:ea typeface="DengXian" charset="-122"/>
                <a:cs typeface="Times New Roman" charset="0"/>
              </a:rPr>
              <a:t>            while(cur[</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B[</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&amp;&amp;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&lt; </a:t>
            </a:r>
            <a:r>
              <a:rPr lang="en-US" sz="1500" dirty="0" err="1">
                <a:solidFill>
                  <a:schemeClr val="accent1">
                    <a:lumMod val="75000"/>
                  </a:schemeClr>
                </a:solidFill>
                <a:latin typeface="Calibri" charset="0"/>
                <a:ea typeface="DengXian" charset="-122"/>
                <a:cs typeface="Times New Roman" charset="0"/>
              </a:rPr>
              <a:t>cur.length</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now point to the first place in cur and B doesn't match, </a:t>
            </a:r>
            <a:endParaRPr lang="en-US" sz="1500" dirty="0" smtClean="0">
              <a:solidFill>
                <a:schemeClr val="accent1">
                  <a:lumMod val="75000"/>
                </a:schemeClr>
              </a:solidFill>
              <a:latin typeface="Calibri" charset="0"/>
              <a:ea typeface="DengXian" charset="-122"/>
              <a:cs typeface="Times New Roman" charset="0"/>
            </a:endParaRPr>
          </a:p>
          <a:p>
            <a:r>
              <a:rPr lang="en-US" sz="1500" dirty="0" smtClean="0">
                <a:solidFill>
                  <a:schemeClr val="accent1">
                    <a:lumMod val="75000"/>
                  </a:schemeClr>
                </a:solidFill>
                <a:latin typeface="Calibri" charset="0"/>
                <a:ea typeface="DengXian" charset="-122"/>
                <a:cs typeface="Times New Roman" charset="0"/>
              </a:rPr>
              <a:t>            // we </a:t>
            </a:r>
            <a:r>
              <a:rPr lang="en-US" sz="1500" dirty="0">
                <a:solidFill>
                  <a:schemeClr val="accent1">
                    <a:lumMod val="75000"/>
                  </a:schemeClr>
                </a:solidFill>
                <a:latin typeface="Calibri" charset="0"/>
                <a:ea typeface="DengXian" charset="-122"/>
                <a:cs typeface="Times New Roman" charset="0"/>
              </a:rPr>
              <a:t>start swap from here</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j=i+1; j&lt;</a:t>
            </a:r>
            <a:r>
              <a:rPr lang="en-US" sz="1500" dirty="0" err="1">
                <a:solidFill>
                  <a:schemeClr val="accent1">
                    <a:lumMod val="75000"/>
                  </a:schemeClr>
                </a:solidFill>
                <a:latin typeface="Calibri" charset="0"/>
                <a:ea typeface="DengXian" charset="-122"/>
                <a:cs typeface="Times New Roman" charset="0"/>
              </a:rPr>
              <a:t>cur.length</a:t>
            </a:r>
            <a:r>
              <a:rPr lang="en-US" sz="1500" dirty="0">
                <a:solidFill>
                  <a:schemeClr val="accent1">
                    <a:lumMod val="75000"/>
                  </a:schemeClr>
                </a:solidFill>
                <a:latin typeface="Calibri" charset="0"/>
                <a:ea typeface="DengXian" charset="-122"/>
                <a:cs typeface="Times New Roman" charset="0"/>
              </a:rPr>
              <a:t>; j++) {</a:t>
            </a:r>
          </a:p>
          <a:p>
            <a:r>
              <a:rPr lang="en-US" sz="1500" dirty="0">
                <a:solidFill>
                  <a:schemeClr val="accent1">
                    <a:lumMod val="75000"/>
                  </a:schemeClr>
                </a:solidFill>
                <a:latin typeface="Calibri" charset="0"/>
                <a:ea typeface="DengXian" charset="-122"/>
                <a:cs typeface="Times New Roman" charset="0"/>
              </a:rPr>
              <a:t>                if(cur[j] === B[j] || cur[</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B[j])  continue;</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newStr</a:t>
            </a:r>
            <a:r>
              <a:rPr lang="en-US" sz="1500" dirty="0">
                <a:solidFill>
                  <a:schemeClr val="accent1">
                    <a:lumMod val="75000"/>
                  </a:schemeClr>
                </a:solidFill>
                <a:latin typeface="Calibri" charset="0"/>
                <a:ea typeface="DengXian" charset="-122"/>
                <a:cs typeface="Times New Roman" charset="0"/>
              </a:rPr>
              <a:t> = swap(cur,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j);</a:t>
            </a:r>
          </a:p>
          <a:p>
            <a:r>
              <a:rPr lang="en-US" sz="1500" dirty="0">
                <a:solidFill>
                  <a:schemeClr val="accent1">
                    <a:lumMod val="75000"/>
                  </a:schemeClr>
                </a:solidFill>
                <a:latin typeface="Calibri" charset="0"/>
                <a:ea typeface="DengXian" charset="-122"/>
                <a:cs typeface="Times New Roman" charset="0"/>
              </a:rPr>
              <a:t>                if(!</a:t>
            </a:r>
            <a:r>
              <a:rPr lang="en-US" sz="1500" dirty="0" err="1">
                <a:solidFill>
                  <a:schemeClr val="accent1">
                    <a:lumMod val="75000"/>
                  </a:schemeClr>
                </a:solidFill>
                <a:latin typeface="Calibri" charset="0"/>
                <a:ea typeface="DengXian" charset="-122"/>
                <a:cs typeface="Times New Roman" charset="0"/>
              </a:rPr>
              <a:t>visited.has</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newStr</a:t>
            </a:r>
            <a:r>
              <a:rPr lang="en-US" sz="1500" dirty="0">
                <a:solidFill>
                  <a:schemeClr val="accent1">
                    <a:lumMod val="75000"/>
                  </a:schemeClr>
                </a:solidFill>
                <a:latin typeface="Calibri" charset="0"/>
                <a:ea typeface="DengXian" charset="-122"/>
                <a:cs typeface="Times New Roman" charset="0"/>
              </a:rPr>
              <a:t>))  continue; </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st.push</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newStr</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visited.add</a:t>
            </a:r>
            <a:r>
              <a:rPr lang="en-US" sz="1500" dirty="0">
                <a:solidFill>
                  <a:schemeClr val="accent1">
                    <a:lumMod val="75000"/>
                  </a:schemeClr>
                </a:solidFill>
                <a:latin typeface="Calibri" charset="0"/>
                <a:ea typeface="DengXian" charset="-122"/>
                <a:cs typeface="Times New Roman" charset="0"/>
              </a:rPr>
              <a:t>(</a:t>
            </a:r>
            <a:r>
              <a:rPr lang="en-US" sz="1500" dirty="0" err="1">
                <a:solidFill>
                  <a:schemeClr val="accent1">
                    <a:lumMod val="75000"/>
                  </a:schemeClr>
                </a:solidFill>
                <a:latin typeface="Calibri" charset="0"/>
                <a:ea typeface="DengXian" charset="-122"/>
                <a:cs typeface="Times New Roman" charset="0"/>
              </a:rPr>
              <a:t>newStr</a:t>
            </a:r>
            <a:r>
              <a:rPr lang="en-US" sz="1500" dirty="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a:t>
            </a:r>
            <a:r>
              <a:rPr lang="en-US" sz="1500" dirty="0" smtClean="0">
                <a:solidFill>
                  <a:schemeClr val="accent1">
                    <a:lumMod val="75000"/>
                  </a:schemeClr>
                </a:solidFill>
                <a:latin typeface="Calibri" charset="0"/>
                <a:ea typeface="DengXian" charset="-122"/>
                <a:cs typeface="Times New Roman" charset="0"/>
              </a:rPr>
              <a:t>}</a:t>
            </a:r>
          </a:p>
          <a:p>
            <a:r>
              <a:rPr lang="en-US" sz="1500" dirty="0">
                <a:solidFill>
                  <a:schemeClr val="accent1">
                    <a:lumMod val="75000"/>
                  </a:schemeClr>
                </a:solidFill>
              </a:rPr>
              <a:t> </a:t>
            </a:r>
            <a:r>
              <a:rPr lang="en-US" sz="1500" dirty="0" smtClean="0">
                <a:solidFill>
                  <a:schemeClr val="accent1">
                    <a:lumMod val="75000"/>
                  </a:schemeClr>
                </a:solidFill>
              </a:rPr>
              <a:t>       level </a:t>
            </a:r>
            <a:r>
              <a:rPr lang="en-US" sz="1500" dirty="0">
                <a:solidFill>
                  <a:schemeClr val="accent1">
                    <a:lumMod val="75000"/>
                  </a:schemeClr>
                </a:solidFill>
              </a:rPr>
              <a:t>++;</a:t>
            </a:r>
          </a:p>
          <a:p>
            <a:r>
              <a:rPr lang="en-US" sz="1500" dirty="0">
                <a:solidFill>
                  <a:schemeClr val="accent1">
                    <a:lumMod val="75000"/>
                  </a:schemeClr>
                </a:solidFill>
              </a:rPr>
              <a:t>    }</a:t>
            </a:r>
          </a:p>
          <a:p>
            <a:r>
              <a:rPr lang="en-US" sz="1500" dirty="0">
                <a:solidFill>
                  <a:schemeClr val="accent1">
                    <a:lumMod val="75000"/>
                  </a:schemeClr>
                </a:solidFill>
              </a:rPr>
              <a:t>    return -1;</a:t>
            </a:r>
          </a:p>
          <a:p>
            <a:r>
              <a:rPr lang="en-US" sz="1500" dirty="0">
                <a:solidFill>
                  <a:schemeClr val="accent1">
                    <a:lumMod val="75000"/>
                  </a:schemeClr>
                </a:solidFill>
              </a:rPr>
              <a:t>};</a:t>
            </a:r>
            <a:endParaRPr lang="en-US" sz="15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22464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394692"/>
            <a:ext cx="11798790" cy="523220"/>
          </a:xfrm>
          <a:prstGeom prst="rect">
            <a:avLst/>
          </a:prstGeom>
        </p:spPr>
        <p:txBody>
          <a:bodyPr wrap="square">
            <a:spAutoFit/>
          </a:bodyPr>
          <a:lstStyle/>
          <a:p>
            <a:r>
              <a:rPr lang="en-US" sz="1400" dirty="0" smtClean="0"/>
              <a:t>Bus Route</a:t>
            </a:r>
            <a:endParaRPr lang="en-US" sz="1400" dirty="0"/>
          </a:p>
          <a:p>
            <a:endParaRPr lang="en-US" sz="1400" dirty="0"/>
          </a:p>
        </p:txBody>
      </p:sp>
    </p:spTree>
    <p:extLst>
      <p:ext uri="{BB962C8B-B14F-4D97-AF65-F5344CB8AC3E}">
        <p14:creationId xmlns:p14="http://schemas.microsoft.com/office/powerpoint/2010/main" val="200868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71816" cy="390779"/>
          </a:xfrm>
        </p:spPr>
        <p:txBody>
          <a:bodyPr>
            <a:noAutofit/>
          </a:bodyPr>
          <a:lstStyle/>
          <a:p>
            <a:r>
              <a:rPr lang="en-US" sz="2400" dirty="0" smtClean="0"/>
              <a:t>Level traverse</a:t>
            </a:r>
            <a:endParaRPr lang="en-US" sz="2400" dirty="0"/>
          </a:p>
        </p:txBody>
      </p:sp>
      <p:sp>
        <p:nvSpPr>
          <p:cNvPr id="4" name="Rectangle 3"/>
          <p:cNvSpPr/>
          <p:nvPr/>
        </p:nvSpPr>
        <p:spPr>
          <a:xfrm>
            <a:off x="0" y="390779"/>
            <a:ext cx="6717792" cy="6124754"/>
          </a:xfrm>
          <a:prstGeom prst="rect">
            <a:avLst/>
          </a:prstGeom>
        </p:spPr>
        <p:txBody>
          <a:bodyPr wrap="square">
            <a:spAutoFit/>
          </a:bodyPr>
          <a:lstStyle/>
          <a:p>
            <a:r>
              <a:rPr lang="en-US" sz="1400" dirty="0">
                <a:latin typeface="Calibri" charset="0"/>
                <a:ea typeface="DengXian" charset="-122"/>
                <a:cs typeface="Times New Roman" charset="0"/>
              </a:rPr>
              <a:t>For a undirected graph with tree characteristics, we can choose any node as the root. The result graph is then a rooted tree. Among all possible rooted trees, those with minimum height are called minimum height trees (MHTs). Given such a graph, write a function to find all the MHTs and return a list of their root labels.</a:t>
            </a:r>
          </a:p>
          <a:p>
            <a:r>
              <a:rPr lang="en-US" sz="1400" dirty="0">
                <a:latin typeface="Calibri" charset="0"/>
                <a:ea typeface="DengXian" charset="-122"/>
                <a:cs typeface="Times New Roman" charset="0"/>
              </a:rPr>
              <a:t>Format</a:t>
            </a:r>
          </a:p>
          <a:p>
            <a:r>
              <a:rPr lang="en-US" sz="1400" dirty="0">
                <a:latin typeface="Calibri" charset="0"/>
                <a:ea typeface="DengXian" charset="-122"/>
                <a:cs typeface="Times New Roman" charset="0"/>
              </a:rPr>
              <a:t>The graph contains n nodes which are labeled from 0 to n - 1. You will be given the number n and a list of undirected edges (each edge is a pair of labels).</a:t>
            </a:r>
          </a:p>
          <a:p>
            <a:r>
              <a:rPr lang="en-US" sz="1400" dirty="0">
                <a:latin typeface="Calibri" charset="0"/>
                <a:ea typeface="DengXian" charset="-122"/>
                <a:cs typeface="Times New Roman" charset="0"/>
              </a:rPr>
              <a:t>You can assume that no duplicate edges will appear in edges. Since all edges are undirected, [0, 1] is the same as [1, 0] and thus will not appear together in edges.</a:t>
            </a:r>
          </a:p>
          <a:p>
            <a:r>
              <a:rPr lang="en-US" sz="1400" dirty="0">
                <a:latin typeface="Calibri" charset="0"/>
                <a:ea typeface="DengXian" charset="-122"/>
                <a:cs typeface="Times New Roman" charset="0"/>
              </a:rPr>
              <a:t>Example 1 :Input: n = 4, edges = [[1, 0], [1, 2], [1, 3]]</a:t>
            </a:r>
          </a:p>
          <a:p>
            <a:r>
              <a:rPr lang="en-US" sz="1400" dirty="0">
                <a:latin typeface="Calibri" charset="0"/>
                <a:ea typeface="DengXian" charset="-122"/>
                <a:cs typeface="Times New Roman" charset="0"/>
              </a:rPr>
              <a:t>        0</a:t>
            </a:r>
          </a:p>
          <a:p>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        1</a:t>
            </a:r>
          </a:p>
          <a:p>
            <a:r>
              <a:rPr lang="en-US" sz="1400" dirty="0">
                <a:latin typeface="Calibri" charset="0"/>
                <a:ea typeface="DengXian" charset="-122"/>
                <a:cs typeface="Times New Roman" charset="0"/>
              </a:rPr>
              <a:t>       / \</a:t>
            </a:r>
          </a:p>
          <a:p>
            <a:r>
              <a:rPr lang="en-US" sz="1400" dirty="0">
                <a:latin typeface="Calibri" charset="0"/>
                <a:ea typeface="DengXian" charset="-122"/>
                <a:cs typeface="Times New Roman" charset="0"/>
              </a:rPr>
              <a:t>      2   3 </a:t>
            </a:r>
          </a:p>
          <a:p>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Output: [1]</a:t>
            </a:r>
          </a:p>
          <a:p>
            <a:r>
              <a:rPr lang="en-US" sz="1400" dirty="0">
                <a:latin typeface="Calibri" charset="0"/>
                <a:ea typeface="DengXian" charset="-122"/>
                <a:cs typeface="Times New Roman" charset="0"/>
              </a:rPr>
              <a:t>Example 2 :Input: n = 6, </a:t>
            </a:r>
            <a:endParaRPr lang="en-US" sz="1400" dirty="0" smtClean="0">
              <a:latin typeface="Calibri" charset="0"/>
              <a:ea typeface="DengXian" charset="-122"/>
              <a:cs typeface="Times New Roman" charset="0"/>
            </a:endParaRPr>
          </a:p>
          <a:p>
            <a:r>
              <a:rPr lang="en-US" sz="1400" dirty="0" smtClean="0">
                <a:latin typeface="Calibri" charset="0"/>
                <a:ea typeface="DengXian" charset="-122"/>
                <a:cs typeface="Times New Roman" charset="0"/>
              </a:rPr>
              <a:t>edges </a:t>
            </a:r>
            <a:r>
              <a:rPr lang="en-US" sz="1400" dirty="0">
                <a:latin typeface="Calibri" charset="0"/>
                <a:ea typeface="DengXian" charset="-122"/>
                <a:cs typeface="Times New Roman" charset="0"/>
              </a:rPr>
              <a:t>= [[0, 3], [1, 3], [2, 3], </a:t>
            </a:r>
            <a:endParaRPr lang="en-US" sz="1400" dirty="0" smtClean="0">
              <a:latin typeface="Calibri" charset="0"/>
              <a:ea typeface="DengXian" charset="-122"/>
              <a:cs typeface="Times New Roman" charset="0"/>
            </a:endParaRPr>
          </a:p>
          <a:p>
            <a:r>
              <a:rPr lang="en-US" sz="1400" dirty="0" smtClean="0">
                <a:latin typeface="Calibri" charset="0"/>
                <a:ea typeface="DengXian" charset="-122"/>
                <a:cs typeface="Times New Roman" charset="0"/>
              </a:rPr>
              <a:t>[</a:t>
            </a:r>
            <a:r>
              <a:rPr lang="en-US" sz="1400" dirty="0">
                <a:latin typeface="Calibri" charset="0"/>
                <a:ea typeface="DengXian" charset="-122"/>
                <a:cs typeface="Times New Roman" charset="0"/>
              </a:rPr>
              <a:t>4, 3], [5, 4]]</a:t>
            </a:r>
          </a:p>
          <a:p>
            <a:r>
              <a:rPr lang="en-US" sz="1400" dirty="0">
                <a:latin typeface="Calibri" charset="0"/>
                <a:ea typeface="DengXian" charset="-122"/>
                <a:cs typeface="Times New Roman" charset="0"/>
              </a:rPr>
              <a:t>     0  1  2</a:t>
            </a:r>
          </a:p>
          <a:p>
            <a:r>
              <a:rPr lang="en-US" sz="1400" dirty="0">
                <a:latin typeface="Calibri" charset="0"/>
                <a:ea typeface="DengXian" charset="-122"/>
                <a:cs typeface="Times New Roman" charset="0"/>
              </a:rPr>
              <a:t>      \ | /</a:t>
            </a:r>
          </a:p>
          <a:p>
            <a:r>
              <a:rPr lang="en-US" sz="1400" dirty="0">
                <a:latin typeface="Calibri" charset="0"/>
                <a:ea typeface="DengXian" charset="-122"/>
                <a:cs typeface="Times New Roman" charset="0"/>
              </a:rPr>
              <a:t>        3</a:t>
            </a:r>
          </a:p>
          <a:p>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        4</a:t>
            </a:r>
          </a:p>
          <a:p>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        5 </a:t>
            </a:r>
          </a:p>
          <a:p>
            <a:r>
              <a:rPr lang="en-US" sz="1400" dirty="0">
                <a:latin typeface="Calibri" charset="0"/>
                <a:ea typeface="DengXian" charset="-122"/>
                <a:cs typeface="Times New Roman" charset="0"/>
              </a:rPr>
              <a:t>Output: [3, 4]</a:t>
            </a:r>
            <a:endParaRPr lang="en-US" sz="1400" dirty="0">
              <a:effectLst/>
              <a:latin typeface="Calibri" charset="0"/>
              <a:ea typeface="DengXian" charset="-122"/>
              <a:cs typeface="Times New Roman" charset="0"/>
            </a:endParaRPr>
          </a:p>
        </p:txBody>
      </p:sp>
      <p:sp>
        <p:nvSpPr>
          <p:cNvPr id="5" name="Rectangle 4"/>
          <p:cNvSpPr/>
          <p:nvPr/>
        </p:nvSpPr>
        <p:spPr>
          <a:xfrm>
            <a:off x="2267712" y="2904198"/>
            <a:ext cx="4023360" cy="3293209"/>
          </a:xfrm>
          <a:prstGeom prst="rect">
            <a:avLst/>
          </a:prstGeom>
        </p:spPr>
        <p:txBody>
          <a:bodyPr wrap="square">
            <a:spAutoFit/>
          </a:bodyPr>
          <a:lstStyle/>
          <a:p>
            <a:r>
              <a:rPr lang="en-US" sz="1600" dirty="0">
                <a:latin typeface="Calibri" charset="0"/>
                <a:ea typeface="DengXian" charset="-122"/>
                <a:cs typeface="Times New Roman" charset="0"/>
              </a:rPr>
              <a:t>This is the process of remove leaves and add new leaves </a:t>
            </a:r>
          </a:p>
          <a:p>
            <a:r>
              <a:rPr lang="en-US" sz="1600" dirty="0">
                <a:latin typeface="Calibri" charset="0"/>
                <a:ea typeface="DengXian" charset="-122"/>
                <a:cs typeface="Times New Roman" charset="0"/>
              </a:rPr>
              <a:t> till we only have less or equal to 2 nodes left</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e.g</a:t>
            </a:r>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construct </a:t>
            </a:r>
            <a:r>
              <a:rPr lang="en-US" sz="1600" dirty="0">
                <a:latin typeface="Calibri" charset="0"/>
                <a:ea typeface="DengXian" charset="-122"/>
                <a:cs typeface="Times New Roman" charset="0"/>
              </a:rPr>
              <a:t>a map: [[1, 0], [1, 2], [1, 3]]</a:t>
            </a:r>
          </a:p>
          <a:p>
            <a:r>
              <a:rPr lang="en-US" sz="1600" dirty="0">
                <a:latin typeface="Calibri" charset="0"/>
                <a:ea typeface="DengXian" charset="-122"/>
                <a:cs typeface="Times New Roman" charset="0"/>
              </a:rPr>
              <a:t> map: 0: [1]  1: [0, 2, 3] 2:[1]  3: [1]</a:t>
            </a:r>
          </a:p>
          <a:p>
            <a:r>
              <a:rPr lang="en-US" sz="1600" dirty="0">
                <a:latin typeface="Calibri" charset="0"/>
                <a:ea typeface="DengXian" charset="-122"/>
                <a:cs typeface="Times New Roman" charset="0"/>
              </a:rPr>
              <a:t> leaves = [0, 2, 3]</a:t>
            </a:r>
          </a:p>
          <a:p>
            <a:r>
              <a:rPr lang="en-US" sz="1600" dirty="0">
                <a:latin typeface="Calibri" charset="0"/>
                <a:ea typeface="DengXian" charset="-122"/>
                <a:cs typeface="Times New Roman" charset="0"/>
              </a:rPr>
              <a:t> pop 0: since map[0] = [1] map[1].remove(0)</a:t>
            </a:r>
          </a:p>
          <a:p>
            <a:r>
              <a:rPr lang="en-US" sz="1600" dirty="0">
                <a:latin typeface="Calibri" charset="0"/>
                <a:ea typeface="DengXian" charset="-122"/>
                <a:cs typeface="Times New Roman" charset="0"/>
              </a:rPr>
              <a:t> pop 2: since map[2] = [1] map[1].remove(2)  map[1]= [3] add in leave</a:t>
            </a:r>
          </a:p>
          <a:p>
            <a:r>
              <a:rPr lang="en-US" sz="1600" dirty="0">
                <a:latin typeface="Calibri" charset="0"/>
                <a:ea typeface="DengXian" charset="-122"/>
                <a:cs typeface="Times New Roman" charset="0"/>
              </a:rPr>
              <a:t> pop 3: since map[3] = [1] map[1].remove(3)  map[1] = []</a:t>
            </a:r>
          </a:p>
          <a:p>
            <a:r>
              <a:rPr lang="en-US" sz="1600" dirty="0">
                <a:latin typeface="Calibri" charset="0"/>
                <a:ea typeface="DengXian" charset="-122"/>
                <a:cs typeface="Times New Roman" charset="0"/>
              </a:rPr>
              <a:t> n-3 = 1 &lt; 2 stop loop</a:t>
            </a:r>
          </a:p>
          <a:p>
            <a:r>
              <a:rPr lang="en-US" sz="1600" dirty="0">
                <a:latin typeface="Calibri" charset="0"/>
                <a:ea typeface="DengXian" charset="-122"/>
                <a:cs typeface="Times New Roman" charset="0"/>
              </a:rPr>
              <a:t> return leave is [1]</a:t>
            </a:r>
            <a:endParaRPr lang="en-US" sz="1600" dirty="0">
              <a:effectLst/>
              <a:latin typeface="Calibri" charset="0"/>
              <a:ea typeface="DengXian" charset="-122"/>
              <a:cs typeface="Times New Roman" charset="0"/>
            </a:endParaRPr>
          </a:p>
        </p:txBody>
      </p:sp>
      <p:sp>
        <p:nvSpPr>
          <p:cNvPr id="6" name="Rectangle 5"/>
          <p:cNvSpPr/>
          <p:nvPr/>
        </p:nvSpPr>
        <p:spPr>
          <a:xfrm>
            <a:off x="6620256" y="366712"/>
            <a:ext cx="6096000" cy="6124754"/>
          </a:xfrm>
          <a:prstGeom prst="rect">
            <a:avLst/>
          </a:prstGeom>
        </p:spPr>
        <p:txBody>
          <a:bodyPr>
            <a:spAutoFit/>
          </a:bodyPr>
          <a:lstStyle/>
          <a:p>
            <a:r>
              <a:rPr lang="en-US" sz="1400" dirty="0">
                <a:solidFill>
                  <a:schemeClr val="accent1">
                    <a:lumMod val="75000"/>
                  </a:schemeClr>
                </a:solidFill>
                <a:latin typeface="Calibri" charset="0"/>
                <a:ea typeface="DengXian" charset="-122"/>
                <a:cs typeface="Times New Roman" charset="0"/>
              </a:rPr>
              <a:t>if(</a:t>
            </a:r>
            <a:r>
              <a:rPr lang="en-US" sz="1400" dirty="0" err="1">
                <a:solidFill>
                  <a:schemeClr val="accent1">
                    <a:lumMod val="75000"/>
                  </a:schemeClr>
                </a:solidFill>
                <a:latin typeface="Calibri" charset="0"/>
                <a:ea typeface="DengXian" charset="-122"/>
                <a:cs typeface="Times New Roman" charset="0"/>
              </a:rPr>
              <a:t>edges.length</a:t>
            </a:r>
            <a:r>
              <a:rPr lang="en-US" sz="1400" dirty="0">
                <a:solidFill>
                  <a:schemeClr val="accent1">
                    <a:lumMod val="75000"/>
                  </a:schemeClr>
                </a:solidFill>
                <a:latin typeface="Calibri" charset="0"/>
                <a:ea typeface="DengXian" charset="-122"/>
                <a:cs typeface="Times New Roman" charset="0"/>
              </a:rPr>
              <a:t> ===0)  return [0];</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map = {}, leave =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edge of edges) {</a:t>
            </a:r>
          </a:p>
          <a:p>
            <a:r>
              <a:rPr lang="en-US" sz="1400" dirty="0">
                <a:solidFill>
                  <a:schemeClr val="accent1">
                    <a:lumMod val="75000"/>
                  </a:schemeClr>
                </a:solidFill>
                <a:latin typeface="Calibri" charset="0"/>
                <a:ea typeface="DengXian" charset="-122"/>
                <a:cs typeface="Times New Roman" charset="0"/>
              </a:rPr>
              <a:t>        if(!map[edge[0]])  map[edge[0]] = new Set();</a:t>
            </a:r>
          </a:p>
          <a:p>
            <a:r>
              <a:rPr lang="en-US" sz="1400" dirty="0">
                <a:solidFill>
                  <a:schemeClr val="accent1">
                    <a:lumMod val="75000"/>
                  </a:schemeClr>
                </a:solidFill>
                <a:latin typeface="Calibri" charset="0"/>
                <a:ea typeface="DengXian" charset="-122"/>
                <a:cs typeface="Times New Roman" charset="0"/>
              </a:rPr>
              <a:t>        map[edge[0]].add(edge[1]);</a:t>
            </a:r>
          </a:p>
          <a:p>
            <a:r>
              <a:rPr lang="en-US" sz="1400" dirty="0">
                <a:solidFill>
                  <a:schemeClr val="accent1">
                    <a:lumMod val="75000"/>
                  </a:schemeClr>
                </a:solidFill>
                <a:latin typeface="Calibri" charset="0"/>
                <a:ea typeface="DengXian" charset="-122"/>
                <a:cs typeface="Times New Roman" charset="0"/>
              </a:rPr>
              <a:t>        if(!map[edge[1]])  map[edge[1]] = new Set();</a:t>
            </a:r>
          </a:p>
          <a:p>
            <a:r>
              <a:rPr lang="en-US" sz="1400" dirty="0">
                <a:solidFill>
                  <a:schemeClr val="accent1">
                    <a:lumMod val="75000"/>
                  </a:schemeClr>
                </a:solidFill>
                <a:latin typeface="Calibri" charset="0"/>
                <a:ea typeface="DengXian" charset="-122"/>
                <a:cs typeface="Times New Roman" charset="0"/>
              </a:rPr>
              <a:t>        map[edge[1]].add(edge[0]);</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key in map) {</a:t>
            </a:r>
          </a:p>
          <a:p>
            <a:r>
              <a:rPr lang="en-US" sz="1400" dirty="0">
                <a:solidFill>
                  <a:schemeClr val="accent1">
                    <a:lumMod val="75000"/>
                  </a:schemeClr>
                </a:solidFill>
                <a:latin typeface="Calibri" charset="0"/>
                <a:ea typeface="DengXian" charset="-122"/>
                <a:cs typeface="Times New Roman" charset="0"/>
              </a:rPr>
              <a:t>        if(map[key].size ===1)  </a:t>
            </a:r>
            <a:r>
              <a:rPr lang="en-US" sz="1400" dirty="0" err="1">
                <a:solidFill>
                  <a:schemeClr val="accent1">
                    <a:lumMod val="75000"/>
                  </a:schemeClr>
                </a:solidFill>
                <a:latin typeface="Calibri" charset="0"/>
                <a:ea typeface="DengXian" charset="-122"/>
                <a:cs typeface="Times New Roman" charset="0"/>
              </a:rPr>
              <a:t>leave.push</a:t>
            </a:r>
            <a:r>
              <a:rPr lang="en-US" sz="1400" dirty="0">
                <a:solidFill>
                  <a:schemeClr val="accent1">
                    <a:lumMod val="75000"/>
                  </a:schemeClr>
                </a:solidFill>
                <a:latin typeface="Calibri" charset="0"/>
                <a:ea typeface="DengXian" charset="-122"/>
                <a:cs typeface="Times New Roman" charset="0"/>
              </a:rPr>
              <a:t>(+key);</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smtClean="0">
                <a:solidFill>
                  <a:schemeClr val="accent1">
                    <a:lumMod val="75000"/>
                  </a:schemeClr>
                </a:solidFill>
                <a:latin typeface="Calibri" charset="0"/>
                <a:ea typeface="DengXian" charset="-122"/>
                <a:cs typeface="Times New Roman" charset="0"/>
              </a:rPr>
              <a:t>  // </a:t>
            </a:r>
            <a:r>
              <a:rPr lang="en-US" sz="1400" dirty="0">
                <a:solidFill>
                  <a:schemeClr val="accent1">
                    <a:lumMod val="75000"/>
                  </a:schemeClr>
                </a:solidFill>
                <a:latin typeface="Calibri" charset="0"/>
                <a:ea typeface="DengXian" charset="-122"/>
                <a:cs typeface="Times New Roman" charset="0"/>
              </a:rPr>
              <a:t>This is the key, until there is only less or equal to 2 nodes left, we </a:t>
            </a:r>
            <a:r>
              <a:rPr lang="en-US" sz="1400" dirty="0" smtClean="0">
                <a:solidFill>
                  <a:schemeClr val="accent1">
                    <a:lumMod val="75000"/>
                  </a:schemeClr>
                </a:solidFill>
                <a:latin typeface="Calibri" charset="0"/>
                <a:ea typeface="DengXian" charset="-122"/>
                <a:cs typeface="Times New Roman" charset="0"/>
              </a:rPr>
              <a:t>stop</a:t>
            </a:r>
            <a:endParaRPr lang="en-US" sz="1400" dirty="0">
              <a:solidFill>
                <a:schemeClr val="accent1">
                  <a:lumMod val="75000"/>
                </a:schemeClr>
              </a:solidFill>
              <a:latin typeface="Calibri" charset="0"/>
              <a:ea typeface="DengXian" charset="-122"/>
              <a:cs typeface="Times New Roman" charset="0"/>
            </a:endParaRPr>
          </a:p>
          <a:p>
            <a:r>
              <a:rPr lang="en-US" sz="1400" dirty="0">
                <a:solidFill>
                  <a:schemeClr val="accent1">
                    <a:lumMod val="75000"/>
                  </a:schemeClr>
                </a:solidFill>
                <a:latin typeface="Calibri" charset="0"/>
                <a:ea typeface="DengXian" charset="-122"/>
                <a:cs typeface="Times New Roman" charset="0"/>
              </a:rPr>
              <a:t>    </a:t>
            </a:r>
            <a:r>
              <a:rPr lang="en-US" sz="1400" b="1" dirty="0">
                <a:solidFill>
                  <a:srgbClr val="FF0000"/>
                </a:solidFill>
                <a:latin typeface="Calibri" charset="0"/>
                <a:ea typeface="DengXian" charset="-122"/>
                <a:cs typeface="Times New Roman" charset="0"/>
              </a:rPr>
              <a:t>while(n &gt; 2)</a:t>
            </a:r>
            <a:r>
              <a:rPr lang="en-US" sz="1400" dirty="0">
                <a:solidFill>
                  <a:schemeClr val="accent1">
                    <a:lumMod val="75000"/>
                  </a:schemeClr>
                </a:solidFill>
                <a:latin typeface="Calibri" charset="0"/>
                <a:ea typeface="DengXian" charset="-122"/>
                <a:cs typeface="Times New Roman" charset="0"/>
              </a:rPr>
              <a:t> </a:t>
            </a:r>
            <a:r>
              <a:rPr lang="en-US" sz="1400" dirty="0" smtClean="0">
                <a:solidFill>
                  <a:schemeClr val="accent1">
                    <a:lumMod val="75000"/>
                  </a:schemeClr>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a:t>
            </a:r>
            <a:r>
              <a:rPr lang="en-US" sz="1400" b="1" dirty="0" smtClean="0">
                <a:solidFill>
                  <a:srgbClr val="FF0000"/>
                </a:solidFill>
                <a:latin typeface="Calibri" charset="0"/>
                <a:ea typeface="DengXian" charset="-122"/>
                <a:cs typeface="Times New Roman" charset="0"/>
              </a:rPr>
              <a:t>       n </a:t>
            </a:r>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leave.length</a:t>
            </a:r>
            <a:r>
              <a:rPr lang="en-US" sz="1400" b="1" dirty="0">
                <a:solidFill>
                  <a:srgbClr val="FF0000"/>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size = </a:t>
            </a:r>
            <a:r>
              <a:rPr lang="en-US" sz="1400" dirty="0" err="1">
                <a:solidFill>
                  <a:schemeClr val="accent1">
                    <a:lumMod val="75000"/>
                  </a:schemeClr>
                </a:solidFill>
                <a:latin typeface="Calibri" charset="0"/>
                <a:ea typeface="DengXian" charset="-122"/>
                <a:cs typeface="Times New Roman" charset="0"/>
              </a:rPr>
              <a:t>leave.length</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while(size &gt; 0) {</a:t>
            </a:r>
          </a:p>
          <a:p>
            <a:r>
              <a:rPr lang="en-US" sz="1400" dirty="0">
                <a:solidFill>
                  <a:schemeClr val="accent1">
                    <a:lumMod val="75000"/>
                  </a:schemeClr>
                </a:solidFill>
                <a:latin typeface="Calibri" charset="0"/>
                <a:ea typeface="DengXian" charset="-122"/>
                <a:cs typeface="Times New Roman" charset="0"/>
              </a:rPr>
              <a:t>            size--;</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node = </a:t>
            </a:r>
            <a:r>
              <a:rPr lang="en-US" sz="1400" dirty="0" err="1">
                <a:solidFill>
                  <a:schemeClr val="accent1">
                    <a:lumMod val="75000"/>
                  </a:schemeClr>
                </a:solidFill>
                <a:latin typeface="Calibri" charset="0"/>
                <a:ea typeface="DengXian" charset="-122"/>
                <a:cs typeface="Times New Roman" charset="0"/>
              </a:rPr>
              <a:t>leave.shift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neighbor of map[node]) {</a:t>
            </a:r>
          </a:p>
          <a:p>
            <a:r>
              <a:rPr lang="en-US" sz="1400" dirty="0">
                <a:solidFill>
                  <a:schemeClr val="accent1">
                    <a:lumMod val="75000"/>
                  </a:schemeClr>
                </a:solidFill>
                <a:latin typeface="Calibri" charset="0"/>
                <a:ea typeface="DengXian" charset="-122"/>
                <a:cs typeface="Times New Roman" charset="0"/>
              </a:rPr>
              <a:t>                map[neighbor].delete(node);</a:t>
            </a:r>
          </a:p>
          <a:p>
            <a:r>
              <a:rPr lang="en-US" sz="1400" dirty="0">
                <a:solidFill>
                  <a:schemeClr val="accent1">
                    <a:lumMod val="75000"/>
                  </a:schemeClr>
                </a:solidFill>
                <a:latin typeface="Calibri" charset="0"/>
                <a:ea typeface="DengXian" charset="-122"/>
                <a:cs typeface="Times New Roman" charset="0"/>
              </a:rPr>
              <a:t>                </a:t>
            </a:r>
            <a:r>
              <a:rPr lang="en-US" sz="1400" b="1" dirty="0">
                <a:solidFill>
                  <a:srgbClr val="FF0000"/>
                </a:solidFill>
                <a:latin typeface="Calibri" charset="0"/>
                <a:ea typeface="DengXian" charset="-122"/>
                <a:cs typeface="Times New Roman" charset="0"/>
              </a:rPr>
              <a:t>if(map[neighbor].size ===1) {  // it becomes a leave</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leave.push</a:t>
            </a:r>
            <a:r>
              <a:rPr lang="en-US" sz="1400" b="1" dirty="0">
                <a:solidFill>
                  <a:srgbClr val="FF0000"/>
                </a:solidFill>
                <a:latin typeface="Calibri" charset="0"/>
                <a:ea typeface="DengXian" charset="-122"/>
                <a:cs typeface="Times New Roman" charset="0"/>
              </a:rPr>
              <a:t>(+neighbor);</a:t>
            </a:r>
          </a:p>
          <a:p>
            <a:r>
              <a:rPr lang="en-US" sz="1400" b="1" dirty="0">
                <a:solidFill>
                  <a:srgbClr val="FF0000"/>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leave;</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16533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71816" cy="390779"/>
          </a:xfrm>
        </p:spPr>
        <p:txBody>
          <a:bodyPr>
            <a:noAutofit/>
          </a:bodyPr>
          <a:lstStyle/>
          <a:p>
            <a:r>
              <a:rPr lang="en-US" sz="2400" dirty="0" smtClean="0"/>
              <a:t>Level traverse</a:t>
            </a:r>
            <a:endParaRPr lang="en-US" sz="2400" dirty="0"/>
          </a:p>
        </p:txBody>
      </p:sp>
      <p:sp>
        <p:nvSpPr>
          <p:cNvPr id="4" name="Rectangle 3"/>
          <p:cNvSpPr/>
          <p:nvPr/>
        </p:nvSpPr>
        <p:spPr>
          <a:xfrm>
            <a:off x="0" y="390779"/>
            <a:ext cx="6717792" cy="954107"/>
          </a:xfrm>
          <a:prstGeom prst="rect">
            <a:avLst/>
          </a:prstGeom>
        </p:spPr>
        <p:txBody>
          <a:bodyPr wrap="square">
            <a:spAutoFit/>
          </a:bodyPr>
          <a:lstStyle/>
          <a:p>
            <a:r>
              <a:rPr lang="en-US" sz="1400" dirty="0">
                <a:latin typeface="Calibri" charset="0"/>
                <a:ea typeface="DengXian" charset="-122"/>
                <a:cs typeface="Times New Roman" charset="0"/>
              </a:rPr>
              <a:t>Remove the minimum number of invalid parentheses in order to make the input string valid. Return all possible </a:t>
            </a:r>
            <a:r>
              <a:rPr lang="en-US" sz="1400" dirty="0" err="1">
                <a:latin typeface="Calibri" charset="0"/>
                <a:ea typeface="DengXian" charset="-122"/>
                <a:cs typeface="Times New Roman" charset="0"/>
              </a:rPr>
              <a:t>results.Note</a:t>
            </a:r>
            <a:r>
              <a:rPr lang="en-US" sz="1400" dirty="0">
                <a:latin typeface="Calibri" charset="0"/>
                <a:ea typeface="DengXian" charset="-122"/>
                <a:cs typeface="Times New Roman" charset="0"/>
              </a:rPr>
              <a:t>: The input string may contain letters other than the parentheses ( and </a:t>
            </a:r>
            <a:r>
              <a:rPr lang="en-US" sz="1400" dirty="0" smtClean="0">
                <a:latin typeface="Calibri" charset="0"/>
                <a:ea typeface="DengXian" charset="-122"/>
                <a:cs typeface="Times New Roman" charset="0"/>
              </a:rPr>
              <a:t>).  Example </a:t>
            </a:r>
            <a:r>
              <a:rPr lang="en-US" sz="1400" dirty="0">
                <a:latin typeface="Calibri" charset="0"/>
                <a:ea typeface="DengXian" charset="-122"/>
                <a:cs typeface="Times New Roman" charset="0"/>
              </a:rPr>
              <a:t>1:Input: </a:t>
            </a:r>
            <a:r>
              <a:rPr lang="en-US" sz="1400" dirty="0" smtClean="0">
                <a:latin typeface="Calibri" charset="0"/>
                <a:ea typeface="DengXian" charset="-122"/>
                <a:cs typeface="Times New Roman" charset="0"/>
              </a:rPr>
              <a:t>"()())()”   Output</a:t>
            </a:r>
            <a:r>
              <a:rPr lang="en-US" sz="1400" dirty="0">
                <a:latin typeface="Calibri" charset="0"/>
                <a:ea typeface="DengXian" charset="-122"/>
                <a:cs typeface="Times New Roman" charset="0"/>
              </a:rPr>
              <a:t>: ["()()()", </a:t>
            </a:r>
            <a:r>
              <a:rPr lang="en-US" sz="1400" dirty="0" smtClean="0">
                <a:latin typeface="Calibri" charset="0"/>
                <a:ea typeface="DengXian" charset="-122"/>
                <a:cs typeface="Times New Roman" charset="0"/>
              </a:rPr>
              <a:t>"(())()"]</a:t>
            </a:r>
          </a:p>
          <a:p>
            <a:endParaRPr lang="en-US" sz="1400" dirty="0">
              <a:effectLst/>
              <a:latin typeface="Calibri" charset="0"/>
              <a:ea typeface="DengXian" charset="-122"/>
              <a:cs typeface="Times New Roman" charset="0"/>
            </a:endParaRPr>
          </a:p>
        </p:txBody>
      </p:sp>
      <p:sp>
        <p:nvSpPr>
          <p:cNvPr id="6" name="Rectangle 5"/>
          <p:cNvSpPr/>
          <p:nvPr/>
        </p:nvSpPr>
        <p:spPr>
          <a:xfrm>
            <a:off x="6583680" y="61595"/>
            <a:ext cx="6096000" cy="5386090"/>
          </a:xfrm>
          <a:prstGeom prst="rect">
            <a:avLst/>
          </a:prstGeom>
        </p:spPr>
        <p:txBody>
          <a:bodyPr>
            <a:spAutoFit/>
          </a:bodyPr>
          <a:lstStyle/>
          <a:p>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st</a:t>
            </a:r>
            <a:r>
              <a:rPr lang="en-US" sz="1400" dirty="0">
                <a:solidFill>
                  <a:schemeClr val="accent1">
                    <a:lumMod val="75000"/>
                  </a:schemeClr>
                </a:solidFill>
              </a:rPr>
              <a:t> = [s], res= [], visited = new Set(), found = false;</a:t>
            </a:r>
          </a:p>
          <a:p>
            <a:r>
              <a:rPr lang="en-US" sz="1400" dirty="0">
                <a:solidFill>
                  <a:schemeClr val="accent1">
                    <a:lumMod val="75000"/>
                  </a:schemeClr>
                </a:solidFill>
              </a:rPr>
              <a:t>    </a:t>
            </a:r>
            <a:r>
              <a:rPr lang="en-US" sz="1400" dirty="0" err="1">
                <a:solidFill>
                  <a:schemeClr val="accent1">
                    <a:lumMod val="75000"/>
                  </a:schemeClr>
                </a:solidFill>
              </a:rPr>
              <a:t>visited.add</a:t>
            </a:r>
            <a:r>
              <a:rPr lang="en-US" sz="1400" dirty="0">
                <a:solidFill>
                  <a:schemeClr val="accent1">
                    <a:lumMod val="75000"/>
                  </a:schemeClr>
                </a:solidFill>
              </a:rPr>
              <a:t>(s);</a:t>
            </a:r>
          </a:p>
          <a:p>
            <a:r>
              <a:rPr lang="en-US" sz="1400" dirty="0">
                <a:solidFill>
                  <a:schemeClr val="accent1">
                    <a:lumMod val="75000"/>
                  </a:schemeClr>
                </a:solidFill>
              </a:rPr>
              <a:t>    while(</a:t>
            </a:r>
            <a:r>
              <a:rPr lang="en-US" sz="1400" dirty="0" err="1">
                <a:solidFill>
                  <a:schemeClr val="accent1">
                    <a:lumMod val="75000"/>
                  </a:schemeClr>
                </a:solidFill>
              </a:rPr>
              <a:t>st.length</a:t>
            </a:r>
            <a:r>
              <a:rPr lang="en-US" sz="1400" dirty="0">
                <a:solidFill>
                  <a:schemeClr val="accent1">
                    <a:lumMod val="75000"/>
                  </a:schemeClr>
                </a:solidFill>
              </a:rPr>
              <a:t> &gt; 0)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size = </a:t>
            </a:r>
            <a:r>
              <a:rPr lang="en-US" sz="1400" dirty="0" err="1">
                <a:solidFill>
                  <a:schemeClr val="accent1">
                    <a:lumMod val="75000"/>
                  </a:schemeClr>
                </a:solidFill>
              </a:rPr>
              <a:t>st.length</a:t>
            </a:r>
            <a:r>
              <a:rPr lang="en-US" sz="1400" dirty="0">
                <a:solidFill>
                  <a:schemeClr val="accent1">
                    <a:lumMod val="75000"/>
                  </a:schemeClr>
                </a:solidFill>
              </a:rPr>
              <a:t>;</a:t>
            </a:r>
          </a:p>
          <a:p>
            <a:r>
              <a:rPr lang="en-US" sz="1400" dirty="0">
                <a:solidFill>
                  <a:schemeClr val="accent1">
                    <a:lumMod val="75000"/>
                  </a:schemeClr>
                </a:solidFill>
              </a:rPr>
              <a:t>        while(size --)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cur = </a:t>
            </a:r>
            <a:r>
              <a:rPr lang="en-US" sz="1400" dirty="0" err="1">
                <a:solidFill>
                  <a:schemeClr val="accent1">
                    <a:lumMod val="75000"/>
                  </a:schemeClr>
                </a:solidFill>
              </a:rPr>
              <a:t>st.shift</a:t>
            </a:r>
            <a:r>
              <a:rPr lang="en-US" sz="1400" dirty="0">
                <a:solidFill>
                  <a:schemeClr val="accent1">
                    <a:lumMod val="75000"/>
                  </a:schemeClr>
                </a:solidFill>
              </a:rPr>
              <a:t>();</a:t>
            </a:r>
          </a:p>
          <a:p>
            <a:r>
              <a:rPr lang="en-US" sz="1400" dirty="0">
                <a:solidFill>
                  <a:schemeClr val="accent1">
                    <a:lumMod val="75000"/>
                  </a:schemeClr>
                </a:solidFill>
              </a:rPr>
              <a:t>            if(</a:t>
            </a:r>
            <a:r>
              <a:rPr lang="en-US" sz="1400" dirty="0" err="1">
                <a:solidFill>
                  <a:schemeClr val="accent1">
                    <a:lumMod val="75000"/>
                  </a:schemeClr>
                </a:solidFill>
              </a:rPr>
              <a:t>isValid</a:t>
            </a:r>
            <a:r>
              <a:rPr lang="en-US" sz="1400" dirty="0">
                <a:solidFill>
                  <a:schemeClr val="accent1">
                    <a:lumMod val="75000"/>
                  </a:schemeClr>
                </a:solidFill>
              </a:rPr>
              <a:t>(cur)) {</a:t>
            </a:r>
          </a:p>
          <a:p>
            <a:r>
              <a:rPr lang="en-US" sz="1400" dirty="0">
                <a:solidFill>
                  <a:schemeClr val="accent1">
                    <a:lumMod val="75000"/>
                  </a:schemeClr>
                </a:solidFill>
              </a:rPr>
              <a:t>                </a:t>
            </a:r>
            <a:r>
              <a:rPr lang="en-US" sz="1400" dirty="0" err="1">
                <a:solidFill>
                  <a:schemeClr val="accent1">
                    <a:lumMod val="75000"/>
                  </a:schemeClr>
                </a:solidFill>
              </a:rPr>
              <a:t>res.push</a:t>
            </a:r>
            <a:r>
              <a:rPr lang="en-US" sz="1400" dirty="0">
                <a:solidFill>
                  <a:schemeClr val="accent1">
                    <a:lumMod val="75000"/>
                  </a:schemeClr>
                </a:solidFill>
              </a:rPr>
              <a:t>(cur);</a:t>
            </a:r>
          </a:p>
          <a:p>
            <a:r>
              <a:rPr lang="en-US" sz="1400" dirty="0">
                <a:solidFill>
                  <a:schemeClr val="accent1">
                    <a:lumMod val="75000"/>
                  </a:schemeClr>
                </a:solidFill>
              </a:rPr>
              <a:t>                found = true;</a:t>
            </a:r>
          </a:p>
          <a:p>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for(</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i</a:t>
            </a:r>
            <a:r>
              <a:rPr lang="en-US" sz="1400" dirty="0">
                <a:solidFill>
                  <a:schemeClr val="accent1">
                    <a:lumMod val="75000"/>
                  </a:schemeClr>
                </a:solidFill>
              </a:rPr>
              <a:t>=0; </a:t>
            </a:r>
            <a:r>
              <a:rPr lang="en-US" sz="1400" dirty="0" err="1">
                <a:solidFill>
                  <a:schemeClr val="accent1">
                    <a:lumMod val="75000"/>
                  </a:schemeClr>
                </a:solidFill>
              </a:rPr>
              <a:t>i</a:t>
            </a:r>
            <a:r>
              <a:rPr lang="en-US" sz="1400" dirty="0">
                <a:solidFill>
                  <a:schemeClr val="accent1">
                    <a:lumMod val="75000"/>
                  </a:schemeClr>
                </a:solidFill>
              </a:rPr>
              <a:t>&lt;</a:t>
            </a:r>
            <a:r>
              <a:rPr lang="en-US" sz="1400" dirty="0" err="1">
                <a:solidFill>
                  <a:schemeClr val="accent1">
                    <a:lumMod val="75000"/>
                  </a:schemeClr>
                </a:solidFill>
              </a:rPr>
              <a:t>cur.length</a:t>
            </a:r>
            <a:r>
              <a:rPr lang="en-US" sz="1400" dirty="0">
                <a:solidFill>
                  <a:schemeClr val="accent1">
                    <a:lumMod val="75000"/>
                  </a:schemeClr>
                </a:solidFill>
              </a:rPr>
              <a:t>; </a:t>
            </a:r>
            <a:r>
              <a:rPr lang="en-US" sz="1400" dirty="0" err="1">
                <a:solidFill>
                  <a:schemeClr val="accent1">
                    <a:lumMod val="75000"/>
                  </a:schemeClr>
                </a:solidFill>
              </a:rPr>
              <a:t>i</a:t>
            </a:r>
            <a:r>
              <a:rPr lang="en-US" sz="1400" dirty="0">
                <a:solidFill>
                  <a:schemeClr val="accent1">
                    <a:lumMod val="75000"/>
                  </a:schemeClr>
                </a:solidFill>
              </a:rPr>
              <a:t>++) {</a:t>
            </a:r>
          </a:p>
          <a:p>
            <a:r>
              <a:rPr lang="en-US" sz="1400" dirty="0">
                <a:solidFill>
                  <a:schemeClr val="accent1">
                    <a:lumMod val="75000"/>
                  </a:schemeClr>
                </a:solidFill>
              </a:rPr>
              <a:t>                if(cur[</a:t>
            </a:r>
            <a:r>
              <a:rPr lang="en-US" sz="1400" dirty="0" err="1">
                <a:solidFill>
                  <a:schemeClr val="accent1">
                    <a:lumMod val="75000"/>
                  </a:schemeClr>
                </a:solidFill>
              </a:rPr>
              <a:t>i</a:t>
            </a:r>
            <a:r>
              <a:rPr lang="en-US" sz="1400" dirty="0">
                <a:solidFill>
                  <a:schemeClr val="accent1">
                    <a:lumMod val="75000"/>
                  </a:schemeClr>
                </a:solidFill>
              </a:rPr>
              <a:t>] !== '(' &amp;&amp; cur[</a:t>
            </a:r>
            <a:r>
              <a:rPr lang="en-US" sz="1400" dirty="0" err="1">
                <a:solidFill>
                  <a:schemeClr val="accent1">
                    <a:lumMod val="75000"/>
                  </a:schemeClr>
                </a:solidFill>
              </a:rPr>
              <a:t>i</a:t>
            </a:r>
            <a:r>
              <a:rPr lang="en-US" sz="1400" dirty="0">
                <a:solidFill>
                  <a:schemeClr val="accent1">
                    <a:lumMod val="75000"/>
                  </a:schemeClr>
                </a:solidFill>
              </a:rPr>
              <a:t>] !== ')') continue;</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newStr</a:t>
            </a:r>
            <a:r>
              <a:rPr lang="en-US" sz="1400" dirty="0">
                <a:solidFill>
                  <a:schemeClr val="accent1">
                    <a:lumMod val="75000"/>
                  </a:schemeClr>
                </a:solidFill>
              </a:rPr>
              <a:t> = </a:t>
            </a:r>
            <a:r>
              <a:rPr lang="en-US" sz="1400" dirty="0" err="1">
                <a:solidFill>
                  <a:schemeClr val="accent1">
                    <a:lumMod val="75000"/>
                  </a:schemeClr>
                </a:solidFill>
              </a:rPr>
              <a:t>cur.substring</a:t>
            </a:r>
            <a:r>
              <a:rPr lang="en-US" sz="1400" dirty="0">
                <a:solidFill>
                  <a:schemeClr val="accent1">
                    <a:lumMod val="75000"/>
                  </a:schemeClr>
                </a:solidFill>
              </a:rPr>
              <a:t>(0, </a:t>
            </a:r>
            <a:r>
              <a:rPr lang="en-US" sz="1400" dirty="0" err="1">
                <a:solidFill>
                  <a:schemeClr val="accent1">
                    <a:lumMod val="75000"/>
                  </a:schemeClr>
                </a:solidFill>
              </a:rPr>
              <a:t>i</a:t>
            </a:r>
            <a:r>
              <a:rPr lang="en-US" sz="1400" dirty="0">
                <a:solidFill>
                  <a:schemeClr val="accent1">
                    <a:lumMod val="75000"/>
                  </a:schemeClr>
                </a:solidFill>
              </a:rPr>
              <a:t>) + </a:t>
            </a:r>
            <a:r>
              <a:rPr lang="en-US" sz="1400" dirty="0" err="1">
                <a:solidFill>
                  <a:schemeClr val="accent1">
                    <a:lumMod val="75000"/>
                  </a:schemeClr>
                </a:solidFill>
              </a:rPr>
              <a:t>cur.substring</a:t>
            </a:r>
            <a:r>
              <a:rPr lang="en-US" sz="1400" dirty="0">
                <a:solidFill>
                  <a:schemeClr val="accent1">
                    <a:lumMod val="75000"/>
                  </a:schemeClr>
                </a:solidFill>
              </a:rPr>
              <a:t>(i+1);</a:t>
            </a:r>
          </a:p>
          <a:p>
            <a:r>
              <a:rPr lang="en-US" sz="1400" dirty="0">
                <a:solidFill>
                  <a:schemeClr val="accent1">
                    <a:lumMod val="75000"/>
                  </a:schemeClr>
                </a:solidFill>
              </a:rPr>
              <a:t>                if(!</a:t>
            </a:r>
            <a:r>
              <a:rPr lang="en-US" sz="1400" dirty="0" err="1">
                <a:solidFill>
                  <a:schemeClr val="accent1">
                    <a:lumMod val="75000"/>
                  </a:schemeClr>
                </a:solidFill>
              </a:rPr>
              <a:t>visited.has</a:t>
            </a:r>
            <a:r>
              <a:rPr lang="en-US" sz="1400" dirty="0">
                <a:solidFill>
                  <a:schemeClr val="accent1">
                    <a:lumMod val="75000"/>
                  </a:schemeClr>
                </a:solidFill>
              </a:rPr>
              <a:t>(</a:t>
            </a:r>
            <a:r>
              <a:rPr lang="en-US" sz="1400" dirty="0" err="1">
                <a:solidFill>
                  <a:schemeClr val="accent1">
                    <a:lumMod val="75000"/>
                  </a:schemeClr>
                </a:solidFill>
              </a:rPr>
              <a:t>newStr</a:t>
            </a:r>
            <a:r>
              <a:rPr lang="en-US" sz="1400" dirty="0">
                <a:solidFill>
                  <a:schemeClr val="accent1">
                    <a:lumMod val="75000"/>
                  </a:schemeClr>
                </a:solidFill>
              </a:rPr>
              <a:t>)) {</a:t>
            </a:r>
          </a:p>
          <a:p>
            <a:r>
              <a:rPr lang="en-US" sz="1400" dirty="0">
                <a:solidFill>
                  <a:schemeClr val="accent1">
                    <a:lumMod val="75000"/>
                  </a:schemeClr>
                </a:solidFill>
              </a:rPr>
              <a:t>                    </a:t>
            </a:r>
            <a:r>
              <a:rPr lang="en-US" sz="1400" dirty="0" err="1">
                <a:solidFill>
                  <a:schemeClr val="accent1">
                    <a:lumMod val="75000"/>
                  </a:schemeClr>
                </a:solidFill>
              </a:rPr>
              <a:t>st.push</a:t>
            </a:r>
            <a:r>
              <a:rPr lang="en-US" sz="1400" dirty="0">
                <a:solidFill>
                  <a:schemeClr val="accent1">
                    <a:lumMod val="75000"/>
                  </a:schemeClr>
                </a:solidFill>
              </a:rPr>
              <a:t>(</a:t>
            </a:r>
            <a:r>
              <a:rPr lang="en-US" sz="1400" dirty="0" err="1">
                <a:solidFill>
                  <a:schemeClr val="accent1">
                    <a:lumMod val="75000"/>
                  </a:schemeClr>
                </a:solidFill>
              </a:rPr>
              <a:t>newStr</a:t>
            </a:r>
            <a:r>
              <a:rPr lang="en-US" sz="1400" dirty="0">
                <a:solidFill>
                  <a:schemeClr val="accent1">
                    <a:lumMod val="75000"/>
                  </a:schemeClr>
                </a:solidFill>
              </a:rPr>
              <a:t>);</a:t>
            </a:r>
          </a:p>
          <a:p>
            <a:r>
              <a:rPr lang="en-US" sz="1400" dirty="0">
                <a:solidFill>
                  <a:schemeClr val="accent1">
                    <a:lumMod val="75000"/>
                  </a:schemeClr>
                </a:solidFill>
              </a:rPr>
              <a:t>                    </a:t>
            </a:r>
            <a:r>
              <a:rPr lang="en-US" sz="1400" dirty="0" err="1">
                <a:solidFill>
                  <a:schemeClr val="accent1">
                    <a:lumMod val="75000"/>
                  </a:schemeClr>
                </a:solidFill>
              </a:rPr>
              <a:t>visited.add</a:t>
            </a:r>
            <a:r>
              <a:rPr lang="en-US" sz="1400" dirty="0">
                <a:solidFill>
                  <a:schemeClr val="accent1">
                    <a:lumMod val="75000"/>
                  </a:schemeClr>
                </a:solidFill>
              </a:rPr>
              <a:t>(</a:t>
            </a:r>
            <a:r>
              <a:rPr lang="en-US" sz="1400" dirty="0" err="1">
                <a:solidFill>
                  <a:schemeClr val="accent1">
                    <a:lumMod val="75000"/>
                  </a:schemeClr>
                </a:solidFill>
              </a:rPr>
              <a:t>newStr</a:t>
            </a:r>
            <a:r>
              <a:rPr lang="en-US" sz="1400" dirty="0">
                <a:solidFill>
                  <a:schemeClr val="accent1">
                    <a:lumMod val="75000"/>
                  </a:schemeClr>
                </a:solidFill>
              </a:rPr>
              <a:t>);</a:t>
            </a:r>
          </a:p>
          <a:p>
            <a:r>
              <a:rPr lang="en-US" sz="1400" dirty="0">
                <a:solidFill>
                  <a:schemeClr val="accent1">
                    <a:lumMod val="75000"/>
                  </a:schemeClr>
                </a:solidFill>
              </a:rPr>
              <a:t>                }</a:t>
            </a:r>
          </a:p>
          <a:p>
            <a:r>
              <a:rPr lang="en-US" sz="1400" dirty="0">
                <a:solidFill>
                  <a:schemeClr val="accent1">
                    <a:lumMod val="75000"/>
                  </a:schemeClr>
                </a:solidFill>
              </a:rPr>
              <a:t>            }   </a:t>
            </a:r>
          </a:p>
          <a:p>
            <a:r>
              <a:rPr lang="en-US" sz="1400" dirty="0">
                <a:solidFill>
                  <a:schemeClr val="accent1">
                    <a:lumMod val="75000"/>
                  </a:schemeClr>
                </a:solidFill>
              </a:rPr>
              <a:t>        }</a:t>
            </a:r>
          </a:p>
          <a:p>
            <a:r>
              <a:rPr lang="en-US" sz="1400" dirty="0">
                <a:solidFill>
                  <a:schemeClr val="accent1">
                    <a:lumMod val="75000"/>
                  </a:schemeClr>
                </a:solidFill>
              </a:rPr>
              <a:t>        // stop at this level</a:t>
            </a:r>
          </a:p>
          <a:p>
            <a:r>
              <a:rPr lang="en-US" sz="1400" dirty="0">
                <a:solidFill>
                  <a:schemeClr val="accent1">
                    <a:lumMod val="75000"/>
                  </a:schemeClr>
                </a:solidFill>
              </a:rPr>
              <a:t>        if(found)  break; </a:t>
            </a:r>
          </a:p>
          <a:p>
            <a:r>
              <a:rPr lang="en-US" sz="1400" dirty="0">
                <a:solidFill>
                  <a:schemeClr val="accent1">
                    <a:lumMod val="75000"/>
                  </a:schemeClr>
                </a:solidFill>
              </a:rPr>
              <a:t>    }</a:t>
            </a:r>
          </a:p>
          <a:p>
            <a:r>
              <a:rPr lang="en-US" sz="1400" dirty="0">
                <a:solidFill>
                  <a:schemeClr val="accent1">
                    <a:lumMod val="75000"/>
                  </a:schemeClr>
                </a:solidFill>
              </a:rPr>
              <a:t>    return res;</a:t>
            </a:r>
          </a:p>
        </p:txBody>
      </p:sp>
      <p:sp>
        <p:nvSpPr>
          <p:cNvPr id="3" name="Rectangle 2"/>
          <p:cNvSpPr/>
          <p:nvPr/>
        </p:nvSpPr>
        <p:spPr>
          <a:xfrm>
            <a:off x="0" y="1185927"/>
            <a:ext cx="6096000" cy="1384995"/>
          </a:xfrm>
          <a:prstGeom prst="rect">
            <a:avLst/>
          </a:prstGeom>
        </p:spPr>
        <p:txBody>
          <a:bodyPr>
            <a:spAutoFit/>
          </a:bodyPr>
          <a:lstStyle/>
          <a:p>
            <a:r>
              <a:rPr lang="en-US" sz="1400" dirty="0"/>
              <a:t>The idea is straightforward, with the input string s, we generate all possible states by removing one '(' or ')',  check if they are valid, if found valid ones on the current level, put them to the final result list  and we are done, otherwise, add them to a queue and carry on to the next level</a:t>
            </a:r>
            <a:r>
              <a:rPr lang="en-US" sz="1400" dirty="0" smtClean="0"/>
              <a:t>.</a:t>
            </a:r>
          </a:p>
          <a:p>
            <a:r>
              <a:rPr lang="en-US" sz="1400" dirty="0" smtClean="0"/>
              <a:t>The </a:t>
            </a:r>
            <a:r>
              <a:rPr lang="en-US" sz="1400" dirty="0"/>
              <a:t>good thing of using BFS is that we can guarantee the number of parentheses that need to be removed is minimal, also no recursion call is needed in BFS.</a:t>
            </a:r>
          </a:p>
        </p:txBody>
      </p:sp>
      <p:sp>
        <p:nvSpPr>
          <p:cNvPr id="8" name="Rectangle 7"/>
          <p:cNvSpPr/>
          <p:nvPr/>
        </p:nvSpPr>
        <p:spPr>
          <a:xfrm>
            <a:off x="9144000" y="4826675"/>
            <a:ext cx="2743200" cy="2031325"/>
          </a:xfrm>
          <a:prstGeom prst="rect">
            <a:avLst/>
          </a:prstGeom>
        </p:spPr>
        <p:txBody>
          <a:bodyPr wrap="square">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isValid</a:t>
            </a:r>
            <a:r>
              <a:rPr lang="en-US" sz="1400" dirty="0">
                <a:solidFill>
                  <a:schemeClr val="accent1">
                    <a:lumMod val="75000"/>
                  </a:schemeClr>
                </a:solidFill>
                <a:latin typeface="Calibri" charset="0"/>
                <a:ea typeface="DengXian" charset="-122"/>
                <a:cs typeface="Times New Roman" charset="0"/>
              </a:rPr>
              <a:t> = function(</a:t>
            </a:r>
            <a:r>
              <a:rPr lang="en-US" sz="1400" dirty="0" err="1">
                <a:solidFill>
                  <a:schemeClr val="accent1">
                    <a:lumMod val="75000"/>
                  </a:schemeClr>
                </a:solidFill>
                <a:latin typeface="Calibri" charset="0"/>
                <a:ea typeface="DengXian" charset="-122"/>
                <a:cs typeface="Times New Roman" charset="0"/>
              </a:rPr>
              <a:t>str</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count=0;</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str.length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str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 count++;</a:t>
            </a:r>
          </a:p>
          <a:p>
            <a:r>
              <a:rPr lang="en-US" sz="1400" dirty="0">
                <a:solidFill>
                  <a:schemeClr val="accent1">
                    <a:lumMod val="75000"/>
                  </a:schemeClr>
                </a:solidFill>
                <a:latin typeface="Calibri" charset="0"/>
                <a:ea typeface="DengXian" charset="-122"/>
                <a:cs typeface="Times New Roman" charset="0"/>
              </a:rPr>
              <a:t>        if(</a:t>
            </a:r>
            <a:r>
              <a:rPr lang="en-US" sz="1400" dirty="0" err="1">
                <a:solidFill>
                  <a:schemeClr val="accent1">
                    <a:lumMod val="75000"/>
                  </a:schemeClr>
                </a:solidFill>
                <a:latin typeface="Calibri" charset="0"/>
                <a:ea typeface="DengXian" charset="-122"/>
                <a:cs typeface="Times New Roman" charset="0"/>
              </a:rPr>
              <a:t>str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 count--;</a:t>
            </a:r>
          </a:p>
          <a:p>
            <a:r>
              <a:rPr lang="en-US" sz="1400" dirty="0">
                <a:solidFill>
                  <a:schemeClr val="accent1">
                    <a:lumMod val="75000"/>
                  </a:schemeClr>
                </a:solidFill>
                <a:latin typeface="Calibri" charset="0"/>
                <a:ea typeface="DengXian" charset="-122"/>
                <a:cs typeface="Times New Roman" charset="0"/>
              </a:rPr>
              <a:t>        if(count&lt;0)  return false;</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count === 0;</a:t>
            </a:r>
          </a:p>
          <a:p>
            <a:r>
              <a:rPr lang="en-US" sz="1400"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effectLst/>
              <a:latin typeface="Calibri" charset="0"/>
              <a:ea typeface="DengXian" charset="-122"/>
              <a:cs typeface="Times New Roman" charset="0"/>
            </a:endParaRPr>
          </a:p>
        </p:txBody>
      </p:sp>
      <p:sp>
        <p:nvSpPr>
          <p:cNvPr id="9" name="Rectangle 8"/>
          <p:cNvSpPr/>
          <p:nvPr/>
        </p:nvSpPr>
        <p:spPr>
          <a:xfrm>
            <a:off x="402336" y="2970752"/>
            <a:ext cx="6096000" cy="1323439"/>
          </a:xfrm>
          <a:prstGeom prst="rect">
            <a:avLst/>
          </a:prstGeom>
        </p:spPr>
        <p:txBody>
          <a:bodyPr>
            <a:spAutoFit/>
          </a:bodyPr>
          <a:lstStyle/>
          <a:p>
            <a:r>
              <a:rPr lang="en-US" sz="1600" dirty="0">
                <a:latin typeface="Calibri" charset="0"/>
                <a:ea typeface="DengXian" charset="-122"/>
                <a:cs typeface="Times New Roman" charset="0"/>
              </a:rPr>
              <a:t> </a:t>
            </a:r>
            <a:r>
              <a:rPr lang="en-US" sz="1600" dirty="0" err="1" smtClean="0">
                <a:latin typeface="Calibri" charset="0"/>
                <a:ea typeface="DengXian" charset="-122"/>
                <a:cs typeface="Times New Roman" charset="0"/>
              </a:rPr>
              <a:t>e.g</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     ()())</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      |      |     |      \</a:t>
            </a:r>
          </a:p>
          <a:p>
            <a:r>
              <a:rPr lang="en-US" sz="1600" dirty="0">
                <a:latin typeface="Calibri" charset="0"/>
                <a:ea typeface="DengXian" charset="-122"/>
                <a:cs typeface="Times New Roman" charset="0"/>
              </a:rPr>
              <a:t>remove first '(': )())    (())   ()))   ()()   ()():remove last </a:t>
            </a:r>
            <a:r>
              <a:rPr lang="en-US" sz="1600" dirty="0" err="1">
                <a:latin typeface="Calibri" charset="0"/>
                <a:ea typeface="DengXian" charset="-122"/>
                <a:cs typeface="Times New Roman" charset="0"/>
              </a:rPr>
              <a:t>chr</a:t>
            </a:r>
            <a:r>
              <a:rPr lang="en-US" sz="1600" dirty="0">
                <a:latin typeface="Calibri" charset="0"/>
                <a:ea typeface="DengXian" charset="-122"/>
                <a:cs typeface="Times New Roman" charset="0"/>
              </a:rPr>
              <a:t>: ')'</a:t>
            </a:r>
          </a:p>
          <a:p>
            <a:r>
              <a:rPr lang="en-US" sz="1600" dirty="0">
                <a:latin typeface="Calibri" charset="0"/>
                <a:ea typeface="DengXian" charset="-122"/>
                <a:cs typeface="Times New Roman" charset="0"/>
              </a:rPr>
              <a:t>there is valid </a:t>
            </a:r>
            <a:r>
              <a:rPr lang="en-US" sz="1600" dirty="0" err="1">
                <a:latin typeface="Calibri" charset="0"/>
                <a:ea typeface="DengXian" charset="-122"/>
                <a:cs typeface="Times New Roman" charset="0"/>
              </a:rPr>
              <a:t>answer,return</a:t>
            </a:r>
            <a:r>
              <a:rPr lang="en-US" sz="1600" dirty="0">
                <a:latin typeface="Calibri" charset="0"/>
                <a:ea typeface="DengXian" charset="-122"/>
                <a:cs typeface="Times New Roman" charset="0"/>
              </a:rPr>
              <a:t> at this level</a:t>
            </a:r>
            <a:endParaRPr lang="en-US" sz="16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223349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524409" cy="461665"/>
          </a:xfrm>
          <a:prstGeom prst="rect">
            <a:avLst/>
          </a:prstGeom>
        </p:spPr>
        <p:txBody>
          <a:bodyPr wrap="none">
            <a:spAutoFit/>
          </a:bodyPr>
          <a:lstStyle/>
          <a:p>
            <a:r>
              <a:rPr lang="en-US" sz="2400" dirty="0"/>
              <a:t>Topological sorting</a:t>
            </a:r>
          </a:p>
        </p:txBody>
      </p:sp>
      <p:sp>
        <p:nvSpPr>
          <p:cNvPr id="2" name="Rectangle 1"/>
          <p:cNvSpPr/>
          <p:nvPr/>
        </p:nvSpPr>
        <p:spPr>
          <a:xfrm>
            <a:off x="293370" y="565071"/>
            <a:ext cx="5193030" cy="3323987"/>
          </a:xfrm>
          <a:prstGeom prst="rect">
            <a:avLst/>
          </a:prstGeom>
        </p:spPr>
        <p:txBody>
          <a:bodyPr wrap="square">
            <a:spAutoFit/>
          </a:bodyPr>
          <a:lstStyle/>
          <a:p>
            <a:r>
              <a:rPr lang="en-US" dirty="0">
                <a:latin typeface="Calibri" charset="0"/>
                <a:ea typeface="DengXian" charset="-122"/>
                <a:cs typeface="Times New Roman" charset="0"/>
              </a:rPr>
              <a:t>topologic sort:  </a:t>
            </a:r>
            <a:endParaRPr lang="en-US"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Degree of node means how many nodes point to it.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step1: first we </a:t>
            </a:r>
            <a:r>
              <a:rPr lang="en-US" sz="1600" dirty="0" err="1">
                <a:latin typeface="Calibri" charset="0"/>
                <a:ea typeface="DengXian" charset="-122"/>
                <a:cs typeface="Times New Roman" charset="0"/>
              </a:rPr>
              <a:t>init</a:t>
            </a:r>
            <a:r>
              <a:rPr lang="en-US" sz="1600" dirty="0">
                <a:latin typeface="Calibri" charset="0"/>
                <a:ea typeface="DengXian" charset="-122"/>
                <a:cs typeface="Times New Roman" charset="0"/>
              </a:rPr>
              <a:t> degree for each node, if there another node point to current node, degree[</a:t>
            </a:r>
            <a:r>
              <a:rPr lang="en-US" sz="1600" dirty="0" err="1">
                <a:latin typeface="Calibri" charset="0"/>
                <a:ea typeface="DengXian" charset="-122"/>
                <a:cs typeface="Times New Roman" charset="0"/>
              </a:rPr>
              <a:t>curnode</a:t>
            </a:r>
            <a:r>
              <a:rPr lang="en-US" sz="1600" dirty="0">
                <a:latin typeface="Calibri" charset="0"/>
                <a:ea typeface="DengXian" charset="-122"/>
                <a:cs typeface="Times New Roman" charset="0"/>
              </a:rPr>
              <a:t>]++</a:t>
            </a:r>
          </a:p>
          <a:p>
            <a:r>
              <a:rPr lang="en-US" sz="1600" dirty="0">
                <a:latin typeface="Calibri" charset="0"/>
                <a:ea typeface="DengXian" charset="-122"/>
                <a:cs typeface="Times New Roman" charset="0"/>
              </a:rPr>
              <a:t> step2: we can now do BFS based on the map and degree. </a:t>
            </a:r>
          </a:p>
          <a:p>
            <a:r>
              <a:rPr lang="en-US" sz="1600" dirty="0">
                <a:latin typeface="Calibri" charset="0"/>
                <a:ea typeface="DengXian" charset="-122"/>
                <a:cs typeface="Times New Roman" charset="0"/>
              </a:rPr>
              <a:t>    F</a:t>
            </a:r>
            <a:r>
              <a:rPr lang="en-US" sz="1600" dirty="0" smtClean="0">
                <a:latin typeface="Calibri" charset="0"/>
                <a:ea typeface="DengXian" charset="-122"/>
                <a:cs typeface="Times New Roman" charset="0"/>
              </a:rPr>
              <a:t>ind </a:t>
            </a:r>
            <a:r>
              <a:rPr lang="en-US" sz="1600" dirty="0">
                <a:latin typeface="Calibri" charset="0"/>
                <a:ea typeface="DengXian" charset="-122"/>
                <a:cs typeface="Times New Roman" charset="0"/>
              </a:rPr>
              <a:t>the degree =0 in degree array, this would be the entry of the graph, </a:t>
            </a:r>
            <a:r>
              <a:rPr lang="en-US" sz="1600" dirty="0" smtClean="0">
                <a:latin typeface="Calibri" charset="0"/>
                <a:ea typeface="DengXian" charset="-122"/>
                <a:cs typeface="Times New Roman" charset="0"/>
              </a:rPr>
              <a:t>put them </a:t>
            </a:r>
            <a:r>
              <a:rPr lang="en-US" sz="1600" dirty="0">
                <a:latin typeface="Calibri" charset="0"/>
                <a:ea typeface="DengXian" charset="-122"/>
                <a:cs typeface="Times New Roman" charset="0"/>
              </a:rPr>
              <a:t>in the queue, and pop </a:t>
            </a:r>
            <a:r>
              <a:rPr lang="en-US" sz="1600" dirty="0" smtClean="0">
                <a:latin typeface="Calibri" charset="0"/>
                <a:ea typeface="DengXian" charset="-122"/>
                <a:cs typeface="Times New Roman" charset="0"/>
              </a:rPr>
              <a:t>the first one out, for </a:t>
            </a:r>
            <a:r>
              <a:rPr lang="en-US" sz="1600" dirty="0">
                <a:latin typeface="Calibri" charset="0"/>
                <a:ea typeface="DengXian" charset="-122"/>
                <a:cs typeface="Times New Roman" charset="0"/>
              </a:rPr>
              <a:t>all the nodes linked to this node, we reduce their degree by 1, </a:t>
            </a:r>
          </a:p>
          <a:p>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   If </a:t>
            </a:r>
            <a:r>
              <a:rPr lang="en-US" sz="1600" dirty="0">
                <a:latin typeface="Calibri" charset="0"/>
                <a:ea typeface="DengXian" charset="-122"/>
                <a:cs typeface="Times New Roman" charset="0"/>
              </a:rPr>
              <a:t>there is a node among them </a:t>
            </a:r>
            <a:r>
              <a:rPr lang="en-US" sz="1600" dirty="0" smtClean="0">
                <a:latin typeface="Calibri" charset="0"/>
                <a:ea typeface="DengXian" charset="-122"/>
                <a:cs typeface="Times New Roman" charset="0"/>
              </a:rPr>
              <a:t>has degree reduced===</a:t>
            </a:r>
            <a:r>
              <a:rPr lang="en-US" sz="1600" dirty="0">
                <a:latin typeface="Calibri" charset="0"/>
                <a:ea typeface="DengXian" charset="-122"/>
                <a:cs typeface="Times New Roman" charset="0"/>
              </a:rPr>
              <a:t>0, push into </a:t>
            </a:r>
            <a:r>
              <a:rPr lang="en-US" sz="1600" dirty="0" smtClean="0">
                <a:latin typeface="Calibri" charset="0"/>
                <a:ea typeface="DengXian" charset="-122"/>
                <a:cs typeface="Times New Roman" charset="0"/>
              </a:rPr>
              <a:t>stack</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step3: after the queue is cleared, check if all node degree changed to 0, </a:t>
            </a:r>
            <a:r>
              <a:rPr lang="en-US" sz="1600" dirty="0" smtClean="0">
                <a:latin typeface="Calibri" charset="0"/>
                <a:ea typeface="DengXian" charset="-122"/>
                <a:cs typeface="Times New Roman" charset="0"/>
              </a:rPr>
              <a:t>if </a:t>
            </a:r>
            <a:r>
              <a:rPr lang="en-US" sz="1600" dirty="0">
                <a:latin typeface="Calibri" charset="0"/>
                <a:ea typeface="DengXian" charset="-122"/>
                <a:cs typeface="Times New Roman" charset="0"/>
              </a:rPr>
              <a:t>not, </a:t>
            </a:r>
            <a:r>
              <a:rPr lang="en-US" sz="1600" dirty="0" smtClean="0">
                <a:latin typeface="Calibri" charset="0"/>
                <a:ea typeface="DengXian" charset="-122"/>
                <a:cs typeface="Times New Roman" charset="0"/>
              </a:rPr>
              <a:t>means there is a cycle in graph</a:t>
            </a:r>
            <a:endParaRPr lang="en-US" sz="1600" dirty="0">
              <a:effectLst/>
              <a:latin typeface="Calibri" charset="0"/>
              <a:ea typeface="DengXian" charset="-122"/>
              <a:cs typeface="Times New Roman" charset="0"/>
            </a:endParaRPr>
          </a:p>
        </p:txBody>
      </p:sp>
      <p:sp>
        <p:nvSpPr>
          <p:cNvPr id="3" name="TextBox 2"/>
          <p:cNvSpPr txBox="1"/>
          <p:nvPr/>
        </p:nvSpPr>
        <p:spPr>
          <a:xfrm>
            <a:off x="457200" y="4278036"/>
            <a:ext cx="217170" cy="369332"/>
          </a:xfrm>
          <a:prstGeom prst="rect">
            <a:avLst/>
          </a:prstGeom>
          <a:noFill/>
        </p:spPr>
        <p:txBody>
          <a:bodyPr wrap="square" rtlCol="0">
            <a:spAutoFit/>
          </a:bodyPr>
          <a:lstStyle/>
          <a:p>
            <a:r>
              <a:rPr lang="en-US" dirty="0" smtClean="0"/>
              <a:t>0</a:t>
            </a:r>
            <a:endParaRPr lang="en-US" dirty="0"/>
          </a:p>
        </p:txBody>
      </p:sp>
      <p:sp>
        <p:nvSpPr>
          <p:cNvPr id="5" name="TextBox 4"/>
          <p:cNvSpPr txBox="1"/>
          <p:nvPr/>
        </p:nvSpPr>
        <p:spPr>
          <a:xfrm>
            <a:off x="891540" y="3925134"/>
            <a:ext cx="217170"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891540" y="4647368"/>
            <a:ext cx="217170" cy="369332"/>
          </a:xfrm>
          <a:prstGeom prst="rect">
            <a:avLst/>
          </a:prstGeom>
          <a:noFill/>
        </p:spPr>
        <p:txBody>
          <a:bodyPr wrap="square" rtlCol="0">
            <a:spAutoFit/>
          </a:bodyPr>
          <a:lstStyle/>
          <a:p>
            <a:r>
              <a:rPr lang="en-US" dirty="0"/>
              <a:t>2</a:t>
            </a:r>
          </a:p>
        </p:txBody>
      </p:sp>
      <p:sp>
        <p:nvSpPr>
          <p:cNvPr id="7" name="TextBox 6"/>
          <p:cNvSpPr txBox="1"/>
          <p:nvPr/>
        </p:nvSpPr>
        <p:spPr>
          <a:xfrm>
            <a:off x="1217295" y="4294466"/>
            <a:ext cx="217170" cy="369332"/>
          </a:xfrm>
          <a:prstGeom prst="rect">
            <a:avLst/>
          </a:prstGeom>
          <a:noFill/>
        </p:spPr>
        <p:txBody>
          <a:bodyPr wrap="square" rtlCol="0">
            <a:spAutoFit/>
          </a:bodyPr>
          <a:lstStyle/>
          <a:p>
            <a:r>
              <a:rPr lang="en-US"/>
              <a:t>3</a:t>
            </a:r>
          </a:p>
        </p:txBody>
      </p:sp>
      <p:cxnSp>
        <p:nvCxnSpPr>
          <p:cNvPr id="9" name="Straight Arrow Connector 8"/>
          <p:cNvCxnSpPr>
            <a:stCxn id="3" idx="3"/>
            <a:endCxn id="5" idx="1"/>
          </p:cNvCxnSpPr>
          <p:nvPr/>
        </p:nvCxnSpPr>
        <p:spPr>
          <a:xfrm flipV="1">
            <a:off x="674370" y="4109800"/>
            <a:ext cx="217170" cy="35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4370" y="4566104"/>
            <a:ext cx="251460" cy="17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p:cNvCxnSpPr>
          <p:nvPr/>
        </p:nvCxnSpPr>
        <p:spPr>
          <a:xfrm flipV="1">
            <a:off x="1000125" y="4262200"/>
            <a:ext cx="43815" cy="38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1108710" y="4543966"/>
            <a:ext cx="217170" cy="28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p:cNvCxnSpPr>
          <p:nvPr/>
        </p:nvCxnSpPr>
        <p:spPr>
          <a:xfrm>
            <a:off x="1108710" y="4109800"/>
            <a:ext cx="217170" cy="301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3370" y="5016700"/>
            <a:ext cx="2232660" cy="1446550"/>
          </a:xfrm>
          <a:prstGeom prst="rect">
            <a:avLst/>
          </a:prstGeom>
          <a:noFill/>
        </p:spPr>
        <p:txBody>
          <a:bodyPr wrap="square" rtlCol="0">
            <a:spAutoFit/>
          </a:bodyPr>
          <a:lstStyle/>
          <a:p>
            <a:r>
              <a:rPr lang="en-US" sz="1400" dirty="0" smtClean="0"/>
              <a:t>Degree    next</a:t>
            </a:r>
          </a:p>
          <a:p>
            <a:r>
              <a:rPr lang="en-US" sz="1400" dirty="0" smtClean="0"/>
              <a:t>0:  0	[1,2]</a:t>
            </a:r>
          </a:p>
          <a:p>
            <a:r>
              <a:rPr lang="en-US" sz="1400" dirty="0" smtClean="0"/>
              <a:t>1:  2	[3]</a:t>
            </a:r>
          </a:p>
          <a:p>
            <a:r>
              <a:rPr lang="en-US" sz="1400" dirty="0" smtClean="0"/>
              <a:t>2:  1	[1,3]</a:t>
            </a:r>
          </a:p>
          <a:p>
            <a:r>
              <a:rPr lang="en-US" sz="1400" dirty="0" smtClean="0"/>
              <a:t>3:  2	[]</a:t>
            </a:r>
          </a:p>
          <a:p>
            <a:endParaRPr lang="en-US" dirty="0"/>
          </a:p>
        </p:txBody>
      </p:sp>
      <p:sp>
        <p:nvSpPr>
          <p:cNvPr id="27" name="TextBox 26"/>
          <p:cNvSpPr txBox="1"/>
          <p:nvPr/>
        </p:nvSpPr>
        <p:spPr>
          <a:xfrm>
            <a:off x="1805940" y="5218212"/>
            <a:ext cx="5223510" cy="1508105"/>
          </a:xfrm>
          <a:prstGeom prst="rect">
            <a:avLst/>
          </a:prstGeom>
          <a:noFill/>
        </p:spPr>
        <p:txBody>
          <a:bodyPr wrap="square" rtlCol="0">
            <a:spAutoFit/>
          </a:bodyPr>
          <a:lstStyle/>
          <a:p>
            <a:r>
              <a:rPr lang="en-US" sz="1400" dirty="0" smtClean="0"/>
              <a:t>St=[0], pop 0, degree[1]--=1degree[2]--=0  push 2</a:t>
            </a:r>
          </a:p>
          <a:p>
            <a:r>
              <a:rPr lang="en-US" sz="1400" dirty="0" smtClean="0"/>
              <a:t>St=[2]  pop 2, degree[3]--=1 degree[1]--=0 push 1</a:t>
            </a:r>
          </a:p>
          <a:p>
            <a:r>
              <a:rPr lang="en-US" sz="1400" dirty="0" smtClean="0"/>
              <a:t>St=[1] pop 1, degree[3]--=0 push 3</a:t>
            </a:r>
          </a:p>
          <a:p>
            <a:r>
              <a:rPr lang="en-US" sz="1400" dirty="0" smtClean="0"/>
              <a:t>St=[3] pop 3, no next </a:t>
            </a:r>
            <a:r>
              <a:rPr lang="en-US" sz="1400" dirty="0" err="1" smtClean="0"/>
              <a:t>st</a:t>
            </a:r>
            <a:r>
              <a:rPr lang="en-US" sz="1400" dirty="0" smtClean="0"/>
              <a:t>=[] stop</a:t>
            </a:r>
          </a:p>
          <a:p>
            <a:endParaRPr lang="en-US" dirty="0" smtClean="0"/>
          </a:p>
          <a:p>
            <a:endParaRPr lang="en-US" dirty="0"/>
          </a:p>
        </p:txBody>
      </p:sp>
      <p:sp>
        <p:nvSpPr>
          <p:cNvPr id="28" name="TextBox 27"/>
          <p:cNvSpPr txBox="1"/>
          <p:nvPr/>
        </p:nvSpPr>
        <p:spPr>
          <a:xfrm>
            <a:off x="2068830" y="3925134"/>
            <a:ext cx="3223260" cy="523220"/>
          </a:xfrm>
          <a:prstGeom prst="rect">
            <a:avLst/>
          </a:prstGeom>
          <a:noFill/>
        </p:spPr>
        <p:txBody>
          <a:bodyPr wrap="square" rtlCol="0">
            <a:spAutoFit/>
          </a:bodyPr>
          <a:lstStyle/>
          <a:p>
            <a:r>
              <a:rPr lang="en-US" sz="1400" b="1" dirty="0" smtClean="0">
                <a:solidFill>
                  <a:srgbClr val="7030A0"/>
                </a:solidFill>
              </a:rPr>
              <a:t>We can use topological sorting to detect if there is cycle in directed graph</a:t>
            </a:r>
            <a:endParaRPr lang="en-US" sz="1400" b="1" dirty="0">
              <a:solidFill>
                <a:srgbClr val="7030A0"/>
              </a:solidFill>
            </a:endParaRPr>
          </a:p>
        </p:txBody>
      </p:sp>
      <p:sp>
        <p:nvSpPr>
          <p:cNvPr id="29" name="Rectangle 28"/>
          <p:cNvSpPr/>
          <p:nvPr/>
        </p:nvSpPr>
        <p:spPr>
          <a:xfrm>
            <a:off x="5703570" y="117693"/>
            <a:ext cx="6096000" cy="6740307"/>
          </a:xfrm>
          <a:prstGeom prst="rect">
            <a:avLst/>
          </a:prstGeom>
        </p:spPr>
        <p:txBody>
          <a:bodyPr>
            <a:spAutoFit/>
          </a:bodyPr>
          <a:lstStyle/>
          <a:p>
            <a:r>
              <a:rPr lang="en-US" sz="1600" dirty="0">
                <a:solidFill>
                  <a:srgbClr val="7030A0"/>
                </a:solidFill>
                <a:latin typeface="Calibri" charset="0"/>
                <a:ea typeface="DengXian" charset="-122"/>
                <a:cs typeface="Times New Roman" charset="0"/>
              </a:rPr>
              <a:t>for(</a:t>
            </a:r>
            <a:r>
              <a:rPr lang="en-US" sz="1600" dirty="0" err="1">
                <a:solidFill>
                  <a:srgbClr val="7030A0"/>
                </a:solidFill>
                <a:latin typeface="Calibri" charset="0"/>
                <a:ea typeface="DengXian" charset="-122"/>
                <a:cs typeface="Times New Roman" charset="0"/>
              </a:rPr>
              <a:t>var</a:t>
            </a:r>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edge of edges) </a:t>
            </a:r>
            <a:r>
              <a:rPr lang="en-US" sz="1600" dirty="0">
                <a:solidFill>
                  <a:srgbClr val="7030A0"/>
                </a:solidFill>
                <a:latin typeface="Calibri" charset="0"/>
                <a:ea typeface="DengXian" charset="-122"/>
                <a:cs typeface="Times New Roman" charset="0"/>
              </a:rPr>
              <a:t>{</a:t>
            </a:r>
          </a:p>
          <a:p>
            <a:r>
              <a:rPr lang="en-US" sz="1600" dirty="0">
                <a:solidFill>
                  <a:srgbClr val="7030A0"/>
                </a:solidFill>
                <a:latin typeface="Calibri" charset="0"/>
                <a:ea typeface="DengXian" charset="-122"/>
                <a:cs typeface="Times New Roman" charset="0"/>
              </a:rPr>
              <a:t>        if(!</a:t>
            </a:r>
            <a:r>
              <a:rPr lang="en-US" sz="1600" dirty="0" smtClean="0">
                <a:solidFill>
                  <a:srgbClr val="7030A0"/>
                </a:solidFill>
                <a:latin typeface="Calibri" charset="0"/>
                <a:ea typeface="DengXian" charset="-122"/>
                <a:cs typeface="Times New Roman" charset="0"/>
              </a:rPr>
              <a:t>map[</a:t>
            </a:r>
            <a:r>
              <a:rPr lang="en-US" sz="1600" dirty="0">
                <a:solidFill>
                  <a:srgbClr val="7030A0"/>
                </a:solidFill>
                <a:latin typeface="Calibri" charset="0"/>
                <a:ea typeface="DengXian" charset="-122"/>
                <a:cs typeface="Times New Roman" charset="0"/>
              </a:rPr>
              <a:t>edge </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1]]) {</a:t>
            </a:r>
          </a:p>
          <a:p>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map[</a:t>
            </a:r>
            <a:r>
              <a:rPr lang="en-US" sz="1600" dirty="0">
                <a:solidFill>
                  <a:srgbClr val="7030A0"/>
                </a:solidFill>
                <a:latin typeface="Calibri" charset="0"/>
                <a:ea typeface="DengXian" charset="-122"/>
                <a:cs typeface="Times New Roman" charset="0"/>
              </a:rPr>
              <a:t>edge </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1]] = [];</a:t>
            </a: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map[</a:t>
            </a:r>
            <a:r>
              <a:rPr lang="en-US" sz="1600" dirty="0">
                <a:solidFill>
                  <a:srgbClr val="7030A0"/>
                </a:solidFill>
                <a:latin typeface="Calibri" charset="0"/>
                <a:ea typeface="DengXian" charset="-122"/>
                <a:cs typeface="Times New Roman" charset="0"/>
              </a:rPr>
              <a:t>edge </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1]].</a:t>
            </a:r>
            <a:r>
              <a:rPr lang="en-US" sz="1600" dirty="0" smtClean="0">
                <a:solidFill>
                  <a:srgbClr val="7030A0"/>
                </a:solidFill>
                <a:latin typeface="Calibri" charset="0"/>
                <a:ea typeface="DengXian" charset="-122"/>
                <a:cs typeface="Times New Roman" charset="0"/>
              </a:rPr>
              <a:t>push(</a:t>
            </a:r>
            <a:r>
              <a:rPr lang="en-US" sz="1600" dirty="0">
                <a:solidFill>
                  <a:srgbClr val="7030A0"/>
                </a:solidFill>
                <a:latin typeface="Calibri" charset="0"/>
                <a:ea typeface="DengXian" charset="-122"/>
                <a:cs typeface="Times New Roman" charset="0"/>
              </a:rPr>
              <a:t>edge </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0]);</a:t>
            </a:r>
          </a:p>
          <a:p>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degree[</a:t>
            </a:r>
            <a:r>
              <a:rPr lang="en-US" sz="1600" dirty="0">
                <a:solidFill>
                  <a:srgbClr val="7030A0"/>
                </a:solidFill>
                <a:latin typeface="Calibri" charset="0"/>
                <a:ea typeface="DengXian" charset="-122"/>
                <a:cs typeface="Times New Roman" charset="0"/>
              </a:rPr>
              <a:t>edge </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0]]++;</a:t>
            </a: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 put all nodes has </a:t>
            </a:r>
            <a:r>
              <a:rPr lang="en-US" sz="1600" dirty="0" err="1">
                <a:solidFill>
                  <a:srgbClr val="7030A0"/>
                </a:solidFill>
                <a:latin typeface="Calibri" charset="0"/>
                <a:ea typeface="DengXian" charset="-122"/>
                <a:cs typeface="Times New Roman" charset="0"/>
              </a:rPr>
              <a:t>indegree</a:t>
            </a:r>
            <a:r>
              <a:rPr lang="en-US" sz="1600" dirty="0">
                <a:solidFill>
                  <a:srgbClr val="7030A0"/>
                </a:solidFill>
                <a:latin typeface="Calibri" charset="0"/>
                <a:ea typeface="DengXian" charset="-122"/>
                <a:cs typeface="Times New Roman" charset="0"/>
              </a:rPr>
              <a:t> 0 onto the queue</a:t>
            </a:r>
          </a:p>
          <a:p>
            <a:r>
              <a:rPr lang="en-US" sz="1600" dirty="0">
                <a:solidFill>
                  <a:srgbClr val="7030A0"/>
                </a:solidFill>
                <a:latin typeface="Calibri" charset="0"/>
                <a:ea typeface="DengXian" charset="-122"/>
                <a:cs typeface="Times New Roman" charset="0"/>
              </a:rPr>
              <a:t>    for(</a:t>
            </a:r>
            <a:r>
              <a:rPr lang="en-US" sz="1600" dirty="0" err="1">
                <a:solidFill>
                  <a:srgbClr val="7030A0"/>
                </a:solidFill>
                <a:latin typeface="Calibri" charset="0"/>
                <a:ea typeface="DengXian" charset="-122"/>
                <a:cs typeface="Times New Roman" charset="0"/>
              </a:rPr>
              <a:t>var</a:t>
            </a:r>
            <a:r>
              <a:rPr lang="en-US" sz="1600" dirty="0">
                <a:solidFill>
                  <a:srgbClr val="7030A0"/>
                </a:solidFill>
                <a:latin typeface="Calibri" charset="0"/>
                <a:ea typeface="DengXian" charset="-122"/>
                <a:cs typeface="Times New Roman" charset="0"/>
              </a:rPr>
              <a:t> </a:t>
            </a:r>
            <a:r>
              <a:rPr lang="en-US" sz="1600" dirty="0" err="1">
                <a:solidFill>
                  <a:srgbClr val="7030A0"/>
                </a:solidFill>
                <a:latin typeface="Calibri" charset="0"/>
                <a:ea typeface="DengXian" charset="-122"/>
                <a:cs typeface="Times New Roman" charset="0"/>
              </a:rPr>
              <a:t>i</a:t>
            </a:r>
            <a:r>
              <a:rPr lang="en-US" sz="1600" dirty="0">
                <a:solidFill>
                  <a:srgbClr val="7030A0"/>
                </a:solidFill>
                <a:latin typeface="Calibri" charset="0"/>
                <a:ea typeface="DengXian" charset="-122"/>
                <a:cs typeface="Times New Roman" charset="0"/>
              </a:rPr>
              <a:t>=0; </a:t>
            </a:r>
            <a:r>
              <a:rPr lang="en-US" sz="1600" dirty="0" err="1">
                <a:solidFill>
                  <a:srgbClr val="7030A0"/>
                </a:solidFill>
                <a:latin typeface="Calibri" charset="0"/>
                <a:ea typeface="DengXian" charset="-122"/>
                <a:cs typeface="Times New Roman" charset="0"/>
              </a:rPr>
              <a:t>i</a:t>
            </a:r>
            <a:r>
              <a:rPr lang="en-US" sz="1600" dirty="0">
                <a:solidFill>
                  <a:srgbClr val="7030A0"/>
                </a:solidFill>
                <a:latin typeface="Calibri" charset="0"/>
                <a:ea typeface="DengXian" charset="-122"/>
                <a:cs typeface="Times New Roman" charset="0"/>
              </a:rPr>
              <a:t>&lt;</a:t>
            </a:r>
            <a:r>
              <a:rPr lang="en-US" sz="1600" dirty="0" err="1">
                <a:solidFill>
                  <a:srgbClr val="7030A0"/>
                </a:solidFill>
                <a:latin typeface="Calibri" charset="0"/>
                <a:ea typeface="DengXian" charset="-122"/>
                <a:cs typeface="Times New Roman" charset="0"/>
              </a:rPr>
              <a:t>degree.length</a:t>
            </a:r>
            <a:r>
              <a:rPr lang="en-US" sz="1600" dirty="0">
                <a:solidFill>
                  <a:srgbClr val="7030A0"/>
                </a:solidFill>
                <a:latin typeface="Calibri" charset="0"/>
                <a:ea typeface="DengXian" charset="-122"/>
                <a:cs typeface="Times New Roman" charset="0"/>
              </a:rPr>
              <a:t>; </a:t>
            </a:r>
            <a:r>
              <a:rPr lang="en-US" sz="1600" dirty="0" err="1">
                <a:solidFill>
                  <a:srgbClr val="7030A0"/>
                </a:solidFill>
                <a:latin typeface="Calibri" charset="0"/>
                <a:ea typeface="DengXian" charset="-122"/>
                <a:cs typeface="Times New Roman" charset="0"/>
              </a:rPr>
              <a:t>i</a:t>
            </a:r>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if(degree[</a:t>
            </a:r>
            <a:r>
              <a:rPr lang="en-US" sz="1600" dirty="0" err="1">
                <a:solidFill>
                  <a:srgbClr val="7030A0"/>
                </a:solidFill>
                <a:latin typeface="Calibri" charset="0"/>
                <a:ea typeface="DengXian" charset="-122"/>
                <a:cs typeface="Times New Roman" charset="0"/>
              </a:rPr>
              <a:t>i</a:t>
            </a:r>
            <a:r>
              <a:rPr lang="en-US" sz="1600" dirty="0">
                <a:solidFill>
                  <a:srgbClr val="7030A0"/>
                </a:solidFill>
                <a:latin typeface="Calibri" charset="0"/>
                <a:ea typeface="DengXian" charset="-122"/>
                <a:cs typeface="Times New Roman" charset="0"/>
              </a:rPr>
              <a:t>] === 0) {</a:t>
            </a:r>
          </a:p>
          <a:p>
            <a:r>
              <a:rPr lang="en-US" sz="1600" dirty="0">
                <a:solidFill>
                  <a:srgbClr val="7030A0"/>
                </a:solidFill>
                <a:latin typeface="Calibri" charset="0"/>
                <a:ea typeface="DengXian" charset="-122"/>
                <a:cs typeface="Times New Roman" charset="0"/>
              </a:rPr>
              <a:t>            </a:t>
            </a:r>
            <a:r>
              <a:rPr lang="en-US" sz="1600" dirty="0" err="1">
                <a:solidFill>
                  <a:srgbClr val="7030A0"/>
                </a:solidFill>
                <a:latin typeface="Calibri" charset="0"/>
                <a:ea typeface="DengXian" charset="-122"/>
                <a:cs typeface="Times New Roman" charset="0"/>
              </a:rPr>
              <a:t>queue.push</a:t>
            </a:r>
            <a:r>
              <a:rPr lang="en-US" sz="1600" dirty="0">
                <a:solidFill>
                  <a:srgbClr val="7030A0"/>
                </a:solidFill>
                <a:latin typeface="Calibri" charset="0"/>
                <a:ea typeface="DengXian" charset="-122"/>
                <a:cs typeface="Times New Roman" charset="0"/>
              </a:rPr>
              <a:t>(</a:t>
            </a:r>
            <a:r>
              <a:rPr lang="en-US" sz="1600" dirty="0" err="1">
                <a:solidFill>
                  <a:srgbClr val="7030A0"/>
                </a:solidFill>
                <a:latin typeface="Calibri" charset="0"/>
                <a:ea typeface="DengXian" charset="-122"/>
                <a:cs typeface="Times New Roman" charset="0"/>
              </a:rPr>
              <a:t>i</a:t>
            </a:r>
            <a:r>
              <a:rPr lang="en-US" sz="1600" dirty="0">
                <a:solidFill>
                  <a:srgbClr val="7030A0"/>
                </a:solidFill>
                <a:latin typeface="Calibri" charset="0"/>
                <a:ea typeface="DengXian" charset="-122"/>
                <a:cs typeface="Times New Roman" charset="0"/>
              </a:rPr>
              <a:t>);</a:t>
            </a: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a:t>
            </a:r>
          </a:p>
          <a:p>
            <a:r>
              <a:rPr lang="en-US" sz="1600" dirty="0" smtClean="0">
                <a:solidFill>
                  <a:srgbClr val="7030A0"/>
                </a:solidFill>
                <a:latin typeface="Calibri" charset="0"/>
                <a:ea typeface="DengXian" charset="-122"/>
                <a:cs typeface="Times New Roman" charset="0"/>
              </a:rPr>
              <a:t>   // </a:t>
            </a:r>
            <a:r>
              <a:rPr lang="en-US" sz="1600" dirty="0">
                <a:solidFill>
                  <a:srgbClr val="7030A0"/>
                </a:solidFill>
                <a:latin typeface="Calibri" charset="0"/>
                <a:ea typeface="DengXian" charset="-122"/>
                <a:cs typeface="Times New Roman" charset="0"/>
              </a:rPr>
              <a:t>elements on queue must has degree 0</a:t>
            </a:r>
          </a:p>
          <a:p>
            <a:r>
              <a:rPr lang="en-US" sz="1600" dirty="0">
                <a:solidFill>
                  <a:srgbClr val="7030A0"/>
                </a:solidFill>
                <a:latin typeface="Calibri" charset="0"/>
                <a:ea typeface="DengXian" charset="-122"/>
                <a:cs typeface="Times New Roman" charset="0"/>
              </a:rPr>
              <a:t>    while(</a:t>
            </a:r>
            <a:r>
              <a:rPr lang="en-US" sz="1600" dirty="0" err="1">
                <a:solidFill>
                  <a:srgbClr val="7030A0"/>
                </a:solidFill>
                <a:latin typeface="Calibri" charset="0"/>
                <a:ea typeface="DengXian" charset="-122"/>
                <a:cs typeface="Times New Roman" charset="0"/>
              </a:rPr>
              <a:t>queue.length</a:t>
            </a:r>
            <a:r>
              <a:rPr lang="en-US" sz="1600" dirty="0">
                <a:solidFill>
                  <a:srgbClr val="7030A0"/>
                </a:solidFill>
                <a:latin typeface="Calibri" charset="0"/>
                <a:ea typeface="DengXian" charset="-122"/>
                <a:cs typeface="Times New Roman" charset="0"/>
              </a:rPr>
              <a:t> &gt; 0) {  </a:t>
            </a:r>
          </a:p>
          <a:p>
            <a:r>
              <a:rPr lang="en-US" sz="1600" dirty="0">
                <a:solidFill>
                  <a:srgbClr val="7030A0"/>
                </a:solidFill>
                <a:latin typeface="Calibri" charset="0"/>
                <a:ea typeface="DengXian" charset="-122"/>
                <a:cs typeface="Times New Roman" charset="0"/>
              </a:rPr>
              <a:t>        </a:t>
            </a:r>
            <a:r>
              <a:rPr lang="en-US" sz="1600" dirty="0" err="1">
                <a:solidFill>
                  <a:srgbClr val="7030A0"/>
                </a:solidFill>
                <a:latin typeface="Calibri" charset="0"/>
                <a:ea typeface="DengXian" charset="-122"/>
                <a:cs typeface="Times New Roman" charset="0"/>
              </a:rPr>
              <a:t>var</a:t>
            </a:r>
            <a:r>
              <a:rPr lang="en-US" sz="1600" dirty="0">
                <a:solidFill>
                  <a:srgbClr val="7030A0"/>
                </a:solidFill>
                <a:latin typeface="Calibri" charset="0"/>
                <a:ea typeface="DengXian" charset="-122"/>
                <a:cs typeface="Times New Roman" charset="0"/>
              </a:rPr>
              <a:t> </a:t>
            </a:r>
            <a:r>
              <a:rPr lang="en-US" sz="1600" dirty="0" err="1">
                <a:solidFill>
                  <a:srgbClr val="7030A0"/>
                </a:solidFill>
                <a:latin typeface="Calibri" charset="0"/>
                <a:ea typeface="DengXian" charset="-122"/>
                <a:cs typeface="Times New Roman" charset="0"/>
              </a:rPr>
              <a:t>curNode</a:t>
            </a:r>
            <a:r>
              <a:rPr lang="en-US" sz="1600" dirty="0">
                <a:solidFill>
                  <a:srgbClr val="7030A0"/>
                </a:solidFill>
                <a:latin typeface="Calibri" charset="0"/>
                <a:ea typeface="DengXian" charset="-122"/>
                <a:cs typeface="Times New Roman" charset="0"/>
              </a:rPr>
              <a:t> = </a:t>
            </a:r>
            <a:r>
              <a:rPr lang="en-US" sz="1600" dirty="0" err="1">
                <a:solidFill>
                  <a:srgbClr val="7030A0"/>
                </a:solidFill>
                <a:latin typeface="Calibri" charset="0"/>
                <a:ea typeface="DengXian" charset="-122"/>
                <a:cs typeface="Times New Roman" charset="0"/>
              </a:rPr>
              <a:t>queue.pop</a:t>
            </a:r>
            <a:r>
              <a:rPr lang="en-US" sz="1600" dirty="0" smtClean="0">
                <a:solidFill>
                  <a:srgbClr val="7030A0"/>
                </a:solidFill>
                <a:latin typeface="Calibri" charset="0"/>
                <a:ea typeface="DengXian" charset="-122"/>
                <a:cs typeface="Times New Roman" charset="0"/>
              </a:rPr>
              <a:t>();</a:t>
            </a:r>
          </a:p>
          <a:p>
            <a:r>
              <a:rPr lang="en-US" sz="1600" dirty="0" smtClean="0">
                <a:solidFill>
                  <a:srgbClr val="7030A0"/>
                </a:solidFill>
                <a:latin typeface="Calibri" charset="0"/>
                <a:ea typeface="DengXian" charset="-122"/>
                <a:cs typeface="Times New Roman" charset="0"/>
              </a:rPr>
              <a:t>        </a:t>
            </a:r>
            <a:r>
              <a:rPr lang="en-US" sz="1600" dirty="0" err="1" smtClean="0">
                <a:solidFill>
                  <a:srgbClr val="7030A0"/>
                </a:solidFill>
                <a:latin typeface="Calibri" charset="0"/>
                <a:ea typeface="DengXian" charset="-122"/>
                <a:cs typeface="Times New Roman" charset="0"/>
              </a:rPr>
              <a:t>res.push</a:t>
            </a:r>
            <a:r>
              <a:rPr lang="en-US" sz="1600" dirty="0" smtClean="0">
                <a:solidFill>
                  <a:srgbClr val="7030A0"/>
                </a:solidFill>
                <a:latin typeface="Calibri" charset="0"/>
                <a:ea typeface="DengXian" charset="-122"/>
                <a:cs typeface="Times New Roman" charset="0"/>
              </a:rPr>
              <a:t>(</a:t>
            </a:r>
            <a:r>
              <a:rPr lang="en-US" sz="1600" dirty="0" err="1" smtClean="0">
                <a:solidFill>
                  <a:srgbClr val="7030A0"/>
                </a:solidFill>
                <a:latin typeface="Calibri" charset="0"/>
                <a:ea typeface="DengXian" charset="-122"/>
                <a:cs typeface="Times New Roman" charset="0"/>
              </a:rPr>
              <a:t>curNode</a:t>
            </a:r>
            <a:r>
              <a:rPr lang="en-US" sz="1600" dirty="0">
                <a:solidFill>
                  <a:srgbClr val="7030A0"/>
                </a:solidFill>
                <a:latin typeface="Calibri" charset="0"/>
                <a:ea typeface="DengXian" charset="-122"/>
                <a:cs typeface="Times New Roman" charset="0"/>
              </a:rPr>
              <a:t>);</a:t>
            </a:r>
          </a:p>
          <a:p>
            <a:r>
              <a:rPr lang="en-US" sz="1600" dirty="0">
                <a:solidFill>
                  <a:srgbClr val="7030A0"/>
                </a:solidFill>
                <a:latin typeface="Calibri" charset="0"/>
                <a:ea typeface="DengXian" charset="-122"/>
                <a:cs typeface="Times New Roman" charset="0"/>
              </a:rPr>
              <a:t>        if(!map[</a:t>
            </a:r>
            <a:r>
              <a:rPr lang="en-US" sz="1600" dirty="0" err="1">
                <a:solidFill>
                  <a:srgbClr val="7030A0"/>
                </a:solidFill>
                <a:latin typeface="Calibri" charset="0"/>
                <a:ea typeface="DengXian" charset="-122"/>
                <a:cs typeface="Times New Roman" charset="0"/>
              </a:rPr>
              <a:t>curNode</a:t>
            </a:r>
            <a:r>
              <a:rPr lang="en-US" sz="1600" dirty="0">
                <a:solidFill>
                  <a:srgbClr val="7030A0"/>
                </a:solidFill>
                <a:latin typeface="Calibri" charset="0"/>
                <a:ea typeface="DengXian" charset="-122"/>
                <a:cs typeface="Times New Roman" charset="0"/>
              </a:rPr>
              <a:t>]) continue;</a:t>
            </a:r>
          </a:p>
          <a:p>
            <a:r>
              <a:rPr lang="en-US" sz="1600" dirty="0">
                <a:solidFill>
                  <a:srgbClr val="7030A0"/>
                </a:solidFill>
                <a:latin typeface="Calibri" charset="0"/>
                <a:ea typeface="DengXian" charset="-122"/>
                <a:cs typeface="Times New Roman" charset="0"/>
              </a:rPr>
              <a:t>        for(</a:t>
            </a:r>
            <a:r>
              <a:rPr lang="en-US" sz="1600" dirty="0" err="1">
                <a:solidFill>
                  <a:srgbClr val="7030A0"/>
                </a:solidFill>
                <a:latin typeface="Calibri" charset="0"/>
                <a:ea typeface="DengXian" charset="-122"/>
                <a:cs typeface="Times New Roman" charset="0"/>
              </a:rPr>
              <a:t>var</a:t>
            </a:r>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next of </a:t>
            </a:r>
            <a:r>
              <a:rPr lang="en-US" sz="1600" dirty="0">
                <a:solidFill>
                  <a:srgbClr val="7030A0"/>
                </a:solidFill>
                <a:latin typeface="Calibri" charset="0"/>
                <a:ea typeface="DengXian" charset="-122"/>
                <a:cs typeface="Times New Roman" charset="0"/>
              </a:rPr>
              <a:t>map[</a:t>
            </a:r>
            <a:r>
              <a:rPr lang="en-US" sz="1600" dirty="0" err="1">
                <a:solidFill>
                  <a:srgbClr val="7030A0"/>
                </a:solidFill>
                <a:latin typeface="Calibri" charset="0"/>
                <a:ea typeface="DengXian" charset="-122"/>
                <a:cs typeface="Times New Roman" charset="0"/>
              </a:rPr>
              <a:t>curNode</a:t>
            </a:r>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degree[next]--;</a:t>
            </a:r>
            <a:endParaRPr lang="en-US" sz="1600" dirty="0">
              <a:solidFill>
                <a:srgbClr val="7030A0"/>
              </a:solidFill>
              <a:latin typeface="Calibri" charset="0"/>
              <a:ea typeface="DengXian" charset="-122"/>
              <a:cs typeface="Times New Roman" charset="0"/>
            </a:endParaRPr>
          </a:p>
          <a:p>
            <a:r>
              <a:rPr lang="en-US" sz="1600" dirty="0">
                <a:solidFill>
                  <a:srgbClr val="7030A0"/>
                </a:solidFill>
                <a:latin typeface="Calibri" charset="0"/>
                <a:ea typeface="DengXian" charset="-122"/>
                <a:cs typeface="Times New Roman" charset="0"/>
              </a:rPr>
              <a:t>            </a:t>
            </a:r>
            <a:r>
              <a:rPr lang="en-US" sz="1600" dirty="0" smtClean="0">
                <a:solidFill>
                  <a:srgbClr val="7030A0"/>
                </a:solidFill>
                <a:latin typeface="Calibri" charset="0"/>
                <a:ea typeface="DengXian" charset="-122"/>
                <a:cs typeface="Times New Roman" charset="0"/>
              </a:rPr>
              <a:t>if(degree[next] </a:t>
            </a:r>
            <a:r>
              <a:rPr lang="en-US" sz="1600" dirty="0">
                <a:solidFill>
                  <a:srgbClr val="7030A0"/>
                </a:solidFill>
                <a:latin typeface="Calibri" charset="0"/>
                <a:ea typeface="DengXian" charset="-122"/>
                <a:cs typeface="Times New Roman" charset="0"/>
              </a:rPr>
              <a:t>=== 0) {</a:t>
            </a:r>
          </a:p>
          <a:p>
            <a:r>
              <a:rPr lang="en-US" sz="1600" dirty="0">
                <a:solidFill>
                  <a:srgbClr val="7030A0"/>
                </a:solidFill>
                <a:latin typeface="Calibri" charset="0"/>
                <a:ea typeface="DengXian" charset="-122"/>
                <a:cs typeface="Times New Roman" charset="0"/>
              </a:rPr>
              <a:t>                </a:t>
            </a:r>
            <a:r>
              <a:rPr lang="en-US" sz="1600" dirty="0" err="1" smtClean="0">
                <a:solidFill>
                  <a:srgbClr val="7030A0"/>
                </a:solidFill>
                <a:latin typeface="Calibri" charset="0"/>
                <a:ea typeface="DengXian" charset="-122"/>
                <a:cs typeface="Times New Roman" charset="0"/>
              </a:rPr>
              <a:t>queue.push</a:t>
            </a:r>
            <a:r>
              <a:rPr lang="en-US" sz="1600" dirty="0" smtClean="0">
                <a:solidFill>
                  <a:srgbClr val="7030A0"/>
                </a:solidFill>
                <a:latin typeface="Calibri" charset="0"/>
                <a:ea typeface="DengXian" charset="-122"/>
                <a:cs typeface="Times New Roman" charset="0"/>
              </a:rPr>
              <a:t>(</a:t>
            </a:r>
            <a:r>
              <a:rPr lang="en-US" sz="1600" dirty="0">
                <a:solidFill>
                  <a:srgbClr val="7030A0"/>
                </a:solidFill>
                <a:latin typeface="Calibri" charset="0"/>
                <a:ea typeface="DengXian" charset="-122"/>
                <a:cs typeface="Times New Roman" charset="0"/>
              </a:rPr>
              <a:t>next </a:t>
            </a:r>
            <a:r>
              <a:rPr lang="en-US" sz="1600" dirty="0" smtClean="0">
                <a:solidFill>
                  <a:srgbClr val="7030A0"/>
                </a:solidFill>
                <a:latin typeface="Calibri" charset="0"/>
                <a:ea typeface="DengXian" charset="-122"/>
                <a:cs typeface="Times New Roman" charset="0"/>
              </a:rPr>
              <a:t>);</a:t>
            </a:r>
            <a:endParaRPr lang="en-US" sz="1600" dirty="0">
              <a:solidFill>
                <a:srgbClr val="7030A0"/>
              </a:solidFill>
              <a:latin typeface="Calibri" charset="0"/>
              <a:ea typeface="DengXian" charset="-122"/>
              <a:cs typeface="Times New Roman" charset="0"/>
            </a:endParaRP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a:t>
            </a:r>
          </a:p>
          <a:p>
            <a:r>
              <a:rPr lang="en-US" sz="1600" dirty="0">
                <a:solidFill>
                  <a:srgbClr val="7030A0"/>
                </a:solidFill>
                <a:latin typeface="Calibri" charset="0"/>
                <a:ea typeface="DengXian" charset="-122"/>
                <a:cs typeface="Times New Roman" charset="0"/>
              </a:rPr>
              <a:t>    // check after </a:t>
            </a:r>
            <a:r>
              <a:rPr lang="en-US" sz="1600" dirty="0" err="1">
                <a:solidFill>
                  <a:srgbClr val="7030A0"/>
                </a:solidFill>
                <a:latin typeface="Calibri" charset="0"/>
                <a:ea typeface="DengXian" charset="-122"/>
                <a:cs typeface="Times New Roman" charset="0"/>
              </a:rPr>
              <a:t>bfs</a:t>
            </a:r>
            <a:r>
              <a:rPr lang="en-US" sz="1600" dirty="0">
                <a:solidFill>
                  <a:srgbClr val="7030A0"/>
                </a:solidFill>
                <a:latin typeface="Calibri" charset="0"/>
                <a:ea typeface="DengXian" charset="-122"/>
                <a:cs typeface="Times New Roman" charset="0"/>
              </a:rPr>
              <a:t>, if there is a node with </a:t>
            </a:r>
            <a:r>
              <a:rPr lang="en-US" sz="1600" dirty="0" err="1">
                <a:solidFill>
                  <a:srgbClr val="7030A0"/>
                </a:solidFill>
                <a:latin typeface="Calibri" charset="0"/>
                <a:ea typeface="DengXian" charset="-122"/>
                <a:cs typeface="Times New Roman" charset="0"/>
              </a:rPr>
              <a:t>indegree</a:t>
            </a:r>
            <a:r>
              <a:rPr lang="en-US" sz="1600" dirty="0">
                <a:solidFill>
                  <a:srgbClr val="7030A0"/>
                </a:solidFill>
                <a:latin typeface="Calibri" charset="0"/>
                <a:ea typeface="DengXian" charset="-122"/>
                <a:cs typeface="Times New Roman" charset="0"/>
              </a:rPr>
              <a:t> !=0</a:t>
            </a:r>
            <a:r>
              <a:rPr lang="en-US" sz="1600" dirty="0" smtClean="0">
                <a:solidFill>
                  <a:srgbClr val="7030A0"/>
                </a:solidFill>
                <a:latin typeface="Calibri" charset="0"/>
                <a:ea typeface="DengXian" charset="-122"/>
                <a:cs typeface="Times New Roman" charset="0"/>
              </a:rPr>
              <a:t>, means there is a cycle in graph, res stored the topological order</a:t>
            </a:r>
            <a:endParaRPr lang="en-US" sz="1600" dirty="0">
              <a:solidFill>
                <a:srgbClr val="7030A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7422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 y="0"/>
            <a:ext cx="2524409" cy="461665"/>
          </a:xfrm>
          <a:prstGeom prst="rect">
            <a:avLst/>
          </a:prstGeom>
        </p:spPr>
        <p:txBody>
          <a:bodyPr wrap="none">
            <a:spAutoFit/>
          </a:bodyPr>
          <a:lstStyle/>
          <a:p>
            <a:r>
              <a:rPr lang="en-US" sz="2400"/>
              <a:t>Topological sorting</a:t>
            </a:r>
            <a:endParaRPr lang="en-US" sz="2400" dirty="0"/>
          </a:p>
        </p:txBody>
      </p:sp>
      <p:sp>
        <p:nvSpPr>
          <p:cNvPr id="2" name="Rectangle 1"/>
          <p:cNvSpPr/>
          <p:nvPr/>
        </p:nvSpPr>
        <p:spPr>
          <a:xfrm>
            <a:off x="191280" y="461665"/>
            <a:ext cx="11753070" cy="1169551"/>
          </a:xfrm>
          <a:prstGeom prst="rect">
            <a:avLst/>
          </a:prstGeom>
        </p:spPr>
        <p:txBody>
          <a:bodyPr wrap="square">
            <a:spAutoFit/>
          </a:bodyPr>
          <a:lstStyle/>
          <a:p>
            <a:r>
              <a:rPr lang="en-US" sz="1400" dirty="0"/>
              <a:t>Alien dictionary: There is a new alien language which uses the </a:t>
            </a:r>
            <a:r>
              <a:rPr lang="en-US" sz="1400" dirty="0" err="1"/>
              <a:t>latin</a:t>
            </a:r>
            <a:r>
              <a:rPr lang="en-US" sz="1400" dirty="0"/>
              <a:t> alphabet. However, the order among letters are unknown to you. </a:t>
            </a:r>
            <a:r>
              <a:rPr lang="en-US" sz="1400" dirty="0" smtClean="0"/>
              <a:t>You </a:t>
            </a:r>
            <a:r>
              <a:rPr lang="en-US" sz="1400" dirty="0"/>
              <a:t>receive a list of non-empty words from the dictionary, where words are sorted lexicographically by the rules of this new language. Derive the order of letters in this language</a:t>
            </a:r>
            <a:r>
              <a:rPr lang="en-US" sz="1400" dirty="0" smtClean="0"/>
              <a:t>.  Example </a:t>
            </a:r>
            <a:r>
              <a:rPr lang="en-US" sz="1400" dirty="0"/>
              <a:t>1:  Given the following words in dictionary,[  "</a:t>
            </a:r>
            <a:r>
              <a:rPr lang="en-US" sz="1400" dirty="0" err="1"/>
              <a:t>wrt</a:t>
            </a:r>
            <a:r>
              <a:rPr lang="en-US" sz="1400" dirty="0"/>
              <a:t>",  "</a:t>
            </a:r>
            <a:r>
              <a:rPr lang="en-US" sz="1400" dirty="0" err="1"/>
              <a:t>wrf</a:t>
            </a:r>
            <a:r>
              <a:rPr lang="en-US" sz="1400" dirty="0"/>
              <a:t>",  "</a:t>
            </a:r>
            <a:r>
              <a:rPr lang="en-US" sz="1400" dirty="0" err="1"/>
              <a:t>er</a:t>
            </a:r>
            <a:r>
              <a:rPr lang="en-US" sz="1400" dirty="0"/>
              <a:t>",  "</a:t>
            </a:r>
            <a:r>
              <a:rPr lang="en-US" sz="1400" dirty="0" err="1"/>
              <a:t>ett</a:t>
            </a:r>
            <a:r>
              <a:rPr lang="en-US" sz="1400" dirty="0"/>
              <a:t>",  "</a:t>
            </a:r>
            <a:r>
              <a:rPr lang="en-US" sz="1400" dirty="0" err="1"/>
              <a:t>rftt</a:t>
            </a:r>
            <a:r>
              <a:rPr lang="en-US" sz="1400" dirty="0" smtClean="0"/>
              <a:t>"]</a:t>
            </a:r>
          </a:p>
          <a:p>
            <a:r>
              <a:rPr lang="en-US" sz="1400" dirty="0" smtClean="0"/>
              <a:t>The </a:t>
            </a:r>
            <a:r>
              <a:rPr lang="en-US" sz="1400" dirty="0"/>
              <a:t>correct order is: "</a:t>
            </a:r>
            <a:r>
              <a:rPr lang="en-US" sz="1400" dirty="0" err="1"/>
              <a:t>wertf</a:t>
            </a:r>
            <a:r>
              <a:rPr lang="en-US" sz="1400" dirty="0"/>
              <a:t>".</a:t>
            </a:r>
          </a:p>
          <a:p>
            <a:endParaRPr lang="en-US" sz="1400" dirty="0"/>
          </a:p>
        </p:txBody>
      </p:sp>
      <p:sp>
        <p:nvSpPr>
          <p:cNvPr id="3" name="Rectangle 2"/>
          <p:cNvSpPr/>
          <p:nvPr/>
        </p:nvSpPr>
        <p:spPr>
          <a:xfrm>
            <a:off x="0" y="1376958"/>
            <a:ext cx="6423660" cy="1446550"/>
          </a:xfrm>
          <a:prstGeom prst="rect">
            <a:avLst/>
          </a:prstGeom>
        </p:spPr>
        <p:txBody>
          <a:bodyPr wrap="square">
            <a:spAutoFit/>
          </a:bodyPr>
          <a:lstStyle/>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wrt</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wrf</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er</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ett</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rftt</a:t>
            </a:r>
            <a:r>
              <a:rPr lang="en-US" sz="1400" dirty="0">
                <a:latin typeface="Calibri" charset="0"/>
                <a:ea typeface="DengXian" charset="-122"/>
                <a:cs typeface="Times New Roman" charset="0"/>
              </a:rPr>
              <a:t>"]</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5" name="Rectangle 4"/>
          <p:cNvSpPr/>
          <p:nvPr/>
        </p:nvSpPr>
        <p:spPr>
          <a:xfrm>
            <a:off x="6665595" y="1200329"/>
            <a:ext cx="6096000" cy="3754874"/>
          </a:xfrm>
          <a:prstGeom prst="rect">
            <a:avLst/>
          </a:prstGeom>
        </p:spPr>
        <p:txBody>
          <a:bodyPr>
            <a:spAutoFit/>
          </a:bodyPr>
          <a:lstStyle/>
          <a:p>
            <a:r>
              <a:rPr lang="en-US" sz="1400" dirty="0" smtClean="0">
                <a:solidFill>
                  <a:schemeClr val="accent1">
                    <a:lumMod val="75000"/>
                  </a:schemeClr>
                </a:solidFill>
                <a:latin typeface="Calibri" charset="0"/>
                <a:ea typeface="DengXian" charset="-122"/>
                <a:cs typeface="Times New Roman" charset="0"/>
              </a:rPr>
              <a:t>// </a:t>
            </a:r>
            <a:r>
              <a:rPr lang="en-US" sz="1400" dirty="0">
                <a:solidFill>
                  <a:schemeClr val="accent1">
                    <a:lumMod val="75000"/>
                  </a:schemeClr>
                </a:solidFill>
                <a:latin typeface="Calibri" charset="0"/>
                <a:ea typeface="DengXian" charset="-122"/>
                <a:cs typeface="Times New Roman" charset="0"/>
              </a:rPr>
              <a:t>Step3 find all nodes with </a:t>
            </a:r>
            <a:r>
              <a:rPr lang="en-US" sz="1400" dirty="0" err="1">
                <a:solidFill>
                  <a:schemeClr val="accent1">
                    <a:lumMod val="75000"/>
                  </a:schemeClr>
                </a:solidFill>
                <a:latin typeface="Calibri" charset="0"/>
                <a:ea typeface="DengXian" charset="-122"/>
                <a:cs typeface="Times New Roman" charset="0"/>
              </a:rPr>
              <a:t>indegree</a:t>
            </a:r>
            <a:r>
              <a:rPr lang="en-US" sz="1400" dirty="0">
                <a:solidFill>
                  <a:schemeClr val="accent1">
                    <a:lumMod val="75000"/>
                  </a:schemeClr>
                </a:solidFill>
                <a:latin typeface="Calibri" charset="0"/>
                <a:ea typeface="DengXian" charset="-122"/>
                <a:cs typeface="Times New Roman" charset="0"/>
              </a:rPr>
              <a:t> 1, push into </a:t>
            </a:r>
            <a:r>
              <a:rPr lang="en-US" sz="1400" dirty="0" err="1">
                <a:solidFill>
                  <a:schemeClr val="accent1">
                    <a:lumMod val="75000"/>
                  </a:schemeClr>
                </a:solidFill>
                <a:latin typeface="Calibri" charset="0"/>
                <a:ea typeface="DengXian" charset="-122"/>
                <a:cs typeface="Times New Roman" charset="0"/>
              </a:rPr>
              <a:t>st</a:t>
            </a:r>
            <a:r>
              <a:rPr lang="en-US" sz="1400" dirty="0">
                <a:solidFill>
                  <a:schemeClr val="accent1">
                    <a:lumMod val="75000"/>
                  </a:schemeClr>
                </a:solidFill>
                <a:latin typeface="Calibri" charset="0"/>
                <a:ea typeface="DengXian" charset="-122"/>
                <a:cs typeface="Times New Roman" charset="0"/>
              </a:rPr>
              <a:t>, start topological sort</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key in degree) {</a:t>
            </a:r>
          </a:p>
          <a:p>
            <a:r>
              <a:rPr lang="en-US" sz="1400" dirty="0">
                <a:solidFill>
                  <a:schemeClr val="accent1">
                    <a:lumMod val="75000"/>
                  </a:schemeClr>
                </a:solidFill>
                <a:latin typeface="Calibri" charset="0"/>
                <a:ea typeface="DengXian" charset="-122"/>
                <a:cs typeface="Times New Roman" charset="0"/>
              </a:rPr>
              <a:t>        if(degree[key] === 0)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(key);</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curNode</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st.shift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res+=</a:t>
            </a:r>
            <a:r>
              <a:rPr lang="en-US" sz="1400" dirty="0" err="1">
                <a:solidFill>
                  <a:schemeClr val="accent1">
                    <a:lumMod val="75000"/>
                  </a:schemeClr>
                </a:solidFill>
                <a:latin typeface="Calibri" charset="0"/>
                <a:ea typeface="DengXian" charset="-122"/>
                <a:cs typeface="Times New Roman" charset="0"/>
              </a:rPr>
              <a:t>curNode</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if(map[</a:t>
            </a:r>
            <a:r>
              <a:rPr lang="en-US" sz="1400" dirty="0" err="1">
                <a:solidFill>
                  <a:schemeClr val="accent1">
                    <a:lumMod val="75000"/>
                  </a:schemeClr>
                </a:solidFill>
                <a:latin typeface="Calibri" charset="0"/>
                <a:ea typeface="DengXian" charset="-122"/>
                <a:cs typeface="Times New Roman" charset="0"/>
              </a:rPr>
              <a:t>curNode</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of map[</a:t>
            </a:r>
            <a:r>
              <a:rPr lang="en-US" sz="1400" dirty="0" err="1">
                <a:solidFill>
                  <a:schemeClr val="accent1">
                    <a:lumMod val="75000"/>
                  </a:schemeClr>
                </a:solidFill>
                <a:latin typeface="Calibri" charset="0"/>
                <a:ea typeface="DengXian" charset="-122"/>
                <a:cs typeface="Times New Roman" charset="0"/>
              </a:rPr>
              <a:t>curNode</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degree[</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if(degree[</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 === 0)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chr</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res.length</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set.size</a:t>
            </a:r>
            <a:r>
              <a:rPr lang="en-US" sz="1400" dirty="0">
                <a:solidFill>
                  <a:schemeClr val="accent1">
                    <a:lumMod val="75000"/>
                  </a:schemeClr>
                </a:solidFill>
                <a:latin typeface="Calibri" charset="0"/>
                <a:ea typeface="DengXian" charset="-122"/>
                <a:cs typeface="Times New Roman" charset="0"/>
              </a:rPr>
              <a:t> ? '' : res;</a:t>
            </a:r>
            <a:endParaRPr lang="en-US" sz="1400" dirty="0">
              <a:solidFill>
                <a:schemeClr val="accent1">
                  <a:lumMod val="75000"/>
                </a:schemeClr>
              </a:solidFill>
            </a:endParaRPr>
          </a:p>
        </p:txBody>
      </p:sp>
      <p:sp>
        <p:nvSpPr>
          <p:cNvPr id="6" name="Rectangle 5"/>
          <p:cNvSpPr/>
          <p:nvPr/>
        </p:nvSpPr>
        <p:spPr>
          <a:xfrm>
            <a:off x="327660" y="3564791"/>
            <a:ext cx="6096000" cy="3293209"/>
          </a:xfrm>
          <a:prstGeom prst="rect">
            <a:avLst/>
          </a:prstGeom>
        </p:spPr>
        <p:txBody>
          <a:bodyPr>
            <a:spAutoFit/>
          </a:bodyPr>
          <a:lstStyle/>
          <a:p>
            <a:r>
              <a:rPr lang="en-US" sz="1300" b="1" dirty="0">
                <a:solidFill>
                  <a:schemeClr val="accent1">
                    <a:lumMod val="75000"/>
                  </a:schemeClr>
                </a:solidFill>
                <a:latin typeface="Calibri" charset="0"/>
                <a:ea typeface="DengXian" charset="-122"/>
                <a:cs typeface="Times New Roman" charset="0"/>
              </a:rPr>
              <a:t>// Step2 </a:t>
            </a:r>
            <a:r>
              <a:rPr lang="en-US" sz="1300" b="1" dirty="0" smtClean="0">
                <a:solidFill>
                  <a:schemeClr val="accent1">
                    <a:lumMod val="75000"/>
                  </a:schemeClr>
                </a:solidFill>
                <a:latin typeface="Calibri" charset="0"/>
                <a:ea typeface="DengXian" charset="-122"/>
                <a:cs typeface="Times New Roman" charset="0"/>
              </a:rPr>
              <a:t> </a:t>
            </a:r>
            <a:r>
              <a:rPr lang="en-US" sz="1300" b="1" dirty="0">
                <a:solidFill>
                  <a:schemeClr val="accent1">
                    <a:lumMod val="75000"/>
                  </a:schemeClr>
                </a:solidFill>
                <a:latin typeface="Calibri" charset="0"/>
                <a:ea typeface="DengXian" charset="-122"/>
                <a:cs typeface="Times New Roman" charset="0"/>
              </a:rPr>
              <a:t>compare words[i-1] and words[</a:t>
            </a:r>
            <a:r>
              <a:rPr lang="en-US" sz="1300" b="1" dirty="0" err="1">
                <a:solidFill>
                  <a:schemeClr val="accent1">
                    <a:lumMod val="75000"/>
                  </a:schemeClr>
                </a:solidFill>
                <a:latin typeface="Calibri" charset="0"/>
                <a:ea typeface="DengXian" charset="-122"/>
                <a:cs typeface="Times New Roman" charset="0"/>
              </a:rPr>
              <a:t>i</a:t>
            </a:r>
            <a:r>
              <a:rPr lang="en-US" sz="1300" b="1" dirty="0" smtClean="0">
                <a:solidFill>
                  <a:schemeClr val="accent1">
                    <a:lumMod val="75000"/>
                  </a:schemeClr>
                </a:solidFill>
                <a:latin typeface="Calibri" charset="0"/>
                <a:ea typeface="DengXian" charset="-122"/>
                <a:cs typeface="Times New Roman" charset="0"/>
              </a:rPr>
              <a:t>]</a:t>
            </a:r>
            <a:endParaRPr lang="en-US" sz="1300" b="1" dirty="0">
              <a:solidFill>
                <a:schemeClr val="accent1">
                  <a:lumMod val="75000"/>
                </a:schemeClr>
              </a:solidFill>
              <a:latin typeface="Calibri" charset="0"/>
              <a:ea typeface="DengXian" charset="-122"/>
              <a:cs typeface="Times New Roman" charset="0"/>
            </a:endParaRPr>
          </a:p>
          <a:p>
            <a:r>
              <a:rPr lang="en-US" sz="1300" b="1" dirty="0">
                <a:solidFill>
                  <a:schemeClr val="accent1">
                    <a:lumMod val="75000"/>
                  </a:schemeClr>
                </a:solidFill>
                <a:latin typeface="Calibri" charset="0"/>
                <a:ea typeface="DengXian" charset="-122"/>
                <a:cs typeface="Times New Roman" charset="0"/>
              </a:rPr>
              <a:t>    for(</a:t>
            </a:r>
            <a:r>
              <a:rPr lang="en-US" sz="1300" b="1" dirty="0" err="1">
                <a:solidFill>
                  <a:schemeClr val="accent1">
                    <a:lumMod val="75000"/>
                  </a:schemeClr>
                </a:solidFill>
                <a:latin typeface="Calibri" charset="0"/>
                <a:ea typeface="DengXian" charset="-122"/>
                <a:cs typeface="Times New Roman" charset="0"/>
              </a:rPr>
              <a:t>var</a:t>
            </a:r>
            <a:r>
              <a:rPr lang="en-US" sz="1300" b="1" dirty="0">
                <a:solidFill>
                  <a:schemeClr val="accent1">
                    <a:lumMod val="75000"/>
                  </a:schemeClr>
                </a:solidFill>
                <a:latin typeface="Calibri" charset="0"/>
                <a:ea typeface="DengXian" charset="-122"/>
                <a:cs typeface="Times New Roman" charset="0"/>
              </a:rPr>
              <a:t> </a:t>
            </a:r>
            <a:r>
              <a:rPr lang="en-US" sz="1300" b="1" dirty="0" err="1">
                <a:solidFill>
                  <a:schemeClr val="accent1">
                    <a:lumMod val="75000"/>
                  </a:schemeClr>
                </a:solidFill>
                <a:latin typeface="Calibri" charset="0"/>
                <a:ea typeface="DengXian" charset="-122"/>
                <a:cs typeface="Times New Roman" charset="0"/>
              </a:rPr>
              <a:t>i</a:t>
            </a:r>
            <a:r>
              <a:rPr lang="en-US" sz="1300" b="1" dirty="0">
                <a:solidFill>
                  <a:schemeClr val="accent1">
                    <a:lumMod val="75000"/>
                  </a:schemeClr>
                </a:solidFill>
                <a:latin typeface="Calibri" charset="0"/>
                <a:ea typeface="DengXian" charset="-122"/>
                <a:cs typeface="Times New Roman" charset="0"/>
              </a:rPr>
              <a:t>=1; </a:t>
            </a:r>
            <a:r>
              <a:rPr lang="en-US" sz="1300" b="1" dirty="0" err="1">
                <a:solidFill>
                  <a:schemeClr val="accent1">
                    <a:lumMod val="75000"/>
                  </a:schemeClr>
                </a:solidFill>
                <a:latin typeface="Calibri" charset="0"/>
                <a:ea typeface="DengXian" charset="-122"/>
                <a:cs typeface="Times New Roman" charset="0"/>
              </a:rPr>
              <a:t>i</a:t>
            </a:r>
            <a:r>
              <a:rPr lang="en-US" sz="1300" b="1" dirty="0">
                <a:solidFill>
                  <a:schemeClr val="accent1">
                    <a:lumMod val="75000"/>
                  </a:schemeClr>
                </a:solidFill>
                <a:latin typeface="Calibri" charset="0"/>
                <a:ea typeface="DengXian" charset="-122"/>
                <a:cs typeface="Times New Roman" charset="0"/>
              </a:rPr>
              <a:t>&lt;</a:t>
            </a:r>
            <a:r>
              <a:rPr lang="en-US" sz="1300" b="1" dirty="0" err="1">
                <a:solidFill>
                  <a:schemeClr val="accent1">
                    <a:lumMod val="75000"/>
                  </a:schemeClr>
                </a:solidFill>
                <a:latin typeface="Calibri" charset="0"/>
                <a:ea typeface="DengXian" charset="-122"/>
                <a:cs typeface="Times New Roman" charset="0"/>
              </a:rPr>
              <a:t>words.length</a:t>
            </a:r>
            <a:r>
              <a:rPr lang="en-US" sz="1300" b="1" dirty="0">
                <a:solidFill>
                  <a:schemeClr val="accent1">
                    <a:lumMod val="75000"/>
                  </a:schemeClr>
                </a:solidFill>
                <a:latin typeface="Calibri" charset="0"/>
                <a:ea typeface="DengXian" charset="-122"/>
                <a:cs typeface="Times New Roman" charset="0"/>
              </a:rPr>
              <a:t>; </a:t>
            </a:r>
            <a:r>
              <a:rPr lang="en-US" sz="1300" b="1" dirty="0" err="1">
                <a:solidFill>
                  <a:schemeClr val="accent1">
                    <a:lumMod val="75000"/>
                  </a:schemeClr>
                </a:solidFill>
                <a:latin typeface="Calibri" charset="0"/>
                <a:ea typeface="DengXian" charset="-122"/>
                <a:cs typeface="Times New Roman" charset="0"/>
              </a:rPr>
              <a:t>i</a:t>
            </a:r>
            <a:r>
              <a:rPr lang="en-US" sz="1300" b="1" dirty="0">
                <a:solidFill>
                  <a:schemeClr val="accent1">
                    <a:lumMod val="75000"/>
                  </a:schemeClr>
                </a:solidFill>
                <a:latin typeface="Calibri" charset="0"/>
                <a:ea typeface="DengXian" charset="-122"/>
                <a:cs typeface="Times New Roman" charset="0"/>
              </a:rPr>
              <a:t>++) {</a:t>
            </a:r>
          </a:p>
          <a:p>
            <a:r>
              <a:rPr lang="en-US" sz="1300" b="1" dirty="0" smtClean="0">
                <a:solidFill>
                  <a:schemeClr val="accent1">
                    <a:lumMod val="75000"/>
                  </a:schemeClr>
                </a:solidFill>
                <a:latin typeface="Calibri" charset="0"/>
                <a:ea typeface="DengXian" charset="-122"/>
                <a:cs typeface="Times New Roman" charset="0"/>
              </a:rPr>
              <a:t>        </a:t>
            </a:r>
            <a:r>
              <a:rPr lang="en-US" sz="1300" b="1" dirty="0" err="1" smtClean="0">
                <a:solidFill>
                  <a:schemeClr val="accent1">
                    <a:lumMod val="75000"/>
                  </a:schemeClr>
                </a:solidFill>
                <a:latin typeface="Calibri" charset="0"/>
                <a:ea typeface="DengXian" charset="-122"/>
                <a:cs typeface="Times New Roman" charset="0"/>
              </a:rPr>
              <a:t>var</a:t>
            </a:r>
            <a:r>
              <a:rPr lang="en-US" sz="1300" b="1" dirty="0" smtClean="0">
                <a:solidFill>
                  <a:schemeClr val="accent1">
                    <a:lumMod val="75000"/>
                  </a:schemeClr>
                </a:solidFill>
                <a:latin typeface="Calibri" charset="0"/>
                <a:ea typeface="DengXian" charset="-122"/>
                <a:cs typeface="Times New Roman" charset="0"/>
              </a:rPr>
              <a:t> </a:t>
            </a:r>
            <a:r>
              <a:rPr lang="en-US" sz="1300" b="1" dirty="0" err="1">
                <a:solidFill>
                  <a:schemeClr val="accent1">
                    <a:lumMod val="75000"/>
                  </a:schemeClr>
                </a:solidFill>
                <a:latin typeface="Calibri" charset="0"/>
                <a:ea typeface="DengXian" charset="-122"/>
                <a:cs typeface="Times New Roman" charset="0"/>
              </a:rPr>
              <a:t>len</a:t>
            </a:r>
            <a:r>
              <a:rPr lang="en-US" sz="1300" b="1" dirty="0">
                <a:solidFill>
                  <a:schemeClr val="accent1">
                    <a:lumMod val="75000"/>
                  </a:schemeClr>
                </a:solidFill>
                <a:latin typeface="Calibri" charset="0"/>
                <a:ea typeface="DengXian" charset="-122"/>
                <a:cs typeface="Times New Roman" charset="0"/>
              </a:rPr>
              <a:t> = </a:t>
            </a:r>
            <a:r>
              <a:rPr lang="en-US" sz="1300" b="1" dirty="0" err="1">
                <a:solidFill>
                  <a:schemeClr val="accent1">
                    <a:lumMod val="75000"/>
                  </a:schemeClr>
                </a:solidFill>
                <a:latin typeface="Calibri" charset="0"/>
                <a:ea typeface="DengXian" charset="-122"/>
                <a:cs typeface="Times New Roman" charset="0"/>
              </a:rPr>
              <a:t>Math.min</a:t>
            </a:r>
            <a:r>
              <a:rPr lang="en-US" sz="1300" b="1" dirty="0">
                <a:solidFill>
                  <a:schemeClr val="accent1">
                    <a:lumMod val="75000"/>
                  </a:schemeClr>
                </a:solidFill>
                <a:latin typeface="Calibri" charset="0"/>
                <a:ea typeface="DengXian" charset="-122"/>
                <a:cs typeface="Times New Roman" charset="0"/>
              </a:rPr>
              <a:t>(words[i-1].length, words[</a:t>
            </a:r>
            <a:r>
              <a:rPr lang="en-US" sz="1300" b="1" dirty="0" err="1">
                <a:solidFill>
                  <a:schemeClr val="accent1">
                    <a:lumMod val="75000"/>
                  </a:schemeClr>
                </a:solidFill>
                <a:latin typeface="Calibri" charset="0"/>
                <a:ea typeface="DengXian" charset="-122"/>
                <a:cs typeface="Times New Roman" charset="0"/>
              </a:rPr>
              <a:t>i</a:t>
            </a:r>
            <a:r>
              <a:rPr lang="en-US" sz="1300" b="1" dirty="0">
                <a:solidFill>
                  <a:schemeClr val="accent1">
                    <a:lumMod val="75000"/>
                  </a:schemeClr>
                </a:solidFill>
                <a:latin typeface="Calibri" charset="0"/>
                <a:ea typeface="DengXian" charset="-122"/>
                <a:cs typeface="Times New Roman" charset="0"/>
              </a:rPr>
              <a:t>].length);</a:t>
            </a:r>
          </a:p>
          <a:p>
            <a:r>
              <a:rPr lang="en-US" sz="1300" b="1" dirty="0">
                <a:solidFill>
                  <a:schemeClr val="accent1">
                    <a:lumMod val="75000"/>
                  </a:schemeClr>
                </a:solidFill>
                <a:latin typeface="Calibri" charset="0"/>
                <a:ea typeface="DengXian" charset="-122"/>
                <a:cs typeface="Times New Roman" charset="0"/>
              </a:rPr>
              <a:t>        for(</a:t>
            </a:r>
            <a:r>
              <a:rPr lang="en-US" sz="1300" b="1" dirty="0" err="1">
                <a:solidFill>
                  <a:schemeClr val="accent1">
                    <a:lumMod val="75000"/>
                  </a:schemeClr>
                </a:solidFill>
                <a:latin typeface="Calibri" charset="0"/>
                <a:ea typeface="DengXian" charset="-122"/>
                <a:cs typeface="Times New Roman" charset="0"/>
              </a:rPr>
              <a:t>var</a:t>
            </a:r>
            <a:r>
              <a:rPr lang="en-US" sz="1300" b="1" dirty="0">
                <a:solidFill>
                  <a:schemeClr val="accent1">
                    <a:lumMod val="75000"/>
                  </a:schemeClr>
                </a:solidFill>
                <a:latin typeface="Calibri" charset="0"/>
                <a:ea typeface="DengXian" charset="-122"/>
                <a:cs typeface="Times New Roman" charset="0"/>
              </a:rPr>
              <a:t> j=0; j&lt;</a:t>
            </a:r>
            <a:r>
              <a:rPr lang="en-US" sz="1300" b="1" dirty="0" err="1">
                <a:solidFill>
                  <a:schemeClr val="accent1">
                    <a:lumMod val="75000"/>
                  </a:schemeClr>
                </a:solidFill>
                <a:latin typeface="Calibri" charset="0"/>
                <a:ea typeface="DengXian" charset="-122"/>
                <a:cs typeface="Times New Roman" charset="0"/>
              </a:rPr>
              <a:t>len</a:t>
            </a:r>
            <a:r>
              <a:rPr lang="en-US" sz="1300" b="1" dirty="0">
                <a:solidFill>
                  <a:schemeClr val="accent1">
                    <a:lumMod val="75000"/>
                  </a:schemeClr>
                </a:solidFill>
                <a:latin typeface="Calibri" charset="0"/>
                <a:ea typeface="DengXian" charset="-122"/>
                <a:cs typeface="Times New Roman" charset="0"/>
              </a:rPr>
              <a:t>; j++) {</a:t>
            </a:r>
          </a:p>
          <a:p>
            <a:r>
              <a:rPr lang="en-US" sz="1300" b="1" dirty="0">
                <a:solidFill>
                  <a:schemeClr val="accent1">
                    <a:lumMod val="75000"/>
                  </a:schemeClr>
                </a:solidFill>
                <a:latin typeface="Calibri" charset="0"/>
                <a:ea typeface="DengXian" charset="-122"/>
                <a:cs typeface="Times New Roman" charset="0"/>
              </a:rPr>
              <a:t>            </a:t>
            </a:r>
            <a:r>
              <a:rPr lang="en-US" sz="1300" b="1" dirty="0" err="1">
                <a:solidFill>
                  <a:schemeClr val="accent1">
                    <a:lumMod val="75000"/>
                  </a:schemeClr>
                </a:solidFill>
                <a:latin typeface="Calibri" charset="0"/>
                <a:ea typeface="DengXian" charset="-122"/>
                <a:cs typeface="Times New Roman" charset="0"/>
              </a:rPr>
              <a:t>var</a:t>
            </a:r>
            <a:r>
              <a:rPr lang="en-US" sz="1300" b="1" dirty="0">
                <a:solidFill>
                  <a:schemeClr val="accent1">
                    <a:lumMod val="75000"/>
                  </a:schemeClr>
                </a:solidFill>
                <a:latin typeface="Calibri" charset="0"/>
                <a:ea typeface="DengXian" charset="-122"/>
                <a:cs typeface="Times New Roman" charset="0"/>
              </a:rPr>
              <a:t> first = words[i-1][j];</a:t>
            </a:r>
          </a:p>
          <a:p>
            <a:r>
              <a:rPr lang="en-US" sz="1300" b="1" dirty="0">
                <a:solidFill>
                  <a:schemeClr val="accent1">
                    <a:lumMod val="75000"/>
                  </a:schemeClr>
                </a:solidFill>
                <a:latin typeface="Calibri" charset="0"/>
                <a:ea typeface="DengXian" charset="-122"/>
                <a:cs typeface="Times New Roman" charset="0"/>
              </a:rPr>
              <a:t>            </a:t>
            </a:r>
            <a:r>
              <a:rPr lang="en-US" sz="1300" b="1" dirty="0" err="1">
                <a:solidFill>
                  <a:schemeClr val="accent1">
                    <a:lumMod val="75000"/>
                  </a:schemeClr>
                </a:solidFill>
                <a:latin typeface="Calibri" charset="0"/>
                <a:ea typeface="DengXian" charset="-122"/>
                <a:cs typeface="Times New Roman" charset="0"/>
              </a:rPr>
              <a:t>var</a:t>
            </a:r>
            <a:r>
              <a:rPr lang="en-US" sz="1300" b="1" dirty="0">
                <a:solidFill>
                  <a:schemeClr val="accent1">
                    <a:lumMod val="75000"/>
                  </a:schemeClr>
                </a:solidFill>
                <a:latin typeface="Calibri" charset="0"/>
                <a:ea typeface="DengXian" charset="-122"/>
                <a:cs typeface="Times New Roman" charset="0"/>
              </a:rPr>
              <a:t> second = words[</a:t>
            </a:r>
            <a:r>
              <a:rPr lang="en-US" sz="1300" b="1" dirty="0" err="1">
                <a:solidFill>
                  <a:schemeClr val="accent1">
                    <a:lumMod val="75000"/>
                  </a:schemeClr>
                </a:solidFill>
                <a:latin typeface="Calibri" charset="0"/>
                <a:ea typeface="DengXian" charset="-122"/>
                <a:cs typeface="Times New Roman" charset="0"/>
              </a:rPr>
              <a:t>i</a:t>
            </a:r>
            <a:r>
              <a:rPr lang="en-US" sz="1300" b="1" dirty="0">
                <a:solidFill>
                  <a:schemeClr val="accent1">
                    <a:lumMod val="75000"/>
                  </a:schemeClr>
                </a:solidFill>
                <a:latin typeface="Calibri" charset="0"/>
                <a:ea typeface="DengXian" charset="-122"/>
                <a:cs typeface="Times New Roman" charset="0"/>
              </a:rPr>
              <a:t>][j];</a:t>
            </a:r>
          </a:p>
          <a:p>
            <a:r>
              <a:rPr lang="en-US" sz="1300" b="1" dirty="0">
                <a:solidFill>
                  <a:schemeClr val="accent1">
                    <a:lumMod val="75000"/>
                  </a:schemeClr>
                </a:solidFill>
                <a:latin typeface="Calibri" charset="0"/>
                <a:ea typeface="DengXian" charset="-122"/>
                <a:cs typeface="Times New Roman" charset="0"/>
              </a:rPr>
              <a:t>            </a:t>
            </a:r>
            <a:r>
              <a:rPr lang="en-US" sz="1300" b="1" dirty="0">
                <a:solidFill>
                  <a:srgbClr val="7030A0"/>
                </a:solidFill>
                <a:latin typeface="Calibri" charset="0"/>
                <a:ea typeface="DengXian" charset="-122"/>
                <a:cs typeface="Times New Roman" charset="0"/>
              </a:rPr>
              <a:t>if(first !== second) {</a:t>
            </a:r>
          </a:p>
          <a:p>
            <a:r>
              <a:rPr lang="en-US" sz="1300" b="1" dirty="0">
                <a:solidFill>
                  <a:schemeClr val="accent1">
                    <a:lumMod val="75000"/>
                  </a:schemeClr>
                </a:solidFill>
                <a:latin typeface="Calibri" charset="0"/>
                <a:ea typeface="DengXian" charset="-122"/>
                <a:cs typeface="Times New Roman" charset="0"/>
              </a:rPr>
              <a:t>                if(!map[first]) map[first] = [];</a:t>
            </a:r>
          </a:p>
          <a:p>
            <a:r>
              <a:rPr lang="en-US" sz="1300" b="1" dirty="0">
                <a:solidFill>
                  <a:srgbClr val="7030A0"/>
                </a:solidFill>
                <a:latin typeface="Calibri" charset="0"/>
                <a:ea typeface="DengXian" charset="-122"/>
                <a:cs typeface="Times New Roman" charset="0"/>
              </a:rPr>
              <a:t>                if(map[first].includes(second)) break;</a:t>
            </a:r>
          </a:p>
          <a:p>
            <a:r>
              <a:rPr lang="en-US" sz="1300" b="1" dirty="0">
                <a:solidFill>
                  <a:schemeClr val="accent1">
                    <a:lumMod val="75000"/>
                  </a:schemeClr>
                </a:solidFill>
                <a:latin typeface="Calibri" charset="0"/>
                <a:ea typeface="DengXian" charset="-122"/>
                <a:cs typeface="Times New Roman" charset="0"/>
              </a:rPr>
              <a:t>                map[first].push(second);</a:t>
            </a:r>
          </a:p>
          <a:p>
            <a:r>
              <a:rPr lang="en-US" sz="1300" b="1" dirty="0">
                <a:solidFill>
                  <a:schemeClr val="accent1">
                    <a:lumMod val="75000"/>
                  </a:schemeClr>
                </a:solidFill>
                <a:latin typeface="Calibri" charset="0"/>
                <a:ea typeface="DengXian" charset="-122"/>
                <a:cs typeface="Times New Roman" charset="0"/>
              </a:rPr>
              <a:t>                degree[second]++;</a:t>
            </a:r>
          </a:p>
          <a:p>
            <a:r>
              <a:rPr lang="en-US" sz="1300" b="1" dirty="0">
                <a:solidFill>
                  <a:schemeClr val="accent1">
                    <a:lumMod val="75000"/>
                  </a:schemeClr>
                </a:solidFill>
                <a:latin typeface="Calibri" charset="0"/>
                <a:ea typeface="DengXian" charset="-122"/>
                <a:cs typeface="Times New Roman" charset="0"/>
              </a:rPr>
              <a:t>                // once we found mismatch, compare then break</a:t>
            </a:r>
          </a:p>
          <a:p>
            <a:r>
              <a:rPr lang="en-US" sz="1300" b="1" dirty="0">
                <a:solidFill>
                  <a:srgbClr val="7030A0"/>
                </a:solidFill>
                <a:latin typeface="Calibri" charset="0"/>
                <a:ea typeface="DengXian" charset="-122"/>
                <a:cs typeface="Times New Roman" charset="0"/>
              </a:rPr>
              <a:t>                break;  // THE KEY!!!!!</a:t>
            </a:r>
          </a:p>
          <a:p>
            <a:r>
              <a:rPr lang="en-US" sz="1300" b="1" dirty="0">
                <a:solidFill>
                  <a:schemeClr val="accent1">
                    <a:lumMod val="75000"/>
                  </a:schemeClr>
                </a:solidFill>
                <a:latin typeface="Calibri" charset="0"/>
                <a:ea typeface="DengXian" charset="-122"/>
                <a:cs typeface="Times New Roman" charset="0"/>
              </a:rPr>
              <a:t>            }</a:t>
            </a:r>
          </a:p>
          <a:p>
            <a:r>
              <a:rPr lang="en-US" sz="1300" b="1" dirty="0">
                <a:solidFill>
                  <a:schemeClr val="accent1">
                    <a:lumMod val="75000"/>
                  </a:schemeClr>
                </a:solidFill>
                <a:latin typeface="Calibri" charset="0"/>
                <a:ea typeface="DengXian" charset="-122"/>
                <a:cs typeface="Times New Roman" charset="0"/>
              </a:rPr>
              <a:t>        }</a:t>
            </a:r>
          </a:p>
          <a:p>
            <a:r>
              <a:rPr lang="en-US" sz="1300" b="1" dirty="0">
                <a:solidFill>
                  <a:schemeClr val="accent1">
                    <a:lumMod val="75000"/>
                  </a:schemeClr>
                </a:solidFill>
                <a:latin typeface="Calibri" charset="0"/>
                <a:ea typeface="DengXian" charset="-122"/>
                <a:cs typeface="Times New Roman" charset="0"/>
              </a:rPr>
              <a:t>    }</a:t>
            </a:r>
          </a:p>
        </p:txBody>
      </p:sp>
      <p:sp>
        <p:nvSpPr>
          <p:cNvPr id="7" name="Rectangle 6"/>
          <p:cNvSpPr/>
          <p:nvPr/>
        </p:nvSpPr>
        <p:spPr>
          <a:xfrm>
            <a:off x="786765" y="1357893"/>
            <a:ext cx="5878830" cy="2092881"/>
          </a:xfrm>
          <a:prstGeom prst="rect">
            <a:avLst/>
          </a:prstGeom>
        </p:spPr>
        <p:txBody>
          <a:bodyPr wrap="square">
            <a:spAutoFit/>
          </a:bodyPr>
          <a:lstStyle/>
          <a:p>
            <a:r>
              <a:rPr lang="en-US" sz="1300" dirty="0">
                <a:latin typeface="Calibri" charset="0"/>
                <a:ea typeface="DengXian" charset="-122"/>
                <a:cs typeface="Times New Roman" charset="0"/>
              </a:rPr>
              <a:t>step1: first we </a:t>
            </a:r>
            <a:r>
              <a:rPr lang="en-US" sz="1300" dirty="0" err="1">
                <a:latin typeface="Calibri" charset="0"/>
                <a:ea typeface="DengXian" charset="-122"/>
                <a:cs typeface="Times New Roman" charset="0"/>
              </a:rPr>
              <a:t>init</a:t>
            </a:r>
            <a:r>
              <a:rPr lang="en-US" sz="1300" dirty="0">
                <a:latin typeface="Calibri" charset="0"/>
                <a:ea typeface="DengXian" charset="-122"/>
                <a:cs typeface="Times New Roman" charset="0"/>
              </a:rPr>
              <a:t> degree for each node, degree: [w: 0, e: 0, r: 0, t : 0, f: 0] count = 5;</a:t>
            </a:r>
          </a:p>
          <a:p>
            <a:r>
              <a:rPr lang="en-US" sz="1300" dirty="0">
                <a:latin typeface="Calibri" charset="0"/>
                <a:ea typeface="DengXian" charset="-122"/>
                <a:cs typeface="Times New Roman" charset="0"/>
              </a:rPr>
              <a:t> step2: we construct the edges and update map by comparing each two </a:t>
            </a:r>
            <a:r>
              <a:rPr lang="en-US" sz="1300" dirty="0" smtClean="0">
                <a:latin typeface="Calibri" charset="0"/>
                <a:ea typeface="DengXian" charset="-122"/>
                <a:cs typeface="Times New Roman" charset="0"/>
              </a:rPr>
              <a:t>strings.  </a:t>
            </a:r>
          </a:p>
          <a:p>
            <a:r>
              <a:rPr lang="en-US" sz="1300" dirty="0">
                <a:latin typeface="Calibri" charset="0"/>
                <a:ea typeface="DengXian" charset="-122"/>
                <a:cs typeface="Times New Roman" charset="0"/>
              </a:rPr>
              <a:t> </a:t>
            </a:r>
            <a:r>
              <a:rPr lang="en-US" sz="1300" dirty="0" smtClean="0">
                <a:latin typeface="Calibri" charset="0"/>
                <a:ea typeface="DengXian" charset="-122"/>
                <a:cs typeface="Times New Roman" charset="0"/>
              </a:rPr>
              <a:t>   </a:t>
            </a:r>
            <a:r>
              <a:rPr lang="en-US" sz="1300" dirty="0" err="1" smtClean="0">
                <a:latin typeface="Calibri" charset="0"/>
                <a:ea typeface="DengXian" charset="-122"/>
                <a:cs typeface="Times New Roman" charset="0"/>
              </a:rPr>
              <a:t>wrt</a:t>
            </a:r>
            <a:r>
              <a:rPr lang="en-US" sz="1300" dirty="0" smtClean="0">
                <a:latin typeface="Calibri" charset="0"/>
                <a:ea typeface="DengXian" charset="-122"/>
                <a:cs typeface="Times New Roman" charset="0"/>
              </a:rPr>
              <a:t> </a:t>
            </a:r>
            <a:r>
              <a:rPr lang="en-US" sz="1300" dirty="0">
                <a:latin typeface="Calibri" charset="0"/>
                <a:ea typeface="DengXian" charset="-122"/>
                <a:cs typeface="Times New Roman" charset="0"/>
              </a:rPr>
              <a:t>- </a:t>
            </a:r>
            <a:r>
              <a:rPr lang="en-US" sz="1300" dirty="0" err="1">
                <a:latin typeface="Calibri" charset="0"/>
                <a:ea typeface="DengXian" charset="-122"/>
                <a:cs typeface="Times New Roman" charset="0"/>
              </a:rPr>
              <a:t>wrf</a:t>
            </a:r>
            <a:r>
              <a:rPr lang="en-US" sz="1300" dirty="0">
                <a:latin typeface="Calibri" charset="0"/>
                <a:ea typeface="DengXian" charset="-122"/>
                <a:cs typeface="Times New Roman" charset="0"/>
              </a:rPr>
              <a:t> since w===w r===r skip t!==f, map[t] = [f], degree[f]++, break</a:t>
            </a:r>
          </a:p>
          <a:p>
            <a:r>
              <a:rPr lang="en-US" sz="1300" dirty="0">
                <a:latin typeface="Calibri" charset="0"/>
                <a:ea typeface="DengXian" charset="-122"/>
                <a:cs typeface="Times New Roman" charset="0"/>
              </a:rPr>
              <a:t>    </a:t>
            </a:r>
            <a:r>
              <a:rPr lang="en-US" sz="1300" dirty="0" err="1">
                <a:latin typeface="Calibri" charset="0"/>
                <a:ea typeface="DengXian" charset="-122"/>
                <a:cs typeface="Times New Roman" charset="0"/>
              </a:rPr>
              <a:t>wrf</a:t>
            </a:r>
            <a:r>
              <a:rPr lang="en-US" sz="1300" dirty="0">
                <a:latin typeface="Calibri" charset="0"/>
                <a:ea typeface="DengXian" charset="-122"/>
                <a:cs typeface="Times New Roman" charset="0"/>
              </a:rPr>
              <a:t> -- </a:t>
            </a:r>
            <a:r>
              <a:rPr lang="en-US" sz="1300" dirty="0" err="1">
                <a:latin typeface="Calibri" charset="0"/>
                <a:ea typeface="DengXian" charset="-122"/>
                <a:cs typeface="Times New Roman" charset="0"/>
              </a:rPr>
              <a:t>er</a:t>
            </a:r>
            <a:r>
              <a:rPr lang="en-US" sz="1300" dirty="0">
                <a:latin typeface="Calibri" charset="0"/>
                <a:ea typeface="DengXian" charset="-122"/>
                <a:cs typeface="Times New Roman" charset="0"/>
              </a:rPr>
              <a:t>: w!==e, map[w] = [e], degree[e]++, break</a:t>
            </a:r>
          </a:p>
          <a:p>
            <a:r>
              <a:rPr lang="en-US" sz="1300" dirty="0">
                <a:latin typeface="Calibri" charset="0"/>
                <a:ea typeface="DengXian" charset="-122"/>
                <a:cs typeface="Times New Roman" charset="0"/>
              </a:rPr>
              <a:t>    </a:t>
            </a:r>
            <a:r>
              <a:rPr lang="en-US" sz="1300" dirty="0" err="1">
                <a:latin typeface="Calibri" charset="0"/>
                <a:ea typeface="DengXian" charset="-122"/>
                <a:cs typeface="Times New Roman" charset="0"/>
              </a:rPr>
              <a:t>er</a:t>
            </a:r>
            <a:r>
              <a:rPr lang="en-US" sz="1300" dirty="0">
                <a:latin typeface="Calibri" charset="0"/>
                <a:ea typeface="DengXian" charset="-122"/>
                <a:cs typeface="Times New Roman" charset="0"/>
              </a:rPr>
              <a:t> -- </a:t>
            </a:r>
            <a:r>
              <a:rPr lang="en-US" sz="1300" dirty="0" err="1">
                <a:latin typeface="Calibri" charset="0"/>
                <a:ea typeface="DengXian" charset="-122"/>
                <a:cs typeface="Times New Roman" charset="0"/>
              </a:rPr>
              <a:t>ett</a:t>
            </a:r>
            <a:r>
              <a:rPr lang="en-US" sz="1300" dirty="0">
                <a:latin typeface="Calibri" charset="0"/>
                <a:ea typeface="DengXian" charset="-122"/>
                <a:cs typeface="Times New Roman" charset="0"/>
              </a:rPr>
              <a:t>: r!==t, map[r] = [t], degree[t]++, break</a:t>
            </a:r>
          </a:p>
          <a:p>
            <a:r>
              <a:rPr lang="en-US" sz="1300" dirty="0">
                <a:latin typeface="Calibri" charset="0"/>
                <a:ea typeface="DengXian" charset="-122"/>
                <a:cs typeface="Times New Roman" charset="0"/>
              </a:rPr>
              <a:t>    </a:t>
            </a:r>
            <a:r>
              <a:rPr lang="en-US" sz="1300" dirty="0" err="1">
                <a:latin typeface="Calibri" charset="0"/>
                <a:ea typeface="DengXian" charset="-122"/>
                <a:cs typeface="Times New Roman" charset="0"/>
              </a:rPr>
              <a:t>ett</a:t>
            </a:r>
            <a:r>
              <a:rPr lang="en-US" sz="1300" dirty="0">
                <a:latin typeface="Calibri" charset="0"/>
                <a:ea typeface="DengXian" charset="-122"/>
                <a:cs typeface="Times New Roman" charset="0"/>
              </a:rPr>
              <a:t> -- </a:t>
            </a:r>
            <a:r>
              <a:rPr lang="en-US" sz="1300" dirty="0" err="1">
                <a:latin typeface="Calibri" charset="0"/>
                <a:ea typeface="DengXian" charset="-122"/>
                <a:cs typeface="Times New Roman" charset="0"/>
              </a:rPr>
              <a:t>rftt</a:t>
            </a:r>
            <a:r>
              <a:rPr lang="en-US" sz="1300" dirty="0">
                <a:latin typeface="Calibri" charset="0"/>
                <a:ea typeface="DengXian" charset="-122"/>
                <a:cs typeface="Times New Roman" charset="0"/>
              </a:rPr>
              <a:t>: e!==r, map[e] = [r], degree[r]++, break</a:t>
            </a:r>
          </a:p>
          <a:p>
            <a:r>
              <a:rPr lang="en-US" sz="1300" dirty="0">
                <a:latin typeface="Calibri" charset="0"/>
                <a:ea typeface="DengXian" charset="-122"/>
                <a:cs typeface="Times New Roman" charset="0"/>
              </a:rPr>
              <a:t>    degree= [w: 0, e: 1, r: 1, t : 1, f: 1]</a:t>
            </a:r>
          </a:p>
          <a:p>
            <a:r>
              <a:rPr lang="en-US" sz="1300" dirty="0">
                <a:latin typeface="Calibri" charset="0"/>
                <a:ea typeface="DengXian" charset="-122"/>
                <a:cs typeface="Times New Roman" charset="0"/>
              </a:rPr>
              <a:t>    map = {t: [f], w : [e], r: [t], e: [r]}</a:t>
            </a:r>
          </a:p>
          <a:p>
            <a:r>
              <a:rPr lang="en-US" sz="1300" dirty="0">
                <a:latin typeface="Calibri" charset="0"/>
                <a:ea typeface="DengXian" charset="-122"/>
                <a:cs typeface="Times New Roman" charset="0"/>
              </a:rPr>
              <a:t>step3: we can now do topological sorting based on the map and degree. </a:t>
            </a:r>
            <a:endParaRPr lang="en-US" sz="1300" dirty="0" smtClean="0">
              <a:latin typeface="Calibri" charset="0"/>
              <a:ea typeface="DengXian" charset="-122"/>
              <a:cs typeface="Times New Roman" charset="0"/>
            </a:endParaRPr>
          </a:p>
          <a:p>
            <a:r>
              <a:rPr lang="en-US" sz="1300" dirty="0" smtClean="0">
                <a:latin typeface="Calibri" charset="0"/>
                <a:ea typeface="DengXian" charset="-122"/>
                <a:cs typeface="Times New Roman" charset="0"/>
              </a:rPr>
              <a:t>graph </a:t>
            </a:r>
            <a:r>
              <a:rPr lang="en-US" sz="1300" dirty="0">
                <a:latin typeface="Calibri" charset="0"/>
                <a:ea typeface="DengXian" charset="-122"/>
                <a:cs typeface="Times New Roman" charset="0"/>
              </a:rPr>
              <a:t>is w - e - r - t - f</a:t>
            </a:r>
          </a:p>
        </p:txBody>
      </p:sp>
    </p:spTree>
    <p:extLst>
      <p:ext uri="{BB962C8B-B14F-4D97-AF65-F5344CB8AC3E}">
        <p14:creationId xmlns:p14="http://schemas.microsoft.com/office/powerpoint/2010/main" val="55722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576" y="1065238"/>
            <a:ext cx="10515600" cy="4351338"/>
          </a:xfrm>
        </p:spPr>
        <p:txBody>
          <a:bodyPr/>
          <a:lstStyle/>
          <a:p>
            <a:r>
              <a:rPr lang="en-US" dirty="0" smtClean="0"/>
              <a:t>Straight-forward problems</a:t>
            </a:r>
          </a:p>
          <a:p>
            <a:r>
              <a:rPr lang="en-US" dirty="0" smtClean="0"/>
              <a:t>Find </a:t>
            </a:r>
            <a:r>
              <a:rPr lang="en-US" dirty="0"/>
              <a:t>shortest </a:t>
            </a:r>
            <a:r>
              <a:rPr lang="en-US" dirty="0" smtClean="0"/>
              <a:t>Path</a:t>
            </a:r>
          </a:p>
          <a:p>
            <a:r>
              <a:rPr lang="en-US" dirty="0" smtClean="0"/>
              <a:t>Level traverse</a:t>
            </a:r>
            <a:endParaRPr lang="en-US" dirty="0"/>
          </a:p>
          <a:p>
            <a:r>
              <a:rPr lang="en-US" dirty="0" smtClean="0"/>
              <a:t>Topological sorting</a:t>
            </a:r>
          </a:p>
          <a:p>
            <a:r>
              <a:rPr lang="en-US" dirty="0" err="1" smtClean="0"/>
              <a:t>Dijkstra’s</a:t>
            </a:r>
            <a:r>
              <a:rPr lang="en-US" dirty="0" smtClean="0"/>
              <a:t> Algorithm</a:t>
            </a:r>
          </a:p>
          <a:p>
            <a:r>
              <a:rPr lang="en-US" dirty="0" smtClean="0"/>
              <a:t>The maze series</a:t>
            </a:r>
          </a:p>
        </p:txBody>
      </p:sp>
    </p:spTree>
    <p:extLst>
      <p:ext uri="{BB962C8B-B14F-4D97-AF65-F5344CB8AC3E}">
        <p14:creationId xmlns:p14="http://schemas.microsoft.com/office/powerpoint/2010/main" val="185921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610715" cy="461665"/>
          </a:xfrm>
          <a:prstGeom prst="rect">
            <a:avLst/>
          </a:prstGeom>
        </p:spPr>
        <p:txBody>
          <a:bodyPr wrap="none">
            <a:spAutoFit/>
          </a:bodyPr>
          <a:lstStyle/>
          <a:p>
            <a:r>
              <a:rPr lang="en-US" sz="2400" dirty="0" err="1"/>
              <a:t>Dijkstra’s</a:t>
            </a:r>
            <a:r>
              <a:rPr lang="en-US" sz="2400" dirty="0"/>
              <a:t> Algorithm</a:t>
            </a:r>
          </a:p>
        </p:txBody>
      </p:sp>
    </p:spTree>
    <p:extLst>
      <p:ext uri="{BB962C8B-B14F-4D97-AF65-F5344CB8AC3E}">
        <p14:creationId xmlns:p14="http://schemas.microsoft.com/office/powerpoint/2010/main" val="34269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176814" cy="461665"/>
          </a:xfrm>
          <a:prstGeom prst="rect">
            <a:avLst/>
          </a:prstGeom>
        </p:spPr>
        <p:txBody>
          <a:bodyPr wrap="none">
            <a:spAutoFit/>
          </a:bodyPr>
          <a:lstStyle/>
          <a:p>
            <a:r>
              <a:rPr lang="en-US" sz="2400" dirty="0" smtClean="0"/>
              <a:t>The maze series</a:t>
            </a:r>
            <a:endParaRPr lang="en-US" sz="2400" dirty="0"/>
          </a:p>
        </p:txBody>
      </p:sp>
      <p:sp>
        <p:nvSpPr>
          <p:cNvPr id="3" name="Rectangle 2"/>
          <p:cNvSpPr/>
          <p:nvPr/>
        </p:nvSpPr>
        <p:spPr>
          <a:xfrm>
            <a:off x="191280" y="459096"/>
            <a:ext cx="12000720" cy="1508105"/>
          </a:xfrm>
          <a:prstGeom prst="rect">
            <a:avLst/>
          </a:prstGeom>
        </p:spPr>
        <p:txBody>
          <a:bodyPr wrap="square">
            <a:spAutoFit/>
          </a:bodyPr>
          <a:lstStyle/>
          <a:p>
            <a:r>
              <a:rPr lang="en-US" sz="1400" dirty="0">
                <a:solidFill>
                  <a:srgbClr val="333333"/>
                </a:solidFill>
                <a:latin typeface="Helvetica Neue" charset="0"/>
              </a:rPr>
              <a:t>There is a </a:t>
            </a:r>
            <a:r>
              <a:rPr lang="en-US" sz="1400" b="1" dirty="0">
                <a:solidFill>
                  <a:srgbClr val="333333"/>
                </a:solidFill>
                <a:latin typeface="Helvetica Neue" charset="0"/>
              </a:rPr>
              <a:t>ball</a:t>
            </a:r>
            <a:r>
              <a:rPr lang="en-US" sz="1400" dirty="0">
                <a:solidFill>
                  <a:srgbClr val="333333"/>
                </a:solidFill>
                <a:latin typeface="Helvetica Neue" charset="0"/>
              </a:rPr>
              <a:t> in a maze with empty spaces and walls. The ball can go through empty spaces </a:t>
            </a:r>
            <a:r>
              <a:rPr lang="en-US" sz="1400" dirty="0" smtClean="0">
                <a:solidFill>
                  <a:srgbClr val="333333"/>
                </a:solidFill>
                <a:latin typeface="Helvetica Neue" charset="0"/>
              </a:rPr>
              <a:t>by rolling</a:t>
            </a:r>
            <a:r>
              <a:rPr lang="en-US" sz="1400" dirty="0">
                <a:solidFill>
                  <a:srgbClr val="333333"/>
                </a:solidFill>
                <a:latin typeface="Helvetica Neue" charset="0"/>
              </a:rPr>
              <a:t> </a:t>
            </a:r>
            <a:r>
              <a:rPr lang="en-US" sz="1400" b="1" dirty="0">
                <a:solidFill>
                  <a:srgbClr val="333333"/>
                </a:solidFill>
                <a:latin typeface="Helvetica Neue" charset="0"/>
              </a:rPr>
              <a:t>up</a:t>
            </a:r>
            <a:r>
              <a:rPr lang="en-US" sz="1400" dirty="0">
                <a:solidFill>
                  <a:srgbClr val="333333"/>
                </a:solidFill>
                <a:latin typeface="Helvetica Neue" charset="0"/>
              </a:rPr>
              <a:t>, </a:t>
            </a:r>
            <a:r>
              <a:rPr lang="en-US" sz="1400" b="1" dirty="0">
                <a:solidFill>
                  <a:srgbClr val="333333"/>
                </a:solidFill>
                <a:latin typeface="Helvetica Neue" charset="0"/>
              </a:rPr>
              <a:t>down</a:t>
            </a:r>
            <a:r>
              <a:rPr lang="en-US" sz="1400" dirty="0">
                <a:solidFill>
                  <a:srgbClr val="333333"/>
                </a:solidFill>
                <a:latin typeface="Helvetica Neue" charset="0"/>
              </a:rPr>
              <a:t>, </a:t>
            </a:r>
            <a:r>
              <a:rPr lang="en-US" sz="1400" b="1" dirty="0">
                <a:solidFill>
                  <a:srgbClr val="333333"/>
                </a:solidFill>
                <a:latin typeface="Helvetica Neue" charset="0"/>
              </a:rPr>
              <a:t>left</a:t>
            </a:r>
            <a:r>
              <a:rPr lang="en-US" sz="1400" dirty="0">
                <a:solidFill>
                  <a:srgbClr val="333333"/>
                </a:solidFill>
                <a:latin typeface="Helvetica Neue" charset="0"/>
              </a:rPr>
              <a:t> or </a:t>
            </a:r>
            <a:r>
              <a:rPr lang="en-US" sz="1400" b="1" dirty="0">
                <a:solidFill>
                  <a:srgbClr val="333333"/>
                </a:solidFill>
                <a:latin typeface="Helvetica Neue" charset="0"/>
              </a:rPr>
              <a:t>right</a:t>
            </a:r>
            <a:r>
              <a:rPr lang="en-US" sz="1400" dirty="0">
                <a:solidFill>
                  <a:srgbClr val="333333"/>
                </a:solidFill>
                <a:latin typeface="Helvetica Neue" charset="0"/>
              </a:rPr>
              <a:t>, but it won't stop rolling until hitting a wall. When the ball stops, it could choose the next </a:t>
            </a:r>
            <a:r>
              <a:rPr lang="en-US" sz="1400" dirty="0" smtClean="0">
                <a:solidFill>
                  <a:srgbClr val="333333"/>
                </a:solidFill>
                <a:latin typeface="Helvetica Neue" charset="0"/>
              </a:rPr>
              <a:t>direction. Given </a:t>
            </a:r>
            <a:r>
              <a:rPr lang="en-US" sz="1400" dirty="0">
                <a:solidFill>
                  <a:srgbClr val="333333"/>
                </a:solidFill>
                <a:latin typeface="Helvetica Neue" charset="0"/>
              </a:rPr>
              <a:t>the ball's </a:t>
            </a:r>
            <a:r>
              <a:rPr lang="en-US" sz="1400" b="1" dirty="0">
                <a:solidFill>
                  <a:srgbClr val="333333"/>
                </a:solidFill>
                <a:latin typeface="Helvetica Neue" charset="0"/>
              </a:rPr>
              <a:t>start position</a:t>
            </a:r>
            <a:r>
              <a:rPr lang="en-US" sz="1400" dirty="0">
                <a:solidFill>
                  <a:srgbClr val="333333"/>
                </a:solidFill>
                <a:latin typeface="Helvetica Neue" charset="0"/>
              </a:rPr>
              <a:t>, the </a:t>
            </a:r>
            <a:r>
              <a:rPr lang="en-US" sz="1400" b="1" dirty="0">
                <a:solidFill>
                  <a:srgbClr val="333333"/>
                </a:solidFill>
                <a:latin typeface="Helvetica Neue" charset="0"/>
              </a:rPr>
              <a:t>destination</a:t>
            </a:r>
            <a:r>
              <a:rPr lang="en-US" sz="1400" dirty="0">
                <a:solidFill>
                  <a:srgbClr val="333333"/>
                </a:solidFill>
                <a:latin typeface="Helvetica Neue" charset="0"/>
              </a:rPr>
              <a:t> and the </a:t>
            </a:r>
            <a:r>
              <a:rPr lang="en-US" sz="1400" b="1" dirty="0">
                <a:solidFill>
                  <a:srgbClr val="333333"/>
                </a:solidFill>
                <a:latin typeface="Helvetica Neue" charset="0"/>
              </a:rPr>
              <a:t>maze</a:t>
            </a:r>
            <a:r>
              <a:rPr lang="en-US" sz="1400" dirty="0">
                <a:solidFill>
                  <a:srgbClr val="333333"/>
                </a:solidFill>
                <a:latin typeface="Helvetica Neue" charset="0"/>
              </a:rPr>
              <a:t>, determine whether the ball could stop at the </a:t>
            </a:r>
            <a:r>
              <a:rPr lang="en-US" sz="1400" dirty="0" smtClean="0">
                <a:solidFill>
                  <a:srgbClr val="333333"/>
                </a:solidFill>
                <a:latin typeface="Helvetica Neue" charset="0"/>
              </a:rPr>
              <a:t>destination. The </a:t>
            </a:r>
            <a:r>
              <a:rPr lang="en-US" sz="1400" dirty="0">
                <a:solidFill>
                  <a:srgbClr val="333333"/>
                </a:solidFill>
                <a:latin typeface="Helvetica Neue" charset="0"/>
              </a:rPr>
              <a:t>maze is represented by a binary 2D array. 1 means the wall and 0 means the empty space. You may assume that the borders of the maze are all walls. The start and destination coordinates are represented by row and column indexes.</a:t>
            </a:r>
          </a:p>
          <a:p>
            <a:r>
              <a:rPr lang="en-US" dirty="0"/>
              <a:t/>
            </a:r>
            <a:br>
              <a:rPr lang="en-US" dirty="0"/>
            </a:br>
            <a:endParaRPr lang="en-US" dirty="0"/>
          </a:p>
        </p:txBody>
      </p:sp>
      <p:sp>
        <p:nvSpPr>
          <p:cNvPr id="6" name="Rectangle 5"/>
          <p:cNvSpPr/>
          <p:nvPr/>
        </p:nvSpPr>
        <p:spPr>
          <a:xfrm>
            <a:off x="191280" y="1398074"/>
            <a:ext cx="4718345" cy="5124480"/>
          </a:xfrm>
          <a:prstGeom prst="rect">
            <a:avLst/>
          </a:prstGeom>
        </p:spPr>
        <p:txBody>
          <a:bodyPr wrap="square">
            <a:spAutoFit/>
          </a:bodyPr>
          <a:lstStyle/>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b="1" dirty="0">
                <a:solidFill>
                  <a:srgbClr val="333333"/>
                </a:solidFill>
                <a:latin typeface="Menlo" charset="0"/>
                <a:ea typeface="DengXian" charset="-122"/>
                <a:cs typeface="Times New Roman" charset="0"/>
              </a:rPr>
              <a:t>Input 1:</a:t>
            </a:r>
            <a:r>
              <a:rPr lang="en-US" sz="1300" dirty="0">
                <a:solidFill>
                  <a:srgbClr val="333333"/>
                </a:solidFill>
                <a:latin typeface="Menlo" charset="0"/>
                <a:ea typeface="DengXian" charset="-122"/>
                <a:cs typeface="Times New Roman" charset="0"/>
              </a:rPr>
              <a:t> a maze represented by a 2D array</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smtClean="0">
                <a:solidFill>
                  <a:srgbClr val="333333"/>
                </a:solidFill>
                <a:latin typeface="Menlo" charset="0"/>
                <a:ea typeface="DengXian" charset="-122"/>
                <a:cs typeface="Times New Roman" charset="0"/>
              </a:rPr>
              <a:t>0 </a:t>
            </a:r>
            <a:r>
              <a:rPr lang="en-US" sz="1300" dirty="0">
                <a:solidFill>
                  <a:srgbClr val="333333"/>
                </a:solidFill>
                <a:latin typeface="Menlo" charset="0"/>
                <a:ea typeface="DengXian" charset="-122"/>
                <a:cs typeface="Times New Roman" charset="0"/>
              </a:rPr>
              <a:t>0 1 0 0</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333333"/>
                </a:solidFill>
                <a:latin typeface="Menlo" charset="0"/>
                <a:ea typeface="DengXian" charset="-122"/>
                <a:cs typeface="Times New Roman" charset="0"/>
              </a:rPr>
              <a:t>0 0 0 0 0</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333333"/>
                </a:solidFill>
                <a:latin typeface="Menlo" charset="0"/>
                <a:ea typeface="DengXian" charset="-122"/>
                <a:cs typeface="Times New Roman" charset="0"/>
              </a:rPr>
              <a:t>0 0 0 1 0</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333333"/>
                </a:solidFill>
                <a:latin typeface="Menlo" charset="0"/>
                <a:ea typeface="DengXian" charset="-122"/>
                <a:cs typeface="Times New Roman" charset="0"/>
              </a:rPr>
              <a:t>1 1 0 1 1</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333333"/>
                </a:solidFill>
                <a:latin typeface="Menlo" charset="0"/>
                <a:ea typeface="DengXian" charset="-122"/>
                <a:cs typeface="Times New Roman" charset="0"/>
              </a:rPr>
              <a:t>0 0 0 0 0</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b="1" dirty="0" smtClean="0">
                <a:solidFill>
                  <a:srgbClr val="333333"/>
                </a:solidFill>
                <a:latin typeface="Menlo" charset="0"/>
                <a:ea typeface="DengXian" charset="-122"/>
                <a:cs typeface="Times New Roman" charset="0"/>
              </a:rPr>
              <a:t>Input </a:t>
            </a:r>
            <a:r>
              <a:rPr lang="en-US" sz="1300" b="1" dirty="0">
                <a:solidFill>
                  <a:srgbClr val="333333"/>
                </a:solidFill>
                <a:latin typeface="Menlo" charset="0"/>
                <a:ea typeface="DengXian" charset="-122"/>
                <a:cs typeface="Times New Roman" charset="0"/>
              </a:rPr>
              <a:t>2:</a:t>
            </a:r>
            <a:r>
              <a:rPr lang="en-US" sz="1300" dirty="0">
                <a:solidFill>
                  <a:srgbClr val="333333"/>
                </a:solidFill>
                <a:latin typeface="Menlo" charset="0"/>
                <a:ea typeface="DengXian" charset="-122"/>
                <a:cs typeface="Times New Roman" charset="0"/>
              </a:rPr>
              <a:t> start coordinate (</a:t>
            </a:r>
            <a:r>
              <a:rPr lang="en-US" sz="1300" dirty="0" err="1">
                <a:solidFill>
                  <a:srgbClr val="333333"/>
                </a:solidFill>
                <a:latin typeface="Menlo" charset="0"/>
                <a:ea typeface="DengXian" charset="-122"/>
                <a:cs typeface="Times New Roman" charset="0"/>
              </a:rPr>
              <a:t>rowStart</a:t>
            </a:r>
            <a:r>
              <a:rPr lang="en-US" sz="1300" dirty="0">
                <a:solidFill>
                  <a:srgbClr val="333333"/>
                </a:solidFill>
                <a:latin typeface="Menlo" charset="0"/>
                <a:ea typeface="DengXian" charset="-122"/>
                <a:cs typeface="Times New Roman" charset="0"/>
              </a:rPr>
              <a:t>, </a:t>
            </a:r>
            <a:r>
              <a:rPr lang="en-US" sz="1300" dirty="0" err="1">
                <a:solidFill>
                  <a:srgbClr val="333333"/>
                </a:solidFill>
                <a:latin typeface="Menlo" charset="0"/>
                <a:ea typeface="DengXian" charset="-122"/>
                <a:cs typeface="Times New Roman" charset="0"/>
              </a:rPr>
              <a:t>colStart</a:t>
            </a:r>
            <a:r>
              <a:rPr lang="en-US" sz="1300" dirty="0">
                <a:solidFill>
                  <a:srgbClr val="333333"/>
                </a:solidFill>
                <a:latin typeface="Menlo" charset="0"/>
                <a:ea typeface="DengXian" charset="-122"/>
                <a:cs typeface="Times New Roman" charset="0"/>
              </a:rPr>
              <a:t>) = (0, 4)</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b="1" dirty="0">
                <a:solidFill>
                  <a:srgbClr val="333333"/>
                </a:solidFill>
                <a:latin typeface="Menlo" charset="0"/>
                <a:ea typeface="DengXian" charset="-122"/>
                <a:cs typeface="Times New Roman" charset="0"/>
              </a:rPr>
              <a:t>Input 3:</a:t>
            </a:r>
            <a:r>
              <a:rPr lang="en-US" sz="1300" dirty="0">
                <a:solidFill>
                  <a:srgbClr val="333333"/>
                </a:solidFill>
                <a:latin typeface="Menlo" charset="0"/>
                <a:ea typeface="DengXian" charset="-122"/>
                <a:cs typeface="Times New Roman" charset="0"/>
              </a:rPr>
              <a:t> destination coordinate (</a:t>
            </a:r>
            <a:r>
              <a:rPr lang="en-US" sz="1300" dirty="0" err="1">
                <a:solidFill>
                  <a:srgbClr val="333333"/>
                </a:solidFill>
                <a:latin typeface="Menlo" charset="0"/>
                <a:ea typeface="DengXian" charset="-122"/>
                <a:cs typeface="Times New Roman" charset="0"/>
              </a:rPr>
              <a:t>rowDest</a:t>
            </a:r>
            <a:r>
              <a:rPr lang="en-US" sz="1300" dirty="0">
                <a:solidFill>
                  <a:srgbClr val="333333"/>
                </a:solidFill>
                <a:latin typeface="Menlo" charset="0"/>
                <a:ea typeface="DengXian" charset="-122"/>
                <a:cs typeface="Times New Roman" charset="0"/>
              </a:rPr>
              <a:t>, </a:t>
            </a:r>
            <a:r>
              <a:rPr lang="en-US" sz="1300" dirty="0" err="1">
                <a:solidFill>
                  <a:srgbClr val="333333"/>
                </a:solidFill>
                <a:latin typeface="Menlo" charset="0"/>
                <a:ea typeface="DengXian" charset="-122"/>
                <a:cs typeface="Times New Roman" charset="0"/>
              </a:rPr>
              <a:t>colDest</a:t>
            </a:r>
            <a:r>
              <a:rPr lang="en-US" sz="1300" dirty="0">
                <a:solidFill>
                  <a:srgbClr val="333333"/>
                </a:solidFill>
                <a:latin typeface="Menlo" charset="0"/>
                <a:ea typeface="DengXian" charset="-122"/>
                <a:cs typeface="Times New Roman" charset="0"/>
              </a:rPr>
              <a:t>) = (4, 4)</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b="1" dirty="0" smtClean="0">
                <a:solidFill>
                  <a:srgbClr val="333333"/>
                </a:solidFill>
                <a:latin typeface="Menlo" charset="0"/>
                <a:ea typeface="DengXian" charset="-122"/>
                <a:cs typeface="Times New Roman" charset="0"/>
              </a:rPr>
              <a:t>Output</a:t>
            </a:r>
            <a:r>
              <a:rPr lang="en-US" sz="1300" b="1" dirty="0">
                <a:solidFill>
                  <a:srgbClr val="333333"/>
                </a:solidFill>
                <a:latin typeface="Menlo" charset="0"/>
                <a:ea typeface="DengXian" charset="-122"/>
                <a:cs typeface="Times New Roman" charset="0"/>
              </a:rPr>
              <a:t>:</a:t>
            </a:r>
            <a:r>
              <a:rPr lang="en-US" sz="1300" dirty="0">
                <a:solidFill>
                  <a:srgbClr val="333333"/>
                </a:solidFill>
                <a:latin typeface="Menlo" charset="0"/>
                <a:ea typeface="DengXian" charset="-122"/>
                <a:cs typeface="Times New Roman" charset="0"/>
              </a:rPr>
              <a:t> true</a:t>
            </a:r>
            <a:endParaRPr lang="en-US" sz="13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b="1" dirty="0">
                <a:solidFill>
                  <a:srgbClr val="333333"/>
                </a:solidFill>
                <a:latin typeface="Menlo" charset="0"/>
                <a:ea typeface="DengXian" charset="-122"/>
                <a:cs typeface="Times New Roman" charset="0"/>
              </a:rPr>
              <a:t>Explanation:</a:t>
            </a:r>
            <a:r>
              <a:rPr lang="en-US" sz="1300" dirty="0">
                <a:solidFill>
                  <a:srgbClr val="333333"/>
                </a:solidFill>
                <a:latin typeface="Menlo" charset="0"/>
                <a:ea typeface="DengXian" charset="-122"/>
                <a:cs typeface="Times New Roman" charset="0"/>
              </a:rPr>
              <a:t> One possible way is : left -&gt; down -&gt; left -&gt; down -&gt; right -&gt; down -&gt; right</a:t>
            </a:r>
            <a:r>
              <a:rPr lang="en-US" sz="1300" dirty="0" smtClean="0">
                <a:solidFill>
                  <a:srgbClr val="333333"/>
                </a:solidFill>
                <a:latin typeface="Menlo" charset="0"/>
                <a:ea typeface="DengXian" charset="-122"/>
                <a:cs typeface="Times New Roman" charset="0"/>
              </a:rPr>
              <a:t>.</a:t>
            </a: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300" dirty="0">
              <a:solidFill>
                <a:srgbClr val="333333"/>
              </a:solidFill>
              <a:latin typeface="Menlo"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smtClean="0">
                <a:solidFill>
                  <a:srgbClr val="333333"/>
                </a:solidFill>
                <a:latin typeface="Menlo" charset="0"/>
                <a:ea typeface="DengXian" charset="-122"/>
                <a:cs typeface="Times New Roman" charset="0"/>
              </a:rPr>
              <a:t>The special part it we need to let the ball continue to roll on the direction till it hit the wall, and the stop point goes into stack if it is not visited before.</a:t>
            </a:r>
            <a:endParaRPr lang="en-US" sz="1300" dirty="0">
              <a:latin typeface="Calibri" charset="0"/>
              <a:ea typeface="DengXian" charset="-122"/>
              <a:cs typeface="Times New Roman" charset="0"/>
            </a:endParaRPr>
          </a:p>
          <a:p>
            <a:r>
              <a:rPr lang="en-US" sz="1300" dirty="0">
                <a:latin typeface="Calibri" charset="0"/>
                <a:ea typeface="DengXian" charset="-122"/>
                <a:cs typeface="Times New Roman" charset="0"/>
              </a:rPr>
              <a:t> </a:t>
            </a:r>
            <a:endParaRPr lang="en-US" sz="1300" dirty="0">
              <a:effectLst/>
              <a:latin typeface="Calibri" charset="0"/>
              <a:ea typeface="DengXian" charset="-122"/>
              <a:cs typeface="Times New Roman" charset="0"/>
            </a:endParaRPr>
          </a:p>
        </p:txBody>
      </p:sp>
      <p:sp>
        <p:nvSpPr>
          <p:cNvPr id="7" name="Rectangle 6"/>
          <p:cNvSpPr/>
          <p:nvPr/>
        </p:nvSpPr>
        <p:spPr>
          <a:xfrm>
            <a:off x="5249593" y="1398074"/>
            <a:ext cx="7355059" cy="5509200"/>
          </a:xfrm>
          <a:prstGeom prst="rect">
            <a:avLst/>
          </a:prstGeom>
        </p:spPr>
        <p:txBody>
          <a:bodyPr wrap="square">
            <a:spAutoFit/>
          </a:bodyPr>
          <a:lstStyle/>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visited.add</a:t>
            </a:r>
            <a:r>
              <a:rPr lang="en-US" sz="1600" dirty="0">
                <a:solidFill>
                  <a:schemeClr val="accent1">
                    <a:lumMod val="75000"/>
                  </a:schemeClr>
                </a:solidFill>
                <a:latin typeface="Calibri" charset="0"/>
                <a:ea typeface="DengXian" charset="-122"/>
                <a:cs typeface="Times New Roman" charset="0"/>
              </a:rPr>
              <a:t>(start[0]+':'+start[1]);</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st.push</a:t>
            </a:r>
            <a:r>
              <a:rPr lang="en-US" sz="1600" dirty="0">
                <a:solidFill>
                  <a:schemeClr val="accent1">
                    <a:lumMod val="75000"/>
                  </a:schemeClr>
                </a:solidFill>
                <a:latin typeface="Calibri" charset="0"/>
                <a:ea typeface="DengXian" charset="-122"/>
                <a:cs typeface="Times New Roman" charset="0"/>
              </a:rPr>
              <a:t>(start);</a:t>
            </a:r>
          </a:p>
          <a:p>
            <a:r>
              <a:rPr lang="en-US" sz="1600" dirty="0">
                <a:solidFill>
                  <a:schemeClr val="accent1">
                    <a:lumMod val="75000"/>
                  </a:schemeClr>
                </a:solidFill>
                <a:latin typeface="Calibri" charset="0"/>
                <a:ea typeface="DengXian" charset="-122"/>
                <a:cs typeface="Times New Roman" charset="0"/>
              </a:rPr>
              <a:t>    while(</a:t>
            </a:r>
            <a:r>
              <a:rPr lang="en-US" sz="1600" dirty="0" err="1">
                <a:solidFill>
                  <a:schemeClr val="accent1">
                    <a:lumMod val="75000"/>
                  </a:schemeClr>
                </a:solidFill>
                <a:latin typeface="Calibri" charset="0"/>
                <a:ea typeface="DengXian" charset="-122"/>
                <a:cs typeface="Times New Roman" charset="0"/>
              </a:rPr>
              <a:t>st.length</a:t>
            </a:r>
            <a:r>
              <a:rPr lang="en-US" sz="1600" dirty="0">
                <a:solidFill>
                  <a:schemeClr val="accent1">
                    <a:lumMod val="75000"/>
                  </a:schemeClr>
                </a:solidFill>
                <a:latin typeface="Calibri" charset="0"/>
                <a:ea typeface="DengXian" charset="-122"/>
                <a:cs typeface="Times New Roman" charset="0"/>
              </a:rPr>
              <a:t> &gt;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cur = </a:t>
            </a:r>
            <a:r>
              <a:rPr lang="en-US" sz="1600" dirty="0" err="1">
                <a:solidFill>
                  <a:schemeClr val="accent1">
                    <a:lumMod val="75000"/>
                  </a:schemeClr>
                </a:solidFill>
                <a:latin typeface="Calibri" charset="0"/>
                <a:ea typeface="DengXian" charset="-122"/>
                <a:cs typeface="Times New Roman" charset="0"/>
              </a:rPr>
              <a:t>st.shift</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if(cur[0]=== destination[0] &amp;&amp; cur[1]=== destination[1])  return true;</a:t>
            </a:r>
          </a:p>
          <a:p>
            <a:r>
              <a:rPr lang="en-US" sz="1600" dirty="0">
                <a:solidFill>
                  <a:schemeClr val="accent1">
                    <a:lumMod val="75000"/>
                  </a:schemeClr>
                </a:solidFill>
                <a:latin typeface="Calibri" charset="0"/>
                <a:ea typeface="DengXian" charset="-122"/>
                <a:cs typeface="Times New Roman" charset="0"/>
              </a:rPr>
              <a:t>        // get the stopping position for each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 and mark it to be visited</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&lt;4;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x = cur[0];</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y = cur[1];</a:t>
            </a:r>
          </a:p>
          <a:p>
            <a:r>
              <a:rPr lang="en-US" sz="1600" dirty="0">
                <a:solidFill>
                  <a:schemeClr val="accent1">
                    <a:lumMod val="75000"/>
                  </a:schemeClr>
                </a:solidFill>
                <a:latin typeface="Calibri" charset="0"/>
                <a:ea typeface="DengXian" charset="-122"/>
                <a:cs typeface="Times New Roman" charset="0"/>
              </a:rPr>
              <a:t>            // continue the ball in this direction, put the stop point into </a:t>
            </a:r>
            <a:r>
              <a:rPr lang="en-US" sz="1600" dirty="0" err="1">
                <a:solidFill>
                  <a:schemeClr val="accent1">
                    <a:lumMod val="75000"/>
                  </a:schemeClr>
                </a:solidFill>
                <a:latin typeface="Calibri" charset="0"/>
                <a:ea typeface="DengXian" charset="-122"/>
                <a:cs typeface="Times New Roman" charset="0"/>
              </a:rPr>
              <a:t>st.</a:t>
            </a:r>
            <a:endParaRPr lang="en-US" sz="1600" dirty="0">
              <a:solidFill>
                <a:schemeClr val="accent1">
                  <a:lumMod val="75000"/>
                </a:schemeClr>
              </a:solidFill>
              <a:latin typeface="Calibri" charset="0"/>
              <a:ea typeface="DengXian" charset="-122"/>
              <a:cs typeface="Times New Roman" charset="0"/>
            </a:endParaRPr>
          </a:p>
          <a:p>
            <a:r>
              <a:rPr lang="en-US" sz="1600" dirty="0">
                <a:solidFill>
                  <a:schemeClr val="accent1">
                    <a:lumMod val="75000"/>
                  </a:schemeClr>
                </a:solidFill>
                <a:latin typeface="Calibri" charset="0"/>
                <a:ea typeface="DengXian" charset="-122"/>
                <a:cs typeface="Times New Roman" charset="0"/>
              </a:rPr>
              <a:t>            while(</a:t>
            </a:r>
            <a:r>
              <a:rPr lang="en-US" sz="1600" dirty="0" err="1">
                <a:solidFill>
                  <a:schemeClr val="accent1">
                    <a:lumMod val="75000"/>
                  </a:schemeClr>
                </a:solidFill>
                <a:latin typeface="Calibri" charset="0"/>
                <a:ea typeface="DengXian" charset="-122"/>
                <a:cs typeface="Times New Roman" charset="0"/>
              </a:rPr>
              <a:t>x+dir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&gt;=0 &amp;&amp; </a:t>
            </a:r>
            <a:r>
              <a:rPr lang="en-US" sz="1600" dirty="0" err="1">
                <a:solidFill>
                  <a:schemeClr val="accent1">
                    <a:lumMod val="75000"/>
                  </a:schemeClr>
                </a:solidFill>
                <a:latin typeface="Calibri" charset="0"/>
                <a:ea typeface="DengXian" charset="-122"/>
                <a:cs typeface="Times New Roman" charset="0"/>
              </a:rPr>
              <a:t>y+dir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][1]&gt;=0 &amp;&amp;</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x+dir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][0]&lt; m &amp;&amp; </a:t>
            </a:r>
            <a:r>
              <a:rPr lang="en-US" sz="1600" dirty="0" err="1">
                <a:solidFill>
                  <a:schemeClr val="accent1">
                    <a:lumMod val="75000"/>
                  </a:schemeClr>
                </a:solidFill>
                <a:latin typeface="Calibri" charset="0"/>
                <a:ea typeface="DengXian" charset="-122"/>
                <a:cs typeface="Times New Roman" charset="0"/>
              </a:rPr>
              <a:t>y+dir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][1]&lt; n &amp;&amp; maze[</a:t>
            </a:r>
            <a:r>
              <a:rPr lang="en-US" sz="1600" dirty="0" err="1">
                <a:solidFill>
                  <a:schemeClr val="accent1">
                    <a:lumMod val="75000"/>
                  </a:schemeClr>
                </a:solidFill>
                <a:latin typeface="Calibri" charset="0"/>
                <a:ea typeface="DengXian" charset="-122"/>
                <a:cs typeface="Times New Roman" charset="0"/>
              </a:rPr>
              <a:t>x+dir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a:t>
            </a:r>
            <a:r>
              <a:rPr lang="en-US" sz="1600" dirty="0" err="1">
                <a:solidFill>
                  <a:schemeClr val="accent1">
                    <a:lumMod val="75000"/>
                  </a:schemeClr>
                </a:solidFill>
                <a:latin typeface="Calibri" charset="0"/>
                <a:ea typeface="DengXian" charset="-122"/>
                <a:cs typeface="Times New Roman" charset="0"/>
              </a:rPr>
              <a:t>y+dir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 === 0) {</a:t>
            </a:r>
          </a:p>
          <a:p>
            <a:r>
              <a:rPr lang="en-US" sz="1600" dirty="0">
                <a:solidFill>
                  <a:schemeClr val="accent1">
                    <a:lumMod val="75000"/>
                  </a:schemeClr>
                </a:solidFill>
                <a:latin typeface="Calibri" charset="0"/>
                <a:ea typeface="DengXian" charset="-122"/>
                <a:cs typeface="Times New Roman" charset="0"/>
              </a:rPr>
              <a:t>                x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a:t>
            </a:r>
          </a:p>
          <a:p>
            <a:r>
              <a:rPr lang="en-US" sz="1600" dirty="0">
                <a:solidFill>
                  <a:schemeClr val="accent1">
                    <a:lumMod val="75000"/>
                  </a:schemeClr>
                </a:solidFill>
                <a:latin typeface="Calibri" charset="0"/>
                <a:ea typeface="DengXian" charset="-122"/>
                <a:cs typeface="Times New Roman" charset="0"/>
              </a:rPr>
              <a:t>                y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x, y at the stop position</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visited.has</a:t>
            </a:r>
            <a:r>
              <a:rPr lang="en-US" sz="1600" dirty="0">
                <a:solidFill>
                  <a:schemeClr val="accent1">
                    <a:lumMod val="75000"/>
                  </a:schemeClr>
                </a:solidFill>
                <a:latin typeface="Calibri" charset="0"/>
                <a:ea typeface="DengXian" charset="-122"/>
                <a:cs typeface="Times New Roman" charset="0"/>
              </a:rPr>
              <a:t>(x+':'+y))  continue;</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visited.add</a:t>
            </a:r>
            <a:r>
              <a:rPr lang="en-US" sz="1600" dirty="0">
                <a:solidFill>
                  <a:schemeClr val="accent1">
                    <a:lumMod val="75000"/>
                  </a:schemeClr>
                </a:solidFill>
                <a:latin typeface="Calibri" charset="0"/>
                <a:ea typeface="DengXian" charset="-122"/>
                <a:cs typeface="Times New Roman" charset="0"/>
              </a:rPr>
              <a:t>(x+':'+y);</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st.push</a:t>
            </a:r>
            <a:r>
              <a:rPr lang="en-US" sz="1600" dirty="0">
                <a:solidFill>
                  <a:schemeClr val="accent1">
                    <a:lumMod val="75000"/>
                  </a:schemeClr>
                </a:solidFill>
                <a:latin typeface="Calibri" charset="0"/>
                <a:ea typeface="DengXian" charset="-122"/>
                <a:cs typeface="Times New Roman" charset="0"/>
              </a:rPr>
              <a:t>([x, y]);</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false;</a:t>
            </a:r>
            <a:endParaRPr lang="en-US" sz="1600" dirty="0">
              <a:solidFill>
                <a:schemeClr val="accent1">
                  <a:lumMod val="75000"/>
                </a:schemeClr>
              </a:solidFill>
            </a:endParaRPr>
          </a:p>
        </p:txBody>
      </p:sp>
    </p:spTree>
    <p:extLst>
      <p:ext uri="{BB962C8B-B14F-4D97-AF65-F5344CB8AC3E}">
        <p14:creationId xmlns:p14="http://schemas.microsoft.com/office/powerpoint/2010/main" val="184226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176814" cy="461665"/>
          </a:xfrm>
          <a:prstGeom prst="rect">
            <a:avLst/>
          </a:prstGeom>
        </p:spPr>
        <p:txBody>
          <a:bodyPr wrap="none">
            <a:spAutoFit/>
          </a:bodyPr>
          <a:lstStyle/>
          <a:p>
            <a:r>
              <a:rPr lang="en-US" sz="2400" dirty="0" smtClean="0"/>
              <a:t>The maze series</a:t>
            </a:r>
            <a:endParaRPr lang="en-US" sz="2400" dirty="0"/>
          </a:p>
        </p:txBody>
      </p:sp>
      <p:sp>
        <p:nvSpPr>
          <p:cNvPr id="2" name="Rectangle 1"/>
          <p:cNvSpPr/>
          <p:nvPr/>
        </p:nvSpPr>
        <p:spPr>
          <a:xfrm>
            <a:off x="191279" y="461665"/>
            <a:ext cx="12000721" cy="738664"/>
          </a:xfrm>
          <a:prstGeom prst="rect">
            <a:avLst/>
          </a:prstGeom>
        </p:spPr>
        <p:txBody>
          <a:bodyPr wrap="square">
            <a:spAutoFit/>
          </a:bodyPr>
          <a:lstStyle/>
          <a:p>
            <a:r>
              <a:rPr lang="en-US" sz="1400" dirty="0" smtClean="0">
                <a:solidFill>
                  <a:srgbClr val="333333"/>
                </a:solidFill>
                <a:latin typeface="Helvetica Neue" charset="0"/>
              </a:rPr>
              <a:t>Diff from previous one, given </a:t>
            </a:r>
            <a:r>
              <a:rPr lang="en-US" sz="1400" dirty="0">
                <a:solidFill>
                  <a:srgbClr val="333333"/>
                </a:solidFill>
                <a:latin typeface="Helvetica Neue" charset="0"/>
              </a:rPr>
              <a:t>the ball's </a:t>
            </a:r>
            <a:r>
              <a:rPr lang="en-US" sz="1400" b="1" dirty="0">
                <a:solidFill>
                  <a:srgbClr val="333333"/>
                </a:solidFill>
                <a:latin typeface="Helvetica Neue" charset="0"/>
              </a:rPr>
              <a:t>start position</a:t>
            </a:r>
            <a:r>
              <a:rPr lang="en-US" sz="1400" dirty="0">
                <a:solidFill>
                  <a:srgbClr val="333333"/>
                </a:solidFill>
                <a:latin typeface="Helvetica Neue" charset="0"/>
              </a:rPr>
              <a:t>, the </a:t>
            </a:r>
            <a:r>
              <a:rPr lang="en-US" sz="1400" b="1" dirty="0">
                <a:solidFill>
                  <a:srgbClr val="333333"/>
                </a:solidFill>
                <a:latin typeface="Helvetica Neue" charset="0"/>
              </a:rPr>
              <a:t>destination</a:t>
            </a:r>
            <a:r>
              <a:rPr lang="en-US" sz="1400" dirty="0">
                <a:solidFill>
                  <a:srgbClr val="333333"/>
                </a:solidFill>
                <a:latin typeface="Helvetica Neue" charset="0"/>
              </a:rPr>
              <a:t> and the </a:t>
            </a:r>
            <a:r>
              <a:rPr lang="en-US" sz="1400" b="1" dirty="0">
                <a:solidFill>
                  <a:srgbClr val="333333"/>
                </a:solidFill>
                <a:latin typeface="Helvetica Neue" charset="0"/>
              </a:rPr>
              <a:t>maze</a:t>
            </a:r>
            <a:r>
              <a:rPr lang="en-US" sz="1400" dirty="0">
                <a:solidFill>
                  <a:srgbClr val="333333"/>
                </a:solidFill>
                <a:latin typeface="Helvetica Neue" charset="0"/>
              </a:rPr>
              <a:t>, find the shortest distance for the ball to stop at the destination. The distance is defined by the number of </a:t>
            </a:r>
            <a:r>
              <a:rPr lang="en-US" sz="1400" b="1" dirty="0">
                <a:solidFill>
                  <a:srgbClr val="333333"/>
                </a:solidFill>
                <a:latin typeface="Helvetica Neue" charset="0"/>
              </a:rPr>
              <a:t>empty spaces</a:t>
            </a:r>
            <a:r>
              <a:rPr lang="en-US" sz="1400" dirty="0">
                <a:solidFill>
                  <a:srgbClr val="333333"/>
                </a:solidFill>
                <a:latin typeface="Helvetica Neue" charset="0"/>
              </a:rPr>
              <a:t> traveled by the ball from the start position (excluded) to the destination (included). If the ball cannot stop at the destination, return -1.</a:t>
            </a:r>
            <a:endParaRPr lang="en-US" sz="1400" dirty="0"/>
          </a:p>
        </p:txBody>
      </p:sp>
      <p:pic>
        <p:nvPicPr>
          <p:cNvPr id="1025" name="Picture 1" descr="https://leetcode.com/static/images/problemset/maze_1_exampl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75" y="4468181"/>
            <a:ext cx="2921000" cy="1612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07010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267475" y="1200329"/>
            <a:ext cx="3460463" cy="3112360"/>
          </a:xfrm>
          <a:prstGeom prst="rect">
            <a:avLst/>
          </a:prstGeom>
          <a:noFill/>
          <a:ln>
            <a:noFill/>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0 0 1 0 0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0 0 0 0 0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0 0 0 1 0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1 1 0 1 1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0 0 0 0 0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ea typeface="Courier New" charset="0"/>
              </a:rPr>
              <a:t>Input 2: start coordinate (</a:t>
            </a:r>
            <a:r>
              <a:rPr kumimoji="0" lang="en-US" altLang="en-US" sz="1400" b="1" i="0" u="none" strike="noStrike" cap="none" normalizeH="0" baseline="0" dirty="0" err="1" smtClean="0">
                <a:ln>
                  <a:noFill/>
                </a:ln>
                <a:solidFill>
                  <a:schemeClr val="tx1"/>
                </a:solidFill>
                <a:effectLst/>
                <a:ea typeface="Courier New" charset="0"/>
              </a:rPr>
              <a:t>rowStart</a:t>
            </a:r>
            <a:r>
              <a:rPr kumimoji="0" lang="en-US" altLang="en-US" sz="1400" b="1" i="0" u="none" strike="noStrike" cap="none" normalizeH="0" baseline="0" dirty="0" smtClean="0">
                <a:ln>
                  <a:noFill/>
                </a:ln>
                <a:solidFill>
                  <a:schemeClr val="tx1"/>
                </a:solidFill>
                <a:effectLst/>
                <a:ea typeface="Courier New" charset="0"/>
              </a:rPr>
              <a:t>, </a:t>
            </a:r>
            <a:r>
              <a:rPr kumimoji="0" lang="en-US" altLang="en-US" sz="1400" b="1" i="0" u="none" strike="noStrike" cap="none" normalizeH="0" baseline="0" dirty="0" err="1" smtClean="0">
                <a:ln>
                  <a:noFill/>
                </a:ln>
                <a:solidFill>
                  <a:schemeClr val="tx1"/>
                </a:solidFill>
                <a:effectLst/>
                <a:ea typeface="Courier New" charset="0"/>
              </a:rPr>
              <a:t>colStart</a:t>
            </a:r>
            <a:r>
              <a:rPr kumimoji="0" lang="en-US" altLang="en-US" sz="1400" b="1" i="0" u="none" strike="noStrike" cap="none" normalizeH="0" baseline="0" dirty="0" smtClean="0">
                <a:ln>
                  <a:noFill/>
                </a:ln>
                <a:solidFill>
                  <a:schemeClr val="tx1"/>
                </a:solidFill>
                <a:effectLst/>
                <a:ea typeface="Courier New" charset="0"/>
              </a:rPr>
              <a:t>) = (0,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ea typeface="Courier New" charset="0"/>
              </a:rPr>
              <a:t>)</a:t>
            </a:r>
            <a:r>
              <a:rPr kumimoji="0" lang="en-US" altLang="en-US" sz="1400" b="1" i="0" u="none" strike="noStrike" cap="none" normalizeH="0" baseline="0" dirty="0">
                <a:ln>
                  <a:noFill/>
                </a:ln>
                <a:solidFill>
                  <a:schemeClr val="tx1"/>
                </a:solidFill>
                <a:effectLst/>
                <a:ea typeface="Courier New" charset="0"/>
              </a:rPr>
              <a:t>Input 3: destination coordinate (</a:t>
            </a:r>
            <a:r>
              <a:rPr kumimoji="0" lang="en-US" altLang="en-US" sz="1400" b="1" i="0" u="none" strike="noStrike" cap="none" normalizeH="0" baseline="0" dirty="0" err="1">
                <a:ln>
                  <a:noFill/>
                </a:ln>
                <a:solidFill>
                  <a:schemeClr val="tx1"/>
                </a:solidFill>
                <a:effectLst/>
                <a:ea typeface="Courier New" charset="0"/>
              </a:rPr>
              <a:t>rowDest</a:t>
            </a:r>
            <a:r>
              <a:rPr kumimoji="0" lang="en-US" altLang="en-US" sz="1400" b="1" i="0" u="none" strike="noStrike" cap="none" normalizeH="0" baseline="0" dirty="0">
                <a:ln>
                  <a:noFill/>
                </a:ln>
                <a:solidFill>
                  <a:schemeClr val="tx1"/>
                </a:solidFill>
                <a:effectLst/>
                <a:ea typeface="Courier New" charset="0"/>
              </a:rPr>
              <a:t>, </a:t>
            </a:r>
            <a:r>
              <a:rPr kumimoji="0" lang="en-US" altLang="en-US" sz="1400" b="1" i="0" u="none" strike="noStrike" cap="none" normalizeH="0" baseline="0" dirty="0" err="1">
                <a:ln>
                  <a:noFill/>
                </a:ln>
                <a:solidFill>
                  <a:schemeClr val="tx1"/>
                </a:solidFill>
                <a:effectLst/>
                <a:ea typeface="Courier New" charset="0"/>
              </a:rPr>
              <a:t>colDest</a:t>
            </a:r>
            <a:r>
              <a:rPr kumimoji="0" lang="en-US" altLang="en-US" sz="1400" b="1" i="0" u="none" strike="noStrike" cap="none" normalizeH="0" baseline="0" dirty="0">
                <a:ln>
                  <a:noFill/>
                </a:ln>
                <a:solidFill>
                  <a:schemeClr val="tx1"/>
                </a:solidFill>
                <a:effectLst/>
                <a:ea typeface="Courier New" charset="0"/>
              </a:rPr>
              <a:t>) = (4, 4</a:t>
            </a:r>
            <a:r>
              <a:rPr kumimoji="0" lang="en-US" altLang="en-US" sz="1400" b="1" i="0" u="none" strike="noStrike" cap="none" normalizeH="0" baseline="0" dirty="0" smtClean="0">
                <a:ln>
                  <a:noFill/>
                </a:ln>
                <a:solidFill>
                  <a:schemeClr val="tx1"/>
                </a:solidFill>
                <a:effectLst/>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ea typeface="Courier New" charset="0"/>
              </a:rPr>
              <a:t>Output</a:t>
            </a:r>
            <a:r>
              <a:rPr kumimoji="0" lang="en-US" altLang="en-US" sz="1400" b="1" i="0" u="none" strike="noStrike" cap="none" normalizeH="0" baseline="0" dirty="0">
                <a:ln>
                  <a:noFill/>
                </a:ln>
                <a:solidFill>
                  <a:schemeClr val="tx1"/>
                </a:solidFill>
                <a:effectLst/>
                <a:ea typeface="Courier New" charset="0"/>
              </a:rPr>
              <a:t>: </a:t>
            </a:r>
            <a:r>
              <a:rPr kumimoji="0" lang="en-US" altLang="en-US" sz="1400" b="1" i="0" u="none" strike="noStrike" cap="none" normalizeH="0" baseline="0" dirty="0" smtClean="0">
                <a:ln>
                  <a:noFill/>
                </a:ln>
                <a:solidFill>
                  <a:schemeClr val="tx1"/>
                </a:solidFill>
                <a:effectLst/>
                <a:ea typeface="Courier New" charset="0"/>
              </a:rPr>
              <a:t>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ea typeface="Courier New" charset="0"/>
              </a:rPr>
              <a:t>Explanation</a:t>
            </a:r>
            <a:r>
              <a:rPr kumimoji="0" lang="en-US" altLang="en-US" sz="1400" b="1" i="0" u="none" strike="noStrike" cap="none" normalizeH="0" baseline="0" dirty="0">
                <a:ln>
                  <a:noFill/>
                </a:ln>
                <a:solidFill>
                  <a:schemeClr val="tx1"/>
                </a:solidFill>
                <a:effectLst/>
                <a:ea typeface="Courier New" charset="0"/>
              </a:rPr>
              <a:t>: One shortest way is : left -&gt; down -&gt; left -&gt; down -&gt; right -&gt; down -&gt; right.</a:t>
            </a:r>
            <a:r>
              <a:rPr kumimoji="0" lang="en-US" altLang="en-US" sz="1400" b="0" i="0" u="none" strike="noStrike" cap="none" normalizeH="0" baseline="0" dirty="0">
                <a:ln>
                  <a:noFill/>
                </a:ln>
                <a:solidFill>
                  <a:schemeClr val="tx1"/>
                </a:solidFill>
                <a:effectLst/>
                <a:ea typeface="Courier New" charset="0"/>
              </a:rPr>
              <a:t>            </a:t>
            </a:r>
            <a:endParaRPr kumimoji="0" lang="en-US" altLang="en-US" sz="1400" b="0" i="0" u="none" strike="noStrike" cap="none" normalizeH="0" baseline="0" dirty="0" smtClean="0">
              <a:ln>
                <a:noFill/>
              </a:ln>
              <a:solidFill>
                <a:schemeClr val="tx1"/>
              </a:solidFill>
              <a:effectLst/>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ourier New" charset="0"/>
              </a:rPr>
              <a:t> </a:t>
            </a:r>
            <a:r>
              <a:rPr kumimoji="0" lang="en-US" altLang="en-US" sz="1400" b="0" i="0" u="none" strike="noStrike" cap="none" normalizeH="0" baseline="0" dirty="0">
                <a:ln>
                  <a:noFill/>
                </a:ln>
                <a:solidFill>
                  <a:schemeClr val="tx1"/>
                </a:solidFill>
                <a:effectLst/>
                <a:ea typeface="Courier New" charset="0"/>
              </a:rPr>
              <a:t>The total distance is 1 + 1 + 3 + 1 + 2 + 2 + 2 = 12.</a:t>
            </a:r>
            <a:endParaRPr kumimoji="0" lang="en-US" altLang="en-US" sz="1400" b="0" i="0" u="none" strike="noStrike" cap="none" normalizeH="0" baseline="0" dirty="0">
              <a:ln>
                <a:noFill/>
              </a:ln>
              <a:solidFill>
                <a:schemeClr val="tx1"/>
              </a:solidFill>
              <a:effectLst/>
            </a:endParaRPr>
          </a:p>
        </p:txBody>
      </p:sp>
      <p:sp>
        <p:nvSpPr>
          <p:cNvPr id="9" name="Rectangle 8"/>
          <p:cNvSpPr/>
          <p:nvPr/>
        </p:nvSpPr>
        <p:spPr>
          <a:xfrm>
            <a:off x="60699" y="6236573"/>
            <a:ext cx="6206314" cy="646331"/>
          </a:xfrm>
          <a:prstGeom prst="rect">
            <a:avLst/>
          </a:prstGeom>
        </p:spPr>
        <p:txBody>
          <a:bodyPr wrap="none">
            <a:spAutoFit/>
          </a:bodyPr>
          <a:lstStyle/>
          <a:p>
            <a:r>
              <a:rPr lang="en-US" dirty="0"/>
              <a:t>similar with maze I, </a:t>
            </a:r>
            <a:r>
              <a:rPr lang="en-US" dirty="0" smtClean="0"/>
              <a:t>we add </a:t>
            </a:r>
            <a:r>
              <a:rPr lang="en-US" dirty="0"/>
              <a:t>the distance to </a:t>
            </a:r>
            <a:r>
              <a:rPr lang="en-US" dirty="0" smtClean="0"/>
              <a:t>the visited map</a:t>
            </a:r>
          </a:p>
          <a:p>
            <a:r>
              <a:rPr lang="en-US" dirty="0" smtClean="0"/>
              <a:t>And update it if we find a path smaller to the current record one</a:t>
            </a:r>
            <a:endParaRPr lang="en-US" dirty="0"/>
          </a:p>
        </p:txBody>
      </p:sp>
      <p:sp>
        <p:nvSpPr>
          <p:cNvPr id="10" name="Rectangle 9"/>
          <p:cNvSpPr/>
          <p:nvPr/>
        </p:nvSpPr>
        <p:spPr>
          <a:xfrm>
            <a:off x="5262197" y="973594"/>
            <a:ext cx="7005999" cy="5262979"/>
          </a:xfrm>
          <a:prstGeom prst="rect">
            <a:avLst/>
          </a:prstGeom>
        </p:spPr>
        <p:txBody>
          <a:bodyPr wrap="square">
            <a:spAutoFit/>
          </a:bodyPr>
          <a:lstStyle/>
          <a:p>
            <a:r>
              <a:rPr lang="en-US" sz="1600" dirty="0">
                <a:solidFill>
                  <a:schemeClr val="accent1">
                    <a:lumMod val="75000"/>
                  </a:schemeClr>
                </a:solidFill>
                <a:latin typeface="Calibri" charset="0"/>
                <a:ea typeface="DengXian" charset="-122"/>
                <a:cs typeface="Times New Roman" charset="0"/>
              </a:rPr>
              <a:t>visited[start[0] + ':'+start[1]]=0;</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st.push</a:t>
            </a:r>
            <a:r>
              <a:rPr lang="en-US" sz="1600" dirty="0">
                <a:solidFill>
                  <a:schemeClr val="accent1">
                    <a:lumMod val="75000"/>
                  </a:schemeClr>
                </a:solidFill>
                <a:latin typeface="Calibri" charset="0"/>
                <a:ea typeface="DengXian" charset="-122"/>
                <a:cs typeface="Times New Roman" charset="0"/>
              </a:rPr>
              <a:t>(start);</a:t>
            </a:r>
          </a:p>
          <a:p>
            <a:r>
              <a:rPr lang="en-US" sz="1600" dirty="0">
                <a:solidFill>
                  <a:schemeClr val="accent1">
                    <a:lumMod val="75000"/>
                  </a:schemeClr>
                </a:solidFill>
                <a:latin typeface="Calibri" charset="0"/>
                <a:ea typeface="DengXian" charset="-122"/>
                <a:cs typeface="Times New Roman" charset="0"/>
              </a:rPr>
              <a:t>    while(</a:t>
            </a:r>
            <a:r>
              <a:rPr lang="en-US" sz="1600" dirty="0" err="1">
                <a:solidFill>
                  <a:schemeClr val="accent1">
                    <a:lumMod val="75000"/>
                  </a:schemeClr>
                </a:solidFill>
                <a:latin typeface="Calibri" charset="0"/>
                <a:ea typeface="DengXian" charset="-122"/>
                <a:cs typeface="Times New Roman" charset="0"/>
              </a:rPr>
              <a:t>st.length</a:t>
            </a:r>
            <a:r>
              <a:rPr lang="en-US" sz="1600" dirty="0">
                <a:solidFill>
                  <a:schemeClr val="accent1">
                    <a:lumMod val="75000"/>
                  </a:schemeClr>
                </a:solidFill>
                <a:latin typeface="Calibri" charset="0"/>
                <a:ea typeface="DengXian" charset="-122"/>
                <a:cs typeface="Times New Roman" charset="0"/>
              </a:rPr>
              <a:t> &gt;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cur = </a:t>
            </a:r>
            <a:r>
              <a:rPr lang="en-US" sz="1600" dirty="0" err="1">
                <a:solidFill>
                  <a:schemeClr val="accent1">
                    <a:lumMod val="75000"/>
                  </a:schemeClr>
                </a:solidFill>
                <a:latin typeface="Calibri" charset="0"/>
                <a:ea typeface="DengXian" charset="-122"/>
                <a:cs typeface="Times New Roman" charset="0"/>
              </a:rPr>
              <a:t>st.shift</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&lt;4;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x = cur[0];</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y = cur[1];</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dist</a:t>
            </a:r>
            <a:r>
              <a:rPr lang="en-US" sz="1600" dirty="0">
                <a:solidFill>
                  <a:schemeClr val="accent1">
                    <a:lumMod val="75000"/>
                  </a:schemeClr>
                </a:solidFill>
                <a:latin typeface="Calibri" charset="0"/>
                <a:ea typeface="DengXian" charset="-122"/>
                <a:cs typeface="Times New Roman" charset="0"/>
              </a:rPr>
              <a:t> = visited[cur[0]+':'+cur[1]];</a:t>
            </a:r>
          </a:p>
          <a:p>
            <a:r>
              <a:rPr lang="en-US" sz="1600" dirty="0">
                <a:solidFill>
                  <a:schemeClr val="accent1">
                    <a:lumMod val="75000"/>
                  </a:schemeClr>
                </a:solidFill>
                <a:latin typeface="Calibri" charset="0"/>
                <a:ea typeface="DengXian" charset="-122"/>
                <a:cs typeface="Times New Roman" charset="0"/>
              </a:rPr>
              <a:t>            while(x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][0]&gt;=0 &amp;&amp; y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][1]&gt;=0 &amp;&amp;</a:t>
            </a:r>
          </a:p>
          <a:p>
            <a:r>
              <a:rPr lang="en-US" sz="1600" dirty="0">
                <a:solidFill>
                  <a:schemeClr val="accent1">
                    <a:lumMod val="75000"/>
                  </a:schemeClr>
                </a:solidFill>
                <a:latin typeface="Calibri" charset="0"/>
                <a:ea typeface="DengXian" charset="-122"/>
                <a:cs typeface="Times New Roman" charset="0"/>
              </a:rPr>
              <a:t>                  x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][0]&lt;m &amp;&amp; </a:t>
            </a:r>
            <a:r>
              <a:rPr lang="en-US" sz="1600" dirty="0" err="1">
                <a:solidFill>
                  <a:schemeClr val="accent1">
                    <a:lumMod val="75000"/>
                  </a:schemeClr>
                </a:solidFill>
                <a:latin typeface="Calibri" charset="0"/>
                <a:ea typeface="DengXian" charset="-122"/>
                <a:cs typeface="Times New Roman" charset="0"/>
              </a:rPr>
              <a:t>y+dir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][1]&lt;n &amp;&amp; maze[</a:t>
            </a:r>
            <a:r>
              <a:rPr lang="en-US" sz="1600" dirty="0" err="1">
                <a:solidFill>
                  <a:schemeClr val="accent1">
                    <a:lumMod val="75000"/>
                  </a:schemeClr>
                </a:solidFill>
                <a:latin typeface="Calibri" charset="0"/>
                <a:ea typeface="DengXian" charset="-122"/>
                <a:cs typeface="Times New Roman" charset="0"/>
              </a:rPr>
              <a:t>x+dir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a:t>
            </a:r>
            <a:r>
              <a:rPr lang="en-US" sz="1600" dirty="0" err="1">
                <a:solidFill>
                  <a:schemeClr val="accent1">
                    <a:lumMod val="75000"/>
                  </a:schemeClr>
                </a:solidFill>
                <a:latin typeface="Calibri" charset="0"/>
                <a:ea typeface="DengXian" charset="-122"/>
                <a:cs typeface="Times New Roman" charset="0"/>
              </a:rPr>
              <a:t>y+dir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 ===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dist</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x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a:t>
            </a:r>
          </a:p>
          <a:p>
            <a:r>
              <a:rPr lang="en-US" sz="1600" dirty="0">
                <a:solidFill>
                  <a:schemeClr val="accent1">
                    <a:lumMod val="75000"/>
                  </a:schemeClr>
                </a:solidFill>
                <a:latin typeface="Calibri" charset="0"/>
                <a:ea typeface="DengXian" charset="-122"/>
                <a:cs typeface="Times New Roman" charset="0"/>
              </a:rPr>
              <a:t>                 y += </a:t>
            </a:r>
            <a:r>
              <a:rPr lang="en-US" sz="1600" dirty="0" err="1">
                <a:solidFill>
                  <a:schemeClr val="accent1">
                    <a:lumMod val="75000"/>
                  </a:schemeClr>
                </a:solidFill>
                <a:latin typeface="Calibri" charset="0"/>
                <a:ea typeface="DengXian" charset="-122"/>
                <a:cs typeface="Times New Roman" charset="0"/>
              </a:rPr>
              <a:t>dir</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key = x+':'+y;</a:t>
            </a:r>
          </a:p>
          <a:p>
            <a:r>
              <a:rPr lang="en-US" sz="1600" dirty="0">
                <a:solidFill>
                  <a:schemeClr val="accent1">
                    <a:lumMod val="75000"/>
                  </a:schemeClr>
                </a:solidFill>
                <a:latin typeface="Calibri" charset="0"/>
                <a:ea typeface="DengXian" charset="-122"/>
                <a:cs typeface="Times New Roman" charset="0"/>
              </a:rPr>
              <a:t>            if(visited[key]=== undefined || visited[key] &gt; </a:t>
            </a:r>
            <a:r>
              <a:rPr lang="en-US" sz="1600" dirty="0" err="1">
                <a:solidFill>
                  <a:schemeClr val="accent1">
                    <a:lumMod val="75000"/>
                  </a:schemeClr>
                </a:solidFill>
                <a:latin typeface="Calibri" charset="0"/>
                <a:ea typeface="DengXian" charset="-122"/>
                <a:cs typeface="Times New Roman" charset="0"/>
              </a:rPr>
              <a:t>dist</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visited[key]= </a:t>
            </a:r>
            <a:r>
              <a:rPr lang="en-US" sz="1600" dirty="0" err="1">
                <a:solidFill>
                  <a:schemeClr val="accent1">
                    <a:lumMod val="75000"/>
                  </a:schemeClr>
                </a:solidFill>
                <a:latin typeface="Calibri" charset="0"/>
                <a:ea typeface="DengXian" charset="-122"/>
                <a:cs typeface="Times New Roman" charset="0"/>
              </a:rPr>
              <a:t>dist</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st.push</a:t>
            </a:r>
            <a:r>
              <a:rPr lang="en-US" sz="1600" dirty="0">
                <a:solidFill>
                  <a:schemeClr val="accent1">
                    <a:lumMod val="75000"/>
                  </a:schemeClr>
                </a:solidFill>
                <a:latin typeface="Calibri" charset="0"/>
                <a:ea typeface="DengXian" charset="-122"/>
                <a:cs typeface="Times New Roman" charset="0"/>
              </a:rPr>
              <a:t>([x, y]);</a:t>
            </a:r>
          </a:p>
          <a:p>
            <a:r>
              <a:rPr lang="en-US" sz="1600" dirty="0">
                <a:solidFill>
                  <a:schemeClr val="accent1">
                    <a:lumMod val="75000"/>
                  </a:schemeClr>
                </a:solidFill>
                <a:latin typeface="Calibri" charset="0"/>
                <a:ea typeface="DengXian" charset="-122"/>
                <a:cs typeface="Times New Roman" charset="0"/>
              </a:rPr>
              <a:t>            }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02754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176814" cy="461665"/>
          </a:xfrm>
          <a:prstGeom prst="rect">
            <a:avLst/>
          </a:prstGeom>
        </p:spPr>
        <p:txBody>
          <a:bodyPr wrap="none">
            <a:spAutoFit/>
          </a:bodyPr>
          <a:lstStyle/>
          <a:p>
            <a:r>
              <a:rPr lang="en-US" sz="2400" dirty="0" smtClean="0"/>
              <a:t>The maze series</a:t>
            </a:r>
            <a:endParaRPr lang="en-US" sz="2400" dirty="0"/>
          </a:p>
        </p:txBody>
      </p:sp>
      <p:sp>
        <p:nvSpPr>
          <p:cNvPr id="2" name="Rectangle 1"/>
          <p:cNvSpPr/>
          <p:nvPr/>
        </p:nvSpPr>
        <p:spPr>
          <a:xfrm>
            <a:off x="191280" y="461665"/>
            <a:ext cx="5132560" cy="2092881"/>
          </a:xfrm>
          <a:prstGeom prst="rect">
            <a:avLst/>
          </a:prstGeom>
        </p:spPr>
        <p:txBody>
          <a:bodyPr wrap="square">
            <a:spAutoFit/>
          </a:bodyPr>
          <a:lstStyle/>
          <a:p>
            <a:r>
              <a:rPr lang="en-US" sz="1300" dirty="0">
                <a:solidFill>
                  <a:srgbClr val="333333"/>
                </a:solidFill>
                <a:latin typeface="Helvetica Neue" charset="0"/>
              </a:rPr>
              <a:t>There is also a </a:t>
            </a:r>
            <a:r>
              <a:rPr lang="en-US" sz="1300" b="1" dirty="0">
                <a:solidFill>
                  <a:srgbClr val="333333"/>
                </a:solidFill>
                <a:latin typeface="Helvetica Neue" charset="0"/>
              </a:rPr>
              <a:t>hole</a:t>
            </a:r>
            <a:r>
              <a:rPr lang="en-US" sz="1300" dirty="0">
                <a:solidFill>
                  <a:srgbClr val="333333"/>
                </a:solidFill>
                <a:latin typeface="Helvetica Neue" charset="0"/>
              </a:rPr>
              <a:t> in this maze. The ball will drop into the hole if it rolls on to the </a:t>
            </a:r>
            <a:r>
              <a:rPr lang="en-US" sz="1300" dirty="0" smtClean="0">
                <a:solidFill>
                  <a:srgbClr val="333333"/>
                </a:solidFill>
                <a:latin typeface="Helvetica Neue" charset="0"/>
              </a:rPr>
              <a:t>hole. Given </a:t>
            </a:r>
            <a:r>
              <a:rPr lang="en-US" sz="1300" dirty="0">
                <a:solidFill>
                  <a:srgbClr val="333333"/>
                </a:solidFill>
                <a:latin typeface="Helvetica Neue" charset="0"/>
              </a:rPr>
              <a:t>the </a:t>
            </a:r>
            <a:r>
              <a:rPr lang="en-US" sz="1300" b="1" dirty="0">
                <a:solidFill>
                  <a:srgbClr val="333333"/>
                </a:solidFill>
                <a:latin typeface="Helvetica Neue" charset="0"/>
              </a:rPr>
              <a:t>ball position</a:t>
            </a:r>
            <a:r>
              <a:rPr lang="en-US" sz="1300" dirty="0">
                <a:solidFill>
                  <a:srgbClr val="333333"/>
                </a:solidFill>
                <a:latin typeface="Helvetica Neue" charset="0"/>
              </a:rPr>
              <a:t>, the </a:t>
            </a:r>
            <a:r>
              <a:rPr lang="en-US" sz="1300" b="1" dirty="0">
                <a:solidFill>
                  <a:srgbClr val="333333"/>
                </a:solidFill>
                <a:latin typeface="Helvetica Neue" charset="0"/>
              </a:rPr>
              <a:t>hole position</a:t>
            </a:r>
            <a:r>
              <a:rPr lang="en-US" sz="1300" dirty="0">
                <a:solidFill>
                  <a:srgbClr val="333333"/>
                </a:solidFill>
                <a:latin typeface="Helvetica Neue" charset="0"/>
              </a:rPr>
              <a:t> and the </a:t>
            </a:r>
            <a:r>
              <a:rPr lang="en-US" sz="1300" b="1" dirty="0">
                <a:solidFill>
                  <a:srgbClr val="333333"/>
                </a:solidFill>
                <a:latin typeface="Helvetica Neue" charset="0"/>
              </a:rPr>
              <a:t>maze</a:t>
            </a:r>
            <a:r>
              <a:rPr lang="en-US" sz="1300" dirty="0">
                <a:solidFill>
                  <a:srgbClr val="333333"/>
                </a:solidFill>
                <a:latin typeface="Helvetica Neue" charset="0"/>
              </a:rPr>
              <a:t>, find out how the ball could drop into the hole by moving the </a:t>
            </a:r>
            <a:r>
              <a:rPr lang="en-US" sz="1300" b="1" dirty="0">
                <a:solidFill>
                  <a:srgbClr val="333333"/>
                </a:solidFill>
                <a:latin typeface="Helvetica Neue" charset="0"/>
              </a:rPr>
              <a:t>shortest distance</a:t>
            </a:r>
            <a:r>
              <a:rPr lang="en-US" sz="1300" dirty="0">
                <a:solidFill>
                  <a:srgbClr val="333333"/>
                </a:solidFill>
                <a:latin typeface="Helvetica Neue" charset="0"/>
              </a:rPr>
              <a:t>. The distance is defined by the number of </a:t>
            </a:r>
            <a:r>
              <a:rPr lang="en-US" sz="1300" b="1" dirty="0">
                <a:solidFill>
                  <a:srgbClr val="333333"/>
                </a:solidFill>
                <a:latin typeface="Helvetica Neue" charset="0"/>
              </a:rPr>
              <a:t>empty spaces</a:t>
            </a:r>
            <a:r>
              <a:rPr lang="en-US" sz="1300" dirty="0">
                <a:solidFill>
                  <a:srgbClr val="333333"/>
                </a:solidFill>
                <a:latin typeface="Helvetica Neue" charset="0"/>
              </a:rPr>
              <a:t> traveled by the ball from the start position (excluded) to the hole (included). Output the moving </a:t>
            </a:r>
            <a:r>
              <a:rPr lang="en-US" sz="1300" b="1" dirty="0">
                <a:solidFill>
                  <a:srgbClr val="333333"/>
                </a:solidFill>
                <a:latin typeface="Helvetica Neue" charset="0"/>
              </a:rPr>
              <a:t>directions</a:t>
            </a:r>
            <a:r>
              <a:rPr lang="en-US" sz="1300" dirty="0">
                <a:solidFill>
                  <a:srgbClr val="333333"/>
                </a:solidFill>
                <a:latin typeface="Helvetica Neue" charset="0"/>
              </a:rPr>
              <a:t> by using 'u', 'd', 'l' and 'r'. Since there could be several different shortest ways, you should output the </a:t>
            </a:r>
            <a:r>
              <a:rPr lang="en-US" sz="1300" b="1" dirty="0">
                <a:solidFill>
                  <a:srgbClr val="333333"/>
                </a:solidFill>
                <a:latin typeface="Helvetica Neue" charset="0"/>
              </a:rPr>
              <a:t>lexicographically smallest</a:t>
            </a:r>
            <a:r>
              <a:rPr lang="en-US" sz="1300" dirty="0">
                <a:solidFill>
                  <a:srgbClr val="333333"/>
                </a:solidFill>
                <a:latin typeface="Helvetica Neue" charset="0"/>
              </a:rPr>
              <a:t> way. If the ball cannot reach the hole, output "impossible".</a:t>
            </a:r>
            <a:endParaRPr lang="en-US" sz="1300" b="0" i="0" dirty="0">
              <a:solidFill>
                <a:srgbClr val="333333"/>
              </a:solidFill>
              <a:effectLst/>
              <a:latin typeface="Helvetica Neue" charset="0"/>
            </a:endParaRPr>
          </a:p>
        </p:txBody>
      </p:sp>
      <p:sp>
        <p:nvSpPr>
          <p:cNvPr id="3" name="Rectangle 1"/>
          <p:cNvSpPr>
            <a:spLocks noChangeArrowheads="1"/>
          </p:cNvSpPr>
          <p:nvPr/>
        </p:nvSpPr>
        <p:spPr bwMode="auto">
          <a:xfrm>
            <a:off x="266990" y="2851634"/>
            <a:ext cx="5056850" cy="3277796"/>
          </a:xfrm>
          <a:prstGeom prst="rect">
            <a:avLst/>
          </a:prstGeom>
          <a:noFill/>
          <a:ln>
            <a:noFill/>
          </a:ln>
          <a:effec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Arial Unicode MS" charset="0"/>
                <a:ea typeface="Menlo" charset="0"/>
              </a:rPr>
              <a:t>Input 1:</a:t>
            </a:r>
            <a:r>
              <a:rPr kumimoji="0" lang="en-US" altLang="en-US" sz="1300" b="0" i="0" u="none" strike="noStrike" cap="none" normalizeH="0" baseline="0" dirty="0">
                <a:ln>
                  <a:noFill/>
                </a:ln>
                <a:solidFill>
                  <a:srgbClr val="333333"/>
                </a:solidFill>
                <a:effectLst/>
                <a:latin typeface="Arial Unicode MS" charset="0"/>
                <a:ea typeface="Menlo" charset="0"/>
              </a:rPr>
              <a:t>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0 </a:t>
            </a:r>
            <a:r>
              <a:rPr kumimoji="0" lang="en-US" altLang="en-US" sz="1300" b="0" i="0" u="none" strike="noStrike" cap="none" normalizeH="0" baseline="0" dirty="0">
                <a:ln>
                  <a:noFill/>
                </a:ln>
                <a:solidFill>
                  <a:srgbClr val="333333"/>
                </a:solidFill>
                <a:effectLst/>
                <a:latin typeface="Arial Unicode MS" charset="0"/>
                <a:ea typeface="Menlo" charset="0"/>
              </a:rPr>
              <a:t>0 0 0 0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1 </a:t>
            </a:r>
            <a:r>
              <a:rPr kumimoji="0" lang="en-US" altLang="en-US" sz="1300" b="0" i="0" u="none" strike="noStrike" cap="none" normalizeH="0" baseline="0" dirty="0">
                <a:ln>
                  <a:noFill/>
                </a:ln>
                <a:solidFill>
                  <a:srgbClr val="333333"/>
                </a:solidFill>
                <a:effectLst/>
                <a:latin typeface="Arial Unicode MS" charset="0"/>
                <a:ea typeface="Menlo" charset="0"/>
              </a:rPr>
              <a:t>1 0 0 1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0 </a:t>
            </a:r>
            <a:r>
              <a:rPr kumimoji="0" lang="en-US" altLang="en-US" sz="1300" b="0" i="0" u="none" strike="noStrike" cap="none" normalizeH="0" baseline="0" dirty="0">
                <a:ln>
                  <a:noFill/>
                </a:ln>
                <a:solidFill>
                  <a:srgbClr val="333333"/>
                </a:solidFill>
                <a:effectLst/>
                <a:latin typeface="Arial Unicode MS" charset="0"/>
                <a:ea typeface="Menlo" charset="0"/>
              </a:rPr>
              <a:t>0 0 0 0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0 </a:t>
            </a:r>
            <a:r>
              <a:rPr kumimoji="0" lang="en-US" altLang="en-US" sz="1300" b="0" i="0" u="none" strike="noStrike" cap="none" normalizeH="0" baseline="0" dirty="0">
                <a:ln>
                  <a:noFill/>
                </a:ln>
                <a:solidFill>
                  <a:srgbClr val="333333"/>
                </a:solidFill>
                <a:effectLst/>
                <a:latin typeface="Arial Unicode MS" charset="0"/>
                <a:ea typeface="Menlo" charset="0"/>
              </a:rPr>
              <a:t>1 0 0 1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0 </a:t>
            </a:r>
            <a:r>
              <a:rPr kumimoji="0" lang="en-US" altLang="en-US" sz="1300" b="0" i="0" u="none" strike="noStrike" cap="none" normalizeH="0" baseline="0" dirty="0">
                <a:ln>
                  <a:noFill/>
                </a:ln>
                <a:solidFill>
                  <a:srgbClr val="333333"/>
                </a:solidFill>
                <a:effectLst/>
                <a:latin typeface="Arial Unicode MS" charset="0"/>
                <a:ea typeface="Menlo" charset="0"/>
              </a:rPr>
              <a:t>1 0 0 0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33333"/>
              </a:solidFill>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Unicode MS" charset="0"/>
                <a:ea typeface="Menlo" charset="0"/>
              </a:rPr>
              <a:t>Input </a:t>
            </a:r>
            <a:r>
              <a:rPr kumimoji="0" lang="en-US" altLang="en-US" sz="1300" b="1" i="0" u="none" strike="noStrike" cap="none" normalizeH="0" baseline="0" dirty="0">
                <a:ln>
                  <a:noFill/>
                </a:ln>
                <a:solidFill>
                  <a:srgbClr val="333333"/>
                </a:solidFill>
                <a:effectLst/>
                <a:latin typeface="Arial Unicode MS" charset="0"/>
                <a:ea typeface="Menlo" charset="0"/>
              </a:rPr>
              <a:t>2:</a:t>
            </a:r>
            <a:r>
              <a:rPr kumimoji="0" lang="en-US" altLang="en-US" sz="1300" b="0" i="0" u="none" strike="noStrike" cap="none" normalizeH="0" baseline="0" dirty="0">
                <a:ln>
                  <a:noFill/>
                </a:ln>
                <a:solidFill>
                  <a:srgbClr val="333333"/>
                </a:solidFill>
                <a:effectLst/>
                <a:latin typeface="Arial Unicode MS" charset="0"/>
                <a:ea typeface="Menlo" charset="0"/>
              </a:rPr>
              <a:t> ball coordinate (</a:t>
            </a:r>
            <a:r>
              <a:rPr kumimoji="0" lang="en-US" altLang="en-US" sz="1300" b="0" i="0" u="none" strike="noStrike" cap="none" normalizeH="0" baseline="0" dirty="0" err="1">
                <a:ln>
                  <a:noFill/>
                </a:ln>
                <a:solidFill>
                  <a:srgbClr val="333333"/>
                </a:solidFill>
                <a:effectLst/>
                <a:latin typeface="Arial Unicode MS" charset="0"/>
                <a:ea typeface="Menlo" charset="0"/>
              </a:rPr>
              <a:t>rowBall</a:t>
            </a:r>
            <a:r>
              <a:rPr kumimoji="0" lang="en-US" altLang="en-US" sz="1300" b="0" i="0" u="none" strike="noStrike" cap="none" normalizeH="0" baseline="0" dirty="0">
                <a:ln>
                  <a:noFill/>
                </a:ln>
                <a:solidFill>
                  <a:srgbClr val="333333"/>
                </a:solidFill>
                <a:effectLst/>
                <a:latin typeface="Arial Unicode MS" charset="0"/>
                <a:ea typeface="Menlo" charset="0"/>
              </a:rPr>
              <a:t>, </a:t>
            </a:r>
            <a:r>
              <a:rPr kumimoji="0" lang="en-US" altLang="en-US" sz="1300" b="0" i="0" u="none" strike="noStrike" cap="none" normalizeH="0" baseline="0" dirty="0" err="1">
                <a:ln>
                  <a:noFill/>
                </a:ln>
                <a:solidFill>
                  <a:srgbClr val="333333"/>
                </a:solidFill>
                <a:effectLst/>
                <a:latin typeface="Arial Unicode MS" charset="0"/>
                <a:ea typeface="Menlo" charset="0"/>
              </a:rPr>
              <a:t>colBall</a:t>
            </a:r>
            <a:r>
              <a:rPr kumimoji="0" lang="en-US" altLang="en-US" sz="1300" b="0" i="0" u="none" strike="noStrike" cap="none" normalizeH="0" baseline="0" dirty="0">
                <a:ln>
                  <a:noFill/>
                </a:ln>
                <a:solidFill>
                  <a:srgbClr val="333333"/>
                </a:solidFill>
                <a:effectLst/>
                <a:latin typeface="Arial Unicode MS" charset="0"/>
                <a:ea typeface="Menlo" charset="0"/>
              </a:rPr>
              <a:t>) = (4, 3</a:t>
            </a:r>
            <a:r>
              <a:rPr kumimoji="0" lang="en-US" altLang="en-US" sz="1300" b="0" i="0" u="none" strike="noStrike" cap="none" normalizeH="0" baseline="0" dirty="0" smtClean="0">
                <a:ln>
                  <a:noFill/>
                </a:ln>
                <a:solidFill>
                  <a:srgbClr val="333333"/>
                </a:solidFill>
                <a:effectLst/>
                <a:latin typeface="Arial Unicode MS" charset="0"/>
                <a:ea typeface="Menlo"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Unicode MS" charset="0"/>
                <a:ea typeface="Menlo" charset="0"/>
              </a:rPr>
              <a:t> </a:t>
            </a:r>
            <a:r>
              <a:rPr kumimoji="0" lang="en-US" altLang="en-US" sz="1300" b="1" i="0" u="none" strike="noStrike" cap="none" normalizeH="0" baseline="0" dirty="0">
                <a:ln>
                  <a:noFill/>
                </a:ln>
                <a:solidFill>
                  <a:srgbClr val="333333"/>
                </a:solidFill>
                <a:effectLst/>
                <a:latin typeface="Arial Unicode MS" charset="0"/>
                <a:ea typeface="Menlo" charset="0"/>
              </a:rPr>
              <a:t>Input 3:</a:t>
            </a:r>
            <a:r>
              <a:rPr kumimoji="0" lang="en-US" altLang="en-US" sz="1300" b="0" i="0" u="none" strike="noStrike" cap="none" normalizeH="0" baseline="0" dirty="0">
                <a:ln>
                  <a:noFill/>
                </a:ln>
                <a:solidFill>
                  <a:srgbClr val="333333"/>
                </a:solidFill>
                <a:effectLst/>
                <a:latin typeface="Arial Unicode MS" charset="0"/>
                <a:ea typeface="Menlo" charset="0"/>
              </a:rPr>
              <a:t> hole coordinate (</a:t>
            </a:r>
            <a:r>
              <a:rPr kumimoji="0" lang="en-US" altLang="en-US" sz="1300" b="0" i="0" u="none" strike="noStrike" cap="none" normalizeH="0" baseline="0" dirty="0" err="1">
                <a:ln>
                  <a:noFill/>
                </a:ln>
                <a:solidFill>
                  <a:srgbClr val="333333"/>
                </a:solidFill>
                <a:effectLst/>
                <a:latin typeface="Arial Unicode MS" charset="0"/>
                <a:ea typeface="Menlo" charset="0"/>
              </a:rPr>
              <a:t>rowHole</a:t>
            </a:r>
            <a:r>
              <a:rPr kumimoji="0" lang="en-US" altLang="en-US" sz="1300" b="0" i="0" u="none" strike="noStrike" cap="none" normalizeH="0" baseline="0" dirty="0">
                <a:ln>
                  <a:noFill/>
                </a:ln>
                <a:solidFill>
                  <a:srgbClr val="333333"/>
                </a:solidFill>
                <a:effectLst/>
                <a:latin typeface="Arial Unicode MS" charset="0"/>
                <a:ea typeface="Menlo" charset="0"/>
              </a:rPr>
              <a:t>, </a:t>
            </a:r>
            <a:r>
              <a:rPr kumimoji="0" lang="en-US" altLang="en-US" sz="1300" b="0" i="0" u="none" strike="noStrike" cap="none" normalizeH="0" baseline="0" dirty="0" err="1">
                <a:ln>
                  <a:noFill/>
                </a:ln>
                <a:solidFill>
                  <a:srgbClr val="333333"/>
                </a:solidFill>
                <a:effectLst/>
                <a:latin typeface="Arial Unicode MS" charset="0"/>
                <a:ea typeface="Menlo" charset="0"/>
              </a:rPr>
              <a:t>colHole</a:t>
            </a:r>
            <a:r>
              <a:rPr kumimoji="0" lang="en-US" altLang="en-US" sz="1300" b="0" i="0" u="none" strike="noStrike" cap="none" normalizeH="0" baseline="0" dirty="0">
                <a:ln>
                  <a:noFill/>
                </a:ln>
                <a:solidFill>
                  <a:srgbClr val="333333"/>
                </a:solidFill>
                <a:effectLst/>
                <a:latin typeface="Arial Unicode MS" charset="0"/>
                <a:ea typeface="Menlo" charset="0"/>
              </a:rPr>
              <a:t>) = (0, 1)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Unicode MS" charset="0"/>
                <a:ea typeface="Menlo" charset="0"/>
              </a:rPr>
              <a:t>Output</a:t>
            </a:r>
            <a:r>
              <a:rPr kumimoji="0" lang="en-US" altLang="en-US" sz="1300" b="1" i="0" u="none" strike="noStrike" cap="none" normalizeH="0" baseline="0" dirty="0">
                <a:ln>
                  <a:noFill/>
                </a:ln>
                <a:solidFill>
                  <a:srgbClr val="333333"/>
                </a:solidFill>
                <a:effectLst/>
                <a:latin typeface="Arial Unicode MS" charset="0"/>
                <a:ea typeface="Menlo" charset="0"/>
              </a:rPr>
              <a:t>:</a:t>
            </a:r>
            <a:r>
              <a:rPr kumimoji="0" lang="en-US" altLang="en-US" sz="1300" b="0" i="0" u="none" strike="noStrike" cap="none" normalizeH="0" baseline="0" dirty="0">
                <a:ln>
                  <a:noFill/>
                </a:ln>
                <a:solidFill>
                  <a:srgbClr val="333333"/>
                </a:solidFill>
                <a:effectLst/>
                <a:latin typeface="Arial Unicode MS" charset="0"/>
                <a:ea typeface="Menlo" charset="0"/>
              </a:rPr>
              <a:t> "</a:t>
            </a:r>
            <a:r>
              <a:rPr kumimoji="0" lang="en-US" altLang="en-US" sz="1300" b="0" i="0" u="none" strike="noStrike" cap="none" normalizeH="0" baseline="0" dirty="0" err="1">
                <a:ln>
                  <a:noFill/>
                </a:ln>
                <a:solidFill>
                  <a:srgbClr val="333333"/>
                </a:solidFill>
                <a:effectLst/>
                <a:latin typeface="Arial Unicode MS" charset="0"/>
                <a:ea typeface="Menlo" charset="0"/>
              </a:rPr>
              <a:t>lul</a:t>
            </a:r>
            <a:r>
              <a:rPr kumimoji="0" lang="en-US" altLang="en-US" sz="1300" b="0" i="0" u="none" strike="noStrike" cap="none" normalizeH="0" baseline="0" dirty="0">
                <a:ln>
                  <a:noFill/>
                </a:ln>
                <a:solidFill>
                  <a:srgbClr val="333333"/>
                </a:solidFill>
                <a:effectLst/>
                <a:latin typeface="Arial Unicode MS" charset="0"/>
                <a:ea typeface="Menlo" charset="0"/>
              </a:rPr>
              <a:t>" </a:t>
            </a:r>
            <a:endParaRPr kumimoji="0" lang="en-US" altLang="en-US" sz="1300" b="0" i="0" u="none" strike="noStrike" cap="none" normalizeH="0" baseline="0" dirty="0" smtClean="0">
              <a:ln>
                <a:noFill/>
              </a:ln>
              <a:solidFill>
                <a:srgbClr val="333333"/>
              </a:solidFill>
              <a:effectLst/>
              <a:latin typeface="Arial Unicode MS" charset="0"/>
              <a:ea typeface="Menlo"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Unicode MS" charset="0"/>
                <a:ea typeface="Menlo" charset="0"/>
              </a:rPr>
              <a:t>Explanation</a:t>
            </a:r>
            <a:r>
              <a:rPr kumimoji="0" lang="en-US" altLang="en-US" sz="1300" b="1" i="0" u="none" strike="noStrike" cap="none" normalizeH="0" baseline="0" dirty="0">
                <a:ln>
                  <a:noFill/>
                </a:ln>
                <a:solidFill>
                  <a:srgbClr val="333333"/>
                </a:solidFill>
                <a:effectLst/>
                <a:latin typeface="Arial Unicode MS" charset="0"/>
                <a:ea typeface="Menlo" charset="0"/>
              </a:rPr>
              <a:t>:</a:t>
            </a:r>
            <a:r>
              <a:rPr kumimoji="0" lang="en-US" altLang="en-US" sz="1300" b="0" i="0" u="none" strike="noStrike" cap="none" normalizeH="0" baseline="0" dirty="0">
                <a:ln>
                  <a:noFill/>
                </a:ln>
                <a:solidFill>
                  <a:srgbClr val="333333"/>
                </a:solidFill>
                <a:effectLst/>
                <a:latin typeface="Arial Unicode MS" charset="0"/>
                <a:ea typeface="Menlo" charset="0"/>
              </a:rPr>
              <a:t> There are two shortest ways for the ball to drop into the hole. The first way is left -&gt; up -&gt; left, represented by "</a:t>
            </a:r>
            <a:r>
              <a:rPr kumimoji="0" lang="en-US" altLang="en-US" sz="1300" b="0" i="0" u="none" strike="noStrike" cap="none" normalizeH="0" baseline="0" dirty="0" err="1">
                <a:ln>
                  <a:noFill/>
                </a:ln>
                <a:solidFill>
                  <a:srgbClr val="333333"/>
                </a:solidFill>
                <a:effectLst/>
                <a:latin typeface="Arial Unicode MS" charset="0"/>
                <a:ea typeface="Menlo" charset="0"/>
              </a:rPr>
              <a:t>lul</a:t>
            </a:r>
            <a:r>
              <a:rPr kumimoji="0" lang="en-US" altLang="en-US" sz="1300" b="0" i="0" u="none" strike="noStrike" cap="none" normalizeH="0" baseline="0" dirty="0">
                <a:ln>
                  <a:noFill/>
                </a:ln>
                <a:solidFill>
                  <a:srgbClr val="333333"/>
                </a:solidFill>
                <a:effectLst/>
                <a:latin typeface="Arial Unicode MS" charset="0"/>
                <a:ea typeface="Menlo" charset="0"/>
              </a:rPr>
              <a:t>". The second way is up -&gt; left, represented by '</a:t>
            </a:r>
            <a:r>
              <a:rPr kumimoji="0" lang="en-US" altLang="en-US" sz="1300" b="0" i="0" u="none" strike="noStrike" cap="none" normalizeH="0" baseline="0" dirty="0" err="1">
                <a:ln>
                  <a:noFill/>
                </a:ln>
                <a:solidFill>
                  <a:srgbClr val="333333"/>
                </a:solidFill>
                <a:effectLst/>
                <a:latin typeface="Arial Unicode MS" charset="0"/>
                <a:ea typeface="Menlo" charset="0"/>
              </a:rPr>
              <a:t>ul</a:t>
            </a:r>
            <a:r>
              <a:rPr kumimoji="0" lang="en-US" altLang="en-US" sz="1300" b="0" i="0" u="none" strike="noStrike" cap="none" normalizeH="0" baseline="0" dirty="0">
                <a:ln>
                  <a:noFill/>
                </a:ln>
                <a:solidFill>
                  <a:srgbClr val="333333"/>
                </a:solidFill>
                <a:effectLst/>
                <a:latin typeface="Arial Unicode MS" charset="0"/>
                <a:ea typeface="Menlo" charset="0"/>
              </a:rPr>
              <a:t>'. Both ways have shortest distance 6, but the first way is lexicographically smaller because 'l' &lt; 'u'. So the output is "</a:t>
            </a:r>
            <a:r>
              <a:rPr kumimoji="0" lang="en-US" altLang="en-US" sz="1300" b="0" i="0" u="none" strike="noStrike" cap="none" normalizeH="0" baseline="0" dirty="0" err="1">
                <a:ln>
                  <a:noFill/>
                </a:ln>
                <a:solidFill>
                  <a:srgbClr val="333333"/>
                </a:solidFill>
                <a:effectLst/>
                <a:latin typeface="Arial Unicode MS" charset="0"/>
                <a:ea typeface="Menlo" charset="0"/>
              </a:rPr>
              <a:t>lul</a:t>
            </a:r>
            <a:r>
              <a:rPr kumimoji="0" lang="en-US" altLang="en-US" sz="1300" b="0" i="0" u="none" strike="noStrike" cap="none" normalizeH="0" baseline="0" dirty="0">
                <a:ln>
                  <a:noFill/>
                </a:ln>
                <a:solidFill>
                  <a:srgbClr val="333333"/>
                </a:solidFill>
                <a:effectLst/>
                <a:latin typeface="Arial Unicode MS" charset="0"/>
                <a:ea typeface="Menlo" charset="0"/>
              </a:rPr>
              <a:t>".   </a:t>
            </a:r>
          </a:p>
        </p:txBody>
      </p:sp>
      <p:pic>
        <p:nvPicPr>
          <p:cNvPr id="2050" name="Picture 2" descr="https://leetcode.com/static/images/problemset/maze_2_exampl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906" y="2360368"/>
            <a:ext cx="2368094" cy="13116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0" y="23852"/>
            <a:ext cx="6096000" cy="6986528"/>
          </a:xfrm>
          <a:prstGeom prst="rect">
            <a:avLst/>
          </a:prstGeom>
        </p:spPr>
        <p:txBody>
          <a:bodyPr>
            <a:spAutoFit/>
          </a:bodyPr>
          <a:lstStyle/>
          <a:p>
            <a:r>
              <a:rPr lang="en-US" sz="1400" dirty="0">
                <a:solidFill>
                  <a:schemeClr val="accent1">
                    <a:lumMod val="75000"/>
                  </a:schemeClr>
                </a:solidFill>
                <a:latin typeface="Calibri" charset="0"/>
                <a:ea typeface="DengXian" charset="-122"/>
                <a:cs typeface="Times New Roman" charset="0"/>
              </a:rPr>
              <a:t> visited[ball[0]+':'+ball[1]] = 0;</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(ball);</a:t>
            </a:r>
          </a:p>
          <a:p>
            <a:r>
              <a:rPr lang="en-US" sz="1400" dirty="0">
                <a:solidFill>
                  <a:schemeClr val="accent1">
                    <a:lumMod val="75000"/>
                  </a:schemeClr>
                </a:solidFill>
                <a:latin typeface="Calibri" charset="0"/>
                <a:ea typeface="DengXian" charset="-122"/>
                <a:cs typeface="Times New Roman" charset="0"/>
              </a:rPr>
              <a:t>    while(</a:t>
            </a:r>
            <a:r>
              <a:rPr lang="en-US" sz="1400" dirty="0" err="1">
                <a:solidFill>
                  <a:schemeClr val="accent1">
                    <a:lumMod val="75000"/>
                  </a:schemeClr>
                </a:solidFill>
                <a:latin typeface="Calibri" charset="0"/>
                <a:ea typeface="DengXian" charset="-122"/>
                <a:cs typeface="Times New Roman" charset="0"/>
              </a:rPr>
              <a:t>st.length</a:t>
            </a:r>
            <a:r>
              <a:rPr lang="en-US" sz="1400" dirty="0">
                <a:solidFill>
                  <a:schemeClr val="accent1">
                    <a:lumMod val="75000"/>
                  </a:schemeClr>
                </a:solidFill>
                <a:latin typeface="Calibri" charset="0"/>
                <a:ea typeface="DengXian" charset="-122"/>
                <a:cs typeface="Times New Roman" charset="0"/>
              </a:rPr>
              <a:t> &gt; 0)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cur = </a:t>
            </a:r>
            <a:r>
              <a:rPr lang="en-US" sz="1400" dirty="0" err="1">
                <a:solidFill>
                  <a:schemeClr val="accent1">
                    <a:lumMod val="75000"/>
                  </a:schemeClr>
                </a:solidFill>
                <a:latin typeface="Calibri" charset="0"/>
                <a:ea typeface="DengXian" charset="-122"/>
                <a:cs typeface="Times New Roman" charset="0"/>
              </a:rPr>
              <a:t>st.shift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&lt;4;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x = cur[0];</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y = cur[1];</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dist</a:t>
            </a:r>
            <a:r>
              <a:rPr lang="en-US" sz="1400" dirty="0">
                <a:solidFill>
                  <a:schemeClr val="accent1">
                    <a:lumMod val="75000"/>
                  </a:schemeClr>
                </a:solidFill>
                <a:latin typeface="Calibri" charset="0"/>
                <a:ea typeface="DengXian" charset="-122"/>
                <a:cs typeface="Times New Roman" charset="0"/>
              </a:rPr>
              <a:t> = visited[cur[0]+':'+cur[1]];</a:t>
            </a:r>
          </a:p>
          <a:p>
            <a:r>
              <a:rPr lang="en-US" sz="1400" dirty="0">
                <a:solidFill>
                  <a:schemeClr val="accent1">
                    <a:lumMod val="75000"/>
                  </a:schemeClr>
                </a:solidFill>
                <a:latin typeface="Calibri" charset="0"/>
                <a:ea typeface="DengXian" charset="-122"/>
                <a:cs typeface="Times New Roman" charset="0"/>
              </a:rPr>
              <a:t>            while(x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&gt;= 0 &amp;&amp; y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][1] &gt;= 0 &amp;&amp;</a:t>
            </a:r>
          </a:p>
          <a:p>
            <a:r>
              <a:rPr lang="en-US" sz="1400" dirty="0">
                <a:solidFill>
                  <a:schemeClr val="accent1">
                    <a:lumMod val="75000"/>
                  </a:schemeClr>
                </a:solidFill>
                <a:latin typeface="Calibri" charset="0"/>
                <a:ea typeface="DengXian" charset="-122"/>
                <a:cs typeface="Times New Roman" charset="0"/>
              </a:rPr>
              <a:t>                  x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&lt; m &amp;&amp; y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][1] &lt; n &amp;&amp;</a:t>
            </a:r>
          </a:p>
          <a:p>
            <a:r>
              <a:rPr lang="en-US" sz="1400" dirty="0">
                <a:solidFill>
                  <a:schemeClr val="accent1">
                    <a:lumMod val="75000"/>
                  </a:schemeClr>
                </a:solidFill>
                <a:latin typeface="Calibri" charset="0"/>
                <a:ea typeface="DengXian" charset="-122"/>
                <a:cs typeface="Times New Roman" charset="0"/>
              </a:rPr>
              <a:t>                  maze[x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][0]][y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][1]] === 0) {</a:t>
            </a:r>
          </a:p>
          <a:p>
            <a:r>
              <a:rPr lang="en-US" sz="1400" b="1" dirty="0">
                <a:solidFill>
                  <a:srgbClr val="FF0000"/>
                </a:solidFill>
                <a:latin typeface="Calibri" charset="0"/>
                <a:ea typeface="DengXian" charset="-122"/>
                <a:cs typeface="Times New Roman" charset="0"/>
              </a:rPr>
              <a:t>                if(x === hole[0] &amp;&amp; y=== hole[1])  break;</a:t>
            </a:r>
          </a:p>
          <a:p>
            <a:r>
              <a:rPr lang="en-US" sz="1400" dirty="0">
                <a:solidFill>
                  <a:schemeClr val="accent1">
                    <a:lumMod val="75000"/>
                  </a:schemeClr>
                </a:solidFill>
                <a:latin typeface="Calibri" charset="0"/>
                <a:ea typeface="DengXian" charset="-122"/>
                <a:cs typeface="Times New Roman" charset="0"/>
              </a:rPr>
              <a:t>                x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a:t>
            </a:r>
          </a:p>
          <a:p>
            <a:r>
              <a:rPr lang="en-US" sz="1400" dirty="0">
                <a:solidFill>
                  <a:schemeClr val="accent1">
                    <a:lumMod val="75000"/>
                  </a:schemeClr>
                </a:solidFill>
                <a:latin typeface="Calibri" charset="0"/>
                <a:ea typeface="DengXian" charset="-122"/>
                <a:cs typeface="Times New Roman" charset="0"/>
              </a:rPr>
              <a:t>                y += </a:t>
            </a:r>
            <a:r>
              <a:rPr lang="en-US" sz="1400" dirty="0" err="1">
                <a:solidFill>
                  <a:schemeClr val="accent1">
                    <a:lumMod val="75000"/>
                  </a:schemeClr>
                </a:solidFill>
                <a:latin typeface="Calibri" charset="0"/>
                <a:ea typeface="DengXian" charset="-122"/>
                <a:cs typeface="Times New Roman" charset="0"/>
              </a:rPr>
              <a:t>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][1];</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dist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 Already at the hole</a:t>
            </a:r>
          </a:p>
          <a:p>
            <a:r>
              <a:rPr lang="en-US" sz="1400" b="1" dirty="0">
                <a:solidFill>
                  <a:srgbClr val="FF0000"/>
                </a:solidFill>
                <a:latin typeface="Calibri" charset="0"/>
                <a:ea typeface="DengXian" charset="-122"/>
                <a:cs typeface="Times New Roman" charset="0"/>
              </a:rPr>
              <a:t>            if(</a:t>
            </a:r>
            <a:r>
              <a:rPr lang="en-US" sz="1400" b="1" dirty="0" err="1">
                <a:solidFill>
                  <a:srgbClr val="FF0000"/>
                </a:solidFill>
                <a:latin typeface="Calibri" charset="0"/>
                <a:ea typeface="DengXian" charset="-122"/>
                <a:cs typeface="Times New Roman" charset="0"/>
              </a:rPr>
              <a:t>dist</a:t>
            </a:r>
            <a:r>
              <a:rPr lang="en-US" sz="1400" b="1" dirty="0">
                <a:solidFill>
                  <a:srgbClr val="FF0000"/>
                </a:solidFill>
                <a:latin typeface="Calibri" charset="0"/>
                <a:ea typeface="DengXian" charset="-122"/>
                <a:cs typeface="Times New Roman" charset="0"/>
              </a:rPr>
              <a:t> === visited[cur[0]+':'+cur[1]])  continue;  // THE KEY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key = x+':'+y;</a:t>
            </a:r>
          </a:p>
          <a:p>
            <a:r>
              <a:rPr lang="en-US" sz="1400" dirty="0">
                <a:solidFill>
                  <a:schemeClr val="accent1">
                    <a:lumMod val="75000"/>
                  </a:schemeClr>
                </a:solidFill>
                <a:latin typeface="Calibri" charset="0"/>
                <a:ea typeface="DengXian" charset="-122"/>
                <a:cs typeface="Times New Roman" charset="0"/>
              </a:rPr>
              <a:t>            // x, y either sit on a position next to a wall or at a hole</a:t>
            </a:r>
          </a:p>
          <a:p>
            <a:r>
              <a:rPr lang="en-US" sz="1400" dirty="0">
                <a:solidFill>
                  <a:schemeClr val="accent1">
                    <a:lumMod val="75000"/>
                  </a:schemeClr>
                </a:solidFill>
                <a:latin typeface="Calibri" charset="0"/>
                <a:ea typeface="DengXian" charset="-122"/>
                <a:cs typeface="Times New Roman" charset="0"/>
              </a:rPr>
              <a:t>            if(visited[key] &gt;= </a:t>
            </a:r>
            <a:r>
              <a:rPr lang="en-US" sz="1400" dirty="0" err="1">
                <a:solidFill>
                  <a:schemeClr val="accent1">
                    <a:lumMod val="75000"/>
                  </a:schemeClr>
                </a:solidFill>
                <a:latin typeface="Calibri" charset="0"/>
                <a:ea typeface="DengXian" charset="-122"/>
                <a:cs typeface="Times New Roman" charset="0"/>
              </a:rPr>
              <a:t>dist</a:t>
            </a:r>
            <a:r>
              <a:rPr lang="en-US" sz="1400" dirty="0">
                <a:solidFill>
                  <a:schemeClr val="accent1">
                    <a:lumMod val="75000"/>
                  </a:schemeClr>
                </a:solidFill>
                <a:latin typeface="Calibri" charset="0"/>
                <a:ea typeface="DengXian" charset="-122"/>
                <a:cs typeface="Times New Roman" charset="0"/>
              </a:rPr>
              <a:t> || visited[key] === undefined) {</a:t>
            </a:r>
          </a:p>
          <a:p>
            <a:r>
              <a:rPr lang="en-US" sz="1400" dirty="0">
                <a:solidFill>
                  <a:schemeClr val="accent1">
                    <a:lumMod val="75000"/>
                  </a:schemeClr>
                </a:solidFill>
                <a:latin typeface="Calibri" charset="0"/>
                <a:ea typeface="DengXian" charset="-122"/>
                <a:cs typeface="Times New Roman" charset="0"/>
              </a:rPr>
              <a:t>                visited[key] = </a:t>
            </a:r>
            <a:r>
              <a:rPr lang="en-US" sz="1400" dirty="0" err="1">
                <a:solidFill>
                  <a:schemeClr val="accent1">
                    <a:lumMod val="75000"/>
                  </a:schemeClr>
                </a:solidFill>
                <a:latin typeface="Calibri" charset="0"/>
                <a:ea typeface="DengXian" charset="-122"/>
                <a:cs typeface="Times New Roman" charset="0"/>
              </a:rPr>
              <a:t>dist</a:t>
            </a:r>
            <a:r>
              <a:rPr lang="en-US" sz="1400" dirty="0">
                <a:solidFill>
                  <a:schemeClr val="accent1">
                    <a:lumMod val="75000"/>
                  </a:schemeClr>
                </a:solidFill>
                <a:latin typeface="Calibri" charset="0"/>
                <a:ea typeface="DengXian" charset="-122"/>
                <a:cs typeface="Times New Roman" charset="0"/>
              </a:rPr>
              <a:t>;</a:t>
            </a:r>
          </a:p>
          <a:p>
            <a:r>
              <a:rPr lang="en-US" sz="1400" dirty="0">
                <a:solidFill>
                  <a:schemeClr val="accent1">
                    <a:lumMod val="75000"/>
                  </a:schemeClr>
                </a:solidFill>
                <a:latin typeface="Calibri" charset="0"/>
                <a:ea typeface="DengXian" charset="-122"/>
                <a:cs typeface="Times New Roman" charset="0"/>
              </a:rPr>
              <a:t>                path[key] = (path[cur[0]+':'+cur[1]]  || '')+ </a:t>
            </a:r>
            <a:r>
              <a:rPr lang="en-US" sz="1400" dirty="0" err="1">
                <a:solidFill>
                  <a:schemeClr val="accent1">
                    <a:lumMod val="75000"/>
                  </a:schemeClr>
                </a:solidFill>
                <a:latin typeface="Calibri" charset="0"/>
                <a:ea typeface="DengXian" charset="-122"/>
                <a:cs typeface="Times New Roman" charset="0"/>
              </a:rPr>
              <a:t>pathDir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if(x === hole[0] &amp;&amp; y=== hole[1]) {</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shortestPath</a:t>
            </a:r>
            <a:r>
              <a:rPr lang="en-US" sz="1400" b="1" dirty="0">
                <a:solidFill>
                  <a:srgbClr val="FF0000"/>
                </a:solidFill>
                <a:latin typeface="Calibri" charset="0"/>
                <a:ea typeface="DengXian" charset="-122"/>
                <a:cs typeface="Times New Roman" charset="0"/>
              </a:rPr>
              <a:t> = </a:t>
            </a:r>
            <a:r>
              <a:rPr lang="en-US" sz="1400" b="1" dirty="0" err="1">
                <a:solidFill>
                  <a:srgbClr val="FF0000"/>
                </a:solidFill>
                <a:latin typeface="Calibri" charset="0"/>
                <a:ea typeface="DengXian" charset="-122"/>
                <a:cs typeface="Times New Roman" charset="0"/>
              </a:rPr>
              <a:t>Math.min</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shortestPath</a:t>
            </a:r>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dist</a:t>
            </a:r>
            <a:r>
              <a:rPr lang="en-US" sz="1400" b="1" dirty="0">
                <a:solidFill>
                  <a:srgbClr val="FF0000"/>
                </a:solidFill>
                <a:latin typeface="Calibri" charset="0"/>
                <a:ea typeface="DengXian" charset="-122"/>
                <a:cs typeface="Times New Roman" charset="0"/>
              </a:rPr>
              <a:t>);</a:t>
            </a:r>
          </a:p>
          <a:p>
            <a:r>
              <a:rPr lang="en-US" sz="1400" b="1" dirty="0">
                <a:solidFill>
                  <a:srgbClr val="FF0000"/>
                </a:solidFill>
                <a:latin typeface="Calibri" charset="0"/>
                <a:ea typeface="DengXian" charset="-122"/>
                <a:cs typeface="Times New Roman" charset="0"/>
              </a:rPr>
              <a:t>                    </a:t>
            </a:r>
            <a:r>
              <a:rPr lang="en-US" sz="1400" b="1" dirty="0" err="1">
                <a:solidFill>
                  <a:srgbClr val="FF0000"/>
                </a:solidFill>
                <a:latin typeface="Calibri" charset="0"/>
                <a:ea typeface="DengXian" charset="-122"/>
                <a:cs typeface="Times New Roman" charset="0"/>
              </a:rPr>
              <a:t>res.push</a:t>
            </a:r>
            <a:r>
              <a:rPr lang="en-US" sz="1400" b="1" dirty="0">
                <a:solidFill>
                  <a:srgbClr val="FF0000"/>
                </a:solidFill>
                <a:latin typeface="Calibri" charset="0"/>
                <a:ea typeface="DengXian" charset="-122"/>
                <a:cs typeface="Times New Roman" charset="0"/>
              </a:rPr>
              <a:t>([</a:t>
            </a:r>
            <a:r>
              <a:rPr lang="en-US" sz="1400" b="1" dirty="0" err="1">
                <a:solidFill>
                  <a:srgbClr val="FF0000"/>
                </a:solidFill>
                <a:latin typeface="Calibri" charset="0"/>
                <a:ea typeface="DengXian" charset="-122"/>
                <a:cs typeface="Times New Roman" charset="0"/>
              </a:rPr>
              <a:t>dist</a:t>
            </a:r>
            <a:r>
              <a:rPr lang="en-US" sz="1400" b="1" dirty="0">
                <a:solidFill>
                  <a:srgbClr val="FF0000"/>
                </a:solidFill>
                <a:latin typeface="Calibri" charset="0"/>
                <a:ea typeface="DengXian" charset="-122"/>
                <a:cs typeface="Times New Roman" charset="0"/>
              </a:rPr>
              <a:t>, path[key]]);</a:t>
            </a:r>
          </a:p>
          <a:p>
            <a:r>
              <a:rPr lang="en-US" sz="1400" b="1" dirty="0">
                <a:solidFill>
                  <a:srgbClr val="FF0000"/>
                </a:solidFill>
                <a:latin typeface="Calibri" charset="0"/>
                <a:ea typeface="DengXian" charset="-122"/>
                <a:cs typeface="Times New Roman" charset="0"/>
              </a:rPr>
              <a:t>                } </a:t>
            </a:r>
            <a:r>
              <a:rPr lang="en-US" sz="1400" dirty="0">
                <a:solidFill>
                  <a:schemeClr val="accent1">
                    <a:lumMod val="75000"/>
                  </a:schemeClr>
                </a:solidFill>
                <a:latin typeface="Calibri" charset="0"/>
                <a:ea typeface="DengXian" charset="-122"/>
                <a:cs typeface="Times New Roman" charset="0"/>
              </a:rPr>
              <a:t>else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st.push</a:t>
            </a:r>
            <a:r>
              <a:rPr lang="en-US" sz="1400" dirty="0">
                <a:solidFill>
                  <a:schemeClr val="accent1">
                    <a:lumMod val="75000"/>
                  </a:schemeClr>
                </a:solidFill>
                <a:latin typeface="Calibri" charset="0"/>
                <a:ea typeface="DengXian" charset="-122"/>
                <a:cs typeface="Times New Roman" charset="0"/>
              </a:rPr>
              <a:t>([x, y]);</a:t>
            </a:r>
          </a:p>
          <a:p>
            <a:r>
              <a:rPr lang="en-US" sz="1400" dirty="0">
                <a:solidFill>
                  <a:schemeClr val="accent1">
                    <a:lumMod val="75000"/>
                  </a:schemeClr>
                </a:solidFill>
                <a:latin typeface="Calibri" charset="0"/>
                <a:ea typeface="DengXian" charset="-122"/>
                <a:cs typeface="Times New Roman" charset="0"/>
              </a:rPr>
              <a:t>                } </a:t>
            </a:r>
          </a:p>
          <a:p>
            <a:r>
              <a:rPr lang="en-US" sz="1400" dirty="0">
                <a:solidFill>
                  <a:schemeClr val="accent1">
                    <a:lumMod val="75000"/>
                  </a:schemeClr>
                </a:solidFill>
                <a:latin typeface="Calibri" charset="0"/>
                <a:ea typeface="DengXian" charset="-122"/>
                <a:cs typeface="Times New Roman" charset="0"/>
              </a:rPr>
              <a:t>            }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endParaRPr>
          </a:p>
        </p:txBody>
      </p:sp>
    </p:spTree>
    <p:extLst>
      <p:ext uri="{BB962C8B-B14F-4D97-AF65-F5344CB8AC3E}">
        <p14:creationId xmlns:p14="http://schemas.microsoft.com/office/powerpoint/2010/main" val="20896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610715" cy="461665"/>
          </a:xfrm>
          <a:prstGeom prst="rect">
            <a:avLst/>
          </a:prstGeom>
        </p:spPr>
        <p:txBody>
          <a:bodyPr wrap="none">
            <a:spAutoFit/>
          </a:bodyPr>
          <a:lstStyle/>
          <a:p>
            <a:r>
              <a:rPr lang="en-US" sz="2400" dirty="0" err="1"/>
              <a:t>Dijkstra’s</a:t>
            </a:r>
            <a:r>
              <a:rPr lang="en-US" sz="2400" dirty="0"/>
              <a:t> Algorithm</a:t>
            </a:r>
          </a:p>
        </p:txBody>
      </p:sp>
    </p:spTree>
    <p:extLst>
      <p:ext uri="{BB962C8B-B14F-4D97-AF65-F5344CB8AC3E}">
        <p14:creationId xmlns:p14="http://schemas.microsoft.com/office/powerpoint/2010/main" val="124078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987" y="204115"/>
            <a:ext cx="5894363" cy="5745163"/>
          </a:xfrm>
          <a:prstGeom prst="rect">
            <a:avLst/>
          </a:prstGeom>
        </p:spPr>
        <p:txBody>
          <a:bodyPr wrap="square">
            <a:spAutoFit/>
          </a:bodyPr>
          <a:lstStyle/>
          <a:p>
            <a:pPr>
              <a:spcAft>
                <a:spcPts val="750"/>
              </a:spcAft>
            </a:pPr>
            <a:r>
              <a:rPr lang="en-US" sz="1400" dirty="0">
                <a:solidFill>
                  <a:srgbClr val="333333"/>
                </a:solidFill>
                <a:latin typeface="Helvetica Neue" charset="0"/>
                <a:ea typeface="DengXian" charset="-122"/>
                <a:cs typeface="Times New Roman" charset="0"/>
              </a:rPr>
              <a:t>Clone an undirected graph. Each node in the graph contains a </a:t>
            </a:r>
            <a:r>
              <a:rPr lang="en-US" sz="1400" dirty="0">
                <a:solidFill>
                  <a:srgbClr val="C7254E"/>
                </a:solidFill>
                <a:latin typeface="Menlo" charset="0"/>
                <a:ea typeface="DengXian" charset="-122"/>
                <a:cs typeface="Times New Roman" charset="0"/>
              </a:rPr>
              <a:t>label</a:t>
            </a:r>
            <a:r>
              <a:rPr lang="en-US" sz="1400" dirty="0">
                <a:solidFill>
                  <a:srgbClr val="333333"/>
                </a:solidFill>
                <a:latin typeface="Helvetica Neue" charset="0"/>
                <a:ea typeface="DengXian" charset="-122"/>
                <a:cs typeface="Times New Roman" charset="0"/>
              </a:rPr>
              <a:t> and a list of its </a:t>
            </a:r>
            <a:r>
              <a:rPr lang="en-US" sz="1400" dirty="0">
                <a:solidFill>
                  <a:srgbClr val="C7254E"/>
                </a:solidFill>
                <a:latin typeface="Menlo" charset="0"/>
                <a:ea typeface="DengXian" charset="-122"/>
                <a:cs typeface="Times New Roman" charset="0"/>
              </a:rPr>
              <a:t>neighbors</a:t>
            </a:r>
            <a:r>
              <a:rPr lang="en-US" sz="1400" dirty="0">
                <a:solidFill>
                  <a:srgbClr val="333333"/>
                </a:solidFill>
                <a:latin typeface="Helvetica Neue" charset="0"/>
                <a:ea typeface="DengXian" charset="-122"/>
                <a:cs typeface="Times New Roman" charset="0"/>
              </a:rPr>
              <a:t>.</a:t>
            </a:r>
            <a:endParaRPr lang="en-US" sz="1400" dirty="0">
              <a:latin typeface="Calibri" charset="0"/>
              <a:ea typeface="DengXian" charset="-122"/>
              <a:cs typeface="Times New Roman" charset="0"/>
            </a:endParaRPr>
          </a:p>
          <a:p>
            <a:r>
              <a:rPr lang="en-US" sz="1400" b="1" dirty="0" smtClean="0">
                <a:solidFill>
                  <a:srgbClr val="333333"/>
                </a:solidFill>
                <a:latin typeface="Helvetica Neue" charset="0"/>
                <a:ea typeface="Times New Roman" charset="0"/>
                <a:cs typeface="Times New Roman" charset="0"/>
              </a:rPr>
              <a:t>OJ's </a:t>
            </a:r>
            <a:r>
              <a:rPr lang="en-US" sz="1400" b="1" dirty="0">
                <a:solidFill>
                  <a:srgbClr val="333333"/>
                </a:solidFill>
                <a:latin typeface="Helvetica Neue" charset="0"/>
                <a:ea typeface="Times New Roman" charset="0"/>
                <a:cs typeface="Times New Roman" charset="0"/>
              </a:rPr>
              <a:t>undirected graph serialization:</a:t>
            </a:r>
            <a:endParaRPr lang="en-US" sz="1400" dirty="0">
              <a:latin typeface="Calibri" charset="0"/>
              <a:ea typeface="DengXian" charset="-122"/>
              <a:cs typeface="Times New Roman" charset="0"/>
            </a:endParaRPr>
          </a:p>
          <a:p>
            <a:pPr>
              <a:spcAft>
                <a:spcPts val="750"/>
              </a:spcAft>
            </a:pPr>
            <a:r>
              <a:rPr lang="en-US" sz="1400" dirty="0">
                <a:solidFill>
                  <a:srgbClr val="333333"/>
                </a:solidFill>
                <a:latin typeface="Helvetica Neue" charset="0"/>
                <a:ea typeface="DengXian" charset="-122"/>
                <a:cs typeface="Times New Roman" charset="0"/>
              </a:rPr>
              <a:t>Nodes are labeled </a:t>
            </a:r>
            <a:r>
              <a:rPr lang="en-US" sz="1400" dirty="0" smtClean="0">
                <a:solidFill>
                  <a:srgbClr val="333333"/>
                </a:solidFill>
                <a:latin typeface="Helvetica Neue" charset="0"/>
                <a:ea typeface="DengXian" charset="-122"/>
                <a:cs typeface="Times New Roman" charset="0"/>
              </a:rPr>
              <a:t>uniquely.</a:t>
            </a:r>
            <a:endParaRPr lang="en-US" sz="1400" dirty="0" smtClean="0">
              <a:latin typeface="Calibri" charset="0"/>
              <a:ea typeface="DengXian" charset="-122"/>
              <a:cs typeface="Times New Roman" charset="0"/>
            </a:endParaRPr>
          </a:p>
          <a:p>
            <a:pPr>
              <a:spcAft>
                <a:spcPts val="750"/>
              </a:spcAft>
            </a:pPr>
            <a:r>
              <a:rPr lang="en-US" sz="1400" dirty="0" smtClean="0">
                <a:solidFill>
                  <a:srgbClr val="333333"/>
                </a:solidFill>
                <a:latin typeface="Helvetica Neue" charset="0"/>
                <a:ea typeface="Times New Roman" charset="0"/>
                <a:cs typeface="Times New Roman" charset="0"/>
              </a:rPr>
              <a:t>We </a:t>
            </a:r>
            <a:r>
              <a:rPr lang="en-US" sz="1400" dirty="0">
                <a:solidFill>
                  <a:srgbClr val="333333"/>
                </a:solidFill>
                <a:latin typeface="Helvetica Neue" charset="0"/>
                <a:ea typeface="Times New Roman" charset="0"/>
                <a:cs typeface="Times New Roman" charset="0"/>
              </a:rPr>
              <a:t>use </a:t>
            </a:r>
            <a:r>
              <a:rPr lang="en-US" sz="1400" dirty="0">
                <a:solidFill>
                  <a:srgbClr val="C7254E"/>
                </a:solidFill>
                <a:latin typeface="Menlo" charset="0"/>
                <a:ea typeface="DengXian" charset="-122"/>
                <a:cs typeface="Times New Roman" charset="0"/>
              </a:rPr>
              <a:t>#</a:t>
            </a:r>
            <a:r>
              <a:rPr lang="en-US" sz="1400" dirty="0">
                <a:solidFill>
                  <a:srgbClr val="333333"/>
                </a:solidFill>
                <a:latin typeface="Helvetica Neue" charset="0"/>
                <a:ea typeface="Times New Roman" charset="0"/>
                <a:cs typeface="Times New Roman" charset="0"/>
              </a:rPr>
              <a:t> as a separator for each node, and </a:t>
            </a:r>
            <a:r>
              <a:rPr lang="en-US" sz="1400" dirty="0">
                <a:solidFill>
                  <a:srgbClr val="C7254E"/>
                </a:solidFill>
                <a:latin typeface="Menlo" charset="0"/>
                <a:ea typeface="DengXian" charset="-122"/>
                <a:cs typeface="Times New Roman" charset="0"/>
              </a:rPr>
              <a:t>,</a:t>
            </a:r>
            <a:r>
              <a:rPr lang="en-US" sz="1400" dirty="0">
                <a:solidFill>
                  <a:srgbClr val="333333"/>
                </a:solidFill>
                <a:latin typeface="Helvetica Neue" charset="0"/>
                <a:ea typeface="Times New Roman" charset="0"/>
                <a:cs typeface="Times New Roman" charset="0"/>
              </a:rPr>
              <a:t> as a separator for node label and each neighbor of the </a:t>
            </a:r>
            <a:r>
              <a:rPr lang="en-US" sz="1400" dirty="0" smtClean="0">
                <a:solidFill>
                  <a:srgbClr val="333333"/>
                </a:solidFill>
                <a:latin typeface="Helvetica Neue" charset="0"/>
                <a:ea typeface="Times New Roman" charset="0"/>
                <a:cs typeface="Times New Roman" charset="0"/>
              </a:rPr>
              <a:t>node.</a:t>
            </a:r>
            <a:r>
              <a:rPr lang="en-US" sz="1400" dirty="0" smtClean="0">
                <a:latin typeface="Calibri" charset="0"/>
                <a:ea typeface="DengXian" charset="-122"/>
                <a:cs typeface="Times New Roman" charset="0"/>
              </a:rPr>
              <a:t> </a:t>
            </a:r>
            <a:r>
              <a:rPr lang="en-US" sz="1400" dirty="0" smtClean="0">
                <a:solidFill>
                  <a:srgbClr val="333333"/>
                </a:solidFill>
                <a:latin typeface="Helvetica Neue" charset="0"/>
                <a:ea typeface="DengXian" charset="-122"/>
                <a:cs typeface="Times New Roman" charset="0"/>
              </a:rPr>
              <a:t>As </a:t>
            </a:r>
            <a:r>
              <a:rPr lang="en-US" sz="1400" dirty="0">
                <a:solidFill>
                  <a:srgbClr val="333333"/>
                </a:solidFill>
                <a:latin typeface="Helvetica Neue" charset="0"/>
                <a:ea typeface="DengXian" charset="-122"/>
                <a:cs typeface="Times New Roman" charset="0"/>
              </a:rPr>
              <a:t>an example, consider the serialized graph </a:t>
            </a:r>
            <a:r>
              <a:rPr lang="en-US" sz="1400" dirty="0">
                <a:solidFill>
                  <a:srgbClr val="FF0000"/>
                </a:solidFill>
                <a:latin typeface="Menlo" charset="0"/>
                <a:ea typeface="DengXian" charset="-122"/>
                <a:cs typeface="Times New Roman" charset="0"/>
              </a:rPr>
              <a:t>{</a:t>
            </a:r>
            <a:r>
              <a:rPr lang="en-US" sz="1400" dirty="0">
                <a:solidFill>
                  <a:srgbClr val="000000"/>
                </a:solidFill>
                <a:latin typeface="Menlo" charset="0"/>
                <a:ea typeface="DengXian" charset="-122"/>
                <a:cs typeface="Times New Roman" charset="0"/>
              </a:rPr>
              <a:t>0</a:t>
            </a:r>
            <a:r>
              <a:rPr lang="en-US" sz="1400" dirty="0">
                <a:solidFill>
                  <a:srgbClr val="FF0000"/>
                </a:solidFill>
                <a:latin typeface="Menlo" charset="0"/>
                <a:ea typeface="DengXian" charset="-122"/>
                <a:cs typeface="Times New Roman" charset="0"/>
              </a:rPr>
              <a:t>,1,2#</a:t>
            </a:r>
            <a:r>
              <a:rPr lang="en-US" sz="1400" dirty="0">
                <a:solidFill>
                  <a:srgbClr val="000000"/>
                </a:solidFill>
                <a:latin typeface="Menlo" charset="0"/>
                <a:ea typeface="DengXian" charset="-122"/>
                <a:cs typeface="Times New Roman" charset="0"/>
              </a:rPr>
              <a:t>1</a:t>
            </a:r>
            <a:r>
              <a:rPr lang="en-US" sz="1400" dirty="0">
                <a:solidFill>
                  <a:srgbClr val="0000FF"/>
                </a:solidFill>
                <a:latin typeface="Menlo" charset="0"/>
                <a:ea typeface="DengXian" charset="-122"/>
                <a:cs typeface="Times New Roman" charset="0"/>
              </a:rPr>
              <a:t>,2#</a:t>
            </a:r>
            <a:r>
              <a:rPr lang="en-US" sz="1400" dirty="0">
                <a:solidFill>
                  <a:srgbClr val="000000"/>
                </a:solidFill>
                <a:latin typeface="Menlo" charset="0"/>
                <a:ea typeface="DengXian" charset="-122"/>
                <a:cs typeface="Times New Roman" charset="0"/>
              </a:rPr>
              <a:t>2</a:t>
            </a:r>
            <a:r>
              <a:rPr lang="en-US" sz="1400" dirty="0">
                <a:solidFill>
                  <a:srgbClr val="008000"/>
                </a:solidFill>
                <a:latin typeface="Menlo" charset="0"/>
                <a:ea typeface="DengXian" charset="-122"/>
                <a:cs typeface="Times New Roman" charset="0"/>
              </a:rPr>
              <a:t>,2</a:t>
            </a:r>
            <a:r>
              <a:rPr lang="en-US" sz="1400" dirty="0" smtClean="0">
                <a:solidFill>
                  <a:srgbClr val="008000"/>
                </a:solidFill>
                <a:latin typeface="Menlo" charset="0"/>
                <a:ea typeface="DengXian" charset="-122"/>
                <a:cs typeface="Times New Roman" charset="0"/>
              </a:rPr>
              <a:t>}</a:t>
            </a:r>
            <a:r>
              <a:rPr lang="en-US" sz="1400" dirty="0" smtClean="0">
                <a:solidFill>
                  <a:srgbClr val="333333"/>
                </a:solidFill>
                <a:latin typeface="Helvetica Neue" charset="0"/>
                <a:ea typeface="DengXian" charset="-122"/>
                <a:cs typeface="Times New Roman" charset="0"/>
              </a:rPr>
              <a:t>.</a:t>
            </a:r>
            <a:endParaRPr lang="en-US" sz="1400" dirty="0" smtClean="0">
              <a:latin typeface="Calibri" charset="0"/>
              <a:ea typeface="DengXian" charset="-122"/>
              <a:cs typeface="Times New Roman" charset="0"/>
            </a:endParaRPr>
          </a:p>
          <a:p>
            <a:pPr>
              <a:spcAft>
                <a:spcPts val="750"/>
              </a:spcAft>
            </a:pPr>
            <a:r>
              <a:rPr lang="en-US" sz="1400" dirty="0" smtClean="0">
                <a:solidFill>
                  <a:srgbClr val="333333"/>
                </a:solidFill>
                <a:latin typeface="Helvetica Neue" charset="0"/>
                <a:ea typeface="DengXian" charset="-122"/>
                <a:cs typeface="Times New Roman" charset="0"/>
              </a:rPr>
              <a:t>The </a:t>
            </a:r>
            <a:r>
              <a:rPr lang="en-US" sz="1400" dirty="0">
                <a:solidFill>
                  <a:srgbClr val="333333"/>
                </a:solidFill>
                <a:latin typeface="Helvetica Neue" charset="0"/>
                <a:ea typeface="DengXian" charset="-122"/>
                <a:cs typeface="Times New Roman" charset="0"/>
              </a:rPr>
              <a:t>graph has a total of three nodes, and therefore contains three parts as separated by </a:t>
            </a:r>
            <a:r>
              <a:rPr lang="en-US" sz="1400" dirty="0">
                <a:solidFill>
                  <a:srgbClr val="C7254E"/>
                </a:solidFill>
                <a:latin typeface="Menlo" charset="0"/>
                <a:ea typeface="DengXian" charset="-122"/>
                <a:cs typeface="Times New Roman" charset="0"/>
              </a:rPr>
              <a:t>#</a:t>
            </a:r>
            <a:r>
              <a:rPr lang="en-US" sz="1400" dirty="0">
                <a:solidFill>
                  <a:srgbClr val="333333"/>
                </a:solidFill>
                <a:latin typeface="Helvetica Neue" charset="0"/>
                <a:ea typeface="DengXian" charset="-122"/>
                <a:cs typeface="Times New Roman" charset="0"/>
              </a:rPr>
              <a:t>.</a:t>
            </a:r>
            <a:endParaRPr lang="en-US" sz="1400" dirty="0">
              <a:latin typeface="Calibri" charset="0"/>
              <a:ea typeface="DengXian" charset="-122"/>
              <a:cs typeface="Times New Roman" charset="0"/>
            </a:endParaRPr>
          </a:p>
          <a:p>
            <a:pPr marL="342900" marR="0" lvl="0" indent="-342900">
              <a:spcBef>
                <a:spcPts val="0"/>
              </a:spcBef>
              <a:spcAft>
                <a:spcPts val="0"/>
              </a:spcAft>
              <a:buFont typeface="+mj-lt"/>
              <a:buAutoNum type="arabicPeriod"/>
              <a:tabLst>
                <a:tab pos="457200" algn="l"/>
              </a:tabLst>
            </a:pPr>
            <a:r>
              <a:rPr lang="en-US" sz="1400" dirty="0">
                <a:solidFill>
                  <a:srgbClr val="333333"/>
                </a:solidFill>
                <a:latin typeface="Helvetica Neue" charset="0"/>
                <a:ea typeface="Times New Roman" charset="0"/>
                <a:cs typeface="Times New Roman" charset="0"/>
              </a:rPr>
              <a:t>First node is labeled as </a:t>
            </a:r>
            <a:r>
              <a:rPr lang="en-US" sz="1400" dirty="0">
                <a:solidFill>
                  <a:srgbClr val="000000"/>
                </a:solidFill>
                <a:latin typeface="Menlo" charset="0"/>
                <a:ea typeface="DengXian" charset="-122"/>
                <a:cs typeface="Times New Roman" charset="0"/>
              </a:rPr>
              <a:t>0</a:t>
            </a:r>
            <a:r>
              <a:rPr lang="en-US" sz="1400" dirty="0">
                <a:solidFill>
                  <a:srgbClr val="333333"/>
                </a:solidFill>
                <a:latin typeface="Helvetica Neue" charset="0"/>
                <a:ea typeface="Times New Roman" charset="0"/>
                <a:cs typeface="Times New Roman" charset="0"/>
              </a:rPr>
              <a:t>. Connect node </a:t>
            </a:r>
            <a:r>
              <a:rPr lang="en-US" sz="1400" dirty="0">
                <a:solidFill>
                  <a:srgbClr val="000000"/>
                </a:solidFill>
                <a:latin typeface="Menlo" charset="0"/>
                <a:ea typeface="DengXian" charset="-122"/>
                <a:cs typeface="Times New Roman" charset="0"/>
              </a:rPr>
              <a:t>0</a:t>
            </a:r>
            <a:r>
              <a:rPr lang="en-US" sz="1400" dirty="0">
                <a:solidFill>
                  <a:srgbClr val="333333"/>
                </a:solidFill>
                <a:latin typeface="Helvetica Neue" charset="0"/>
                <a:ea typeface="Times New Roman" charset="0"/>
                <a:cs typeface="Times New Roman" charset="0"/>
              </a:rPr>
              <a:t> to both nodes </a:t>
            </a:r>
            <a:r>
              <a:rPr lang="en-US" sz="1400" dirty="0">
                <a:solidFill>
                  <a:srgbClr val="FF0000"/>
                </a:solidFill>
                <a:latin typeface="Menlo" charset="0"/>
                <a:ea typeface="DengXian" charset="-122"/>
                <a:cs typeface="Times New Roman" charset="0"/>
              </a:rPr>
              <a:t>1</a:t>
            </a:r>
            <a:r>
              <a:rPr lang="en-US" sz="1400" dirty="0">
                <a:solidFill>
                  <a:srgbClr val="333333"/>
                </a:solidFill>
                <a:latin typeface="Helvetica Neue" charset="0"/>
                <a:ea typeface="Times New Roman" charset="0"/>
                <a:cs typeface="Times New Roman" charset="0"/>
              </a:rPr>
              <a:t> and </a:t>
            </a:r>
            <a:r>
              <a:rPr lang="en-US" sz="1400" dirty="0">
                <a:solidFill>
                  <a:srgbClr val="FF0000"/>
                </a:solidFill>
                <a:latin typeface="Menlo" charset="0"/>
                <a:ea typeface="DengXian" charset="-122"/>
                <a:cs typeface="Times New Roman" charset="0"/>
              </a:rPr>
              <a:t>2</a:t>
            </a:r>
            <a:r>
              <a:rPr lang="en-US" sz="1400" dirty="0">
                <a:solidFill>
                  <a:srgbClr val="333333"/>
                </a:solidFill>
                <a:latin typeface="Helvetica Neue" charset="0"/>
                <a:ea typeface="Times New Roman" charset="0"/>
                <a:cs typeface="Times New Roman" charset="0"/>
              </a:rPr>
              <a:t>.</a:t>
            </a:r>
            <a:endParaRPr lang="en-US" sz="1400" dirty="0">
              <a:solidFill>
                <a:srgbClr val="333333"/>
              </a:solidFill>
              <a:latin typeface="Calibri" charset="0"/>
              <a:ea typeface="DengXian" charset="-122"/>
              <a:cs typeface="Times New Roman" charset="0"/>
            </a:endParaRPr>
          </a:p>
          <a:p>
            <a:pPr marL="342900" marR="0" lvl="0" indent="-342900">
              <a:spcBef>
                <a:spcPts val="0"/>
              </a:spcBef>
              <a:spcAft>
                <a:spcPts val="0"/>
              </a:spcAft>
              <a:buFont typeface="+mj-lt"/>
              <a:buAutoNum type="arabicPeriod"/>
              <a:tabLst>
                <a:tab pos="457200" algn="l"/>
              </a:tabLst>
            </a:pPr>
            <a:r>
              <a:rPr lang="en-US" sz="1400" dirty="0">
                <a:solidFill>
                  <a:srgbClr val="333333"/>
                </a:solidFill>
                <a:latin typeface="Helvetica Neue" charset="0"/>
                <a:ea typeface="Times New Roman" charset="0"/>
                <a:cs typeface="Times New Roman" charset="0"/>
              </a:rPr>
              <a:t>Second node is labeled as </a:t>
            </a:r>
            <a:r>
              <a:rPr lang="en-US" sz="1400" dirty="0">
                <a:solidFill>
                  <a:srgbClr val="000000"/>
                </a:solidFill>
                <a:latin typeface="Menlo" charset="0"/>
                <a:ea typeface="DengXian" charset="-122"/>
                <a:cs typeface="Times New Roman" charset="0"/>
              </a:rPr>
              <a:t>1</a:t>
            </a:r>
            <a:r>
              <a:rPr lang="en-US" sz="1400" dirty="0">
                <a:solidFill>
                  <a:srgbClr val="333333"/>
                </a:solidFill>
                <a:latin typeface="Helvetica Neue" charset="0"/>
                <a:ea typeface="Times New Roman" charset="0"/>
                <a:cs typeface="Times New Roman" charset="0"/>
              </a:rPr>
              <a:t>. Connect node </a:t>
            </a:r>
            <a:r>
              <a:rPr lang="en-US" sz="1400" dirty="0">
                <a:solidFill>
                  <a:srgbClr val="000000"/>
                </a:solidFill>
                <a:latin typeface="Menlo" charset="0"/>
                <a:ea typeface="DengXian" charset="-122"/>
                <a:cs typeface="Times New Roman" charset="0"/>
              </a:rPr>
              <a:t>1</a:t>
            </a:r>
            <a:r>
              <a:rPr lang="en-US" sz="1400" dirty="0">
                <a:solidFill>
                  <a:srgbClr val="333333"/>
                </a:solidFill>
                <a:latin typeface="Helvetica Neue" charset="0"/>
                <a:ea typeface="Times New Roman" charset="0"/>
                <a:cs typeface="Times New Roman" charset="0"/>
              </a:rPr>
              <a:t> to node </a:t>
            </a:r>
            <a:r>
              <a:rPr lang="en-US" sz="1400" dirty="0">
                <a:solidFill>
                  <a:srgbClr val="0000FF"/>
                </a:solidFill>
                <a:latin typeface="Menlo" charset="0"/>
                <a:ea typeface="DengXian" charset="-122"/>
                <a:cs typeface="Times New Roman" charset="0"/>
              </a:rPr>
              <a:t>2</a:t>
            </a:r>
            <a:r>
              <a:rPr lang="en-US" sz="1400" dirty="0">
                <a:solidFill>
                  <a:srgbClr val="333333"/>
                </a:solidFill>
                <a:latin typeface="Helvetica Neue" charset="0"/>
                <a:ea typeface="Times New Roman" charset="0"/>
                <a:cs typeface="Times New Roman" charset="0"/>
              </a:rPr>
              <a:t>.</a:t>
            </a:r>
            <a:endParaRPr lang="en-US" sz="1400" dirty="0">
              <a:solidFill>
                <a:srgbClr val="333333"/>
              </a:solidFill>
              <a:latin typeface="Calibri" charset="0"/>
              <a:ea typeface="DengXian" charset="-122"/>
              <a:cs typeface="Times New Roman" charset="0"/>
            </a:endParaRPr>
          </a:p>
          <a:p>
            <a:pPr marL="342900" marR="0" lvl="0" indent="-342900">
              <a:spcBef>
                <a:spcPts val="0"/>
              </a:spcBef>
              <a:spcAft>
                <a:spcPts val="0"/>
              </a:spcAft>
              <a:buFont typeface="+mj-lt"/>
              <a:buAutoNum type="arabicPeriod"/>
              <a:tabLst>
                <a:tab pos="457200" algn="l"/>
              </a:tabLst>
            </a:pPr>
            <a:r>
              <a:rPr lang="en-US" sz="1400" dirty="0">
                <a:solidFill>
                  <a:srgbClr val="333333"/>
                </a:solidFill>
                <a:latin typeface="Helvetica Neue" charset="0"/>
                <a:ea typeface="Times New Roman" charset="0"/>
                <a:cs typeface="Times New Roman" charset="0"/>
              </a:rPr>
              <a:t>Third node is labeled as </a:t>
            </a:r>
            <a:r>
              <a:rPr lang="en-US" sz="1400" dirty="0">
                <a:solidFill>
                  <a:srgbClr val="000000"/>
                </a:solidFill>
                <a:latin typeface="Menlo" charset="0"/>
                <a:ea typeface="DengXian" charset="-122"/>
                <a:cs typeface="Times New Roman" charset="0"/>
              </a:rPr>
              <a:t>2</a:t>
            </a:r>
            <a:r>
              <a:rPr lang="en-US" sz="1400" dirty="0">
                <a:solidFill>
                  <a:srgbClr val="333333"/>
                </a:solidFill>
                <a:latin typeface="Helvetica Neue" charset="0"/>
                <a:ea typeface="Times New Roman" charset="0"/>
                <a:cs typeface="Times New Roman" charset="0"/>
              </a:rPr>
              <a:t>. Connect node </a:t>
            </a:r>
            <a:r>
              <a:rPr lang="en-US" sz="1400" dirty="0">
                <a:solidFill>
                  <a:srgbClr val="000000"/>
                </a:solidFill>
                <a:latin typeface="Menlo" charset="0"/>
                <a:ea typeface="DengXian" charset="-122"/>
                <a:cs typeface="Times New Roman" charset="0"/>
              </a:rPr>
              <a:t>2</a:t>
            </a:r>
            <a:r>
              <a:rPr lang="en-US" sz="1400" dirty="0">
                <a:solidFill>
                  <a:srgbClr val="333333"/>
                </a:solidFill>
                <a:latin typeface="Helvetica Neue" charset="0"/>
                <a:ea typeface="Times New Roman" charset="0"/>
                <a:cs typeface="Times New Roman" charset="0"/>
              </a:rPr>
              <a:t> to node </a:t>
            </a:r>
            <a:r>
              <a:rPr lang="en-US" sz="1400" dirty="0">
                <a:solidFill>
                  <a:srgbClr val="008000"/>
                </a:solidFill>
                <a:latin typeface="Menlo" charset="0"/>
                <a:ea typeface="DengXian" charset="-122"/>
                <a:cs typeface="Times New Roman" charset="0"/>
              </a:rPr>
              <a:t>2</a:t>
            </a:r>
            <a:r>
              <a:rPr lang="en-US" sz="1400" dirty="0">
                <a:solidFill>
                  <a:srgbClr val="333333"/>
                </a:solidFill>
                <a:latin typeface="Helvetica Neue" charset="0"/>
                <a:ea typeface="Times New Roman" charset="0"/>
                <a:cs typeface="Times New Roman" charset="0"/>
              </a:rPr>
              <a:t> (itself), thus forming a self-cycle.</a:t>
            </a:r>
            <a:endParaRPr lang="en-US" sz="1400" dirty="0">
              <a:solidFill>
                <a:srgbClr val="333333"/>
              </a:solidFill>
              <a:latin typeface="Calibri" charset="0"/>
              <a:ea typeface="DengXian" charset="-122"/>
              <a:cs typeface="Times New Roman" charset="0"/>
            </a:endParaRPr>
          </a:p>
          <a:p>
            <a:pPr>
              <a:spcAft>
                <a:spcPts val="750"/>
              </a:spcAft>
            </a:pPr>
            <a:r>
              <a:rPr lang="en-US" sz="1400" dirty="0">
                <a:solidFill>
                  <a:srgbClr val="333333"/>
                </a:solidFill>
                <a:latin typeface="Helvetica Neue" charset="0"/>
                <a:ea typeface="DengXian" charset="-122"/>
                <a:cs typeface="Times New Roman" charset="0"/>
              </a:rPr>
              <a:t>Visually, the graph looks like the following:</a:t>
            </a:r>
            <a:endParaRPr lang="en-US" sz="14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33333"/>
                </a:solidFill>
                <a:latin typeface="Menlo" charset="0"/>
                <a:ea typeface="DengXian" charset="-122"/>
                <a:cs typeface="Times New Roman" charset="0"/>
              </a:rPr>
              <a:t>       1</a:t>
            </a:r>
            <a:endParaRPr lang="en-US" sz="14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33333"/>
                </a:solidFill>
                <a:latin typeface="Menlo" charset="0"/>
                <a:ea typeface="DengXian" charset="-122"/>
                <a:cs typeface="Times New Roman" charset="0"/>
              </a:rPr>
              <a:t>      / \</a:t>
            </a:r>
            <a:endParaRPr lang="en-US" sz="14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33333"/>
                </a:solidFill>
                <a:latin typeface="Menlo" charset="0"/>
                <a:ea typeface="DengXian" charset="-122"/>
                <a:cs typeface="Times New Roman" charset="0"/>
              </a:rPr>
              <a:t>     /   \</a:t>
            </a:r>
            <a:endParaRPr lang="en-US" sz="14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33333"/>
                </a:solidFill>
                <a:latin typeface="Menlo" charset="0"/>
                <a:ea typeface="DengXian" charset="-122"/>
                <a:cs typeface="Times New Roman" charset="0"/>
              </a:rPr>
              <a:t>    0 --- 2</a:t>
            </a:r>
            <a:endParaRPr lang="en-US" sz="1400" dirty="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333333"/>
                </a:solidFill>
                <a:latin typeface="Menlo" charset="0"/>
                <a:ea typeface="DengXian" charset="-122"/>
                <a:cs typeface="Times New Roman" charset="0"/>
              </a:rPr>
              <a:t>         / \</a:t>
            </a:r>
            <a:endParaRPr lang="en-US" sz="1400" dirty="0" smtClean="0">
              <a:latin typeface="Calibri" charset="0"/>
              <a:ea typeface="DengXian" charset="-122"/>
              <a:cs typeface="Times New Roman" charset="0"/>
            </a:endParaRPr>
          </a:p>
          <a:p>
            <a:pPr latinLnBrk="1">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333333"/>
                </a:solidFill>
                <a:latin typeface="Menlo" charset="0"/>
                <a:ea typeface="DengXian" charset="-122"/>
                <a:cs typeface="Times New Roman" charset="0"/>
              </a:rPr>
              <a:t>         </a:t>
            </a:r>
            <a:r>
              <a:rPr lang="en-US" sz="1400" dirty="0">
                <a:solidFill>
                  <a:srgbClr val="333333"/>
                </a:solidFill>
                <a:latin typeface="Menlo" charset="0"/>
                <a:ea typeface="DengXian" charset="-122"/>
                <a:cs typeface="Times New Roman" charset="0"/>
              </a:rPr>
              <a:t>\_/</a:t>
            </a:r>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 </a:t>
            </a:r>
            <a:endParaRPr lang="en-US" sz="1400" dirty="0">
              <a:effectLst/>
              <a:latin typeface="Calibri" charset="0"/>
              <a:ea typeface="DengXian" charset="-122"/>
              <a:cs typeface="Times New Roman" charset="0"/>
            </a:endParaRPr>
          </a:p>
        </p:txBody>
      </p:sp>
      <p:sp>
        <p:nvSpPr>
          <p:cNvPr id="5" name="Rectangle 4"/>
          <p:cNvSpPr/>
          <p:nvPr/>
        </p:nvSpPr>
        <p:spPr>
          <a:xfrm>
            <a:off x="6030350" y="204115"/>
            <a:ext cx="6700911" cy="6186309"/>
          </a:xfrm>
          <a:prstGeom prst="rect">
            <a:avLst/>
          </a:prstGeom>
        </p:spPr>
        <p:txBody>
          <a:bodyPr wrap="square">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cloneGraph</a:t>
            </a:r>
            <a:r>
              <a:rPr lang="en-US" dirty="0">
                <a:solidFill>
                  <a:schemeClr val="accent1">
                    <a:lumMod val="75000"/>
                  </a:schemeClr>
                </a:solidFill>
                <a:latin typeface="Calibri" charset="0"/>
                <a:ea typeface="DengXian" charset="-122"/>
                <a:cs typeface="Times New Roman" charset="0"/>
              </a:rPr>
              <a:t> = function(graph) {</a:t>
            </a:r>
          </a:p>
          <a:p>
            <a:r>
              <a:rPr lang="en-US" dirty="0">
                <a:solidFill>
                  <a:schemeClr val="accent1">
                    <a:lumMod val="75000"/>
                  </a:schemeClr>
                </a:solidFill>
                <a:latin typeface="Calibri" charset="0"/>
                <a:ea typeface="DengXian" charset="-122"/>
                <a:cs typeface="Times New Roman" charset="0"/>
              </a:rPr>
              <a:t>    if(!graph)  return null;</a:t>
            </a:r>
          </a:p>
          <a:p>
            <a:r>
              <a:rPr lang="en-US" dirty="0">
                <a:solidFill>
                  <a:schemeClr val="accent1">
                    <a:lumMod val="75000"/>
                  </a:schemeClr>
                </a:solidFill>
                <a:latin typeface="Calibri" charset="0"/>
                <a:ea typeface="DengXian" charset="-122"/>
                <a:cs typeface="Times New Roman" charset="0"/>
              </a:rPr>
              <a:t>    </a:t>
            </a:r>
            <a:r>
              <a:rPr lang="en-US" dirty="0" err="1">
                <a:solidFill>
                  <a:srgbClr val="FF0000"/>
                </a:solidFill>
                <a:latin typeface="Calibri" charset="0"/>
                <a:ea typeface="DengXian" charset="-122"/>
                <a:cs typeface="Times New Roman" charset="0"/>
              </a:rPr>
              <a:t>var</a:t>
            </a:r>
            <a:r>
              <a:rPr lang="en-US" dirty="0">
                <a:solidFill>
                  <a:srgbClr val="FF0000"/>
                </a:solidFill>
                <a:latin typeface="Calibri" charset="0"/>
                <a:ea typeface="DengXian" charset="-122"/>
                <a:cs typeface="Times New Roman" charset="0"/>
              </a:rPr>
              <a:t> head= new </a:t>
            </a:r>
            <a:r>
              <a:rPr lang="en-US" dirty="0" err="1">
                <a:solidFill>
                  <a:srgbClr val="FF0000"/>
                </a:solidFill>
                <a:latin typeface="Calibri" charset="0"/>
                <a:ea typeface="DengXian" charset="-122"/>
                <a:cs typeface="Times New Roman" charset="0"/>
              </a:rPr>
              <a:t>UndirectedGraphNode</a:t>
            </a:r>
            <a:r>
              <a:rPr lang="en-US" dirty="0">
                <a:solidFill>
                  <a:srgbClr val="FF0000"/>
                </a:solidFill>
                <a:latin typeface="Calibri" charset="0"/>
                <a:ea typeface="DengXian" charset="-122"/>
                <a:cs typeface="Times New Roman" charset="0"/>
              </a:rPr>
              <a:t>(</a:t>
            </a:r>
            <a:r>
              <a:rPr lang="en-US" dirty="0" err="1">
                <a:solidFill>
                  <a:srgbClr val="FF0000"/>
                </a:solidFill>
                <a:latin typeface="Calibri" charset="0"/>
                <a:ea typeface="DengXian" charset="-122"/>
                <a:cs typeface="Times New Roman" charset="0"/>
              </a:rPr>
              <a:t>graph.label</a:t>
            </a:r>
            <a:r>
              <a:rPr lang="en-US" dirty="0">
                <a:solidFill>
                  <a:srgbClr val="FF0000"/>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map = new Map(), </a:t>
            </a:r>
            <a:r>
              <a:rPr lang="en-US" dirty="0" err="1">
                <a:solidFill>
                  <a:schemeClr val="accent1">
                    <a:lumMod val="75000"/>
                  </a:schemeClr>
                </a:solidFill>
                <a:latin typeface="Calibri" charset="0"/>
                <a:ea typeface="DengXian" charset="-122"/>
                <a:cs typeface="Times New Roman" charset="0"/>
              </a:rPr>
              <a:t>st</a:t>
            </a:r>
            <a:r>
              <a:rPr lang="en-US" dirty="0">
                <a:solidFill>
                  <a:schemeClr val="accent1">
                    <a:lumMod val="75000"/>
                  </a:schemeClr>
                </a:solidFill>
                <a:latin typeface="Calibri" charset="0"/>
                <a:ea typeface="DengXian" charset="-122"/>
                <a:cs typeface="Times New Roman" charset="0"/>
              </a:rPr>
              <a:t>= [graph];</a:t>
            </a:r>
          </a:p>
          <a:p>
            <a:r>
              <a:rPr lang="en-US" dirty="0">
                <a:solidFill>
                  <a:srgbClr val="FF0000"/>
                </a:solidFill>
                <a:latin typeface="Calibri" charset="0"/>
                <a:ea typeface="DengXian" charset="-122"/>
                <a:cs typeface="Times New Roman" charset="0"/>
              </a:rPr>
              <a:t>    </a:t>
            </a:r>
            <a:r>
              <a:rPr lang="en-US" dirty="0" err="1">
                <a:solidFill>
                  <a:srgbClr val="FF0000"/>
                </a:solidFill>
                <a:latin typeface="Calibri" charset="0"/>
                <a:ea typeface="DengXian" charset="-122"/>
                <a:cs typeface="Times New Roman" charset="0"/>
              </a:rPr>
              <a:t>map.set</a:t>
            </a:r>
            <a:r>
              <a:rPr lang="en-US" dirty="0">
                <a:solidFill>
                  <a:srgbClr val="FF0000"/>
                </a:solidFill>
                <a:latin typeface="Calibri" charset="0"/>
                <a:ea typeface="DengXian" charset="-122"/>
                <a:cs typeface="Times New Roman" charset="0"/>
              </a:rPr>
              <a:t>(graph, head);</a:t>
            </a:r>
          </a:p>
          <a:p>
            <a:r>
              <a:rPr lang="en-US" dirty="0">
                <a:solidFill>
                  <a:schemeClr val="accent1">
                    <a:lumMod val="75000"/>
                  </a:schemeClr>
                </a:solidFill>
                <a:latin typeface="Calibri" charset="0"/>
                <a:ea typeface="DengXian" charset="-122"/>
                <a:cs typeface="Times New Roman" charset="0"/>
              </a:rPr>
              <a:t>    while(</a:t>
            </a:r>
            <a:r>
              <a:rPr lang="en-US" dirty="0" err="1">
                <a:solidFill>
                  <a:schemeClr val="accent1">
                    <a:lumMod val="75000"/>
                  </a:schemeClr>
                </a:solidFill>
                <a:latin typeface="Calibri" charset="0"/>
                <a:ea typeface="DengXian" charset="-122"/>
                <a:cs typeface="Times New Roman" charset="0"/>
              </a:rPr>
              <a:t>st.length</a:t>
            </a:r>
            <a:r>
              <a:rPr lang="en-US" dirty="0">
                <a:solidFill>
                  <a:schemeClr val="accent1">
                    <a:lumMod val="75000"/>
                  </a:schemeClr>
                </a:solidFill>
                <a:latin typeface="Calibri" charset="0"/>
                <a:ea typeface="DengXian" charset="-122"/>
                <a:cs typeface="Times New Roman" charset="0"/>
              </a:rPr>
              <a:t> &gt; 0)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cur = </a:t>
            </a:r>
            <a:r>
              <a:rPr lang="en-US" dirty="0" err="1">
                <a:solidFill>
                  <a:schemeClr val="accent1">
                    <a:lumMod val="75000"/>
                  </a:schemeClr>
                </a:solidFill>
                <a:latin typeface="Calibri" charset="0"/>
                <a:ea typeface="DengXian" charset="-122"/>
                <a:cs typeface="Times New Roman" charset="0"/>
              </a:rPr>
              <a:t>st.shift</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copy = </a:t>
            </a:r>
            <a:r>
              <a:rPr lang="en-US" dirty="0" err="1">
                <a:solidFill>
                  <a:schemeClr val="accent1">
                    <a:lumMod val="75000"/>
                  </a:schemeClr>
                </a:solidFill>
                <a:latin typeface="Calibri" charset="0"/>
                <a:ea typeface="DengXian" charset="-122"/>
                <a:cs typeface="Times New Roman" charset="0"/>
              </a:rPr>
              <a:t>map.get</a:t>
            </a:r>
            <a:r>
              <a:rPr lang="en-US" dirty="0">
                <a:solidFill>
                  <a:schemeClr val="accent1">
                    <a:lumMod val="75000"/>
                  </a:schemeClr>
                </a:solidFill>
                <a:latin typeface="Calibri" charset="0"/>
                <a:ea typeface="DengXian" charset="-122"/>
                <a:cs typeface="Times New Roman" charset="0"/>
              </a:rPr>
              <a:t>(cur);</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neighbor of </a:t>
            </a:r>
            <a:r>
              <a:rPr lang="en-US" dirty="0" err="1">
                <a:solidFill>
                  <a:schemeClr val="accent1">
                    <a:lumMod val="75000"/>
                  </a:schemeClr>
                </a:solidFill>
                <a:latin typeface="Calibri" charset="0"/>
                <a:ea typeface="DengXian" charset="-122"/>
                <a:cs typeface="Times New Roman" charset="0"/>
              </a:rPr>
              <a:t>cur.neighbors</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a:t>
            </a:r>
            <a:r>
              <a:rPr lang="en-US" dirty="0" err="1">
                <a:solidFill>
                  <a:schemeClr val="accent1">
                    <a:lumMod val="75000"/>
                  </a:schemeClr>
                </a:solidFill>
                <a:latin typeface="Calibri" charset="0"/>
                <a:ea typeface="DengXian" charset="-122"/>
                <a:cs typeface="Times New Roman" charset="0"/>
              </a:rPr>
              <a:t>map.get</a:t>
            </a:r>
            <a:r>
              <a:rPr lang="en-US" dirty="0">
                <a:solidFill>
                  <a:schemeClr val="accent1">
                    <a:lumMod val="75000"/>
                  </a:schemeClr>
                </a:solidFill>
                <a:latin typeface="Calibri" charset="0"/>
                <a:ea typeface="DengXian" charset="-122"/>
                <a:cs typeface="Times New Roman" charset="0"/>
              </a:rPr>
              <a:t>(neighbor)) {  // never visited</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copyN</a:t>
            </a:r>
            <a:r>
              <a:rPr lang="en-US" dirty="0">
                <a:solidFill>
                  <a:schemeClr val="accent1">
                    <a:lumMod val="75000"/>
                  </a:schemeClr>
                </a:solidFill>
                <a:latin typeface="Calibri" charset="0"/>
                <a:ea typeface="DengXian" charset="-122"/>
                <a:cs typeface="Times New Roman" charset="0"/>
              </a:rPr>
              <a:t> = new </a:t>
            </a:r>
            <a:r>
              <a:rPr lang="en-US" dirty="0" err="1">
                <a:solidFill>
                  <a:schemeClr val="accent1">
                    <a:lumMod val="75000"/>
                  </a:schemeClr>
                </a:solidFill>
                <a:latin typeface="Calibri" charset="0"/>
                <a:ea typeface="DengXian" charset="-122"/>
                <a:cs typeface="Times New Roman" charset="0"/>
              </a:rPr>
              <a:t>UndirectedGraphNode</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neighbor.label</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map.set</a:t>
            </a:r>
            <a:r>
              <a:rPr lang="en-US" dirty="0">
                <a:solidFill>
                  <a:schemeClr val="accent1">
                    <a:lumMod val="75000"/>
                  </a:schemeClr>
                </a:solidFill>
                <a:latin typeface="Calibri" charset="0"/>
                <a:ea typeface="DengXian" charset="-122"/>
                <a:cs typeface="Times New Roman" charset="0"/>
              </a:rPr>
              <a:t>(neighbor, </a:t>
            </a:r>
            <a:r>
              <a:rPr lang="en-US" dirty="0" err="1">
                <a:solidFill>
                  <a:schemeClr val="accent1">
                    <a:lumMod val="75000"/>
                  </a:schemeClr>
                </a:solidFill>
                <a:latin typeface="Calibri" charset="0"/>
                <a:ea typeface="DengXian" charset="-122"/>
                <a:cs typeface="Times New Roman" charset="0"/>
              </a:rPr>
              <a:t>copyN</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 put </a:t>
            </a:r>
            <a:r>
              <a:rPr lang="en-US" dirty="0" err="1">
                <a:solidFill>
                  <a:schemeClr val="accent1">
                    <a:lumMod val="75000"/>
                  </a:schemeClr>
                </a:solidFill>
                <a:latin typeface="Calibri" charset="0"/>
                <a:ea typeface="DengXian" charset="-122"/>
                <a:cs typeface="Times New Roman" charset="0"/>
              </a:rPr>
              <a:t>copyN</a:t>
            </a:r>
            <a:r>
              <a:rPr lang="en-US" dirty="0">
                <a:solidFill>
                  <a:schemeClr val="accent1">
                    <a:lumMod val="75000"/>
                  </a:schemeClr>
                </a:solidFill>
                <a:latin typeface="Calibri" charset="0"/>
                <a:ea typeface="DengXian" charset="-122"/>
                <a:cs typeface="Times New Roman" charset="0"/>
              </a:rPr>
              <a:t> into copy neighbor array</a:t>
            </a:r>
          </a:p>
          <a:p>
            <a:r>
              <a:rPr lang="en-US" dirty="0">
                <a:solidFill>
                  <a:srgbClr val="FF0000"/>
                </a:solidFill>
                <a:latin typeface="Calibri" charset="0"/>
                <a:ea typeface="DengXian" charset="-122"/>
                <a:cs typeface="Times New Roman" charset="0"/>
              </a:rPr>
              <a:t>                </a:t>
            </a:r>
            <a:r>
              <a:rPr lang="en-US" dirty="0" err="1">
                <a:solidFill>
                  <a:srgbClr val="FF0000"/>
                </a:solidFill>
                <a:latin typeface="Calibri" charset="0"/>
                <a:ea typeface="DengXian" charset="-122"/>
                <a:cs typeface="Times New Roman" charset="0"/>
              </a:rPr>
              <a:t>copy.neighbors.push</a:t>
            </a:r>
            <a:r>
              <a:rPr lang="en-US" dirty="0">
                <a:solidFill>
                  <a:srgbClr val="FF0000"/>
                </a:solidFill>
                <a:latin typeface="Calibri" charset="0"/>
                <a:ea typeface="DengXian" charset="-122"/>
                <a:cs typeface="Times New Roman" charset="0"/>
              </a:rPr>
              <a:t>(</a:t>
            </a:r>
            <a:r>
              <a:rPr lang="en-US" dirty="0" err="1">
                <a:solidFill>
                  <a:srgbClr val="FF0000"/>
                </a:solidFill>
                <a:latin typeface="Calibri" charset="0"/>
                <a:ea typeface="DengXian" charset="-122"/>
                <a:cs typeface="Times New Roman" charset="0"/>
              </a:rPr>
              <a:t>copyN</a:t>
            </a:r>
            <a:r>
              <a:rPr lang="en-US" dirty="0">
                <a:solidFill>
                  <a:srgbClr val="FF0000"/>
                </a:solidFill>
                <a:latin typeface="Calibri" charset="0"/>
                <a:ea typeface="DengXian" charset="-122"/>
                <a:cs typeface="Times New Roman" charset="0"/>
              </a:rPr>
              <a:t>);</a:t>
            </a:r>
          </a:p>
          <a:p>
            <a:r>
              <a:rPr lang="en-US" dirty="0">
                <a:solidFill>
                  <a:srgbClr val="FF0000"/>
                </a:solidFill>
                <a:latin typeface="Calibri" charset="0"/>
                <a:ea typeface="DengXian" charset="-122"/>
                <a:cs typeface="Times New Roman" charset="0"/>
              </a:rPr>
              <a:t>                </a:t>
            </a:r>
            <a:r>
              <a:rPr lang="en-US" dirty="0" err="1">
                <a:solidFill>
                  <a:srgbClr val="FF0000"/>
                </a:solidFill>
                <a:latin typeface="Calibri" charset="0"/>
                <a:ea typeface="DengXian" charset="-122"/>
                <a:cs typeface="Times New Roman" charset="0"/>
              </a:rPr>
              <a:t>st.push</a:t>
            </a:r>
            <a:r>
              <a:rPr lang="en-US" dirty="0">
                <a:solidFill>
                  <a:srgbClr val="FF0000"/>
                </a:solidFill>
                <a:latin typeface="Calibri" charset="0"/>
                <a:ea typeface="DengXian" charset="-122"/>
                <a:cs typeface="Times New Roman" charset="0"/>
              </a:rPr>
              <a:t>(neighbor);</a:t>
            </a:r>
          </a:p>
          <a:p>
            <a:r>
              <a:rPr lang="en-US" dirty="0">
                <a:solidFill>
                  <a:schemeClr val="accent1">
                    <a:lumMod val="75000"/>
                  </a:schemeClr>
                </a:solidFill>
                <a:latin typeface="Calibri" charset="0"/>
                <a:ea typeface="DengXian" charset="-122"/>
                <a:cs typeface="Times New Roman" charset="0"/>
              </a:rPr>
              <a:t>            } else {  // already visited with different node</a:t>
            </a:r>
          </a:p>
          <a:p>
            <a:r>
              <a:rPr lang="en-US" dirty="0">
                <a:solidFill>
                  <a:schemeClr val="accent1">
                    <a:lumMod val="75000"/>
                  </a:schemeClr>
                </a:solidFill>
                <a:latin typeface="Calibri" charset="0"/>
                <a:ea typeface="DengXian" charset="-122"/>
                <a:cs typeface="Times New Roman" charset="0"/>
              </a:rPr>
              <a:t>                </a:t>
            </a:r>
            <a:r>
              <a:rPr lang="en-US" dirty="0" err="1">
                <a:solidFill>
                  <a:srgbClr val="FF0000"/>
                </a:solidFill>
                <a:latin typeface="Calibri" charset="0"/>
                <a:ea typeface="DengXian" charset="-122"/>
                <a:cs typeface="Times New Roman" charset="0"/>
              </a:rPr>
              <a:t>copy.neighbors.push</a:t>
            </a:r>
            <a:r>
              <a:rPr lang="en-US" dirty="0">
                <a:solidFill>
                  <a:srgbClr val="FF0000"/>
                </a:solidFill>
                <a:latin typeface="Calibri" charset="0"/>
                <a:ea typeface="DengXian" charset="-122"/>
                <a:cs typeface="Times New Roman" charset="0"/>
              </a:rPr>
              <a:t>(</a:t>
            </a:r>
            <a:r>
              <a:rPr lang="en-US" dirty="0" err="1">
                <a:solidFill>
                  <a:srgbClr val="FF0000"/>
                </a:solidFill>
                <a:latin typeface="Calibri" charset="0"/>
                <a:ea typeface="DengXian" charset="-122"/>
                <a:cs typeface="Times New Roman" charset="0"/>
              </a:rPr>
              <a:t>map.get</a:t>
            </a:r>
            <a:r>
              <a:rPr lang="en-US" dirty="0">
                <a:solidFill>
                  <a:srgbClr val="FF0000"/>
                </a:solidFill>
                <a:latin typeface="Calibri" charset="0"/>
                <a:ea typeface="DengXian" charset="-122"/>
                <a:cs typeface="Times New Roman" charset="0"/>
              </a:rPr>
              <a:t>(neighbor));</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head;</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3684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987" y="204115"/>
            <a:ext cx="5894363" cy="6227346"/>
          </a:xfrm>
          <a:prstGeom prst="rect">
            <a:avLst/>
          </a:prstGeom>
        </p:spPr>
        <p:txBody>
          <a:bodyPr wrap="square">
            <a:spAutoFit/>
          </a:bodyPr>
          <a:lstStyle/>
          <a:p>
            <a:r>
              <a:rPr lang="en-US" sz="1400" dirty="0"/>
              <a:t>Given an undirected graph, return true if and only if it is bipartite.</a:t>
            </a:r>
          </a:p>
          <a:p>
            <a:r>
              <a:rPr lang="en-US" sz="1400" dirty="0"/>
              <a:t>Recall that a graph is bipartite if we can split it's set of nodes into two independent subsets </a:t>
            </a:r>
          </a:p>
          <a:p>
            <a:r>
              <a:rPr lang="en-US" sz="1400" dirty="0"/>
              <a:t>A and B such that every edge in the graph has one node in A and another node in B.</a:t>
            </a:r>
          </a:p>
          <a:p>
            <a:r>
              <a:rPr lang="en-US" sz="1400" dirty="0"/>
              <a:t>The graph is given in the following form: graph[</a:t>
            </a:r>
            <a:r>
              <a:rPr lang="en-US" sz="1400" dirty="0" err="1"/>
              <a:t>i</a:t>
            </a:r>
            <a:r>
              <a:rPr lang="en-US" sz="1400" dirty="0"/>
              <a:t>] is a list of indexes j for which the edge </a:t>
            </a:r>
          </a:p>
          <a:p>
            <a:r>
              <a:rPr lang="en-US" sz="1400" dirty="0"/>
              <a:t>between nodes </a:t>
            </a:r>
            <a:r>
              <a:rPr lang="en-US" sz="1400" dirty="0" err="1"/>
              <a:t>i</a:t>
            </a:r>
            <a:r>
              <a:rPr lang="en-US" sz="1400" dirty="0"/>
              <a:t> and j exists.  </a:t>
            </a:r>
          </a:p>
          <a:p>
            <a:r>
              <a:rPr lang="en-US" sz="1400" dirty="0"/>
              <a:t>Each node is an integer between 0 and </a:t>
            </a:r>
            <a:r>
              <a:rPr lang="en-US" sz="1400" dirty="0" err="1"/>
              <a:t>graph.length</a:t>
            </a:r>
            <a:r>
              <a:rPr lang="en-US" sz="1400" dirty="0"/>
              <a:t> - 1.  </a:t>
            </a:r>
          </a:p>
          <a:p>
            <a:r>
              <a:rPr lang="en-US" sz="1400" dirty="0"/>
              <a:t>There are no self edges or parallel edges: graph[</a:t>
            </a:r>
            <a:r>
              <a:rPr lang="en-US" sz="1400" dirty="0" err="1"/>
              <a:t>i</a:t>
            </a:r>
            <a:r>
              <a:rPr lang="en-US" sz="1400" dirty="0"/>
              <a:t>] does not contain </a:t>
            </a:r>
            <a:r>
              <a:rPr lang="en-US" sz="1400" dirty="0" err="1"/>
              <a:t>i</a:t>
            </a:r>
            <a:r>
              <a:rPr lang="en-US" sz="1400" dirty="0"/>
              <a:t>, and it doesn't contain any element twice.</a:t>
            </a:r>
          </a:p>
          <a:p>
            <a:r>
              <a:rPr lang="en-US" sz="1400" dirty="0"/>
              <a:t>Example 1:   Input: [[1,3], [0,2], [1,3], [0,2]]</a:t>
            </a:r>
          </a:p>
          <a:p>
            <a:r>
              <a:rPr lang="en-US" sz="1400" dirty="0"/>
              <a:t>Output: true</a:t>
            </a:r>
          </a:p>
          <a:p>
            <a:r>
              <a:rPr lang="en-US" sz="1400" dirty="0"/>
              <a:t>Explanation:  The graph looks like this:</a:t>
            </a:r>
          </a:p>
          <a:p>
            <a:r>
              <a:rPr lang="en-US" sz="1400" dirty="0"/>
              <a:t>0----1</a:t>
            </a:r>
          </a:p>
          <a:p>
            <a:r>
              <a:rPr lang="en-US" sz="1400" dirty="0"/>
              <a:t>|    |</a:t>
            </a:r>
          </a:p>
          <a:p>
            <a:r>
              <a:rPr lang="en-US" sz="1400" dirty="0"/>
              <a:t>|    |</a:t>
            </a:r>
          </a:p>
          <a:p>
            <a:r>
              <a:rPr lang="en-US" sz="1400" dirty="0"/>
              <a:t>3----2</a:t>
            </a:r>
          </a:p>
          <a:p>
            <a:r>
              <a:rPr lang="en-US" sz="1400" dirty="0"/>
              <a:t>We can divide the vertices into two groups: {0, 2} and {1, 3}.</a:t>
            </a:r>
          </a:p>
          <a:p>
            <a:r>
              <a:rPr lang="en-US" sz="1400" dirty="0"/>
              <a:t>Example 2:  Input: [[1,2,3], [0,2], [0,1,3], [0,2]]</a:t>
            </a:r>
          </a:p>
          <a:p>
            <a:r>
              <a:rPr lang="en-US" sz="1400" dirty="0"/>
              <a:t>Output: false</a:t>
            </a:r>
          </a:p>
          <a:p>
            <a:r>
              <a:rPr lang="en-US" sz="1400" dirty="0"/>
              <a:t>Explanation:  The graph looks like this:</a:t>
            </a:r>
          </a:p>
          <a:p>
            <a:r>
              <a:rPr lang="en-US" sz="1400" dirty="0"/>
              <a:t>0----1</a:t>
            </a:r>
          </a:p>
          <a:p>
            <a:r>
              <a:rPr lang="en-US" sz="1400" dirty="0"/>
              <a:t>| \  |</a:t>
            </a:r>
          </a:p>
          <a:p>
            <a:r>
              <a:rPr lang="en-US" sz="1400" dirty="0"/>
              <a:t>|  \ |</a:t>
            </a:r>
          </a:p>
          <a:p>
            <a:r>
              <a:rPr lang="en-US" sz="1400" dirty="0"/>
              <a:t>3----2</a:t>
            </a:r>
          </a:p>
          <a:p>
            <a:r>
              <a:rPr lang="en-US" sz="1400" dirty="0"/>
              <a:t>We cannot find a way to divide the set of nodes into two independent subsets.</a:t>
            </a:r>
          </a:p>
          <a:p>
            <a:pPr>
              <a:spcAft>
                <a:spcPts val="750"/>
              </a:spcAft>
            </a:pPr>
            <a:endParaRPr lang="en-US" sz="1400" dirty="0" smtClean="0">
              <a:latin typeface="Calibri" charset="0"/>
              <a:ea typeface="DengXian" charset="-122"/>
              <a:cs typeface="Times New Roman" charset="0"/>
            </a:endParaRPr>
          </a:p>
        </p:txBody>
      </p:sp>
      <p:sp>
        <p:nvSpPr>
          <p:cNvPr id="5" name="Rectangle 4"/>
          <p:cNvSpPr/>
          <p:nvPr/>
        </p:nvSpPr>
        <p:spPr>
          <a:xfrm>
            <a:off x="6115694" y="2532787"/>
            <a:ext cx="6700911" cy="3970318"/>
          </a:xfrm>
          <a:prstGeom prst="rect">
            <a:avLst/>
          </a:prstGeom>
        </p:spPr>
        <p:txBody>
          <a:bodyPr wrap="square">
            <a:spAutoFit/>
          </a:bodyPr>
          <a:lstStyle/>
          <a:p>
            <a:r>
              <a:rPr lang="en-US" sz="1400" dirty="0" err="1">
                <a:solidFill>
                  <a:schemeClr val="accent1">
                    <a:lumMod val="75000"/>
                  </a:schemeClr>
                </a:solidFill>
              </a:rPr>
              <a:t>var</a:t>
            </a:r>
            <a:r>
              <a:rPr lang="en-US" sz="1400" dirty="0">
                <a:solidFill>
                  <a:schemeClr val="accent1">
                    <a:lumMod val="75000"/>
                  </a:schemeClr>
                </a:solidFill>
              </a:rPr>
              <a:t> color = {},  map = {}, </a:t>
            </a:r>
            <a:r>
              <a:rPr lang="en-US" sz="1400" dirty="0" err="1">
                <a:solidFill>
                  <a:schemeClr val="accent1">
                    <a:lumMod val="75000"/>
                  </a:schemeClr>
                </a:solidFill>
              </a:rPr>
              <a:t>st</a:t>
            </a:r>
            <a:r>
              <a:rPr lang="en-US" sz="1400" dirty="0">
                <a:solidFill>
                  <a:schemeClr val="accent1">
                    <a:lumMod val="75000"/>
                  </a:schemeClr>
                </a:solidFill>
              </a:rPr>
              <a:t>=[]; </a:t>
            </a:r>
          </a:p>
          <a:p>
            <a:r>
              <a:rPr lang="en-US" sz="1400" dirty="0">
                <a:solidFill>
                  <a:schemeClr val="accent1">
                    <a:lumMod val="75000"/>
                  </a:schemeClr>
                </a:solidFill>
              </a:rPr>
              <a:t>    for(</a:t>
            </a:r>
            <a:r>
              <a:rPr lang="en-US" sz="1400" dirty="0" err="1">
                <a:solidFill>
                  <a:schemeClr val="accent1">
                    <a:lumMod val="75000"/>
                  </a:schemeClr>
                </a:solidFill>
              </a:rPr>
              <a:t>var</a:t>
            </a:r>
            <a:r>
              <a:rPr lang="en-US" sz="1400" dirty="0">
                <a:solidFill>
                  <a:schemeClr val="accent1">
                    <a:lumMod val="75000"/>
                  </a:schemeClr>
                </a:solidFill>
              </a:rPr>
              <a:t> </a:t>
            </a:r>
            <a:r>
              <a:rPr lang="en-US" sz="1400" dirty="0" err="1">
                <a:solidFill>
                  <a:schemeClr val="accent1">
                    <a:lumMod val="75000"/>
                  </a:schemeClr>
                </a:solidFill>
              </a:rPr>
              <a:t>i</a:t>
            </a:r>
            <a:r>
              <a:rPr lang="en-US" sz="1400" dirty="0">
                <a:solidFill>
                  <a:schemeClr val="accent1">
                    <a:lumMod val="75000"/>
                  </a:schemeClr>
                </a:solidFill>
              </a:rPr>
              <a:t>=0; </a:t>
            </a:r>
            <a:r>
              <a:rPr lang="en-US" sz="1400" dirty="0" err="1">
                <a:solidFill>
                  <a:schemeClr val="accent1">
                    <a:lumMod val="75000"/>
                  </a:schemeClr>
                </a:solidFill>
              </a:rPr>
              <a:t>i</a:t>
            </a:r>
            <a:r>
              <a:rPr lang="en-US" sz="1400" dirty="0">
                <a:solidFill>
                  <a:schemeClr val="accent1">
                    <a:lumMod val="75000"/>
                  </a:schemeClr>
                </a:solidFill>
              </a:rPr>
              <a:t>&lt;</a:t>
            </a:r>
            <a:r>
              <a:rPr lang="en-US" sz="1400" dirty="0" err="1">
                <a:solidFill>
                  <a:schemeClr val="accent1">
                    <a:lumMod val="75000"/>
                  </a:schemeClr>
                </a:solidFill>
              </a:rPr>
              <a:t>graph.length</a:t>
            </a:r>
            <a:r>
              <a:rPr lang="en-US" sz="1400" dirty="0">
                <a:solidFill>
                  <a:schemeClr val="accent1">
                    <a:lumMod val="75000"/>
                  </a:schemeClr>
                </a:solidFill>
              </a:rPr>
              <a:t>; </a:t>
            </a:r>
            <a:r>
              <a:rPr lang="en-US" sz="1400" dirty="0" err="1">
                <a:solidFill>
                  <a:schemeClr val="accent1">
                    <a:lumMod val="75000"/>
                  </a:schemeClr>
                </a:solidFill>
              </a:rPr>
              <a:t>i</a:t>
            </a:r>
            <a:r>
              <a:rPr lang="en-US" sz="1400" dirty="0">
                <a:solidFill>
                  <a:schemeClr val="accent1">
                    <a:lumMod val="75000"/>
                  </a:schemeClr>
                </a:solidFill>
              </a:rPr>
              <a:t>++) {</a:t>
            </a:r>
          </a:p>
          <a:p>
            <a:r>
              <a:rPr lang="en-US" sz="1400" dirty="0">
                <a:solidFill>
                  <a:schemeClr val="accent1">
                    <a:lumMod val="75000"/>
                  </a:schemeClr>
                </a:solidFill>
              </a:rPr>
              <a:t>        if(graph[</a:t>
            </a:r>
            <a:r>
              <a:rPr lang="en-US" sz="1400" dirty="0" err="1">
                <a:solidFill>
                  <a:schemeClr val="accent1">
                    <a:lumMod val="75000"/>
                  </a:schemeClr>
                </a:solidFill>
              </a:rPr>
              <a:t>i</a:t>
            </a:r>
            <a:r>
              <a:rPr lang="en-US" sz="1400" dirty="0">
                <a:solidFill>
                  <a:schemeClr val="accent1">
                    <a:lumMod val="75000"/>
                  </a:schemeClr>
                </a:solidFill>
              </a:rPr>
              <a:t>].length === 0 || color[</a:t>
            </a:r>
            <a:r>
              <a:rPr lang="en-US" sz="1400" dirty="0" err="1">
                <a:solidFill>
                  <a:schemeClr val="accent1">
                    <a:lumMod val="75000"/>
                  </a:schemeClr>
                </a:solidFill>
              </a:rPr>
              <a:t>i</a:t>
            </a:r>
            <a:r>
              <a:rPr lang="en-US" sz="1400" dirty="0">
                <a:solidFill>
                  <a:schemeClr val="accent1">
                    <a:lumMod val="75000"/>
                  </a:schemeClr>
                </a:solidFill>
              </a:rPr>
              <a:t>] !== undefined)  continue;</a:t>
            </a:r>
          </a:p>
          <a:p>
            <a:r>
              <a:rPr lang="en-US" sz="1400" dirty="0">
                <a:solidFill>
                  <a:schemeClr val="accent1">
                    <a:lumMod val="75000"/>
                  </a:schemeClr>
                </a:solidFill>
              </a:rPr>
              <a:t>        color[</a:t>
            </a:r>
            <a:r>
              <a:rPr lang="en-US" sz="1400" dirty="0" err="1">
                <a:solidFill>
                  <a:schemeClr val="accent1">
                    <a:lumMod val="75000"/>
                  </a:schemeClr>
                </a:solidFill>
              </a:rPr>
              <a:t>i</a:t>
            </a:r>
            <a:r>
              <a:rPr lang="en-US" sz="1400" dirty="0">
                <a:solidFill>
                  <a:schemeClr val="accent1">
                    <a:lumMod val="75000"/>
                  </a:schemeClr>
                </a:solidFill>
              </a:rPr>
              <a:t>] = 2;</a:t>
            </a:r>
          </a:p>
          <a:p>
            <a:r>
              <a:rPr lang="en-US" sz="1400" dirty="0">
                <a:solidFill>
                  <a:schemeClr val="accent1">
                    <a:lumMod val="75000"/>
                  </a:schemeClr>
                </a:solidFill>
              </a:rPr>
              <a:t>        </a:t>
            </a:r>
            <a:r>
              <a:rPr lang="en-US" sz="1400" dirty="0" err="1">
                <a:solidFill>
                  <a:schemeClr val="accent1">
                    <a:lumMod val="75000"/>
                  </a:schemeClr>
                </a:solidFill>
              </a:rPr>
              <a:t>st.push</a:t>
            </a:r>
            <a:r>
              <a:rPr lang="en-US" sz="1400" dirty="0">
                <a:solidFill>
                  <a:schemeClr val="accent1">
                    <a:lumMod val="75000"/>
                  </a:schemeClr>
                </a:solidFill>
              </a:rPr>
              <a:t>(</a:t>
            </a:r>
            <a:r>
              <a:rPr lang="en-US" sz="1400" dirty="0" err="1">
                <a:solidFill>
                  <a:schemeClr val="accent1">
                    <a:lumMod val="75000"/>
                  </a:schemeClr>
                </a:solidFill>
              </a:rPr>
              <a:t>i</a:t>
            </a:r>
            <a:r>
              <a:rPr lang="en-US" sz="1400" dirty="0">
                <a:solidFill>
                  <a:schemeClr val="accent1">
                    <a:lumMod val="75000"/>
                  </a:schemeClr>
                </a:solidFill>
              </a:rPr>
              <a:t>);</a:t>
            </a:r>
          </a:p>
          <a:p>
            <a:r>
              <a:rPr lang="en-US" sz="1400" dirty="0">
                <a:solidFill>
                  <a:schemeClr val="accent1">
                    <a:lumMod val="75000"/>
                  </a:schemeClr>
                </a:solidFill>
              </a:rPr>
              <a:t>        while(</a:t>
            </a:r>
            <a:r>
              <a:rPr lang="en-US" sz="1400" dirty="0" err="1">
                <a:solidFill>
                  <a:schemeClr val="accent1">
                    <a:lumMod val="75000"/>
                  </a:schemeClr>
                </a:solidFill>
              </a:rPr>
              <a:t>st.length</a:t>
            </a:r>
            <a:r>
              <a:rPr lang="en-US" sz="1400" dirty="0">
                <a:solidFill>
                  <a:schemeClr val="accent1">
                    <a:lumMod val="75000"/>
                  </a:schemeClr>
                </a:solidFill>
              </a:rPr>
              <a:t> &gt; 0) {</a:t>
            </a:r>
          </a:p>
          <a:p>
            <a:r>
              <a:rPr lang="en-US" sz="1400" dirty="0">
                <a:solidFill>
                  <a:schemeClr val="accent1">
                    <a:lumMod val="75000"/>
                  </a:schemeClr>
                </a:solidFill>
              </a:rPr>
              <a:t>            </a:t>
            </a:r>
            <a:r>
              <a:rPr lang="en-US" sz="1400" dirty="0" err="1">
                <a:solidFill>
                  <a:schemeClr val="accent1">
                    <a:lumMod val="75000"/>
                  </a:schemeClr>
                </a:solidFill>
              </a:rPr>
              <a:t>var</a:t>
            </a:r>
            <a:r>
              <a:rPr lang="en-US" sz="1400" dirty="0">
                <a:solidFill>
                  <a:schemeClr val="accent1">
                    <a:lumMod val="75000"/>
                  </a:schemeClr>
                </a:solidFill>
              </a:rPr>
              <a:t> cur = </a:t>
            </a:r>
            <a:r>
              <a:rPr lang="en-US" sz="1400" dirty="0" err="1">
                <a:solidFill>
                  <a:schemeClr val="accent1">
                    <a:lumMod val="75000"/>
                  </a:schemeClr>
                </a:solidFill>
              </a:rPr>
              <a:t>st.shift</a:t>
            </a:r>
            <a:r>
              <a:rPr lang="en-US" sz="1400" dirty="0">
                <a:solidFill>
                  <a:schemeClr val="accent1">
                    <a:lumMod val="75000"/>
                  </a:schemeClr>
                </a:solidFill>
              </a:rPr>
              <a:t>();</a:t>
            </a:r>
          </a:p>
          <a:p>
            <a:r>
              <a:rPr lang="en-US" sz="1400" dirty="0">
                <a:solidFill>
                  <a:schemeClr val="accent1">
                    <a:lumMod val="75000"/>
                  </a:schemeClr>
                </a:solidFill>
              </a:rPr>
              <a:t>            for(</a:t>
            </a:r>
            <a:r>
              <a:rPr lang="en-US" sz="1400" dirty="0" err="1">
                <a:solidFill>
                  <a:schemeClr val="accent1">
                    <a:lumMod val="75000"/>
                  </a:schemeClr>
                </a:solidFill>
              </a:rPr>
              <a:t>var</a:t>
            </a:r>
            <a:r>
              <a:rPr lang="en-US" sz="1400" dirty="0">
                <a:solidFill>
                  <a:schemeClr val="accent1">
                    <a:lumMod val="75000"/>
                  </a:schemeClr>
                </a:solidFill>
              </a:rPr>
              <a:t> next of graph[cur]) {</a:t>
            </a:r>
          </a:p>
          <a:p>
            <a:r>
              <a:rPr lang="en-US" sz="1400" dirty="0">
                <a:solidFill>
                  <a:schemeClr val="accent1">
                    <a:lumMod val="75000"/>
                  </a:schemeClr>
                </a:solidFill>
              </a:rPr>
              <a:t>                if(color[next] !== undefined &amp;&amp; color[next] === color[cur])  return false;</a:t>
            </a:r>
          </a:p>
          <a:p>
            <a:r>
              <a:rPr lang="en-US" sz="1400" dirty="0">
                <a:solidFill>
                  <a:schemeClr val="accent1">
                    <a:lumMod val="75000"/>
                  </a:schemeClr>
                </a:solidFill>
              </a:rPr>
              <a:t>                if(color[next] === undefined) {</a:t>
            </a:r>
          </a:p>
          <a:p>
            <a:r>
              <a:rPr lang="en-US" sz="1400" dirty="0">
                <a:solidFill>
                  <a:schemeClr val="accent1">
                    <a:lumMod val="75000"/>
                  </a:schemeClr>
                </a:solidFill>
              </a:rPr>
              <a:t>                    color[next] = -color[cur];</a:t>
            </a:r>
          </a:p>
          <a:p>
            <a:r>
              <a:rPr lang="en-US" sz="1400" dirty="0">
                <a:solidFill>
                  <a:schemeClr val="accent1">
                    <a:lumMod val="75000"/>
                  </a:schemeClr>
                </a:solidFill>
              </a:rPr>
              <a:t>                    </a:t>
            </a:r>
            <a:r>
              <a:rPr lang="en-US" sz="1400" dirty="0" err="1">
                <a:solidFill>
                  <a:schemeClr val="accent1">
                    <a:lumMod val="75000"/>
                  </a:schemeClr>
                </a:solidFill>
              </a:rPr>
              <a:t>st.push</a:t>
            </a:r>
            <a:r>
              <a:rPr lang="en-US" sz="1400" dirty="0">
                <a:solidFill>
                  <a:schemeClr val="accent1">
                    <a:lumMod val="75000"/>
                  </a:schemeClr>
                </a:solidFill>
              </a:rPr>
              <a:t>(next);</a:t>
            </a:r>
          </a:p>
          <a:p>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a:t>
            </a:r>
          </a:p>
          <a:p>
            <a:r>
              <a:rPr lang="en-US" sz="1400" dirty="0">
                <a:solidFill>
                  <a:schemeClr val="accent1">
                    <a:lumMod val="75000"/>
                  </a:schemeClr>
                </a:solidFill>
              </a:rPr>
              <a:t>    return true;</a:t>
            </a:r>
          </a:p>
          <a:p>
            <a:endParaRPr lang="en-US" sz="1400" dirty="0">
              <a:solidFill>
                <a:schemeClr val="accent1">
                  <a:lumMod val="75000"/>
                </a:schemeClr>
              </a:solidFill>
              <a:effectLst/>
              <a:latin typeface="Calibri" charset="0"/>
              <a:ea typeface="DengXian" charset="-122"/>
              <a:cs typeface="Times New Roman" charset="0"/>
            </a:endParaRPr>
          </a:p>
        </p:txBody>
      </p:sp>
      <p:sp>
        <p:nvSpPr>
          <p:cNvPr id="2" name="Rectangle 1"/>
          <p:cNvSpPr/>
          <p:nvPr/>
        </p:nvSpPr>
        <p:spPr>
          <a:xfrm>
            <a:off x="6096000" y="332893"/>
            <a:ext cx="6096000" cy="2062103"/>
          </a:xfrm>
          <a:prstGeom prst="rect">
            <a:avLst/>
          </a:prstGeom>
        </p:spPr>
        <p:txBody>
          <a:bodyPr>
            <a:spAutoFit/>
          </a:bodyPr>
          <a:lstStyle/>
          <a:p>
            <a:r>
              <a:rPr lang="en-US" sz="1600" dirty="0">
                <a:latin typeface="Calibri" charset="0"/>
                <a:ea typeface="DengXian" charset="-122"/>
                <a:cs typeface="Times New Roman" charset="0"/>
              </a:rPr>
              <a:t>we use color method, for example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1</a:t>
            </a:r>
            <a:r>
              <a:rPr lang="en-US" sz="1600" dirty="0">
                <a:latin typeface="Calibri" charset="0"/>
                <a:ea typeface="DengXian" charset="-122"/>
                <a:cs typeface="Times New Roman" charset="0"/>
              </a:rPr>
              <a:t>: 0 =&gt; [1, 3</a:t>
            </a:r>
            <a:r>
              <a:rPr lang="en-US" sz="1600" dirty="0" smtClean="0">
                <a:latin typeface="Calibri" charset="0"/>
                <a:ea typeface="DengXian" charset="-122"/>
                <a:cs typeface="Times New Roman" charset="0"/>
              </a:rPr>
              <a:t>]</a:t>
            </a:r>
          </a:p>
          <a:p>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we color 0 to 'B', 1, 3 color to 'R',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1 </a:t>
            </a:r>
            <a:r>
              <a:rPr lang="en-US" sz="1600" dirty="0">
                <a:latin typeface="Calibri" charset="0"/>
                <a:ea typeface="DengXian" charset="-122"/>
                <a:cs typeface="Times New Roman" charset="0"/>
              </a:rPr>
              <a:t>=&gt; [0, 2]  since 0 is diff with 2, </a:t>
            </a:r>
            <a:r>
              <a:rPr lang="en-US" sz="1600" dirty="0" smtClean="0">
                <a:latin typeface="Calibri" charset="0"/>
                <a:ea typeface="DengXian" charset="-122"/>
                <a:cs typeface="Times New Roman" charset="0"/>
              </a:rPr>
              <a:t>pass, </a:t>
            </a:r>
            <a:r>
              <a:rPr lang="en-US" sz="1600" dirty="0">
                <a:latin typeface="Calibri" charset="0"/>
                <a:ea typeface="DengXian" charset="-122"/>
                <a:cs typeface="Times New Roman" charset="0"/>
              </a:rPr>
              <a:t>2 color to be 'B',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2 </a:t>
            </a:r>
            <a:r>
              <a:rPr lang="en-US" sz="1600" dirty="0">
                <a:latin typeface="Calibri" charset="0"/>
                <a:ea typeface="DengXian" charset="-122"/>
                <a:cs typeface="Times New Roman" charset="0"/>
              </a:rPr>
              <a:t>=&gt; [1, 3], 1,3, are diff with 2 ...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return </a:t>
            </a:r>
            <a:r>
              <a:rPr lang="en-US" sz="1600" dirty="0">
                <a:latin typeface="Calibri" charset="0"/>
                <a:ea typeface="DengXian" charset="-122"/>
                <a:cs typeface="Times New Roman" charset="0"/>
              </a:rPr>
              <a:t>true, no two </a:t>
            </a:r>
            <a:r>
              <a:rPr lang="en-US" sz="1600" dirty="0" err="1">
                <a:latin typeface="Calibri" charset="0"/>
                <a:ea typeface="DengXian" charset="-122"/>
                <a:cs typeface="Times New Roman" charset="0"/>
              </a:rPr>
              <a:t>adjecent</a:t>
            </a:r>
            <a:r>
              <a:rPr lang="en-US" sz="1600" dirty="0">
                <a:latin typeface="Calibri" charset="0"/>
                <a:ea typeface="DengXian" charset="-122"/>
                <a:cs typeface="Times New Roman" charset="0"/>
              </a:rPr>
              <a:t> node has same color but if we check </a:t>
            </a:r>
            <a:r>
              <a:rPr lang="en-US" sz="1600" dirty="0" err="1" smtClean="0">
                <a:latin typeface="Calibri" charset="0"/>
                <a:ea typeface="DengXian" charset="-122"/>
                <a:cs typeface="Times New Roman" charset="0"/>
              </a:rPr>
              <a:t>examaple</a:t>
            </a:r>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2: 0 =&gt; [1,2,3] 0 to be 'B', 1,2,3 to be 'R', 1=&gt; [0,2] since 1 is same with 2 return false. </a:t>
            </a:r>
            <a:endParaRPr lang="en-US" sz="1600" dirty="0">
              <a:latin typeface="Calibri" charset="0"/>
              <a:ea typeface="DengXian" charset="-122"/>
              <a:cs typeface="Times New Roman" charset="0"/>
            </a:endParaRPr>
          </a:p>
        </p:txBody>
      </p:sp>
    </p:spTree>
    <p:extLst>
      <p:ext uri="{BB962C8B-B14F-4D97-AF65-F5344CB8AC3E}">
        <p14:creationId xmlns:p14="http://schemas.microsoft.com/office/powerpoint/2010/main" val="110834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987" y="204115"/>
            <a:ext cx="5894363" cy="5909310"/>
          </a:xfrm>
          <a:prstGeom prst="rect">
            <a:avLst/>
          </a:prstGeom>
        </p:spPr>
        <p:txBody>
          <a:bodyPr wrap="square">
            <a:spAutoFit/>
          </a:bodyPr>
          <a:lstStyle/>
          <a:p>
            <a:r>
              <a:rPr lang="en-US" sz="1400" dirty="0"/>
              <a:t>There are N rooms and you start in room 0.  </a:t>
            </a:r>
          </a:p>
          <a:p>
            <a:r>
              <a:rPr lang="en-US" sz="1400" dirty="0"/>
              <a:t>Each room has a distinct number in 0, 1, 2, ..., N-1, </a:t>
            </a:r>
          </a:p>
          <a:p>
            <a:r>
              <a:rPr lang="en-US" sz="1400" dirty="0"/>
              <a:t>and each room may have some keys to access the next room. </a:t>
            </a:r>
          </a:p>
          <a:p>
            <a:r>
              <a:rPr lang="en-US" sz="1400" dirty="0"/>
              <a:t>Formally, each room </a:t>
            </a:r>
            <a:r>
              <a:rPr lang="en-US" sz="1400" dirty="0" err="1"/>
              <a:t>i</a:t>
            </a:r>
            <a:r>
              <a:rPr lang="en-US" sz="1400" dirty="0"/>
              <a:t> has a list of keys rooms[</a:t>
            </a:r>
            <a:r>
              <a:rPr lang="en-US" sz="1400" dirty="0" err="1"/>
              <a:t>i</a:t>
            </a:r>
            <a:r>
              <a:rPr lang="en-US" sz="1400" dirty="0"/>
              <a:t>], </a:t>
            </a:r>
          </a:p>
          <a:p>
            <a:r>
              <a:rPr lang="en-US" sz="1400" dirty="0"/>
              <a:t>and each key rooms[</a:t>
            </a:r>
            <a:r>
              <a:rPr lang="en-US" sz="1400" dirty="0" err="1"/>
              <a:t>i</a:t>
            </a:r>
            <a:r>
              <a:rPr lang="en-US" sz="1400" dirty="0"/>
              <a:t>][j] is an integer in [0, 1, ..., N-1] </a:t>
            </a:r>
          </a:p>
          <a:p>
            <a:r>
              <a:rPr lang="en-US" sz="1400" dirty="0"/>
              <a:t>where N = </a:t>
            </a:r>
            <a:r>
              <a:rPr lang="en-US" sz="1400" dirty="0" err="1"/>
              <a:t>rooms.length</a:t>
            </a:r>
            <a:r>
              <a:rPr lang="en-US" sz="1400" dirty="0"/>
              <a:t>.  </a:t>
            </a:r>
          </a:p>
          <a:p>
            <a:r>
              <a:rPr lang="en-US" sz="1400" dirty="0"/>
              <a:t>A key rooms[</a:t>
            </a:r>
            <a:r>
              <a:rPr lang="en-US" sz="1400" dirty="0" err="1"/>
              <a:t>i</a:t>
            </a:r>
            <a:r>
              <a:rPr lang="en-US" sz="1400" dirty="0"/>
              <a:t>][j] = v opens the room with number v.</a:t>
            </a:r>
          </a:p>
          <a:p>
            <a:r>
              <a:rPr lang="en-US" sz="1400" dirty="0"/>
              <a:t> </a:t>
            </a:r>
          </a:p>
          <a:p>
            <a:r>
              <a:rPr lang="en-US" sz="1400" dirty="0"/>
              <a:t>Initially, all the rooms start locked (except for room 0). </a:t>
            </a:r>
          </a:p>
          <a:p>
            <a:r>
              <a:rPr lang="en-US" sz="1400" dirty="0"/>
              <a:t>You can walk back and forth between rooms freely.</a:t>
            </a:r>
          </a:p>
          <a:p>
            <a:r>
              <a:rPr lang="en-US" sz="1400" dirty="0"/>
              <a:t>Return true if and only if you can enter every room.</a:t>
            </a:r>
          </a:p>
          <a:p>
            <a:r>
              <a:rPr lang="en-US" sz="1400" dirty="0"/>
              <a:t>Example 1:</a:t>
            </a:r>
          </a:p>
          <a:p>
            <a:r>
              <a:rPr lang="en-US" sz="1400" dirty="0"/>
              <a:t>Input: [[1],[2],[3],[]]</a:t>
            </a:r>
          </a:p>
          <a:p>
            <a:r>
              <a:rPr lang="en-US" sz="1400" dirty="0"/>
              <a:t>Output: true</a:t>
            </a:r>
          </a:p>
          <a:p>
            <a:r>
              <a:rPr lang="en-US" sz="1400" dirty="0"/>
              <a:t>Explanation:  </a:t>
            </a:r>
          </a:p>
          <a:p>
            <a:r>
              <a:rPr lang="en-US" sz="1400" dirty="0"/>
              <a:t>We start in room 0, and pick up key 1.</a:t>
            </a:r>
          </a:p>
          <a:p>
            <a:r>
              <a:rPr lang="en-US" sz="1400" dirty="0"/>
              <a:t>We then go to room 1, and pick up key 2.</a:t>
            </a:r>
          </a:p>
          <a:p>
            <a:r>
              <a:rPr lang="en-US" sz="1400" dirty="0"/>
              <a:t>We then go to room 2, and pick up key 3.</a:t>
            </a:r>
          </a:p>
          <a:p>
            <a:r>
              <a:rPr lang="en-US" sz="1400" dirty="0"/>
              <a:t>We then go to room 3.  Since we were able to go to every room, we return true.</a:t>
            </a:r>
          </a:p>
          <a:p>
            <a:r>
              <a:rPr lang="en-US" sz="1400" dirty="0"/>
              <a:t>Example 2:</a:t>
            </a:r>
          </a:p>
          <a:p>
            <a:r>
              <a:rPr lang="en-US" sz="1400" dirty="0"/>
              <a:t> </a:t>
            </a:r>
          </a:p>
          <a:p>
            <a:r>
              <a:rPr lang="en-US" sz="1400" dirty="0"/>
              <a:t>Input: [[1,3],[3,0,1],[2],[0]]</a:t>
            </a:r>
          </a:p>
          <a:p>
            <a:r>
              <a:rPr lang="en-US" sz="1400" dirty="0"/>
              <a:t>Output: false</a:t>
            </a:r>
          </a:p>
          <a:p>
            <a:r>
              <a:rPr lang="en-US" sz="1400" dirty="0"/>
              <a:t>Explanation: We can't enter the room with number 2</a:t>
            </a:r>
            <a:r>
              <a:rPr lang="en-US" sz="1400" dirty="0" smtClean="0"/>
              <a:t>.</a:t>
            </a:r>
          </a:p>
          <a:p>
            <a:endParaRPr lang="en-US" sz="1400" dirty="0"/>
          </a:p>
          <a:p>
            <a:r>
              <a:rPr lang="en-US" sz="1400" dirty="0" smtClean="0"/>
              <a:t>Simple BFS, after traverse, if there is any room unvisited, return false</a:t>
            </a:r>
            <a:endParaRPr lang="en-US" sz="1400" dirty="0"/>
          </a:p>
        </p:txBody>
      </p:sp>
      <p:sp>
        <p:nvSpPr>
          <p:cNvPr id="5" name="Rectangle 4"/>
          <p:cNvSpPr/>
          <p:nvPr/>
        </p:nvSpPr>
        <p:spPr>
          <a:xfrm>
            <a:off x="6030350" y="204115"/>
            <a:ext cx="6700911" cy="5909310"/>
          </a:xfrm>
          <a:prstGeom prst="rect">
            <a:avLst/>
          </a:prstGeom>
        </p:spPr>
        <p:txBody>
          <a:bodyPr wrap="square">
            <a:spAutoFit/>
          </a:bodyPr>
          <a:lstStyle/>
          <a:p>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canVisitAllRooms</a:t>
            </a:r>
            <a:r>
              <a:rPr lang="en-US" dirty="0">
                <a:solidFill>
                  <a:schemeClr val="accent1">
                    <a:lumMod val="75000"/>
                  </a:schemeClr>
                </a:solidFill>
              </a:rPr>
              <a:t> = function(rooms) {</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visited= new Array(</a:t>
            </a:r>
            <a:r>
              <a:rPr lang="en-US" dirty="0" err="1">
                <a:solidFill>
                  <a:schemeClr val="accent1">
                    <a:lumMod val="75000"/>
                  </a:schemeClr>
                </a:solidFill>
              </a:rPr>
              <a:t>rooms.length</a:t>
            </a:r>
            <a:r>
              <a:rPr lang="en-US" dirty="0">
                <a:solidFill>
                  <a:schemeClr val="accent1">
                    <a:lumMod val="75000"/>
                  </a:schemeClr>
                </a:solidFill>
              </a:rPr>
              <a:t>);</a:t>
            </a:r>
          </a:p>
          <a:p>
            <a:r>
              <a:rPr lang="en-US" dirty="0">
                <a:solidFill>
                  <a:schemeClr val="accent1">
                    <a:lumMod val="75000"/>
                  </a:schemeClr>
                </a:solidFill>
              </a:rPr>
              <a:t>    visited[0] = true;</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st</a:t>
            </a:r>
            <a:r>
              <a:rPr lang="en-US" dirty="0">
                <a:solidFill>
                  <a:schemeClr val="accent1">
                    <a:lumMod val="75000"/>
                  </a:schemeClr>
                </a:solidFill>
              </a:rPr>
              <a:t> = [0];</a:t>
            </a:r>
          </a:p>
          <a:p>
            <a:r>
              <a:rPr lang="en-US" dirty="0">
                <a:solidFill>
                  <a:schemeClr val="accent1">
                    <a:lumMod val="75000"/>
                  </a:schemeClr>
                </a:solidFill>
              </a:rPr>
              <a:t>    </a:t>
            </a:r>
          </a:p>
          <a:p>
            <a:r>
              <a:rPr lang="en-US" dirty="0">
                <a:solidFill>
                  <a:schemeClr val="accent1">
                    <a:lumMod val="75000"/>
                  </a:schemeClr>
                </a:solidFill>
              </a:rPr>
              <a:t>    while(</a:t>
            </a:r>
            <a:r>
              <a:rPr lang="en-US" dirty="0" err="1">
                <a:solidFill>
                  <a:schemeClr val="accent1">
                    <a:lumMod val="75000"/>
                  </a:schemeClr>
                </a:solidFill>
              </a:rPr>
              <a:t>st.length</a:t>
            </a:r>
            <a:r>
              <a:rPr lang="en-US" dirty="0">
                <a:solidFill>
                  <a:schemeClr val="accent1">
                    <a:lumMod val="75000"/>
                  </a:schemeClr>
                </a:solidFill>
              </a:rPr>
              <a:t> &gt; 0) {</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curRoom</a:t>
            </a:r>
            <a:r>
              <a:rPr lang="en-US" dirty="0">
                <a:solidFill>
                  <a:schemeClr val="accent1">
                    <a:lumMod val="75000"/>
                  </a:schemeClr>
                </a:solidFill>
              </a:rPr>
              <a:t> = </a:t>
            </a:r>
            <a:r>
              <a:rPr lang="en-US" dirty="0" err="1">
                <a:solidFill>
                  <a:schemeClr val="accent1">
                    <a:lumMod val="75000"/>
                  </a:schemeClr>
                </a:solidFill>
              </a:rPr>
              <a:t>st.shift</a:t>
            </a:r>
            <a:r>
              <a:rPr lang="en-US" dirty="0">
                <a:solidFill>
                  <a:schemeClr val="accent1">
                    <a:lumMod val="75000"/>
                  </a:schemeClr>
                </a:solidFill>
              </a:rPr>
              <a:t>();</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room of rooms[</a:t>
            </a:r>
            <a:r>
              <a:rPr lang="en-US" dirty="0" err="1">
                <a:solidFill>
                  <a:schemeClr val="accent1">
                    <a:lumMod val="75000"/>
                  </a:schemeClr>
                </a:solidFill>
              </a:rPr>
              <a:t>curRoom</a:t>
            </a:r>
            <a:r>
              <a:rPr lang="en-US" dirty="0">
                <a:solidFill>
                  <a:schemeClr val="accent1">
                    <a:lumMod val="75000"/>
                  </a:schemeClr>
                </a:solidFill>
              </a:rPr>
              <a:t>]) {</a:t>
            </a:r>
          </a:p>
          <a:p>
            <a:r>
              <a:rPr lang="en-US" dirty="0">
                <a:solidFill>
                  <a:schemeClr val="accent1">
                    <a:lumMod val="75000"/>
                  </a:schemeClr>
                </a:solidFill>
              </a:rPr>
              <a:t>            if(!visited[room]) {</a:t>
            </a:r>
          </a:p>
          <a:p>
            <a:r>
              <a:rPr lang="en-US" dirty="0">
                <a:solidFill>
                  <a:schemeClr val="accent1">
                    <a:lumMod val="75000"/>
                  </a:schemeClr>
                </a:solidFill>
              </a:rPr>
              <a:t>                visited[room] = true;</a:t>
            </a:r>
          </a:p>
          <a:p>
            <a:r>
              <a:rPr lang="en-US" dirty="0">
                <a:solidFill>
                  <a:schemeClr val="accent1">
                    <a:lumMod val="75000"/>
                  </a:schemeClr>
                </a:solidFill>
              </a:rPr>
              <a:t>                </a:t>
            </a:r>
            <a:r>
              <a:rPr lang="en-US" dirty="0" err="1">
                <a:solidFill>
                  <a:schemeClr val="accent1">
                    <a:lumMod val="75000"/>
                  </a:schemeClr>
                </a:solidFill>
              </a:rPr>
              <a:t>st.push</a:t>
            </a:r>
            <a:r>
              <a:rPr lang="en-US" dirty="0">
                <a:solidFill>
                  <a:schemeClr val="accent1">
                    <a:lumMod val="75000"/>
                  </a:schemeClr>
                </a:solidFill>
              </a:rPr>
              <a:t>(room);</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visit of visited) {</a:t>
            </a:r>
          </a:p>
          <a:p>
            <a:r>
              <a:rPr lang="en-US" dirty="0">
                <a:solidFill>
                  <a:schemeClr val="accent1">
                    <a:lumMod val="75000"/>
                  </a:schemeClr>
                </a:solidFill>
              </a:rPr>
              <a:t>        if(!visit)  return false;</a:t>
            </a:r>
          </a:p>
          <a:p>
            <a:r>
              <a:rPr lang="en-US" dirty="0">
                <a:solidFill>
                  <a:schemeClr val="accent1">
                    <a:lumMod val="75000"/>
                  </a:schemeClr>
                </a:solidFill>
              </a:rPr>
              <a:t>    }</a:t>
            </a:r>
          </a:p>
          <a:p>
            <a:r>
              <a:rPr lang="en-US" dirty="0">
                <a:solidFill>
                  <a:schemeClr val="accent1">
                    <a:lumMod val="75000"/>
                  </a:schemeClr>
                </a:solidFill>
              </a:rPr>
              <a:t>    return true;</a:t>
            </a:r>
          </a:p>
          <a:p>
            <a:r>
              <a:rPr lang="en-US" dirty="0">
                <a:solidFill>
                  <a:schemeClr val="accent1">
                    <a:lumMod val="75000"/>
                  </a:schemeClr>
                </a:solidFill>
              </a:rPr>
              <a:t>};</a:t>
            </a:r>
          </a:p>
          <a:p>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92182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6318"/>
            <a:ext cx="12342055" cy="2893100"/>
          </a:xfrm>
          <a:prstGeom prst="rect">
            <a:avLst/>
          </a:prstGeom>
        </p:spPr>
        <p:txBody>
          <a:bodyPr wrap="square">
            <a:spAutoFit/>
          </a:bodyPr>
          <a:lstStyle/>
          <a:p>
            <a:r>
              <a:rPr lang="en-US" sz="1400" dirty="0"/>
              <a:t>In a group of N people (labelled 0, 1, 2, ..., N-1), each person has different amounts of money, and different levels of quietness</a:t>
            </a:r>
            <a:r>
              <a:rPr lang="en-US" sz="1400" dirty="0" smtClean="0"/>
              <a:t>. For </a:t>
            </a:r>
            <a:r>
              <a:rPr lang="en-US" sz="1400" dirty="0"/>
              <a:t>convenience, we'll call the person with label x, simply "person x</a:t>
            </a:r>
            <a:r>
              <a:rPr lang="en-US" sz="1400" dirty="0" smtClean="0"/>
              <a:t>". We'll </a:t>
            </a:r>
            <a:r>
              <a:rPr lang="en-US" sz="1400" dirty="0"/>
              <a:t>say that richer[</a:t>
            </a:r>
            <a:r>
              <a:rPr lang="en-US" sz="1400" dirty="0" err="1"/>
              <a:t>i</a:t>
            </a:r>
            <a:r>
              <a:rPr lang="en-US" sz="1400" dirty="0"/>
              <a:t>] = [x, y] if person x definitely has more money than person y.  Note that richer may only be a subset of valid observations</a:t>
            </a:r>
            <a:r>
              <a:rPr lang="en-US" sz="1400" dirty="0" smtClean="0"/>
              <a:t>. Also</a:t>
            </a:r>
            <a:r>
              <a:rPr lang="en-US" sz="1400" dirty="0"/>
              <a:t>, we'll say quiet[x] = q if person x has quietness q</a:t>
            </a:r>
            <a:r>
              <a:rPr lang="en-US" sz="1400" dirty="0" smtClean="0"/>
              <a:t>. Now</a:t>
            </a:r>
            <a:r>
              <a:rPr lang="en-US" sz="1400" dirty="0"/>
              <a:t>, return answer, where answer[x] = y if y is the least quiet person (that is, the person y with the smallest value of quiet[y]), among all people who definitely have equal to or more money than person x. </a:t>
            </a:r>
            <a:endParaRPr lang="en-US" sz="1400" dirty="0" smtClean="0"/>
          </a:p>
          <a:p>
            <a:r>
              <a:rPr lang="en-US" sz="1400" dirty="0" smtClean="0"/>
              <a:t>Example </a:t>
            </a:r>
            <a:r>
              <a:rPr lang="en-US" sz="1400" dirty="0"/>
              <a:t>1:Input: richer = [[1,0],[2,1],[3,1],[3,7],[4,3],[5,3],[6,3]], quiet = [3,2,5,4,6,1,7,0</a:t>
            </a:r>
            <a:r>
              <a:rPr lang="en-US" sz="1400" dirty="0" smtClean="0"/>
              <a:t>]</a:t>
            </a:r>
          </a:p>
          <a:p>
            <a:r>
              <a:rPr lang="en-US" sz="1400" dirty="0" smtClean="0"/>
              <a:t>Output</a:t>
            </a:r>
            <a:r>
              <a:rPr lang="en-US" sz="1400" dirty="0"/>
              <a:t>: [</a:t>
            </a:r>
            <a:r>
              <a:rPr lang="en-US" sz="1400" dirty="0" smtClean="0"/>
              <a:t>5,5,2,5,4,5,6,7</a:t>
            </a:r>
          </a:p>
          <a:p>
            <a:r>
              <a:rPr lang="en-US" sz="1400" dirty="0" smtClean="0"/>
              <a:t>Explanation</a:t>
            </a:r>
            <a:r>
              <a:rPr lang="en-US" sz="1400" dirty="0"/>
              <a:t>: answer[0] = 5.Person 5 has more money than 3, which has more money than 1, which has more money than 0.The only person who is quieter (has lower quiet[x]) is person 7, </a:t>
            </a:r>
            <a:r>
              <a:rPr lang="en-US" sz="1400" dirty="0" smtClean="0"/>
              <a:t>but it </a:t>
            </a:r>
            <a:r>
              <a:rPr lang="en-US" sz="1400" dirty="0"/>
              <a:t>isn't clear if they have more money than person 0</a:t>
            </a:r>
            <a:r>
              <a:rPr lang="en-US" sz="1400" dirty="0" smtClean="0"/>
              <a:t>.</a:t>
            </a:r>
          </a:p>
          <a:p>
            <a:r>
              <a:rPr lang="en-US" sz="1400" dirty="0" smtClean="0"/>
              <a:t>answer[7</a:t>
            </a:r>
            <a:r>
              <a:rPr lang="en-US" sz="1400" dirty="0"/>
              <a:t>] = 7.Among all people that definitely have equal to or more money than person 7(which could be persons 3, 4, 5, 6, or 7), the person who is the quietest (has lower quiet[x])is person 7.The other answers can be filled out with similar reasoning</a:t>
            </a:r>
            <a:r>
              <a:rPr lang="en-US" sz="1400" dirty="0" smtClean="0"/>
              <a:t>.</a:t>
            </a:r>
          </a:p>
          <a:p>
            <a:endParaRPr lang="en-US" sz="1400" dirty="0"/>
          </a:p>
          <a:p>
            <a:endParaRPr lang="en-US" sz="1400" dirty="0" smtClean="0"/>
          </a:p>
          <a:p>
            <a:endParaRPr lang="en-US" sz="1400" dirty="0"/>
          </a:p>
        </p:txBody>
      </p:sp>
      <p:sp>
        <p:nvSpPr>
          <p:cNvPr id="2" name="Rectangle 1"/>
          <p:cNvSpPr/>
          <p:nvPr/>
        </p:nvSpPr>
        <p:spPr>
          <a:xfrm>
            <a:off x="0" y="2477698"/>
            <a:ext cx="5291328" cy="1323439"/>
          </a:xfrm>
          <a:prstGeom prst="rect">
            <a:avLst/>
          </a:prstGeom>
        </p:spPr>
        <p:txBody>
          <a:bodyPr wrap="square">
            <a:spAutoFit/>
          </a:bodyPr>
          <a:lstStyle/>
          <a:p>
            <a:r>
              <a:rPr lang="en-US" sz="1600" dirty="0"/>
              <a:t>using above example, we can use </a:t>
            </a:r>
            <a:r>
              <a:rPr lang="en-US" sz="1600" dirty="0" err="1"/>
              <a:t>dfs</a:t>
            </a:r>
            <a:r>
              <a:rPr lang="en-US" sz="1600" dirty="0"/>
              <a:t>, </a:t>
            </a:r>
            <a:endParaRPr lang="en-US" sz="1600" dirty="0" smtClean="0"/>
          </a:p>
          <a:p>
            <a:r>
              <a:rPr lang="en-US" sz="1600" dirty="0" smtClean="0"/>
              <a:t>first </a:t>
            </a:r>
            <a:r>
              <a:rPr lang="en-US" sz="1600" dirty="0"/>
              <a:t>construct a map map 0:[1]  1:[2,3]   7:[3]  3:[4,5,6] </a:t>
            </a:r>
            <a:endParaRPr lang="en-US" sz="1600" dirty="0" smtClean="0"/>
          </a:p>
          <a:p>
            <a:r>
              <a:rPr lang="en-US" sz="1600" dirty="0" smtClean="0"/>
              <a:t>0 </a:t>
            </a:r>
            <a:r>
              <a:rPr lang="en-US" sz="1600" dirty="0"/>
              <a:t>has 1,2,3,4,5,6 more richer than it, </a:t>
            </a:r>
            <a:endParaRPr lang="en-US" sz="1600" dirty="0" smtClean="0"/>
          </a:p>
          <a:p>
            <a:r>
              <a:rPr lang="en-US" sz="1600" dirty="0" smtClean="0"/>
              <a:t>so </a:t>
            </a:r>
            <a:r>
              <a:rPr lang="en-US" sz="1600" dirty="0"/>
              <a:t>we get the least quiet one is 5 </a:t>
            </a:r>
            <a:endParaRPr lang="en-US" sz="1600" dirty="0" smtClean="0"/>
          </a:p>
          <a:p>
            <a:r>
              <a:rPr lang="en-US" sz="1600" dirty="0" smtClean="0"/>
              <a:t>2 </a:t>
            </a:r>
            <a:r>
              <a:rPr lang="en-US" sz="1600" dirty="0"/>
              <a:t>has no richer </a:t>
            </a:r>
            <a:r>
              <a:rPr lang="en-US" sz="1600" dirty="0" err="1"/>
              <a:t>ppl</a:t>
            </a:r>
            <a:r>
              <a:rPr lang="en-US" sz="1600" dirty="0"/>
              <a:t> than it, return itself.</a:t>
            </a:r>
          </a:p>
        </p:txBody>
      </p:sp>
      <p:sp>
        <p:nvSpPr>
          <p:cNvPr id="3" name="Rectangle 2"/>
          <p:cNvSpPr/>
          <p:nvPr/>
        </p:nvSpPr>
        <p:spPr>
          <a:xfrm>
            <a:off x="0" y="3847304"/>
            <a:ext cx="6096000" cy="3046988"/>
          </a:xfrm>
          <a:prstGeom prst="rect">
            <a:avLst/>
          </a:prstGeom>
        </p:spPr>
        <p:txBody>
          <a:bodyPr>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loudAndRich</a:t>
            </a:r>
            <a:r>
              <a:rPr lang="en-US" sz="1600" dirty="0">
                <a:solidFill>
                  <a:schemeClr val="accent1">
                    <a:lumMod val="75000"/>
                  </a:schemeClr>
                </a:solidFill>
                <a:latin typeface="Calibri" charset="0"/>
                <a:ea typeface="DengXian" charset="-122"/>
                <a:cs typeface="Times New Roman" charset="0"/>
              </a:rPr>
              <a:t> = function(richer, quiet)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const</a:t>
            </a:r>
            <a:r>
              <a:rPr lang="en-US" sz="1600" dirty="0">
                <a:solidFill>
                  <a:schemeClr val="accent1">
                    <a:lumMod val="75000"/>
                  </a:schemeClr>
                </a:solidFill>
                <a:latin typeface="Calibri" charset="0"/>
                <a:ea typeface="DengXian" charset="-122"/>
                <a:cs typeface="Times New Roman" charset="0"/>
              </a:rPr>
              <a:t> map = {}, res=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r of richer) {</a:t>
            </a:r>
          </a:p>
          <a:p>
            <a:r>
              <a:rPr lang="en-US" sz="1600" dirty="0">
                <a:solidFill>
                  <a:schemeClr val="accent1">
                    <a:lumMod val="75000"/>
                  </a:schemeClr>
                </a:solidFill>
                <a:latin typeface="Calibri" charset="0"/>
                <a:ea typeface="DengXian" charset="-122"/>
                <a:cs typeface="Times New Roman" charset="0"/>
              </a:rPr>
              <a:t>        if(!map[r[1]])  map[r[1]] = [];</a:t>
            </a:r>
          </a:p>
          <a:p>
            <a:r>
              <a:rPr lang="en-US" sz="1600" dirty="0">
                <a:solidFill>
                  <a:schemeClr val="accent1">
                    <a:lumMod val="75000"/>
                  </a:schemeClr>
                </a:solidFill>
                <a:latin typeface="Calibri" charset="0"/>
                <a:ea typeface="DengXian" charset="-122"/>
                <a:cs typeface="Times New Roman" charset="0"/>
              </a:rPr>
              <a:t>        map[r[1]].push(r[0]);</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a:t>
            </a:r>
            <a:r>
              <a:rPr lang="en-US" sz="1600" dirty="0" err="1">
                <a:solidFill>
                  <a:schemeClr val="accent1">
                    <a:lumMod val="75000"/>
                  </a:schemeClr>
                </a:solidFill>
                <a:latin typeface="Calibri" charset="0"/>
                <a:ea typeface="DengXian" charset="-122"/>
                <a:cs typeface="Times New Roman" charset="0"/>
              </a:rPr>
              <a:t>quiet.length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if(!map[</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else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bfs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map, quiet));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res;</a:t>
            </a:r>
          </a:p>
          <a:p>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
        <p:nvSpPr>
          <p:cNvPr id="6" name="Rectangle 5"/>
          <p:cNvSpPr/>
          <p:nvPr/>
        </p:nvSpPr>
        <p:spPr>
          <a:xfrm>
            <a:off x="6534912" y="2362539"/>
            <a:ext cx="5108448" cy="4770537"/>
          </a:xfrm>
          <a:prstGeom prst="rect">
            <a:avLst/>
          </a:prstGeom>
        </p:spPr>
        <p:txBody>
          <a:bodyPr wrap="square">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bfs</a:t>
            </a:r>
            <a:r>
              <a:rPr lang="en-US" sz="1600" dirty="0">
                <a:solidFill>
                  <a:schemeClr val="accent1">
                    <a:lumMod val="75000"/>
                  </a:schemeClr>
                </a:solidFill>
                <a:latin typeface="Calibri" charset="0"/>
                <a:ea typeface="DengXian" charset="-122"/>
                <a:cs typeface="Times New Roman" charset="0"/>
              </a:rPr>
              <a:t> = function(</a:t>
            </a:r>
            <a:r>
              <a:rPr lang="en-US" sz="1600" dirty="0" err="1">
                <a:solidFill>
                  <a:schemeClr val="accent1">
                    <a:lumMod val="75000"/>
                  </a:schemeClr>
                </a:solidFill>
                <a:latin typeface="Calibri" charset="0"/>
                <a:ea typeface="DengXian" charset="-122"/>
                <a:cs typeface="Times New Roman" charset="0"/>
              </a:rPr>
              <a:t>ppl</a:t>
            </a:r>
            <a:r>
              <a:rPr lang="en-US" sz="1600" dirty="0">
                <a:solidFill>
                  <a:schemeClr val="accent1">
                    <a:lumMod val="75000"/>
                  </a:schemeClr>
                </a:solidFill>
                <a:latin typeface="Calibri" charset="0"/>
                <a:ea typeface="DengXian" charset="-122"/>
                <a:cs typeface="Times New Roman" charset="0"/>
              </a:rPr>
              <a:t>, map, quiet)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visited = new Set(),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quiet[</a:t>
            </a:r>
            <a:r>
              <a:rPr lang="en-US" sz="1600" dirty="0" err="1">
                <a:solidFill>
                  <a:schemeClr val="accent1">
                    <a:lumMod val="75000"/>
                  </a:schemeClr>
                </a:solidFill>
                <a:latin typeface="Calibri" charset="0"/>
                <a:ea typeface="DengXian" charset="-122"/>
                <a:cs typeface="Times New Roman" charset="0"/>
              </a:rPr>
              <a:t>ppl</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ppl</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ppl</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while(</a:t>
            </a:r>
            <a:r>
              <a:rPr lang="en-US" sz="1600" dirty="0" err="1">
                <a:solidFill>
                  <a:schemeClr val="accent1">
                    <a:lumMod val="75000"/>
                  </a:schemeClr>
                </a:solidFill>
                <a:latin typeface="Calibri" charset="0"/>
                <a:ea typeface="DengXian" charset="-122"/>
                <a:cs typeface="Times New Roman" charset="0"/>
              </a:rPr>
              <a:t>st.length</a:t>
            </a:r>
            <a:r>
              <a:rPr lang="en-US" sz="1600" dirty="0">
                <a:solidFill>
                  <a:schemeClr val="accent1">
                    <a:lumMod val="75000"/>
                  </a:schemeClr>
                </a:solidFill>
                <a:latin typeface="Calibri" charset="0"/>
                <a:ea typeface="DengXian" charset="-122"/>
                <a:cs typeface="Times New Roman" charset="0"/>
              </a:rPr>
              <a:t> &gt;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cur = </a:t>
            </a:r>
            <a:r>
              <a:rPr lang="en-US" sz="1600" dirty="0" err="1">
                <a:solidFill>
                  <a:schemeClr val="accent1">
                    <a:lumMod val="75000"/>
                  </a:schemeClr>
                </a:solidFill>
                <a:latin typeface="Calibri" charset="0"/>
                <a:ea typeface="DengXian" charset="-122"/>
                <a:cs typeface="Times New Roman" charset="0"/>
              </a:rPr>
              <a:t>st.shift</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if(quiet[cur] &lt;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quiet[cur];</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cur;</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if(!map[cur])  continue;</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item of map[cur]) {</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visited.has</a:t>
            </a:r>
            <a:r>
              <a:rPr lang="en-US" sz="1600" dirty="0">
                <a:solidFill>
                  <a:schemeClr val="accent1">
                    <a:lumMod val="75000"/>
                  </a:schemeClr>
                </a:solidFill>
                <a:latin typeface="Calibri" charset="0"/>
                <a:ea typeface="DengXian" charset="-122"/>
                <a:cs typeface="Times New Roman" charset="0"/>
              </a:rPr>
              <a:t>(item))  continue;</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st.push</a:t>
            </a:r>
            <a:r>
              <a:rPr lang="en-US" sz="1600" dirty="0">
                <a:solidFill>
                  <a:schemeClr val="accent1">
                    <a:lumMod val="75000"/>
                  </a:schemeClr>
                </a:solidFill>
                <a:latin typeface="Calibri" charset="0"/>
                <a:ea typeface="DengXian" charset="-122"/>
                <a:cs typeface="Times New Roman" charset="0"/>
              </a:rPr>
              <a:t>(item);</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visited.add</a:t>
            </a:r>
            <a:r>
              <a:rPr lang="en-US" sz="1600" dirty="0">
                <a:solidFill>
                  <a:schemeClr val="accent1">
                    <a:lumMod val="75000"/>
                  </a:schemeClr>
                </a:solidFill>
                <a:latin typeface="Calibri" charset="0"/>
                <a:ea typeface="DengXian" charset="-122"/>
                <a:cs typeface="Times New Roman" charset="0"/>
              </a:rPr>
              <a:t>(item);</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34387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5" name="Rectangle 4"/>
          <p:cNvSpPr/>
          <p:nvPr/>
        </p:nvSpPr>
        <p:spPr>
          <a:xfrm>
            <a:off x="416923" y="949362"/>
            <a:ext cx="6357257" cy="5078313"/>
          </a:xfrm>
          <a:prstGeom prst="rect">
            <a:avLst/>
          </a:prstGeom>
        </p:spPr>
        <p:txBody>
          <a:bodyPr wrap="square">
            <a:spAutoFit/>
          </a:bodyPr>
          <a:lstStyle/>
          <a:p>
            <a:r>
              <a:rPr lang="en-US" b="1" dirty="0" smtClean="0">
                <a:latin typeface="Calibri" charset="0"/>
                <a:ea typeface="DengXian" charset="-122"/>
                <a:cs typeface="Times New Roman" charset="0"/>
              </a:rPr>
              <a:t>Template</a:t>
            </a:r>
          </a:p>
          <a:p>
            <a:r>
              <a:rPr lang="en-US" b="1" dirty="0" smtClean="0">
                <a:solidFill>
                  <a:srgbClr val="7030A0"/>
                </a:solidFill>
                <a:latin typeface="Calibri" charset="0"/>
                <a:ea typeface="DengXian" charset="-122"/>
                <a:cs typeface="Times New Roman" charset="0"/>
              </a:rPr>
              <a:t>To get the shortest path from </a:t>
            </a:r>
            <a:r>
              <a:rPr lang="en-US" b="1" dirty="0" err="1" smtClean="0">
                <a:solidFill>
                  <a:srgbClr val="7030A0"/>
                </a:solidFill>
                <a:latin typeface="Calibri" charset="0"/>
                <a:ea typeface="DengXian" charset="-122"/>
                <a:cs typeface="Times New Roman" charset="0"/>
              </a:rPr>
              <a:t>src</a:t>
            </a:r>
            <a:r>
              <a:rPr lang="en-US" b="1" dirty="0" smtClean="0">
                <a:solidFill>
                  <a:srgbClr val="7030A0"/>
                </a:solidFill>
                <a:latin typeface="Calibri" charset="0"/>
                <a:ea typeface="DengXian" charset="-122"/>
                <a:cs typeface="Times New Roman" charset="0"/>
              </a:rPr>
              <a:t> to </a:t>
            </a:r>
            <a:r>
              <a:rPr lang="en-US" b="1" dirty="0" err="1" smtClean="0">
                <a:solidFill>
                  <a:srgbClr val="7030A0"/>
                </a:solidFill>
                <a:latin typeface="Calibri" charset="0"/>
                <a:ea typeface="DengXian" charset="-122"/>
                <a:cs typeface="Times New Roman" charset="0"/>
              </a:rPr>
              <a:t>dest</a:t>
            </a:r>
            <a:endParaRPr lang="en-US" b="1" dirty="0" smtClean="0">
              <a:solidFill>
                <a:srgbClr val="7030A0"/>
              </a:solidFill>
              <a:latin typeface="Calibri" charset="0"/>
              <a:ea typeface="DengXian" charset="-122"/>
              <a:cs typeface="Times New Roman" charset="0"/>
            </a:endParaRPr>
          </a:p>
          <a:p>
            <a:r>
              <a:rPr lang="en-US" b="1" dirty="0" err="1" smtClean="0">
                <a:solidFill>
                  <a:srgbClr val="7030A0"/>
                </a:solidFill>
                <a:latin typeface="Calibri" charset="0"/>
                <a:ea typeface="DengXian" charset="-122"/>
                <a:cs typeface="Times New Roman" charset="0"/>
              </a:rPr>
              <a:t>st.push</a:t>
            </a:r>
            <a:r>
              <a:rPr lang="en-US" b="1" dirty="0" smtClean="0">
                <a:solidFill>
                  <a:srgbClr val="7030A0"/>
                </a:solidFill>
                <a:latin typeface="Calibri" charset="0"/>
                <a:ea typeface="DengXian" charset="-122"/>
                <a:cs typeface="Times New Roman" charset="0"/>
              </a:rPr>
              <a:t>(</a:t>
            </a:r>
            <a:r>
              <a:rPr lang="en-US" b="1" dirty="0" err="1" smtClean="0">
                <a:solidFill>
                  <a:srgbClr val="7030A0"/>
                </a:solidFill>
                <a:latin typeface="Calibri" charset="0"/>
                <a:ea typeface="DengXian" charset="-122"/>
                <a:cs typeface="Times New Roman" charset="0"/>
              </a:rPr>
              <a:t>src</a:t>
            </a:r>
            <a:r>
              <a:rPr lang="en-US" b="1" dirty="0" smtClean="0">
                <a:solidFill>
                  <a:srgbClr val="7030A0"/>
                </a:solidFill>
                <a:latin typeface="Calibri" charset="0"/>
                <a:ea typeface="DengXian" charset="-122"/>
                <a:cs typeface="Times New Roman" charset="0"/>
              </a:rPr>
              <a:t>, 1);</a:t>
            </a:r>
          </a:p>
          <a:p>
            <a:r>
              <a:rPr lang="en-US" b="1" dirty="0" err="1" smtClean="0">
                <a:solidFill>
                  <a:srgbClr val="7030A0"/>
                </a:solidFill>
                <a:latin typeface="Calibri" charset="0"/>
                <a:ea typeface="DengXian" charset="-122"/>
                <a:cs typeface="Times New Roman" charset="0"/>
              </a:rPr>
              <a:t>visited.add</a:t>
            </a:r>
            <a:r>
              <a:rPr lang="en-US" b="1" dirty="0" smtClean="0">
                <a:solidFill>
                  <a:srgbClr val="7030A0"/>
                </a:solidFill>
                <a:latin typeface="Calibri" charset="0"/>
                <a:ea typeface="DengXian" charset="-122"/>
                <a:cs typeface="Times New Roman" charset="0"/>
              </a:rPr>
              <a:t>(</a:t>
            </a:r>
            <a:r>
              <a:rPr lang="en-US" b="1" dirty="0" err="1" smtClean="0">
                <a:solidFill>
                  <a:srgbClr val="7030A0"/>
                </a:solidFill>
                <a:latin typeface="Calibri" charset="0"/>
                <a:ea typeface="DengXian" charset="-122"/>
                <a:cs typeface="Times New Roman" charset="0"/>
              </a:rPr>
              <a:t>src</a:t>
            </a:r>
            <a:r>
              <a:rPr lang="en-US" b="1" dirty="0" smtClean="0">
                <a:solidFill>
                  <a:srgbClr val="7030A0"/>
                </a:solidFill>
                <a:latin typeface="Calibri" charset="0"/>
                <a:ea typeface="DengXian" charset="-122"/>
                <a:cs typeface="Times New Roman" charset="0"/>
              </a:rPr>
              <a:t>);</a:t>
            </a:r>
            <a:endParaRPr lang="en-US" b="1" dirty="0">
              <a:solidFill>
                <a:srgbClr val="7030A0"/>
              </a:solidFill>
              <a:latin typeface="Calibri" charset="0"/>
              <a:ea typeface="DengXian" charset="-122"/>
              <a:cs typeface="Times New Roman" charset="0"/>
            </a:endParaRPr>
          </a:p>
          <a:p>
            <a:r>
              <a:rPr lang="en-US" b="1" dirty="0">
                <a:solidFill>
                  <a:srgbClr val="7030A0"/>
                </a:solidFill>
                <a:latin typeface="Calibri" charset="0"/>
                <a:ea typeface="DengXian" charset="-122"/>
                <a:cs typeface="Times New Roman" charset="0"/>
              </a:rPr>
              <a:t>    </a:t>
            </a:r>
          </a:p>
          <a:p>
            <a:r>
              <a:rPr lang="en-US" b="1" dirty="0">
                <a:solidFill>
                  <a:srgbClr val="7030A0"/>
                </a:solidFill>
                <a:latin typeface="Calibri" charset="0"/>
                <a:ea typeface="DengXian" charset="-122"/>
                <a:cs typeface="Times New Roman" charset="0"/>
              </a:rPr>
              <a:t>    while(</a:t>
            </a:r>
            <a:r>
              <a:rPr lang="en-US" b="1" dirty="0" err="1">
                <a:solidFill>
                  <a:srgbClr val="7030A0"/>
                </a:solidFill>
                <a:latin typeface="Calibri" charset="0"/>
                <a:ea typeface="DengXian" charset="-122"/>
                <a:cs typeface="Times New Roman" charset="0"/>
              </a:rPr>
              <a:t>st.length</a:t>
            </a:r>
            <a:r>
              <a:rPr lang="en-US" b="1" dirty="0">
                <a:solidFill>
                  <a:srgbClr val="7030A0"/>
                </a:solidFill>
                <a:latin typeface="Calibri" charset="0"/>
                <a:ea typeface="DengXian" charset="-122"/>
                <a:cs typeface="Times New Roman" charset="0"/>
              </a:rPr>
              <a:t> &gt; 0) {</a:t>
            </a:r>
          </a:p>
          <a:p>
            <a:r>
              <a:rPr lang="en-US" b="1" dirty="0">
                <a:solidFill>
                  <a:srgbClr val="7030A0"/>
                </a:solidFill>
                <a:latin typeface="Calibri" charset="0"/>
                <a:ea typeface="DengXian" charset="-122"/>
                <a:cs typeface="Times New Roman" charset="0"/>
              </a:rPr>
              <a:t>        </a:t>
            </a:r>
            <a:r>
              <a:rPr lang="en-US" b="1" dirty="0" err="1">
                <a:solidFill>
                  <a:srgbClr val="7030A0"/>
                </a:solidFill>
                <a:latin typeface="Calibri" charset="0"/>
                <a:ea typeface="DengXian" charset="-122"/>
                <a:cs typeface="Times New Roman" charset="0"/>
              </a:rPr>
              <a:t>var</a:t>
            </a:r>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cur= </a:t>
            </a:r>
            <a:r>
              <a:rPr lang="en-US" b="1" dirty="0" err="1">
                <a:solidFill>
                  <a:srgbClr val="7030A0"/>
                </a:solidFill>
                <a:latin typeface="Calibri" charset="0"/>
                <a:ea typeface="DengXian" charset="-122"/>
                <a:cs typeface="Times New Roman" charset="0"/>
              </a:rPr>
              <a:t>st.shift</a:t>
            </a:r>
            <a:r>
              <a:rPr lang="en-US" b="1" dirty="0" smtClean="0">
                <a:solidFill>
                  <a:srgbClr val="7030A0"/>
                </a:solidFill>
                <a:latin typeface="Calibri" charset="0"/>
                <a:ea typeface="DengXian" charset="-122"/>
                <a:cs typeface="Times New Roman" charset="0"/>
              </a:rPr>
              <a:t>();</a:t>
            </a:r>
          </a:p>
          <a:p>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       if(cur satisfy exclude case)  continue;</a:t>
            </a:r>
            <a:endParaRPr lang="en-US" b="1" dirty="0">
              <a:solidFill>
                <a:srgbClr val="7030A0"/>
              </a:solidFill>
              <a:latin typeface="Calibri" charset="0"/>
              <a:ea typeface="DengXian" charset="-122"/>
              <a:cs typeface="Times New Roman" charset="0"/>
            </a:endParaRPr>
          </a:p>
          <a:p>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if(cur satisfy the </a:t>
            </a:r>
            <a:r>
              <a:rPr lang="en-US" b="1" dirty="0" err="1" smtClean="0">
                <a:solidFill>
                  <a:srgbClr val="7030A0"/>
                </a:solidFill>
                <a:latin typeface="Calibri" charset="0"/>
                <a:ea typeface="DengXian" charset="-122"/>
                <a:cs typeface="Times New Roman" charset="0"/>
              </a:rPr>
              <a:t>dest</a:t>
            </a:r>
            <a:r>
              <a:rPr lang="en-US" b="1" dirty="0" smtClean="0">
                <a:solidFill>
                  <a:srgbClr val="7030A0"/>
                </a:solidFill>
                <a:latin typeface="Calibri" charset="0"/>
                <a:ea typeface="DengXian" charset="-122"/>
                <a:cs typeface="Times New Roman" charset="0"/>
              </a:rPr>
              <a:t>) </a:t>
            </a:r>
            <a:r>
              <a:rPr lang="en-US" b="1" dirty="0">
                <a:solidFill>
                  <a:srgbClr val="7030A0"/>
                </a:solidFill>
                <a:latin typeface="Calibri" charset="0"/>
                <a:ea typeface="DengXian" charset="-122"/>
                <a:cs typeface="Times New Roman" charset="0"/>
              </a:rPr>
              <a:t>{</a:t>
            </a:r>
          </a:p>
          <a:p>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return </a:t>
            </a:r>
            <a:r>
              <a:rPr lang="en-US" b="1" dirty="0" err="1" smtClean="0">
                <a:solidFill>
                  <a:srgbClr val="7030A0"/>
                </a:solidFill>
                <a:latin typeface="Calibri" charset="0"/>
                <a:ea typeface="DengXian" charset="-122"/>
                <a:cs typeface="Times New Roman" charset="0"/>
              </a:rPr>
              <a:t>cur.distance</a:t>
            </a:r>
            <a:r>
              <a:rPr lang="en-US" b="1" dirty="0" smtClean="0">
                <a:solidFill>
                  <a:srgbClr val="7030A0"/>
                </a:solidFill>
                <a:latin typeface="Calibri" charset="0"/>
                <a:ea typeface="DengXian" charset="-122"/>
                <a:cs typeface="Times New Roman" charset="0"/>
              </a:rPr>
              <a:t>;</a:t>
            </a:r>
            <a:endParaRPr lang="en-US" b="1" dirty="0">
              <a:solidFill>
                <a:srgbClr val="7030A0"/>
              </a:solidFill>
              <a:latin typeface="Calibri" charset="0"/>
              <a:ea typeface="DengXian" charset="-122"/>
              <a:cs typeface="Times New Roman" charset="0"/>
            </a:endParaRPr>
          </a:p>
          <a:p>
            <a:r>
              <a:rPr lang="en-US" b="1" dirty="0">
                <a:solidFill>
                  <a:srgbClr val="7030A0"/>
                </a:solidFill>
                <a:latin typeface="Calibri" charset="0"/>
                <a:ea typeface="DengXian" charset="-122"/>
                <a:cs typeface="Times New Roman" charset="0"/>
              </a:rPr>
              <a:t>        }</a:t>
            </a:r>
          </a:p>
          <a:p>
            <a:r>
              <a:rPr lang="en-US" b="1" dirty="0">
                <a:solidFill>
                  <a:srgbClr val="7030A0"/>
                </a:solidFill>
                <a:latin typeface="Calibri" charset="0"/>
                <a:ea typeface="DengXian" charset="-122"/>
                <a:cs typeface="Times New Roman" charset="0"/>
              </a:rPr>
              <a:t>        for(</a:t>
            </a:r>
            <a:r>
              <a:rPr lang="en-US" b="1" dirty="0" err="1">
                <a:solidFill>
                  <a:srgbClr val="7030A0"/>
                </a:solidFill>
                <a:latin typeface="Calibri" charset="0"/>
                <a:ea typeface="DengXian" charset="-122"/>
                <a:cs typeface="Times New Roman" charset="0"/>
              </a:rPr>
              <a:t>var</a:t>
            </a:r>
            <a:r>
              <a:rPr lang="en-US" b="1" dirty="0">
                <a:solidFill>
                  <a:srgbClr val="7030A0"/>
                </a:solidFill>
                <a:latin typeface="Calibri" charset="0"/>
                <a:ea typeface="DengXian" charset="-122"/>
                <a:cs typeface="Times New Roman" charset="0"/>
              </a:rPr>
              <a:t> neighbor of </a:t>
            </a:r>
            <a:r>
              <a:rPr lang="en-US" b="1" dirty="0" smtClean="0">
                <a:solidFill>
                  <a:srgbClr val="7030A0"/>
                </a:solidFill>
                <a:latin typeface="Calibri" charset="0"/>
                <a:ea typeface="DengXian" charset="-122"/>
                <a:cs typeface="Times New Roman" charset="0"/>
              </a:rPr>
              <a:t>cur)) {</a:t>
            </a:r>
          </a:p>
          <a:p>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           if(</a:t>
            </a:r>
            <a:r>
              <a:rPr lang="en-US" b="1" dirty="0" err="1" smtClean="0">
                <a:solidFill>
                  <a:srgbClr val="7030A0"/>
                </a:solidFill>
                <a:latin typeface="Calibri" charset="0"/>
                <a:ea typeface="DengXian" charset="-122"/>
                <a:cs typeface="Times New Roman" charset="0"/>
              </a:rPr>
              <a:t>visited.has</a:t>
            </a:r>
            <a:r>
              <a:rPr lang="en-US" b="1" dirty="0" smtClean="0">
                <a:solidFill>
                  <a:srgbClr val="7030A0"/>
                </a:solidFill>
                <a:latin typeface="Calibri" charset="0"/>
                <a:ea typeface="DengXian" charset="-122"/>
                <a:cs typeface="Times New Roman" charset="0"/>
              </a:rPr>
              <a:t>(neighbor) or out of bound or </a:t>
            </a:r>
            <a:r>
              <a:rPr lang="mr-IN" b="1" dirty="0" smtClean="0">
                <a:solidFill>
                  <a:srgbClr val="7030A0"/>
                </a:solidFill>
                <a:latin typeface="Calibri" charset="0"/>
                <a:ea typeface="DengXian" charset="-122"/>
                <a:cs typeface="Times New Roman" charset="0"/>
              </a:rPr>
              <a:t>…</a:t>
            </a:r>
            <a:r>
              <a:rPr lang="en-US" b="1" dirty="0" smtClean="0">
                <a:solidFill>
                  <a:srgbClr val="7030A0"/>
                </a:solidFill>
                <a:latin typeface="Calibri" charset="0"/>
                <a:ea typeface="DengXian" charset="-122"/>
                <a:cs typeface="Times New Roman" charset="0"/>
              </a:rPr>
              <a:t>)  continue;</a:t>
            </a:r>
            <a:endParaRPr lang="en-US" b="1" dirty="0">
              <a:solidFill>
                <a:srgbClr val="7030A0"/>
              </a:solidFill>
              <a:latin typeface="Calibri" charset="0"/>
              <a:ea typeface="DengXian" charset="-122"/>
              <a:cs typeface="Times New Roman" charset="0"/>
            </a:endParaRPr>
          </a:p>
          <a:p>
            <a:r>
              <a:rPr lang="en-US" b="1" dirty="0">
                <a:solidFill>
                  <a:srgbClr val="7030A0"/>
                </a:solidFill>
                <a:latin typeface="Calibri" charset="0"/>
                <a:ea typeface="DengXian" charset="-122"/>
                <a:cs typeface="Times New Roman" charset="0"/>
              </a:rPr>
              <a:t> </a:t>
            </a:r>
            <a:r>
              <a:rPr lang="en-US" b="1" dirty="0" smtClean="0">
                <a:solidFill>
                  <a:srgbClr val="7030A0"/>
                </a:solidFill>
                <a:latin typeface="Calibri" charset="0"/>
                <a:ea typeface="DengXian" charset="-122"/>
                <a:cs typeface="Times New Roman" charset="0"/>
              </a:rPr>
              <a:t>           // </a:t>
            </a:r>
            <a:r>
              <a:rPr lang="en-US" b="1" dirty="0">
                <a:solidFill>
                  <a:srgbClr val="7030A0"/>
                </a:solidFill>
                <a:latin typeface="Calibri" charset="0"/>
                <a:ea typeface="DengXian" charset="-122"/>
                <a:cs typeface="Times New Roman" charset="0"/>
              </a:rPr>
              <a:t>add it to visited to avoid visited again</a:t>
            </a:r>
          </a:p>
          <a:p>
            <a:r>
              <a:rPr lang="en-US" b="1" dirty="0" smtClean="0">
                <a:solidFill>
                  <a:srgbClr val="7030A0"/>
                </a:solidFill>
                <a:latin typeface="Calibri" charset="0"/>
                <a:ea typeface="DengXian" charset="-122"/>
                <a:cs typeface="Times New Roman" charset="0"/>
              </a:rPr>
              <a:t>            </a:t>
            </a:r>
            <a:r>
              <a:rPr lang="en-US" b="1" dirty="0" err="1" smtClean="0">
                <a:solidFill>
                  <a:srgbClr val="7030A0"/>
                </a:solidFill>
                <a:latin typeface="Calibri" charset="0"/>
                <a:ea typeface="DengXian" charset="-122"/>
                <a:cs typeface="Times New Roman" charset="0"/>
              </a:rPr>
              <a:t>visited.add</a:t>
            </a:r>
            <a:r>
              <a:rPr lang="en-US" b="1" dirty="0" smtClean="0">
                <a:solidFill>
                  <a:srgbClr val="7030A0"/>
                </a:solidFill>
                <a:latin typeface="Calibri" charset="0"/>
                <a:ea typeface="DengXian" charset="-122"/>
                <a:cs typeface="Times New Roman" charset="0"/>
              </a:rPr>
              <a:t>(neighbor);</a:t>
            </a:r>
          </a:p>
          <a:p>
            <a:r>
              <a:rPr lang="en-US" b="1" dirty="0" smtClean="0">
                <a:solidFill>
                  <a:srgbClr val="7030A0"/>
                </a:solidFill>
                <a:latin typeface="Calibri" charset="0"/>
                <a:ea typeface="DengXian" charset="-122"/>
                <a:cs typeface="Times New Roman" charset="0"/>
              </a:rPr>
              <a:t>            </a:t>
            </a:r>
            <a:r>
              <a:rPr lang="en-US" b="1" dirty="0" err="1" smtClean="0">
                <a:solidFill>
                  <a:srgbClr val="7030A0"/>
                </a:solidFill>
                <a:latin typeface="Calibri" charset="0"/>
                <a:ea typeface="DengXian" charset="-122"/>
                <a:cs typeface="Times New Roman" charset="0"/>
              </a:rPr>
              <a:t>st.push</a:t>
            </a:r>
            <a:r>
              <a:rPr lang="en-US" b="1" dirty="0" smtClean="0">
                <a:solidFill>
                  <a:srgbClr val="7030A0"/>
                </a:solidFill>
                <a:latin typeface="Calibri" charset="0"/>
                <a:ea typeface="DengXian" charset="-122"/>
                <a:cs typeface="Times New Roman" charset="0"/>
              </a:rPr>
              <a:t>(neighbor</a:t>
            </a:r>
            <a:r>
              <a:rPr lang="en-US" b="1" dirty="0">
                <a:solidFill>
                  <a:srgbClr val="7030A0"/>
                </a:solidFill>
                <a:latin typeface="Calibri" charset="0"/>
                <a:ea typeface="DengXian" charset="-122"/>
                <a:cs typeface="Times New Roman" charset="0"/>
              </a:rPr>
              <a:t>, cur.distance+1</a:t>
            </a:r>
            <a:r>
              <a:rPr lang="en-US" b="1" dirty="0" smtClean="0">
                <a:solidFill>
                  <a:srgbClr val="7030A0"/>
                </a:solidFill>
                <a:latin typeface="Calibri" charset="0"/>
                <a:ea typeface="DengXian" charset="-122"/>
                <a:cs typeface="Times New Roman" charset="0"/>
              </a:rPr>
              <a:t>);</a:t>
            </a:r>
            <a:endParaRPr lang="en-US" b="1" dirty="0">
              <a:solidFill>
                <a:srgbClr val="7030A0"/>
              </a:solidFill>
              <a:latin typeface="Calibri" charset="0"/>
              <a:ea typeface="DengXian" charset="-122"/>
              <a:cs typeface="Times New Roman" charset="0"/>
            </a:endParaRPr>
          </a:p>
          <a:p>
            <a:r>
              <a:rPr lang="en-US" b="1" dirty="0">
                <a:solidFill>
                  <a:srgbClr val="7030A0"/>
                </a:solidFill>
                <a:latin typeface="Calibri" charset="0"/>
                <a:ea typeface="DengXian" charset="-122"/>
                <a:cs typeface="Times New Roman" charset="0"/>
              </a:rPr>
              <a:t>        }</a:t>
            </a:r>
          </a:p>
          <a:p>
            <a:r>
              <a:rPr lang="en-US" b="1" dirty="0">
                <a:solidFill>
                  <a:srgbClr val="7030A0"/>
                </a:solidFill>
                <a:latin typeface="Calibri" charset="0"/>
                <a:ea typeface="DengXian" charset="-122"/>
                <a:cs typeface="Times New Roman" charset="0"/>
              </a:rPr>
              <a:t>    }</a:t>
            </a:r>
            <a:endParaRPr lang="en-US" b="1" dirty="0">
              <a:solidFill>
                <a:srgbClr val="7030A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64630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91280" y="461665"/>
            <a:ext cx="5556377" cy="6032421"/>
          </a:xfrm>
          <a:prstGeom prst="rect">
            <a:avLst/>
          </a:prstGeom>
        </p:spPr>
        <p:txBody>
          <a:bodyPr wrap="square">
            <a:spAutoFit/>
          </a:bodyPr>
          <a:lstStyle/>
          <a:p>
            <a:r>
              <a:rPr lang="en-US" sz="1400" dirty="0">
                <a:latin typeface="Calibri" charset="0"/>
                <a:ea typeface="DengXian" charset="-122"/>
                <a:cs typeface="Times New Roman" charset="0"/>
              </a:rPr>
              <a:t>Word </a:t>
            </a:r>
            <a:r>
              <a:rPr lang="en-US" sz="1400" dirty="0" smtClean="0">
                <a:latin typeface="Calibri" charset="0"/>
                <a:ea typeface="DengXian" charset="-122"/>
                <a:cs typeface="Times New Roman" charset="0"/>
              </a:rPr>
              <a:t>ladder:  Given </a:t>
            </a:r>
            <a:r>
              <a:rPr lang="en-US" sz="1400" dirty="0">
                <a:latin typeface="Calibri" charset="0"/>
                <a:ea typeface="DengXian" charset="-122"/>
                <a:cs typeface="Times New Roman" charset="0"/>
              </a:rPr>
              <a:t>two words (</a:t>
            </a:r>
            <a:r>
              <a:rPr lang="en-US" sz="1400" dirty="0" err="1">
                <a:latin typeface="Calibri" charset="0"/>
                <a:ea typeface="DengXian" charset="-122"/>
                <a:cs typeface="Times New Roman" charset="0"/>
              </a:rPr>
              <a:t>beginWord</a:t>
            </a:r>
            <a:r>
              <a:rPr lang="en-US" sz="1400" dirty="0">
                <a:latin typeface="Calibri" charset="0"/>
                <a:ea typeface="DengXian" charset="-122"/>
                <a:cs typeface="Times New Roman" charset="0"/>
              </a:rPr>
              <a:t> and </a:t>
            </a:r>
            <a:r>
              <a:rPr lang="en-US" sz="1400" dirty="0" err="1">
                <a:latin typeface="Calibri" charset="0"/>
                <a:ea typeface="DengXian" charset="-122"/>
                <a:cs typeface="Times New Roman" charset="0"/>
              </a:rPr>
              <a:t>endWord</a:t>
            </a:r>
            <a:r>
              <a:rPr lang="en-US" sz="1400" dirty="0">
                <a:latin typeface="Calibri" charset="0"/>
                <a:ea typeface="DengXian" charset="-122"/>
                <a:cs typeface="Times New Roman" charset="0"/>
              </a:rPr>
              <a:t>), and a dictionary's word list, find the length of shortest transformation sequence from </a:t>
            </a:r>
            <a:r>
              <a:rPr lang="en-US" sz="1400" dirty="0" err="1">
                <a:latin typeface="Calibri" charset="0"/>
                <a:ea typeface="DengXian" charset="-122"/>
                <a:cs typeface="Times New Roman" charset="0"/>
              </a:rPr>
              <a:t>beginWord</a:t>
            </a:r>
            <a:r>
              <a:rPr lang="en-US" sz="1400" dirty="0">
                <a:latin typeface="Calibri" charset="0"/>
                <a:ea typeface="DengXian" charset="-122"/>
                <a:cs typeface="Times New Roman" charset="0"/>
              </a:rPr>
              <a:t> to </a:t>
            </a:r>
            <a:r>
              <a:rPr lang="en-US" sz="1400" dirty="0" err="1">
                <a:latin typeface="Calibri" charset="0"/>
                <a:ea typeface="DengXian" charset="-122"/>
                <a:cs typeface="Times New Roman" charset="0"/>
              </a:rPr>
              <a:t>endWord</a:t>
            </a:r>
            <a:r>
              <a:rPr lang="en-US" sz="1400" dirty="0">
                <a:latin typeface="Calibri" charset="0"/>
                <a:ea typeface="DengXian" charset="-122"/>
                <a:cs typeface="Times New Roman" charset="0"/>
              </a:rPr>
              <a:t>, such </a:t>
            </a:r>
            <a:r>
              <a:rPr lang="en-US" sz="1400" dirty="0" err="1">
                <a:latin typeface="Calibri" charset="0"/>
                <a:ea typeface="DengXian" charset="-122"/>
                <a:cs typeface="Times New Roman" charset="0"/>
              </a:rPr>
              <a:t>that:Only</a:t>
            </a:r>
            <a:r>
              <a:rPr lang="en-US" sz="1400" dirty="0">
                <a:latin typeface="Calibri" charset="0"/>
                <a:ea typeface="DengXian" charset="-122"/>
                <a:cs typeface="Times New Roman" charset="0"/>
              </a:rPr>
              <a:t> one letter can be changed at a time. Each transformed word must exist in the word list. Note that </a:t>
            </a:r>
            <a:r>
              <a:rPr lang="en-US" sz="1400" dirty="0" err="1">
                <a:latin typeface="Calibri" charset="0"/>
                <a:ea typeface="DengXian" charset="-122"/>
                <a:cs typeface="Times New Roman" charset="0"/>
              </a:rPr>
              <a:t>beginWord</a:t>
            </a:r>
            <a:r>
              <a:rPr lang="en-US" sz="1400" dirty="0">
                <a:latin typeface="Calibri" charset="0"/>
                <a:ea typeface="DengXian" charset="-122"/>
                <a:cs typeface="Times New Roman" charset="0"/>
              </a:rPr>
              <a:t> is not a transformed word.</a:t>
            </a:r>
          </a:p>
          <a:p>
            <a:r>
              <a:rPr lang="en-US" sz="1400" dirty="0">
                <a:latin typeface="Calibri" charset="0"/>
                <a:ea typeface="DengXian" charset="-122"/>
                <a:cs typeface="Times New Roman" charset="0"/>
              </a:rPr>
              <a:t>For </a:t>
            </a:r>
            <a:r>
              <a:rPr lang="en-US" sz="1400" dirty="0" err="1">
                <a:latin typeface="Calibri" charset="0"/>
                <a:ea typeface="DengXian" charset="-122"/>
                <a:cs typeface="Times New Roman" charset="0"/>
              </a:rPr>
              <a:t>example,Given</a:t>
            </a:r>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beginWord</a:t>
            </a:r>
            <a:r>
              <a:rPr lang="en-US" sz="1400" dirty="0" smtClean="0">
                <a:latin typeface="Calibri" charset="0"/>
                <a:ea typeface="DengXian" charset="-122"/>
                <a:cs typeface="Times New Roman" charset="0"/>
              </a:rPr>
              <a:t> </a:t>
            </a:r>
            <a:r>
              <a:rPr lang="en-US" sz="1400" dirty="0">
                <a:latin typeface="Calibri" charset="0"/>
                <a:ea typeface="DengXian" charset="-122"/>
                <a:cs typeface="Times New Roman" charset="0"/>
              </a:rPr>
              <a:t>= "hit", </a:t>
            </a:r>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endWord</a:t>
            </a:r>
            <a:r>
              <a:rPr lang="en-US" sz="1400" dirty="0" smtClean="0">
                <a:latin typeface="Calibri" charset="0"/>
                <a:ea typeface="DengXian" charset="-122"/>
                <a:cs typeface="Times New Roman" charset="0"/>
              </a:rPr>
              <a:t> </a:t>
            </a:r>
            <a:r>
              <a:rPr lang="en-US" sz="1400" dirty="0">
                <a:latin typeface="Calibri" charset="0"/>
                <a:ea typeface="DengXian" charset="-122"/>
                <a:cs typeface="Times New Roman" charset="0"/>
              </a:rPr>
              <a:t>= "cog"</a:t>
            </a:r>
          </a:p>
          <a:p>
            <a:r>
              <a:rPr lang="en-US" sz="1400" dirty="0" err="1">
                <a:latin typeface="Calibri" charset="0"/>
                <a:ea typeface="DengXian" charset="-122"/>
                <a:cs typeface="Times New Roman" charset="0"/>
              </a:rPr>
              <a:t>wordList</a:t>
            </a:r>
            <a:r>
              <a:rPr lang="en-US" sz="1400" dirty="0">
                <a:latin typeface="Calibri" charset="0"/>
                <a:ea typeface="DengXian" charset="-122"/>
                <a:cs typeface="Times New Roman" charset="0"/>
              </a:rPr>
              <a:t> = ["</a:t>
            </a:r>
            <a:r>
              <a:rPr lang="en-US" sz="1400" dirty="0" err="1">
                <a:latin typeface="Calibri" charset="0"/>
                <a:ea typeface="DengXian" charset="-122"/>
                <a:cs typeface="Times New Roman" charset="0"/>
              </a:rPr>
              <a:t>hot","dot","dog","lot","log","cog</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As one shortest transformation is "hit" -&gt; "hot" -&gt; "dot" -&gt; "dog" -&gt; "cog",</a:t>
            </a:r>
          </a:p>
          <a:p>
            <a:r>
              <a:rPr lang="en-US" sz="1400" dirty="0">
                <a:latin typeface="Calibri" charset="0"/>
                <a:ea typeface="DengXian" charset="-122"/>
                <a:cs typeface="Times New Roman" charset="0"/>
              </a:rPr>
              <a:t>return its length 5.</a:t>
            </a:r>
          </a:p>
          <a:p>
            <a:r>
              <a:rPr lang="en-US" sz="1400" dirty="0">
                <a:latin typeface="Calibri" charset="0"/>
                <a:ea typeface="DengXian" charset="-122"/>
                <a:cs typeface="Times New Roman" charset="0"/>
              </a:rPr>
              <a:t>using BFS:</a:t>
            </a:r>
          </a:p>
          <a:p>
            <a:r>
              <a:rPr lang="en-US" sz="1400" dirty="0">
                <a:latin typeface="Calibri" charset="0"/>
                <a:ea typeface="DengXian" charset="-122"/>
                <a:cs typeface="Times New Roman" charset="0"/>
              </a:rPr>
              <a:t>start =</a:t>
            </a:r>
            <a:r>
              <a:rPr lang="en-US" sz="1400" dirty="0" smtClean="0">
                <a:latin typeface="Calibri" charset="0"/>
                <a:ea typeface="DengXian" charset="-122"/>
                <a:cs typeface="Times New Roman" charset="0"/>
              </a:rPr>
              <a:t>hit</a:t>
            </a:r>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Q: hit: </a:t>
            </a:r>
            <a:r>
              <a:rPr lang="en-US" sz="1400" dirty="0" smtClean="0">
                <a:latin typeface="Calibri" charset="0"/>
                <a:ea typeface="DengXian" charset="-122"/>
                <a:cs typeface="Times New Roman" charset="0"/>
              </a:rPr>
              <a:t>1, pop </a:t>
            </a:r>
            <a:r>
              <a:rPr lang="en-US" sz="1400" dirty="0">
                <a:latin typeface="Calibri" charset="0"/>
                <a:ea typeface="DengXian" charset="-122"/>
                <a:cs typeface="Times New Roman" charset="0"/>
              </a:rPr>
              <a:t>hit, find hit </a:t>
            </a:r>
            <a:r>
              <a:rPr lang="en-US" sz="1400" dirty="0" err="1">
                <a:latin typeface="Calibri" charset="0"/>
                <a:ea typeface="DengXian" charset="-122"/>
                <a:cs typeface="Times New Roman" charset="0"/>
              </a:rPr>
              <a:t>neighboor</a:t>
            </a:r>
            <a:r>
              <a:rPr lang="en-US" sz="1400" dirty="0">
                <a:latin typeface="Calibri" charset="0"/>
                <a:ea typeface="DengXian" charset="-122"/>
                <a:cs typeface="Times New Roman" charset="0"/>
              </a:rPr>
              <a:t>: hot(2), delete hot in </a:t>
            </a:r>
            <a:r>
              <a:rPr lang="en-US" sz="1400" dirty="0" err="1">
                <a:latin typeface="Calibri" charset="0"/>
                <a:ea typeface="DengXian" charset="-122"/>
                <a:cs typeface="Times New Roman" charset="0"/>
              </a:rPr>
              <a:t>dict</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dict</a:t>
            </a:r>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dot","dog","lot","log</a:t>
            </a:r>
            <a:r>
              <a:rPr lang="en-US" sz="1400" dirty="0">
                <a:latin typeface="Calibri" charset="0"/>
                <a:ea typeface="DengXian" charset="-122"/>
                <a:cs typeface="Times New Roman" charset="0"/>
              </a:rPr>
              <a:t>", "cog</a:t>
            </a:r>
            <a:r>
              <a:rPr lang="en-US" sz="1400" dirty="0" smtClean="0">
                <a:latin typeface="Calibri" charset="0"/>
                <a:ea typeface="DengXian" charset="-122"/>
                <a:cs typeface="Times New Roman" charset="0"/>
              </a:rPr>
              <a:t>"</a:t>
            </a:r>
            <a:endParaRPr lang="en-US" sz="1400" dirty="0">
              <a:latin typeface="Calibri" charset="0"/>
              <a:ea typeface="DengXian" charset="-122"/>
              <a:cs typeface="Times New Roman" charset="0"/>
            </a:endParaRPr>
          </a:p>
          <a:p>
            <a:r>
              <a:rPr lang="en-US" sz="1400" dirty="0">
                <a:latin typeface="Calibri" charset="0"/>
                <a:ea typeface="DengXian" charset="-122"/>
                <a:cs typeface="Times New Roman" charset="0"/>
              </a:rPr>
              <a:t>Q: hot: </a:t>
            </a:r>
            <a:r>
              <a:rPr lang="en-US" sz="1400" dirty="0" smtClean="0">
                <a:latin typeface="Calibri" charset="0"/>
                <a:ea typeface="DengXian" charset="-122"/>
                <a:cs typeface="Times New Roman" charset="0"/>
              </a:rPr>
              <a:t>2, pop </a:t>
            </a:r>
            <a:r>
              <a:rPr lang="en-US" sz="1400" dirty="0">
                <a:latin typeface="Calibri" charset="0"/>
                <a:ea typeface="DengXian" charset="-122"/>
                <a:cs typeface="Times New Roman" charset="0"/>
              </a:rPr>
              <a:t>hot(2), find hot </a:t>
            </a:r>
            <a:r>
              <a:rPr lang="en-US" sz="1400" dirty="0" err="1">
                <a:latin typeface="Calibri" charset="0"/>
                <a:ea typeface="DengXian" charset="-122"/>
                <a:cs typeface="Times New Roman" charset="0"/>
              </a:rPr>
              <a:t>neighboor</a:t>
            </a:r>
            <a:r>
              <a:rPr lang="en-US" sz="1400" dirty="0">
                <a:latin typeface="Calibri" charset="0"/>
                <a:ea typeface="DengXian" charset="-122"/>
                <a:cs typeface="Times New Roman" charset="0"/>
              </a:rPr>
              <a:t>: dot(3), lot(3), delete dot, lot in </a:t>
            </a:r>
            <a:r>
              <a:rPr lang="en-US" sz="1400" dirty="0" err="1">
                <a:latin typeface="Calibri" charset="0"/>
                <a:ea typeface="DengXian" charset="-122"/>
                <a:cs typeface="Times New Roman" charset="0"/>
              </a:rPr>
              <a:t>dict</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dict</a:t>
            </a:r>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dog","log</a:t>
            </a:r>
            <a:r>
              <a:rPr lang="en-US" sz="1400" dirty="0">
                <a:latin typeface="Calibri" charset="0"/>
                <a:ea typeface="DengXian" charset="-122"/>
                <a:cs typeface="Times New Roman" charset="0"/>
              </a:rPr>
              <a:t>", "cog"</a:t>
            </a:r>
          </a:p>
          <a:p>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Q</a:t>
            </a:r>
            <a:r>
              <a:rPr lang="en-US" sz="1400" dirty="0">
                <a:latin typeface="Calibri" charset="0"/>
                <a:ea typeface="DengXian" charset="-122"/>
                <a:cs typeface="Times New Roman" charset="0"/>
              </a:rPr>
              <a:t>: dot: 3 | lot: </a:t>
            </a:r>
            <a:r>
              <a:rPr lang="en-US" sz="1400" dirty="0" smtClean="0">
                <a:latin typeface="Calibri" charset="0"/>
                <a:ea typeface="DengXian" charset="-122"/>
                <a:cs typeface="Times New Roman" charset="0"/>
              </a:rPr>
              <a:t>3, </a:t>
            </a:r>
            <a:r>
              <a:rPr lang="en-US" sz="1400" dirty="0" err="1" smtClean="0">
                <a:latin typeface="Calibri" charset="0"/>
                <a:ea typeface="DengXian" charset="-122"/>
                <a:cs typeface="Times New Roman" charset="0"/>
              </a:rPr>
              <a:t>popdot</a:t>
            </a:r>
            <a:r>
              <a:rPr lang="en-US" sz="1400" dirty="0" smtClean="0">
                <a:latin typeface="Calibri" charset="0"/>
                <a:ea typeface="DengXian" charset="-122"/>
                <a:cs typeface="Times New Roman" charset="0"/>
              </a:rPr>
              <a:t>(3), no neighbor not visited, continue to pop </a:t>
            </a:r>
            <a:r>
              <a:rPr lang="en-US" sz="1400" dirty="0">
                <a:latin typeface="Calibri" charset="0"/>
                <a:ea typeface="DengXian" charset="-122"/>
                <a:cs typeface="Times New Roman" charset="0"/>
              </a:rPr>
              <a:t>lot(3), find lot </a:t>
            </a:r>
            <a:r>
              <a:rPr lang="en-US" sz="1400" dirty="0" err="1">
                <a:latin typeface="Calibri" charset="0"/>
                <a:ea typeface="DengXian" charset="-122"/>
                <a:cs typeface="Times New Roman" charset="0"/>
              </a:rPr>
              <a:t>neighboor</a:t>
            </a:r>
            <a:r>
              <a:rPr lang="en-US" sz="1400" dirty="0">
                <a:latin typeface="Calibri" charset="0"/>
                <a:ea typeface="DengXian" charset="-122"/>
                <a:cs typeface="Times New Roman" charset="0"/>
              </a:rPr>
              <a:t>: log(4), delete log in </a:t>
            </a:r>
            <a:r>
              <a:rPr lang="en-US" sz="1400" dirty="0" err="1">
                <a:latin typeface="Calibri" charset="0"/>
                <a:ea typeface="DengXian" charset="-122"/>
                <a:cs typeface="Times New Roman" charset="0"/>
              </a:rPr>
              <a:t>dict</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dict</a:t>
            </a:r>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dog","cog</a:t>
            </a:r>
            <a:r>
              <a:rPr lang="en-US" sz="1400" dirty="0">
                <a:latin typeface="Calibri" charset="0"/>
                <a:ea typeface="DengXian" charset="-122"/>
                <a:cs typeface="Times New Roman" charset="0"/>
              </a:rPr>
              <a:t>"</a:t>
            </a:r>
          </a:p>
          <a:p>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Q</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log</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4, pop </a:t>
            </a:r>
            <a:r>
              <a:rPr lang="en-US" sz="1400" dirty="0">
                <a:latin typeface="Calibri" charset="0"/>
                <a:ea typeface="DengXian" charset="-122"/>
                <a:cs typeface="Times New Roman" charset="0"/>
              </a:rPr>
              <a:t>log(4), find log </a:t>
            </a:r>
            <a:r>
              <a:rPr lang="en-US" sz="1400" dirty="0" err="1">
                <a:latin typeface="Calibri" charset="0"/>
                <a:ea typeface="DengXian" charset="-122"/>
                <a:cs typeface="Times New Roman" charset="0"/>
              </a:rPr>
              <a:t>neighboor</a:t>
            </a:r>
            <a:r>
              <a:rPr lang="en-US" sz="1400" dirty="0">
                <a:latin typeface="Calibri" charset="0"/>
                <a:ea typeface="DengXian" charset="-122"/>
                <a:cs typeface="Times New Roman" charset="0"/>
              </a:rPr>
              <a:t>: cog(5), dog(5) delete cog, dog in </a:t>
            </a:r>
            <a:r>
              <a:rPr lang="en-US" sz="1400" dirty="0" err="1">
                <a:latin typeface="Calibri" charset="0"/>
                <a:ea typeface="DengXian" charset="-122"/>
                <a:cs typeface="Times New Roman" charset="0"/>
              </a:rPr>
              <a:t>dict</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dict</a:t>
            </a:r>
            <a:r>
              <a:rPr lang="en-US" sz="1400" dirty="0">
                <a:latin typeface="Calibri" charset="0"/>
                <a:ea typeface="DengXian" charset="-122"/>
                <a:cs typeface="Times New Roman" charset="0"/>
              </a:rPr>
              <a:t>:  </a:t>
            </a:r>
          </a:p>
          <a:p>
            <a:r>
              <a:rPr lang="en-US" sz="1400" dirty="0">
                <a:latin typeface="Calibri" charset="0"/>
                <a:ea typeface="DengXian" charset="-122"/>
                <a:cs typeface="Times New Roman" charset="0"/>
              </a:rPr>
              <a:t>Q: </a:t>
            </a:r>
            <a:r>
              <a:rPr lang="en-US" sz="1400" dirty="0" smtClean="0">
                <a:latin typeface="Calibri" charset="0"/>
                <a:ea typeface="DengXian" charset="-122"/>
                <a:cs typeface="Times New Roman" charset="0"/>
              </a:rPr>
              <a:t>cog</a:t>
            </a:r>
            <a:r>
              <a:rPr lang="en-US" sz="1400" dirty="0">
                <a:latin typeface="Calibri" charset="0"/>
                <a:ea typeface="DengXian" charset="-122"/>
                <a:cs typeface="Times New Roman" charset="0"/>
              </a:rPr>
              <a:t>: 5 | dog : </a:t>
            </a:r>
            <a:r>
              <a:rPr lang="en-US" sz="1400" dirty="0" smtClean="0">
                <a:latin typeface="Calibri" charset="0"/>
                <a:ea typeface="DengXian" charset="-122"/>
                <a:cs typeface="Times New Roman" charset="0"/>
              </a:rPr>
              <a:t>5, pop </a:t>
            </a:r>
            <a:r>
              <a:rPr lang="en-US" sz="1400" dirty="0">
                <a:latin typeface="Calibri" charset="0"/>
                <a:ea typeface="DengXian" charset="-122"/>
                <a:cs typeface="Times New Roman" charset="0"/>
              </a:rPr>
              <a:t>dog(5), no </a:t>
            </a:r>
            <a:r>
              <a:rPr lang="en-US" sz="1400" dirty="0" err="1">
                <a:latin typeface="Calibri" charset="0"/>
                <a:ea typeface="DengXian" charset="-122"/>
                <a:cs typeface="Times New Roman" charset="0"/>
              </a:rPr>
              <a:t>neighboor</a:t>
            </a:r>
            <a:endParaRPr lang="en-US" sz="1400" dirty="0">
              <a:latin typeface="Calibri" charset="0"/>
              <a:ea typeface="DengXian" charset="-122"/>
              <a:cs typeface="Times New Roman" charset="0"/>
            </a:endParaRPr>
          </a:p>
          <a:p>
            <a:r>
              <a:rPr lang="en-US" sz="1400" dirty="0" err="1">
                <a:latin typeface="Calibri" charset="0"/>
                <a:ea typeface="DengXian" charset="-122"/>
                <a:cs typeface="Times New Roman" charset="0"/>
              </a:rPr>
              <a:t>dict</a:t>
            </a:r>
            <a:r>
              <a:rPr lang="en-US" sz="1400" dirty="0">
                <a:latin typeface="Calibri" charset="0"/>
                <a:ea typeface="DengXian" charset="-122"/>
                <a:cs typeface="Times New Roman" charset="0"/>
              </a:rPr>
              <a:t>: </a:t>
            </a:r>
            <a:endParaRPr lang="en-US" sz="1400" dirty="0" smtClean="0">
              <a:latin typeface="Calibri" charset="0"/>
              <a:ea typeface="DengXian" charset="-122"/>
              <a:cs typeface="Times New Roman" charset="0"/>
            </a:endParaRPr>
          </a:p>
          <a:p>
            <a:r>
              <a:rPr lang="en-US" sz="1400" dirty="0"/>
              <a:t>Q: </a:t>
            </a:r>
            <a:r>
              <a:rPr lang="en-US" sz="1400" dirty="0" smtClean="0"/>
              <a:t> </a:t>
            </a:r>
            <a:r>
              <a:rPr lang="en-US" sz="1400" dirty="0"/>
              <a:t>cog(5)</a:t>
            </a:r>
          </a:p>
          <a:p>
            <a:r>
              <a:rPr lang="en-US" sz="1400" dirty="0"/>
              <a:t>pop cog(5)  ==target, return 5</a:t>
            </a:r>
          </a:p>
          <a:p>
            <a:endParaRPr lang="en-US" sz="1400" dirty="0">
              <a:latin typeface="Calibri" charset="0"/>
              <a:ea typeface="DengXian" charset="-122"/>
              <a:cs typeface="Times New Roman" charset="0"/>
            </a:endParaRPr>
          </a:p>
        </p:txBody>
      </p:sp>
      <p:sp>
        <p:nvSpPr>
          <p:cNvPr id="3" name="Rectangle 2"/>
          <p:cNvSpPr/>
          <p:nvPr/>
        </p:nvSpPr>
        <p:spPr>
          <a:xfrm>
            <a:off x="6248400" y="461665"/>
            <a:ext cx="6096000" cy="5478423"/>
          </a:xfrm>
          <a:prstGeom prst="rect">
            <a:avLst/>
          </a:prstGeom>
        </p:spPr>
        <p:txBody>
          <a:bodyPr>
            <a:spAutoFit/>
          </a:bodyPr>
          <a:lstStyle/>
          <a:p>
            <a:r>
              <a:rPr lang="en-US" sz="1600" dirty="0" err="1" smtClean="0">
                <a:latin typeface="Calibri" charset="0"/>
                <a:ea typeface="DengXian" charset="-122"/>
                <a:cs typeface="Times New Roman" charset="0"/>
              </a:rPr>
              <a:t>var</a:t>
            </a:r>
            <a:r>
              <a:rPr lang="en-US" sz="1600" dirty="0" smtClean="0">
                <a:latin typeface="Calibri" charset="0"/>
                <a:ea typeface="DengXian" charset="-122"/>
                <a:cs typeface="Times New Roman" charset="0"/>
              </a:rPr>
              <a:t> </a:t>
            </a:r>
            <a:r>
              <a:rPr lang="en-US" sz="1600" dirty="0" err="1">
                <a:latin typeface="Calibri" charset="0"/>
                <a:ea typeface="DengXian" charset="-122"/>
                <a:cs typeface="Times New Roman" charset="0"/>
              </a:rPr>
              <a:t>st</a:t>
            </a:r>
            <a:r>
              <a:rPr lang="en-US" sz="1600" dirty="0">
                <a:latin typeface="Calibri" charset="0"/>
                <a:ea typeface="DengXian" charset="-122"/>
                <a:cs typeface="Times New Roman" charset="0"/>
              </a:rPr>
              <a:t> = [], </a:t>
            </a:r>
            <a:r>
              <a:rPr lang="en-US" sz="1600" dirty="0" err="1">
                <a:latin typeface="Calibri" charset="0"/>
                <a:ea typeface="DengXian" charset="-122"/>
                <a:cs typeface="Times New Roman" charset="0"/>
              </a:rPr>
              <a:t>wordSet</a:t>
            </a:r>
            <a:r>
              <a:rPr lang="en-US" sz="1600" dirty="0">
                <a:latin typeface="Calibri" charset="0"/>
                <a:ea typeface="DengXian" charset="-122"/>
                <a:cs typeface="Times New Roman" charset="0"/>
              </a:rPr>
              <a:t> = new Set();</a:t>
            </a:r>
          </a:p>
          <a:p>
            <a:r>
              <a:rPr lang="en-US" sz="1600" dirty="0">
                <a:latin typeface="Calibri" charset="0"/>
                <a:ea typeface="DengXian" charset="-122"/>
                <a:cs typeface="Times New Roman" charset="0"/>
              </a:rPr>
              <a:t>    // put list in set for faster deletion.</a:t>
            </a:r>
          </a:p>
          <a:p>
            <a:r>
              <a:rPr lang="en-US" sz="1600" dirty="0">
                <a:latin typeface="Calibri" charset="0"/>
                <a:ea typeface="DengXian" charset="-122"/>
                <a:cs typeface="Times New Roman" charset="0"/>
              </a:rPr>
              <a:t>    for(</a:t>
            </a:r>
            <a:r>
              <a:rPr lang="en-US" sz="1600" dirty="0" err="1">
                <a:latin typeface="Calibri" charset="0"/>
                <a:ea typeface="DengXian" charset="-122"/>
                <a:cs typeface="Times New Roman" charset="0"/>
              </a:rPr>
              <a:t>var</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=0;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&lt;</a:t>
            </a:r>
            <a:r>
              <a:rPr lang="en-US" sz="1600" dirty="0" err="1">
                <a:latin typeface="Calibri" charset="0"/>
                <a:ea typeface="DengXian" charset="-122"/>
                <a:cs typeface="Times New Roman" charset="0"/>
              </a:rPr>
              <a:t>wordList.length</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wordSet.add</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wordList</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a:t>
            </a:r>
          </a:p>
          <a:p>
            <a:r>
              <a:rPr lang="en-US" sz="1600" dirty="0">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st.push</a:t>
            </a:r>
            <a:r>
              <a:rPr lang="en-US" sz="1600" dirty="0">
                <a:solidFill>
                  <a:srgbClr val="FF0000"/>
                </a:solidFill>
                <a:latin typeface="Calibri" charset="0"/>
                <a:ea typeface="DengXian" charset="-122"/>
                <a:cs typeface="Times New Roman" charset="0"/>
              </a:rPr>
              <a:t>({word: </a:t>
            </a:r>
            <a:r>
              <a:rPr lang="en-US" sz="1600" dirty="0" err="1">
                <a:solidFill>
                  <a:srgbClr val="FF0000"/>
                </a:solidFill>
                <a:latin typeface="Calibri" charset="0"/>
                <a:ea typeface="DengXian" charset="-122"/>
                <a:cs typeface="Times New Roman" charset="0"/>
              </a:rPr>
              <a:t>beginWord</a:t>
            </a:r>
            <a:r>
              <a:rPr lang="en-US" sz="1600" dirty="0">
                <a:solidFill>
                  <a:srgbClr val="FF0000"/>
                </a:solidFill>
                <a:latin typeface="Calibri" charset="0"/>
                <a:ea typeface="DengXian" charset="-122"/>
                <a:cs typeface="Times New Roman" charset="0"/>
              </a:rPr>
              <a:t>, length: 1});</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wordSet.delete</a:t>
            </a:r>
            <a:r>
              <a:rPr lang="en-US" sz="1600" dirty="0">
                <a:solidFill>
                  <a:srgbClr val="FF0000"/>
                </a:solidFill>
                <a:latin typeface="Calibri" charset="0"/>
                <a:ea typeface="DengXian" charset="-122"/>
                <a:cs typeface="Times New Roman" charset="0"/>
              </a:rPr>
              <a:t>(</a:t>
            </a:r>
            <a:r>
              <a:rPr lang="en-US" sz="1600" dirty="0" err="1">
                <a:solidFill>
                  <a:srgbClr val="FF0000"/>
                </a:solidFill>
                <a:latin typeface="Calibri" charset="0"/>
                <a:ea typeface="DengXian" charset="-122"/>
                <a:cs typeface="Times New Roman" charset="0"/>
              </a:rPr>
              <a:t>beginWord</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while(</a:t>
            </a:r>
            <a:r>
              <a:rPr lang="en-US" sz="1600" dirty="0" err="1">
                <a:solidFill>
                  <a:srgbClr val="FF0000"/>
                </a:solidFill>
                <a:latin typeface="Calibri" charset="0"/>
                <a:ea typeface="DengXian" charset="-122"/>
                <a:cs typeface="Times New Roman" charset="0"/>
              </a:rPr>
              <a:t>st.length</a:t>
            </a:r>
            <a:r>
              <a:rPr lang="en-US" sz="1600" dirty="0">
                <a:solidFill>
                  <a:srgbClr val="FF0000"/>
                </a:solidFill>
                <a:latin typeface="Calibri" charset="0"/>
                <a:ea typeface="DengXian" charset="-122"/>
                <a:cs typeface="Times New Roman" charset="0"/>
              </a:rPr>
              <a:t> &gt; 0)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wordObj</a:t>
            </a:r>
            <a:r>
              <a:rPr lang="en-US" sz="1600" dirty="0">
                <a:solidFill>
                  <a:srgbClr val="FF0000"/>
                </a:solidFill>
                <a:latin typeface="Calibri" charset="0"/>
                <a:ea typeface="DengXian" charset="-122"/>
                <a:cs typeface="Times New Roman" charset="0"/>
              </a:rPr>
              <a:t> = </a:t>
            </a:r>
            <a:r>
              <a:rPr lang="en-US" sz="1600" dirty="0" err="1">
                <a:solidFill>
                  <a:srgbClr val="FF0000"/>
                </a:solidFill>
                <a:latin typeface="Calibri" charset="0"/>
                <a:ea typeface="DengXian" charset="-122"/>
                <a:cs typeface="Times New Roman" charset="0"/>
              </a:rPr>
              <a:t>st.shift</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if(</a:t>
            </a:r>
            <a:r>
              <a:rPr lang="en-US" sz="1600" dirty="0" err="1">
                <a:solidFill>
                  <a:srgbClr val="FF0000"/>
                </a:solidFill>
                <a:latin typeface="Calibri" charset="0"/>
                <a:ea typeface="DengXian" charset="-122"/>
                <a:cs typeface="Times New Roman" charset="0"/>
              </a:rPr>
              <a:t>wordObj.word</a:t>
            </a:r>
            <a:r>
              <a:rPr lang="en-US" sz="1600" dirty="0">
                <a:solidFill>
                  <a:srgbClr val="FF0000"/>
                </a:solidFill>
                <a:latin typeface="Calibri" charset="0"/>
                <a:ea typeface="DengXian" charset="-122"/>
                <a:cs typeface="Times New Roman" charset="0"/>
              </a:rPr>
              <a:t> === </a:t>
            </a:r>
            <a:r>
              <a:rPr lang="en-US" sz="1600" dirty="0" err="1">
                <a:solidFill>
                  <a:srgbClr val="FF0000"/>
                </a:solidFill>
                <a:latin typeface="Calibri" charset="0"/>
                <a:ea typeface="DengXian" charset="-122"/>
                <a:cs typeface="Times New Roman" charset="0"/>
              </a:rPr>
              <a:t>endWord</a:t>
            </a:r>
            <a:r>
              <a:rPr lang="en-US" sz="1600" dirty="0">
                <a:solidFill>
                  <a:srgbClr val="FF0000"/>
                </a:solidFill>
                <a:latin typeface="Calibri" charset="0"/>
                <a:ea typeface="DengXian" charset="-122"/>
                <a:cs typeface="Times New Roman" charset="0"/>
              </a:rPr>
              <a:t>) </a:t>
            </a:r>
            <a:r>
              <a:rPr lang="en-US" sz="1600" dirty="0" smtClean="0">
                <a:solidFill>
                  <a:srgbClr val="FF0000"/>
                </a:solidFill>
                <a:latin typeface="Calibri" charset="0"/>
                <a:ea typeface="DengXian" charset="-122"/>
                <a:cs typeface="Times New Roman" charset="0"/>
              </a:rPr>
              <a:t>   return </a:t>
            </a:r>
            <a:r>
              <a:rPr lang="en-US" sz="1600" dirty="0" err="1">
                <a:solidFill>
                  <a:srgbClr val="FF0000"/>
                </a:solidFill>
                <a:latin typeface="Calibri" charset="0"/>
                <a:ea typeface="DengXian" charset="-122"/>
                <a:cs typeface="Times New Roman" charset="0"/>
              </a:rPr>
              <a:t>wordObj.length</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for(</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neighbor of _</a:t>
            </a:r>
            <a:r>
              <a:rPr lang="en-US" sz="1600" dirty="0" err="1">
                <a:solidFill>
                  <a:srgbClr val="FF0000"/>
                </a:solidFill>
                <a:latin typeface="Calibri" charset="0"/>
                <a:ea typeface="DengXian" charset="-122"/>
                <a:cs typeface="Times New Roman" charset="0"/>
              </a:rPr>
              <a:t>findNeighbors</a:t>
            </a:r>
            <a:r>
              <a:rPr lang="en-US" sz="1600" dirty="0">
                <a:solidFill>
                  <a:srgbClr val="FF0000"/>
                </a:solidFill>
                <a:latin typeface="Calibri" charset="0"/>
                <a:ea typeface="DengXian" charset="-122"/>
                <a:cs typeface="Times New Roman" charset="0"/>
              </a:rPr>
              <a:t>(</a:t>
            </a:r>
            <a:r>
              <a:rPr lang="en-US" sz="1600" dirty="0" err="1">
                <a:solidFill>
                  <a:srgbClr val="FF0000"/>
                </a:solidFill>
                <a:latin typeface="Calibri" charset="0"/>
                <a:ea typeface="DengXian" charset="-122"/>
                <a:cs typeface="Times New Roman" charset="0"/>
              </a:rPr>
              <a:t>wordObj.word</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wordSet</a:t>
            </a:r>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 remove this word from </a:t>
            </a:r>
            <a:r>
              <a:rPr lang="en-US" sz="1600" dirty="0" err="1">
                <a:solidFill>
                  <a:srgbClr val="FF0000"/>
                </a:solidFill>
                <a:latin typeface="Calibri" charset="0"/>
                <a:ea typeface="DengXian" charset="-122"/>
                <a:cs typeface="Times New Roman" charset="0"/>
              </a:rPr>
              <a:t>wordSet</a:t>
            </a:r>
            <a:r>
              <a:rPr lang="en-US" sz="1600" dirty="0">
                <a:solidFill>
                  <a:srgbClr val="FF0000"/>
                </a:solidFill>
                <a:latin typeface="Calibri" charset="0"/>
                <a:ea typeface="DengXian" charset="-122"/>
                <a:cs typeface="Times New Roman" charset="0"/>
              </a:rPr>
              <a:t>, won't get visited again</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wordSet.delete</a:t>
            </a:r>
            <a:r>
              <a:rPr lang="en-US" sz="1600" dirty="0">
                <a:solidFill>
                  <a:srgbClr val="FF0000"/>
                </a:solidFill>
                <a:latin typeface="Calibri" charset="0"/>
                <a:ea typeface="DengXian" charset="-122"/>
                <a:cs typeface="Times New Roman" charset="0"/>
              </a:rPr>
              <a:t>(neighbor);</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st.push</a:t>
            </a:r>
            <a:r>
              <a:rPr lang="en-US" sz="1600" dirty="0">
                <a:solidFill>
                  <a:srgbClr val="FF0000"/>
                </a:solidFill>
                <a:latin typeface="Calibri" charset="0"/>
                <a:ea typeface="DengXian" charset="-122"/>
                <a:cs typeface="Times New Roman" charset="0"/>
              </a:rPr>
              <a:t>({word: neighbor, length: wordObj.length+1});</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return 0</a:t>
            </a:r>
            <a:r>
              <a:rPr lang="en-US" sz="1600" dirty="0" smtClean="0">
                <a:solidFill>
                  <a:srgbClr val="FF0000"/>
                </a:solidFill>
                <a:latin typeface="Calibri" charset="0"/>
                <a:ea typeface="DengXian" charset="-122"/>
                <a:cs typeface="Times New Roman" charset="0"/>
              </a:rPr>
              <a:t>;</a:t>
            </a:r>
            <a:endParaRPr lang="en-US" sz="1600" dirty="0">
              <a:solidFill>
                <a:srgbClr val="FF0000"/>
              </a:solidFill>
              <a:latin typeface="Calibri" charset="0"/>
              <a:ea typeface="DengXian" charset="-122"/>
              <a:cs typeface="Times New Roman" charset="0"/>
            </a:endParaRPr>
          </a:p>
          <a:p>
            <a:r>
              <a:rPr lang="en-US" sz="1600" dirty="0">
                <a:latin typeface="Calibri" charset="0"/>
                <a:ea typeface="DengXian" charset="-122"/>
                <a:cs typeface="Times New Roman" charset="0"/>
              </a:rPr>
              <a:t> </a:t>
            </a:r>
            <a:endParaRPr lang="en-US" sz="1600" dirty="0" smtClean="0">
              <a:latin typeface="Calibri" charset="0"/>
              <a:ea typeface="DengXian" charset="-122"/>
              <a:cs typeface="Times New Roman" charset="0"/>
            </a:endParaRPr>
          </a:p>
          <a:p>
            <a:r>
              <a:rPr lang="en-US" sz="1600" dirty="0" smtClean="0">
                <a:solidFill>
                  <a:schemeClr val="bg2">
                    <a:lumMod val="10000"/>
                  </a:schemeClr>
                </a:solidFill>
                <a:latin typeface="Calibri" charset="0"/>
                <a:ea typeface="DengXian" charset="-122"/>
                <a:cs typeface="Times New Roman" charset="0"/>
              </a:rPr>
              <a:t>_</a:t>
            </a:r>
            <a:r>
              <a:rPr lang="en-US" sz="1600" dirty="0" err="1" smtClean="0">
                <a:solidFill>
                  <a:schemeClr val="bg2">
                    <a:lumMod val="10000"/>
                  </a:schemeClr>
                </a:solidFill>
                <a:latin typeface="Calibri" charset="0"/>
                <a:ea typeface="DengXian" charset="-122"/>
                <a:cs typeface="Times New Roman" charset="0"/>
              </a:rPr>
              <a:t>findNeighbors</a:t>
            </a:r>
            <a:r>
              <a:rPr lang="en-US" sz="1600" dirty="0" smtClean="0">
                <a:solidFill>
                  <a:schemeClr val="bg2">
                    <a:lumMod val="10000"/>
                  </a:schemeClr>
                </a:solidFill>
                <a:latin typeface="Calibri" charset="0"/>
                <a:ea typeface="DengXian" charset="-122"/>
                <a:cs typeface="Times New Roman" charset="0"/>
              </a:rPr>
              <a:t> function is in comment</a:t>
            </a:r>
            <a:endParaRPr lang="en-US" sz="1600" dirty="0">
              <a:solidFill>
                <a:schemeClr val="bg2">
                  <a:lumMod val="10000"/>
                </a:schemeClr>
              </a:solidFill>
              <a:latin typeface="Calibri" charset="0"/>
              <a:ea typeface="DengXian" charset="-122"/>
              <a:cs typeface="Times New Roman" charset="0"/>
            </a:endParaRPr>
          </a:p>
          <a:p>
            <a:endParaRPr lang="en-US" sz="1400" dirty="0">
              <a:latin typeface="Calibri" charset="0"/>
              <a:ea typeface="DengXian" charset="-122"/>
              <a:cs typeface="Times New Roman" charset="0"/>
            </a:endParaRPr>
          </a:p>
        </p:txBody>
      </p:sp>
      <p:sp>
        <p:nvSpPr>
          <p:cNvPr id="5" name="TextBox 4"/>
          <p:cNvSpPr txBox="1"/>
          <p:nvPr/>
        </p:nvSpPr>
        <p:spPr>
          <a:xfrm>
            <a:off x="439387" y="6210795"/>
            <a:ext cx="2790701" cy="369332"/>
          </a:xfrm>
          <a:prstGeom prst="rect">
            <a:avLst/>
          </a:prstGeom>
          <a:noFill/>
        </p:spPr>
        <p:txBody>
          <a:bodyPr wrap="square" rtlCol="0">
            <a:spAutoFit/>
          </a:bodyPr>
          <a:lstStyle/>
          <a:p>
            <a:r>
              <a:rPr lang="en-US" dirty="0" smtClean="0"/>
              <a:t>Similar: LC 433</a:t>
            </a:r>
            <a:endParaRPr lang="en-US" dirty="0"/>
          </a:p>
        </p:txBody>
      </p:sp>
    </p:spTree>
    <p:extLst>
      <p:ext uri="{BB962C8B-B14F-4D97-AF65-F5344CB8AC3E}">
        <p14:creationId xmlns:p14="http://schemas.microsoft.com/office/powerpoint/2010/main" val="155323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280" y="0"/>
            <a:ext cx="2498120" cy="461665"/>
          </a:xfrm>
          <a:prstGeom prst="rect">
            <a:avLst/>
          </a:prstGeom>
        </p:spPr>
        <p:txBody>
          <a:bodyPr wrap="none">
            <a:spAutoFit/>
          </a:bodyPr>
          <a:lstStyle/>
          <a:p>
            <a:r>
              <a:rPr lang="en-US" sz="2400" dirty="0"/>
              <a:t>Find shortest Path</a:t>
            </a:r>
          </a:p>
        </p:txBody>
      </p:sp>
      <p:sp>
        <p:nvSpPr>
          <p:cNvPr id="2" name="Rectangle 1"/>
          <p:cNvSpPr/>
          <p:nvPr/>
        </p:nvSpPr>
        <p:spPr>
          <a:xfrm>
            <a:off x="179044" y="461665"/>
            <a:ext cx="5113392" cy="5693866"/>
          </a:xfrm>
          <a:prstGeom prst="rect">
            <a:avLst/>
          </a:prstGeom>
        </p:spPr>
        <p:txBody>
          <a:bodyPr wrap="square">
            <a:spAutoFit/>
          </a:bodyPr>
          <a:lstStyle/>
          <a:p>
            <a:r>
              <a:rPr lang="en-US" sz="1400" dirty="0">
                <a:latin typeface="Calibri" charset="0"/>
                <a:ea typeface="DengXian" charset="-122"/>
                <a:cs typeface="Times New Roman" charset="0"/>
              </a:rPr>
              <a:t>Shortest Distance from all buildings </a:t>
            </a:r>
          </a:p>
          <a:p>
            <a:r>
              <a:rPr lang="en-US" sz="1400" dirty="0">
                <a:latin typeface="Calibri" charset="0"/>
                <a:ea typeface="DengXian" charset="-122"/>
                <a:cs typeface="Times New Roman" charset="0"/>
              </a:rPr>
              <a:t>You want to build a house on an empty land which reaches all buildings in the shortest amount of distance. You can only move up, down, left and right. You are given a 2D grid of values 0, 1 or 2, where:</a:t>
            </a:r>
          </a:p>
          <a:p>
            <a:r>
              <a:rPr lang="en-US" sz="1400" dirty="0">
                <a:latin typeface="Calibri" charset="0"/>
                <a:ea typeface="DengXian" charset="-122"/>
                <a:cs typeface="Times New Roman" charset="0"/>
              </a:rPr>
              <a:t>Each 0 marks an empty land which you can pass by freely.</a:t>
            </a:r>
          </a:p>
          <a:p>
            <a:r>
              <a:rPr lang="en-US" sz="1400" dirty="0">
                <a:latin typeface="Calibri" charset="0"/>
                <a:ea typeface="DengXian" charset="-122"/>
                <a:cs typeface="Times New Roman" charset="0"/>
              </a:rPr>
              <a:t>Each 1 marks a building which you cannot pass through.</a:t>
            </a:r>
          </a:p>
          <a:p>
            <a:r>
              <a:rPr lang="en-US" sz="1400" dirty="0">
                <a:latin typeface="Calibri" charset="0"/>
                <a:ea typeface="DengXian" charset="-122"/>
                <a:cs typeface="Times New Roman" charset="0"/>
              </a:rPr>
              <a:t>Each 2 marks an obstacle which you cannot pass through.</a:t>
            </a:r>
          </a:p>
          <a:p>
            <a:r>
              <a:rPr lang="en-US" sz="1400" dirty="0">
                <a:latin typeface="Calibri" charset="0"/>
                <a:ea typeface="DengXian" charset="-122"/>
                <a:cs typeface="Times New Roman" charset="0"/>
              </a:rPr>
              <a:t>For example, given three buildings at (0,0), (0,4), (2,2), and an obstacle at (0,2):</a:t>
            </a:r>
          </a:p>
          <a:p>
            <a:r>
              <a:rPr lang="en-US" sz="1400" dirty="0">
                <a:latin typeface="Calibri" charset="0"/>
                <a:ea typeface="DengXian" charset="-122"/>
                <a:cs typeface="Times New Roman" charset="0"/>
              </a:rPr>
              <a:t>1 - 0 - 2 - 0 - 1</a:t>
            </a:r>
          </a:p>
          <a:p>
            <a:r>
              <a:rPr lang="en-US" sz="1400" dirty="0">
                <a:latin typeface="Calibri" charset="0"/>
                <a:ea typeface="DengXian" charset="-122"/>
                <a:cs typeface="Times New Roman" charset="0"/>
              </a:rPr>
              <a:t>|   |   |   |   |</a:t>
            </a:r>
          </a:p>
          <a:p>
            <a:r>
              <a:rPr lang="en-US" sz="1400" dirty="0">
                <a:latin typeface="Calibri" charset="0"/>
                <a:ea typeface="DengXian" charset="-122"/>
                <a:cs typeface="Times New Roman" charset="0"/>
              </a:rPr>
              <a:t>0 - 0 - 0 - 0 - 0</a:t>
            </a:r>
          </a:p>
          <a:p>
            <a:r>
              <a:rPr lang="en-US" sz="1400" dirty="0">
                <a:latin typeface="Calibri" charset="0"/>
                <a:ea typeface="DengXian" charset="-122"/>
                <a:cs typeface="Times New Roman" charset="0"/>
              </a:rPr>
              <a:t>|   |   |   |   |</a:t>
            </a:r>
          </a:p>
          <a:p>
            <a:r>
              <a:rPr lang="en-US" sz="1400" dirty="0">
                <a:latin typeface="Calibri" charset="0"/>
                <a:ea typeface="DengXian" charset="-122"/>
                <a:cs typeface="Times New Roman" charset="0"/>
              </a:rPr>
              <a:t>0 - 0 - 1 - 0 - 0</a:t>
            </a:r>
          </a:p>
          <a:p>
            <a:r>
              <a:rPr lang="en-US" sz="1400" dirty="0">
                <a:latin typeface="Calibri" charset="0"/>
                <a:ea typeface="DengXian" charset="-122"/>
                <a:cs typeface="Times New Roman" charset="0"/>
              </a:rPr>
              <a:t>The point (1,2) is an ideal empty land to build a house, as the total travel distance of 3+3+1=7 is minimal. So return 7</a:t>
            </a:r>
            <a:r>
              <a:rPr lang="en-US" sz="1400" dirty="0" smtClean="0">
                <a:latin typeface="Calibri" charset="0"/>
                <a:ea typeface="DengXian" charset="-122"/>
                <a:cs typeface="Times New Roman" charset="0"/>
              </a:rPr>
              <a:t>.</a:t>
            </a:r>
          </a:p>
          <a:p>
            <a:endParaRPr lang="en-US" sz="1400" dirty="0">
              <a:effectLst/>
              <a:latin typeface="Calibri" charset="0"/>
              <a:ea typeface="DengXian" charset="-122"/>
              <a:cs typeface="Times New Roman" charset="0"/>
            </a:endParaRPr>
          </a:p>
          <a:p>
            <a:r>
              <a:rPr lang="en-US" sz="1400" dirty="0"/>
              <a:t>since (0, 0) -&gt; (1, 1) == (1, 1) -&gt; (0, 0)</a:t>
            </a:r>
          </a:p>
          <a:p>
            <a:r>
              <a:rPr lang="en-US" sz="1400" dirty="0"/>
              <a:t>we check each point '1', recording '1' to '0' distance in a map</a:t>
            </a:r>
          </a:p>
          <a:p>
            <a:r>
              <a:rPr lang="en-US" sz="1400" dirty="0"/>
              <a:t>the map has each ‘0’ position as key and all the buildings + its distances to be value</a:t>
            </a:r>
          </a:p>
          <a:p>
            <a:r>
              <a:rPr lang="en-US" sz="1400" dirty="0"/>
              <a:t>key: '0' position, value: [{building (x1, y1), distance: …}, { building (x2, y2), distance: …} ...]</a:t>
            </a:r>
          </a:p>
          <a:p>
            <a:r>
              <a:rPr lang="en-US" sz="1400" dirty="0"/>
              <a:t>Use the map, we can find the minimal distance from one ‘0’ to all ‘1’</a:t>
            </a:r>
          </a:p>
          <a:p>
            <a:endParaRPr lang="en-US" sz="1400" dirty="0">
              <a:effectLst/>
              <a:latin typeface="Calibri" charset="0"/>
              <a:ea typeface="DengXian" charset="-122"/>
              <a:cs typeface="Times New Roman" charset="0"/>
            </a:endParaRPr>
          </a:p>
        </p:txBody>
      </p:sp>
      <p:sp>
        <p:nvSpPr>
          <p:cNvPr id="3" name="Rectangle 2"/>
          <p:cNvSpPr/>
          <p:nvPr/>
        </p:nvSpPr>
        <p:spPr>
          <a:xfrm>
            <a:off x="6096000" y="143010"/>
            <a:ext cx="6096000" cy="5478423"/>
          </a:xfrm>
          <a:prstGeom prst="rect">
            <a:avLst/>
          </a:prstGeom>
        </p:spPr>
        <p:txBody>
          <a:bodyPr>
            <a:spAutoFit/>
          </a:bodyPr>
          <a:lstStyle/>
          <a:p>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shortestDistance</a:t>
            </a:r>
            <a:r>
              <a:rPr lang="en-US" sz="1400" dirty="0">
                <a:solidFill>
                  <a:schemeClr val="accent1">
                    <a:lumMod val="75000"/>
                  </a:schemeClr>
                </a:solidFill>
                <a:latin typeface="Calibri" charset="0"/>
                <a:ea typeface="DengXian" charset="-122"/>
                <a:cs typeface="Times New Roman" charset="0"/>
              </a:rPr>
              <a:t> = function(grid)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m = </a:t>
            </a:r>
            <a:r>
              <a:rPr lang="en-US" sz="1400" dirty="0" err="1">
                <a:solidFill>
                  <a:schemeClr val="accent1">
                    <a:lumMod val="75000"/>
                  </a:schemeClr>
                </a:solidFill>
                <a:latin typeface="Calibri" charset="0"/>
                <a:ea typeface="DengXian" charset="-122"/>
                <a:cs typeface="Times New Roman" charset="0"/>
              </a:rPr>
              <a:t>grid.length</a:t>
            </a:r>
            <a:r>
              <a:rPr lang="en-US" sz="1400" dirty="0">
                <a:solidFill>
                  <a:schemeClr val="accent1">
                    <a:lumMod val="75000"/>
                  </a:schemeClr>
                </a:solidFill>
                <a:latin typeface="Calibri" charset="0"/>
                <a:ea typeface="DengXian" charset="-122"/>
                <a:cs typeface="Times New Roman" charset="0"/>
              </a:rPr>
              <a:t>, n = grid[0].length, </a:t>
            </a:r>
            <a:r>
              <a:rPr lang="en-US" sz="1400" dirty="0" err="1">
                <a:solidFill>
                  <a:schemeClr val="accent1">
                    <a:lumMod val="75000"/>
                  </a:schemeClr>
                </a:solidFill>
                <a:latin typeface="Calibri" charset="0"/>
                <a:ea typeface="DengXian" charset="-122"/>
                <a:cs typeface="Times New Roman" charset="0"/>
              </a:rPr>
              <a:t>buildingNumber</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 map = {}, </a:t>
            </a:r>
            <a:r>
              <a:rPr lang="en-US" sz="1400" dirty="0" err="1">
                <a:solidFill>
                  <a:schemeClr val="accent1">
                    <a:lumMod val="75000"/>
                  </a:schemeClr>
                </a:solidFill>
                <a:latin typeface="Calibri" charset="0"/>
                <a:ea typeface="DengXian" charset="-122"/>
                <a:cs typeface="Times New Roman" charset="0"/>
              </a:rPr>
              <a:t>minVal</a:t>
            </a:r>
            <a:r>
              <a:rPr lang="en-US" sz="1400" dirty="0">
                <a:solidFill>
                  <a:schemeClr val="accent1">
                    <a:lumMod val="75000"/>
                  </a:schemeClr>
                </a:solidFill>
                <a:latin typeface="Calibri" charset="0"/>
                <a:ea typeface="DengXian" charset="-122"/>
                <a:cs typeface="Times New Roman" charset="0"/>
              </a:rPr>
              <a:t> = Infinity;</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&lt;m;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j=0; j&lt;n; j++) {</a:t>
            </a:r>
          </a:p>
          <a:p>
            <a:r>
              <a:rPr lang="en-US" sz="1400" dirty="0">
                <a:solidFill>
                  <a:schemeClr val="accent1">
                    <a:lumMod val="75000"/>
                  </a:schemeClr>
                </a:solidFill>
                <a:latin typeface="Calibri" charset="0"/>
                <a:ea typeface="DengXian" charset="-122"/>
                <a:cs typeface="Times New Roman" charset="0"/>
              </a:rPr>
              <a:t>            if(grid[</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][j] === 1) {</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arr.push</a:t>
            </a:r>
            <a:r>
              <a:rPr lang="en-US" sz="1400" dirty="0">
                <a:solidFill>
                  <a:schemeClr val="accent1">
                    <a:lumMod val="75000"/>
                  </a:schemeClr>
                </a:solidFill>
                <a:latin typeface="Calibri" charset="0"/>
                <a:ea typeface="DengXian" charset="-122"/>
                <a:cs typeface="Times New Roman" charset="0"/>
              </a:rPr>
              <a:t>({x: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y: j});</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buildingNumber</a:t>
            </a:r>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a:t>
            </a:r>
            <a:r>
              <a:rPr lang="en-US" sz="1400" dirty="0" smtClean="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=0;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&lt;</a:t>
            </a:r>
            <a:r>
              <a:rPr lang="en-US" sz="1400" dirty="0" err="1">
                <a:solidFill>
                  <a:schemeClr val="accent1">
                    <a:lumMod val="75000"/>
                  </a:schemeClr>
                </a:solidFill>
                <a:latin typeface="Calibri" charset="0"/>
                <a:ea typeface="DengXian" charset="-122"/>
                <a:cs typeface="Times New Roman" charset="0"/>
              </a:rPr>
              <a:t>arr.length</a:t>
            </a:r>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  </a:t>
            </a:r>
          </a:p>
          <a:p>
            <a:r>
              <a:rPr lang="en-US" sz="1400" dirty="0">
                <a:solidFill>
                  <a:schemeClr val="accent1">
                    <a:lumMod val="75000"/>
                  </a:schemeClr>
                </a:solidFill>
                <a:latin typeface="Calibri" charset="0"/>
                <a:ea typeface="DengXian" charset="-122"/>
                <a:cs typeface="Times New Roman" charset="0"/>
              </a:rPr>
              <a:t>        // start from each </a:t>
            </a:r>
            <a:r>
              <a:rPr lang="en-US" sz="1400" dirty="0" smtClean="0">
                <a:solidFill>
                  <a:schemeClr val="accent1">
                    <a:lumMod val="75000"/>
                  </a:schemeClr>
                </a:solidFill>
                <a:latin typeface="Calibri" charset="0"/>
                <a:ea typeface="DengXian" charset="-122"/>
                <a:cs typeface="Times New Roman" charset="0"/>
              </a:rPr>
              <a:t>building </a:t>
            </a:r>
            <a:r>
              <a:rPr lang="en-US" sz="1400" dirty="0">
                <a:solidFill>
                  <a:schemeClr val="accent1">
                    <a:lumMod val="75000"/>
                  </a:schemeClr>
                </a:solidFill>
                <a:latin typeface="Calibri" charset="0"/>
                <a:ea typeface="DengXian" charset="-122"/>
                <a:cs typeface="Times New Roman" charset="0"/>
              </a:rPr>
              <a:t>and </a:t>
            </a:r>
            <a:r>
              <a:rPr lang="en-US" sz="1400" dirty="0" smtClean="0">
                <a:solidFill>
                  <a:schemeClr val="accent1">
                    <a:lumMod val="75000"/>
                  </a:schemeClr>
                </a:solidFill>
                <a:latin typeface="Calibri" charset="0"/>
                <a:ea typeface="DengXian" charset="-122"/>
                <a:cs typeface="Times New Roman" charset="0"/>
              </a:rPr>
              <a:t>get the </a:t>
            </a:r>
            <a:r>
              <a:rPr lang="en-US" sz="1400" dirty="0">
                <a:solidFill>
                  <a:schemeClr val="accent1">
                    <a:lumMod val="75000"/>
                  </a:schemeClr>
                </a:solidFill>
                <a:latin typeface="Calibri" charset="0"/>
                <a:ea typeface="DengXian" charset="-122"/>
                <a:cs typeface="Times New Roman" charset="0"/>
              </a:rPr>
              <a:t>distance of all 0 to </a:t>
            </a:r>
            <a:r>
              <a:rPr lang="en-US" sz="1400" dirty="0" smtClean="0">
                <a:solidFill>
                  <a:schemeClr val="accent1">
                    <a:lumMod val="75000"/>
                  </a:schemeClr>
                </a:solidFill>
                <a:latin typeface="Calibri" charset="0"/>
                <a:ea typeface="DengXian" charset="-122"/>
                <a:cs typeface="Times New Roman" charset="0"/>
              </a:rPr>
              <a:t>it, store </a:t>
            </a:r>
            <a:r>
              <a:rPr lang="en-US" sz="1400" dirty="0">
                <a:solidFill>
                  <a:schemeClr val="accent1">
                    <a:lumMod val="75000"/>
                  </a:schemeClr>
                </a:solidFill>
                <a:latin typeface="Calibri" charset="0"/>
                <a:ea typeface="DengXian" charset="-122"/>
                <a:cs typeface="Times New Roman" charset="0"/>
              </a:rPr>
              <a:t>in </a:t>
            </a:r>
            <a:r>
              <a:rPr lang="en-US" sz="1400" dirty="0" smtClean="0">
                <a:solidFill>
                  <a:schemeClr val="accent1">
                    <a:lumMod val="75000"/>
                  </a:schemeClr>
                </a:solidFill>
                <a:latin typeface="Calibri" charset="0"/>
                <a:ea typeface="DengXian" charset="-122"/>
                <a:cs typeface="Times New Roman" charset="0"/>
              </a:rPr>
              <a:t>map</a:t>
            </a:r>
            <a:endParaRPr lang="en-US" sz="1400" dirty="0">
              <a:solidFill>
                <a:schemeClr val="accent1">
                  <a:lumMod val="75000"/>
                </a:schemeClr>
              </a:solidFill>
              <a:latin typeface="Calibri" charset="0"/>
              <a:ea typeface="DengXian" charset="-122"/>
              <a:cs typeface="Times New Roman" charset="0"/>
            </a:endParaRP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bfs</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arr</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i</a:t>
            </a:r>
            <a:r>
              <a:rPr lang="en-US" sz="1400" dirty="0">
                <a:solidFill>
                  <a:schemeClr val="accent1">
                    <a:lumMod val="75000"/>
                  </a:schemeClr>
                </a:solidFill>
                <a:latin typeface="Calibri" charset="0"/>
                <a:ea typeface="DengXian" charset="-122"/>
                <a:cs typeface="Times New Roman" charset="0"/>
              </a:rPr>
              <a:t>], map, grid, m, n);</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 examine map</a:t>
            </a:r>
          </a:p>
          <a:p>
            <a:r>
              <a:rPr lang="en-US" sz="1400" dirty="0">
                <a:solidFill>
                  <a:schemeClr val="accent1">
                    <a:lumMod val="75000"/>
                  </a:schemeClr>
                </a:solidFill>
                <a:latin typeface="Calibri" charset="0"/>
                <a:ea typeface="DengXian" charset="-122"/>
                <a:cs typeface="Times New Roman" charset="0"/>
              </a:rPr>
              <a:t>    for(</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key in map) {</a:t>
            </a:r>
          </a:p>
          <a:p>
            <a:r>
              <a:rPr lang="en-US" sz="1400" dirty="0">
                <a:solidFill>
                  <a:schemeClr val="accent1">
                    <a:lumMod val="75000"/>
                  </a:schemeClr>
                </a:solidFill>
                <a:latin typeface="Calibri" charset="0"/>
                <a:ea typeface="DengXian" charset="-122"/>
                <a:cs typeface="Times New Roman" charset="0"/>
              </a:rPr>
              <a:t>        if(map[key].length !== </a:t>
            </a:r>
            <a:r>
              <a:rPr lang="en-US" sz="1400" dirty="0" err="1">
                <a:solidFill>
                  <a:schemeClr val="accent1">
                    <a:lumMod val="75000"/>
                  </a:schemeClr>
                </a:solidFill>
                <a:latin typeface="Calibri" charset="0"/>
                <a:ea typeface="DengXian" charset="-122"/>
                <a:cs typeface="Times New Roman" charset="0"/>
              </a:rPr>
              <a:t>buildingNumber</a:t>
            </a:r>
            <a:r>
              <a:rPr lang="en-US" sz="1400" dirty="0">
                <a:solidFill>
                  <a:schemeClr val="accent1">
                    <a:lumMod val="75000"/>
                  </a:schemeClr>
                </a:solidFill>
                <a:latin typeface="Calibri" charset="0"/>
                <a:ea typeface="DengXian" charset="-122"/>
                <a:cs typeface="Times New Roman" charset="0"/>
              </a:rPr>
              <a:t>)   continue;</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var</a:t>
            </a:r>
            <a:r>
              <a:rPr lang="en-US" sz="1400" dirty="0">
                <a:solidFill>
                  <a:schemeClr val="accent1">
                    <a:lumMod val="75000"/>
                  </a:schemeClr>
                </a:solidFill>
                <a:latin typeface="Calibri" charset="0"/>
                <a:ea typeface="DengXian" charset="-122"/>
                <a:cs typeface="Times New Roman" charset="0"/>
              </a:rPr>
              <a:t> sum = map[key].reduce((total, item) =&gt;  total + </a:t>
            </a:r>
            <a:r>
              <a:rPr lang="en-US" sz="1400" dirty="0" err="1">
                <a:solidFill>
                  <a:schemeClr val="accent1">
                    <a:lumMod val="75000"/>
                  </a:schemeClr>
                </a:solidFill>
                <a:latin typeface="Calibri" charset="0"/>
                <a:ea typeface="DengXian" charset="-122"/>
                <a:cs typeface="Times New Roman" charset="0"/>
              </a:rPr>
              <a:t>item.distance</a:t>
            </a:r>
            <a:r>
              <a:rPr lang="en-US" sz="1400" dirty="0">
                <a:solidFill>
                  <a:schemeClr val="accent1">
                    <a:lumMod val="75000"/>
                  </a:schemeClr>
                </a:solidFill>
                <a:latin typeface="Calibri" charset="0"/>
                <a:ea typeface="DengXian" charset="-122"/>
                <a:cs typeface="Times New Roman" charset="0"/>
              </a:rPr>
              <a:t>, 0);</a:t>
            </a:r>
          </a:p>
          <a:p>
            <a:r>
              <a:rPr lang="en-US" sz="1400" dirty="0">
                <a:solidFill>
                  <a:schemeClr val="accent1">
                    <a:lumMod val="75000"/>
                  </a:schemeClr>
                </a:solidFill>
                <a:latin typeface="Calibri" charset="0"/>
                <a:ea typeface="DengXian" charset="-122"/>
                <a:cs typeface="Times New Roman" charset="0"/>
              </a:rPr>
              <a:t>        </a:t>
            </a:r>
            <a:r>
              <a:rPr lang="en-US" sz="1400" dirty="0" err="1">
                <a:solidFill>
                  <a:schemeClr val="accent1">
                    <a:lumMod val="75000"/>
                  </a:schemeClr>
                </a:solidFill>
                <a:latin typeface="Calibri" charset="0"/>
                <a:ea typeface="DengXian" charset="-122"/>
                <a:cs typeface="Times New Roman" charset="0"/>
              </a:rPr>
              <a:t>minVal</a:t>
            </a:r>
            <a:r>
              <a:rPr lang="en-US" sz="1400" dirty="0">
                <a:solidFill>
                  <a:schemeClr val="accent1">
                    <a:lumMod val="75000"/>
                  </a:schemeClr>
                </a:solidFill>
                <a:latin typeface="Calibri" charset="0"/>
                <a:ea typeface="DengXian" charset="-122"/>
                <a:cs typeface="Times New Roman" charset="0"/>
              </a:rPr>
              <a:t> = </a:t>
            </a:r>
            <a:r>
              <a:rPr lang="en-US" sz="1400" dirty="0" err="1">
                <a:solidFill>
                  <a:schemeClr val="accent1">
                    <a:lumMod val="75000"/>
                  </a:schemeClr>
                </a:solidFill>
                <a:latin typeface="Calibri" charset="0"/>
                <a:ea typeface="DengXian" charset="-122"/>
                <a:cs typeface="Times New Roman" charset="0"/>
              </a:rPr>
              <a:t>Math.min</a:t>
            </a:r>
            <a:r>
              <a:rPr lang="en-US" sz="1400" dirty="0">
                <a:solidFill>
                  <a:schemeClr val="accent1">
                    <a:lumMod val="75000"/>
                  </a:schemeClr>
                </a:solidFill>
                <a:latin typeface="Calibri" charset="0"/>
                <a:ea typeface="DengXian" charset="-122"/>
                <a:cs typeface="Times New Roman" charset="0"/>
              </a:rPr>
              <a:t>(</a:t>
            </a:r>
            <a:r>
              <a:rPr lang="en-US" sz="1400" dirty="0" err="1">
                <a:solidFill>
                  <a:schemeClr val="accent1">
                    <a:lumMod val="75000"/>
                  </a:schemeClr>
                </a:solidFill>
                <a:latin typeface="Calibri" charset="0"/>
                <a:ea typeface="DengXian" charset="-122"/>
                <a:cs typeface="Times New Roman" charset="0"/>
              </a:rPr>
              <a:t>minVal</a:t>
            </a:r>
            <a:r>
              <a:rPr lang="en-US" sz="1400" dirty="0">
                <a:solidFill>
                  <a:schemeClr val="accent1">
                    <a:lumMod val="75000"/>
                  </a:schemeClr>
                </a:solidFill>
                <a:latin typeface="Calibri" charset="0"/>
                <a:ea typeface="DengXian" charset="-122"/>
                <a:cs typeface="Times New Roman" charset="0"/>
              </a:rPr>
              <a:t>, sum);</a:t>
            </a:r>
          </a:p>
          <a:p>
            <a:r>
              <a:rPr lang="en-US" sz="1400" dirty="0">
                <a:solidFill>
                  <a:schemeClr val="accent1">
                    <a:lumMod val="75000"/>
                  </a:schemeClr>
                </a:solidFill>
                <a:latin typeface="Calibri" charset="0"/>
                <a:ea typeface="DengXian" charset="-122"/>
                <a:cs typeface="Times New Roman" charset="0"/>
              </a:rPr>
              <a:t>    }</a:t>
            </a:r>
          </a:p>
          <a:p>
            <a:r>
              <a:rPr lang="en-US" sz="1400" dirty="0">
                <a:solidFill>
                  <a:schemeClr val="accent1">
                    <a:lumMod val="75000"/>
                  </a:schemeClr>
                </a:solidFill>
                <a:latin typeface="Calibri" charset="0"/>
                <a:ea typeface="DengXian" charset="-122"/>
                <a:cs typeface="Times New Roman" charset="0"/>
              </a:rPr>
              <a:t>     return </a:t>
            </a:r>
            <a:r>
              <a:rPr lang="en-US" sz="1400" dirty="0" err="1">
                <a:solidFill>
                  <a:schemeClr val="accent1">
                    <a:lumMod val="75000"/>
                  </a:schemeClr>
                </a:solidFill>
                <a:latin typeface="Calibri" charset="0"/>
                <a:ea typeface="DengXian" charset="-122"/>
                <a:cs typeface="Times New Roman" charset="0"/>
              </a:rPr>
              <a:t>minVal</a:t>
            </a:r>
            <a:r>
              <a:rPr lang="en-US" sz="1400" dirty="0">
                <a:solidFill>
                  <a:schemeClr val="accent1">
                    <a:lumMod val="75000"/>
                  </a:schemeClr>
                </a:solidFill>
                <a:latin typeface="Calibri" charset="0"/>
                <a:ea typeface="DengXian" charset="-122"/>
                <a:cs typeface="Times New Roman" charset="0"/>
              </a:rPr>
              <a:t> === Infinity ? -1: </a:t>
            </a:r>
            <a:r>
              <a:rPr lang="en-US" sz="1400" dirty="0" err="1">
                <a:solidFill>
                  <a:schemeClr val="accent1">
                    <a:lumMod val="75000"/>
                  </a:schemeClr>
                </a:solidFill>
                <a:latin typeface="Calibri" charset="0"/>
                <a:ea typeface="DengXian" charset="-122"/>
                <a:cs typeface="Times New Roman" charset="0"/>
              </a:rPr>
              <a:t>minVal</a:t>
            </a:r>
            <a:r>
              <a:rPr lang="en-US" sz="1400" dirty="0">
                <a:solidFill>
                  <a:schemeClr val="accent1">
                    <a:lumMod val="75000"/>
                  </a:schemeClr>
                </a:solidFill>
                <a:latin typeface="Calibri" charset="0"/>
                <a:ea typeface="DengXian" charset="-122"/>
                <a:cs typeface="Times New Roman" charset="0"/>
              </a:rPr>
              <a:t>;</a:t>
            </a:r>
          </a:p>
          <a:p>
            <a:r>
              <a:rPr lang="en-US" sz="1400" dirty="0" smtClean="0">
                <a:solidFill>
                  <a:schemeClr val="accent1">
                    <a:lumMod val="75000"/>
                  </a:schemeClr>
                </a:solidFill>
                <a:latin typeface="Calibri" charset="0"/>
                <a:ea typeface="DengXian" charset="-122"/>
                <a:cs typeface="Times New Roman" charset="0"/>
              </a:rPr>
              <a:t>};</a:t>
            </a:r>
          </a:p>
          <a:p>
            <a:endParaRPr lang="en-US" sz="1400" dirty="0">
              <a:solidFill>
                <a:schemeClr val="accent1">
                  <a:lumMod val="75000"/>
                </a:schemeClr>
              </a:solidFill>
              <a:effectLst/>
              <a:latin typeface="Calibri" charset="0"/>
              <a:ea typeface="DengXian" charset="-122"/>
              <a:cs typeface="Times New Roman" charset="0"/>
            </a:endParaRPr>
          </a:p>
          <a:p>
            <a:r>
              <a:rPr lang="en-US" sz="1400" dirty="0" smtClean="0">
                <a:solidFill>
                  <a:schemeClr val="accent1">
                    <a:lumMod val="75000"/>
                  </a:schemeClr>
                </a:solidFill>
                <a:latin typeface="Calibri" charset="0"/>
                <a:ea typeface="DengXian" charset="-122"/>
                <a:cs typeface="Times New Roman" charset="0"/>
              </a:rPr>
              <a:t>BFS function is in comments.</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84948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7193</Words>
  <Application>Microsoft Macintosh PowerPoint</Application>
  <PresentationFormat>Widescreen</PresentationFormat>
  <Paragraphs>890</Paragraphs>
  <Slides>24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Unicode MS</vt:lpstr>
      <vt:lpstr>Calibri</vt:lpstr>
      <vt:lpstr>Calibri Light</vt:lpstr>
      <vt:lpstr>Courier New</vt:lpstr>
      <vt:lpstr>DengXian</vt:lpstr>
      <vt:lpstr>Helvetica Neue</vt:lpstr>
      <vt:lpstr>Menlo</vt:lpstr>
      <vt:lpstr>Times New Roman</vt:lpstr>
      <vt:lpstr>Arial</vt:lpstr>
      <vt:lpstr>Office Theme</vt:lpstr>
      <vt:lpstr>BFS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 traverse</vt:lpstr>
      <vt:lpstr>Level traverse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Fannie Yang</dc:creator>
  <cp:lastModifiedBy>Fannie Yang</cp:lastModifiedBy>
  <cp:revision>49</cp:revision>
  <dcterms:created xsi:type="dcterms:W3CDTF">2018-07-08T18:08:56Z</dcterms:created>
  <dcterms:modified xsi:type="dcterms:W3CDTF">2018-07-10T07:04:35Z</dcterms:modified>
</cp:coreProperties>
</file>