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61" r:id="rId3"/>
    <p:sldId id="257" r:id="rId4"/>
    <p:sldId id="258" r:id="rId5"/>
    <p:sldId id="259" r:id="rId6"/>
    <p:sldId id="262" r:id="rId7"/>
    <p:sldId id="263" r:id="rId8"/>
    <p:sldId id="26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5"/>
    <p:restoredTop sz="94705"/>
  </p:normalViewPr>
  <p:slideViewPr>
    <p:cSldViewPr snapToGrid="0" snapToObjects="1">
      <p:cViewPr varScale="1">
        <p:scale>
          <a:sx n="108" d="100"/>
          <a:sy n="108" d="100"/>
        </p:scale>
        <p:origin x="25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94C0DB-3C36-A141-89A5-C6B237BF6482}" type="datetimeFigureOut">
              <a:rPr lang="en-US" smtClean="0"/>
              <a:t>7/9/18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411358-76DA-7A4D-9D77-5A86D19117DA}" type="slidenum">
              <a:rPr lang="en-US" smtClean="0"/>
              <a:t>‹#›</a:t>
            </a:fld>
            <a:endParaRPr lang="en-US"/>
          </a:p>
        </p:txBody>
      </p:sp>
    </p:spTree>
    <p:extLst>
      <p:ext uri="{BB962C8B-B14F-4D97-AF65-F5344CB8AC3E}">
        <p14:creationId xmlns:p14="http://schemas.microsoft.com/office/powerpoint/2010/main" val="44072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411358-76DA-7A4D-9D77-5A86D19117DA}" type="slidenum">
              <a:rPr lang="en-US" smtClean="0"/>
              <a:t>4</a:t>
            </a:fld>
            <a:endParaRPr lang="en-US"/>
          </a:p>
        </p:txBody>
      </p:sp>
    </p:spTree>
    <p:extLst>
      <p:ext uri="{BB962C8B-B14F-4D97-AF65-F5344CB8AC3E}">
        <p14:creationId xmlns:p14="http://schemas.microsoft.com/office/powerpoint/2010/main" val="10582739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411358-76DA-7A4D-9D77-5A86D19117DA}" type="slidenum">
              <a:rPr lang="en-US" smtClean="0"/>
              <a:t>5</a:t>
            </a:fld>
            <a:endParaRPr lang="en-US"/>
          </a:p>
        </p:txBody>
      </p:sp>
    </p:spTree>
    <p:extLst>
      <p:ext uri="{BB962C8B-B14F-4D97-AF65-F5344CB8AC3E}">
        <p14:creationId xmlns:p14="http://schemas.microsoft.com/office/powerpoint/2010/main" val="1897345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411358-76DA-7A4D-9D77-5A86D19117DA}" type="slidenum">
              <a:rPr lang="en-US" smtClean="0"/>
              <a:t>6</a:t>
            </a:fld>
            <a:endParaRPr lang="en-US"/>
          </a:p>
        </p:txBody>
      </p:sp>
    </p:spTree>
    <p:extLst>
      <p:ext uri="{BB962C8B-B14F-4D97-AF65-F5344CB8AC3E}">
        <p14:creationId xmlns:p14="http://schemas.microsoft.com/office/powerpoint/2010/main" val="2051334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B68090F-F7E2-E54C-BC52-3F8E522F04F1}" type="datetimeFigureOut">
              <a:rPr lang="en-US" smtClean="0"/>
              <a:t>7/9/18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46DFA2-94B8-0B43-B91B-C021BA75FFAD}" type="slidenum">
              <a:rPr lang="en-US" smtClean="0"/>
              <a:t>‹#›</a:t>
            </a:fld>
            <a:endParaRPr lang="en-US"/>
          </a:p>
        </p:txBody>
      </p:sp>
    </p:spTree>
    <p:extLst>
      <p:ext uri="{BB962C8B-B14F-4D97-AF65-F5344CB8AC3E}">
        <p14:creationId xmlns:p14="http://schemas.microsoft.com/office/powerpoint/2010/main" val="340681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68090F-F7E2-E54C-BC52-3F8E522F04F1}" type="datetimeFigureOut">
              <a:rPr lang="en-US" smtClean="0"/>
              <a:t>7/9/18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46DFA2-94B8-0B43-B91B-C021BA75FFAD}" type="slidenum">
              <a:rPr lang="en-US" smtClean="0"/>
              <a:t>‹#›</a:t>
            </a:fld>
            <a:endParaRPr lang="en-US"/>
          </a:p>
        </p:txBody>
      </p:sp>
    </p:spTree>
    <p:extLst>
      <p:ext uri="{BB962C8B-B14F-4D97-AF65-F5344CB8AC3E}">
        <p14:creationId xmlns:p14="http://schemas.microsoft.com/office/powerpoint/2010/main" val="1876930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68090F-F7E2-E54C-BC52-3F8E522F04F1}" type="datetimeFigureOut">
              <a:rPr lang="en-US" smtClean="0"/>
              <a:t>7/9/18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46DFA2-94B8-0B43-B91B-C021BA75FFAD}" type="slidenum">
              <a:rPr lang="en-US" smtClean="0"/>
              <a:t>‹#›</a:t>
            </a:fld>
            <a:endParaRPr lang="en-US"/>
          </a:p>
        </p:txBody>
      </p:sp>
    </p:spTree>
    <p:extLst>
      <p:ext uri="{BB962C8B-B14F-4D97-AF65-F5344CB8AC3E}">
        <p14:creationId xmlns:p14="http://schemas.microsoft.com/office/powerpoint/2010/main" val="1189253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68090F-F7E2-E54C-BC52-3F8E522F04F1}" type="datetimeFigureOut">
              <a:rPr lang="en-US" smtClean="0"/>
              <a:t>7/9/18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46DFA2-94B8-0B43-B91B-C021BA75FFAD}" type="slidenum">
              <a:rPr lang="en-US" smtClean="0"/>
              <a:t>‹#›</a:t>
            </a:fld>
            <a:endParaRPr lang="en-US"/>
          </a:p>
        </p:txBody>
      </p:sp>
    </p:spTree>
    <p:extLst>
      <p:ext uri="{BB962C8B-B14F-4D97-AF65-F5344CB8AC3E}">
        <p14:creationId xmlns:p14="http://schemas.microsoft.com/office/powerpoint/2010/main" val="1338576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68090F-F7E2-E54C-BC52-3F8E522F04F1}" type="datetimeFigureOut">
              <a:rPr lang="en-US" smtClean="0"/>
              <a:t>7/9/18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46DFA2-94B8-0B43-B91B-C021BA75FFAD}" type="slidenum">
              <a:rPr lang="en-US" smtClean="0"/>
              <a:t>‹#›</a:t>
            </a:fld>
            <a:endParaRPr lang="en-US"/>
          </a:p>
        </p:txBody>
      </p:sp>
    </p:spTree>
    <p:extLst>
      <p:ext uri="{BB962C8B-B14F-4D97-AF65-F5344CB8AC3E}">
        <p14:creationId xmlns:p14="http://schemas.microsoft.com/office/powerpoint/2010/main" val="415440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B68090F-F7E2-E54C-BC52-3F8E522F04F1}" type="datetimeFigureOut">
              <a:rPr lang="en-US" smtClean="0"/>
              <a:t>7/9/18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46DFA2-94B8-0B43-B91B-C021BA75FFAD}" type="slidenum">
              <a:rPr lang="en-US" smtClean="0"/>
              <a:t>‹#›</a:t>
            </a:fld>
            <a:endParaRPr lang="en-US"/>
          </a:p>
        </p:txBody>
      </p:sp>
    </p:spTree>
    <p:extLst>
      <p:ext uri="{BB962C8B-B14F-4D97-AF65-F5344CB8AC3E}">
        <p14:creationId xmlns:p14="http://schemas.microsoft.com/office/powerpoint/2010/main" val="835214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B68090F-F7E2-E54C-BC52-3F8E522F04F1}" type="datetimeFigureOut">
              <a:rPr lang="en-US" smtClean="0"/>
              <a:t>7/9/18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46DFA2-94B8-0B43-B91B-C021BA75FFAD}" type="slidenum">
              <a:rPr lang="en-US" smtClean="0"/>
              <a:t>‹#›</a:t>
            </a:fld>
            <a:endParaRPr lang="en-US"/>
          </a:p>
        </p:txBody>
      </p:sp>
    </p:spTree>
    <p:extLst>
      <p:ext uri="{BB962C8B-B14F-4D97-AF65-F5344CB8AC3E}">
        <p14:creationId xmlns:p14="http://schemas.microsoft.com/office/powerpoint/2010/main" val="1493035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B68090F-F7E2-E54C-BC52-3F8E522F04F1}" type="datetimeFigureOut">
              <a:rPr lang="en-US" smtClean="0"/>
              <a:t>7/9/18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46DFA2-94B8-0B43-B91B-C021BA75FFAD}" type="slidenum">
              <a:rPr lang="en-US" smtClean="0"/>
              <a:t>‹#›</a:t>
            </a:fld>
            <a:endParaRPr lang="en-US"/>
          </a:p>
        </p:txBody>
      </p:sp>
    </p:spTree>
    <p:extLst>
      <p:ext uri="{BB962C8B-B14F-4D97-AF65-F5344CB8AC3E}">
        <p14:creationId xmlns:p14="http://schemas.microsoft.com/office/powerpoint/2010/main" val="93888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68090F-F7E2-E54C-BC52-3F8E522F04F1}" type="datetimeFigureOut">
              <a:rPr lang="en-US" smtClean="0"/>
              <a:t>7/9/18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46DFA2-94B8-0B43-B91B-C021BA75FFAD}" type="slidenum">
              <a:rPr lang="en-US" smtClean="0"/>
              <a:t>‹#›</a:t>
            </a:fld>
            <a:endParaRPr lang="en-US"/>
          </a:p>
        </p:txBody>
      </p:sp>
    </p:spTree>
    <p:extLst>
      <p:ext uri="{BB962C8B-B14F-4D97-AF65-F5344CB8AC3E}">
        <p14:creationId xmlns:p14="http://schemas.microsoft.com/office/powerpoint/2010/main" val="1733476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68090F-F7E2-E54C-BC52-3F8E522F04F1}" type="datetimeFigureOut">
              <a:rPr lang="en-US" smtClean="0"/>
              <a:t>7/9/18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46DFA2-94B8-0B43-B91B-C021BA75FFAD}" type="slidenum">
              <a:rPr lang="en-US" smtClean="0"/>
              <a:t>‹#›</a:t>
            </a:fld>
            <a:endParaRPr lang="en-US"/>
          </a:p>
        </p:txBody>
      </p:sp>
    </p:spTree>
    <p:extLst>
      <p:ext uri="{BB962C8B-B14F-4D97-AF65-F5344CB8AC3E}">
        <p14:creationId xmlns:p14="http://schemas.microsoft.com/office/powerpoint/2010/main" val="1775102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68090F-F7E2-E54C-BC52-3F8E522F04F1}" type="datetimeFigureOut">
              <a:rPr lang="en-US" smtClean="0"/>
              <a:t>7/9/18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46DFA2-94B8-0B43-B91B-C021BA75FFAD}" type="slidenum">
              <a:rPr lang="en-US" smtClean="0"/>
              <a:t>‹#›</a:t>
            </a:fld>
            <a:endParaRPr lang="en-US"/>
          </a:p>
        </p:txBody>
      </p:sp>
    </p:spTree>
    <p:extLst>
      <p:ext uri="{BB962C8B-B14F-4D97-AF65-F5344CB8AC3E}">
        <p14:creationId xmlns:p14="http://schemas.microsoft.com/office/powerpoint/2010/main" val="131272543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68090F-F7E2-E54C-BC52-3F8E522F04F1}" type="datetimeFigureOut">
              <a:rPr lang="en-US" smtClean="0"/>
              <a:t>7/9/18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46DFA2-94B8-0B43-B91B-C021BA75FFAD}" type="slidenum">
              <a:rPr lang="en-US" smtClean="0"/>
              <a:t>‹#›</a:t>
            </a:fld>
            <a:endParaRPr lang="en-US"/>
          </a:p>
        </p:txBody>
      </p:sp>
    </p:spTree>
    <p:extLst>
      <p:ext uri="{BB962C8B-B14F-4D97-AF65-F5344CB8AC3E}">
        <p14:creationId xmlns:p14="http://schemas.microsoft.com/office/powerpoint/2010/main" val="17830948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Stack</a:t>
            </a:r>
            <a:endParaRPr lang="en-US" dirty="0"/>
          </a:p>
        </p:txBody>
      </p:sp>
    </p:spTree>
    <p:extLst>
      <p:ext uri="{BB962C8B-B14F-4D97-AF65-F5344CB8AC3E}">
        <p14:creationId xmlns:p14="http://schemas.microsoft.com/office/powerpoint/2010/main" val="650887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Straight-forward</a:t>
            </a:r>
          </a:p>
          <a:p>
            <a:r>
              <a:rPr lang="en-US" dirty="0" smtClean="0"/>
              <a:t>Next greater</a:t>
            </a:r>
          </a:p>
          <a:p>
            <a:r>
              <a:rPr lang="en-US" dirty="0" smtClean="0"/>
              <a:t>Calculator series</a:t>
            </a:r>
          </a:p>
          <a:p>
            <a:r>
              <a:rPr lang="en-US" dirty="0" smtClean="0"/>
              <a:t>hard</a:t>
            </a:r>
            <a:endParaRPr lang="en-US" dirty="0"/>
          </a:p>
        </p:txBody>
      </p:sp>
    </p:spTree>
    <p:extLst>
      <p:ext uri="{BB962C8B-B14F-4D97-AF65-F5344CB8AC3E}">
        <p14:creationId xmlns:p14="http://schemas.microsoft.com/office/powerpoint/2010/main" val="1968744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667" y="531614"/>
            <a:ext cx="6096000" cy="2246769"/>
          </a:xfrm>
          <a:prstGeom prst="rect">
            <a:avLst/>
          </a:prstGeom>
        </p:spPr>
        <p:txBody>
          <a:bodyPr>
            <a:spAutoFit/>
          </a:bodyPr>
          <a:lstStyle/>
          <a:p>
            <a:r>
              <a:rPr lang="en-US" sz="1400" dirty="0" smtClean="0"/>
              <a:t>Evaluate reversed polish notation: Evaluate </a:t>
            </a:r>
            <a:r>
              <a:rPr lang="en-US" sz="1400" dirty="0"/>
              <a:t>the value of an arithmetic expression in Reverse Polish Notation</a:t>
            </a:r>
            <a:r>
              <a:rPr lang="en-US" sz="1400" dirty="0" smtClean="0"/>
              <a:t>. Valid </a:t>
            </a:r>
            <a:r>
              <a:rPr lang="en-US" sz="1400" dirty="0"/>
              <a:t>operators are +, -, *, /. </a:t>
            </a:r>
            <a:endParaRPr lang="en-US" sz="1400" dirty="0" smtClean="0"/>
          </a:p>
          <a:p>
            <a:r>
              <a:rPr lang="en-US" sz="1400" dirty="0" smtClean="0"/>
              <a:t>Each </a:t>
            </a:r>
            <a:r>
              <a:rPr lang="en-US" sz="1400" dirty="0"/>
              <a:t>operand may be an integer or another expression</a:t>
            </a:r>
            <a:r>
              <a:rPr lang="en-US" sz="1400" dirty="0" smtClean="0"/>
              <a:t>. </a:t>
            </a:r>
          </a:p>
          <a:p>
            <a:r>
              <a:rPr lang="en-US" sz="1400" dirty="0" smtClean="0"/>
              <a:t>Note: Division </a:t>
            </a:r>
            <a:r>
              <a:rPr lang="en-US" sz="1400" dirty="0"/>
              <a:t>between two integers should truncate toward zero</a:t>
            </a:r>
            <a:r>
              <a:rPr lang="en-US" sz="1400" dirty="0" smtClean="0"/>
              <a:t>. The </a:t>
            </a:r>
            <a:r>
              <a:rPr lang="en-US" sz="1400" dirty="0"/>
              <a:t>given RPN expression is always valid. That means the expression would always evaluate to a result and there won't be any divide by zero operation</a:t>
            </a:r>
            <a:r>
              <a:rPr lang="en-US" sz="1400" dirty="0" smtClean="0"/>
              <a:t>.</a:t>
            </a:r>
          </a:p>
          <a:p>
            <a:r>
              <a:rPr lang="en-US" sz="1400" dirty="0" smtClean="0"/>
              <a:t>Example </a:t>
            </a:r>
            <a:r>
              <a:rPr lang="en-US" sz="1400" dirty="0"/>
              <a:t>1:Input: ["2", "1", "+", "3", "*"]Output: </a:t>
            </a:r>
            <a:r>
              <a:rPr lang="en-US" sz="1400" dirty="0" smtClean="0"/>
              <a:t>9</a:t>
            </a:r>
          </a:p>
          <a:p>
            <a:r>
              <a:rPr lang="en-US" sz="1400" dirty="0" smtClean="0"/>
              <a:t>Explanation</a:t>
            </a:r>
            <a:r>
              <a:rPr lang="en-US" sz="1400" dirty="0"/>
              <a:t>: ((2 + 1) * 3) = </a:t>
            </a:r>
            <a:r>
              <a:rPr lang="en-US" sz="1400" dirty="0" smtClean="0"/>
              <a:t>9</a:t>
            </a:r>
          </a:p>
          <a:p>
            <a:r>
              <a:rPr lang="en-US" sz="1400" dirty="0" smtClean="0"/>
              <a:t>Example </a:t>
            </a:r>
            <a:r>
              <a:rPr lang="en-US" sz="1400" dirty="0"/>
              <a:t>2:Input: ["4", "13", "5", "/", "+"]Output: </a:t>
            </a:r>
            <a:r>
              <a:rPr lang="en-US" sz="1400" dirty="0" smtClean="0"/>
              <a:t>6</a:t>
            </a:r>
          </a:p>
          <a:p>
            <a:r>
              <a:rPr lang="en-US" sz="1400" dirty="0" smtClean="0"/>
              <a:t>Explanation</a:t>
            </a:r>
            <a:r>
              <a:rPr lang="en-US" sz="1400" dirty="0"/>
              <a:t>: (4 + (13 / 5)) = 6</a:t>
            </a:r>
          </a:p>
        </p:txBody>
      </p:sp>
      <p:sp>
        <p:nvSpPr>
          <p:cNvPr id="3" name="Rectangle 2"/>
          <p:cNvSpPr/>
          <p:nvPr/>
        </p:nvSpPr>
        <p:spPr>
          <a:xfrm>
            <a:off x="63334" y="2959183"/>
            <a:ext cx="6309756" cy="3754874"/>
          </a:xfrm>
          <a:prstGeom prst="rect">
            <a:avLst/>
          </a:prstGeom>
        </p:spPr>
        <p:txBody>
          <a:bodyPr wrap="square">
            <a:spAutoFit/>
          </a:bodyPr>
          <a:lstStyle/>
          <a:p>
            <a:r>
              <a:rPr lang="en-US" sz="1400" dirty="0" err="1">
                <a:solidFill>
                  <a:schemeClr val="accent1">
                    <a:lumMod val="75000"/>
                  </a:schemeClr>
                </a:solidFill>
                <a:latin typeface="Calibri" charset="0"/>
                <a:ea typeface="DengXian" charset="-122"/>
                <a:cs typeface="Times New Roman" charset="0"/>
              </a:rPr>
              <a:t>var</a:t>
            </a:r>
            <a:r>
              <a:rPr lang="en-US" sz="1400" dirty="0">
                <a:solidFill>
                  <a:schemeClr val="accent1">
                    <a:lumMod val="75000"/>
                  </a:schemeClr>
                </a:solidFill>
                <a:latin typeface="Calibri" charset="0"/>
                <a:ea typeface="DengXian" charset="-122"/>
                <a:cs typeface="Times New Roman" charset="0"/>
              </a:rPr>
              <a:t> </a:t>
            </a:r>
            <a:r>
              <a:rPr lang="en-US" sz="1400" dirty="0" err="1">
                <a:solidFill>
                  <a:schemeClr val="accent1">
                    <a:lumMod val="75000"/>
                  </a:schemeClr>
                </a:solidFill>
                <a:latin typeface="Calibri" charset="0"/>
                <a:ea typeface="DengXian" charset="-122"/>
                <a:cs typeface="Times New Roman" charset="0"/>
              </a:rPr>
              <a:t>st</a:t>
            </a:r>
            <a:r>
              <a:rPr lang="en-US" sz="1400" dirty="0">
                <a:solidFill>
                  <a:schemeClr val="accent1">
                    <a:lumMod val="75000"/>
                  </a:schemeClr>
                </a:solidFill>
                <a:latin typeface="Calibri" charset="0"/>
                <a:ea typeface="DengXian" charset="-122"/>
                <a:cs typeface="Times New Roman" charset="0"/>
              </a:rPr>
              <a:t> = [];</a:t>
            </a:r>
          </a:p>
          <a:p>
            <a:r>
              <a:rPr lang="en-US" sz="1400" dirty="0">
                <a:solidFill>
                  <a:schemeClr val="accent1">
                    <a:lumMod val="75000"/>
                  </a:schemeClr>
                </a:solidFill>
                <a:latin typeface="Calibri" charset="0"/>
                <a:ea typeface="DengXian" charset="-122"/>
                <a:cs typeface="Times New Roman" charset="0"/>
              </a:rPr>
              <a:t>    for(</a:t>
            </a:r>
            <a:r>
              <a:rPr lang="en-US" sz="1400" dirty="0" err="1">
                <a:solidFill>
                  <a:schemeClr val="accent1">
                    <a:lumMod val="75000"/>
                  </a:schemeClr>
                </a:solidFill>
                <a:latin typeface="Calibri" charset="0"/>
                <a:ea typeface="DengXian" charset="-122"/>
                <a:cs typeface="Times New Roman" charset="0"/>
              </a:rPr>
              <a:t>var</a:t>
            </a:r>
            <a:r>
              <a:rPr lang="en-US" sz="1400" dirty="0">
                <a:solidFill>
                  <a:schemeClr val="accent1">
                    <a:lumMod val="75000"/>
                  </a:schemeClr>
                </a:solidFill>
                <a:latin typeface="Calibri" charset="0"/>
                <a:ea typeface="DengXian" charset="-122"/>
                <a:cs typeface="Times New Roman" charset="0"/>
              </a:rPr>
              <a:t> token of tokens) {</a:t>
            </a:r>
          </a:p>
          <a:p>
            <a:r>
              <a:rPr lang="en-US" sz="1400" dirty="0">
                <a:solidFill>
                  <a:schemeClr val="accent1">
                    <a:lumMod val="75000"/>
                  </a:schemeClr>
                </a:solidFill>
                <a:latin typeface="Calibri" charset="0"/>
                <a:ea typeface="DengXian" charset="-122"/>
                <a:cs typeface="Times New Roman" charset="0"/>
              </a:rPr>
              <a:t>        if((token[0] === '-' &amp;&amp; </a:t>
            </a:r>
            <a:r>
              <a:rPr lang="en-US" sz="1400" dirty="0" err="1">
                <a:solidFill>
                  <a:schemeClr val="accent1">
                    <a:lumMod val="75000"/>
                  </a:schemeClr>
                </a:solidFill>
                <a:latin typeface="Calibri" charset="0"/>
                <a:ea typeface="DengXian" charset="-122"/>
                <a:cs typeface="Times New Roman" charset="0"/>
              </a:rPr>
              <a:t>token.length</a:t>
            </a:r>
            <a:r>
              <a:rPr lang="en-US" sz="1400" dirty="0">
                <a:solidFill>
                  <a:schemeClr val="accent1">
                    <a:lumMod val="75000"/>
                  </a:schemeClr>
                </a:solidFill>
                <a:latin typeface="Calibri" charset="0"/>
                <a:ea typeface="DengXian" charset="-122"/>
                <a:cs typeface="Times New Roman" charset="0"/>
              </a:rPr>
              <a:t> &gt; 1) || (token[0] &gt;= '0' &amp;&amp; token[0] &lt;= '9')) </a:t>
            </a:r>
          </a:p>
          <a:p>
            <a:r>
              <a:rPr lang="en-US" sz="1400" dirty="0">
                <a:solidFill>
                  <a:schemeClr val="accent1">
                    <a:lumMod val="75000"/>
                  </a:schemeClr>
                </a:solidFill>
                <a:latin typeface="Calibri" charset="0"/>
                <a:ea typeface="DengXian" charset="-122"/>
                <a:cs typeface="Times New Roman" charset="0"/>
              </a:rPr>
              <a:t>            </a:t>
            </a:r>
            <a:r>
              <a:rPr lang="en-US" sz="1400" dirty="0" err="1">
                <a:solidFill>
                  <a:schemeClr val="accent1">
                    <a:lumMod val="75000"/>
                  </a:schemeClr>
                </a:solidFill>
                <a:latin typeface="Calibri" charset="0"/>
                <a:ea typeface="DengXian" charset="-122"/>
                <a:cs typeface="Times New Roman" charset="0"/>
              </a:rPr>
              <a:t>st.push</a:t>
            </a:r>
            <a:r>
              <a:rPr lang="en-US" sz="1400" dirty="0">
                <a:solidFill>
                  <a:schemeClr val="accent1">
                    <a:lumMod val="75000"/>
                  </a:schemeClr>
                </a:solidFill>
                <a:latin typeface="Calibri" charset="0"/>
                <a:ea typeface="DengXian" charset="-122"/>
                <a:cs typeface="Times New Roman" charset="0"/>
              </a:rPr>
              <a:t>(token);</a:t>
            </a:r>
          </a:p>
          <a:p>
            <a:r>
              <a:rPr lang="en-US" sz="1400" dirty="0">
                <a:solidFill>
                  <a:schemeClr val="accent1">
                    <a:lumMod val="75000"/>
                  </a:schemeClr>
                </a:solidFill>
                <a:latin typeface="Calibri" charset="0"/>
                <a:ea typeface="DengXian" charset="-122"/>
                <a:cs typeface="Times New Roman" charset="0"/>
              </a:rPr>
              <a:t>        else{</a:t>
            </a:r>
          </a:p>
          <a:p>
            <a:r>
              <a:rPr lang="en-US" sz="1400" dirty="0">
                <a:solidFill>
                  <a:schemeClr val="accent1">
                    <a:lumMod val="75000"/>
                  </a:schemeClr>
                </a:solidFill>
                <a:latin typeface="Calibri" charset="0"/>
                <a:ea typeface="DengXian" charset="-122"/>
                <a:cs typeface="Times New Roman" charset="0"/>
              </a:rPr>
              <a:t>            </a:t>
            </a:r>
            <a:r>
              <a:rPr lang="en-US" sz="1400" dirty="0" err="1">
                <a:solidFill>
                  <a:schemeClr val="accent1">
                    <a:lumMod val="75000"/>
                  </a:schemeClr>
                </a:solidFill>
                <a:latin typeface="Calibri" charset="0"/>
                <a:ea typeface="DengXian" charset="-122"/>
                <a:cs typeface="Times New Roman" charset="0"/>
              </a:rPr>
              <a:t>var</a:t>
            </a:r>
            <a:r>
              <a:rPr lang="en-US" sz="1400" dirty="0">
                <a:solidFill>
                  <a:schemeClr val="accent1">
                    <a:lumMod val="75000"/>
                  </a:schemeClr>
                </a:solidFill>
                <a:latin typeface="Calibri" charset="0"/>
                <a:ea typeface="DengXian" charset="-122"/>
                <a:cs typeface="Times New Roman" charset="0"/>
              </a:rPr>
              <a:t> e1 = </a:t>
            </a:r>
            <a:r>
              <a:rPr lang="en-US" sz="1400" dirty="0" err="1">
                <a:solidFill>
                  <a:schemeClr val="accent1">
                    <a:lumMod val="75000"/>
                  </a:schemeClr>
                </a:solidFill>
                <a:latin typeface="Calibri" charset="0"/>
                <a:ea typeface="DengXian" charset="-122"/>
                <a:cs typeface="Times New Roman" charset="0"/>
              </a:rPr>
              <a:t>parseInt</a:t>
            </a:r>
            <a:r>
              <a:rPr lang="en-US" sz="1400" dirty="0">
                <a:solidFill>
                  <a:schemeClr val="accent1">
                    <a:lumMod val="75000"/>
                  </a:schemeClr>
                </a:solidFill>
                <a:latin typeface="Calibri" charset="0"/>
                <a:ea typeface="DengXian" charset="-122"/>
                <a:cs typeface="Times New Roman" charset="0"/>
              </a:rPr>
              <a:t>(</a:t>
            </a:r>
            <a:r>
              <a:rPr lang="en-US" sz="1400" dirty="0" err="1">
                <a:solidFill>
                  <a:schemeClr val="accent1">
                    <a:lumMod val="75000"/>
                  </a:schemeClr>
                </a:solidFill>
                <a:latin typeface="Calibri" charset="0"/>
                <a:ea typeface="DengXian" charset="-122"/>
                <a:cs typeface="Times New Roman" charset="0"/>
              </a:rPr>
              <a:t>st.pop</a:t>
            </a:r>
            <a:r>
              <a:rPr lang="en-US" sz="1400" dirty="0">
                <a:solidFill>
                  <a:schemeClr val="accent1">
                    <a:lumMod val="75000"/>
                  </a:schemeClr>
                </a:solidFill>
                <a:latin typeface="Calibri" charset="0"/>
                <a:ea typeface="DengXian" charset="-122"/>
                <a:cs typeface="Times New Roman" charset="0"/>
              </a:rPr>
              <a:t>());</a:t>
            </a:r>
          </a:p>
          <a:p>
            <a:r>
              <a:rPr lang="en-US" sz="1400" dirty="0">
                <a:solidFill>
                  <a:schemeClr val="accent1">
                    <a:lumMod val="75000"/>
                  </a:schemeClr>
                </a:solidFill>
                <a:latin typeface="Calibri" charset="0"/>
                <a:ea typeface="DengXian" charset="-122"/>
                <a:cs typeface="Times New Roman" charset="0"/>
              </a:rPr>
              <a:t>            </a:t>
            </a:r>
            <a:r>
              <a:rPr lang="en-US" sz="1400" dirty="0" err="1">
                <a:solidFill>
                  <a:schemeClr val="accent1">
                    <a:lumMod val="75000"/>
                  </a:schemeClr>
                </a:solidFill>
                <a:latin typeface="Calibri" charset="0"/>
                <a:ea typeface="DengXian" charset="-122"/>
                <a:cs typeface="Times New Roman" charset="0"/>
              </a:rPr>
              <a:t>var</a:t>
            </a:r>
            <a:r>
              <a:rPr lang="en-US" sz="1400" dirty="0">
                <a:solidFill>
                  <a:schemeClr val="accent1">
                    <a:lumMod val="75000"/>
                  </a:schemeClr>
                </a:solidFill>
                <a:latin typeface="Calibri" charset="0"/>
                <a:ea typeface="DengXian" charset="-122"/>
                <a:cs typeface="Times New Roman" charset="0"/>
              </a:rPr>
              <a:t> e2 = </a:t>
            </a:r>
            <a:r>
              <a:rPr lang="en-US" sz="1400" dirty="0" err="1">
                <a:solidFill>
                  <a:schemeClr val="accent1">
                    <a:lumMod val="75000"/>
                  </a:schemeClr>
                </a:solidFill>
                <a:latin typeface="Calibri" charset="0"/>
                <a:ea typeface="DengXian" charset="-122"/>
                <a:cs typeface="Times New Roman" charset="0"/>
              </a:rPr>
              <a:t>parseInt</a:t>
            </a:r>
            <a:r>
              <a:rPr lang="en-US" sz="1400" dirty="0">
                <a:solidFill>
                  <a:schemeClr val="accent1">
                    <a:lumMod val="75000"/>
                  </a:schemeClr>
                </a:solidFill>
                <a:latin typeface="Calibri" charset="0"/>
                <a:ea typeface="DengXian" charset="-122"/>
                <a:cs typeface="Times New Roman" charset="0"/>
              </a:rPr>
              <a:t>(</a:t>
            </a:r>
            <a:r>
              <a:rPr lang="en-US" sz="1400" dirty="0" err="1">
                <a:solidFill>
                  <a:schemeClr val="accent1">
                    <a:lumMod val="75000"/>
                  </a:schemeClr>
                </a:solidFill>
                <a:latin typeface="Calibri" charset="0"/>
                <a:ea typeface="DengXian" charset="-122"/>
                <a:cs typeface="Times New Roman" charset="0"/>
              </a:rPr>
              <a:t>st.pop</a:t>
            </a:r>
            <a:r>
              <a:rPr lang="en-US" sz="1400" dirty="0">
                <a:solidFill>
                  <a:schemeClr val="accent1">
                    <a:lumMod val="75000"/>
                  </a:schemeClr>
                </a:solidFill>
                <a:latin typeface="Calibri" charset="0"/>
                <a:ea typeface="DengXian" charset="-122"/>
                <a:cs typeface="Times New Roman" charset="0"/>
              </a:rPr>
              <a:t>());</a:t>
            </a:r>
          </a:p>
          <a:p>
            <a:r>
              <a:rPr lang="en-US" sz="1400" dirty="0">
                <a:solidFill>
                  <a:schemeClr val="accent1">
                    <a:lumMod val="75000"/>
                  </a:schemeClr>
                </a:solidFill>
                <a:latin typeface="Calibri" charset="0"/>
                <a:ea typeface="DengXian" charset="-122"/>
                <a:cs typeface="Times New Roman" charset="0"/>
              </a:rPr>
              <a:t>            if(token === '-') </a:t>
            </a:r>
            <a:r>
              <a:rPr lang="en-US" sz="1400" dirty="0" err="1">
                <a:solidFill>
                  <a:schemeClr val="accent1">
                    <a:lumMod val="75000"/>
                  </a:schemeClr>
                </a:solidFill>
                <a:latin typeface="Calibri" charset="0"/>
                <a:ea typeface="DengXian" charset="-122"/>
                <a:cs typeface="Times New Roman" charset="0"/>
              </a:rPr>
              <a:t>st.push</a:t>
            </a:r>
            <a:r>
              <a:rPr lang="en-US" sz="1400" dirty="0">
                <a:solidFill>
                  <a:schemeClr val="accent1">
                    <a:lumMod val="75000"/>
                  </a:schemeClr>
                </a:solidFill>
                <a:latin typeface="Calibri" charset="0"/>
                <a:ea typeface="DengXian" charset="-122"/>
                <a:cs typeface="Times New Roman" charset="0"/>
              </a:rPr>
              <a:t>(e2 - e1);</a:t>
            </a:r>
          </a:p>
          <a:p>
            <a:r>
              <a:rPr lang="en-US" sz="1400" dirty="0">
                <a:solidFill>
                  <a:schemeClr val="accent1">
                    <a:lumMod val="75000"/>
                  </a:schemeClr>
                </a:solidFill>
                <a:latin typeface="Calibri" charset="0"/>
                <a:ea typeface="DengXian" charset="-122"/>
                <a:cs typeface="Times New Roman" charset="0"/>
              </a:rPr>
              <a:t>            if(token === '+') </a:t>
            </a:r>
            <a:r>
              <a:rPr lang="en-US" sz="1400" dirty="0" err="1">
                <a:solidFill>
                  <a:schemeClr val="accent1">
                    <a:lumMod val="75000"/>
                  </a:schemeClr>
                </a:solidFill>
                <a:latin typeface="Calibri" charset="0"/>
                <a:ea typeface="DengXian" charset="-122"/>
                <a:cs typeface="Times New Roman" charset="0"/>
              </a:rPr>
              <a:t>st.push</a:t>
            </a:r>
            <a:r>
              <a:rPr lang="en-US" sz="1400" dirty="0">
                <a:solidFill>
                  <a:schemeClr val="accent1">
                    <a:lumMod val="75000"/>
                  </a:schemeClr>
                </a:solidFill>
                <a:latin typeface="Calibri" charset="0"/>
                <a:ea typeface="DengXian" charset="-122"/>
                <a:cs typeface="Times New Roman" charset="0"/>
              </a:rPr>
              <a:t>(e2 + e1);</a:t>
            </a:r>
          </a:p>
          <a:p>
            <a:r>
              <a:rPr lang="en-US" sz="1400" dirty="0">
                <a:solidFill>
                  <a:schemeClr val="accent1">
                    <a:lumMod val="75000"/>
                  </a:schemeClr>
                </a:solidFill>
                <a:latin typeface="Calibri" charset="0"/>
                <a:ea typeface="DengXian" charset="-122"/>
                <a:cs typeface="Times New Roman" charset="0"/>
              </a:rPr>
              <a:t>            if(token === '*') </a:t>
            </a:r>
            <a:r>
              <a:rPr lang="en-US" sz="1400" dirty="0" err="1">
                <a:solidFill>
                  <a:schemeClr val="accent1">
                    <a:lumMod val="75000"/>
                  </a:schemeClr>
                </a:solidFill>
                <a:latin typeface="Calibri" charset="0"/>
                <a:ea typeface="DengXian" charset="-122"/>
                <a:cs typeface="Times New Roman" charset="0"/>
              </a:rPr>
              <a:t>st.push</a:t>
            </a:r>
            <a:r>
              <a:rPr lang="en-US" sz="1400" dirty="0">
                <a:solidFill>
                  <a:schemeClr val="accent1">
                    <a:lumMod val="75000"/>
                  </a:schemeClr>
                </a:solidFill>
                <a:latin typeface="Calibri" charset="0"/>
                <a:ea typeface="DengXian" charset="-122"/>
                <a:cs typeface="Times New Roman" charset="0"/>
              </a:rPr>
              <a:t>(e2 * e1);</a:t>
            </a:r>
          </a:p>
          <a:p>
            <a:r>
              <a:rPr lang="en-US" sz="1400" dirty="0">
                <a:solidFill>
                  <a:schemeClr val="accent1">
                    <a:lumMod val="75000"/>
                  </a:schemeClr>
                </a:solidFill>
                <a:latin typeface="Calibri" charset="0"/>
                <a:ea typeface="DengXian" charset="-122"/>
                <a:cs typeface="Times New Roman" charset="0"/>
              </a:rPr>
              <a:t>            if(token === '/') {</a:t>
            </a:r>
          </a:p>
          <a:p>
            <a:r>
              <a:rPr lang="en-US" sz="1400" dirty="0">
                <a:solidFill>
                  <a:schemeClr val="accent1">
                    <a:lumMod val="75000"/>
                  </a:schemeClr>
                </a:solidFill>
                <a:latin typeface="Calibri" charset="0"/>
                <a:ea typeface="DengXian" charset="-122"/>
                <a:cs typeface="Times New Roman" charset="0"/>
              </a:rPr>
              <a:t>                if(e1 ===0)  </a:t>
            </a:r>
            <a:r>
              <a:rPr lang="en-US" sz="1400" dirty="0" err="1">
                <a:solidFill>
                  <a:schemeClr val="accent1">
                    <a:lumMod val="75000"/>
                  </a:schemeClr>
                </a:solidFill>
                <a:latin typeface="Calibri" charset="0"/>
                <a:ea typeface="DengXian" charset="-122"/>
                <a:cs typeface="Times New Roman" charset="0"/>
              </a:rPr>
              <a:t>st.push</a:t>
            </a:r>
            <a:r>
              <a:rPr lang="en-US" sz="1400" dirty="0">
                <a:solidFill>
                  <a:schemeClr val="accent1">
                    <a:lumMod val="75000"/>
                  </a:schemeClr>
                </a:solidFill>
                <a:latin typeface="Calibri" charset="0"/>
                <a:ea typeface="DengXian" charset="-122"/>
                <a:cs typeface="Times New Roman" charset="0"/>
              </a:rPr>
              <a:t>(0);</a:t>
            </a:r>
          </a:p>
          <a:p>
            <a:r>
              <a:rPr lang="en-US" sz="1400" dirty="0">
                <a:solidFill>
                  <a:schemeClr val="accent1">
                    <a:lumMod val="75000"/>
                  </a:schemeClr>
                </a:solidFill>
                <a:latin typeface="Calibri" charset="0"/>
                <a:ea typeface="DengXian" charset="-122"/>
                <a:cs typeface="Times New Roman" charset="0"/>
              </a:rPr>
              <a:t>                else </a:t>
            </a:r>
            <a:r>
              <a:rPr lang="en-US" sz="1400" dirty="0" err="1">
                <a:solidFill>
                  <a:schemeClr val="accent1">
                    <a:lumMod val="75000"/>
                  </a:schemeClr>
                </a:solidFill>
                <a:latin typeface="Calibri" charset="0"/>
                <a:ea typeface="DengXian" charset="-122"/>
                <a:cs typeface="Times New Roman" charset="0"/>
              </a:rPr>
              <a:t>st.push</a:t>
            </a:r>
            <a:r>
              <a:rPr lang="en-US" sz="1400" dirty="0">
                <a:solidFill>
                  <a:schemeClr val="accent1">
                    <a:lumMod val="75000"/>
                  </a:schemeClr>
                </a:solidFill>
                <a:latin typeface="Calibri" charset="0"/>
                <a:ea typeface="DengXian" charset="-122"/>
                <a:cs typeface="Times New Roman" charset="0"/>
              </a:rPr>
              <a:t>(e2 / e1);</a:t>
            </a:r>
          </a:p>
          <a:p>
            <a:r>
              <a:rPr lang="en-US" sz="1400" dirty="0">
                <a:solidFill>
                  <a:schemeClr val="accent1">
                    <a:lumMod val="75000"/>
                  </a:schemeClr>
                </a:solidFill>
                <a:latin typeface="Calibri" charset="0"/>
                <a:ea typeface="DengXian" charset="-122"/>
                <a:cs typeface="Times New Roman" charset="0"/>
              </a:rPr>
              <a:t>            }</a:t>
            </a:r>
          </a:p>
          <a:p>
            <a:r>
              <a:rPr lang="en-US" sz="1400" dirty="0">
                <a:solidFill>
                  <a:schemeClr val="accent1">
                    <a:lumMod val="75000"/>
                  </a:schemeClr>
                </a:solidFill>
                <a:latin typeface="Calibri" charset="0"/>
                <a:ea typeface="DengXian" charset="-122"/>
                <a:cs typeface="Times New Roman" charset="0"/>
              </a:rPr>
              <a:t>        }</a:t>
            </a:r>
          </a:p>
          <a:p>
            <a:r>
              <a:rPr lang="en-US" sz="1400" dirty="0">
                <a:solidFill>
                  <a:schemeClr val="accent1">
                    <a:lumMod val="75000"/>
                  </a:schemeClr>
                </a:solidFill>
                <a:latin typeface="Calibri" charset="0"/>
                <a:ea typeface="DengXian" charset="-122"/>
                <a:cs typeface="Times New Roman" charset="0"/>
              </a:rPr>
              <a:t>    }</a:t>
            </a:r>
          </a:p>
          <a:p>
            <a:r>
              <a:rPr lang="en-US" sz="1400" dirty="0">
                <a:solidFill>
                  <a:schemeClr val="accent1">
                    <a:lumMod val="75000"/>
                  </a:schemeClr>
                </a:solidFill>
                <a:latin typeface="Calibri" charset="0"/>
                <a:ea typeface="DengXian" charset="-122"/>
                <a:cs typeface="Times New Roman" charset="0"/>
              </a:rPr>
              <a:t>    return </a:t>
            </a:r>
            <a:r>
              <a:rPr lang="en-US" sz="1400" dirty="0" smtClean="0">
                <a:solidFill>
                  <a:schemeClr val="accent1">
                    <a:lumMod val="75000"/>
                  </a:schemeClr>
                </a:solidFill>
                <a:latin typeface="Calibri" charset="0"/>
                <a:ea typeface="DengXian" charset="-122"/>
                <a:cs typeface="Times New Roman" charset="0"/>
              </a:rPr>
              <a:t>+</a:t>
            </a:r>
            <a:r>
              <a:rPr lang="en-US" sz="1400" dirty="0" err="1" smtClean="0">
                <a:solidFill>
                  <a:schemeClr val="accent1">
                    <a:lumMod val="75000"/>
                  </a:schemeClr>
                </a:solidFill>
                <a:latin typeface="Calibri" charset="0"/>
                <a:ea typeface="DengXian" charset="-122"/>
                <a:cs typeface="Times New Roman" charset="0"/>
              </a:rPr>
              <a:t>st</a:t>
            </a:r>
            <a:r>
              <a:rPr lang="en-US" sz="1400" dirty="0" smtClean="0">
                <a:solidFill>
                  <a:schemeClr val="accent1">
                    <a:lumMod val="75000"/>
                  </a:schemeClr>
                </a:solidFill>
                <a:latin typeface="Calibri" charset="0"/>
                <a:ea typeface="DengXian" charset="-122"/>
                <a:cs typeface="Times New Roman" charset="0"/>
              </a:rPr>
              <a:t>[0];</a:t>
            </a:r>
            <a:endParaRPr lang="en-US" sz="1400" dirty="0">
              <a:solidFill>
                <a:schemeClr val="accent1">
                  <a:lumMod val="75000"/>
                </a:schemeClr>
              </a:solidFill>
              <a:effectLst/>
              <a:latin typeface="Calibri" charset="0"/>
              <a:ea typeface="DengXian" charset="-122"/>
              <a:cs typeface="Times New Roman" charset="0"/>
            </a:endParaRPr>
          </a:p>
        </p:txBody>
      </p:sp>
      <p:sp>
        <p:nvSpPr>
          <p:cNvPr id="4" name="Rectangle 3"/>
          <p:cNvSpPr/>
          <p:nvPr/>
        </p:nvSpPr>
        <p:spPr>
          <a:xfrm>
            <a:off x="6234545" y="116421"/>
            <a:ext cx="6096000" cy="954107"/>
          </a:xfrm>
          <a:prstGeom prst="rect">
            <a:avLst/>
          </a:prstGeom>
        </p:spPr>
        <p:txBody>
          <a:bodyPr>
            <a:spAutoFit/>
          </a:bodyPr>
          <a:lstStyle/>
          <a:p>
            <a:r>
              <a:rPr lang="en-US" sz="1400" dirty="0" smtClean="0"/>
              <a:t>Valid parentheses: </a:t>
            </a:r>
          </a:p>
          <a:p>
            <a:r>
              <a:rPr lang="en-US" sz="1400" dirty="0" smtClean="0"/>
              <a:t>Given </a:t>
            </a:r>
            <a:r>
              <a:rPr lang="en-US" sz="1400" dirty="0"/>
              <a:t>a string containing just the characters '(', ')', '{', '}', '[' and ']', determine if the input string is valid. The brackets must close in the correct order, "()" and "()[]{}" are all valid but "(]" and "([)]" are not. </a:t>
            </a:r>
          </a:p>
        </p:txBody>
      </p:sp>
      <p:sp>
        <p:nvSpPr>
          <p:cNvPr id="5" name="Rectangle 4"/>
          <p:cNvSpPr/>
          <p:nvPr/>
        </p:nvSpPr>
        <p:spPr>
          <a:xfrm>
            <a:off x="6373090" y="1273314"/>
            <a:ext cx="6096000" cy="4247317"/>
          </a:xfrm>
          <a:prstGeom prst="rect">
            <a:avLst/>
          </a:prstGeom>
        </p:spPr>
        <p:txBody>
          <a:bodyPr>
            <a:spAutoFit/>
          </a:bodyPr>
          <a:lstStyle/>
          <a:p>
            <a:r>
              <a:rPr lang="en-US" dirty="0">
                <a:latin typeface="Calibri" charset="0"/>
                <a:ea typeface="DengXian" charset="-122"/>
                <a:cs typeface="Times New Roman" charset="0"/>
              </a:rPr>
              <a:t> </a:t>
            </a:r>
            <a:r>
              <a:rPr lang="en-US" sz="1400" dirty="0" err="1">
                <a:solidFill>
                  <a:schemeClr val="accent1">
                    <a:lumMod val="75000"/>
                  </a:schemeClr>
                </a:solidFill>
                <a:latin typeface="Calibri" charset="0"/>
                <a:ea typeface="DengXian" charset="-122"/>
                <a:cs typeface="Times New Roman" charset="0"/>
              </a:rPr>
              <a:t>st</a:t>
            </a:r>
            <a:r>
              <a:rPr lang="en-US" sz="1400" dirty="0">
                <a:solidFill>
                  <a:schemeClr val="accent1">
                    <a:lumMod val="75000"/>
                  </a:schemeClr>
                </a:solidFill>
                <a:latin typeface="Calibri" charset="0"/>
                <a:ea typeface="DengXian" charset="-122"/>
                <a:cs typeface="Times New Roman" charset="0"/>
              </a:rPr>
              <a:t>=[];</a:t>
            </a:r>
          </a:p>
          <a:p>
            <a:r>
              <a:rPr lang="en-US" sz="1400" dirty="0">
                <a:solidFill>
                  <a:schemeClr val="accent1">
                    <a:lumMod val="75000"/>
                  </a:schemeClr>
                </a:solidFill>
                <a:latin typeface="Calibri" charset="0"/>
                <a:ea typeface="DengXian" charset="-122"/>
                <a:cs typeface="Times New Roman" charset="0"/>
              </a:rPr>
              <a:t>    for(</a:t>
            </a:r>
            <a:r>
              <a:rPr lang="en-US" sz="1400" dirty="0" err="1">
                <a:solidFill>
                  <a:schemeClr val="accent1">
                    <a:lumMod val="75000"/>
                  </a:schemeClr>
                </a:solidFill>
                <a:latin typeface="Calibri" charset="0"/>
                <a:ea typeface="DengXian" charset="-122"/>
                <a:cs typeface="Times New Roman" charset="0"/>
              </a:rPr>
              <a:t>var</a:t>
            </a:r>
            <a:r>
              <a:rPr lang="en-US" sz="1400" dirty="0">
                <a:solidFill>
                  <a:schemeClr val="accent1">
                    <a:lumMod val="75000"/>
                  </a:schemeClr>
                </a:solidFill>
                <a:latin typeface="Calibri" charset="0"/>
                <a:ea typeface="DengXian" charset="-122"/>
                <a:cs typeface="Times New Roman" charset="0"/>
              </a:rPr>
              <a:t> </a:t>
            </a:r>
            <a:r>
              <a:rPr lang="en-US" sz="1400" dirty="0" err="1">
                <a:solidFill>
                  <a:schemeClr val="accent1">
                    <a:lumMod val="75000"/>
                  </a:schemeClr>
                </a:solidFill>
                <a:latin typeface="Calibri" charset="0"/>
                <a:ea typeface="DengXian" charset="-122"/>
                <a:cs typeface="Times New Roman" charset="0"/>
              </a:rPr>
              <a:t>i</a:t>
            </a:r>
            <a:r>
              <a:rPr lang="en-US" sz="1400" dirty="0">
                <a:solidFill>
                  <a:schemeClr val="accent1">
                    <a:lumMod val="75000"/>
                  </a:schemeClr>
                </a:solidFill>
                <a:latin typeface="Calibri" charset="0"/>
                <a:ea typeface="DengXian" charset="-122"/>
                <a:cs typeface="Times New Roman" charset="0"/>
              </a:rPr>
              <a:t>=0; </a:t>
            </a:r>
            <a:r>
              <a:rPr lang="en-US" sz="1400" dirty="0" err="1">
                <a:solidFill>
                  <a:schemeClr val="accent1">
                    <a:lumMod val="75000"/>
                  </a:schemeClr>
                </a:solidFill>
                <a:latin typeface="Calibri" charset="0"/>
                <a:ea typeface="DengXian" charset="-122"/>
                <a:cs typeface="Times New Roman" charset="0"/>
              </a:rPr>
              <a:t>i</a:t>
            </a:r>
            <a:r>
              <a:rPr lang="en-US" sz="1400" dirty="0">
                <a:solidFill>
                  <a:schemeClr val="accent1">
                    <a:lumMod val="75000"/>
                  </a:schemeClr>
                </a:solidFill>
                <a:latin typeface="Calibri" charset="0"/>
                <a:ea typeface="DengXian" charset="-122"/>
                <a:cs typeface="Times New Roman" charset="0"/>
              </a:rPr>
              <a:t>&lt;</a:t>
            </a:r>
            <a:r>
              <a:rPr lang="en-US" sz="1400" dirty="0" err="1">
                <a:solidFill>
                  <a:schemeClr val="accent1">
                    <a:lumMod val="75000"/>
                  </a:schemeClr>
                </a:solidFill>
                <a:latin typeface="Calibri" charset="0"/>
                <a:ea typeface="DengXian" charset="-122"/>
                <a:cs typeface="Times New Roman" charset="0"/>
              </a:rPr>
              <a:t>s.length</a:t>
            </a:r>
            <a:r>
              <a:rPr lang="en-US" sz="1400" dirty="0">
                <a:solidFill>
                  <a:schemeClr val="accent1">
                    <a:lumMod val="75000"/>
                  </a:schemeClr>
                </a:solidFill>
                <a:latin typeface="Calibri" charset="0"/>
                <a:ea typeface="DengXian" charset="-122"/>
                <a:cs typeface="Times New Roman" charset="0"/>
              </a:rPr>
              <a:t>; </a:t>
            </a:r>
            <a:r>
              <a:rPr lang="en-US" sz="1400" dirty="0" err="1">
                <a:solidFill>
                  <a:schemeClr val="accent1">
                    <a:lumMod val="75000"/>
                  </a:schemeClr>
                </a:solidFill>
                <a:latin typeface="Calibri" charset="0"/>
                <a:ea typeface="DengXian" charset="-122"/>
                <a:cs typeface="Times New Roman" charset="0"/>
              </a:rPr>
              <a:t>i</a:t>
            </a:r>
            <a:r>
              <a:rPr lang="en-US" sz="1400" dirty="0">
                <a:solidFill>
                  <a:schemeClr val="accent1">
                    <a:lumMod val="75000"/>
                  </a:schemeClr>
                </a:solidFill>
                <a:latin typeface="Calibri" charset="0"/>
                <a:ea typeface="DengXian" charset="-122"/>
                <a:cs typeface="Times New Roman" charset="0"/>
              </a:rPr>
              <a:t>++) {</a:t>
            </a:r>
          </a:p>
          <a:p>
            <a:r>
              <a:rPr lang="en-US" sz="1400" dirty="0">
                <a:solidFill>
                  <a:schemeClr val="accent1">
                    <a:lumMod val="75000"/>
                  </a:schemeClr>
                </a:solidFill>
                <a:latin typeface="Calibri" charset="0"/>
                <a:ea typeface="DengXian" charset="-122"/>
                <a:cs typeface="Times New Roman" charset="0"/>
              </a:rPr>
              <a:t>        </a:t>
            </a:r>
            <a:r>
              <a:rPr lang="en-US" sz="1400" dirty="0" err="1">
                <a:solidFill>
                  <a:schemeClr val="accent1">
                    <a:lumMod val="75000"/>
                  </a:schemeClr>
                </a:solidFill>
                <a:latin typeface="Calibri" charset="0"/>
                <a:ea typeface="DengXian" charset="-122"/>
                <a:cs typeface="Times New Roman" charset="0"/>
              </a:rPr>
              <a:t>var</a:t>
            </a:r>
            <a:r>
              <a:rPr lang="en-US" sz="1400" dirty="0">
                <a:solidFill>
                  <a:schemeClr val="accent1">
                    <a:lumMod val="75000"/>
                  </a:schemeClr>
                </a:solidFill>
                <a:latin typeface="Calibri" charset="0"/>
                <a:ea typeface="DengXian" charset="-122"/>
                <a:cs typeface="Times New Roman" charset="0"/>
              </a:rPr>
              <a:t> </a:t>
            </a:r>
            <a:r>
              <a:rPr lang="en-US" sz="1400" dirty="0" err="1">
                <a:solidFill>
                  <a:schemeClr val="accent1">
                    <a:lumMod val="75000"/>
                  </a:schemeClr>
                </a:solidFill>
                <a:latin typeface="Calibri" charset="0"/>
                <a:ea typeface="DengXian" charset="-122"/>
                <a:cs typeface="Times New Roman" charset="0"/>
              </a:rPr>
              <a:t>chr</a:t>
            </a:r>
            <a:r>
              <a:rPr lang="en-US" sz="1400" dirty="0">
                <a:solidFill>
                  <a:schemeClr val="accent1">
                    <a:lumMod val="75000"/>
                  </a:schemeClr>
                </a:solidFill>
                <a:latin typeface="Calibri" charset="0"/>
                <a:ea typeface="DengXian" charset="-122"/>
                <a:cs typeface="Times New Roman" charset="0"/>
              </a:rPr>
              <a:t> = </a:t>
            </a:r>
            <a:r>
              <a:rPr lang="en-US" sz="1400" dirty="0" err="1">
                <a:solidFill>
                  <a:schemeClr val="accent1">
                    <a:lumMod val="75000"/>
                  </a:schemeClr>
                </a:solidFill>
                <a:latin typeface="Calibri" charset="0"/>
                <a:ea typeface="DengXian" charset="-122"/>
                <a:cs typeface="Times New Roman" charset="0"/>
              </a:rPr>
              <a:t>s.charAt</a:t>
            </a:r>
            <a:r>
              <a:rPr lang="en-US" sz="1400" dirty="0">
                <a:solidFill>
                  <a:schemeClr val="accent1">
                    <a:lumMod val="75000"/>
                  </a:schemeClr>
                </a:solidFill>
                <a:latin typeface="Calibri" charset="0"/>
                <a:ea typeface="DengXian" charset="-122"/>
                <a:cs typeface="Times New Roman" charset="0"/>
              </a:rPr>
              <a:t>(</a:t>
            </a:r>
            <a:r>
              <a:rPr lang="en-US" sz="1400" dirty="0" err="1">
                <a:solidFill>
                  <a:schemeClr val="accent1">
                    <a:lumMod val="75000"/>
                  </a:schemeClr>
                </a:solidFill>
                <a:latin typeface="Calibri" charset="0"/>
                <a:ea typeface="DengXian" charset="-122"/>
                <a:cs typeface="Times New Roman" charset="0"/>
              </a:rPr>
              <a:t>i</a:t>
            </a:r>
            <a:r>
              <a:rPr lang="en-US" sz="1400" dirty="0">
                <a:solidFill>
                  <a:schemeClr val="accent1">
                    <a:lumMod val="75000"/>
                  </a:schemeClr>
                </a:solidFill>
                <a:latin typeface="Calibri" charset="0"/>
                <a:ea typeface="DengXian" charset="-122"/>
                <a:cs typeface="Times New Roman" charset="0"/>
              </a:rPr>
              <a:t>);</a:t>
            </a:r>
          </a:p>
          <a:p>
            <a:r>
              <a:rPr lang="en-US" sz="1400" dirty="0">
                <a:solidFill>
                  <a:schemeClr val="accent1">
                    <a:lumMod val="75000"/>
                  </a:schemeClr>
                </a:solidFill>
                <a:latin typeface="Calibri" charset="0"/>
                <a:ea typeface="DengXian" charset="-122"/>
                <a:cs typeface="Times New Roman" charset="0"/>
              </a:rPr>
              <a:t>        if(</a:t>
            </a:r>
            <a:r>
              <a:rPr lang="en-US" sz="1400" dirty="0" err="1">
                <a:solidFill>
                  <a:schemeClr val="accent1">
                    <a:lumMod val="75000"/>
                  </a:schemeClr>
                </a:solidFill>
                <a:latin typeface="Calibri" charset="0"/>
                <a:ea typeface="DengXian" charset="-122"/>
                <a:cs typeface="Times New Roman" charset="0"/>
              </a:rPr>
              <a:t>chr</a:t>
            </a:r>
            <a:r>
              <a:rPr lang="en-US" sz="1400" dirty="0">
                <a:solidFill>
                  <a:schemeClr val="accent1">
                    <a:lumMod val="75000"/>
                  </a:schemeClr>
                </a:solidFill>
                <a:latin typeface="Calibri" charset="0"/>
                <a:ea typeface="DengXian" charset="-122"/>
                <a:cs typeface="Times New Roman" charset="0"/>
              </a:rPr>
              <a:t> === '(' || </a:t>
            </a:r>
            <a:r>
              <a:rPr lang="en-US" sz="1400" dirty="0" err="1">
                <a:solidFill>
                  <a:schemeClr val="accent1">
                    <a:lumMod val="75000"/>
                  </a:schemeClr>
                </a:solidFill>
                <a:latin typeface="Calibri" charset="0"/>
                <a:ea typeface="DengXian" charset="-122"/>
                <a:cs typeface="Times New Roman" charset="0"/>
              </a:rPr>
              <a:t>chr</a:t>
            </a:r>
            <a:r>
              <a:rPr lang="en-US" sz="1400" dirty="0">
                <a:solidFill>
                  <a:schemeClr val="accent1">
                    <a:lumMod val="75000"/>
                  </a:schemeClr>
                </a:solidFill>
                <a:latin typeface="Calibri" charset="0"/>
                <a:ea typeface="DengXian" charset="-122"/>
                <a:cs typeface="Times New Roman" charset="0"/>
              </a:rPr>
              <a:t> === '{' || </a:t>
            </a:r>
            <a:r>
              <a:rPr lang="en-US" sz="1400" dirty="0" err="1">
                <a:solidFill>
                  <a:schemeClr val="accent1">
                    <a:lumMod val="75000"/>
                  </a:schemeClr>
                </a:solidFill>
                <a:latin typeface="Calibri" charset="0"/>
                <a:ea typeface="DengXian" charset="-122"/>
                <a:cs typeface="Times New Roman" charset="0"/>
              </a:rPr>
              <a:t>chr</a:t>
            </a:r>
            <a:r>
              <a:rPr lang="en-US" sz="1400" dirty="0">
                <a:solidFill>
                  <a:schemeClr val="accent1">
                    <a:lumMod val="75000"/>
                  </a:schemeClr>
                </a:solidFill>
                <a:latin typeface="Calibri" charset="0"/>
                <a:ea typeface="DengXian" charset="-122"/>
                <a:cs typeface="Times New Roman" charset="0"/>
              </a:rPr>
              <a:t> === '[') {</a:t>
            </a:r>
          </a:p>
          <a:p>
            <a:r>
              <a:rPr lang="en-US" sz="1400" dirty="0">
                <a:solidFill>
                  <a:schemeClr val="accent1">
                    <a:lumMod val="75000"/>
                  </a:schemeClr>
                </a:solidFill>
                <a:latin typeface="Calibri" charset="0"/>
                <a:ea typeface="DengXian" charset="-122"/>
                <a:cs typeface="Times New Roman" charset="0"/>
              </a:rPr>
              <a:t>            </a:t>
            </a:r>
            <a:r>
              <a:rPr lang="en-US" sz="1400" dirty="0" err="1">
                <a:solidFill>
                  <a:schemeClr val="accent1">
                    <a:lumMod val="75000"/>
                  </a:schemeClr>
                </a:solidFill>
                <a:latin typeface="Calibri" charset="0"/>
                <a:ea typeface="DengXian" charset="-122"/>
                <a:cs typeface="Times New Roman" charset="0"/>
              </a:rPr>
              <a:t>st.push</a:t>
            </a:r>
            <a:r>
              <a:rPr lang="en-US" sz="1400" dirty="0">
                <a:solidFill>
                  <a:schemeClr val="accent1">
                    <a:lumMod val="75000"/>
                  </a:schemeClr>
                </a:solidFill>
                <a:latin typeface="Calibri" charset="0"/>
                <a:ea typeface="DengXian" charset="-122"/>
                <a:cs typeface="Times New Roman" charset="0"/>
              </a:rPr>
              <a:t>(</a:t>
            </a:r>
            <a:r>
              <a:rPr lang="en-US" sz="1400" dirty="0" err="1">
                <a:solidFill>
                  <a:schemeClr val="accent1">
                    <a:lumMod val="75000"/>
                  </a:schemeClr>
                </a:solidFill>
                <a:latin typeface="Calibri" charset="0"/>
                <a:ea typeface="DengXian" charset="-122"/>
                <a:cs typeface="Times New Roman" charset="0"/>
              </a:rPr>
              <a:t>chr</a:t>
            </a:r>
            <a:r>
              <a:rPr lang="en-US" sz="1400" dirty="0">
                <a:solidFill>
                  <a:schemeClr val="accent1">
                    <a:lumMod val="75000"/>
                  </a:schemeClr>
                </a:solidFill>
                <a:latin typeface="Calibri" charset="0"/>
                <a:ea typeface="DengXian" charset="-122"/>
                <a:cs typeface="Times New Roman" charset="0"/>
              </a:rPr>
              <a:t>);</a:t>
            </a:r>
          </a:p>
          <a:p>
            <a:r>
              <a:rPr lang="en-US" sz="1400" dirty="0">
                <a:solidFill>
                  <a:schemeClr val="accent1">
                    <a:lumMod val="75000"/>
                  </a:schemeClr>
                </a:solidFill>
                <a:latin typeface="Calibri" charset="0"/>
                <a:ea typeface="DengXian" charset="-122"/>
                <a:cs typeface="Times New Roman" charset="0"/>
              </a:rPr>
              <a:t>        }</a:t>
            </a:r>
          </a:p>
          <a:p>
            <a:r>
              <a:rPr lang="en-US" sz="1400" dirty="0">
                <a:solidFill>
                  <a:schemeClr val="accent1">
                    <a:lumMod val="75000"/>
                  </a:schemeClr>
                </a:solidFill>
                <a:latin typeface="Calibri" charset="0"/>
                <a:ea typeface="DengXian" charset="-122"/>
                <a:cs typeface="Times New Roman" charset="0"/>
              </a:rPr>
              <a:t>        else {</a:t>
            </a:r>
          </a:p>
          <a:p>
            <a:r>
              <a:rPr lang="en-US" sz="1400" dirty="0">
                <a:solidFill>
                  <a:schemeClr val="accent1">
                    <a:lumMod val="75000"/>
                  </a:schemeClr>
                </a:solidFill>
                <a:latin typeface="Calibri" charset="0"/>
                <a:ea typeface="DengXian" charset="-122"/>
                <a:cs typeface="Times New Roman" charset="0"/>
              </a:rPr>
              <a:t>            if(</a:t>
            </a:r>
            <a:r>
              <a:rPr lang="en-US" sz="1400" dirty="0" err="1">
                <a:solidFill>
                  <a:schemeClr val="accent1">
                    <a:lumMod val="75000"/>
                  </a:schemeClr>
                </a:solidFill>
                <a:latin typeface="Calibri" charset="0"/>
                <a:ea typeface="DengXian" charset="-122"/>
                <a:cs typeface="Times New Roman" charset="0"/>
              </a:rPr>
              <a:t>chr</a:t>
            </a:r>
            <a:r>
              <a:rPr lang="en-US" sz="1400" dirty="0">
                <a:solidFill>
                  <a:schemeClr val="accent1">
                    <a:lumMod val="75000"/>
                  </a:schemeClr>
                </a:solidFill>
                <a:latin typeface="Calibri" charset="0"/>
                <a:ea typeface="DengXian" charset="-122"/>
                <a:cs typeface="Times New Roman" charset="0"/>
              </a:rPr>
              <a:t> === ')' || </a:t>
            </a:r>
            <a:r>
              <a:rPr lang="en-US" sz="1400" dirty="0" err="1">
                <a:solidFill>
                  <a:schemeClr val="accent1">
                    <a:lumMod val="75000"/>
                  </a:schemeClr>
                </a:solidFill>
                <a:latin typeface="Calibri" charset="0"/>
                <a:ea typeface="DengXian" charset="-122"/>
                <a:cs typeface="Times New Roman" charset="0"/>
              </a:rPr>
              <a:t>chr</a:t>
            </a:r>
            <a:r>
              <a:rPr lang="en-US" sz="1400" dirty="0">
                <a:solidFill>
                  <a:schemeClr val="accent1">
                    <a:lumMod val="75000"/>
                  </a:schemeClr>
                </a:solidFill>
                <a:latin typeface="Calibri" charset="0"/>
                <a:ea typeface="DengXian" charset="-122"/>
                <a:cs typeface="Times New Roman" charset="0"/>
              </a:rPr>
              <a:t> === '}' || </a:t>
            </a:r>
            <a:r>
              <a:rPr lang="en-US" sz="1400" dirty="0" err="1">
                <a:solidFill>
                  <a:schemeClr val="accent1">
                    <a:lumMod val="75000"/>
                  </a:schemeClr>
                </a:solidFill>
                <a:latin typeface="Calibri" charset="0"/>
                <a:ea typeface="DengXian" charset="-122"/>
                <a:cs typeface="Times New Roman" charset="0"/>
              </a:rPr>
              <a:t>chr</a:t>
            </a:r>
            <a:r>
              <a:rPr lang="en-US" sz="1400" dirty="0">
                <a:solidFill>
                  <a:schemeClr val="accent1">
                    <a:lumMod val="75000"/>
                  </a:schemeClr>
                </a:solidFill>
                <a:latin typeface="Calibri" charset="0"/>
                <a:ea typeface="DengXian" charset="-122"/>
                <a:cs typeface="Times New Roman" charset="0"/>
              </a:rPr>
              <a:t> === ']') {</a:t>
            </a:r>
          </a:p>
          <a:p>
            <a:r>
              <a:rPr lang="en-US" sz="1400" dirty="0">
                <a:solidFill>
                  <a:schemeClr val="accent1">
                    <a:lumMod val="75000"/>
                  </a:schemeClr>
                </a:solidFill>
                <a:latin typeface="Calibri" charset="0"/>
                <a:ea typeface="DengXian" charset="-122"/>
                <a:cs typeface="Times New Roman" charset="0"/>
              </a:rPr>
              <a:t>                </a:t>
            </a:r>
            <a:r>
              <a:rPr lang="en-US" sz="1400" dirty="0" err="1">
                <a:solidFill>
                  <a:schemeClr val="accent1">
                    <a:lumMod val="75000"/>
                  </a:schemeClr>
                </a:solidFill>
                <a:latin typeface="Calibri" charset="0"/>
                <a:ea typeface="DengXian" charset="-122"/>
                <a:cs typeface="Times New Roman" charset="0"/>
              </a:rPr>
              <a:t>var</a:t>
            </a:r>
            <a:r>
              <a:rPr lang="en-US" sz="1400" dirty="0">
                <a:solidFill>
                  <a:schemeClr val="accent1">
                    <a:lumMod val="75000"/>
                  </a:schemeClr>
                </a:solidFill>
                <a:latin typeface="Calibri" charset="0"/>
                <a:ea typeface="DengXian" charset="-122"/>
                <a:cs typeface="Times New Roman" charset="0"/>
              </a:rPr>
              <a:t> top = </a:t>
            </a:r>
            <a:r>
              <a:rPr lang="en-US" sz="1400" dirty="0" err="1">
                <a:solidFill>
                  <a:schemeClr val="accent1">
                    <a:lumMod val="75000"/>
                  </a:schemeClr>
                </a:solidFill>
                <a:latin typeface="Calibri" charset="0"/>
                <a:ea typeface="DengXian" charset="-122"/>
                <a:cs typeface="Times New Roman" charset="0"/>
              </a:rPr>
              <a:t>st.pop</a:t>
            </a:r>
            <a:r>
              <a:rPr lang="en-US" sz="1400" dirty="0">
                <a:solidFill>
                  <a:schemeClr val="accent1">
                    <a:lumMod val="75000"/>
                  </a:schemeClr>
                </a:solidFill>
                <a:latin typeface="Calibri" charset="0"/>
                <a:ea typeface="DengXian" charset="-122"/>
                <a:cs typeface="Times New Roman" charset="0"/>
              </a:rPr>
              <a:t>();</a:t>
            </a:r>
          </a:p>
          <a:p>
            <a:r>
              <a:rPr lang="en-US" sz="1400" dirty="0">
                <a:solidFill>
                  <a:schemeClr val="accent1">
                    <a:lumMod val="75000"/>
                  </a:schemeClr>
                </a:solidFill>
                <a:latin typeface="Calibri" charset="0"/>
                <a:ea typeface="DengXian" charset="-122"/>
                <a:cs typeface="Times New Roman" charset="0"/>
              </a:rPr>
              <a:t>                if(!top || (top === '(' &amp;&amp; </a:t>
            </a:r>
            <a:r>
              <a:rPr lang="en-US" sz="1400" dirty="0" err="1">
                <a:solidFill>
                  <a:schemeClr val="accent1">
                    <a:lumMod val="75000"/>
                  </a:schemeClr>
                </a:solidFill>
                <a:latin typeface="Calibri" charset="0"/>
                <a:ea typeface="DengXian" charset="-122"/>
                <a:cs typeface="Times New Roman" charset="0"/>
              </a:rPr>
              <a:t>chr</a:t>
            </a:r>
            <a:r>
              <a:rPr lang="en-US" sz="1400" dirty="0">
                <a:solidFill>
                  <a:schemeClr val="accent1">
                    <a:lumMod val="75000"/>
                  </a:schemeClr>
                </a:solidFill>
                <a:latin typeface="Calibri" charset="0"/>
                <a:ea typeface="DengXian" charset="-122"/>
                <a:cs typeface="Times New Roman" charset="0"/>
              </a:rPr>
              <a:t> !== ')') ||</a:t>
            </a:r>
          </a:p>
          <a:p>
            <a:r>
              <a:rPr lang="en-US" sz="1400" dirty="0">
                <a:solidFill>
                  <a:schemeClr val="accent1">
                    <a:lumMod val="75000"/>
                  </a:schemeClr>
                </a:solidFill>
                <a:latin typeface="Calibri" charset="0"/>
                <a:ea typeface="DengXian" charset="-122"/>
                <a:cs typeface="Times New Roman" charset="0"/>
              </a:rPr>
              <a:t>                    (top === '{' &amp;&amp; </a:t>
            </a:r>
            <a:r>
              <a:rPr lang="en-US" sz="1400" dirty="0" err="1">
                <a:solidFill>
                  <a:schemeClr val="accent1">
                    <a:lumMod val="75000"/>
                  </a:schemeClr>
                </a:solidFill>
                <a:latin typeface="Calibri" charset="0"/>
                <a:ea typeface="DengXian" charset="-122"/>
                <a:cs typeface="Times New Roman" charset="0"/>
              </a:rPr>
              <a:t>chr</a:t>
            </a:r>
            <a:r>
              <a:rPr lang="en-US" sz="1400" dirty="0">
                <a:solidFill>
                  <a:schemeClr val="accent1">
                    <a:lumMod val="75000"/>
                  </a:schemeClr>
                </a:solidFill>
                <a:latin typeface="Calibri" charset="0"/>
                <a:ea typeface="DengXian" charset="-122"/>
                <a:cs typeface="Times New Roman" charset="0"/>
              </a:rPr>
              <a:t> !== '}') ||</a:t>
            </a:r>
          </a:p>
          <a:p>
            <a:r>
              <a:rPr lang="en-US" sz="1400" dirty="0">
                <a:solidFill>
                  <a:schemeClr val="accent1">
                    <a:lumMod val="75000"/>
                  </a:schemeClr>
                </a:solidFill>
                <a:latin typeface="Calibri" charset="0"/>
                <a:ea typeface="DengXian" charset="-122"/>
                <a:cs typeface="Times New Roman" charset="0"/>
              </a:rPr>
              <a:t>                    (top === '[' &amp;&amp; </a:t>
            </a:r>
            <a:r>
              <a:rPr lang="en-US" sz="1400" dirty="0" err="1">
                <a:solidFill>
                  <a:schemeClr val="accent1">
                    <a:lumMod val="75000"/>
                  </a:schemeClr>
                </a:solidFill>
                <a:latin typeface="Calibri" charset="0"/>
                <a:ea typeface="DengXian" charset="-122"/>
                <a:cs typeface="Times New Roman" charset="0"/>
              </a:rPr>
              <a:t>chr</a:t>
            </a:r>
            <a:r>
              <a:rPr lang="en-US" sz="1400" dirty="0">
                <a:solidFill>
                  <a:schemeClr val="accent1">
                    <a:lumMod val="75000"/>
                  </a:schemeClr>
                </a:solidFill>
                <a:latin typeface="Calibri" charset="0"/>
                <a:ea typeface="DengXian" charset="-122"/>
                <a:cs typeface="Times New Roman" charset="0"/>
              </a:rPr>
              <a:t> !== ']')) {</a:t>
            </a:r>
          </a:p>
          <a:p>
            <a:r>
              <a:rPr lang="en-US" sz="1400" dirty="0">
                <a:solidFill>
                  <a:schemeClr val="accent1">
                    <a:lumMod val="75000"/>
                  </a:schemeClr>
                </a:solidFill>
                <a:latin typeface="Calibri" charset="0"/>
                <a:ea typeface="DengXian" charset="-122"/>
                <a:cs typeface="Times New Roman" charset="0"/>
              </a:rPr>
              <a:t>                    return false;</a:t>
            </a:r>
          </a:p>
          <a:p>
            <a:r>
              <a:rPr lang="en-US" sz="1400" dirty="0">
                <a:solidFill>
                  <a:schemeClr val="accent1">
                    <a:lumMod val="75000"/>
                  </a:schemeClr>
                </a:solidFill>
                <a:latin typeface="Calibri" charset="0"/>
                <a:ea typeface="DengXian" charset="-122"/>
                <a:cs typeface="Times New Roman" charset="0"/>
              </a:rPr>
              <a:t>                }</a:t>
            </a:r>
          </a:p>
          <a:p>
            <a:r>
              <a:rPr lang="en-US" sz="1400" dirty="0">
                <a:solidFill>
                  <a:schemeClr val="accent1">
                    <a:lumMod val="75000"/>
                  </a:schemeClr>
                </a:solidFill>
                <a:latin typeface="Calibri" charset="0"/>
                <a:ea typeface="DengXian" charset="-122"/>
                <a:cs typeface="Times New Roman" charset="0"/>
              </a:rPr>
              <a:t>            }</a:t>
            </a:r>
          </a:p>
          <a:p>
            <a:r>
              <a:rPr lang="en-US" sz="1400" dirty="0">
                <a:solidFill>
                  <a:schemeClr val="accent1">
                    <a:lumMod val="75000"/>
                  </a:schemeClr>
                </a:solidFill>
                <a:latin typeface="Calibri" charset="0"/>
                <a:ea typeface="DengXian" charset="-122"/>
                <a:cs typeface="Times New Roman" charset="0"/>
              </a:rPr>
              <a:t>            </a:t>
            </a:r>
          </a:p>
          <a:p>
            <a:r>
              <a:rPr lang="en-US" sz="1400" dirty="0">
                <a:solidFill>
                  <a:schemeClr val="accent1">
                    <a:lumMod val="75000"/>
                  </a:schemeClr>
                </a:solidFill>
                <a:latin typeface="Calibri" charset="0"/>
                <a:ea typeface="DengXian" charset="-122"/>
                <a:cs typeface="Times New Roman" charset="0"/>
              </a:rPr>
              <a:t>        }</a:t>
            </a:r>
          </a:p>
          <a:p>
            <a:r>
              <a:rPr lang="en-US" sz="1400" dirty="0">
                <a:solidFill>
                  <a:schemeClr val="accent1">
                    <a:lumMod val="75000"/>
                  </a:schemeClr>
                </a:solidFill>
                <a:latin typeface="Calibri" charset="0"/>
                <a:ea typeface="DengXian" charset="-122"/>
                <a:cs typeface="Times New Roman" charset="0"/>
              </a:rPr>
              <a:t>    }</a:t>
            </a:r>
          </a:p>
          <a:p>
            <a:r>
              <a:rPr lang="en-US" sz="1400" dirty="0">
                <a:solidFill>
                  <a:schemeClr val="accent1">
                    <a:lumMod val="75000"/>
                  </a:schemeClr>
                </a:solidFill>
                <a:latin typeface="Calibri" charset="0"/>
                <a:ea typeface="DengXian" charset="-122"/>
                <a:cs typeface="Times New Roman" charset="0"/>
              </a:rPr>
              <a:t>    return </a:t>
            </a:r>
            <a:r>
              <a:rPr lang="en-US" sz="1400" dirty="0" err="1">
                <a:solidFill>
                  <a:schemeClr val="accent1">
                    <a:lumMod val="75000"/>
                  </a:schemeClr>
                </a:solidFill>
                <a:latin typeface="Calibri" charset="0"/>
                <a:ea typeface="DengXian" charset="-122"/>
                <a:cs typeface="Times New Roman" charset="0"/>
              </a:rPr>
              <a:t>st.length</a:t>
            </a:r>
            <a:r>
              <a:rPr lang="en-US" sz="1400" dirty="0">
                <a:solidFill>
                  <a:schemeClr val="accent1">
                    <a:lumMod val="75000"/>
                  </a:schemeClr>
                </a:solidFill>
                <a:latin typeface="Calibri" charset="0"/>
                <a:ea typeface="DengXian" charset="-122"/>
                <a:cs typeface="Times New Roman" charset="0"/>
              </a:rPr>
              <a:t> === 0;</a:t>
            </a:r>
            <a:endParaRPr lang="en-US" sz="1400" dirty="0">
              <a:solidFill>
                <a:schemeClr val="accent1">
                  <a:lumMod val="75000"/>
                </a:schemeClr>
              </a:solidFill>
            </a:endParaRPr>
          </a:p>
        </p:txBody>
      </p:sp>
      <p:sp>
        <p:nvSpPr>
          <p:cNvPr id="6" name="Rectangle 5"/>
          <p:cNvSpPr/>
          <p:nvPr/>
        </p:nvSpPr>
        <p:spPr>
          <a:xfrm>
            <a:off x="0" y="-18517"/>
            <a:ext cx="1715085" cy="369332"/>
          </a:xfrm>
          <a:prstGeom prst="rect">
            <a:avLst/>
          </a:prstGeom>
        </p:spPr>
        <p:txBody>
          <a:bodyPr wrap="none">
            <a:spAutoFit/>
          </a:bodyPr>
          <a:lstStyle/>
          <a:p>
            <a:r>
              <a:rPr lang="en-US"/>
              <a:t>Straight-forward</a:t>
            </a:r>
            <a:endParaRPr lang="en-US" dirty="0"/>
          </a:p>
        </p:txBody>
      </p:sp>
    </p:spTree>
    <p:extLst>
      <p:ext uri="{BB962C8B-B14F-4D97-AF65-F5344CB8AC3E}">
        <p14:creationId xmlns:p14="http://schemas.microsoft.com/office/powerpoint/2010/main" val="1145910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6670" y="509099"/>
            <a:ext cx="6096000" cy="2462213"/>
          </a:xfrm>
          <a:prstGeom prst="rect">
            <a:avLst/>
          </a:prstGeom>
        </p:spPr>
        <p:txBody>
          <a:bodyPr>
            <a:spAutoFit/>
          </a:bodyPr>
          <a:lstStyle/>
          <a:p>
            <a:r>
              <a:rPr lang="en-US" sz="1400" dirty="0" smtClean="0">
                <a:latin typeface="Calibri" charset="0"/>
                <a:ea typeface="DengXian" charset="-122"/>
                <a:cs typeface="Times New Roman" charset="0"/>
              </a:rPr>
              <a:t>Ternary Expression Parser: Given </a:t>
            </a:r>
            <a:r>
              <a:rPr lang="en-US" sz="1400" dirty="0">
                <a:latin typeface="Calibri" charset="0"/>
                <a:ea typeface="DengXian" charset="-122"/>
                <a:cs typeface="Times New Roman" charset="0"/>
              </a:rPr>
              <a:t>a string representing arbitrarily nested ternary expressions, </a:t>
            </a:r>
            <a:r>
              <a:rPr lang="en-US" sz="1400" dirty="0" smtClean="0">
                <a:latin typeface="Calibri" charset="0"/>
                <a:ea typeface="DengXian" charset="-122"/>
                <a:cs typeface="Times New Roman" charset="0"/>
              </a:rPr>
              <a:t>calculate </a:t>
            </a:r>
            <a:r>
              <a:rPr lang="en-US" sz="1400" dirty="0">
                <a:latin typeface="Calibri" charset="0"/>
                <a:ea typeface="DengXian" charset="-122"/>
                <a:cs typeface="Times New Roman" charset="0"/>
              </a:rPr>
              <a:t>the result of the expression. </a:t>
            </a:r>
            <a:r>
              <a:rPr lang="en-US" sz="1400" dirty="0" smtClean="0">
                <a:latin typeface="Calibri" charset="0"/>
                <a:ea typeface="DengXian" charset="-122"/>
                <a:cs typeface="Times New Roman" charset="0"/>
              </a:rPr>
              <a:t>You </a:t>
            </a:r>
            <a:r>
              <a:rPr lang="en-US" sz="1400" dirty="0">
                <a:latin typeface="Calibri" charset="0"/>
                <a:ea typeface="DengXian" charset="-122"/>
                <a:cs typeface="Times New Roman" charset="0"/>
              </a:rPr>
              <a:t>can always assume that the given expression is valid </a:t>
            </a:r>
            <a:r>
              <a:rPr lang="en-US" sz="1400" dirty="0" smtClean="0">
                <a:latin typeface="Calibri" charset="0"/>
                <a:ea typeface="DengXian" charset="-122"/>
                <a:cs typeface="Times New Roman" charset="0"/>
              </a:rPr>
              <a:t>and </a:t>
            </a:r>
            <a:r>
              <a:rPr lang="en-US" sz="1400" dirty="0">
                <a:latin typeface="Calibri" charset="0"/>
                <a:ea typeface="DengXian" charset="-122"/>
                <a:cs typeface="Times New Roman" charset="0"/>
              </a:rPr>
              <a:t>only consists of digits 0-9, ?, :, T and F (T and F represent True and False respectively).</a:t>
            </a:r>
          </a:p>
          <a:p>
            <a:r>
              <a:rPr lang="en-US" sz="1400" dirty="0">
                <a:latin typeface="Calibri" charset="0"/>
                <a:ea typeface="DengXian" charset="-122"/>
                <a:cs typeface="Times New Roman" charset="0"/>
              </a:rPr>
              <a:t>Each number will contain only one </a:t>
            </a:r>
            <a:r>
              <a:rPr lang="en-US" sz="1400" dirty="0" smtClean="0">
                <a:latin typeface="Calibri" charset="0"/>
                <a:ea typeface="DengXian" charset="-122"/>
                <a:cs typeface="Times New Roman" charset="0"/>
              </a:rPr>
              <a:t>digit. The </a:t>
            </a:r>
            <a:r>
              <a:rPr lang="en-US" sz="1400" dirty="0">
                <a:latin typeface="Calibri" charset="0"/>
                <a:ea typeface="DengXian" charset="-122"/>
                <a:cs typeface="Times New Roman" charset="0"/>
              </a:rPr>
              <a:t>conditional expressions group right-to-left (as usual in most languages</a:t>
            </a:r>
            <a:r>
              <a:rPr lang="en-US" sz="1400" dirty="0" smtClean="0">
                <a:latin typeface="Calibri" charset="0"/>
                <a:ea typeface="DengXian" charset="-122"/>
                <a:cs typeface="Times New Roman" charset="0"/>
              </a:rPr>
              <a:t>). The </a:t>
            </a:r>
            <a:r>
              <a:rPr lang="en-US" sz="1400" dirty="0">
                <a:latin typeface="Calibri" charset="0"/>
                <a:ea typeface="DengXian" charset="-122"/>
                <a:cs typeface="Times New Roman" charset="0"/>
              </a:rPr>
              <a:t>condition will always be either T or F. That is, the condition will never be a digit.</a:t>
            </a:r>
          </a:p>
          <a:p>
            <a:r>
              <a:rPr lang="en-US" sz="1400" dirty="0">
                <a:latin typeface="Calibri" charset="0"/>
                <a:ea typeface="DengXian" charset="-122"/>
                <a:cs typeface="Times New Roman" charset="0"/>
              </a:rPr>
              <a:t>The result of the expression will always evaluate to either a digit 0-9, T or F.</a:t>
            </a:r>
          </a:p>
          <a:p>
            <a:r>
              <a:rPr lang="en-US" sz="1400" dirty="0">
                <a:latin typeface="Calibri" charset="0"/>
                <a:ea typeface="DengXian" charset="-122"/>
                <a:cs typeface="Times New Roman" charset="0"/>
              </a:rPr>
              <a:t>Example 3:  Input: "T?T?F:5:3"   Output: "F"</a:t>
            </a:r>
          </a:p>
          <a:p>
            <a:r>
              <a:rPr lang="en-US" sz="1400" dirty="0">
                <a:latin typeface="Calibri" charset="0"/>
                <a:ea typeface="DengXian" charset="-122"/>
                <a:cs typeface="Times New Roman" charset="0"/>
              </a:rPr>
              <a:t>Explanation: The conditional expressions group right-to-left. Using parenthesis, it is read/evaluated as: "(T ? (T ? F : 5) : 3)"  -&gt; "(T ? F : 3)"   -&gt; "F"                 </a:t>
            </a:r>
            <a:endParaRPr lang="en-US" sz="1400" dirty="0">
              <a:effectLst/>
              <a:latin typeface="Calibri" charset="0"/>
              <a:ea typeface="DengXian" charset="-122"/>
              <a:cs typeface="Times New Roman" charset="0"/>
            </a:endParaRPr>
          </a:p>
        </p:txBody>
      </p:sp>
      <p:sp>
        <p:nvSpPr>
          <p:cNvPr id="3" name="Rectangle 2"/>
          <p:cNvSpPr/>
          <p:nvPr/>
        </p:nvSpPr>
        <p:spPr>
          <a:xfrm>
            <a:off x="126670" y="3453824"/>
            <a:ext cx="2782785" cy="3108543"/>
          </a:xfrm>
          <a:prstGeom prst="rect">
            <a:avLst/>
          </a:prstGeom>
        </p:spPr>
        <p:txBody>
          <a:bodyPr wrap="square">
            <a:spAutoFit/>
          </a:bodyPr>
          <a:lstStyle/>
          <a:p>
            <a:r>
              <a:rPr lang="en-US" sz="1400" dirty="0">
                <a:latin typeface="Calibri" charset="0"/>
                <a:ea typeface="DengXian" charset="-122"/>
                <a:cs typeface="Times New Roman" charset="0"/>
              </a:rPr>
              <a:t>we go from right to left, if it's not ? </a:t>
            </a:r>
            <a:r>
              <a:rPr lang="en-US" sz="1400" dirty="0" smtClean="0">
                <a:latin typeface="Calibri" charset="0"/>
                <a:ea typeface="DengXian" charset="-122"/>
                <a:cs typeface="Times New Roman" charset="0"/>
              </a:rPr>
              <a:t>continue </a:t>
            </a:r>
            <a:r>
              <a:rPr lang="en-US" sz="1400" dirty="0">
                <a:latin typeface="Calibri" charset="0"/>
                <a:ea typeface="DengXian" charset="-122"/>
                <a:cs typeface="Times New Roman" charset="0"/>
              </a:rPr>
              <a:t>push to </a:t>
            </a:r>
            <a:r>
              <a:rPr lang="en-US" sz="1400" dirty="0" smtClean="0">
                <a:latin typeface="Calibri" charset="0"/>
                <a:ea typeface="DengXian" charset="-122"/>
                <a:cs typeface="Times New Roman" charset="0"/>
              </a:rPr>
              <a:t>stack till </a:t>
            </a:r>
            <a:r>
              <a:rPr lang="en-US" sz="1400" dirty="0">
                <a:latin typeface="Calibri" charset="0"/>
                <a:ea typeface="DengXian" charset="-122"/>
                <a:cs typeface="Times New Roman" charset="0"/>
              </a:rPr>
              <a:t>we meet ?, pop first and second, </a:t>
            </a:r>
            <a:r>
              <a:rPr lang="en-US" sz="1400" dirty="0" smtClean="0">
                <a:latin typeface="Calibri" charset="0"/>
                <a:ea typeface="DengXian" charset="-122"/>
                <a:cs typeface="Times New Roman" charset="0"/>
              </a:rPr>
              <a:t>if </a:t>
            </a:r>
            <a:r>
              <a:rPr lang="en-US" sz="1400" dirty="0">
                <a:latin typeface="Calibri" charset="0"/>
                <a:ea typeface="DengXian" charset="-122"/>
                <a:cs typeface="Times New Roman" charset="0"/>
              </a:rPr>
              <a:t>it is T in left of ?, push first, else push </a:t>
            </a:r>
            <a:r>
              <a:rPr lang="en-US" sz="1400" dirty="0" smtClean="0">
                <a:latin typeface="Calibri" charset="0"/>
                <a:ea typeface="DengXian" charset="-122"/>
                <a:cs typeface="Times New Roman" charset="0"/>
              </a:rPr>
              <a:t>second</a:t>
            </a:r>
          </a:p>
          <a:p>
            <a:endParaRPr lang="en-US" sz="1400" dirty="0">
              <a:latin typeface="Calibri" charset="0"/>
              <a:ea typeface="DengXian" charset="-122"/>
              <a:cs typeface="Times New Roman" charset="0"/>
            </a:endParaRPr>
          </a:p>
          <a:p>
            <a:r>
              <a:rPr lang="en-US" sz="1400" dirty="0">
                <a:latin typeface="Calibri" charset="0"/>
                <a:ea typeface="DengXian" charset="-122"/>
                <a:cs typeface="Times New Roman" charset="0"/>
              </a:rPr>
              <a:t> 012345678</a:t>
            </a:r>
          </a:p>
          <a:p>
            <a:r>
              <a:rPr lang="en-US" sz="1400" dirty="0">
                <a:latin typeface="Calibri" charset="0"/>
                <a:ea typeface="DengXian" charset="-122"/>
                <a:cs typeface="Times New Roman" charset="0"/>
              </a:rPr>
              <a:t> T?T?F:5:3</a:t>
            </a:r>
          </a:p>
          <a:p>
            <a:r>
              <a:rPr lang="en-US" sz="1400" dirty="0">
                <a:latin typeface="Calibri" charset="0"/>
                <a:ea typeface="DengXian" charset="-122"/>
                <a:cs typeface="Times New Roman" charset="0"/>
              </a:rPr>
              <a:t> </a:t>
            </a:r>
            <a:r>
              <a:rPr lang="en-US" sz="1400" dirty="0" err="1">
                <a:latin typeface="Calibri" charset="0"/>
                <a:ea typeface="DengXian" charset="-122"/>
                <a:cs typeface="Times New Roman" charset="0"/>
              </a:rPr>
              <a:t>i</a:t>
            </a:r>
            <a:r>
              <a:rPr lang="en-US" sz="1400" dirty="0">
                <a:latin typeface="Calibri" charset="0"/>
                <a:ea typeface="DengXian" charset="-122"/>
                <a:cs typeface="Times New Roman" charset="0"/>
              </a:rPr>
              <a:t>=8 ... 4 </a:t>
            </a:r>
            <a:r>
              <a:rPr lang="en-US" sz="1400" dirty="0" err="1">
                <a:latin typeface="Calibri" charset="0"/>
                <a:ea typeface="DengXian" charset="-122"/>
                <a:cs typeface="Times New Roman" charset="0"/>
              </a:rPr>
              <a:t>st</a:t>
            </a:r>
            <a:r>
              <a:rPr lang="en-US" sz="1400" dirty="0">
                <a:latin typeface="Calibri" charset="0"/>
                <a:ea typeface="DengXian" charset="-122"/>
                <a:cs typeface="Times New Roman" charset="0"/>
              </a:rPr>
              <a:t>= [3,5,F]</a:t>
            </a:r>
          </a:p>
          <a:p>
            <a:r>
              <a:rPr lang="en-US" sz="1400" dirty="0">
                <a:latin typeface="Calibri" charset="0"/>
                <a:ea typeface="DengXian" charset="-122"/>
                <a:cs typeface="Times New Roman" charset="0"/>
              </a:rPr>
              <a:t> </a:t>
            </a:r>
            <a:r>
              <a:rPr lang="en-US" sz="1400" dirty="0" err="1">
                <a:latin typeface="Calibri" charset="0"/>
                <a:ea typeface="DengXian" charset="-122"/>
                <a:cs typeface="Times New Roman" charset="0"/>
              </a:rPr>
              <a:t>i</a:t>
            </a:r>
            <a:r>
              <a:rPr lang="en-US" sz="1400" dirty="0">
                <a:latin typeface="Calibri" charset="0"/>
                <a:ea typeface="DengXian" charset="-122"/>
                <a:cs typeface="Times New Roman" charset="0"/>
              </a:rPr>
              <a:t>=3 first = </a:t>
            </a:r>
            <a:r>
              <a:rPr lang="en-US" sz="1400" dirty="0" err="1">
                <a:latin typeface="Calibri" charset="0"/>
                <a:ea typeface="DengXian" charset="-122"/>
                <a:cs typeface="Times New Roman" charset="0"/>
              </a:rPr>
              <a:t>st.pop</a:t>
            </a:r>
            <a:r>
              <a:rPr lang="en-US" sz="1400" dirty="0">
                <a:latin typeface="Calibri" charset="0"/>
                <a:ea typeface="DengXian" charset="-122"/>
                <a:cs typeface="Times New Roman" charset="0"/>
              </a:rPr>
              <a:t>(F) second=</a:t>
            </a:r>
            <a:r>
              <a:rPr lang="en-US" sz="1400" dirty="0" err="1">
                <a:latin typeface="Calibri" charset="0"/>
                <a:ea typeface="DengXian" charset="-122"/>
                <a:cs typeface="Times New Roman" charset="0"/>
              </a:rPr>
              <a:t>st.pop</a:t>
            </a:r>
            <a:r>
              <a:rPr lang="en-US" sz="1400" dirty="0">
                <a:latin typeface="Calibri" charset="0"/>
                <a:ea typeface="DengXian" charset="-122"/>
                <a:cs typeface="Times New Roman" charset="0"/>
              </a:rPr>
              <a:t>(5) since </a:t>
            </a:r>
            <a:r>
              <a:rPr lang="en-US" sz="1400" dirty="0" err="1">
                <a:latin typeface="Calibri" charset="0"/>
                <a:ea typeface="DengXian" charset="-122"/>
                <a:cs typeface="Times New Roman" charset="0"/>
              </a:rPr>
              <a:t>i</a:t>
            </a:r>
            <a:r>
              <a:rPr lang="en-US" sz="1400" dirty="0">
                <a:latin typeface="Calibri" charset="0"/>
                <a:ea typeface="DengXian" charset="-122"/>
                <a:cs typeface="Times New Roman" charset="0"/>
              </a:rPr>
              <a:t>=2 point to T push F back </a:t>
            </a:r>
            <a:r>
              <a:rPr lang="en-US" sz="1400" dirty="0" err="1">
                <a:latin typeface="Calibri" charset="0"/>
                <a:ea typeface="DengXian" charset="-122"/>
                <a:cs typeface="Times New Roman" charset="0"/>
              </a:rPr>
              <a:t>st</a:t>
            </a:r>
            <a:r>
              <a:rPr lang="en-US" sz="1400" dirty="0">
                <a:latin typeface="Calibri" charset="0"/>
                <a:ea typeface="DengXian" charset="-122"/>
                <a:cs typeface="Times New Roman" charset="0"/>
              </a:rPr>
              <a:t>= [3,F] </a:t>
            </a:r>
            <a:r>
              <a:rPr lang="en-US" sz="1400" dirty="0" err="1">
                <a:latin typeface="Calibri" charset="0"/>
                <a:ea typeface="DengXian" charset="-122"/>
                <a:cs typeface="Times New Roman" charset="0"/>
              </a:rPr>
              <a:t>i</a:t>
            </a:r>
            <a:r>
              <a:rPr lang="en-US" sz="1400" dirty="0">
                <a:latin typeface="Calibri" charset="0"/>
                <a:ea typeface="DengXian" charset="-122"/>
                <a:cs typeface="Times New Roman" charset="0"/>
              </a:rPr>
              <a:t>--=2</a:t>
            </a:r>
          </a:p>
          <a:p>
            <a:r>
              <a:rPr lang="en-US" sz="1400" dirty="0">
                <a:latin typeface="Calibri" charset="0"/>
                <a:ea typeface="DengXian" charset="-122"/>
                <a:cs typeface="Times New Roman" charset="0"/>
              </a:rPr>
              <a:t> </a:t>
            </a:r>
            <a:r>
              <a:rPr lang="en-US" sz="1400" dirty="0" err="1">
                <a:latin typeface="Calibri" charset="0"/>
                <a:ea typeface="DengXian" charset="-122"/>
                <a:cs typeface="Times New Roman" charset="0"/>
              </a:rPr>
              <a:t>i</a:t>
            </a:r>
            <a:r>
              <a:rPr lang="en-US" sz="1400" dirty="0">
                <a:latin typeface="Calibri" charset="0"/>
                <a:ea typeface="DengXian" charset="-122"/>
                <a:cs typeface="Times New Roman" charset="0"/>
              </a:rPr>
              <a:t>=1 it is ?, first = F second =3 since </a:t>
            </a:r>
            <a:r>
              <a:rPr lang="en-US" sz="1400" dirty="0" err="1">
                <a:latin typeface="Calibri" charset="0"/>
                <a:ea typeface="DengXian" charset="-122"/>
                <a:cs typeface="Times New Roman" charset="0"/>
              </a:rPr>
              <a:t>i</a:t>
            </a:r>
            <a:r>
              <a:rPr lang="en-US" sz="1400" dirty="0">
                <a:latin typeface="Calibri" charset="0"/>
                <a:ea typeface="DengXian" charset="-122"/>
                <a:cs typeface="Times New Roman" charset="0"/>
              </a:rPr>
              <a:t>=0 point to T push back F </a:t>
            </a:r>
            <a:r>
              <a:rPr lang="en-US" sz="1400" dirty="0" err="1">
                <a:latin typeface="Calibri" charset="0"/>
                <a:ea typeface="DengXian" charset="-122"/>
                <a:cs typeface="Times New Roman" charset="0"/>
              </a:rPr>
              <a:t>st</a:t>
            </a:r>
            <a:r>
              <a:rPr lang="en-US" sz="1400" dirty="0">
                <a:latin typeface="Calibri" charset="0"/>
                <a:ea typeface="DengXian" charset="-122"/>
                <a:cs typeface="Times New Roman" charset="0"/>
              </a:rPr>
              <a:t>=[F] </a:t>
            </a:r>
            <a:endParaRPr lang="en-US" sz="1400" dirty="0">
              <a:effectLst/>
              <a:latin typeface="Calibri" charset="0"/>
              <a:ea typeface="DengXian" charset="-122"/>
              <a:cs typeface="Times New Roman" charset="0"/>
            </a:endParaRPr>
          </a:p>
        </p:txBody>
      </p:sp>
      <p:sp>
        <p:nvSpPr>
          <p:cNvPr id="4" name="Rectangle 3"/>
          <p:cNvSpPr/>
          <p:nvPr/>
        </p:nvSpPr>
        <p:spPr>
          <a:xfrm>
            <a:off x="2778826" y="2986522"/>
            <a:ext cx="6096000" cy="3754874"/>
          </a:xfrm>
          <a:prstGeom prst="rect">
            <a:avLst/>
          </a:prstGeom>
        </p:spPr>
        <p:txBody>
          <a:bodyPr>
            <a:spAutoFit/>
          </a:bodyPr>
          <a:lstStyle/>
          <a:p>
            <a:r>
              <a:rPr lang="en-US" sz="1400" dirty="0" err="1">
                <a:solidFill>
                  <a:schemeClr val="accent1">
                    <a:lumMod val="75000"/>
                  </a:schemeClr>
                </a:solidFill>
                <a:latin typeface="Calibri" charset="0"/>
                <a:ea typeface="DengXian" charset="-122"/>
                <a:cs typeface="Times New Roman" charset="0"/>
              </a:rPr>
              <a:t>var</a:t>
            </a:r>
            <a:r>
              <a:rPr lang="en-US" sz="1400" dirty="0">
                <a:solidFill>
                  <a:schemeClr val="accent1">
                    <a:lumMod val="75000"/>
                  </a:schemeClr>
                </a:solidFill>
                <a:latin typeface="Calibri" charset="0"/>
                <a:ea typeface="DengXian" charset="-122"/>
                <a:cs typeface="Times New Roman" charset="0"/>
              </a:rPr>
              <a:t> </a:t>
            </a:r>
            <a:r>
              <a:rPr lang="en-US" sz="1400" dirty="0" err="1">
                <a:solidFill>
                  <a:schemeClr val="accent1">
                    <a:lumMod val="75000"/>
                  </a:schemeClr>
                </a:solidFill>
                <a:latin typeface="Calibri" charset="0"/>
                <a:ea typeface="DengXian" charset="-122"/>
                <a:cs typeface="Times New Roman" charset="0"/>
              </a:rPr>
              <a:t>st</a:t>
            </a:r>
            <a:r>
              <a:rPr lang="en-US" sz="1400" dirty="0">
                <a:solidFill>
                  <a:schemeClr val="accent1">
                    <a:lumMod val="75000"/>
                  </a:schemeClr>
                </a:solidFill>
                <a:latin typeface="Calibri" charset="0"/>
                <a:ea typeface="DengXian" charset="-122"/>
                <a:cs typeface="Times New Roman" charset="0"/>
              </a:rPr>
              <a:t> = [];</a:t>
            </a:r>
          </a:p>
          <a:p>
            <a:r>
              <a:rPr lang="en-US" sz="1400" dirty="0">
                <a:solidFill>
                  <a:schemeClr val="accent1">
                    <a:lumMod val="75000"/>
                  </a:schemeClr>
                </a:solidFill>
                <a:latin typeface="Calibri" charset="0"/>
                <a:ea typeface="DengXian" charset="-122"/>
                <a:cs typeface="Times New Roman" charset="0"/>
              </a:rPr>
              <a:t>    for(</a:t>
            </a:r>
            <a:r>
              <a:rPr lang="en-US" sz="1400" dirty="0" err="1">
                <a:solidFill>
                  <a:schemeClr val="accent1">
                    <a:lumMod val="75000"/>
                  </a:schemeClr>
                </a:solidFill>
                <a:latin typeface="Calibri" charset="0"/>
                <a:ea typeface="DengXian" charset="-122"/>
                <a:cs typeface="Times New Roman" charset="0"/>
              </a:rPr>
              <a:t>var</a:t>
            </a:r>
            <a:r>
              <a:rPr lang="en-US" sz="1400" dirty="0">
                <a:solidFill>
                  <a:schemeClr val="accent1">
                    <a:lumMod val="75000"/>
                  </a:schemeClr>
                </a:solidFill>
                <a:latin typeface="Calibri" charset="0"/>
                <a:ea typeface="DengXian" charset="-122"/>
                <a:cs typeface="Times New Roman" charset="0"/>
              </a:rPr>
              <a:t> </a:t>
            </a:r>
            <a:r>
              <a:rPr lang="en-US" sz="1400" dirty="0" err="1">
                <a:solidFill>
                  <a:schemeClr val="accent1">
                    <a:lumMod val="75000"/>
                  </a:schemeClr>
                </a:solidFill>
                <a:latin typeface="Calibri" charset="0"/>
                <a:ea typeface="DengXian" charset="-122"/>
                <a:cs typeface="Times New Roman" charset="0"/>
              </a:rPr>
              <a:t>i</a:t>
            </a:r>
            <a:r>
              <a:rPr lang="en-US" sz="1400" dirty="0">
                <a:solidFill>
                  <a:schemeClr val="accent1">
                    <a:lumMod val="75000"/>
                  </a:schemeClr>
                </a:solidFill>
                <a:latin typeface="Calibri" charset="0"/>
                <a:ea typeface="DengXian" charset="-122"/>
                <a:cs typeface="Times New Roman" charset="0"/>
              </a:rPr>
              <a:t>=expression.length-1; </a:t>
            </a:r>
            <a:r>
              <a:rPr lang="en-US" sz="1400" dirty="0" err="1">
                <a:solidFill>
                  <a:schemeClr val="accent1">
                    <a:lumMod val="75000"/>
                  </a:schemeClr>
                </a:solidFill>
                <a:latin typeface="Calibri" charset="0"/>
                <a:ea typeface="DengXian" charset="-122"/>
                <a:cs typeface="Times New Roman" charset="0"/>
              </a:rPr>
              <a:t>i</a:t>
            </a:r>
            <a:r>
              <a:rPr lang="en-US" sz="1400" dirty="0">
                <a:solidFill>
                  <a:schemeClr val="accent1">
                    <a:lumMod val="75000"/>
                  </a:schemeClr>
                </a:solidFill>
                <a:latin typeface="Calibri" charset="0"/>
                <a:ea typeface="DengXian" charset="-122"/>
                <a:cs typeface="Times New Roman" charset="0"/>
              </a:rPr>
              <a:t>&gt;=0; </a:t>
            </a:r>
            <a:r>
              <a:rPr lang="en-US" sz="1400" dirty="0" err="1">
                <a:solidFill>
                  <a:schemeClr val="accent1">
                    <a:lumMod val="75000"/>
                  </a:schemeClr>
                </a:solidFill>
                <a:latin typeface="Calibri" charset="0"/>
                <a:ea typeface="DengXian" charset="-122"/>
                <a:cs typeface="Times New Roman" charset="0"/>
              </a:rPr>
              <a:t>i</a:t>
            </a:r>
            <a:r>
              <a:rPr lang="en-US" sz="1400" dirty="0">
                <a:solidFill>
                  <a:schemeClr val="accent1">
                    <a:lumMod val="75000"/>
                  </a:schemeClr>
                </a:solidFill>
                <a:latin typeface="Calibri" charset="0"/>
                <a:ea typeface="DengXian" charset="-122"/>
                <a:cs typeface="Times New Roman" charset="0"/>
              </a:rPr>
              <a:t>--) {</a:t>
            </a:r>
          </a:p>
          <a:p>
            <a:r>
              <a:rPr lang="en-US" sz="1400" dirty="0">
                <a:solidFill>
                  <a:schemeClr val="accent1">
                    <a:lumMod val="75000"/>
                  </a:schemeClr>
                </a:solidFill>
                <a:latin typeface="Calibri" charset="0"/>
                <a:ea typeface="DengXian" charset="-122"/>
                <a:cs typeface="Times New Roman" charset="0"/>
              </a:rPr>
              <a:t>        if(expression[</a:t>
            </a:r>
            <a:r>
              <a:rPr lang="en-US" sz="1400" dirty="0" err="1">
                <a:solidFill>
                  <a:schemeClr val="accent1">
                    <a:lumMod val="75000"/>
                  </a:schemeClr>
                </a:solidFill>
                <a:latin typeface="Calibri" charset="0"/>
                <a:ea typeface="DengXian" charset="-122"/>
                <a:cs typeface="Times New Roman" charset="0"/>
              </a:rPr>
              <a:t>i</a:t>
            </a:r>
            <a:r>
              <a:rPr lang="en-US" sz="1400" dirty="0">
                <a:solidFill>
                  <a:schemeClr val="accent1">
                    <a:lumMod val="75000"/>
                  </a:schemeClr>
                </a:solidFill>
                <a:latin typeface="Calibri" charset="0"/>
                <a:ea typeface="DengXian" charset="-122"/>
                <a:cs typeface="Times New Roman" charset="0"/>
              </a:rPr>
              <a:t>] === '?') {</a:t>
            </a:r>
          </a:p>
          <a:p>
            <a:r>
              <a:rPr lang="en-US" sz="1400" dirty="0">
                <a:solidFill>
                  <a:schemeClr val="accent1">
                    <a:lumMod val="75000"/>
                  </a:schemeClr>
                </a:solidFill>
                <a:latin typeface="Calibri" charset="0"/>
                <a:ea typeface="DengXian" charset="-122"/>
                <a:cs typeface="Times New Roman" charset="0"/>
              </a:rPr>
              <a:t>            </a:t>
            </a:r>
            <a:r>
              <a:rPr lang="en-US" sz="1400" dirty="0" err="1">
                <a:solidFill>
                  <a:schemeClr val="accent1">
                    <a:lumMod val="75000"/>
                  </a:schemeClr>
                </a:solidFill>
                <a:latin typeface="Calibri" charset="0"/>
                <a:ea typeface="DengXian" charset="-122"/>
                <a:cs typeface="Times New Roman" charset="0"/>
              </a:rPr>
              <a:t>var</a:t>
            </a:r>
            <a:r>
              <a:rPr lang="en-US" sz="1400" dirty="0">
                <a:solidFill>
                  <a:schemeClr val="accent1">
                    <a:lumMod val="75000"/>
                  </a:schemeClr>
                </a:solidFill>
                <a:latin typeface="Calibri" charset="0"/>
                <a:ea typeface="DengXian" charset="-122"/>
                <a:cs typeface="Times New Roman" charset="0"/>
              </a:rPr>
              <a:t> first = </a:t>
            </a:r>
            <a:r>
              <a:rPr lang="en-US" sz="1400" dirty="0" err="1">
                <a:solidFill>
                  <a:schemeClr val="accent1">
                    <a:lumMod val="75000"/>
                  </a:schemeClr>
                </a:solidFill>
                <a:latin typeface="Calibri" charset="0"/>
                <a:ea typeface="DengXian" charset="-122"/>
                <a:cs typeface="Times New Roman" charset="0"/>
              </a:rPr>
              <a:t>st.pop</a:t>
            </a:r>
            <a:r>
              <a:rPr lang="en-US" sz="1400" dirty="0">
                <a:solidFill>
                  <a:schemeClr val="accent1">
                    <a:lumMod val="75000"/>
                  </a:schemeClr>
                </a:solidFill>
                <a:latin typeface="Calibri" charset="0"/>
                <a:ea typeface="DengXian" charset="-122"/>
                <a:cs typeface="Times New Roman" charset="0"/>
              </a:rPr>
              <a:t>();</a:t>
            </a:r>
          </a:p>
          <a:p>
            <a:r>
              <a:rPr lang="en-US" sz="1400" dirty="0">
                <a:solidFill>
                  <a:schemeClr val="accent1">
                    <a:lumMod val="75000"/>
                  </a:schemeClr>
                </a:solidFill>
                <a:latin typeface="Calibri" charset="0"/>
                <a:ea typeface="DengXian" charset="-122"/>
                <a:cs typeface="Times New Roman" charset="0"/>
              </a:rPr>
              <a:t>            </a:t>
            </a:r>
            <a:r>
              <a:rPr lang="en-US" sz="1400" dirty="0" err="1">
                <a:solidFill>
                  <a:schemeClr val="accent1">
                    <a:lumMod val="75000"/>
                  </a:schemeClr>
                </a:solidFill>
                <a:latin typeface="Calibri" charset="0"/>
                <a:ea typeface="DengXian" charset="-122"/>
                <a:cs typeface="Times New Roman" charset="0"/>
              </a:rPr>
              <a:t>st.pop</a:t>
            </a:r>
            <a:r>
              <a:rPr lang="en-US" sz="1400" dirty="0">
                <a:solidFill>
                  <a:schemeClr val="accent1">
                    <a:lumMod val="75000"/>
                  </a:schemeClr>
                </a:solidFill>
                <a:latin typeface="Calibri" charset="0"/>
                <a:ea typeface="DengXian" charset="-122"/>
                <a:cs typeface="Times New Roman" charset="0"/>
              </a:rPr>
              <a:t>(); // pop ':'</a:t>
            </a:r>
          </a:p>
          <a:p>
            <a:r>
              <a:rPr lang="en-US" sz="1400" dirty="0">
                <a:solidFill>
                  <a:schemeClr val="accent1">
                    <a:lumMod val="75000"/>
                  </a:schemeClr>
                </a:solidFill>
                <a:latin typeface="Calibri" charset="0"/>
                <a:ea typeface="DengXian" charset="-122"/>
                <a:cs typeface="Times New Roman" charset="0"/>
              </a:rPr>
              <a:t>            </a:t>
            </a:r>
            <a:r>
              <a:rPr lang="en-US" sz="1400" dirty="0" err="1">
                <a:solidFill>
                  <a:schemeClr val="accent1">
                    <a:lumMod val="75000"/>
                  </a:schemeClr>
                </a:solidFill>
                <a:latin typeface="Calibri" charset="0"/>
                <a:ea typeface="DengXian" charset="-122"/>
                <a:cs typeface="Times New Roman" charset="0"/>
              </a:rPr>
              <a:t>var</a:t>
            </a:r>
            <a:r>
              <a:rPr lang="en-US" sz="1400" dirty="0">
                <a:solidFill>
                  <a:schemeClr val="accent1">
                    <a:lumMod val="75000"/>
                  </a:schemeClr>
                </a:solidFill>
                <a:latin typeface="Calibri" charset="0"/>
                <a:ea typeface="DengXian" charset="-122"/>
                <a:cs typeface="Times New Roman" charset="0"/>
              </a:rPr>
              <a:t> second = </a:t>
            </a:r>
            <a:r>
              <a:rPr lang="en-US" sz="1400" dirty="0" err="1">
                <a:solidFill>
                  <a:schemeClr val="accent1">
                    <a:lumMod val="75000"/>
                  </a:schemeClr>
                </a:solidFill>
                <a:latin typeface="Calibri" charset="0"/>
                <a:ea typeface="DengXian" charset="-122"/>
                <a:cs typeface="Times New Roman" charset="0"/>
              </a:rPr>
              <a:t>st.pop</a:t>
            </a:r>
            <a:r>
              <a:rPr lang="en-US" sz="1400" dirty="0">
                <a:solidFill>
                  <a:schemeClr val="accent1">
                    <a:lumMod val="75000"/>
                  </a:schemeClr>
                </a:solidFill>
                <a:latin typeface="Calibri" charset="0"/>
                <a:ea typeface="DengXian" charset="-122"/>
                <a:cs typeface="Times New Roman" charset="0"/>
              </a:rPr>
              <a:t>();</a:t>
            </a:r>
          </a:p>
          <a:p>
            <a:r>
              <a:rPr lang="en-US" sz="1400" dirty="0">
                <a:solidFill>
                  <a:schemeClr val="accent1">
                    <a:lumMod val="75000"/>
                  </a:schemeClr>
                </a:solidFill>
                <a:latin typeface="Calibri" charset="0"/>
                <a:ea typeface="DengXian" charset="-122"/>
                <a:cs typeface="Times New Roman" charset="0"/>
              </a:rPr>
              <a:t>            if(expression[i-1] === 'T') {</a:t>
            </a:r>
          </a:p>
          <a:p>
            <a:r>
              <a:rPr lang="en-US" sz="1400" dirty="0">
                <a:solidFill>
                  <a:schemeClr val="accent1">
                    <a:lumMod val="75000"/>
                  </a:schemeClr>
                </a:solidFill>
                <a:latin typeface="Calibri" charset="0"/>
                <a:ea typeface="DengXian" charset="-122"/>
                <a:cs typeface="Times New Roman" charset="0"/>
              </a:rPr>
              <a:t>                </a:t>
            </a:r>
            <a:r>
              <a:rPr lang="en-US" sz="1400" dirty="0" err="1">
                <a:solidFill>
                  <a:schemeClr val="accent1">
                    <a:lumMod val="75000"/>
                  </a:schemeClr>
                </a:solidFill>
                <a:latin typeface="Calibri" charset="0"/>
                <a:ea typeface="DengXian" charset="-122"/>
                <a:cs typeface="Times New Roman" charset="0"/>
              </a:rPr>
              <a:t>st.push</a:t>
            </a:r>
            <a:r>
              <a:rPr lang="en-US" sz="1400" dirty="0">
                <a:solidFill>
                  <a:schemeClr val="accent1">
                    <a:lumMod val="75000"/>
                  </a:schemeClr>
                </a:solidFill>
                <a:latin typeface="Calibri" charset="0"/>
                <a:ea typeface="DengXian" charset="-122"/>
                <a:cs typeface="Times New Roman" charset="0"/>
              </a:rPr>
              <a:t>(first);</a:t>
            </a:r>
          </a:p>
          <a:p>
            <a:r>
              <a:rPr lang="en-US" sz="1400" dirty="0">
                <a:solidFill>
                  <a:schemeClr val="accent1">
                    <a:lumMod val="75000"/>
                  </a:schemeClr>
                </a:solidFill>
                <a:latin typeface="Calibri" charset="0"/>
                <a:ea typeface="DengXian" charset="-122"/>
                <a:cs typeface="Times New Roman" charset="0"/>
              </a:rPr>
              <a:t>            } else {</a:t>
            </a:r>
          </a:p>
          <a:p>
            <a:r>
              <a:rPr lang="en-US" sz="1400" dirty="0">
                <a:solidFill>
                  <a:schemeClr val="accent1">
                    <a:lumMod val="75000"/>
                  </a:schemeClr>
                </a:solidFill>
                <a:latin typeface="Calibri" charset="0"/>
                <a:ea typeface="DengXian" charset="-122"/>
                <a:cs typeface="Times New Roman" charset="0"/>
              </a:rPr>
              <a:t>                </a:t>
            </a:r>
            <a:r>
              <a:rPr lang="en-US" sz="1400" dirty="0" err="1">
                <a:solidFill>
                  <a:schemeClr val="accent1">
                    <a:lumMod val="75000"/>
                  </a:schemeClr>
                </a:solidFill>
                <a:latin typeface="Calibri" charset="0"/>
                <a:ea typeface="DengXian" charset="-122"/>
                <a:cs typeface="Times New Roman" charset="0"/>
              </a:rPr>
              <a:t>st.push</a:t>
            </a:r>
            <a:r>
              <a:rPr lang="en-US" sz="1400" dirty="0">
                <a:solidFill>
                  <a:schemeClr val="accent1">
                    <a:lumMod val="75000"/>
                  </a:schemeClr>
                </a:solidFill>
                <a:latin typeface="Calibri" charset="0"/>
                <a:ea typeface="DengXian" charset="-122"/>
                <a:cs typeface="Times New Roman" charset="0"/>
              </a:rPr>
              <a:t>(second);</a:t>
            </a:r>
          </a:p>
          <a:p>
            <a:r>
              <a:rPr lang="en-US" sz="1400" dirty="0">
                <a:solidFill>
                  <a:schemeClr val="accent1">
                    <a:lumMod val="75000"/>
                  </a:schemeClr>
                </a:solidFill>
                <a:latin typeface="Calibri" charset="0"/>
                <a:ea typeface="DengXian" charset="-122"/>
                <a:cs typeface="Times New Roman" charset="0"/>
              </a:rPr>
              <a:t>            }</a:t>
            </a:r>
          </a:p>
          <a:p>
            <a:r>
              <a:rPr lang="en-US" sz="1400" dirty="0">
                <a:solidFill>
                  <a:schemeClr val="accent1">
                    <a:lumMod val="75000"/>
                  </a:schemeClr>
                </a:solidFill>
                <a:latin typeface="Calibri" charset="0"/>
                <a:ea typeface="DengXian" charset="-122"/>
                <a:cs typeface="Times New Roman" charset="0"/>
              </a:rPr>
              <a:t>            </a:t>
            </a:r>
            <a:r>
              <a:rPr lang="en-US" sz="1400" b="1" dirty="0" err="1">
                <a:solidFill>
                  <a:srgbClr val="FF0000"/>
                </a:solidFill>
                <a:latin typeface="Calibri" charset="0"/>
                <a:ea typeface="DengXian" charset="-122"/>
                <a:cs typeface="Times New Roman" charset="0"/>
              </a:rPr>
              <a:t>i</a:t>
            </a:r>
            <a:r>
              <a:rPr lang="en-US" sz="1400" b="1" dirty="0">
                <a:solidFill>
                  <a:srgbClr val="FF0000"/>
                </a:solidFill>
                <a:latin typeface="Calibri" charset="0"/>
                <a:ea typeface="DengXian" charset="-122"/>
                <a:cs typeface="Times New Roman" charset="0"/>
              </a:rPr>
              <a:t>-</a:t>
            </a:r>
            <a:r>
              <a:rPr lang="en-US" sz="1400" b="1" dirty="0" smtClean="0">
                <a:solidFill>
                  <a:srgbClr val="FF0000"/>
                </a:solidFill>
                <a:latin typeface="Calibri" charset="0"/>
                <a:ea typeface="DengXian" charset="-122"/>
                <a:cs typeface="Times New Roman" charset="0"/>
              </a:rPr>
              <a:t>-; //skip T/F before ?</a:t>
            </a:r>
            <a:endParaRPr lang="en-US" sz="1400" b="1" dirty="0">
              <a:solidFill>
                <a:srgbClr val="FF0000"/>
              </a:solidFill>
              <a:latin typeface="Calibri" charset="0"/>
              <a:ea typeface="DengXian" charset="-122"/>
              <a:cs typeface="Times New Roman" charset="0"/>
            </a:endParaRPr>
          </a:p>
          <a:p>
            <a:r>
              <a:rPr lang="en-US" sz="1400" dirty="0">
                <a:solidFill>
                  <a:schemeClr val="accent1">
                    <a:lumMod val="75000"/>
                  </a:schemeClr>
                </a:solidFill>
                <a:latin typeface="Calibri" charset="0"/>
                <a:ea typeface="DengXian" charset="-122"/>
                <a:cs typeface="Times New Roman" charset="0"/>
              </a:rPr>
              <a:t>        } else {</a:t>
            </a:r>
          </a:p>
          <a:p>
            <a:r>
              <a:rPr lang="en-US" sz="1400" dirty="0">
                <a:solidFill>
                  <a:schemeClr val="accent1">
                    <a:lumMod val="75000"/>
                  </a:schemeClr>
                </a:solidFill>
                <a:latin typeface="Calibri" charset="0"/>
                <a:ea typeface="DengXian" charset="-122"/>
                <a:cs typeface="Times New Roman" charset="0"/>
              </a:rPr>
              <a:t>            </a:t>
            </a:r>
            <a:r>
              <a:rPr lang="en-US" sz="1400" dirty="0" err="1">
                <a:solidFill>
                  <a:schemeClr val="accent1">
                    <a:lumMod val="75000"/>
                  </a:schemeClr>
                </a:solidFill>
                <a:latin typeface="Calibri" charset="0"/>
                <a:ea typeface="DengXian" charset="-122"/>
                <a:cs typeface="Times New Roman" charset="0"/>
              </a:rPr>
              <a:t>st.push</a:t>
            </a:r>
            <a:r>
              <a:rPr lang="en-US" sz="1400" dirty="0">
                <a:solidFill>
                  <a:schemeClr val="accent1">
                    <a:lumMod val="75000"/>
                  </a:schemeClr>
                </a:solidFill>
                <a:latin typeface="Calibri" charset="0"/>
                <a:ea typeface="DengXian" charset="-122"/>
                <a:cs typeface="Times New Roman" charset="0"/>
              </a:rPr>
              <a:t>(expression[</a:t>
            </a:r>
            <a:r>
              <a:rPr lang="en-US" sz="1400" dirty="0" err="1">
                <a:solidFill>
                  <a:schemeClr val="accent1">
                    <a:lumMod val="75000"/>
                  </a:schemeClr>
                </a:solidFill>
                <a:latin typeface="Calibri" charset="0"/>
                <a:ea typeface="DengXian" charset="-122"/>
                <a:cs typeface="Times New Roman" charset="0"/>
              </a:rPr>
              <a:t>i</a:t>
            </a:r>
            <a:r>
              <a:rPr lang="en-US" sz="1400" dirty="0">
                <a:solidFill>
                  <a:schemeClr val="accent1">
                    <a:lumMod val="75000"/>
                  </a:schemeClr>
                </a:solidFill>
                <a:latin typeface="Calibri" charset="0"/>
                <a:ea typeface="DengXian" charset="-122"/>
                <a:cs typeface="Times New Roman" charset="0"/>
              </a:rPr>
              <a:t>]);</a:t>
            </a:r>
          </a:p>
          <a:p>
            <a:r>
              <a:rPr lang="en-US" sz="1400" dirty="0">
                <a:solidFill>
                  <a:schemeClr val="accent1">
                    <a:lumMod val="75000"/>
                  </a:schemeClr>
                </a:solidFill>
                <a:latin typeface="Calibri" charset="0"/>
                <a:ea typeface="DengXian" charset="-122"/>
                <a:cs typeface="Times New Roman" charset="0"/>
              </a:rPr>
              <a:t>        }</a:t>
            </a:r>
          </a:p>
          <a:p>
            <a:r>
              <a:rPr lang="en-US" sz="1400" dirty="0">
                <a:solidFill>
                  <a:schemeClr val="accent1">
                    <a:lumMod val="75000"/>
                  </a:schemeClr>
                </a:solidFill>
                <a:latin typeface="Calibri" charset="0"/>
                <a:ea typeface="DengXian" charset="-122"/>
                <a:cs typeface="Times New Roman" charset="0"/>
              </a:rPr>
              <a:t>    }</a:t>
            </a:r>
          </a:p>
          <a:p>
            <a:r>
              <a:rPr lang="en-US" sz="1400" dirty="0">
                <a:solidFill>
                  <a:schemeClr val="accent1">
                    <a:lumMod val="75000"/>
                  </a:schemeClr>
                </a:solidFill>
                <a:latin typeface="Calibri" charset="0"/>
                <a:ea typeface="DengXian" charset="-122"/>
                <a:cs typeface="Times New Roman" charset="0"/>
              </a:rPr>
              <a:t>    return </a:t>
            </a:r>
            <a:r>
              <a:rPr lang="en-US" sz="1400" dirty="0" err="1">
                <a:solidFill>
                  <a:schemeClr val="accent1">
                    <a:lumMod val="75000"/>
                  </a:schemeClr>
                </a:solidFill>
                <a:latin typeface="Calibri" charset="0"/>
                <a:ea typeface="DengXian" charset="-122"/>
                <a:cs typeface="Times New Roman" charset="0"/>
              </a:rPr>
              <a:t>st</a:t>
            </a:r>
            <a:r>
              <a:rPr lang="en-US" sz="1400" dirty="0">
                <a:solidFill>
                  <a:schemeClr val="accent1">
                    <a:lumMod val="75000"/>
                  </a:schemeClr>
                </a:solidFill>
                <a:latin typeface="Calibri" charset="0"/>
                <a:ea typeface="DengXian" charset="-122"/>
                <a:cs typeface="Times New Roman" charset="0"/>
              </a:rPr>
              <a:t>[0]; </a:t>
            </a:r>
            <a:endParaRPr lang="en-US" sz="1400" dirty="0">
              <a:solidFill>
                <a:schemeClr val="accent1">
                  <a:lumMod val="75000"/>
                </a:schemeClr>
              </a:solidFill>
              <a:effectLst/>
              <a:latin typeface="Calibri" charset="0"/>
              <a:ea typeface="DengXian" charset="-122"/>
              <a:cs typeface="Times New Roman" charset="0"/>
            </a:endParaRPr>
          </a:p>
        </p:txBody>
      </p:sp>
      <p:sp>
        <p:nvSpPr>
          <p:cNvPr id="5" name="Rectangle 4"/>
          <p:cNvSpPr/>
          <p:nvPr/>
        </p:nvSpPr>
        <p:spPr>
          <a:xfrm>
            <a:off x="6222670" y="60358"/>
            <a:ext cx="6096000" cy="1600438"/>
          </a:xfrm>
          <a:prstGeom prst="rect">
            <a:avLst/>
          </a:prstGeom>
        </p:spPr>
        <p:txBody>
          <a:bodyPr>
            <a:spAutoFit/>
          </a:bodyPr>
          <a:lstStyle/>
          <a:p>
            <a:r>
              <a:rPr lang="en-US" sz="1400" dirty="0">
                <a:latin typeface="Calibri" charset="0"/>
                <a:ea typeface="DengXian" charset="-122"/>
                <a:cs typeface="Times New Roman" charset="0"/>
              </a:rPr>
              <a:t>Given a non-negative integer </a:t>
            </a:r>
            <a:r>
              <a:rPr lang="en-US" sz="1400" dirty="0" err="1">
                <a:latin typeface="Calibri" charset="0"/>
                <a:ea typeface="DengXian" charset="-122"/>
                <a:cs typeface="Times New Roman" charset="0"/>
              </a:rPr>
              <a:t>num</a:t>
            </a:r>
            <a:r>
              <a:rPr lang="en-US" sz="1400" dirty="0">
                <a:latin typeface="Calibri" charset="0"/>
                <a:ea typeface="DengXian" charset="-122"/>
                <a:cs typeface="Times New Roman" charset="0"/>
              </a:rPr>
              <a:t> represented as a string, remove k digits from the number so that the new number is the smallest possible.</a:t>
            </a:r>
          </a:p>
          <a:p>
            <a:r>
              <a:rPr lang="en-US" sz="1400" dirty="0">
                <a:latin typeface="Calibri" charset="0"/>
                <a:ea typeface="DengXian" charset="-122"/>
                <a:cs typeface="Times New Roman" charset="0"/>
              </a:rPr>
              <a:t>Example 1:  Input: </a:t>
            </a:r>
            <a:r>
              <a:rPr lang="en-US" sz="1400" dirty="0" err="1">
                <a:latin typeface="Calibri" charset="0"/>
                <a:ea typeface="DengXian" charset="-122"/>
                <a:cs typeface="Times New Roman" charset="0"/>
              </a:rPr>
              <a:t>num</a:t>
            </a:r>
            <a:r>
              <a:rPr lang="en-US" sz="1400" dirty="0">
                <a:latin typeface="Calibri" charset="0"/>
                <a:ea typeface="DengXian" charset="-122"/>
                <a:cs typeface="Times New Roman" charset="0"/>
              </a:rPr>
              <a:t> = "1432219", k = 3</a:t>
            </a:r>
          </a:p>
          <a:p>
            <a:r>
              <a:rPr lang="en-US" sz="1400" dirty="0">
                <a:latin typeface="Calibri" charset="0"/>
                <a:ea typeface="DengXian" charset="-122"/>
                <a:cs typeface="Times New Roman" charset="0"/>
              </a:rPr>
              <a:t>Output: "1219"</a:t>
            </a:r>
          </a:p>
          <a:p>
            <a:r>
              <a:rPr lang="en-US" sz="1400" dirty="0">
                <a:latin typeface="Calibri" charset="0"/>
                <a:ea typeface="DengXian" charset="-122"/>
                <a:cs typeface="Times New Roman" charset="0"/>
              </a:rPr>
              <a:t>Explanation: Remove the three digits 4, 3, and 2 to form the new number 1219 which is the smallest</a:t>
            </a:r>
            <a:r>
              <a:rPr lang="en-US" sz="1400" dirty="0" smtClean="0">
                <a:latin typeface="Calibri" charset="0"/>
                <a:ea typeface="DengXian" charset="-122"/>
                <a:cs typeface="Times New Roman" charset="0"/>
              </a:rPr>
              <a:t>.</a:t>
            </a:r>
          </a:p>
          <a:p>
            <a:endParaRPr lang="en-US" sz="1400" dirty="0" smtClean="0">
              <a:latin typeface="Calibri" charset="0"/>
              <a:ea typeface="DengXian" charset="-122"/>
              <a:cs typeface="Times New Roman" charset="0"/>
            </a:endParaRPr>
          </a:p>
        </p:txBody>
      </p:sp>
      <p:sp>
        <p:nvSpPr>
          <p:cNvPr id="7" name="Rectangle 6"/>
          <p:cNvSpPr/>
          <p:nvPr/>
        </p:nvSpPr>
        <p:spPr>
          <a:xfrm>
            <a:off x="8387936" y="3022937"/>
            <a:ext cx="6096000" cy="3970318"/>
          </a:xfrm>
          <a:prstGeom prst="rect">
            <a:avLst/>
          </a:prstGeom>
        </p:spPr>
        <p:txBody>
          <a:bodyPr>
            <a:spAutoFit/>
          </a:bodyPr>
          <a:lstStyle/>
          <a:p>
            <a:endParaRPr lang="en-US" sz="1400" dirty="0" smtClean="0">
              <a:solidFill>
                <a:schemeClr val="accent1">
                  <a:lumMod val="75000"/>
                </a:schemeClr>
              </a:solidFill>
              <a:latin typeface="Calibri" charset="0"/>
              <a:ea typeface="DengXian" charset="-122"/>
              <a:cs typeface="Times New Roman" charset="0"/>
            </a:endParaRPr>
          </a:p>
          <a:p>
            <a:r>
              <a:rPr lang="en-US" sz="1400" dirty="0" err="1" smtClean="0">
                <a:solidFill>
                  <a:schemeClr val="accent1">
                    <a:lumMod val="75000"/>
                  </a:schemeClr>
                </a:solidFill>
                <a:latin typeface="Calibri" charset="0"/>
                <a:ea typeface="DengXian" charset="-122"/>
                <a:cs typeface="Times New Roman" charset="0"/>
              </a:rPr>
              <a:t>var</a:t>
            </a:r>
            <a:r>
              <a:rPr lang="en-US" sz="1400" dirty="0" smtClean="0">
                <a:solidFill>
                  <a:schemeClr val="accent1">
                    <a:lumMod val="75000"/>
                  </a:schemeClr>
                </a:solidFill>
                <a:latin typeface="Calibri" charset="0"/>
                <a:ea typeface="DengXian" charset="-122"/>
                <a:cs typeface="Times New Roman" charset="0"/>
              </a:rPr>
              <a:t> </a:t>
            </a:r>
            <a:r>
              <a:rPr lang="en-US" sz="1400" b="1" dirty="0">
                <a:solidFill>
                  <a:srgbClr val="FF0000"/>
                </a:solidFill>
                <a:latin typeface="Calibri" charset="0"/>
                <a:ea typeface="DengXian" charset="-122"/>
                <a:cs typeface="Times New Roman" charset="0"/>
              </a:rPr>
              <a:t>count = </a:t>
            </a:r>
            <a:r>
              <a:rPr lang="en-US" sz="1400" b="1" dirty="0" err="1">
                <a:solidFill>
                  <a:srgbClr val="FF0000"/>
                </a:solidFill>
                <a:latin typeface="Calibri" charset="0"/>
                <a:ea typeface="DengXian" charset="-122"/>
                <a:cs typeface="Times New Roman" charset="0"/>
              </a:rPr>
              <a:t>num.length</a:t>
            </a:r>
            <a:r>
              <a:rPr lang="en-US" sz="1400" b="1" dirty="0">
                <a:solidFill>
                  <a:srgbClr val="FF0000"/>
                </a:solidFill>
                <a:latin typeface="Calibri" charset="0"/>
                <a:ea typeface="DengXian" charset="-122"/>
                <a:cs typeface="Times New Roman" charset="0"/>
              </a:rPr>
              <a:t> - k</a:t>
            </a:r>
            <a:r>
              <a:rPr lang="en-US" sz="1400" dirty="0">
                <a:solidFill>
                  <a:schemeClr val="accent1">
                    <a:lumMod val="75000"/>
                  </a:schemeClr>
                </a:solidFill>
                <a:latin typeface="Calibri" charset="0"/>
                <a:ea typeface="DengXian" charset="-122"/>
                <a:cs typeface="Times New Roman" charset="0"/>
              </a:rPr>
              <a:t>, </a:t>
            </a:r>
            <a:r>
              <a:rPr lang="en-US" sz="1400" dirty="0" err="1">
                <a:solidFill>
                  <a:schemeClr val="accent1">
                    <a:lumMod val="75000"/>
                  </a:schemeClr>
                </a:solidFill>
                <a:latin typeface="Calibri" charset="0"/>
                <a:ea typeface="DengXian" charset="-122"/>
                <a:cs typeface="Times New Roman" charset="0"/>
              </a:rPr>
              <a:t>st</a:t>
            </a:r>
            <a:r>
              <a:rPr lang="en-US" sz="1400" dirty="0">
                <a:solidFill>
                  <a:schemeClr val="accent1">
                    <a:lumMod val="75000"/>
                  </a:schemeClr>
                </a:solidFill>
                <a:latin typeface="Calibri" charset="0"/>
                <a:ea typeface="DengXian" charset="-122"/>
                <a:cs typeface="Times New Roman" charset="0"/>
              </a:rPr>
              <a:t> = [+</a:t>
            </a:r>
            <a:r>
              <a:rPr lang="en-US" sz="1400" dirty="0" err="1">
                <a:solidFill>
                  <a:schemeClr val="accent1">
                    <a:lumMod val="75000"/>
                  </a:schemeClr>
                </a:solidFill>
                <a:latin typeface="Calibri" charset="0"/>
                <a:ea typeface="DengXian" charset="-122"/>
                <a:cs typeface="Times New Roman" charset="0"/>
              </a:rPr>
              <a:t>num</a:t>
            </a:r>
            <a:r>
              <a:rPr lang="en-US" sz="1400" dirty="0">
                <a:solidFill>
                  <a:schemeClr val="accent1">
                    <a:lumMod val="75000"/>
                  </a:schemeClr>
                </a:solidFill>
                <a:latin typeface="Calibri" charset="0"/>
                <a:ea typeface="DengXian" charset="-122"/>
                <a:cs typeface="Times New Roman" charset="0"/>
              </a:rPr>
              <a:t>[0]];</a:t>
            </a:r>
          </a:p>
          <a:p>
            <a:r>
              <a:rPr lang="en-US" sz="1400" dirty="0">
                <a:solidFill>
                  <a:schemeClr val="accent1">
                    <a:lumMod val="75000"/>
                  </a:schemeClr>
                </a:solidFill>
                <a:latin typeface="Calibri" charset="0"/>
                <a:ea typeface="DengXian" charset="-122"/>
                <a:cs typeface="Times New Roman" charset="0"/>
              </a:rPr>
              <a:t>    if(</a:t>
            </a:r>
            <a:r>
              <a:rPr lang="en-US" sz="1400" dirty="0" err="1">
                <a:solidFill>
                  <a:schemeClr val="accent1">
                    <a:lumMod val="75000"/>
                  </a:schemeClr>
                </a:solidFill>
                <a:latin typeface="Calibri" charset="0"/>
                <a:ea typeface="DengXian" charset="-122"/>
                <a:cs typeface="Times New Roman" charset="0"/>
              </a:rPr>
              <a:t>num.length</a:t>
            </a:r>
            <a:r>
              <a:rPr lang="en-US" sz="1400" dirty="0">
                <a:solidFill>
                  <a:schemeClr val="accent1">
                    <a:lumMod val="75000"/>
                  </a:schemeClr>
                </a:solidFill>
                <a:latin typeface="Calibri" charset="0"/>
                <a:ea typeface="DengXian" charset="-122"/>
                <a:cs typeface="Times New Roman" charset="0"/>
              </a:rPr>
              <a:t> === k)  return "0";</a:t>
            </a:r>
          </a:p>
          <a:p>
            <a:r>
              <a:rPr lang="en-US" sz="1400" dirty="0">
                <a:solidFill>
                  <a:schemeClr val="accent1">
                    <a:lumMod val="75000"/>
                  </a:schemeClr>
                </a:solidFill>
                <a:latin typeface="Calibri" charset="0"/>
                <a:ea typeface="DengXian" charset="-122"/>
                <a:cs typeface="Times New Roman" charset="0"/>
              </a:rPr>
              <a:t>    for(</a:t>
            </a:r>
            <a:r>
              <a:rPr lang="en-US" sz="1400" dirty="0" err="1">
                <a:solidFill>
                  <a:schemeClr val="accent1">
                    <a:lumMod val="75000"/>
                  </a:schemeClr>
                </a:solidFill>
                <a:latin typeface="Calibri" charset="0"/>
                <a:ea typeface="DengXian" charset="-122"/>
                <a:cs typeface="Times New Roman" charset="0"/>
              </a:rPr>
              <a:t>var</a:t>
            </a:r>
            <a:r>
              <a:rPr lang="en-US" sz="1400" dirty="0">
                <a:solidFill>
                  <a:schemeClr val="accent1">
                    <a:lumMod val="75000"/>
                  </a:schemeClr>
                </a:solidFill>
                <a:latin typeface="Calibri" charset="0"/>
                <a:ea typeface="DengXian" charset="-122"/>
                <a:cs typeface="Times New Roman" charset="0"/>
              </a:rPr>
              <a:t> </a:t>
            </a:r>
            <a:r>
              <a:rPr lang="en-US" sz="1400" dirty="0" err="1">
                <a:solidFill>
                  <a:schemeClr val="accent1">
                    <a:lumMod val="75000"/>
                  </a:schemeClr>
                </a:solidFill>
                <a:latin typeface="Calibri" charset="0"/>
                <a:ea typeface="DengXian" charset="-122"/>
                <a:cs typeface="Times New Roman" charset="0"/>
              </a:rPr>
              <a:t>i</a:t>
            </a:r>
            <a:r>
              <a:rPr lang="en-US" sz="1400" dirty="0">
                <a:solidFill>
                  <a:schemeClr val="accent1">
                    <a:lumMod val="75000"/>
                  </a:schemeClr>
                </a:solidFill>
                <a:latin typeface="Calibri" charset="0"/>
                <a:ea typeface="DengXian" charset="-122"/>
                <a:cs typeface="Times New Roman" charset="0"/>
              </a:rPr>
              <a:t> = 1; </a:t>
            </a:r>
            <a:r>
              <a:rPr lang="en-US" sz="1400" dirty="0" err="1">
                <a:solidFill>
                  <a:schemeClr val="accent1">
                    <a:lumMod val="75000"/>
                  </a:schemeClr>
                </a:solidFill>
                <a:latin typeface="Calibri" charset="0"/>
                <a:ea typeface="DengXian" charset="-122"/>
                <a:cs typeface="Times New Roman" charset="0"/>
              </a:rPr>
              <a:t>i</a:t>
            </a:r>
            <a:r>
              <a:rPr lang="en-US" sz="1400" dirty="0">
                <a:solidFill>
                  <a:schemeClr val="accent1">
                    <a:lumMod val="75000"/>
                  </a:schemeClr>
                </a:solidFill>
                <a:latin typeface="Calibri" charset="0"/>
                <a:ea typeface="DengXian" charset="-122"/>
                <a:cs typeface="Times New Roman" charset="0"/>
              </a:rPr>
              <a:t>&lt;</a:t>
            </a:r>
            <a:r>
              <a:rPr lang="en-US" sz="1400" dirty="0" err="1">
                <a:solidFill>
                  <a:schemeClr val="accent1">
                    <a:lumMod val="75000"/>
                  </a:schemeClr>
                </a:solidFill>
                <a:latin typeface="Calibri" charset="0"/>
                <a:ea typeface="DengXian" charset="-122"/>
                <a:cs typeface="Times New Roman" charset="0"/>
              </a:rPr>
              <a:t>num.length</a:t>
            </a:r>
            <a:r>
              <a:rPr lang="en-US" sz="1400" dirty="0">
                <a:solidFill>
                  <a:schemeClr val="accent1">
                    <a:lumMod val="75000"/>
                  </a:schemeClr>
                </a:solidFill>
                <a:latin typeface="Calibri" charset="0"/>
                <a:ea typeface="DengXian" charset="-122"/>
                <a:cs typeface="Times New Roman" charset="0"/>
              </a:rPr>
              <a:t>; </a:t>
            </a:r>
            <a:r>
              <a:rPr lang="en-US" sz="1400" dirty="0" err="1">
                <a:solidFill>
                  <a:schemeClr val="accent1">
                    <a:lumMod val="75000"/>
                  </a:schemeClr>
                </a:solidFill>
                <a:latin typeface="Calibri" charset="0"/>
                <a:ea typeface="DengXian" charset="-122"/>
                <a:cs typeface="Times New Roman" charset="0"/>
              </a:rPr>
              <a:t>i</a:t>
            </a:r>
            <a:r>
              <a:rPr lang="en-US" sz="1400" dirty="0">
                <a:solidFill>
                  <a:schemeClr val="accent1">
                    <a:lumMod val="75000"/>
                  </a:schemeClr>
                </a:solidFill>
                <a:latin typeface="Calibri" charset="0"/>
                <a:ea typeface="DengXian" charset="-122"/>
                <a:cs typeface="Times New Roman" charset="0"/>
              </a:rPr>
              <a:t>++) {</a:t>
            </a:r>
          </a:p>
          <a:p>
            <a:r>
              <a:rPr lang="en-US" sz="1400" dirty="0">
                <a:solidFill>
                  <a:schemeClr val="accent1">
                    <a:lumMod val="75000"/>
                  </a:schemeClr>
                </a:solidFill>
                <a:latin typeface="Calibri" charset="0"/>
                <a:ea typeface="DengXian" charset="-122"/>
                <a:cs typeface="Times New Roman" charset="0"/>
              </a:rPr>
              <a:t>        </a:t>
            </a:r>
            <a:r>
              <a:rPr lang="en-US" sz="1400" dirty="0" err="1">
                <a:solidFill>
                  <a:schemeClr val="accent1">
                    <a:lumMod val="75000"/>
                  </a:schemeClr>
                </a:solidFill>
                <a:latin typeface="Calibri" charset="0"/>
                <a:ea typeface="DengXian" charset="-122"/>
                <a:cs typeface="Times New Roman" charset="0"/>
              </a:rPr>
              <a:t>var</a:t>
            </a:r>
            <a:r>
              <a:rPr lang="en-US" sz="1400" dirty="0">
                <a:solidFill>
                  <a:schemeClr val="accent1">
                    <a:lumMod val="75000"/>
                  </a:schemeClr>
                </a:solidFill>
                <a:latin typeface="Calibri" charset="0"/>
                <a:ea typeface="DengXian" charset="-122"/>
                <a:cs typeface="Times New Roman" charset="0"/>
              </a:rPr>
              <a:t> digit = +</a:t>
            </a:r>
            <a:r>
              <a:rPr lang="en-US" sz="1400" dirty="0" err="1">
                <a:solidFill>
                  <a:schemeClr val="accent1">
                    <a:lumMod val="75000"/>
                  </a:schemeClr>
                </a:solidFill>
                <a:latin typeface="Calibri" charset="0"/>
                <a:ea typeface="DengXian" charset="-122"/>
                <a:cs typeface="Times New Roman" charset="0"/>
              </a:rPr>
              <a:t>num</a:t>
            </a:r>
            <a:r>
              <a:rPr lang="en-US" sz="1400" dirty="0">
                <a:solidFill>
                  <a:schemeClr val="accent1">
                    <a:lumMod val="75000"/>
                  </a:schemeClr>
                </a:solidFill>
                <a:latin typeface="Calibri" charset="0"/>
                <a:ea typeface="DengXian" charset="-122"/>
                <a:cs typeface="Times New Roman" charset="0"/>
              </a:rPr>
              <a:t>[</a:t>
            </a:r>
            <a:r>
              <a:rPr lang="en-US" sz="1400" dirty="0" err="1">
                <a:solidFill>
                  <a:schemeClr val="accent1">
                    <a:lumMod val="75000"/>
                  </a:schemeClr>
                </a:solidFill>
                <a:latin typeface="Calibri" charset="0"/>
                <a:ea typeface="DengXian" charset="-122"/>
                <a:cs typeface="Times New Roman" charset="0"/>
              </a:rPr>
              <a:t>i</a:t>
            </a:r>
            <a:r>
              <a:rPr lang="en-US" sz="1400" dirty="0">
                <a:solidFill>
                  <a:schemeClr val="accent1">
                    <a:lumMod val="75000"/>
                  </a:schemeClr>
                </a:solidFill>
                <a:latin typeface="Calibri" charset="0"/>
                <a:ea typeface="DengXian" charset="-122"/>
                <a:cs typeface="Times New Roman" charset="0"/>
              </a:rPr>
              <a:t>];</a:t>
            </a:r>
          </a:p>
          <a:p>
            <a:r>
              <a:rPr lang="en-US" sz="1400" dirty="0">
                <a:solidFill>
                  <a:schemeClr val="accent1">
                    <a:lumMod val="75000"/>
                  </a:schemeClr>
                </a:solidFill>
                <a:latin typeface="Calibri" charset="0"/>
                <a:ea typeface="DengXian" charset="-122"/>
                <a:cs typeface="Times New Roman" charset="0"/>
              </a:rPr>
              <a:t>        while(k&gt;0 &amp;&amp; </a:t>
            </a:r>
            <a:r>
              <a:rPr lang="en-US" sz="1400" dirty="0" err="1">
                <a:solidFill>
                  <a:schemeClr val="accent1">
                    <a:lumMod val="75000"/>
                  </a:schemeClr>
                </a:solidFill>
                <a:latin typeface="Calibri" charset="0"/>
                <a:ea typeface="DengXian" charset="-122"/>
                <a:cs typeface="Times New Roman" charset="0"/>
              </a:rPr>
              <a:t>st</a:t>
            </a:r>
            <a:r>
              <a:rPr lang="en-US" sz="1400" dirty="0">
                <a:solidFill>
                  <a:schemeClr val="accent1">
                    <a:lumMod val="75000"/>
                  </a:schemeClr>
                </a:solidFill>
                <a:latin typeface="Calibri" charset="0"/>
                <a:ea typeface="DengXian" charset="-122"/>
                <a:cs typeface="Times New Roman" charset="0"/>
              </a:rPr>
              <a:t> &amp;&amp; </a:t>
            </a:r>
            <a:r>
              <a:rPr lang="en-US" sz="1400" dirty="0" err="1">
                <a:solidFill>
                  <a:schemeClr val="accent1">
                    <a:lumMod val="75000"/>
                  </a:schemeClr>
                </a:solidFill>
                <a:latin typeface="Calibri" charset="0"/>
                <a:ea typeface="DengXian" charset="-122"/>
                <a:cs typeface="Times New Roman" charset="0"/>
              </a:rPr>
              <a:t>st</a:t>
            </a:r>
            <a:r>
              <a:rPr lang="en-US" sz="1400" dirty="0">
                <a:solidFill>
                  <a:schemeClr val="accent1">
                    <a:lumMod val="75000"/>
                  </a:schemeClr>
                </a:solidFill>
                <a:latin typeface="Calibri" charset="0"/>
                <a:ea typeface="DengXian" charset="-122"/>
                <a:cs typeface="Times New Roman" charset="0"/>
              </a:rPr>
              <a:t>[</a:t>
            </a:r>
            <a:r>
              <a:rPr lang="en-US" sz="1400" dirty="0" err="1">
                <a:solidFill>
                  <a:schemeClr val="accent1">
                    <a:lumMod val="75000"/>
                  </a:schemeClr>
                </a:solidFill>
                <a:latin typeface="Calibri" charset="0"/>
                <a:ea typeface="DengXian" charset="-122"/>
                <a:cs typeface="Times New Roman" charset="0"/>
              </a:rPr>
              <a:t>st.length</a:t>
            </a:r>
            <a:r>
              <a:rPr lang="en-US" sz="1400" dirty="0">
                <a:solidFill>
                  <a:schemeClr val="accent1">
                    <a:lumMod val="75000"/>
                  </a:schemeClr>
                </a:solidFill>
                <a:latin typeface="Calibri" charset="0"/>
                <a:ea typeface="DengXian" charset="-122"/>
                <a:cs typeface="Times New Roman" charset="0"/>
              </a:rPr>
              <a:t> - 1] &gt; digit) {</a:t>
            </a:r>
          </a:p>
          <a:p>
            <a:r>
              <a:rPr lang="en-US" sz="1400" dirty="0">
                <a:solidFill>
                  <a:schemeClr val="accent1">
                    <a:lumMod val="75000"/>
                  </a:schemeClr>
                </a:solidFill>
                <a:latin typeface="Calibri" charset="0"/>
                <a:ea typeface="DengXian" charset="-122"/>
                <a:cs typeface="Times New Roman" charset="0"/>
              </a:rPr>
              <a:t>            </a:t>
            </a:r>
            <a:r>
              <a:rPr lang="en-US" sz="1400" dirty="0" err="1">
                <a:solidFill>
                  <a:schemeClr val="accent1">
                    <a:lumMod val="75000"/>
                  </a:schemeClr>
                </a:solidFill>
                <a:latin typeface="Calibri" charset="0"/>
                <a:ea typeface="DengXian" charset="-122"/>
                <a:cs typeface="Times New Roman" charset="0"/>
              </a:rPr>
              <a:t>st.pop</a:t>
            </a:r>
            <a:r>
              <a:rPr lang="en-US" sz="1400" dirty="0">
                <a:solidFill>
                  <a:schemeClr val="accent1">
                    <a:lumMod val="75000"/>
                  </a:schemeClr>
                </a:solidFill>
                <a:latin typeface="Calibri" charset="0"/>
                <a:ea typeface="DengXian" charset="-122"/>
                <a:cs typeface="Times New Roman" charset="0"/>
              </a:rPr>
              <a:t>();</a:t>
            </a:r>
          </a:p>
          <a:p>
            <a:r>
              <a:rPr lang="en-US" sz="1400" dirty="0">
                <a:solidFill>
                  <a:schemeClr val="accent1">
                    <a:lumMod val="75000"/>
                  </a:schemeClr>
                </a:solidFill>
                <a:latin typeface="Calibri" charset="0"/>
                <a:ea typeface="DengXian" charset="-122"/>
                <a:cs typeface="Times New Roman" charset="0"/>
              </a:rPr>
              <a:t>            k--;</a:t>
            </a:r>
          </a:p>
          <a:p>
            <a:r>
              <a:rPr lang="en-US" sz="1400" dirty="0">
                <a:solidFill>
                  <a:schemeClr val="accent1">
                    <a:lumMod val="75000"/>
                  </a:schemeClr>
                </a:solidFill>
                <a:latin typeface="Calibri" charset="0"/>
                <a:ea typeface="DengXian" charset="-122"/>
                <a:cs typeface="Times New Roman" charset="0"/>
              </a:rPr>
              <a:t>        }</a:t>
            </a:r>
          </a:p>
          <a:p>
            <a:r>
              <a:rPr lang="en-US" sz="1400" dirty="0">
                <a:solidFill>
                  <a:schemeClr val="accent1">
                    <a:lumMod val="75000"/>
                  </a:schemeClr>
                </a:solidFill>
                <a:latin typeface="Calibri" charset="0"/>
                <a:ea typeface="DengXian" charset="-122"/>
                <a:cs typeface="Times New Roman" charset="0"/>
              </a:rPr>
              <a:t>        </a:t>
            </a:r>
            <a:r>
              <a:rPr lang="en-US" sz="1400" dirty="0" err="1">
                <a:solidFill>
                  <a:schemeClr val="accent1">
                    <a:lumMod val="75000"/>
                  </a:schemeClr>
                </a:solidFill>
                <a:latin typeface="Calibri" charset="0"/>
                <a:ea typeface="DengXian" charset="-122"/>
                <a:cs typeface="Times New Roman" charset="0"/>
              </a:rPr>
              <a:t>st.push</a:t>
            </a:r>
            <a:r>
              <a:rPr lang="en-US" sz="1400" dirty="0">
                <a:solidFill>
                  <a:schemeClr val="accent1">
                    <a:lumMod val="75000"/>
                  </a:schemeClr>
                </a:solidFill>
                <a:latin typeface="Calibri" charset="0"/>
                <a:ea typeface="DengXian" charset="-122"/>
                <a:cs typeface="Times New Roman" charset="0"/>
              </a:rPr>
              <a:t>(digit);</a:t>
            </a:r>
          </a:p>
          <a:p>
            <a:r>
              <a:rPr lang="en-US" sz="1400" dirty="0">
                <a:solidFill>
                  <a:schemeClr val="accent1">
                    <a:lumMod val="75000"/>
                  </a:schemeClr>
                </a:solidFill>
                <a:latin typeface="Calibri" charset="0"/>
                <a:ea typeface="DengXian" charset="-122"/>
                <a:cs typeface="Times New Roman" charset="0"/>
              </a:rPr>
              <a:t>    }</a:t>
            </a:r>
          </a:p>
          <a:p>
            <a:r>
              <a:rPr lang="en-US" sz="1400" dirty="0">
                <a:solidFill>
                  <a:schemeClr val="accent1">
                    <a:lumMod val="75000"/>
                  </a:schemeClr>
                </a:solidFill>
                <a:latin typeface="Calibri" charset="0"/>
                <a:ea typeface="DengXian" charset="-122"/>
                <a:cs typeface="Times New Roman" charset="0"/>
              </a:rPr>
              <a:t>    // corner case: 0100, 112 </a:t>
            </a:r>
          </a:p>
          <a:p>
            <a:r>
              <a:rPr lang="en-US" sz="1400" dirty="0">
                <a:solidFill>
                  <a:schemeClr val="accent1">
                    <a:lumMod val="75000"/>
                  </a:schemeClr>
                </a:solidFill>
                <a:latin typeface="Calibri" charset="0"/>
                <a:ea typeface="DengXian" charset="-122"/>
                <a:cs typeface="Times New Roman" charset="0"/>
              </a:rPr>
              <a:t>    while(</a:t>
            </a:r>
            <a:r>
              <a:rPr lang="en-US" sz="1400" dirty="0" err="1">
                <a:solidFill>
                  <a:schemeClr val="accent1">
                    <a:lumMod val="75000"/>
                  </a:schemeClr>
                </a:solidFill>
                <a:latin typeface="Calibri" charset="0"/>
                <a:ea typeface="DengXian" charset="-122"/>
                <a:cs typeface="Times New Roman" charset="0"/>
              </a:rPr>
              <a:t>st</a:t>
            </a:r>
            <a:r>
              <a:rPr lang="en-US" sz="1400" dirty="0">
                <a:solidFill>
                  <a:schemeClr val="accent1">
                    <a:lumMod val="75000"/>
                  </a:schemeClr>
                </a:solidFill>
                <a:latin typeface="Calibri" charset="0"/>
                <a:ea typeface="DengXian" charset="-122"/>
                <a:cs typeface="Times New Roman" charset="0"/>
              </a:rPr>
              <a:t>[0] === 0) {</a:t>
            </a:r>
          </a:p>
          <a:p>
            <a:r>
              <a:rPr lang="en-US" sz="1400" dirty="0">
                <a:solidFill>
                  <a:schemeClr val="accent1">
                    <a:lumMod val="75000"/>
                  </a:schemeClr>
                </a:solidFill>
                <a:latin typeface="Calibri" charset="0"/>
                <a:ea typeface="DengXian" charset="-122"/>
                <a:cs typeface="Times New Roman" charset="0"/>
              </a:rPr>
              <a:t>        </a:t>
            </a:r>
            <a:r>
              <a:rPr lang="en-US" sz="1400" dirty="0" err="1">
                <a:solidFill>
                  <a:schemeClr val="accent1">
                    <a:lumMod val="75000"/>
                  </a:schemeClr>
                </a:solidFill>
                <a:latin typeface="Calibri" charset="0"/>
                <a:ea typeface="DengXian" charset="-122"/>
                <a:cs typeface="Times New Roman" charset="0"/>
              </a:rPr>
              <a:t>st.shift</a:t>
            </a:r>
            <a:r>
              <a:rPr lang="en-US" sz="1400" dirty="0">
                <a:solidFill>
                  <a:schemeClr val="accent1">
                    <a:lumMod val="75000"/>
                  </a:schemeClr>
                </a:solidFill>
                <a:latin typeface="Calibri" charset="0"/>
                <a:ea typeface="DengXian" charset="-122"/>
                <a:cs typeface="Times New Roman" charset="0"/>
              </a:rPr>
              <a:t>();</a:t>
            </a:r>
          </a:p>
          <a:p>
            <a:r>
              <a:rPr lang="en-US" sz="1400" dirty="0">
                <a:solidFill>
                  <a:schemeClr val="accent1">
                    <a:lumMod val="75000"/>
                  </a:schemeClr>
                </a:solidFill>
                <a:latin typeface="Calibri" charset="0"/>
                <a:ea typeface="DengXian" charset="-122"/>
                <a:cs typeface="Times New Roman" charset="0"/>
              </a:rPr>
              <a:t>    }</a:t>
            </a:r>
          </a:p>
          <a:p>
            <a:r>
              <a:rPr lang="en-US" sz="1400" dirty="0">
                <a:solidFill>
                  <a:schemeClr val="accent1">
                    <a:lumMod val="75000"/>
                  </a:schemeClr>
                </a:solidFill>
                <a:latin typeface="Calibri" charset="0"/>
                <a:ea typeface="DengXian" charset="-122"/>
                <a:cs typeface="Times New Roman" charset="0"/>
              </a:rPr>
              <a:t>    if(</a:t>
            </a:r>
            <a:r>
              <a:rPr lang="en-US" sz="1400" dirty="0" err="1">
                <a:solidFill>
                  <a:schemeClr val="accent1">
                    <a:lumMod val="75000"/>
                  </a:schemeClr>
                </a:solidFill>
                <a:latin typeface="Calibri" charset="0"/>
                <a:ea typeface="DengXian" charset="-122"/>
                <a:cs typeface="Times New Roman" charset="0"/>
              </a:rPr>
              <a:t>st.length</a:t>
            </a:r>
            <a:r>
              <a:rPr lang="en-US" sz="1400" dirty="0">
                <a:solidFill>
                  <a:schemeClr val="accent1">
                    <a:lumMod val="75000"/>
                  </a:schemeClr>
                </a:solidFill>
                <a:latin typeface="Calibri" charset="0"/>
                <a:ea typeface="DengXian" charset="-122"/>
                <a:cs typeface="Times New Roman" charset="0"/>
              </a:rPr>
              <a:t> === 0) return "0";</a:t>
            </a:r>
          </a:p>
          <a:p>
            <a:r>
              <a:rPr lang="en-US" sz="1400" dirty="0">
                <a:solidFill>
                  <a:schemeClr val="accent1">
                    <a:lumMod val="75000"/>
                  </a:schemeClr>
                </a:solidFill>
                <a:latin typeface="Calibri" charset="0"/>
                <a:ea typeface="DengXian" charset="-122"/>
                <a:cs typeface="Times New Roman" charset="0"/>
              </a:rPr>
              <a:t>    return </a:t>
            </a:r>
            <a:r>
              <a:rPr lang="en-US" sz="1400" b="1" dirty="0" err="1">
                <a:solidFill>
                  <a:srgbClr val="FF0000"/>
                </a:solidFill>
                <a:latin typeface="Calibri" charset="0"/>
                <a:ea typeface="DengXian" charset="-122"/>
                <a:cs typeface="Times New Roman" charset="0"/>
              </a:rPr>
              <a:t>st.slice</a:t>
            </a:r>
            <a:r>
              <a:rPr lang="en-US" sz="1400" b="1" dirty="0">
                <a:solidFill>
                  <a:srgbClr val="FF0000"/>
                </a:solidFill>
                <a:latin typeface="Calibri" charset="0"/>
                <a:ea typeface="DengXian" charset="-122"/>
                <a:cs typeface="Times New Roman" charset="0"/>
              </a:rPr>
              <a:t>(0, count).</a:t>
            </a:r>
            <a:r>
              <a:rPr lang="en-US" sz="1400" dirty="0">
                <a:solidFill>
                  <a:schemeClr val="accent1">
                    <a:lumMod val="75000"/>
                  </a:schemeClr>
                </a:solidFill>
                <a:latin typeface="Calibri" charset="0"/>
                <a:ea typeface="DengXian" charset="-122"/>
                <a:cs typeface="Times New Roman" charset="0"/>
              </a:rPr>
              <a:t>join('');</a:t>
            </a:r>
          </a:p>
          <a:p>
            <a:endParaRPr lang="en-US" sz="1400" dirty="0">
              <a:solidFill>
                <a:schemeClr val="accent1">
                  <a:lumMod val="75000"/>
                </a:schemeClr>
              </a:solidFill>
              <a:effectLst/>
              <a:latin typeface="Calibri" charset="0"/>
              <a:ea typeface="DengXian" charset="-122"/>
              <a:cs typeface="Times New Roman" charset="0"/>
            </a:endParaRPr>
          </a:p>
        </p:txBody>
      </p:sp>
      <p:sp>
        <p:nvSpPr>
          <p:cNvPr id="8" name="Rectangle 7"/>
          <p:cNvSpPr/>
          <p:nvPr/>
        </p:nvSpPr>
        <p:spPr>
          <a:xfrm>
            <a:off x="6222670" y="1380675"/>
            <a:ext cx="6096000" cy="2031325"/>
          </a:xfrm>
          <a:prstGeom prst="rect">
            <a:avLst/>
          </a:prstGeom>
        </p:spPr>
        <p:txBody>
          <a:bodyPr>
            <a:spAutoFit/>
          </a:bodyPr>
          <a:lstStyle/>
          <a:p>
            <a:r>
              <a:rPr lang="mr-IN" sz="1400" dirty="0" err="1">
                <a:latin typeface="Calibri" charset="0"/>
                <a:ea typeface="DengXian" charset="-122"/>
                <a:cs typeface="Times New Roman" charset="0"/>
              </a:rPr>
              <a:t>num</a:t>
            </a:r>
            <a:r>
              <a:rPr lang="mr-IN" sz="1400" dirty="0">
                <a:latin typeface="Calibri" charset="0"/>
                <a:ea typeface="DengXian" charset="-122"/>
                <a:cs typeface="Times New Roman" charset="0"/>
              </a:rPr>
              <a:t> = "1432219", </a:t>
            </a:r>
            <a:r>
              <a:rPr lang="mr-IN" sz="1400" dirty="0" err="1">
                <a:latin typeface="Calibri" charset="0"/>
                <a:ea typeface="DengXian" charset="-122"/>
                <a:cs typeface="Times New Roman" charset="0"/>
              </a:rPr>
              <a:t>k</a:t>
            </a:r>
            <a:r>
              <a:rPr lang="mr-IN" sz="1400" dirty="0">
                <a:latin typeface="Calibri" charset="0"/>
                <a:ea typeface="DengXian" charset="-122"/>
                <a:cs typeface="Times New Roman" charset="0"/>
              </a:rPr>
              <a:t> = 3</a:t>
            </a:r>
            <a:endParaRPr lang="en-US" sz="1400" dirty="0">
              <a:latin typeface="Calibri" charset="0"/>
              <a:ea typeface="DengXian" charset="-122"/>
              <a:cs typeface="Times New Roman" charset="0"/>
            </a:endParaRPr>
          </a:p>
          <a:p>
            <a:r>
              <a:rPr lang="en-US" sz="1400" dirty="0" err="1">
                <a:latin typeface="Calibri" charset="0"/>
                <a:ea typeface="DengXian" charset="-122"/>
                <a:cs typeface="Times New Roman" charset="0"/>
              </a:rPr>
              <a:t>st</a:t>
            </a:r>
            <a:r>
              <a:rPr lang="en-US" sz="1400" dirty="0">
                <a:latin typeface="Calibri" charset="0"/>
                <a:ea typeface="DengXian" charset="-122"/>
                <a:cs typeface="Times New Roman" charset="0"/>
              </a:rPr>
              <a:t> push 1  </a:t>
            </a:r>
            <a:r>
              <a:rPr lang="en-US" sz="1400" dirty="0" err="1">
                <a:latin typeface="Calibri" charset="0"/>
                <a:ea typeface="DengXian" charset="-122"/>
                <a:cs typeface="Times New Roman" charset="0"/>
              </a:rPr>
              <a:t>st</a:t>
            </a:r>
            <a:r>
              <a:rPr lang="en-US" sz="1400" dirty="0">
                <a:latin typeface="Calibri" charset="0"/>
                <a:ea typeface="DengXian" charset="-122"/>
                <a:cs typeface="Times New Roman" charset="0"/>
              </a:rPr>
              <a:t>= [1] </a:t>
            </a:r>
          </a:p>
          <a:p>
            <a:r>
              <a:rPr lang="en-US" sz="1400" dirty="0" err="1">
                <a:latin typeface="Calibri" charset="0"/>
                <a:ea typeface="DengXian" charset="-122"/>
                <a:cs typeface="Times New Roman" charset="0"/>
              </a:rPr>
              <a:t>st</a:t>
            </a:r>
            <a:r>
              <a:rPr lang="en-US" sz="1400" dirty="0">
                <a:latin typeface="Calibri" charset="0"/>
                <a:ea typeface="DengXian" charset="-122"/>
                <a:cs typeface="Times New Roman" charset="0"/>
              </a:rPr>
              <a:t> push 4  </a:t>
            </a:r>
            <a:r>
              <a:rPr lang="en-US" sz="1400" dirty="0" err="1">
                <a:latin typeface="Calibri" charset="0"/>
                <a:ea typeface="DengXian" charset="-122"/>
                <a:cs typeface="Times New Roman" charset="0"/>
              </a:rPr>
              <a:t>st</a:t>
            </a:r>
            <a:r>
              <a:rPr lang="en-US" sz="1400" dirty="0">
                <a:latin typeface="Calibri" charset="0"/>
                <a:ea typeface="DengXian" charset="-122"/>
                <a:cs typeface="Times New Roman" charset="0"/>
              </a:rPr>
              <a:t>= [1,4] </a:t>
            </a:r>
          </a:p>
          <a:p>
            <a:r>
              <a:rPr lang="en-US" sz="1400" dirty="0">
                <a:latin typeface="Calibri" charset="0"/>
                <a:ea typeface="DengXian" charset="-122"/>
                <a:cs typeface="Times New Roman" charset="0"/>
              </a:rPr>
              <a:t>3 &lt; 4 pop 4, k--, removed 1 element push 3 </a:t>
            </a:r>
            <a:r>
              <a:rPr lang="en-US" sz="1400" dirty="0" err="1">
                <a:latin typeface="Calibri" charset="0"/>
                <a:ea typeface="DengXian" charset="-122"/>
                <a:cs typeface="Times New Roman" charset="0"/>
              </a:rPr>
              <a:t>st</a:t>
            </a:r>
            <a:r>
              <a:rPr lang="en-US" sz="1400" dirty="0">
                <a:latin typeface="Calibri" charset="0"/>
                <a:ea typeface="DengXian" charset="-122"/>
                <a:cs typeface="Times New Roman" charset="0"/>
              </a:rPr>
              <a:t>= [1,3] </a:t>
            </a:r>
          </a:p>
          <a:p>
            <a:r>
              <a:rPr lang="en-US" sz="1400" dirty="0">
                <a:latin typeface="Calibri" charset="0"/>
                <a:ea typeface="DengXian" charset="-122"/>
                <a:cs typeface="Times New Roman" charset="0"/>
              </a:rPr>
              <a:t>2 &lt; 3 pop 3, k--, removed 1 element push 2 </a:t>
            </a:r>
            <a:r>
              <a:rPr lang="en-US" sz="1400" dirty="0" err="1">
                <a:latin typeface="Calibri" charset="0"/>
                <a:ea typeface="DengXian" charset="-122"/>
                <a:cs typeface="Times New Roman" charset="0"/>
              </a:rPr>
              <a:t>st</a:t>
            </a:r>
            <a:r>
              <a:rPr lang="en-US" sz="1400" dirty="0">
                <a:latin typeface="Calibri" charset="0"/>
                <a:ea typeface="DengXian" charset="-122"/>
                <a:cs typeface="Times New Roman" charset="0"/>
              </a:rPr>
              <a:t>= [1,2] </a:t>
            </a:r>
          </a:p>
          <a:p>
            <a:r>
              <a:rPr lang="en-US" sz="1400" dirty="0" err="1">
                <a:latin typeface="Calibri" charset="0"/>
                <a:ea typeface="DengXian" charset="-122"/>
                <a:cs typeface="Times New Roman" charset="0"/>
              </a:rPr>
              <a:t>st</a:t>
            </a:r>
            <a:r>
              <a:rPr lang="en-US" sz="1400" dirty="0">
                <a:latin typeface="Calibri" charset="0"/>
                <a:ea typeface="DengXian" charset="-122"/>
                <a:cs typeface="Times New Roman" charset="0"/>
              </a:rPr>
              <a:t> push 2  </a:t>
            </a:r>
            <a:r>
              <a:rPr lang="en-US" sz="1400" dirty="0" err="1">
                <a:latin typeface="Calibri" charset="0"/>
                <a:ea typeface="DengXian" charset="-122"/>
                <a:cs typeface="Times New Roman" charset="0"/>
              </a:rPr>
              <a:t>st</a:t>
            </a:r>
            <a:r>
              <a:rPr lang="en-US" sz="1400" dirty="0">
                <a:latin typeface="Calibri" charset="0"/>
                <a:ea typeface="DengXian" charset="-122"/>
                <a:cs typeface="Times New Roman" charset="0"/>
              </a:rPr>
              <a:t>= [1,2,2] </a:t>
            </a:r>
          </a:p>
          <a:p>
            <a:r>
              <a:rPr lang="en-US" sz="1400" dirty="0">
                <a:latin typeface="Calibri" charset="0"/>
                <a:ea typeface="DengXian" charset="-122"/>
                <a:cs typeface="Times New Roman" charset="0"/>
              </a:rPr>
              <a:t>1 &lt; 2 pop 2, k--, removed 1 element push 1 </a:t>
            </a:r>
            <a:r>
              <a:rPr lang="en-US" sz="1400" dirty="0" err="1">
                <a:latin typeface="Calibri" charset="0"/>
                <a:ea typeface="DengXian" charset="-122"/>
                <a:cs typeface="Times New Roman" charset="0"/>
              </a:rPr>
              <a:t>st</a:t>
            </a:r>
            <a:r>
              <a:rPr lang="en-US" sz="1400" dirty="0">
                <a:latin typeface="Calibri" charset="0"/>
                <a:ea typeface="DengXian" charset="-122"/>
                <a:cs typeface="Times New Roman" charset="0"/>
              </a:rPr>
              <a:t>= [1,2, 1] </a:t>
            </a:r>
          </a:p>
          <a:p>
            <a:r>
              <a:rPr lang="en-US" sz="1400" dirty="0">
                <a:latin typeface="Calibri" charset="0"/>
                <a:ea typeface="DengXian" charset="-122"/>
                <a:cs typeface="Times New Roman" charset="0"/>
              </a:rPr>
              <a:t>k already =0, stop check, just push the rest</a:t>
            </a:r>
          </a:p>
          <a:p>
            <a:endParaRPr lang="en-US" sz="1400" dirty="0">
              <a:latin typeface="Calibri" charset="0"/>
              <a:ea typeface="DengXian" charset="-122"/>
              <a:cs typeface="Times New Roman" charset="0"/>
            </a:endParaRPr>
          </a:p>
        </p:txBody>
      </p:sp>
      <p:sp>
        <p:nvSpPr>
          <p:cNvPr id="9" name="Rectangle 8"/>
          <p:cNvSpPr/>
          <p:nvPr/>
        </p:nvSpPr>
        <p:spPr>
          <a:xfrm>
            <a:off x="126670" y="60358"/>
            <a:ext cx="1715085" cy="369332"/>
          </a:xfrm>
          <a:prstGeom prst="rect">
            <a:avLst/>
          </a:prstGeom>
        </p:spPr>
        <p:txBody>
          <a:bodyPr wrap="none">
            <a:spAutoFit/>
          </a:bodyPr>
          <a:lstStyle/>
          <a:p>
            <a:r>
              <a:rPr lang="en-US"/>
              <a:t>Straight-forward</a:t>
            </a:r>
            <a:endParaRPr lang="en-US" dirty="0"/>
          </a:p>
        </p:txBody>
      </p:sp>
    </p:spTree>
    <p:extLst>
      <p:ext uri="{BB962C8B-B14F-4D97-AF65-F5344CB8AC3E}">
        <p14:creationId xmlns:p14="http://schemas.microsoft.com/office/powerpoint/2010/main" val="934575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624" y="376322"/>
            <a:ext cx="6060375" cy="1415772"/>
          </a:xfrm>
          <a:prstGeom prst="rect">
            <a:avLst/>
          </a:prstGeom>
        </p:spPr>
        <p:txBody>
          <a:bodyPr wrap="square">
            <a:spAutoFit/>
          </a:bodyPr>
          <a:lstStyle/>
          <a:p>
            <a:r>
              <a:rPr lang="en-US" sz="1400" dirty="0" smtClean="0">
                <a:effectLst/>
                <a:latin typeface="Calibri" charset="0"/>
                <a:ea typeface="DengXian" charset="-122"/>
                <a:cs typeface="Times New Roman" charset="0"/>
              </a:rPr>
              <a:t>Longest valid </a:t>
            </a:r>
            <a:r>
              <a:rPr lang="en-US" sz="1400" dirty="0" err="1" smtClean="0">
                <a:effectLst/>
                <a:latin typeface="Calibri" charset="0"/>
                <a:ea typeface="DengXian" charset="-122"/>
                <a:cs typeface="Times New Roman" charset="0"/>
              </a:rPr>
              <a:t>Parenthese</a:t>
            </a:r>
            <a:endParaRPr lang="en-US" sz="1400" dirty="0" smtClean="0">
              <a:effectLst/>
              <a:latin typeface="Calibri" charset="0"/>
              <a:ea typeface="DengXian" charset="-122"/>
              <a:cs typeface="Times New Roman" charset="0"/>
            </a:endParaRPr>
          </a:p>
          <a:p>
            <a:r>
              <a:rPr lang="en-US" sz="1400" dirty="0"/>
              <a:t>Given a string containing just the characters '(' and ')', </a:t>
            </a:r>
          </a:p>
          <a:p>
            <a:r>
              <a:rPr lang="en-US" sz="1400" dirty="0"/>
              <a:t>find the length of the longest valid (well-formed) parentheses substring.</a:t>
            </a:r>
          </a:p>
          <a:p>
            <a:r>
              <a:rPr lang="en-US" sz="1400" dirty="0"/>
              <a:t>Example Input: ")()())"  Output: 4</a:t>
            </a:r>
          </a:p>
          <a:p>
            <a:r>
              <a:rPr lang="en-US" sz="1400" dirty="0"/>
              <a:t>Explanation: The longest valid parentheses substring is "()()"</a:t>
            </a:r>
          </a:p>
          <a:p>
            <a:endParaRPr lang="en-US" sz="1600" dirty="0"/>
          </a:p>
        </p:txBody>
      </p:sp>
      <p:sp>
        <p:nvSpPr>
          <p:cNvPr id="2" name="Rectangle 1"/>
          <p:cNvSpPr/>
          <p:nvPr/>
        </p:nvSpPr>
        <p:spPr>
          <a:xfrm>
            <a:off x="126668" y="1680109"/>
            <a:ext cx="4124698" cy="2462213"/>
          </a:xfrm>
          <a:prstGeom prst="rect">
            <a:avLst/>
          </a:prstGeom>
        </p:spPr>
        <p:txBody>
          <a:bodyPr wrap="square">
            <a:spAutoFit/>
          </a:bodyPr>
          <a:lstStyle/>
          <a:p>
            <a:r>
              <a:rPr lang="en-US" sz="1400" dirty="0" smtClean="0">
                <a:latin typeface="Calibri" charset="0"/>
                <a:ea typeface="DengXian" charset="-122"/>
                <a:cs typeface="Times New Roman" charset="0"/>
              </a:rPr>
              <a:t> )()())((()</a:t>
            </a:r>
            <a:endParaRPr lang="en-US" sz="1400" dirty="0">
              <a:latin typeface="Calibri" charset="0"/>
              <a:ea typeface="DengXian" charset="-122"/>
              <a:cs typeface="Times New Roman" charset="0"/>
            </a:endParaRPr>
          </a:p>
          <a:p>
            <a:r>
              <a:rPr lang="en-US" sz="1400" dirty="0">
                <a:latin typeface="Calibri" charset="0"/>
                <a:ea typeface="DengXian" charset="-122"/>
                <a:cs typeface="Times New Roman" charset="0"/>
              </a:rPr>
              <a:t> 0123456789</a:t>
            </a:r>
          </a:p>
          <a:p>
            <a:r>
              <a:rPr lang="en-US" sz="1400" dirty="0">
                <a:latin typeface="Calibri" charset="0"/>
                <a:ea typeface="DengXian" charset="-122"/>
                <a:cs typeface="Times New Roman" charset="0"/>
              </a:rPr>
              <a:t> we can use stack, if it is (, directly push </a:t>
            </a:r>
            <a:r>
              <a:rPr lang="en-US" sz="1400" dirty="0" smtClean="0">
                <a:latin typeface="Calibri" charset="0"/>
                <a:ea typeface="DengXian" charset="-122"/>
                <a:cs typeface="Times New Roman" charset="0"/>
              </a:rPr>
              <a:t>index</a:t>
            </a:r>
            <a:endParaRPr lang="en-US" sz="1400" dirty="0">
              <a:latin typeface="Calibri" charset="0"/>
              <a:ea typeface="DengXian" charset="-122"/>
              <a:cs typeface="Times New Roman" charset="0"/>
            </a:endParaRPr>
          </a:p>
          <a:p>
            <a:r>
              <a:rPr lang="en-US" sz="1400" dirty="0">
                <a:latin typeface="Calibri" charset="0"/>
                <a:ea typeface="DengXian" charset="-122"/>
                <a:cs typeface="Times New Roman" charset="0"/>
              </a:rPr>
              <a:t>                   if it is ), if top is (, pop top, else push index</a:t>
            </a:r>
          </a:p>
          <a:p>
            <a:r>
              <a:rPr lang="en-US" sz="1400" dirty="0">
                <a:latin typeface="Calibri" charset="0"/>
                <a:ea typeface="DengXian" charset="-122"/>
                <a:cs typeface="Times New Roman" charset="0"/>
              </a:rPr>
              <a:t> in the end, if the </a:t>
            </a:r>
            <a:r>
              <a:rPr lang="en-US" sz="1400" dirty="0" err="1">
                <a:latin typeface="Calibri" charset="0"/>
                <a:ea typeface="DengXian" charset="-122"/>
                <a:cs typeface="Times New Roman" charset="0"/>
              </a:rPr>
              <a:t>st</a:t>
            </a:r>
            <a:r>
              <a:rPr lang="en-US" sz="1400" dirty="0">
                <a:latin typeface="Calibri" charset="0"/>
                <a:ea typeface="DengXian" charset="-122"/>
                <a:cs typeface="Times New Roman" charset="0"/>
              </a:rPr>
              <a:t> is empty, means the whole string is a valid one, return </a:t>
            </a:r>
            <a:r>
              <a:rPr lang="en-US" sz="1400" dirty="0" err="1">
                <a:latin typeface="Calibri" charset="0"/>
                <a:ea typeface="DengXian" charset="-122"/>
                <a:cs typeface="Times New Roman" charset="0"/>
              </a:rPr>
              <a:t>s.length</a:t>
            </a:r>
            <a:r>
              <a:rPr lang="en-US" sz="1400" dirty="0">
                <a:latin typeface="Calibri" charset="0"/>
                <a:ea typeface="DengXian" charset="-122"/>
                <a:cs typeface="Times New Roman" charset="0"/>
              </a:rPr>
              <a:t> </a:t>
            </a:r>
            <a:r>
              <a:rPr lang="en-US" sz="1400" dirty="0" smtClean="0">
                <a:latin typeface="Calibri" charset="0"/>
                <a:ea typeface="DengXian" charset="-122"/>
                <a:cs typeface="Times New Roman" charset="0"/>
              </a:rPr>
              <a:t>directly, </a:t>
            </a:r>
          </a:p>
          <a:p>
            <a:r>
              <a:rPr lang="en-US" sz="1400" dirty="0" smtClean="0">
                <a:latin typeface="Calibri" charset="0"/>
                <a:ea typeface="DengXian" charset="-122"/>
                <a:cs typeface="Times New Roman" charset="0"/>
              </a:rPr>
              <a:t>else </a:t>
            </a:r>
            <a:r>
              <a:rPr lang="en-US" sz="1400" dirty="0">
                <a:latin typeface="Calibri" charset="0"/>
                <a:ea typeface="DengXian" charset="-122"/>
                <a:cs typeface="Times New Roman" charset="0"/>
              </a:rPr>
              <a:t>we get the maximum distance between each </a:t>
            </a:r>
            <a:r>
              <a:rPr lang="en-US" sz="1400" dirty="0" err="1">
                <a:latin typeface="Calibri" charset="0"/>
                <a:ea typeface="DengXian" charset="-122"/>
                <a:cs typeface="Times New Roman" charset="0"/>
              </a:rPr>
              <a:t>i</a:t>
            </a:r>
            <a:r>
              <a:rPr lang="en-US" sz="1400" dirty="0">
                <a:latin typeface="Calibri" charset="0"/>
                <a:ea typeface="DengXian" charset="-122"/>
                <a:cs typeface="Times New Roman" charset="0"/>
              </a:rPr>
              <a:t> to i+1 in </a:t>
            </a:r>
            <a:r>
              <a:rPr lang="en-US" sz="1400" dirty="0" err="1">
                <a:latin typeface="Calibri" charset="0"/>
                <a:ea typeface="DengXian" charset="-122"/>
                <a:cs typeface="Times New Roman" charset="0"/>
              </a:rPr>
              <a:t>st</a:t>
            </a:r>
            <a:r>
              <a:rPr lang="en-US" sz="1400" dirty="0">
                <a:latin typeface="Calibri" charset="0"/>
                <a:ea typeface="DengXian" charset="-122"/>
                <a:cs typeface="Times New Roman" charset="0"/>
              </a:rPr>
              <a:t>, the max distance is the answer</a:t>
            </a:r>
          </a:p>
          <a:p>
            <a:r>
              <a:rPr lang="en-US" sz="1400" dirty="0">
                <a:latin typeface="Calibri" charset="0"/>
                <a:ea typeface="DengXian" charset="-122"/>
                <a:cs typeface="Times New Roman" charset="0"/>
              </a:rPr>
              <a:t> using above example, after one loop, </a:t>
            </a:r>
            <a:r>
              <a:rPr lang="en-US" sz="1400" dirty="0" err="1">
                <a:latin typeface="Calibri" charset="0"/>
                <a:ea typeface="DengXian" charset="-122"/>
                <a:cs typeface="Times New Roman" charset="0"/>
              </a:rPr>
              <a:t>st</a:t>
            </a:r>
            <a:r>
              <a:rPr lang="en-US" sz="1400" dirty="0">
                <a:latin typeface="Calibri" charset="0"/>
                <a:ea typeface="DengXian" charset="-122"/>
                <a:cs typeface="Times New Roman" charset="0"/>
              </a:rPr>
              <a:t> = [0, 5, 6, 7]</a:t>
            </a:r>
          </a:p>
          <a:p>
            <a:r>
              <a:rPr lang="en-US" sz="1400" dirty="0">
                <a:latin typeface="Calibri" charset="0"/>
                <a:ea typeface="DengXian" charset="-122"/>
                <a:cs typeface="Times New Roman" charset="0"/>
              </a:rPr>
              <a:t> the maximum distance is 5-0-1 is 4 which is the answer.</a:t>
            </a:r>
            <a:endParaRPr lang="en-US" sz="1400" dirty="0">
              <a:effectLst/>
              <a:latin typeface="Calibri" charset="0"/>
              <a:ea typeface="DengXian" charset="-122"/>
              <a:cs typeface="Times New Roman" charset="0"/>
            </a:endParaRPr>
          </a:p>
        </p:txBody>
      </p:sp>
      <p:sp>
        <p:nvSpPr>
          <p:cNvPr id="3" name="Rectangle 2"/>
          <p:cNvSpPr/>
          <p:nvPr/>
        </p:nvSpPr>
        <p:spPr>
          <a:xfrm>
            <a:off x="4524500" y="1680109"/>
            <a:ext cx="6096000" cy="4401205"/>
          </a:xfrm>
          <a:prstGeom prst="rect">
            <a:avLst/>
          </a:prstGeom>
        </p:spPr>
        <p:txBody>
          <a:bodyPr>
            <a:spAutoFit/>
          </a:bodyPr>
          <a:lstStyle/>
          <a:p>
            <a:r>
              <a:rPr lang="en-US" sz="1400" b="1" dirty="0" err="1">
                <a:solidFill>
                  <a:schemeClr val="accent1">
                    <a:lumMod val="75000"/>
                  </a:schemeClr>
                </a:solidFill>
                <a:latin typeface="Calibri" charset="0"/>
                <a:ea typeface="DengXian" charset="-122"/>
                <a:cs typeface="Times New Roman" charset="0"/>
              </a:rPr>
              <a:t>var</a:t>
            </a:r>
            <a:r>
              <a:rPr lang="en-US" sz="1400" b="1" dirty="0">
                <a:solidFill>
                  <a:schemeClr val="accent1">
                    <a:lumMod val="75000"/>
                  </a:schemeClr>
                </a:solidFill>
                <a:latin typeface="Calibri" charset="0"/>
                <a:ea typeface="DengXian" charset="-122"/>
                <a:cs typeface="Times New Roman" charset="0"/>
              </a:rPr>
              <a:t> </a:t>
            </a:r>
            <a:r>
              <a:rPr lang="en-US" sz="1400" b="1" dirty="0" err="1">
                <a:solidFill>
                  <a:schemeClr val="accent1">
                    <a:lumMod val="75000"/>
                  </a:schemeClr>
                </a:solidFill>
                <a:latin typeface="Calibri" charset="0"/>
                <a:ea typeface="DengXian" charset="-122"/>
                <a:cs typeface="Times New Roman" charset="0"/>
              </a:rPr>
              <a:t>st</a:t>
            </a:r>
            <a:r>
              <a:rPr lang="en-US" sz="1400" b="1" dirty="0">
                <a:solidFill>
                  <a:schemeClr val="accent1">
                    <a:lumMod val="75000"/>
                  </a:schemeClr>
                </a:solidFill>
                <a:latin typeface="Calibri" charset="0"/>
                <a:ea typeface="DengXian" charset="-122"/>
                <a:cs typeface="Times New Roman" charset="0"/>
              </a:rPr>
              <a:t> = [], </a:t>
            </a:r>
            <a:r>
              <a:rPr lang="en-US" sz="1400" b="1" dirty="0" err="1">
                <a:solidFill>
                  <a:schemeClr val="accent1">
                    <a:lumMod val="75000"/>
                  </a:schemeClr>
                </a:solidFill>
                <a:latin typeface="Calibri" charset="0"/>
                <a:ea typeface="DengXian" charset="-122"/>
                <a:cs typeface="Times New Roman" charset="0"/>
              </a:rPr>
              <a:t>maxV</a:t>
            </a:r>
            <a:r>
              <a:rPr lang="en-US" sz="1400" b="1" dirty="0">
                <a:solidFill>
                  <a:schemeClr val="accent1">
                    <a:lumMod val="75000"/>
                  </a:schemeClr>
                </a:solidFill>
                <a:latin typeface="Calibri" charset="0"/>
                <a:ea typeface="DengXian" charset="-122"/>
                <a:cs typeface="Times New Roman" charset="0"/>
              </a:rPr>
              <a:t> = 0;</a:t>
            </a:r>
          </a:p>
          <a:p>
            <a:r>
              <a:rPr lang="en-US" sz="1400" b="1" dirty="0">
                <a:solidFill>
                  <a:schemeClr val="accent1">
                    <a:lumMod val="75000"/>
                  </a:schemeClr>
                </a:solidFill>
                <a:latin typeface="Calibri" charset="0"/>
                <a:ea typeface="DengXian" charset="-122"/>
                <a:cs typeface="Times New Roman" charset="0"/>
              </a:rPr>
              <a:t>    for(</a:t>
            </a:r>
            <a:r>
              <a:rPr lang="en-US" sz="1400" b="1" dirty="0" err="1">
                <a:solidFill>
                  <a:schemeClr val="accent1">
                    <a:lumMod val="75000"/>
                  </a:schemeClr>
                </a:solidFill>
                <a:latin typeface="Calibri" charset="0"/>
                <a:ea typeface="DengXian" charset="-122"/>
                <a:cs typeface="Times New Roman" charset="0"/>
              </a:rPr>
              <a:t>var</a:t>
            </a:r>
            <a:r>
              <a:rPr lang="en-US" sz="1400" b="1" dirty="0">
                <a:solidFill>
                  <a:schemeClr val="accent1">
                    <a:lumMod val="75000"/>
                  </a:schemeClr>
                </a:solidFill>
                <a:latin typeface="Calibri" charset="0"/>
                <a:ea typeface="DengXian" charset="-122"/>
                <a:cs typeface="Times New Roman" charset="0"/>
              </a:rPr>
              <a:t> </a:t>
            </a:r>
            <a:r>
              <a:rPr lang="en-US" sz="1400" b="1" dirty="0" err="1">
                <a:solidFill>
                  <a:schemeClr val="accent1">
                    <a:lumMod val="75000"/>
                  </a:schemeClr>
                </a:solidFill>
                <a:latin typeface="Calibri" charset="0"/>
                <a:ea typeface="DengXian" charset="-122"/>
                <a:cs typeface="Times New Roman" charset="0"/>
              </a:rPr>
              <a:t>i</a:t>
            </a:r>
            <a:r>
              <a:rPr lang="en-US" sz="1400" b="1" dirty="0">
                <a:solidFill>
                  <a:schemeClr val="accent1">
                    <a:lumMod val="75000"/>
                  </a:schemeClr>
                </a:solidFill>
                <a:latin typeface="Calibri" charset="0"/>
                <a:ea typeface="DengXian" charset="-122"/>
                <a:cs typeface="Times New Roman" charset="0"/>
              </a:rPr>
              <a:t>=0; </a:t>
            </a:r>
            <a:r>
              <a:rPr lang="en-US" sz="1400" b="1" dirty="0" err="1">
                <a:solidFill>
                  <a:schemeClr val="accent1">
                    <a:lumMod val="75000"/>
                  </a:schemeClr>
                </a:solidFill>
                <a:latin typeface="Calibri" charset="0"/>
                <a:ea typeface="DengXian" charset="-122"/>
                <a:cs typeface="Times New Roman" charset="0"/>
              </a:rPr>
              <a:t>i</a:t>
            </a:r>
            <a:r>
              <a:rPr lang="en-US" sz="1400" b="1" dirty="0">
                <a:solidFill>
                  <a:schemeClr val="accent1">
                    <a:lumMod val="75000"/>
                  </a:schemeClr>
                </a:solidFill>
                <a:latin typeface="Calibri" charset="0"/>
                <a:ea typeface="DengXian" charset="-122"/>
                <a:cs typeface="Times New Roman" charset="0"/>
              </a:rPr>
              <a:t>&lt;</a:t>
            </a:r>
            <a:r>
              <a:rPr lang="en-US" sz="1400" b="1" dirty="0" err="1">
                <a:solidFill>
                  <a:schemeClr val="accent1">
                    <a:lumMod val="75000"/>
                  </a:schemeClr>
                </a:solidFill>
                <a:latin typeface="Calibri" charset="0"/>
                <a:ea typeface="DengXian" charset="-122"/>
                <a:cs typeface="Times New Roman" charset="0"/>
              </a:rPr>
              <a:t>s.length</a:t>
            </a:r>
            <a:r>
              <a:rPr lang="en-US" sz="1400" b="1" dirty="0">
                <a:solidFill>
                  <a:schemeClr val="accent1">
                    <a:lumMod val="75000"/>
                  </a:schemeClr>
                </a:solidFill>
                <a:latin typeface="Calibri" charset="0"/>
                <a:ea typeface="DengXian" charset="-122"/>
                <a:cs typeface="Times New Roman" charset="0"/>
              </a:rPr>
              <a:t>; </a:t>
            </a:r>
            <a:r>
              <a:rPr lang="en-US" sz="1400" b="1" dirty="0" err="1">
                <a:solidFill>
                  <a:schemeClr val="accent1">
                    <a:lumMod val="75000"/>
                  </a:schemeClr>
                </a:solidFill>
                <a:latin typeface="Calibri" charset="0"/>
                <a:ea typeface="DengXian" charset="-122"/>
                <a:cs typeface="Times New Roman" charset="0"/>
              </a:rPr>
              <a:t>i</a:t>
            </a:r>
            <a:r>
              <a:rPr lang="en-US" sz="1400" b="1" dirty="0">
                <a:solidFill>
                  <a:schemeClr val="accent1">
                    <a:lumMod val="75000"/>
                  </a:schemeClr>
                </a:solidFill>
                <a:latin typeface="Calibri" charset="0"/>
                <a:ea typeface="DengXian" charset="-122"/>
                <a:cs typeface="Times New Roman" charset="0"/>
              </a:rPr>
              <a:t>++) {</a:t>
            </a:r>
          </a:p>
          <a:p>
            <a:r>
              <a:rPr lang="en-US" sz="1400" b="1" dirty="0">
                <a:solidFill>
                  <a:schemeClr val="accent1">
                    <a:lumMod val="75000"/>
                  </a:schemeClr>
                </a:solidFill>
                <a:latin typeface="Calibri" charset="0"/>
                <a:ea typeface="DengXian" charset="-122"/>
                <a:cs typeface="Times New Roman" charset="0"/>
              </a:rPr>
              <a:t>        if(s[</a:t>
            </a:r>
            <a:r>
              <a:rPr lang="en-US" sz="1400" b="1" dirty="0" err="1">
                <a:solidFill>
                  <a:schemeClr val="accent1">
                    <a:lumMod val="75000"/>
                  </a:schemeClr>
                </a:solidFill>
                <a:latin typeface="Calibri" charset="0"/>
                <a:ea typeface="DengXian" charset="-122"/>
                <a:cs typeface="Times New Roman" charset="0"/>
              </a:rPr>
              <a:t>i</a:t>
            </a:r>
            <a:r>
              <a:rPr lang="en-US" sz="1400" b="1" dirty="0">
                <a:solidFill>
                  <a:schemeClr val="accent1">
                    <a:lumMod val="75000"/>
                  </a:schemeClr>
                </a:solidFill>
                <a:latin typeface="Calibri" charset="0"/>
                <a:ea typeface="DengXian" charset="-122"/>
                <a:cs typeface="Times New Roman" charset="0"/>
              </a:rPr>
              <a:t>] === '(') {</a:t>
            </a:r>
          </a:p>
          <a:p>
            <a:r>
              <a:rPr lang="en-US" sz="1400" b="1" dirty="0">
                <a:solidFill>
                  <a:schemeClr val="accent1">
                    <a:lumMod val="75000"/>
                  </a:schemeClr>
                </a:solidFill>
                <a:latin typeface="Calibri" charset="0"/>
                <a:ea typeface="DengXian" charset="-122"/>
                <a:cs typeface="Times New Roman" charset="0"/>
              </a:rPr>
              <a:t>            </a:t>
            </a:r>
            <a:r>
              <a:rPr lang="en-US" sz="1400" b="1" dirty="0" err="1">
                <a:solidFill>
                  <a:schemeClr val="accent1">
                    <a:lumMod val="75000"/>
                  </a:schemeClr>
                </a:solidFill>
                <a:latin typeface="Calibri" charset="0"/>
                <a:ea typeface="DengXian" charset="-122"/>
                <a:cs typeface="Times New Roman" charset="0"/>
              </a:rPr>
              <a:t>st.push</a:t>
            </a:r>
            <a:r>
              <a:rPr lang="en-US" sz="1400" b="1" dirty="0">
                <a:solidFill>
                  <a:schemeClr val="accent1">
                    <a:lumMod val="75000"/>
                  </a:schemeClr>
                </a:solidFill>
                <a:latin typeface="Calibri" charset="0"/>
                <a:ea typeface="DengXian" charset="-122"/>
                <a:cs typeface="Times New Roman" charset="0"/>
              </a:rPr>
              <a:t>(</a:t>
            </a:r>
            <a:r>
              <a:rPr lang="en-US" sz="1400" b="1" dirty="0" err="1">
                <a:solidFill>
                  <a:schemeClr val="accent1">
                    <a:lumMod val="75000"/>
                  </a:schemeClr>
                </a:solidFill>
                <a:latin typeface="Calibri" charset="0"/>
                <a:ea typeface="DengXian" charset="-122"/>
                <a:cs typeface="Times New Roman" charset="0"/>
              </a:rPr>
              <a:t>i</a:t>
            </a:r>
            <a:r>
              <a:rPr lang="en-US" sz="1400" b="1" dirty="0">
                <a:solidFill>
                  <a:schemeClr val="accent1">
                    <a:lumMod val="75000"/>
                  </a:schemeClr>
                </a:solidFill>
                <a:latin typeface="Calibri" charset="0"/>
                <a:ea typeface="DengXian" charset="-122"/>
                <a:cs typeface="Times New Roman" charset="0"/>
              </a:rPr>
              <a:t>);</a:t>
            </a:r>
          </a:p>
          <a:p>
            <a:r>
              <a:rPr lang="en-US" sz="1400" b="1" dirty="0">
                <a:solidFill>
                  <a:schemeClr val="accent1">
                    <a:lumMod val="75000"/>
                  </a:schemeClr>
                </a:solidFill>
                <a:latin typeface="Calibri" charset="0"/>
                <a:ea typeface="DengXian" charset="-122"/>
                <a:cs typeface="Times New Roman" charset="0"/>
              </a:rPr>
              <a:t>        } else {</a:t>
            </a:r>
          </a:p>
          <a:p>
            <a:r>
              <a:rPr lang="en-US" sz="1400" b="1" dirty="0">
                <a:solidFill>
                  <a:schemeClr val="accent1">
                    <a:lumMod val="75000"/>
                  </a:schemeClr>
                </a:solidFill>
                <a:latin typeface="Calibri" charset="0"/>
                <a:ea typeface="DengXian" charset="-122"/>
                <a:cs typeface="Times New Roman" charset="0"/>
              </a:rPr>
              <a:t>            </a:t>
            </a:r>
            <a:r>
              <a:rPr lang="en-US" sz="1400" b="1" dirty="0" err="1">
                <a:solidFill>
                  <a:schemeClr val="accent1">
                    <a:lumMod val="75000"/>
                  </a:schemeClr>
                </a:solidFill>
                <a:latin typeface="Calibri" charset="0"/>
                <a:ea typeface="DengXian" charset="-122"/>
                <a:cs typeface="Times New Roman" charset="0"/>
              </a:rPr>
              <a:t>var</a:t>
            </a:r>
            <a:r>
              <a:rPr lang="en-US" sz="1400" b="1" dirty="0">
                <a:solidFill>
                  <a:schemeClr val="accent1">
                    <a:lumMod val="75000"/>
                  </a:schemeClr>
                </a:solidFill>
                <a:latin typeface="Calibri" charset="0"/>
                <a:ea typeface="DengXian" charset="-122"/>
                <a:cs typeface="Times New Roman" charset="0"/>
              </a:rPr>
              <a:t> </a:t>
            </a:r>
            <a:r>
              <a:rPr lang="en-US" sz="1400" b="1" dirty="0" err="1">
                <a:solidFill>
                  <a:schemeClr val="accent1">
                    <a:lumMod val="75000"/>
                  </a:schemeClr>
                </a:solidFill>
                <a:latin typeface="Calibri" charset="0"/>
                <a:ea typeface="DengXian" charset="-122"/>
                <a:cs typeface="Times New Roman" charset="0"/>
              </a:rPr>
              <a:t>lastInd</a:t>
            </a:r>
            <a:r>
              <a:rPr lang="en-US" sz="1400" b="1" dirty="0">
                <a:solidFill>
                  <a:schemeClr val="accent1">
                    <a:lumMod val="75000"/>
                  </a:schemeClr>
                </a:solidFill>
                <a:latin typeface="Calibri" charset="0"/>
                <a:ea typeface="DengXian" charset="-122"/>
                <a:cs typeface="Times New Roman" charset="0"/>
              </a:rPr>
              <a:t> = </a:t>
            </a:r>
            <a:r>
              <a:rPr lang="en-US" sz="1400" b="1" dirty="0" err="1">
                <a:solidFill>
                  <a:schemeClr val="accent1">
                    <a:lumMod val="75000"/>
                  </a:schemeClr>
                </a:solidFill>
                <a:latin typeface="Calibri" charset="0"/>
                <a:ea typeface="DengXian" charset="-122"/>
                <a:cs typeface="Times New Roman" charset="0"/>
              </a:rPr>
              <a:t>st</a:t>
            </a:r>
            <a:r>
              <a:rPr lang="en-US" sz="1400" b="1" dirty="0">
                <a:solidFill>
                  <a:schemeClr val="accent1">
                    <a:lumMod val="75000"/>
                  </a:schemeClr>
                </a:solidFill>
                <a:latin typeface="Calibri" charset="0"/>
                <a:ea typeface="DengXian" charset="-122"/>
                <a:cs typeface="Times New Roman" charset="0"/>
              </a:rPr>
              <a:t>[st.length-1];</a:t>
            </a:r>
          </a:p>
          <a:p>
            <a:r>
              <a:rPr lang="en-US" sz="1400" b="1" dirty="0">
                <a:solidFill>
                  <a:schemeClr val="accent1">
                    <a:lumMod val="75000"/>
                  </a:schemeClr>
                </a:solidFill>
                <a:latin typeface="Calibri" charset="0"/>
                <a:ea typeface="DengXian" charset="-122"/>
                <a:cs typeface="Times New Roman" charset="0"/>
              </a:rPr>
              <a:t>            if(s[</a:t>
            </a:r>
            <a:r>
              <a:rPr lang="en-US" sz="1400" b="1" dirty="0" err="1">
                <a:solidFill>
                  <a:schemeClr val="accent1">
                    <a:lumMod val="75000"/>
                  </a:schemeClr>
                </a:solidFill>
                <a:latin typeface="Calibri" charset="0"/>
                <a:ea typeface="DengXian" charset="-122"/>
                <a:cs typeface="Times New Roman" charset="0"/>
              </a:rPr>
              <a:t>lastInd</a:t>
            </a:r>
            <a:r>
              <a:rPr lang="en-US" sz="1400" b="1" dirty="0">
                <a:solidFill>
                  <a:schemeClr val="accent1">
                    <a:lumMod val="75000"/>
                  </a:schemeClr>
                </a:solidFill>
                <a:latin typeface="Calibri" charset="0"/>
                <a:ea typeface="DengXian" charset="-122"/>
                <a:cs typeface="Times New Roman" charset="0"/>
              </a:rPr>
              <a:t>] === '(') {</a:t>
            </a:r>
          </a:p>
          <a:p>
            <a:r>
              <a:rPr lang="en-US" sz="1400" b="1" dirty="0">
                <a:solidFill>
                  <a:schemeClr val="accent1">
                    <a:lumMod val="75000"/>
                  </a:schemeClr>
                </a:solidFill>
                <a:latin typeface="Calibri" charset="0"/>
                <a:ea typeface="DengXian" charset="-122"/>
                <a:cs typeface="Times New Roman" charset="0"/>
              </a:rPr>
              <a:t>                </a:t>
            </a:r>
            <a:r>
              <a:rPr lang="en-US" sz="1400" b="1" dirty="0" err="1">
                <a:solidFill>
                  <a:schemeClr val="accent1">
                    <a:lumMod val="75000"/>
                  </a:schemeClr>
                </a:solidFill>
                <a:latin typeface="Calibri" charset="0"/>
                <a:ea typeface="DengXian" charset="-122"/>
                <a:cs typeface="Times New Roman" charset="0"/>
              </a:rPr>
              <a:t>st.pop</a:t>
            </a:r>
            <a:r>
              <a:rPr lang="en-US" sz="1400" b="1" dirty="0">
                <a:solidFill>
                  <a:schemeClr val="accent1">
                    <a:lumMod val="75000"/>
                  </a:schemeClr>
                </a:solidFill>
                <a:latin typeface="Calibri" charset="0"/>
                <a:ea typeface="DengXian" charset="-122"/>
                <a:cs typeface="Times New Roman" charset="0"/>
              </a:rPr>
              <a:t>();</a:t>
            </a:r>
          </a:p>
          <a:p>
            <a:r>
              <a:rPr lang="en-US" sz="1400" b="1" dirty="0">
                <a:solidFill>
                  <a:schemeClr val="accent1">
                    <a:lumMod val="75000"/>
                  </a:schemeClr>
                </a:solidFill>
                <a:latin typeface="Calibri" charset="0"/>
                <a:ea typeface="DengXian" charset="-122"/>
                <a:cs typeface="Times New Roman" charset="0"/>
              </a:rPr>
              <a:t>            } else {</a:t>
            </a:r>
          </a:p>
          <a:p>
            <a:r>
              <a:rPr lang="en-US" sz="1400" b="1" dirty="0">
                <a:solidFill>
                  <a:schemeClr val="accent1">
                    <a:lumMod val="75000"/>
                  </a:schemeClr>
                </a:solidFill>
                <a:latin typeface="Calibri" charset="0"/>
                <a:ea typeface="DengXian" charset="-122"/>
                <a:cs typeface="Times New Roman" charset="0"/>
              </a:rPr>
              <a:t>                </a:t>
            </a:r>
            <a:r>
              <a:rPr lang="en-US" sz="1400" b="1" dirty="0" err="1">
                <a:solidFill>
                  <a:schemeClr val="accent1">
                    <a:lumMod val="75000"/>
                  </a:schemeClr>
                </a:solidFill>
                <a:latin typeface="Calibri" charset="0"/>
                <a:ea typeface="DengXian" charset="-122"/>
                <a:cs typeface="Times New Roman" charset="0"/>
              </a:rPr>
              <a:t>st.push</a:t>
            </a:r>
            <a:r>
              <a:rPr lang="en-US" sz="1400" b="1" dirty="0">
                <a:solidFill>
                  <a:schemeClr val="accent1">
                    <a:lumMod val="75000"/>
                  </a:schemeClr>
                </a:solidFill>
                <a:latin typeface="Calibri" charset="0"/>
                <a:ea typeface="DengXian" charset="-122"/>
                <a:cs typeface="Times New Roman" charset="0"/>
              </a:rPr>
              <a:t>(</a:t>
            </a:r>
            <a:r>
              <a:rPr lang="en-US" sz="1400" b="1" dirty="0" err="1">
                <a:solidFill>
                  <a:schemeClr val="accent1">
                    <a:lumMod val="75000"/>
                  </a:schemeClr>
                </a:solidFill>
                <a:latin typeface="Calibri" charset="0"/>
                <a:ea typeface="DengXian" charset="-122"/>
                <a:cs typeface="Times New Roman" charset="0"/>
              </a:rPr>
              <a:t>i</a:t>
            </a:r>
            <a:r>
              <a:rPr lang="en-US" sz="1400" b="1" dirty="0">
                <a:solidFill>
                  <a:schemeClr val="accent1">
                    <a:lumMod val="75000"/>
                  </a:schemeClr>
                </a:solidFill>
                <a:latin typeface="Calibri" charset="0"/>
                <a:ea typeface="DengXian" charset="-122"/>
                <a:cs typeface="Times New Roman" charset="0"/>
              </a:rPr>
              <a:t>);</a:t>
            </a:r>
          </a:p>
          <a:p>
            <a:r>
              <a:rPr lang="en-US" sz="1400" b="1" dirty="0">
                <a:solidFill>
                  <a:schemeClr val="accent1">
                    <a:lumMod val="75000"/>
                  </a:schemeClr>
                </a:solidFill>
                <a:latin typeface="Calibri" charset="0"/>
                <a:ea typeface="DengXian" charset="-122"/>
                <a:cs typeface="Times New Roman" charset="0"/>
              </a:rPr>
              <a:t>            }</a:t>
            </a:r>
          </a:p>
          <a:p>
            <a:r>
              <a:rPr lang="en-US" sz="1400" b="1" dirty="0">
                <a:solidFill>
                  <a:schemeClr val="accent1">
                    <a:lumMod val="75000"/>
                  </a:schemeClr>
                </a:solidFill>
                <a:latin typeface="Calibri" charset="0"/>
                <a:ea typeface="DengXian" charset="-122"/>
                <a:cs typeface="Times New Roman" charset="0"/>
              </a:rPr>
              <a:t>        }</a:t>
            </a:r>
          </a:p>
          <a:p>
            <a:r>
              <a:rPr lang="en-US" sz="1400" b="1" dirty="0">
                <a:solidFill>
                  <a:schemeClr val="accent1">
                    <a:lumMod val="75000"/>
                  </a:schemeClr>
                </a:solidFill>
                <a:latin typeface="Calibri" charset="0"/>
                <a:ea typeface="DengXian" charset="-122"/>
                <a:cs typeface="Times New Roman" charset="0"/>
              </a:rPr>
              <a:t>    }</a:t>
            </a:r>
          </a:p>
          <a:p>
            <a:r>
              <a:rPr lang="en-US" sz="1400" b="1" dirty="0">
                <a:solidFill>
                  <a:schemeClr val="accent1">
                    <a:lumMod val="75000"/>
                  </a:schemeClr>
                </a:solidFill>
                <a:latin typeface="Calibri" charset="0"/>
                <a:ea typeface="DengXian" charset="-122"/>
                <a:cs typeface="Times New Roman" charset="0"/>
              </a:rPr>
              <a:t>    </a:t>
            </a:r>
          </a:p>
          <a:p>
            <a:r>
              <a:rPr lang="en-US" sz="1400" b="1" dirty="0">
                <a:solidFill>
                  <a:schemeClr val="accent1">
                    <a:lumMod val="75000"/>
                  </a:schemeClr>
                </a:solidFill>
                <a:latin typeface="Calibri" charset="0"/>
                <a:ea typeface="DengXian" charset="-122"/>
                <a:cs typeface="Times New Roman" charset="0"/>
              </a:rPr>
              <a:t>    if(</a:t>
            </a:r>
            <a:r>
              <a:rPr lang="en-US" sz="1400" b="1" dirty="0" err="1">
                <a:solidFill>
                  <a:schemeClr val="accent1">
                    <a:lumMod val="75000"/>
                  </a:schemeClr>
                </a:solidFill>
                <a:latin typeface="Calibri" charset="0"/>
                <a:ea typeface="DengXian" charset="-122"/>
                <a:cs typeface="Times New Roman" charset="0"/>
              </a:rPr>
              <a:t>st.length</a:t>
            </a:r>
            <a:r>
              <a:rPr lang="en-US" sz="1400" b="1" dirty="0">
                <a:solidFill>
                  <a:schemeClr val="accent1">
                    <a:lumMod val="75000"/>
                  </a:schemeClr>
                </a:solidFill>
                <a:latin typeface="Calibri" charset="0"/>
                <a:ea typeface="DengXian" charset="-122"/>
                <a:cs typeface="Times New Roman" charset="0"/>
              </a:rPr>
              <a:t> ===0)  return </a:t>
            </a:r>
            <a:r>
              <a:rPr lang="en-US" sz="1400" b="1" dirty="0" err="1">
                <a:solidFill>
                  <a:schemeClr val="accent1">
                    <a:lumMod val="75000"/>
                  </a:schemeClr>
                </a:solidFill>
                <a:latin typeface="Calibri" charset="0"/>
                <a:ea typeface="DengXian" charset="-122"/>
                <a:cs typeface="Times New Roman" charset="0"/>
              </a:rPr>
              <a:t>s.length</a:t>
            </a:r>
            <a:r>
              <a:rPr lang="en-US" sz="1400" b="1" dirty="0">
                <a:solidFill>
                  <a:schemeClr val="accent1">
                    <a:lumMod val="75000"/>
                  </a:schemeClr>
                </a:solidFill>
                <a:latin typeface="Calibri" charset="0"/>
                <a:ea typeface="DengXian" charset="-122"/>
                <a:cs typeface="Times New Roman" charset="0"/>
              </a:rPr>
              <a:t>;</a:t>
            </a:r>
          </a:p>
          <a:p>
            <a:r>
              <a:rPr lang="en-US" sz="1400" b="1" dirty="0">
                <a:solidFill>
                  <a:schemeClr val="accent1">
                    <a:lumMod val="75000"/>
                  </a:schemeClr>
                </a:solidFill>
                <a:latin typeface="Calibri" charset="0"/>
                <a:ea typeface="DengXian" charset="-122"/>
                <a:cs typeface="Times New Roman" charset="0"/>
              </a:rPr>
              <a:t>    </a:t>
            </a:r>
            <a:r>
              <a:rPr lang="en-US" sz="1400" b="1" dirty="0" err="1">
                <a:solidFill>
                  <a:schemeClr val="accent1">
                    <a:lumMod val="75000"/>
                  </a:schemeClr>
                </a:solidFill>
                <a:latin typeface="Calibri" charset="0"/>
                <a:ea typeface="DengXian" charset="-122"/>
                <a:cs typeface="Times New Roman" charset="0"/>
              </a:rPr>
              <a:t>st.push</a:t>
            </a:r>
            <a:r>
              <a:rPr lang="en-US" sz="1400" b="1" dirty="0">
                <a:solidFill>
                  <a:schemeClr val="accent1">
                    <a:lumMod val="75000"/>
                  </a:schemeClr>
                </a:solidFill>
                <a:latin typeface="Calibri" charset="0"/>
                <a:ea typeface="DengXian" charset="-122"/>
                <a:cs typeface="Times New Roman" charset="0"/>
              </a:rPr>
              <a:t>(</a:t>
            </a:r>
            <a:r>
              <a:rPr lang="en-US" sz="1400" b="1" dirty="0" err="1">
                <a:solidFill>
                  <a:schemeClr val="accent1">
                    <a:lumMod val="75000"/>
                  </a:schemeClr>
                </a:solidFill>
                <a:latin typeface="Calibri" charset="0"/>
                <a:ea typeface="DengXian" charset="-122"/>
                <a:cs typeface="Times New Roman" charset="0"/>
              </a:rPr>
              <a:t>s.length</a:t>
            </a:r>
            <a:r>
              <a:rPr lang="en-US" sz="1400" b="1" dirty="0">
                <a:solidFill>
                  <a:schemeClr val="accent1">
                    <a:lumMod val="75000"/>
                  </a:schemeClr>
                </a:solidFill>
                <a:latin typeface="Calibri" charset="0"/>
                <a:ea typeface="DengXian" charset="-122"/>
                <a:cs typeface="Times New Roman" charset="0"/>
              </a:rPr>
              <a:t>);</a:t>
            </a:r>
          </a:p>
          <a:p>
            <a:r>
              <a:rPr lang="en-US" sz="1400" b="1" dirty="0">
                <a:solidFill>
                  <a:schemeClr val="accent1">
                    <a:lumMod val="75000"/>
                  </a:schemeClr>
                </a:solidFill>
                <a:latin typeface="Calibri" charset="0"/>
                <a:ea typeface="DengXian" charset="-122"/>
                <a:cs typeface="Times New Roman" charset="0"/>
              </a:rPr>
              <a:t>    for(</a:t>
            </a:r>
            <a:r>
              <a:rPr lang="en-US" sz="1400" b="1" dirty="0" err="1">
                <a:solidFill>
                  <a:schemeClr val="accent1">
                    <a:lumMod val="75000"/>
                  </a:schemeClr>
                </a:solidFill>
                <a:latin typeface="Calibri" charset="0"/>
                <a:ea typeface="DengXian" charset="-122"/>
                <a:cs typeface="Times New Roman" charset="0"/>
              </a:rPr>
              <a:t>var</a:t>
            </a:r>
            <a:r>
              <a:rPr lang="en-US" sz="1400" b="1" dirty="0">
                <a:solidFill>
                  <a:schemeClr val="accent1">
                    <a:lumMod val="75000"/>
                  </a:schemeClr>
                </a:solidFill>
                <a:latin typeface="Calibri" charset="0"/>
                <a:ea typeface="DengXian" charset="-122"/>
                <a:cs typeface="Times New Roman" charset="0"/>
              </a:rPr>
              <a:t> </a:t>
            </a:r>
            <a:r>
              <a:rPr lang="en-US" sz="1400" b="1" dirty="0" err="1">
                <a:solidFill>
                  <a:schemeClr val="accent1">
                    <a:lumMod val="75000"/>
                  </a:schemeClr>
                </a:solidFill>
                <a:latin typeface="Calibri" charset="0"/>
                <a:ea typeface="DengXian" charset="-122"/>
                <a:cs typeface="Times New Roman" charset="0"/>
              </a:rPr>
              <a:t>i</a:t>
            </a:r>
            <a:r>
              <a:rPr lang="en-US" sz="1400" b="1" dirty="0">
                <a:solidFill>
                  <a:schemeClr val="accent1">
                    <a:lumMod val="75000"/>
                  </a:schemeClr>
                </a:solidFill>
                <a:latin typeface="Calibri" charset="0"/>
                <a:ea typeface="DengXian" charset="-122"/>
                <a:cs typeface="Times New Roman" charset="0"/>
              </a:rPr>
              <a:t>=st.length-1; </a:t>
            </a:r>
            <a:r>
              <a:rPr lang="en-US" sz="1400" b="1" dirty="0" err="1">
                <a:solidFill>
                  <a:schemeClr val="accent1">
                    <a:lumMod val="75000"/>
                  </a:schemeClr>
                </a:solidFill>
                <a:latin typeface="Calibri" charset="0"/>
                <a:ea typeface="DengXian" charset="-122"/>
                <a:cs typeface="Times New Roman" charset="0"/>
              </a:rPr>
              <a:t>i</a:t>
            </a:r>
            <a:r>
              <a:rPr lang="en-US" sz="1400" b="1" dirty="0">
                <a:solidFill>
                  <a:schemeClr val="accent1">
                    <a:lumMod val="75000"/>
                  </a:schemeClr>
                </a:solidFill>
                <a:latin typeface="Calibri" charset="0"/>
                <a:ea typeface="DengXian" charset="-122"/>
                <a:cs typeface="Times New Roman" charset="0"/>
              </a:rPr>
              <a:t>&gt;=1; </a:t>
            </a:r>
            <a:r>
              <a:rPr lang="en-US" sz="1400" b="1" dirty="0" err="1">
                <a:solidFill>
                  <a:schemeClr val="accent1">
                    <a:lumMod val="75000"/>
                  </a:schemeClr>
                </a:solidFill>
                <a:latin typeface="Calibri" charset="0"/>
                <a:ea typeface="DengXian" charset="-122"/>
                <a:cs typeface="Times New Roman" charset="0"/>
              </a:rPr>
              <a:t>i</a:t>
            </a:r>
            <a:r>
              <a:rPr lang="en-US" sz="1400" b="1" dirty="0">
                <a:solidFill>
                  <a:schemeClr val="accent1">
                    <a:lumMod val="75000"/>
                  </a:schemeClr>
                </a:solidFill>
                <a:latin typeface="Calibri" charset="0"/>
                <a:ea typeface="DengXian" charset="-122"/>
                <a:cs typeface="Times New Roman" charset="0"/>
              </a:rPr>
              <a:t>--) {</a:t>
            </a:r>
          </a:p>
          <a:p>
            <a:r>
              <a:rPr lang="en-US" sz="1400" b="1" dirty="0">
                <a:solidFill>
                  <a:schemeClr val="accent1">
                    <a:lumMod val="75000"/>
                  </a:schemeClr>
                </a:solidFill>
                <a:latin typeface="Calibri" charset="0"/>
                <a:ea typeface="DengXian" charset="-122"/>
                <a:cs typeface="Times New Roman" charset="0"/>
              </a:rPr>
              <a:t>        </a:t>
            </a:r>
            <a:r>
              <a:rPr lang="en-US" sz="1400" b="1" dirty="0" err="1">
                <a:solidFill>
                  <a:schemeClr val="accent1">
                    <a:lumMod val="75000"/>
                  </a:schemeClr>
                </a:solidFill>
                <a:latin typeface="Calibri" charset="0"/>
                <a:ea typeface="DengXian" charset="-122"/>
                <a:cs typeface="Times New Roman" charset="0"/>
              </a:rPr>
              <a:t>maxV</a:t>
            </a:r>
            <a:r>
              <a:rPr lang="en-US" sz="1400" b="1" dirty="0">
                <a:solidFill>
                  <a:schemeClr val="accent1">
                    <a:lumMod val="75000"/>
                  </a:schemeClr>
                </a:solidFill>
                <a:latin typeface="Calibri" charset="0"/>
                <a:ea typeface="DengXian" charset="-122"/>
                <a:cs typeface="Times New Roman" charset="0"/>
              </a:rPr>
              <a:t> = </a:t>
            </a:r>
            <a:r>
              <a:rPr lang="en-US" sz="1400" b="1" dirty="0" err="1">
                <a:solidFill>
                  <a:schemeClr val="accent1">
                    <a:lumMod val="75000"/>
                  </a:schemeClr>
                </a:solidFill>
                <a:latin typeface="Calibri" charset="0"/>
                <a:ea typeface="DengXian" charset="-122"/>
                <a:cs typeface="Times New Roman" charset="0"/>
              </a:rPr>
              <a:t>Math.max</a:t>
            </a:r>
            <a:r>
              <a:rPr lang="en-US" sz="1400" b="1" dirty="0">
                <a:solidFill>
                  <a:schemeClr val="accent1">
                    <a:lumMod val="75000"/>
                  </a:schemeClr>
                </a:solidFill>
                <a:latin typeface="Calibri" charset="0"/>
                <a:ea typeface="DengXian" charset="-122"/>
                <a:cs typeface="Times New Roman" charset="0"/>
              </a:rPr>
              <a:t>(</a:t>
            </a:r>
            <a:r>
              <a:rPr lang="en-US" sz="1400" b="1" dirty="0" err="1">
                <a:solidFill>
                  <a:schemeClr val="accent1">
                    <a:lumMod val="75000"/>
                  </a:schemeClr>
                </a:solidFill>
                <a:latin typeface="Calibri" charset="0"/>
                <a:ea typeface="DengXian" charset="-122"/>
                <a:cs typeface="Times New Roman" charset="0"/>
              </a:rPr>
              <a:t>maxV</a:t>
            </a:r>
            <a:r>
              <a:rPr lang="en-US" sz="1400" b="1" dirty="0">
                <a:solidFill>
                  <a:schemeClr val="accent1">
                    <a:lumMod val="75000"/>
                  </a:schemeClr>
                </a:solidFill>
                <a:latin typeface="Calibri" charset="0"/>
                <a:ea typeface="DengXian" charset="-122"/>
                <a:cs typeface="Times New Roman" charset="0"/>
              </a:rPr>
              <a:t>, </a:t>
            </a:r>
            <a:r>
              <a:rPr lang="en-US" sz="1400" b="1" dirty="0" err="1">
                <a:solidFill>
                  <a:schemeClr val="accent1">
                    <a:lumMod val="75000"/>
                  </a:schemeClr>
                </a:solidFill>
                <a:latin typeface="Calibri" charset="0"/>
                <a:ea typeface="DengXian" charset="-122"/>
                <a:cs typeface="Times New Roman" charset="0"/>
              </a:rPr>
              <a:t>st</a:t>
            </a:r>
            <a:r>
              <a:rPr lang="en-US" sz="1400" b="1" dirty="0">
                <a:solidFill>
                  <a:schemeClr val="accent1">
                    <a:lumMod val="75000"/>
                  </a:schemeClr>
                </a:solidFill>
                <a:latin typeface="Calibri" charset="0"/>
                <a:ea typeface="DengXian" charset="-122"/>
                <a:cs typeface="Times New Roman" charset="0"/>
              </a:rPr>
              <a:t>[</a:t>
            </a:r>
            <a:r>
              <a:rPr lang="en-US" sz="1400" b="1" dirty="0" err="1">
                <a:solidFill>
                  <a:schemeClr val="accent1">
                    <a:lumMod val="75000"/>
                  </a:schemeClr>
                </a:solidFill>
                <a:latin typeface="Calibri" charset="0"/>
                <a:ea typeface="DengXian" charset="-122"/>
                <a:cs typeface="Times New Roman" charset="0"/>
              </a:rPr>
              <a:t>i</a:t>
            </a:r>
            <a:r>
              <a:rPr lang="en-US" sz="1400" b="1" dirty="0">
                <a:solidFill>
                  <a:schemeClr val="accent1">
                    <a:lumMod val="75000"/>
                  </a:schemeClr>
                </a:solidFill>
                <a:latin typeface="Calibri" charset="0"/>
                <a:ea typeface="DengXian" charset="-122"/>
                <a:cs typeface="Times New Roman" charset="0"/>
              </a:rPr>
              <a:t>] - </a:t>
            </a:r>
            <a:r>
              <a:rPr lang="en-US" sz="1400" b="1" dirty="0" err="1">
                <a:solidFill>
                  <a:schemeClr val="accent1">
                    <a:lumMod val="75000"/>
                  </a:schemeClr>
                </a:solidFill>
                <a:latin typeface="Calibri" charset="0"/>
                <a:ea typeface="DengXian" charset="-122"/>
                <a:cs typeface="Times New Roman" charset="0"/>
              </a:rPr>
              <a:t>st</a:t>
            </a:r>
            <a:r>
              <a:rPr lang="en-US" sz="1400" b="1" dirty="0">
                <a:solidFill>
                  <a:schemeClr val="accent1">
                    <a:lumMod val="75000"/>
                  </a:schemeClr>
                </a:solidFill>
                <a:latin typeface="Calibri" charset="0"/>
                <a:ea typeface="DengXian" charset="-122"/>
                <a:cs typeface="Times New Roman" charset="0"/>
              </a:rPr>
              <a:t>[i-1]-1);</a:t>
            </a:r>
          </a:p>
          <a:p>
            <a:r>
              <a:rPr lang="en-US" sz="1400" b="1" dirty="0">
                <a:solidFill>
                  <a:schemeClr val="accent1">
                    <a:lumMod val="75000"/>
                  </a:schemeClr>
                </a:solidFill>
                <a:latin typeface="Calibri" charset="0"/>
                <a:ea typeface="DengXian" charset="-122"/>
                <a:cs typeface="Times New Roman" charset="0"/>
              </a:rPr>
              <a:t>    }</a:t>
            </a:r>
          </a:p>
          <a:p>
            <a:r>
              <a:rPr lang="en-US" sz="1400" b="1" dirty="0">
                <a:solidFill>
                  <a:schemeClr val="accent1">
                    <a:lumMod val="75000"/>
                  </a:schemeClr>
                </a:solidFill>
                <a:latin typeface="Calibri" charset="0"/>
                <a:ea typeface="DengXian" charset="-122"/>
                <a:cs typeface="Times New Roman" charset="0"/>
              </a:rPr>
              <a:t>    return </a:t>
            </a:r>
            <a:r>
              <a:rPr lang="en-US" sz="1400" b="1" dirty="0" err="1">
                <a:solidFill>
                  <a:schemeClr val="accent1">
                    <a:lumMod val="75000"/>
                  </a:schemeClr>
                </a:solidFill>
                <a:latin typeface="Calibri" charset="0"/>
                <a:ea typeface="DengXian" charset="-122"/>
                <a:cs typeface="Times New Roman" charset="0"/>
              </a:rPr>
              <a:t>Math.max</a:t>
            </a:r>
            <a:r>
              <a:rPr lang="en-US" sz="1400" b="1" dirty="0">
                <a:solidFill>
                  <a:schemeClr val="accent1">
                    <a:lumMod val="75000"/>
                  </a:schemeClr>
                </a:solidFill>
                <a:latin typeface="Calibri" charset="0"/>
                <a:ea typeface="DengXian" charset="-122"/>
                <a:cs typeface="Times New Roman" charset="0"/>
              </a:rPr>
              <a:t>(</a:t>
            </a:r>
            <a:r>
              <a:rPr lang="en-US" sz="1400" b="1" dirty="0" err="1">
                <a:solidFill>
                  <a:schemeClr val="accent1">
                    <a:lumMod val="75000"/>
                  </a:schemeClr>
                </a:solidFill>
                <a:latin typeface="Calibri" charset="0"/>
                <a:ea typeface="DengXian" charset="-122"/>
                <a:cs typeface="Times New Roman" charset="0"/>
              </a:rPr>
              <a:t>maxV</a:t>
            </a:r>
            <a:r>
              <a:rPr lang="en-US" sz="1400" b="1" dirty="0">
                <a:solidFill>
                  <a:schemeClr val="accent1">
                    <a:lumMod val="75000"/>
                  </a:schemeClr>
                </a:solidFill>
                <a:latin typeface="Calibri" charset="0"/>
                <a:ea typeface="DengXian" charset="-122"/>
                <a:cs typeface="Times New Roman" charset="0"/>
              </a:rPr>
              <a:t>, </a:t>
            </a:r>
            <a:r>
              <a:rPr lang="en-US" sz="1400" b="1" dirty="0" err="1">
                <a:solidFill>
                  <a:schemeClr val="accent1">
                    <a:lumMod val="75000"/>
                  </a:schemeClr>
                </a:solidFill>
                <a:latin typeface="Calibri" charset="0"/>
                <a:ea typeface="DengXian" charset="-122"/>
                <a:cs typeface="Times New Roman" charset="0"/>
              </a:rPr>
              <a:t>st</a:t>
            </a:r>
            <a:r>
              <a:rPr lang="en-US" sz="1400" b="1" dirty="0">
                <a:solidFill>
                  <a:schemeClr val="accent1">
                    <a:lumMod val="75000"/>
                  </a:schemeClr>
                </a:solidFill>
                <a:latin typeface="Calibri" charset="0"/>
                <a:ea typeface="DengXian" charset="-122"/>
                <a:cs typeface="Times New Roman" charset="0"/>
              </a:rPr>
              <a:t>[0]);</a:t>
            </a:r>
            <a:endParaRPr lang="en-US" sz="1400" b="1" dirty="0">
              <a:solidFill>
                <a:schemeClr val="accent1">
                  <a:lumMod val="75000"/>
                </a:schemeClr>
              </a:solidFill>
              <a:effectLst/>
              <a:latin typeface="Calibri" charset="0"/>
              <a:ea typeface="DengXian" charset="-122"/>
              <a:cs typeface="Times New Roman" charset="0"/>
            </a:endParaRPr>
          </a:p>
        </p:txBody>
      </p:sp>
      <p:sp>
        <p:nvSpPr>
          <p:cNvPr id="9" name="Rectangle 8"/>
          <p:cNvSpPr/>
          <p:nvPr/>
        </p:nvSpPr>
        <p:spPr>
          <a:xfrm>
            <a:off x="35624" y="6990"/>
            <a:ext cx="1715085" cy="369332"/>
          </a:xfrm>
          <a:prstGeom prst="rect">
            <a:avLst/>
          </a:prstGeom>
        </p:spPr>
        <p:txBody>
          <a:bodyPr wrap="none">
            <a:spAutoFit/>
          </a:bodyPr>
          <a:lstStyle/>
          <a:p>
            <a:r>
              <a:rPr lang="en-US" dirty="0"/>
              <a:t>Straight-forward</a:t>
            </a:r>
          </a:p>
        </p:txBody>
      </p:sp>
    </p:spTree>
    <p:extLst>
      <p:ext uri="{BB962C8B-B14F-4D97-AF65-F5344CB8AC3E}">
        <p14:creationId xmlns:p14="http://schemas.microsoft.com/office/powerpoint/2010/main" val="1672663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185559" cy="356260"/>
          </a:xfrm>
        </p:spPr>
        <p:txBody>
          <a:bodyPr>
            <a:normAutofit fontScale="90000"/>
          </a:bodyPr>
          <a:lstStyle/>
          <a:p>
            <a:r>
              <a:rPr lang="en-US" sz="2400" dirty="0" smtClean="0"/>
              <a:t>Next greater</a:t>
            </a:r>
            <a:endParaRPr lang="en-US" sz="2400" dirty="0"/>
          </a:p>
        </p:txBody>
      </p:sp>
      <p:sp>
        <p:nvSpPr>
          <p:cNvPr id="4" name="Rectangle 3"/>
          <p:cNvSpPr/>
          <p:nvPr/>
        </p:nvSpPr>
        <p:spPr>
          <a:xfrm>
            <a:off x="0" y="356260"/>
            <a:ext cx="5712031" cy="2523768"/>
          </a:xfrm>
          <a:prstGeom prst="rect">
            <a:avLst/>
          </a:prstGeom>
        </p:spPr>
        <p:txBody>
          <a:bodyPr wrap="square">
            <a:spAutoFit/>
          </a:bodyPr>
          <a:lstStyle/>
          <a:p>
            <a:r>
              <a:rPr lang="en-US" sz="1400" dirty="0"/>
              <a:t>You are given two arrays (without duplicates) nums1 and nums2 where nums1’s elements are subset of nums2. Find all the next greater numbers for nums1's elements in the corresponding places of nums2.The Next Greater Number of a number x in nums1 is the first greater number to its right in nums2. If it does not exist, output -1 for this number</a:t>
            </a:r>
            <a:r>
              <a:rPr lang="en-US" sz="1400" dirty="0" smtClean="0"/>
              <a:t>.</a:t>
            </a:r>
          </a:p>
          <a:p>
            <a:r>
              <a:rPr lang="en-US" sz="1400" dirty="0"/>
              <a:t>Example 2:Input: nums1 = [2,4], nums2 = [1,2,3,4</a:t>
            </a:r>
            <a:r>
              <a:rPr lang="en-US" sz="1400" dirty="0" smtClean="0"/>
              <a:t>].</a:t>
            </a:r>
          </a:p>
          <a:p>
            <a:r>
              <a:rPr lang="en-US" sz="1400" dirty="0" smtClean="0"/>
              <a:t>Output</a:t>
            </a:r>
            <a:r>
              <a:rPr lang="en-US" sz="1400" dirty="0"/>
              <a:t>: [3,-1</a:t>
            </a:r>
            <a:r>
              <a:rPr lang="en-US" sz="1400" dirty="0" smtClean="0"/>
              <a:t>]</a:t>
            </a:r>
          </a:p>
          <a:p>
            <a:r>
              <a:rPr lang="en-US" sz="1400" dirty="0" smtClean="0"/>
              <a:t>Explanation</a:t>
            </a:r>
            <a:r>
              <a:rPr lang="en-US" sz="1400" dirty="0"/>
              <a:t>:  </a:t>
            </a:r>
            <a:r>
              <a:rPr lang="en-US" sz="1400" dirty="0" smtClean="0"/>
              <a:t>For </a:t>
            </a:r>
            <a:r>
              <a:rPr lang="en-US" sz="1400" dirty="0"/>
              <a:t>number 2 in the first array, the next greater number for it in the second array is 3. </a:t>
            </a:r>
            <a:r>
              <a:rPr lang="en-US" sz="1400" dirty="0" smtClean="0"/>
              <a:t>For </a:t>
            </a:r>
            <a:r>
              <a:rPr lang="en-US" sz="1400" dirty="0"/>
              <a:t>number 4 in the first array, there is no next greater number for it in the second array, so output -1</a:t>
            </a:r>
            <a:r>
              <a:rPr lang="en-US" sz="1400" dirty="0" smtClean="0"/>
              <a:t>.</a:t>
            </a:r>
          </a:p>
          <a:p>
            <a:endParaRPr lang="en-US" dirty="0"/>
          </a:p>
        </p:txBody>
      </p:sp>
      <p:sp>
        <p:nvSpPr>
          <p:cNvPr id="5" name="Rectangle 4"/>
          <p:cNvSpPr/>
          <p:nvPr/>
        </p:nvSpPr>
        <p:spPr>
          <a:xfrm>
            <a:off x="0" y="2731106"/>
            <a:ext cx="6096000" cy="3539430"/>
          </a:xfrm>
          <a:prstGeom prst="rect">
            <a:avLst/>
          </a:prstGeom>
        </p:spPr>
        <p:txBody>
          <a:bodyPr>
            <a:spAutoFit/>
          </a:bodyPr>
          <a:lstStyle/>
          <a:p>
            <a:r>
              <a:rPr lang="en-US" sz="1400" dirty="0" err="1">
                <a:solidFill>
                  <a:schemeClr val="accent1">
                    <a:lumMod val="75000"/>
                  </a:schemeClr>
                </a:solidFill>
                <a:latin typeface="Calibri" charset="0"/>
                <a:ea typeface="DengXian" charset="-122"/>
                <a:cs typeface="Times New Roman" charset="0"/>
              </a:rPr>
              <a:t>var</a:t>
            </a:r>
            <a:r>
              <a:rPr lang="en-US" sz="1400" dirty="0">
                <a:solidFill>
                  <a:schemeClr val="accent1">
                    <a:lumMod val="75000"/>
                  </a:schemeClr>
                </a:solidFill>
                <a:latin typeface="Calibri" charset="0"/>
                <a:ea typeface="DengXian" charset="-122"/>
                <a:cs typeface="Times New Roman" charset="0"/>
              </a:rPr>
              <a:t> </a:t>
            </a:r>
            <a:r>
              <a:rPr lang="en-US" sz="1400" dirty="0" err="1">
                <a:solidFill>
                  <a:schemeClr val="accent1">
                    <a:lumMod val="75000"/>
                  </a:schemeClr>
                </a:solidFill>
                <a:latin typeface="Calibri" charset="0"/>
                <a:ea typeface="DengXian" charset="-122"/>
                <a:cs typeface="Times New Roman" charset="0"/>
              </a:rPr>
              <a:t>st</a:t>
            </a:r>
            <a:r>
              <a:rPr lang="en-US" sz="1400" dirty="0">
                <a:solidFill>
                  <a:schemeClr val="accent1">
                    <a:lumMod val="75000"/>
                  </a:schemeClr>
                </a:solidFill>
                <a:latin typeface="Calibri" charset="0"/>
                <a:ea typeface="DengXian" charset="-122"/>
                <a:cs typeface="Times New Roman" charset="0"/>
              </a:rPr>
              <a:t> = [], map = {}, res=[];</a:t>
            </a:r>
          </a:p>
          <a:p>
            <a:r>
              <a:rPr lang="en-US" sz="1400" dirty="0">
                <a:solidFill>
                  <a:schemeClr val="accent1">
                    <a:lumMod val="75000"/>
                  </a:schemeClr>
                </a:solidFill>
                <a:latin typeface="Calibri" charset="0"/>
                <a:ea typeface="DengXian" charset="-122"/>
                <a:cs typeface="Times New Roman" charset="0"/>
              </a:rPr>
              <a:t>    for(</a:t>
            </a:r>
            <a:r>
              <a:rPr lang="en-US" sz="1400" dirty="0" err="1">
                <a:solidFill>
                  <a:schemeClr val="accent1">
                    <a:lumMod val="75000"/>
                  </a:schemeClr>
                </a:solidFill>
                <a:latin typeface="Calibri" charset="0"/>
                <a:ea typeface="DengXian" charset="-122"/>
                <a:cs typeface="Times New Roman" charset="0"/>
              </a:rPr>
              <a:t>var</a:t>
            </a:r>
            <a:r>
              <a:rPr lang="en-US" sz="1400" dirty="0">
                <a:solidFill>
                  <a:schemeClr val="accent1">
                    <a:lumMod val="75000"/>
                  </a:schemeClr>
                </a:solidFill>
                <a:latin typeface="Calibri" charset="0"/>
                <a:ea typeface="DengXian" charset="-122"/>
                <a:cs typeface="Times New Roman" charset="0"/>
              </a:rPr>
              <a:t> </a:t>
            </a:r>
            <a:r>
              <a:rPr lang="en-US" sz="1400" dirty="0" err="1">
                <a:solidFill>
                  <a:schemeClr val="accent1">
                    <a:lumMod val="75000"/>
                  </a:schemeClr>
                </a:solidFill>
                <a:latin typeface="Calibri" charset="0"/>
                <a:ea typeface="DengXian" charset="-122"/>
                <a:cs typeface="Times New Roman" charset="0"/>
              </a:rPr>
              <a:t>i</a:t>
            </a:r>
            <a:r>
              <a:rPr lang="en-US" sz="1400" dirty="0">
                <a:solidFill>
                  <a:schemeClr val="accent1">
                    <a:lumMod val="75000"/>
                  </a:schemeClr>
                </a:solidFill>
                <a:latin typeface="Calibri" charset="0"/>
                <a:ea typeface="DengXian" charset="-122"/>
                <a:cs typeface="Times New Roman" charset="0"/>
              </a:rPr>
              <a:t>=0; </a:t>
            </a:r>
            <a:r>
              <a:rPr lang="en-US" sz="1400" dirty="0" err="1">
                <a:solidFill>
                  <a:schemeClr val="accent1">
                    <a:lumMod val="75000"/>
                  </a:schemeClr>
                </a:solidFill>
                <a:latin typeface="Calibri" charset="0"/>
                <a:ea typeface="DengXian" charset="-122"/>
                <a:cs typeface="Times New Roman" charset="0"/>
              </a:rPr>
              <a:t>i</a:t>
            </a:r>
            <a:r>
              <a:rPr lang="en-US" sz="1400" dirty="0">
                <a:solidFill>
                  <a:schemeClr val="accent1">
                    <a:lumMod val="75000"/>
                  </a:schemeClr>
                </a:solidFill>
                <a:latin typeface="Calibri" charset="0"/>
                <a:ea typeface="DengXian" charset="-122"/>
                <a:cs typeface="Times New Roman" charset="0"/>
              </a:rPr>
              <a:t>&lt;</a:t>
            </a:r>
            <a:r>
              <a:rPr lang="en-US" sz="1400" dirty="0" err="1">
                <a:solidFill>
                  <a:schemeClr val="accent1">
                    <a:lumMod val="75000"/>
                  </a:schemeClr>
                </a:solidFill>
                <a:latin typeface="Calibri" charset="0"/>
                <a:ea typeface="DengXian" charset="-122"/>
                <a:cs typeface="Times New Roman" charset="0"/>
              </a:rPr>
              <a:t>nums.length</a:t>
            </a:r>
            <a:r>
              <a:rPr lang="en-US" sz="1400" dirty="0">
                <a:solidFill>
                  <a:schemeClr val="accent1">
                    <a:lumMod val="75000"/>
                  </a:schemeClr>
                </a:solidFill>
                <a:latin typeface="Calibri" charset="0"/>
                <a:ea typeface="DengXian" charset="-122"/>
                <a:cs typeface="Times New Roman" charset="0"/>
              </a:rPr>
              <a:t>; </a:t>
            </a:r>
            <a:r>
              <a:rPr lang="en-US" sz="1400" dirty="0" err="1">
                <a:solidFill>
                  <a:schemeClr val="accent1">
                    <a:lumMod val="75000"/>
                  </a:schemeClr>
                </a:solidFill>
                <a:latin typeface="Calibri" charset="0"/>
                <a:ea typeface="DengXian" charset="-122"/>
                <a:cs typeface="Times New Roman" charset="0"/>
              </a:rPr>
              <a:t>i</a:t>
            </a:r>
            <a:r>
              <a:rPr lang="en-US" sz="1400" dirty="0">
                <a:solidFill>
                  <a:schemeClr val="accent1">
                    <a:lumMod val="75000"/>
                  </a:schemeClr>
                </a:solidFill>
                <a:latin typeface="Calibri" charset="0"/>
                <a:ea typeface="DengXian" charset="-122"/>
                <a:cs typeface="Times New Roman" charset="0"/>
              </a:rPr>
              <a:t>++) {</a:t>
            </a:r>
          </a:p>
          <a:p>
            <a:r>
              <a:rPr lang="en-US" sz="1400" dirty="0">
                <a:solidFill>
                  <a:schemeClr val="accent1">
                    <a:lumMod val="75000"/>
                  </a:schemeClr>
                </a:solidFill>
                <a:latin typeface="Calibri" charset="0"/>
                <a:ea typeface="DengXian" charset="-122"/>
                <a:cs typeface="Times New Roman" charset="0"/>
              </a:rPr>
              <a:t>        while(</a:t>
            </a:r>
            <a:r>
              <a:rPr lang="en-US" sz="1400" dirty="0" err="1">
                <a:solidFill>
                  <a:schemeClr val="accent1">
                    <a:lumMod val="75000"/>
                  </a:schemeClr>
                </a:solidFill>
                <a:latin typeface="Calibri" charset="0"/>
                <a:ea typeface="DengXian" charset="-122"/>
                <a:cs typeface="Times New Roman" charset="0"/>
              </a:rPr>
              <a:t>st.length</a:t>
            </a:r>
            <a:r>
              <a:rPr lang="en-US" sz="1400" dirty="0">
                <a:solidFill>
                  <a:schemeClr val="accent1">
                    <a:lumMod val="75000"/>
                  </a:schemeClr>
                </a:solidFill>
                <a:latin typeface="Calibri" charset="0"/>
                <a:ea typeface="DengXian" charset="-122"/>
                <a:cs typeface="Times New Roman" charset="0"/>
              </a:rPr>
              <a:t> &gt; 0 &amp;&amp; </a:t>
            </a:r>
            <a:r>
              <a:rPr lang="en-US" sz="1400" dirty="0" err="1">
                <a:solidFill>
                  <a:schemeClr val="accent1">
                    <a:lumMod val="75000"/>
                  </a:schemeClr>
                </a:solidFill>
                <a:latin typeface="Calibri" charset="0"/>
                <a:ea typeface="DengXian" charset="-122"/>
                <a:cs typeface="Times New Roman" charset="0"/>
              </a:rPr>
              <a:t>st</a:t>
            </a:r>
            <a:r>
              <a:rPr lang="en-US" sz="1400" dirty="0">
                <a:solidFill>
                  <a:schemeClr val="accent1">
                    <a:lumMod val="75000"/>
                  </a:schemeClr>
                </a:solidFill>
                <a:latin typeface="Calibri" charset="0"/>
                <a:ea typeface="DengXian" charset="-122"/>
                <a:cs typeface="Times New Roman" charset="0"/>
              </a:rPr>
              <a:t>[st.length-1] &lt; </a:t>
            </a:r>
            <a:r>
              <a:rPr lang="en-US" sz="1400" dirty="0" err="1">
                <a:solidFill>
                  <a:schemeClr val="accent1">
                    <a:lumMod val="75000"/>
                  </a:schemeClr>
                </a:solidFill>
                <a:latin typeface="Calibri" charset="0"/>
                <a:ea typeface="DengXian" charset="-122"/>
                <a:cs typeface="Times New Roman" charset="0"/>
              </a:rPr>
              <a:t>nums</a:t>
            </a:r>
            <a:r>
              <a:rPr lang="en-US" sz="1400" dirty="0">
                <a:solidFill>
                  <a:schemeClr val="accent1">
                    <a:lumMod val="75000"/>
                  </a:schemeClr>
                </a:solidFill>
                <a:latin typeface="Calibri" charset="0"/>
                <a:ea typeface="DengXian" charset="-122"/>
                <a:cs typeface="Times New Roman" charset="0"/>
              </a:rPr>
              <a:t>[</a:t>
            </a:r>
            <a:r>
              <a:rPr lang="en-US" sz="1400" dirty="0" err="1">
                <a:solidFill>
                  <a:schemeClr val="accent1">
                    <a:lumMod val="75000"/>
                  </a:schemeClr>
                </a:solidFill>
                <a:latin typeface="Calibri" charset="0"/>
                <a:ea typeface="DengXian" charset="-122"/>
                <a:cs typeface="Times New Roman" charset="0"/>
              </a:rPr>
              <a:t>i</a:t>
            </a:r>
            <a:r>
              <a:rPr lang="en-US" sz="1400" dirty="0">
                <a:solidFill>
                  <a:schemeClr val="accent1">
                    <a:lumMod val="75000"/>
                  </a:schemeClr>
                </a:solidFill>
                <a:latin typeface="Calibri" charset="0"/>
                <a:ea typeface="DengXian" charset="-122"/>
                <a:cs typeface="Times New Roman" charset="0"/>
              </a:rPr>
              <a:t>]) {</a:t>
            </a:r>
          </a:p>
          <a:p>
            <a:r>
              <a:rPr lang="en-US" sz="1400" dirty="0">
                <a:solidFill>
                  <a:schemeClr val="accent1">
                    <a:lumMod val="75000"/>
                  </a:schemeClr>
                </a:solidFill>
                <a:latin typeface="Calibri" charset="0"/>
                <a:ea typeface="DengXian" charset="-122"/>
                <a:cs typeface="Times New Roman" charset="0"/>
              </a:rPr>
              <a:t>            </a:t>
            </a:r>
            <a:r>
              <a:rPr lang="en-US" sz="1400" dirty="0" err="1">
                <a:solidFill>
                  <a:schemeClr val="accent1">
                    <a:lumMod val="75000"/>
                  </a:schemeClr>
                </a:solidFill>
                <a:latin typeface="Calibri" charset="0"/>
                <a:ea typeface="DengXian" charset="-122"/>
                <a:cs typeface="Times New Roman" charset="0"/>
              </a:rPr>
              <a:t>var</a:t>
            </a:r>
            <a:r>
              <a:rPr lang="en-US" sz="1400" dirty="0">
                <a:solidFill>
                  <a:schemeClr val="accent1">
                    <a:lumMod val="75000"/>
                  </a:schemeClr>
                </a:solidFill>
                <a:latin typeface="Calibri" charset="0"/>
                <a:ea typeface="DengXian" charset="-122"/>
                <a:cs typeface="Times New Roman" charset="0"/>
              </a:rPr>
              <a:t> </a:t>
            </a:r>
            <a:r>
              <a:rPr lang="en-US" sz="1400" dirty="0" err="1">
                <a:solidFill>
                  <a:schemeClr val="accent1">
                    <a:lumMod val="75000"/>
                  </a:schemeClr>
                </a:solidFill>
                <a:latin typeface="Calibri" charset="0"/>
                <a:ea typeface="DengXian" charset="-122"/>
                <a:cs typeface="Times New Roman" charset="0"/>
              </a:rPr>
              <a:t>val</a:t>
            </a:r>
            <a:r>
              <a:rPr lang="en-US" sz="1400" dirty="0">
                <a:solidFill>
                  <a:schemeClr val="accent1">
                    <a:lumMod val="75000"/>
                  </a:schemeClr>
                </a:solidFill>
                <a:latin typeface="Calibri" charset="0"/>
                <a:ea typeface="DengXian" charset="-122"/>
                <a:cs typeface="Times New Roman" charset="0"/>
              </a:rPr>
              <a:t> = </a:t>
            </a:r>
            <a:r>
              <a:rPr lang="en-US" sz="1400" dirty="0" err="1">
                <a:solidFill>
                  <a:schemeClr val="accent1">
                    <a:lumMod val="75000"/>
                  </a:schemeClr>
                </a:solidFill>
                <a:latin typeface="Calibri" charset="0"/>
                <a:ea typeface="DengXian" charset="-122"/>
                <a:cs typeface="Times New Roman" charset="0"/>
              </a:rPr>
              <a:t>st.pop</a:t>
            </a:r>
            <a:r>
              <a:rPr lang="en-US" sz="1400" dirty="0">
                <a:solidFill>
                  <a:schemeClr val="accent1">
                    <a:lumMod val="75000"/>
                  </a:schemeClr>
                </a:solidFill>
                <a:latin typeface="Calibri" charset="0"/>
                <a:ea typeface="DengXian" charset="-122"/>
                <a:cs typeface="Times New Roman" charset="0"/>
              </a:rPr>
              <a:t>();</a:t>
            </a:r>
          </a:p>
          <a:p>
            <a:r>
              <a:rPr lang="en-US" sz="1400" dirty="0">
                <a:solidFill>
                  <a:schemeClr val="accent1">
                    <a:lumMod val="75000"/>
                  </a:schemeClr>
                </a:solidFill>
                <a:latin typeface="Calibri" charset="0"/>
                <a:ea typeface="DengXian" charset="-122"/>
                <a:cs typeface="Times New Roman" charset="0"/>
              </a:rPr>
              <a:t>            map[</a:t>
            </a:r>
            <a:r>
              <a:rPr lang="en-US" sz="1400" dirty="0" err="1">
                <a:solidFill>
                  <a:schemeClr val="accent1">
                    <a:lumMod val="75000"/>
                  </a:schemeClr>
                </a:solidFill>
                <a:latin typeface="Calibri" charset="0"/>
                <a:ea typeface="DengXian" charset="-122"/>
                <a:cs typeface="Times New Roman" charset="0"/>
              </a:rPr>
              <a:t>val</a:t>
            </a:r>
            <a:r>
              <a:rPr lang="en-US" sz="1400" dirty="0">
                <a:solidFill>
                  <a:schemeClr val="accent1">
                    <a:lumMod val="75000"/>
                  </a:schemeClr>
                </a:solidFill>
                <a:latin typeface="Calibri" charset="0"/>
                <a:ea typeface="DengXian" charset="-122"/>
                <a:cs typeface="Times New Roman" charset="0"/>
              </a:rPr>
              <a:t>] = </a:t>
            </a:r>
            <a:r>
              <a:rPr lang="en-US" sz="1400" dirty="0" err="1">
                <a:solidFill>
                  <a:schemeClr val="accent1">
                    <a:lumMod val="75000"/>
                  </a:schemeClr>
                </a:solidFill>
                <a:latin typeface="Calibri" charset="0"/>
                <a:ea typeface="DengXian" charset="-122"/>
                <a:cs typeface="Times New Roman" charset="0"/>
              </a:rPr>
              <a:t>nums</a:t>
            </a:r>
            <a:r>
              <a:rPr lang="en-US" sz="1400" dirty="0">
                <a:solidFill>
                  <a:schemeClr val="accent1">
                    <a:lumMod val="75000"/>
                  </a:schemeClr>
                </a:solidFill>
                <a:latin typeface="Calibri" charset="0"/>
                <a:ea typeface="DengXian" charset="-122"/>
                <a:cs typeface="Times New Roman" charset="0"/>
              </a:rPr>
              <a:t>[</a:t>
            </a:r>
            <a:r>
              <a:rPr lang="en-US" sz="1400" dirty="0" err="1">
                <a:solidFill>
                  <a:schemeClr val="accent1">
                    <a:lumMod val="75000"/>
                  </a:schemeClr>
                </a:solidFill>
                <a:latin typeface="Calibri" charset="0"/>
                <a:ea typeface="DengXian" charset="-122"/>
                <a:cs typeface="Times New Roman" charset="0"/>
              </a:rPr>
              <a:t>i</a:t>
            </a:r>
            <a:r>
              <a:rPr lang="en-US" sz="1400" dirty="0">
                <a:solidFill>
                  <a:schemeClr val="accent1">
                    <a:lumMod val="75000"/>
                  </a:schemeClr>
                </a:solidFill>
                <a:latin typeface="Calibri" charset="0"/>
                <a:ea typeface="DengXian" charset="-122"/>
                <a:cs typeface="Times New Roman" charset="0"/>
              </a:rPr>
              <a:t>];</a:t>
            </a:r>
          </a:p>
          <a:p>
            <a:r>
              <a:rPr lang="en-US" sz="1400" dirty="0">
                <a:solidFill>
                  <a:schemeClr val="accent1">
                    <a:lumMod val="75000"/>
                  </a:schemeClr>
                </a:solidFill>
                <a:latin typeface="Calibri" charset="0"/>
                <a:ea typeface="DengXian" charset="-122"/>
                <a:cs typeface="Times New Roman" charset="0"/>
              </a:rPr>
              <a:t>        }</a:t>
            </a:r>
          </a:p>
          <a:p>
            <a:r>
              <a:rPr lang="en-US" sz="1400" dirty="0">
                <a:solidFill>
                  <a:schemeClr val="accent1">
                    <a:lumMod val="75000"/>
                  </a:schemeClr>
                </a:solidFill>
                <a:latin typeface="Calibri" charset="0"/>
                <a:ea typeface="DengXian" charset="-122"/>
                <a:cs typeface="Times New Roman" charset="0"/>
              </a:rPr>
              <a:t>        </a:t>
            </a:r>
            <a:r>
              <a:rPr lang="en-US" sz="1400" dirty="0" err="1">
                <a:solidFill>
                  <a:schemeClr val="accent1">
                    <a:lumMod val="75000"/>
                  </a:schemeClr>
                </a:solidFill>
                <a:latin typeface="Calibri" charset="0"/>
                <a:ea typeface="DengXian" charset="-122"/>
                <a:cs typeface="Times New Roman" charset="0"/>
              </a:rPr>
              <a:t>st.push</a:t>
            </a:r>
            <a:r>
              <a:rPr lang="en-US" sz="1400" dirty="0">
                <a:solidFill>
                  <a:schemeClr val="accent1">
                    <a:lumMod val="75000"/>
                  </a:schemeClr>
                </a:solidFill>
                <a:latin typeface="Calibri" charset="0"/>
                <a:ea typeface="DengXian" charset="-122"/>
                <a:cs typeface="Times New Roman" charset="0"/>
              </a:rPr>
              <a:t>(</a:t>
            </a:r>
            <a:r>
              <a:rPr lang="en-US" sz="1400" dirty="0" err="1">
                <a:solidFill>
                  <a:schemeClr val="accent1">
                    <a:lumMod val="75000"/>
                  </a:schemeClr>
                </a:solidFill>
                <a:latin typeface="Calibri" charset="0"/>
                <a:ea typeface="DengXian" charset="-122"/>
                <a:cs typeface="Times New Roman" charset="0"/>
              </a:rPr>
              <a:t>nums</a:t>
            </a:r>
            <a:r>
              <a:rPr lang="en-US" sz="1400" dirty="0">
                <a:solidFill>
                  <a:schemeClr val="accent1">
                    <a:lumMod val="75000"/>
                  </a:schemeClr>
                </a:solidFill>
                <a:latin typeface="Calibri" charset="0"/>
                <a:ea typeface="DengXian" charset="-122"/>
                <a:cs typeface="Times New Roman" charset="0"/>
              </a:rPr>
              <a:t>[</a:t>
            </a:r>
            <a:r>
              <a:rPr lang="en-US" sz="1400" dirty="0" err="1">
                <a:solidFill>
                  <a:schemeClr val="accent1">
                    <a:lumMod val="75000"/>
                  </a:schemeClr>
                </a:solidFill>
                <a:latin typeface="Calibri" charset="0"/>
                <a:ea typeface="DengXian" charset="-122"/>
                <a:cs typeface="Times New Roman" charset="0"/>
              </a:rPr>
              <a:t>i</a:t>
            </a:r>
            <a:r>
              <a:rPr lang="en-US" sz="1400" dirty="0">
                <a:solidFill>
                  <a:schemeClr val="accent1">
                    <a:lumMod val="75000"/>
                  </a:schemeClr>
                </a:solidFill>
                <a:latin typeface="Calibri" charset="0"/>
                <a:ea typeface="DengXian" charset="-122"/>
                <a:cs typeface="Times New Roman" charset="0"/>
              </a:rPr>
              <a:t>]);</a:t>
            </a:r>
          </a:p>
          <a:p>
            <a:r>
              <a:rPr lang="en-US" sz="1400" dirty="0">
                <a:solidFill>
                  <a:schemeClr val="accent1">
                    <a:lumMod val="75000"/>
                  </a:schemeClr>
                </a:solidFill>
                <a:latin typeface="Calibri" charset="0"/>
                <a:ea typeface="DengXian" charset="-122"/>
                <a:cs typeface="Times New Roman" charset="0"/>
              </a:rPr>
              <a:t>    }</a:t>
            </a:r>
          </a:p>
          <a:p>
            <a:r>
              <a:rPr lang="en-US" sz="1400" dirty="0">
                <a:solidFill>
                  <a:schemeClr val="accent1">
                    <a:lumMod val="75000"/>
                  </a:schemeClr>
                </a:solidFill>
                <a:latin typeface="Calibri" charset="0"/>
                <a:ea typeface="DengXian" charset="-122"/>
                <a:cs typeface="Times New Roman" charset="0"/>
              </a:rPr>
              <a:t>    // for elements still in stack, the next greater one is -1</a:t>
            </a:r>
          </a:p>
          <a:p>
            <a:r>
              <a:rPr lang="en-US" sz="1400" dirty="0">
                <a:solidFill>
                  <a:schemeClr val="accent1">
                    <a:lumMod val="75000"/>
                  </a:schemeClr>
                </a:solidFill>
                <a:latin typeface="Calibri" charset="0"/>
                <a:ea typeface="DengXian" charset="-122"/>
                <a:cs typeface="Times New Roman" charset="0"/>
              </a:rPr>
              <a:t>    for(</a:t>
            </a:r>
            <a:r>
              <a:rPr lang="en-US" sz="1400" dirty="0" err="1">
                <a:solidFill>
                  <a:schemeClr val="accent1">
                    <a:lumMod val="75000"/>
                  </a:schemeClr>
                </a:solidFill>
                <a:latin typeface="Calibri" charset="0"/>
                <a:ea typeface="DengXian" charset="-122"/>
                <a:cs typeface="Times New Roman" charset="0"/>
              </a:rPr>
              <a:t>var</a:t>
            </a:r>
            <a:r>
              <a:rPr lang="en-US" sz="1400" dirty="0">
                <a:solidFill>
                  <a:schemeClr val="accent1">
                    <a:lumMod val="75000"/>
                  </a:schemeClr>
                </a:solidFill>
                <a:latin typeface="Calibri" charset="0"/>
                <a:ea typeface="DengXian" charset="-122"/>
                <a:cs typeface="Times New Roman" charset="0"/>
              </a:rPr>
              <a:t> item of </a:t>
            </a:r>
            <a:r>
              <a:rPr lang="en-US" sz="1400" dirty="0" err="1">
                <a:solidFill>
                  <a:schemeClr val="accent1">
                    <a:lumMod val="75000"/>
                  </a:schemeClr>
                </a:solidFill>
                <a:latin typeface="Calibri" charset="0"/>
                <a:ea typeface="DengXian" charset="-122"/>
                <a:cs typeface="Times New Roman" charset="0"/>
              </a:rPr>
              <a:t>st</a:t>
            </a:r>
            <a:r>
              <a:rPr lang="en-US" sz="1400" dirty="0">
                <a:solidFill>
                  <a:schemeClr val="accent1">
                    <a:lumMod val="75000"/>
                  </a:schemeClr>
                </a:solidFill>
                <a:latin typeface="Calibri" charset="0"/>
                <a:ea typeface="DengXian" charset="-122"/>
                <a:cs typeface="Times New Roman" charset="0"/>
              </a:rPr>
              <a:t>) {</a:t>
            </a:r>
          </a:p>
          <a:p>
            <a:r>
              <a:rPr lang="en-US" sz="1400" dirty="0">
                <a:solidFill>
                  <a:schemeClr val="accent1">
                    <a:lumMod val="75000"/>
                  </a:schemeClr>
                </a:solidFill>
                <a:latin typeface="Calibri" charset="0"/>
                <a:ea typeface="DengXian" charset="-122"/>
                <a:cs typeface="Times New Roman" charset="0"/>
              </a:rPr>
              <a:t>        map[item] = -1;</a:t>
            </a:r>
          </a:p>
          <a:p>
            <a:r>
              <a:rPr lang="en-US" sz="1400" dirty="0">
                <a:solidFill>
                  <a:schemeClr val="accent1">
                    <a:lumMod val="75000"/>
                  </a:schemeClr>
                </a:solidFill>
                <a:latin typeface="Calibri" charset="0"/>
                <a:ea typeface="DengXian" charset="-122"/>
                <a:cs typeface="Times New Roman" charset="0"/>
              </a:rPr>
              <a:t>    }</a:t>
            </a:r>
          </a:p>
          <a:p>
            <a:r>
              <a:rPr lang="en-US" sz="1400" dirty="0">
                <a:solidFill>
                  <a:schemeClr val="accent1">
                    <a:lumMod val="75000"/>
                  </a:schemeClr>
                </a:solidFill>
                <a:latin typeface="Calibri" charset="0"/>
                <a:ea typeface="DengXian" charset="-122"/>
                <a:cs typeface="Times New Roman" charset="0"/>
              </a:rPr>
              <a:t>    for(</a:t>
            </a:r>
            <a:r>
              <a:rPr lang="en-US" sz="1400" dirty="0" err="1">
                <a:solidFill>
                  <a:schemeClr val="accent1">
                    <a:lumMod val="75000"/>
                  </a:schemeClr>
                </a:solidFill>
                <a:latin typeface="Calibri" charset="0"/>
                <a:ea typeface="DengXian" charset="-122"/>
                <a:cs typeface="Times New Roman" charset="0"/>
              </a:rPr>
              <a:t>var</a:t>
            </a:r>
            <a:r>
              <a:rPr lang="en-US" sz="1400" dirty="0">
                <a:solidFill>
                  <a:schemeClr val="accent1">
                    <a:lumMod val="75000"/>
                  </a:schemeClr>
                </a:solidFill>
                <a:latin typeface="Calibri" charset="0"/>
                <a:ea typeface="DengXian" charset="-122"/>
                <a:cs typeface="Times New Roman" charset="0"/>
              </a:rPr>
              <a:t> </a:t>
            </a:r>
            <a:r>
              <a:rPr lang="en-US" sz="1400" dirty="0" err="1">
                <a:solidFill>
                  <a:schemeClr val="accent1">
                    <a:lumMod val="75000"/>
                  </a:schemeClr>
                </a:solidFill>
                <a:latin typeface="Calibri" charset="0"/>
                <a:ea typeface="DengXian" charset="-122"/>
                <a:cs typeface="Times New Roman" charset="0"/>
              </a:rPr>
              <a:t>num</a:t>
            </a:r>
            <a:r>
              <a:rPr lang="en-US" sz="1400" dirty="0">
                <a:solidFill>
                  <a:schemeClr val="accent1">
                    <a:lumMod val="75000"/>
                  </a:schemeClr>
                </a:solidFill>
                <a:latin typeface="Calibri" charset="0"/>
                <a:ea typeface="DengXian" charset="-122"/>
                <a:cs typeface="Times New Roman" charset="0"/>
              </a:rPr>
              <a:t> of </a:t>
            </a:r>
            <a:r>
              <a:rPr lang="en-US" sz="1400" dirty="0" err="1">
                <a:solidFill>
                  <a:schemeClr val="accent1">
                    <a:lumMod val="75000"/>
                  </a:schemeClr>
                </a:solidFill>
                <a:latin typeface="Calibri" charset="0"/>
                <a:ea typeface="DengXian" charset="-122"/>
                <a:cs typeface="Times New Roman" charset="0"/>
              </a:rPr>
              <a:t>findNums</a:t>
            </a:r>
            <a:r>
              <a:rPr lang="en-US" sz="1400" dirty="0">
                <a:solidFill>
                  <a:schemeClr val="accent1">
                    <a:lumMod val="75000"/>
                  </a:schemeClr>
                </a:solidFill>
                <a:latin typeface="Calibri" charset="0"/>
                <a:ea typeface="DengXian" charset="-122"/>
                <a:cs typeface="Times New Roman" charset="0"/>
              </a:rPr>
              <a:t>) {</a:t>
            </a:r>
          </a:p>
          <a:p>
            <a:r>
              <a:rPr lang="en-US" sz="1400" dirty="0">
                <a:solidFill>
                  <a:schemeClr val="accent1">
                    <a:lumMod val="75000"/>
                  </a:schemeClr>
                </a:solidFill>
                <a:latin typeface="Calibri" charset="0"/>
                <a:ea typeface="DengXian" charset="-122"/>
                <a:cs typeface="Times New Roman" charset="0"/>
              </a:rPr>
              <a:t>        </a:t>
            </a:r>
            <a:r>
              <a:rPr lang="en-US" sz="1400" dirty="0" err="1">
                <a:solidFill>
                  <a:schemeClr val="accent1">
                    <a:lumMod val="75000"/>
                  </a:schemeClr>
                </a:solidFill>
                <a:latin typeface="Calibri" charset="0"/>
                <a:ea typeface="DengXian" charset="-122"/>
                <a:cs typeface="Times New Roman" charset="0"/>
              </a:rPr>
              <a:t>res.push</a:t>
            </a:r>
            <a:r>
              <a:rPr lang="en-US" sz="1400" dirty="0">
                <a:solidFill>
                  <a:schemeClr val="accent1">
                    <a:lumMod val="75000"/>
                  </a:schemeClr>
                </a:solidFill>
                <a:latin typeface="Calibri" charset="0"/>
                <a:ea typeface="DengXian" charset="-122"/>
                <a:cs typeface="Times New Roman" charset="0"/>
              </a:rPr>
              <a:t>(map[</a:t>
            </a:r>
            <a:r>
              <a:rPr lang="en-US" sz="1400" dirty="0" err="1">
                <a:solidFill>
                  <a:schemeClr val="accent1">
                    <a:lumMod val="75000"/>
                  </a:schemeClr>
                </a:solidFill>
                <a:latin typeface="Calibri" charset="0"/>
                <a:ea typeface="DengXian" charset="-122"/>
                <a:cs typeface="Times New Roman" charset="0"/>
              </a:rPr>
              <a:t>num</a:t>
            </a:r>
            <a:r>
              <a:rPr lang="en-US" sz="1400" dirty="0">
                <a:solidFill>
                  <a:schemeClr val="accent1">
                    <a:lumMod val="75000"/>
                  </a:schemeClr>
                </a:solidFill>
                <a:latin typeface="Calibri" charset="0"/>
                <a:ea typeface="DengXian" charset="-122"/>
                <a:cs typeface="Times New Roman" charset="0"/>
              </a:rPr>
              <a:t>]);</a:t>
            </a:r>
          </a:p>
          <a:p>
            <a:r>
              <a:rPr lang="en-US" sz="1400" dirty="0">
                <a:solidFill>
                  <a:schemeClr val="accent1">
                    <a:lumMod val="75000"/>
                  </a:schemeClr>
                </a:solidFill>
                <a:latin typeface="Calibri" charset="0"/>
                <a:ea typeface="DengXian" charset="-122"/>
                <a:cs typeface="Times New Roman" charset="0"/>
              </a:rPr>
              <a:t>    }</a:t>
            </a:r>
          </a:p>
          <a:p>
            <a:r>
              <a:rPr lang="en-US" sz="1400" dirty="0">
                <a:solidFill>
                  <a:schemeClr val="accent1">
                    <a:lumMod val="75000"/>
                  </a:schemeClr>
                </a:solidFill>
                <a:latin typeface="Calibri" charset="0"/>
                <a:ea typeface="DengXian" charset="-122"/>
                <a:cs typeface="Times New Roman" charset="0"/>
              </a:rPr>
              <a:t>    return res;</a:t>
            </a:r>
            <a:endParaRPr lang="en-US" sz="1400" dirty="0">
              <a:solidFill>
                <a:schemeClr val="accent1">
                  <a:lumMod val="75000"/>
                </a:schemeClr>
              </a:solidFill>
              <a:effectLst/>
              <a:latin typeface="Calibri" charset="0"/>
              <a:ea typeface="DengXian" charset="-122"/>
              <a:cs typeface="Times New Roman" charset="0"/>
            </a:endParaRPr>
          </a:p>
        </p:txBody>
      </p:sp>
      <p:sp>
        <p:nvSpPr>
          <p:cNvPr id="6" name="Rectangle 5"/>
          <p:cNvSpPr/>
          <p:nvPr/>
        </p:nvSpPr>
        <p:spPr>
          <a:xfrm>
            <a:off x="3289465" y="4826675"/>
            <a:ext cx="3277590" cy="2031325"/>
          </a:xfrm>
          <a:prstGeom prst="rect">
            <a:avLst/>
          </a:prstGeom>
        </p:spPr>
        <p:txBody>
          <a:bodyPr wrap="square">
            <a:spAutoFit/>
          </a:bodyPr>
          <a:lstStyle/>
          <a:p>
            <a:r>
              <a:rPr lang="en-US" sz="1400" dirty="0" smtClean="0">
                <a:latin typeface="Calibri" charset="0"/>
                <a:ea typeface="DengXian" charset="-122"/>
                <a:cs typeface="Times New Roman" charset="0"/>
              </a:rPr>
              <a:t>Use </a:t>
            </a:r>
            <a:r>
              <a:rPr lang="en-US" sz="1400" dirty="0">
                <a:latin typeface="Calibri" charset="0"/>
                <a:ea typeface="DengXian" charset="-122"/>
                <a:cs typeface="Times New Roman" charset="0"/>
              </a:rPr>
              <a:t>Stack, </a:t>
            </a:r>
            <a:r>
              <a:rPr lang="en-US" sz="1400" dirty="0" err="1">
                <a:latin typeface="Calibri" charset="0"/>
                <a:ea typeface="DengXian" charset="-122"/>
                <a:cs typeface="Times New Roman" charset="0"/>
              </a:rPr>
              <a:t>e.g</a:t>
            </a:r>
            <a:r>
              <a:rPr lang="en-US" sz="1400" dirty="0">
                <a:latin typeface="Calibri" charset="0"/>
                <a:ea typeface="DengXian" charset="-122"/>
                <a:cs typeface="Times New Roman" charset="0"/>
              </a:rPr>
              <a:t>: [5, 1, -2, 4,2]</a:t>
            </a:r>
          </a:p>
          <a:p>
            <a:r>
              <a:rPr lang="en-US" sz="1400" dirty="0">
                <a:latin typeface="Calibri" charset="0"/>
                <a:ea typeface="DengXian" charset="-122"/>
                <a:cs typeface="Times New Roman" charset="0"/>
              </a:rPr>
              <a:t> </a:t>
            </a:r>
            <a:r>
              <a:rPr lang="en-US" sz="1400" dirty="0" smtClean="0">
                <a:latin typeface="Calibri" charset="0"/>
                <a:ea typeface="DengXian" charset="-122"/>
                <a:cs typeface="Times New Roman" charset="0"/>
              </a:rPr>
              <a:t>since </a:t>
            </a:r>
            <a:r>
              <a:rPr lang="en-US" sz="1400" dirty="0">
                <a:latin typeface="Calibri" charset="0"/>
                <a:ea typeface="DengXian" charset="-122"/>
                <a:cs typeface="Times New Roman" charset="0"/>
              </a:rPr>
              <a:t>stack is E, push 5</a:t>
            </a:r>
          </a:p>
          <a:p>
            <a:r>
              <a:rPr lang="en-US" sz="1400" dirty="0" smtClean="0">
                <a:latin typeface="Calibri" charset="0"/>
                <a:ea typeface="DengXian" charset="-122"/>
                <a:cs typeface="Times New Roman" charset="0"/>
              </a:rPr>
              <a:t> </a:t>
            </a:r>
            <a:r>
              <a:rPr lang="en-US" sz="1400" dirty="0">
                <a:latin typeface="Calibri" charset="0"/>
                <a:ea typeface="DengXian" charset="-122"/>
                <a:cs typeface="Times New Roman" charset="0"/>
              </a:rPr>
              <a:t>since stack peek 5&gt;1 push 1</a:t>
            </a:r>
          </a:p>
          <a:p>
            <a:r>
              <a:rPr lang="en-US" sz="1400" dirty="0" smtClean="0">
                <a:latin typeface="Calibri" charset="0"/>
                <a:ea typeface="DengXian" charset="-122"/>
                <a:cs typeface="Times New Roman" charset="0"/>
              </a:rPr>
              <a:t> </a:t>
            </a:r>
            <a:r>
              <a:rPr lang="en-US" sz="1400" dirty="0">
                <a:latin typeface="Calibri" charset="0"/>
                <a:ea typeface="DengXian" charset="-122"/>
                <a:cs typeface="Times New Roman" charset="0"/>
              </a:rPr>
              <a:t>since stack peek 1&gt;-2 push -2</a:t>
            </a:r>
          </a:p>
          <a:p>
            <a:r>
              <a:rPr lang="en-US" sz="1400" dirty="0">
                <a:latin typeface="Calibri" charset="0"/>
                <a:ea typeface="DengXian" charset="-122"/>
                <a:cs typeface="Times New Roman" charset="0"/>
              </a:rPr>
              <a:t> </a:t>
            </a:r>
            <a:r>
              <a:rPr lang="en-US" sz="1400" dirty="0" smtClean="0">
                <a:latin typeface="Calibri" charset="0"/>
                <a:ea typeface="DengXian" charset="-122"/>
                <a:cs typeface="Times New Roman" charset="0"/>
              </a:rPr>
              <a:t>since </a:t>
            </a:r>
            <a:r>
              <a:rPr lang="en-US" sz="1400" dirty="0">
                <a:latin typeface="Calibri" charset="0"/>
                <a:ea typeface="DengXian" charset="-122"/>
                <a:cs typeface="Times New Roman" charset="0"/>
              </a:rPr>
              <a:t>stack peek -2&lt;4, pop -2, map [-2][4], </a:t>
            </a:r>
            <a:endParaRPr lang="en-US" sz="1400" dirty="0" smtClean="0">
              <a:latin typeface="Calibri" charset="0"/>
              <a:ea typeface="DengXian" charset="-122"/>
              <a:cs typeface="Times New Roman" charset="0"/>
            </a:endParaRPr>
          </a:p>
          <a:p>
            <a:r>
              <a:rPr lang="en-US" sz="1400" dirty="0">
                <a:latin typeface="Calibri" charset="0"/>
                <a:ea typeface="DengXian" charset="-122"/>
                <a:cs typeface="Times New Roman" charset="0"/>
              </a:rPr>
              <a:t> </a:t>
            </a:r>
            <a:r>
              <a:rPr lang="en-US" sz="1400" dirty="0" smtClean="0">
                <a:latin typeface="Calibri" charset="0"/>
                <a:ea typeface="DengXian" charset="-122"/>
                <a:cs typeface="Times New Roman" charset="0"/>
              </a:rPr>
              <a:t>          since </a:t>
            </a:r>
            <a:r>
              <a:rPr lang="en-US" sz="1400" dirty="0">
                <a:latin typeface="Calibri" charset="0"/>
                <a:ea typeface="DengXian" charset="-122"/>
                <a:cs typeface="Times New Roman" charset="0"/>
              </a:rPr>
              <a:t>1&lt;4, pop 1, map [1][4], push 4</a:t>
            </a:r>
          </a:p>
          <a:p>
            <a:r>
              <a:rPr lang="en-US" sz="1400" dirty="0" smtClean="0">
                <a:latin typeface="Calibri" charset="0"/>
                <a:ea typeface="DengXian" charset="-122"/>
                <a:cs typeface="Times New Roman" charset="0"/>
              </a:rPr>
              <a:t>since </a:t>
            </a:r>
            <a:r>
              <a:rPr lang="en-US" sz="1400" dirty="0">
                <a:latin typeface="Calibri" charset="0"/>
                <a:ea typeface="DengXian" charset="-122"/>
                <a:cs typeface="Times New Roman" charset="0"/>
              </a:rPr>
              <a:t>stack peek 4&gt;2 push </a:t>
            </a:r>
            <a:r>
              <a:rPr lang="en-US" sz="1400" dirty="0" smtClean="0">
                <a:latin typeface="Calibri" charset="0"/>
                <a:ea typeface="DengXian" charset="-122"/>
                <a:cs typeface="Times New Roman" charset="0"/>
              </a:rPr>
              <a:t>2</a:t>
            </a:r>
            <a:endParaRPr lang="en-US" sz="1400" dirty="0">
              <a:latin typeface="Calibri" charset="0"/>
              <a:ea typeface="DengXian" charset="-122"/>
              <a:cs typeface="Times New Roman" charset="0"/>
            </a:endParaRPr>
          </a:p>
          <a:p>
            <a:r>
              <a:rPr lang="en-US" sz="1400" dirty="0" smtClean="0">
                <a:latin typeface="Calibri" charset="0"/>
                <a:ea typeface="DengXian" charset="-122"/>
                <a:cs typeface="Times New Roman" charset="0"/>
              </a:rPr>
              <a:t>for </a:t>
            </a:r>
            <a:r>
              <a:rPr lang="en-US" sz="1400" dirty="0">
                <a:latin typeface="Calibri" charset="0"/>
                <a:ea typeface="DengXian" charset="-122"/>
                <a:cs typeface="Times New Roman" charset="0"/>
              </a:rPr>
              <a:t>the rest in the stack, map each </a:t>
            </a:r>
            <a:endParaRPr lang="en-US" sz="1400" dirty="0" smtClean="0">
              <a:latin typeface="Calibri" charset="0"/>
              <a:ea typeface="DengXian" charset="-122"/>
              <a:cs typeface="Times New Roman" charset="0"/>
            </a:endParaRPr>
          </a:p>
          <a:p>
            <a:r>
              <a:rPr lang="en-US" sz="1400" dirty="0" smtClean="0">
                <a:latin typeface="Calibri" charset="0"/>
                <a:ea typeface="DengXian" charset="-122"/>
                <a:cs typeface="Times New Roman" charset="0"/>
              </a:rPr>
              <a:t>with </a:t>
            </a:r>
            <a:r>
              <a:rPr lang="en-US" sz="1400" dirty="0">
                <a:latin typeface="Calibri" charset="0"/>
                <a:ea typeface="DengXian" charset="-122"/>
                <a:cs typeface="Times New Roman" charset="0"/>
              </a:rPr>
              <a:t>-1 (no greater element on the right)</a:t>
            </a:r>
            <a:endParaRPr lang="en-US" sz="1400" dirty="0">
              <a:effectLst/>
              <a:latin typeface="Calibri" charset="0"/>
              <a:ea typeface="DengXian" charset="-122"/>
              <a:cs typeface="Times New Roman" charset="0"/>
            </a:endParaRPr>
          </a:p>
        </p:txBody>
      </p:sp>
      <p:sp>
        <p:nvSpPr>
          <p:cNvPr id="11" name="Rectangle 10"/>
          <p:cNvSpPr/>
          <p:nvPr/>
        </p:nvSpPr>
        <p:spPr>
          <a:xfrm>
            <a:off x="5866410" y="0"/>
            <a:ext cx="6415149" cy="2031325"/>
          </a:xfrm>
          <a:prstGeom prst="rect">
            <a:avLst/>
          </a:prstGeom>
        </p:spPr>
        <p:txBody>
          <a:bodyPr wrap="square">
            <a:spAutoFit/>
          </a:bodyPr>
          <a:lstStyle/>
          <a:p>
            <a:r>
              <a:rPr lang="en-US" sz="1400" dirty="0">
                <a:latin typeface="Calibri" charset="0"/>
                <a:ea typeface="DengXian" charset="-122"/>
                <a:cs typeface="Times New Roman" charset="0"/>
              </a:rPr>
              <a:t>Given a circular array (the next element of the last element is the first element of the array), </a:t>
            </a:r>
            <a:r>
              <a:rPr lang="en-US" sz="1400" dirty="0" smtClean="0">
                <a:latin typeface="Calibri" charset="0"/>
                <a:ea typeface="DengXian" charset="-122"/>
                <a:cs typeface="Times New Roman" charset="0"/>
              </a:rPr>
              <a:t>print </a:t>
            </a:r>
            <a:r>
              <a:rPr lang="en-US" sz="1400" dirty="0">
                <a:latin typeface="Calibri" charset="0"/>
                <a:ea typeface="DengXian" charset="-122"/>
                <a:cs typeface="Times New Roman" charset="0"/>
              </a:rPr>
              <a:t>the Next Greater Number for every element. </a:t>
            </a:r>
            <a:r>
              <a:rPr lang="en-US" sz="1400" dirty="0" smtClean="0">
                <a:latin typeface="Calibri" charset="0"/>
                <a:ea typeface="DengXian" charset="-122"/>
                <a:cs typeface="Times New Roman" charset="0"/>
              </a:rPr>
              <a:t>The </a:t>
            </a:r>
            <a:r>
              <a:rPr lang="en-US" sz="1400" dirty="0">
                <a:latin typeface="Calibri" charset="0"/>
                <a:ea typeface="DengXian" charset="-122"/>
                <a:cs typeface="Times New Roman" charset="0"/>
              </a:rPr>
              <a:t>Next Greater Number of a number x is the first greater number to its traversing-order next in the array, </a:t>
            </a:r>
          </a:p>
          <a:p>
            <a:r>
              <a:rPr lang="en-US" sz="1400" dirty="0">
                <a:latin typeface="Calibri" charset="0"/>
                <a:ea typeface="DengXian" charset="-122"/>
                <a:cs typeface="Times New Roman" charset="0"/>
              </a:rPr>
              <a:t>which means you could search circularly to find its next greater number. </a:t>
            </a:r>
            <a:r>
              <a:rPr lang="en-US" sz="1400" dirty="0" smtClean="0">
                <a:latin typeface="Calibri" charset="0"/>
                <a:ea typeface="DengXian" charset="-122"/>
                <a:cs typeface="Times New Roman" charset="0"/>
              </a:rPr>
              <a:t>If </a:t>
            </a:r>
            <a:r>
              <a:rPr lang="en-US" sz="1400" dirty="0">
                <a:latin typeface="Calibri" charset="0"/>
                <a:ea typeface="DengXian" charset="-122"/>
                <a:cs typeface="Times New Roman" charset="0"/>
              </a:rPr>
              <a:t>it doesn't exist, output -1 for this number.</a:t>
            </a:r>
          </a:p>
          <a:p>
            <a:r>
              <a:rPr lang="en-US" sz="1400" dirty="0">
                <a:latin typeface="Calibri" charset="0"/>
                <a:ea typeface="DengXian" charset="-122"/>
                <a:cs typeface="Times New Roman" charset="0"/>
              </a:rPr>
              <a:t>Example </a:t>
            </a:r>
            <a:r>
              <a:rPr lang="en-US" sz="1400" dirty="0" smtClean="0">
                <a:latin typeface="Calibri" charset="0"/>
                <a:ea typeface="DengXian" charset="-122"/>
                <a:cs typeface="Times New Roman" charset="0"/>
              </a:rPr>
              <a:t>1: Input</a:t>
            </a:r>
            <a:r>
              <a:rPr lang="en-US" sz="1400" dirty="0">
                <a:latin typeface="Calibri" charset="0"/>
                <a:ea typeface="DengXian" charset="-122"/>
                <a:cs typeface="Times New Roman" charset="0"/>
              </a:rPr>
              <a:t>: [</a:t>
            </a:r>
            <a:r>
              <a:rPr lang="en-US" sz="1400" dirty="0" smtClean="0">
                <a:latin typeface="Calibri" charset="0"/>
                <a:ea typeface="DengXian" charset="-122"/>
                <a:cs typeface="Times New Roman" charset="0"/>
              </a:rPr>
              <a:t>1,2,1]  Output</a:t>
            </a:r>
            <a:r>
              <a:rPr lang="en-US" sz="1400" dirty="0">
                <a:latin typeface="Calibri" charset="0"/>
                <a:ea typeface="DengXian" charset="-122"/>
                <a:cs typeface="Times New Roman" charset="0"/>
              </a:rPr>
              <a:t>: [2,-1,2]</a:t>
            </a:r>
          </a:p>
          <a:p>
            <a:r>
              <a:rPr lang="en-US" sz="1400" dirty="0">
                <a:latin typeface="Calibri" charset="0"/>
                <a:ea typeface="DengXian" charset="-122"/>
                <a:cs typeface="Times New Roman" charset="0"/>
              </a:rPr>
              <a:t>Explanation: The first 1's next greater number is 2; </a:t>
            </a:r>
          </a:p>
          <a:p>
            <a:r>
              <a:rPr lang="en-US" sz="1400" dirty="0">
                <a:latin typeface="Calibri" charset="0"/>
                <a:ea typeface="DengXian" charset="-122"/>
                <a:cs typeface="Times New Roman" charset="0"/>
              </a:rPr>
              <a:t>The number 2 can't find next greater number; </a:t>
            </a:r>
          </a:p>
          <a:p>
            <a:r>
              <a:rPr lang="en-US" sz="1400" dirty="0">
                <a:latin typeface="Calibri" charset="0"/>
                <a:ea typeface="DengXian" charset="-122"/>
                <a:cs typeface="Times New Roman" charset="0"/>
              </a:rPr>
              <a:t>The second 1's next greater number needs to search circularly, which is also 2.</a:t>
            </a:r>
            <a:endParaRPr lang="en-US" sz="1400" dirty="0">
              <a:effectLst/>
              <a:latin typeface="Calibri" charset="0"/>
              <a:ea typeface="DengXian" charset="-122"/>
              <a:cs typeface="Times New Roman" charset="0"/>
            </a:endParaRPr>
          </a:p>
        </p:txBody>
      </p:sp>
      <p:sp>
        <p:nvSpPr>
          <p:cNvPr id="12" name="Rectangle 11"/>
          <p:cNvSpPr/>
          <p:nvPr/>
        </p:nvSpPr>
        <p:spPr>
          <a:xfrm>
            <a:off x="6337465" y="2299080"/>
            <a:ext cx="6096000" cy="3108543"/>
          </a:xfrm>
          <a:prstGeom prst="rect">
            <a:avLst/>
          </a:prstGeom>
        </p:spPr>
        <p:txBody>
          <a:bodyPr>
            <a:spAutoFit/>
          </a:bodyPr>
          <a:lstStyle/>
          <a:p>
            <a:r>
              <a:rPr lang="en-US" sz="1400" dirty="0" err="1">
                <a:solidFill>
                  <a:schemeClr val="accent1">
                    <a:lumMod val="75000"/>
                  </a:schemeClr>
                </a:solidFill>
                <a:latin typeface="Calibri" charset="0"/>
                <a:ea typeface="DengXian" charset="-122"/>
                <a:cs typeface="Times New Roman" charset="0"/>
              </a:rPr>
              <a:t>var</a:t>
            </a:r>
            <a:r>
              <a:rPr lang="en-US" sz="1400" dirty="0">
                <a:solidFill>
                  <a:schemeClr val="accent1">
                    <a:lumMod val="75000"/>
                  </a:schemeClr>
                </a:solidFill>
                <a:latin typeface="Calibri" charset="0"/>
                <a:ea typeface="DengXian" charset="-122"/>
                <a:cs typeface="Times New Roman" charset="0"/>
              </a:rPr>
              <a:t> </a:t>
            </a:r>
            <a:r>
              <a:rPr lang="en-US" sz="1400" dirty="0" err="1">
                <a:solidFill>
                  <a:schemeClr val="accent1">
                    <a:lumMod val="75000"/>
                  </a:schemeClr>
                </a:solidFill>
                <a:latin typeface="Calibri" charset="0"/>
                <a:ea typeface="DengXian" charset="-122"/>
                <a:cs typeface="Times New Roman" charset="0"/>
              </a:rPr>
              <a:t>nextGreaterElements</a:t>
            </a:r>
            <a:r>
              <a:rPr lang="en-US" sz="1400" dirty="0">
                <a:solidFill>
                  <a:schemeClr val="accent1">
                    <a:lumMod val="75000"/>
                  </a:schemeClr>
                </a:solidFill>
                <a:latin typeface="Calibri" charset="0"/>
                <a:ea typeface="DengXian" charset="-122"/>
                <a:cs typeface="Times New Roman" charset="0"/>
              </a:rPr>
              <a:t> = function(</a:t>
            </a:r>
            <a:r>
              <a:rPr lang="en-US" sz="1400" dirty="0" err="1">
                <a:solidFill>
                  <a:schemeClr val="accent1">
                    <a:lumMod val="75000"/>
                  </a:schemeClr>
                </a:solidFill>
                <a:latin typeface="Calibri" charset="0"/>
                <a:ea typeface="DengXian" charset="-122"/>
                <a:cs typeface="Times New Roman" charset="0"/>
              </a:rPr>
              <a:t>nums</a:t>
            </a:r>
            <a:r>
              <a:rPr lang="en-US" sz="1400" dirty="0">
                <a:solidFill>
                  <a:schemeClr val="accent1">
                    <a:lumMod val="75000"/>
                  </a:schemeClr>
                </a:solidFill>
                <a:latin typeface="Calibri" charset="0"/>
                <a:ea typeface="DengXian" charset="-122"/>
                <a:cs typeface="Times New Roman" charset="0"/>
              </a:rPr>
              <a:t>) {</a:t>
            </a:r>
          </a:p>
          <a:p>
            <a:r>
              <a:rPr lang="en-US" sz="1400" dirty="0">
                <a:solidFill>
                  <a:schemeClr val="accent1">
                    <a:lumMod val="75000"/>
                  </a:schemeClr>
                </a:solidFill>
                <a:latin typeface="Calibri" charset="0"/>
                <a:ea typeface="DengXian" charset="-122"/>
                <a:cs typeface="Times New Roman" charset="0"/>
              </a:rPr>
              <a:t>    </a:t>
            </a:r>
            <a:r>
              <a:rPr lang="en-US" sz="1400" dirty="0" err="1">
                <a:solidFill>
                  <a:schemeClr val="accent1">
                    <a:lumMod val="75000"/>
                  </a:schemeClr>
                </a:solidFill>
                <a:latin typeface="Calibri" charset="0"/>
                <a:ea typeface="DengXian" charset="-122"/>
                <a:cs typeface="Times New Roman" charset="0"/>
              </a:rPr>
              <a:t>var</a:t>
            </a:r>
            <a:r>
              <a:rPr lang="en-US" sz="1400" dirty="0">
                <a:solidFill>
                  <a:schemeClr val="accent1">
                    <a:lumMod val="75000"/>
                  </a:schemeClr>
                </a:solidFill>
                <a:latin typeface="Calibri" charset="0"/>
                <a:ea typeface="DengXian" charset="-122"/>
                <a:cs typeface="Times New Roman" charset="0"/>
              </a:rPr>
              <a:t> n = </a:t>
            </a:r>
            <a:r>
              <a:rPr lang="en-US" sz="1400" dirty="0" err="1">
                <a:solidFill>
                  <a:schemeClr val="accent1">
                    <a:lumMod val="75000"/>
                  </a:schemeClr>
                </a:solidFill>
                <a:latin typeface="Calibri" charset="0"/>
                <a:ea typeface="DengXian" charset="-122"/>
                <a:cs typeface="Times New Roman" charset="0"/>
              </a:rPr>
              <a:t>nums.length</a:t>
            </a:r>
            <a:r>
              <a:rPr lang="en-US" sz="1400" dirty="0">
                <a:solidFill>
                  <a:schemeClr val="accent1">
                    <a:lumMod val="75000"/>
                  </a:schemeClr>
                </a:solidFill>
                <a:latin typeface="Calibri" charset="0"/>
                <a:ea typeface="DengXian" charset="-122"/>
                <a:cs typeface="Times New Roman" charset="0"/>
              </a:rPr>
              <a:t>, </a:t>
            </a:r>
            <a:r>
              <a:rPr lang="en-US" sz="1400" dirty="0" err="1">
                <a:solidFill>
                  <a:schemeClr val="accent1">
                    <a:lumMod val="75000"/>
                  </a:schemeClr>
                </a:solidFill>
                <a:latin typeface="Calibri" charset="0"/>
                <a:ea typeface="DengXian" charset="-122"/>
                <a:cs typeface="Times New Roman" charset="0"/>
              </a:rPr>
              <a:t>newNums</a:t>
            </a:r>
            <a:r>
              <a:rPr lang="en-US" sz="1400" dirty="0">
                <a:solidFill>
                  <a:schemeClr val="accent1">
                    <a:lumMod val="75000"/>
                  </a:schemeClr>
                </a:solidFill>
                <a:latin typeface="Calibri" charset="0"/>
                <a:ea typeface="DengXian" charset="-122"/>
                <a:cs typeface="Times New Roman" charset="0"/>
              </a:rPr>
              <a:t> = </a:t>
            </a:r>
            <a:r>
              <a:rPr lang="en-US" sz="1400" dirty="0" err="1">
                <a:solidFill>
                  <a:schemeClr val="accent1">
                    <a:lumMod val="75000"/>
                  </a:schemeClr>
                </a:solidFill>
                <a:latin typeface="Calibri" charset="0"/>
                <a:ea typeface="DengXian" charset="-122"/>
                <a:cs typeface="Times New Roman" charset="0"/>
              </a:rPr>
              <a:t>nums.concat</a:t>
            </a:r>
            <a:r>
              <a:rPr lang="en-US" sz="1400" dirty="0">
                <a:solidFill>
                  <a:schemeClr val="accent1">
                    <a:lumMod val="75000"/>
                  </a:schemeClr>
                </a:solidFill>
                <a:latin typeface="Calibri" charset="0"/>
                <a:ea typeface="DengXian" charset="-122"/>
                <a:cs typeface="Times New Roman" charset="0"/>
              </a:rPr>
              <a:t>(</a:t>
            </a:r>
            <a:r>
              <a:rPr lang="en-US" sz="1400" dirty="0" err="1">
                <a:solidFill>
                  <a:schemeClr val="accent1">
                    <a:lumMod val="75000"/>
                  </a:schemeClr>
                </a:solidFill>
                <a:latin typeface="Calibri" charset="0"/>
                <a:ea typeface="DengXian" charset="-122"/>
                <a:cs typeface="Times New Roman" charset="0"/>
              </a:rPr>
              <a:t>nums</a:t>
            </a:r>
            <a:r>
              <a:rPr lang="en-US" sz="1400" dirty="0">
                <a:solidFill>
                  <a:schemeClr val="accent1">
                    <a:lumMod val="75000"/>
                  </a:schemeClr>
                </a:solidFill>
                <a:latin typeface="Calibri" charset="0"/>
                <a:ea typeface="DengXian" charset="-122"/>
                <a:cs typeface="Times New Roman" charset="0"/>
              </a:rPr>
              <a:t>);</a:t>
            </a:r>
          </a:p>
          <a:p>
            <a:r>
              <a:rPr lang="en-US" sz="1400" dirty="0">
                <a:solidFill>
                  <a:schemeClr val="accent1">
                    <a:lumMod val="75000"/>
                  </a:schemeClr>
                </a:solidFill>
                <a:latin typeface="Calibri" charset="0"/>
                <a:ea typeface="DengXian" charset="-122"/>
                <a:cs typeface="Times New Roman" charset="0"/>
              </a:rPr>
              <a:t>    // store index in stack</a:t>
            </a:r>
          </a:p>
          <a:p>
            <a:r>
              <a:rPr lang="en-US" sz="1400" dirty="0">
                <a:solidFill>
                  <a:schemeClr val="accent1">
                    <a:lumMod val="75000"/>
                  </a:schemeClr>
                </a:solidFill>
                <a:latin typeface="Calibri" charset="0"/>
                <a:ea typeface="DengXian" charset="-122"/>
                <a:cs typeface="Times New Roman" charset="0"/>
              </a:rPr>
              <a:t>    </a:t>
            </a:r>
            <a:r>
              <a:rPr lang="en-US" sz="1400" dirty="0" err="1">
                <a:solidFill>
                  <a:schemeClr val="accent1">
                    <a:lumMod val="75000"/>
                  </a:schemeClr>
                </a:solidFill>
                <a:latin typeface="Calibri" charset="0"/>
                <a:ea typeface="DengXian" charset="-122"/>
                <a:cs typeface="Times New Roman" charset="0"/>
              </a:rPr>
              <a:t>var</a:t>
            </a:r>
            <a:r>
              <a:rPr lang="en-US" sz="1400" dirty="0">
                <a:solidFill>
                  <a:schemeClr val="accent1">
                    <a:lumMod val="75000"/>
                  </a:schemeClr>
                </a:solidFill>
                <a:latin typeface="Calibri" charset="0"/>
                <a:ea typeface="DengXian" charset="-122"/>
                <a:cs typeface="Times New Roman" charset="0"/>
              </a:rPr>
              <a:t> </a:t>
            </a:r>
            <a:r>
              <a:rPr lang="en-US" sz="1400" dirty="0" err="1">
                <a:solidFill>
                  <a:schemeClr val="accent1">
                    <a:lumMod val="75000"/>
                  </a:schemeClr>
                </a:solidFill>
                <a:latin typeface="Calibri" charset="0"/>
                <a:ea typeface="DengXian" charset="-122"/>
                <a:cs typeface="Times New Roman" charset="0"/>
              </a:rPr>
              <a:t>st</a:t>
            </a:r>
            <a:r>
              <a:rPr lang="en-US" sz="1400" dirty="0">
                <a:solidFill>
                  <a:schemeClr val="accent1">
                    <a:lumMod val="75000"/>
                  </a:schemeClr>
                </a:solidFill>
                <a:latin typeface="Calibri" charset="0"/>
                <a:ea typeface="DengXian" charset="-122"/>
                <a:cs typeface="Times New Roman" charset="0"/>
              </a:rPr>
              <a:t> = [], res= new Array(</a:t>
            </a:r>
            <a:r>
              <a:rPr lang="en-US" sz="1400" dirty="0" err="1">
                <a:solidFill>
                  <a:schemeClr val="accent1">
                    <a:lumMod val="75000"/>
                  </a:schemeClr>
                </a:solidFill>
                <a:latin typeface="Calibri" charset="0"/>
                <a:ea typeface="DengXian" charset="-122"/>
                <a:cs typeface="Times New Roman" charset="0"/>
              </a:rPr>
              <a:t>nums.length</a:t>
            </a:r>
            <a:r>
              <a:rPr lang="en-US" sz="1400" dirty="0">
                <a:solidFill>
                  <a:schemeClr val="accent1">
                    <a:lumMod val="75000"/>
                  </a:schemeClr>
                </a:solidFill>
                <a:latin typeface="Calibri" charset="0"/>
                <a:ea typeface="DengXian" charset="-122"/>
                <a:cs typeface="Times New Roman" charset="0"/>
              </a:rPr>
              <a:t>).fill(-1);</a:t>
            </a:r>
          </a:p>
          <a:p>
            <a:r>
              <a:rPr lang="en-US" sz="1400" dirty="0">
                <a:solidFill>
                  <a:schemeClr val="accent1">
                    <a:lumMod val="75000"/>
                  </a:schemeClr>
                </a:solidFill>
                <a:latin typeface="Calibri" charset="0"/>
                <a:ea typeface="DengXian" charset="-122"/>
                <a:cs typeface="Times New Roman" charset="0"/>
              </a:rPr>
              <a:t>    for(</a:t>
            </a:r>
            <a:r>
              <a:rPr lang="en-US" sz="1400" dirty="0" err="1">
                <a:solidFill>
                  <a:schemeClr val="accent1">
                    <a:lumMod val="75000"/>
                  </a:schemeClr>
                </a:solidFill>
                <a:latin typeface="Calibri" charset="0"/>
                <a:ea typeface="DengXian" charset="-122"/>
                <a:cs typeface="Times New Roman" charset="0"/>
              </a:rPr>
              <a:t>var</a:t>
            </a:r>
            <a:r>
              <a:rPr lang="en-US" sz="1400" dirty="0">
                <a:solidFill>
                  <a:schemeClr val="accent1">
                    <a:lumMod val="75000"/>
                  </a:schemeClr>
                </a:solidFill>
                <a:latin typeface="Calibri" charset="0"/>
                <a:ea typeface="DengXian" charset="-122"/>
                <a:cs typeface="Times New Roman" charset="0"/>
              </a:rPr>
              <a:t> </a:t>
            </a:r>
            <a:r>
              <a:rPr lang="en-US" sz="1400" dirty="0" err="1">
                <a:solidFill>
                  <a:schemeClr val="accent1">
                    <a:lumMod val="75000"/>
                  </a:schemeClr>
                </a:solidFill>
                <a:latin typeface="Calibri" charset="0"/>
                <a:ea typeface="DengXian" charset="-122"/>
                <a:cs typeface="Times New Roman" charset="0"/>
              </a:rPr>
              <a:t>i</a:t>
            </a:r>
            <a:r>
              <a:rPr lang="en-US" sz="1400" dirty="0">
                <a:solidFill>
                  <a:schemeClr val="accent1">
                    <a:lumMod val="75000"/>
                  </a:schemeClr>
                </a:solidFill>
                <a:latin typeface="Calibri" charset="0"/>
                <a:ea typeface="DengXian" charset="-122"/>
                <a:cs typeface="Times New Roman" charset="0"/>
              </a:rPr>
              <a:t>=0; </a:t>
            </a:r>
            <a:r>
              <a:rPr lang="en-US" sz="1400" dirty="0" err="1">
                <a:solidFill>
                  <a:schemeClr val="accent1">
                    <a:lumMod val="75000"/>
                  </a:schemeClr>
                </a:solidFill>
                <a:latin typeface="Calibri" charset="0"/>
                <a:ea typeface="DengXian" charset="-122"/>
                <a:cs typeface="Times New Roman" charset="0"/>
              </a:rPr>
              <a:t>i</a:t>
            </a:r>
            <a:r>
              <a:rPr lang="en-US" sz="1400" dirty="0">
                <a:solidFill>
                  <a:schemeClr val="accent1">
                    <a:lumMod val="75000"/>
                  </a:schemeClr>
                </a:solidFill>
                <a:latin typeface="Calibri" charset="0"/>
                <a:ea typeface="DengXian" charset="-122"/>
                <a:cs typeface="Times New Roman" charset="0"/>
              </a:rPr>
              <a:t>&lt;</a:t>
            </a:r>
            <a:r>
              <a:rPr lang="en-US" sz="1400" dirty="0" err="1">
                <a:solidFill>
                  <a:schemeClr val="accent1">
                    <a:lumMod val="75000"/>
                  </a:schemeClr>
                </a:solidFill>
                <a:latin typeface="Calibri" charset="0"/>
                <a:ea typeface="DengXian" charset="-122"/>
                <a:cs typeface="Times New Roman" charset="0"/>
              </a:rPr>
              <a:t>newNums.length</a:t>
            </a:r>
            <a:r>
              <a:rPr lang="en-US" sz="1400" dirty="0">
                <a:solidFill>
                  <a:schemeClr val="accent1">
                    <a:lumMod val="75000"/>
                  </a:schemeClr>
                </a:solidFill>
                <a:latin typeface="Calibri" charset="0"/>
                <a:ea typeface="DengXian" charset="-122"/>
                <a:cs typeface="Times New Roman" charset="0"/>
              </a:rPr>
              <a:t>; </a:t>
            </a:r>
            <a:r>
              <a:rPr lang="en-US" sz="1400" dirty="0" err="1">
                <a:solidFill>
                  <a:schemeClr val="accent1">
                    <a:lumMod val="75000"/>
                  </a:schemeClr>
                </a:solidFill>
                <a:latin typeface="Calibri" charset="0"/>
                <a:ea typeface="DengXian" charset="-122"/>
                <a:cs typeface="Times New Roman" charset="0"/>
              </a:rPr>
              <a:t>i</a:t>
            </a:r>
            <a:r>
              <a:rPr lang="en-US" sz="1400" dirty="0">
                <a:solidFill>
                  <a:schemeClr val="accent1">
                    <a:lumMod val="75000"/>
                  </a:schemeClr>
                </a:solidFill>
                <a:latin typeface="Calibri" charset="0"/>
                <a:ea typeface="DengXian" charset="-122"/>
                <a:cs typeface="Times New Roman" charset="0"/>
              </a:rPr>
              <a:t>++) {</a:t>
            </a:r>
          </a:p>
          <a:p>
            <a:r>
              <a:rPr lang="en-US" sz="1400" dirty="0">
                <a:solidFill>
                  <a:schemeClr val="accent1">
                    <a:lumMod val="75000"/>
                  </a:schemeClr>
                </a:solidFill>
                <a:latin typeface="Calibri" charset="0"/>
                <a:ea typeface="DengXian" charset="-122"/>
                <a:cs typeface="Times New Roman" charset="0"/>
              </a:rPr>
              <a:t>        while(</a:t>
            </a:r>
            <a:r>
              <a:rPr lang="en-US" sz="1400" dirty="0" err="1">
                <a:solidFill>
                  <a:schemeClr val="accent1">
                    <a:lumMod val="75000"/>
                  </a:schemeClr>
                </a:solidFill>
                <a:latin typeface="Calibri" charset="0"/>
                <a:ea typeface="DengXian" charset="-122"/>
                <a:cs typeface="Times New Roman" charset="0"/>
              </a:rPr>
              <a:t>st.length</a:t>
            </a:r>
            <a:r>
              <a:rPr lang="en-US" sz="1400" dirty="0">
                <a:solidFill>
                  <a:schemeClr val="accent1">
                    <a:lumMod val="75000"/>
                  </a:schemeClr>
                </a:solidFill>
                <a:latin typeface="Calibri" charset="0"/>
                <a:ea typeface="DengXian" charset="-122"/>
                <a:cs typeface="Times New Roman" charset="0"/>
              </a:rPr>
              <a:t> &gt; 0 &amp;&amp; </a:t>
            </a:r>
            <a:r>
              <a:rPr lang="en-US" sz="1400" dirty="0" err="1">
                <a:solidFill>
                  <a:schemeClr val="accent1">
                    <a:lumMod val="75000"/>
                  </a:schemeClr>
                </a:solidFill>
                <a:latin typeface="Calibri" charset="0"/>
                <a:ea typeface="DengXian" charset="-122"/>
                <a:cs typeface="Times New Roman" charset="0"/>
              </a:rPr>
              <a:t>newNums</a:t>
            </a:r>
            <a:r>
              <a:rPr lang="en-US" sz="1400" dirty="0">
                <a:solidFill>
                  <a:schemeClr val="accent1">
                    <a:lumMod val="75000"/>
                  </a:schemeClr>
                </a:solidFill>
                <a:latin typeface="Calibri" charset="0"/>
                <a:ea typeface="DengXian" charset="-122"/>
                <a:cs typeface="Times New Roman" charset="0"/>
              </a:rPr>
              <a:t>[</a:t>
            </a:r>
            <a:r>
              <a:rPr lang="en-US" sz="1400" dirty="0" err="1">
                <a:solidFill>
                  <a:schemeClr val="accent1">
                    <a:lumMod val="75000"/>
                  </a:schemeClr>
                </a:solidFill>
                <a:latin typeface="Calibri" charset="0"/>
                <a:ea typeface="DengXian" charset="-122"/>
                <a:cs typeface="Times New Roman" charset="0"/>
              </a:rPr>
              <a:t>st</a:t>
            </a:r>
            <a:r>
              <a:rPr lang="en-US" sz="1400" dirty="0">
                <a:solidFill>
                  <a:schemeClr val="accent1">
                    <a:lumMod val="75000"/>
                  </a:schemeClr>
                </a:solidFill>
                <a:latin typeface="Calibri" charset="0"/>
                <a:ea typeface="DengXian" charset="-122"/>
                <a:cs typeface="Times New Roman" charset="0"/>
              </a:rPr>
              <a:t>[st.length-1]] &lt; </a:t>
            </a:r>
            <a:r>
              <a:rPr lang="en-US" sz="1400" dirty="0" err="1">
                <a:solidFill>
                  <a:schemeClr val="accent1">
                    <a:lumMod val="75000"/>
                  </a:schemeClr>
                </a:solidFill>
                <a:latin typeface="Calibri" charset="0"/>
                <a:ea typeface="DengXian" charset="-122"/>
                <a:cs typeface="Times New Roman" charset="0"/>
              </a:rPr>
              <a:t>newNums</a:t>
            </a:r>
            <a:r>
              <a:rPr lang="en-US" sz="1400" dirty="0">
                <a:solidFill>
                  <a:schemeClr val="accent1">
                    <a:lumMod val="75000"/>
                  </a:schemeClr>
                </a:solidFill>
                <a:latin typeface="Calibri" charset="0"/>
                <a:ea typeface="DengXian" charset="-122"/>
                <a:cs typeface="Times New Roman" charset="0"/>
              </a:rPr>
              <a:t>[</a:t>
            </a:r>
            <a:r>
              <a:rPr lang="en-US" sz="1400" dirty="0" err="1">
                <a:solidFill>
                  <a:schemeClr val="accent1">
                    <a:lumMod val="75000"/>
                  </a:schemeClr>
                </a:solidFill>
                <a:latin typeface="Calibri" charset="0"/>
                <a:ea typeface="DengXian" charset="-122"/>
                <a:cs typeface="Times New Roman" charset="0"/>
              </a:rPr>
              <a:t>i</a:t>
            </a:r>
            <a:r>
              <a:rPr lang="en-US" sz="1400" dirty="0">
                <a:solidFill>
                  <a:schemeClr val="accent1">
                    <a:lumMod val="75000"/>
                  </a:schemeClr>
                </a:solidFill>
                <a:latin typeface="Calibri" charset="0"/>
                <a:ea typeface="DengXian" charset="-122"/>
                <a:cs typeface="Times New Roman" charset="0"/>
              </a:rPr>
              <a:t>]) {</a:t>
            </a:r>
          </a:p>
          <a:p>
            <a:r>
              <a:rPr lang="en-US" sz="1400" dirty="0">
                <a:solidFill>
                  <a:schemeClr val="accent1">
                    <a:lumMod val="75000"/>
                  </a:schemeClr>
                </a:solidFill>
                <a:latin typeface="Calibri" charset="0"/>
                <a:ea typeface="DengXian" charset="-122"/>
                <a:cs typeface="Times New Roman" charset="0"/>
              </a:rPr>
              <a:t>            </a:t>
            </a:r>
            <a:r>
              <a:rPr lang="en-US" sz="1400" dirty="0" err="1">
                <a:solidFill>
                  <a:schemeClr val="accent1">
                    <a:lumMod val="75000"/>
                  </a:schemeClr>
                </a:solidFill>
                <a:latin typeface="Calibri" charset="0"/>
                <a:ea typeface="DengXian" charset="-122"/>
                <a:cs typeface="Times New Roman" charset="0"/>
              </a:rPr>
              <a:t>var</a:t>
            </a:r>
            <a:r>
              <a:rPr lang="en-US" sz="1400" dirty="0">
                <a:solidFill>
                  <a:schemeClr val="accent1">
                    <a:lumMod val="75000"/>
                  </a:schemeClr>
                </a:solidFill>
                <a:latin typeface="Calibri" charset="0"/>
                <a:ea typeface="DengXian" charset="-122"/>
                <a:cs typeface="Times New Roman" charset="0"/>
              </a:rPr>
              <a:t> </a:t>
            </a:r>
            <a:r>
              <a:rPr lang="en-US" sz="1400" dirty="0" err="1">
                <a:solidFill>
                  <a:schemeClr val="accent1">
                    <a:lumMod val="75000"/>
                  </a:schemeClr>
                </a:solidFill>
                <a:latin typeface="Calibri" charset="0"/>
                <a:ea typeface="DengXian" charset="-122"/>
                <a:cs typeface="Times New Roman" charset="0"/>
              </a:rPr>
              <a:t>ind</a:t>
            </a:r>
            <a:r>
              <a:rPr lang="en-US" sz="1400" dirty="0">
                <a:solidFill>
                  <a:schemeClr val="accent1">
                    <a:lumMod val="75000"/>
                  </a:schemeClr>
                </a:solidFill>
                <a:latin typeface="Calibri" charset="0"/>
                <a:ea typeface="DengXian" charset="-122"/>
                <a:cs typeface="Times New Roman" charset="0"/>
              </a:rPr>
              <a:t> = </a:t>
            </a:r>
            <a:r>
              <a:rPr lang="en-US" sz="1400" dirty="0" err="1">
                <a:solidFill>
                  <a:schemeClr val="accent1">
                    <a:lumMod val="75000"/>
                  </a:schemeClr>
                </a:solidFill>
                <a:latin typeface="Calibri" charset="0"/>
                <a:ea typeface="DengXian" charset="-122"/>
                <a:cs typeface="Times New Roman" charset="0"/>
              </a:rPr>
              <a:t>st.pop</a:t>
            </a:r>
            <a:r>
              <a:rPr lang="en-US" sz="1400" dirty="0">
                <a:solidFill>
                  <a:schemeClr val="accent1">
                    <a:lumMod val="75000"/>
                  </a:schemeClr>
                </a:solidFill>
                <a:latin typeface="Calibri" charset="0"/>
                <a:ea typeface="DengXian" charset="-122"/>
                <a:cs typeface="Times New Roman" charset="0"/>
              </a:rPr>
              <a:t>();</a:t>
            </a:r>
          </a:p>
          <a:p>
            <a:r>
              <a:rPr lang="en-US" sz="1400" dirty="0">
                <a:solidFill>
                  <a:schemeClr val="accent1">
                    <a:lumMod val="75000"/>
                  </a:schemeClr>
                </a:solidFill>
                <a:latin typeface="Calibri" charset="0"/>
                <a:ea typeface="DengXian" charset="-122"/>
                <a:cs typeface="Times New Roman" charset="0"/>
              </a:rPr>
              <a:t>            res[</a:t>
            </a:r>
            <a:r>
              <a:rPr lang="en-US" sz="1400" dirty="0" err="1">
                <a:solidFill>
                  <a:schemeClr val="accent1">
                    <a:lumMod val="75000"/>
                  </a:schemeClr>
                </a:solidFill>
                <a:latin typeface="Calibri" charset="0"/>
                <a:ea typeface="DengXian" charset="-122"/>
                <a:cs typeface="Times New Roman" charset="0"/>
              </a:rPr>
              <a:t>ind</a:t>
            </a:r>
            <a:r>
              <a:rPr lang="en-US" sz="1400" dirty="0">
                <a:solidFill>
                  <a:schemeClr val="accent1">
                    <a:lumMod val="75000"/>
                  </a:schemeClr>
                </a:solidFill>
                <a:latin typeface="Calibri" charset="0"/>
                <a:ea typeface="DengXian" charset="-122"/>
                <a:cs typeface="Times New Roman" charset="0"/>
              </a:rPr>
              <a:t>] = </a:t>
            </a:r>
            <a:r>
              <a:rPr lang="en-US" sz="1400" dirty="0" err="1">
                <a:solidFill>
                  <a:schemeClr val="accent1">
                    <a:lumMod val="75000"/>
                  </a:schemeClr>
                </a:solidFill>
                <a:latin typeface="Calibri" charset="0"/>
                <a:ea typeface="DengXian" charset="-122"/>
                <a:cs typeface="Times New Roman" charset="0"/>
              </a:rPr>
              <a:t>newNums</a:t>
            </a:r>
            <a:r>
              <a:rPr lang="en-US" sz="1400" dirty="0">
                <a:solidFill>
                  <a:schemeClr val="accent1">
                    <a:lumMod val="75000"/>
                  </a:schemeClr>
                </a:solidFill>
                <a:latin typeface="Calibri" charset="0"/>
                <a:ea typeface="DengXian" charset="-122"/>
                <a:cs typeface="Times New Roman" charset="0"/>
              </a:rPr>
              <a:t>[</a:t>
            </a:r>
            <a:r>
              <a:rPr lang="en-US" sz="1400" dirty="0" err="1">
                <a:solidFill>
                  <a:schemeClr val="accent1">
                    <a:lumMod val="75000"/>
                  </a:schemeClr>
                </a:solidFill>
                <a:latin typeface="Calibri" charset="0"/>
                <a:ea typeface="DengXian" charset="-122"/>
                <a:cs typeface="Times New Roman" charset="0"/>
              </a:rPr>
              <a:t>i</a:t>
            </a:r>
            <a:r>
              <a:rPr lang="en-US" sz="1400" dirty="0">
                <a:solidFill>
                  <a:schemeClr val="accent1">
                    <a:lumMod val="75000"/>
                  </a:schemeClr>
                </a:solidFill>
                <a:latin typeface="Calibri" charset="0"/>
                <a:ea typeface="DengXian" charset="-122"/>
                <a:cs typeface="Times New Roman" charset="0"/>
              </a:rPr>
              <a:t>];</a:t>
            </a:r>
          </a:p>
          <a:p>
            <a:r>
              <a:rPr lang="en-US" sz="1400" dirty="0">
                <a:solidFill>
                  <a:schemeClr val="accent1">
                    <a:lumMod val="75000"/>
                  </a:schemeClr>
                </a:solidFill>
                <a:latin typeface="Calibri" charset="0"/>
                <a:ea typeface="DengXian" charset="-122"/>
                <a:cs typeface="Times New Roman" charset="0"/>
              </a:rPr>
              <a:t>        }</a:t>
            </a:r>
          </a:p>
          <a:p>
            <a:r>
              <a:rPr lang="en-US" sz="1400" dirty="0">
                <a:solidFill>
                  <a:schemeClr val="accent1">
                    <a:lumMod val="75000"/>
                  </a:schemeClr>
                </a:solidFill>
                <a:latin typeface="Calibri" charset="0"/>
                <a:ea typeface="DengXian" charset="-122"/>
                <a:cs typeface="Times New Roman" charset="0"/>
              </a:rPr>
              <a:t>        </a:t>
            </a:r>
            <a:r>
              <a:rPr lang="en-US" sz="1400" dirty="0" err="1">
                <a:solidFill>
                  <a:schemeClr val="accent1">
                    <a:lumMod val="75000"/>
                  </a:schemeClr>
                </a:solidFill>
                <a:latin typeface="Calibri" charset="0"/>
                <a:ea typeface="DengXian" charset="-122"/>
                <a:cs typeface="Times New Roman" charset="0"/>
              </a:rPr>
              <a:t>st.push</a:t>
            </a:r>
            <a:r>
              <a:rPr lang="en-US" sz="1400" dirty="0">
                <a:solidFill>
                  <a:schemeClr val="accent1">
                    <a:lumMod val="75000"/>
                  </a:schemeClr>
                </a:solidFill>
                <a:latin typeface="Calibri" charset="0"/>
                <a:ea typeface="DengXian" charset="-122"/>
                <a:cs typeface="Times New Roman" charset="0"/>
              </a:rPr>
              <a:t>(</a:t>
            </a:r>
            <a:r>
              <a:rPr lang="en-US" sz="1400" dirty="0" err="1">
                <a:solidFill>
                  <a:schemeClr val="accent1">
                    <a:lumMod val="75000"/>
                  </a:schemeClr>
                </a:solidFill>
                <a:latin typeface="Calibri" charset="0"/>
                <a:ea typeface="DengXian" charset="-122"/>
                <a:cs typeface="Times New Roman" charset="0"/>
              </a:rPr>
              <a:t>i</a:t>
            </a:r>
            <a:r>
              <a:rPr lang="en-US" sz="1400" dirty="0">
                <a:solidFill>
                  <a:schemeClr val="accent1">
                    <a:lumMod val="75000"/>
                  </a:schemeClr>
                </a:solidFill>
                <a:latin typeface="Calibri" charset="0"/>
                <a:ea typeface="DengXian" charset="-122"/>
                <a:cs typeface="Times New Roman" charset="0"/>
              </a:rPr>
              <a:t>);</a:t>
            </a:r>
          </a:p>
          <a:p>
            <a:r>
              <a:rPr lang="en-US" sz="1400" dirty="0">
                <a:solidFill>
                  <a:schemeClr val="accent1">
                    <a:lumMod val="75000"/>
                  </a:schemeClr>
                </a:solidFill>
                <a:latin typeface="Calibri" charset="0"/>
                <a:ea typeface="DengXian" charset="-122"/>
                <a:cs typeface="Times New Roman" charset="0"/>
              </a:rPr>
              <a:t>    }</a:t>
            </a:r>
          </a:p>
          <a:p>
            <a:r>
              <a:rPr lang="en-US" sz="1400" dirty="0">
                <a:solidFill>
                  <a:schemeClr val="accent1">
                    <a:lumMod val="75000"/>
                  </a:schemeClr>
                </a:solidFill>
                <a:latin typeface="Calibri" charset="0"/>
                <a:ea typeface="DengXian" charset="-122"/>
                <a:cs typeface="Times New Roman" charset="0"/>
              </a:rPr>
              <a:t>    return </a:t>
            </a:r>
            <a:r>
              <a:rPr lang="en-US" sz="1400" dirty="0" err="1">
                <a:solidFill>
                  <a:schemeClr val="accent1">
                    <a:lumMod val="75000"/>
                  </a:schemeClr>
                </a:solidFill>
                <a:latin typeface="Calibri" charset="0"/>
                <a:ea typeface="DengXian" charset="-122"/>
                <a:cs typeface="Times New Roman" charset="0"/>
              </a:rPr>
              <a:t>res.slice</a:t>
            </a:r>
            <a:r>
              <a:rPr lang="en-US" sz="1400" dirty="0">
                <a:solidFill>
                  <a:schemeClr val="accent1">
                    <a:lumMod val="75000"/>
                  </a:schemeClr>
                </a:solidFill>
                <a:latin typeface="Calibri" charset="0"/>
                <a:ea typeface="DengXian" charset="-122"/>
                <a:cs typeface="Times New Roman" charset="0"/>
              </a:rPr>
              <a:t>(0, n);</a:t>
            </a:r>
          </a:p>
          <a:p>
            <a:r>
              <a:rPr lang="en-US" sz="1400" dirty="0">
                <a:solidFill>
                  <a:schemeClr val="accent1">
                    <a:lumMod val="75000"/>
                  </a:schemeClr>
                </a:solidFill>
                <a:latin typeface="Calibri" charset="0"/>
                <a:ea typeface="DengXian" charset="-122"/>
                <a:cs typeface="Times New Roman" charset="0"/>
              </a:rPr>
              <a:t>};</a:t>
            </a:r>
          </a:p>
          <a:p>
            <a:r>
              <a:rPr lang="en-US" sz="1400" dirty="0">
                <a:solidFill>
                  <a:schemeClr val="accent1">
                    <a:lumMod val="75000"/>
                  </a:schemeClr>
                </a:solidFill>
                <a:latin typeface="Calibri" charset="0"/>
                <a:ea typeface="DengXian" charset="-122"/>
                <a:cs typeface="Times New Roman" charset="0"/>
              </a:rPr>
              <a:t> </a:t>
            </a:r>
            <a:endParaRPr lang="en-US" sz="1400" dirty="0">
              <a:solidFill>
                <a:schemeClr val="accent1">
                  <a:lumMod val="75000"/>
                </a:schemeClr>
              </a:solidFill>
              <a:effectLst/>
              <a:latin typeface="Calibri" charset="0"/>
              <a:ea typeface="DengXian" charset="-122"/>
              <a:cs typeface="Times New Roman" charset="0"/>
            </a:endParaRPr>
          </a:p>
        </p:txBody>
      </p:sp>
    </p:spTree>
    <p:extLst>
      <p:ext uri="{BB962C8B-B14F-4D97-AF65-F5344CB8AC3E}">
        <p14:creationId xmlns:p14="http://schemas.microsoft.com/office/powerpoint/2010/main" val="1204452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12031" y="50297"/>
            <a:ext cx="6282047" cy="1169551"/>
          </a:xfrm>
          <a:prstGeom prst="rect">
            <a:avLst/>
          </a:prstGeom>
        </p:spPr>
        <p:txBody>
          <a:bodyPr wrap="square">
            <a:spAutoFit/>
          </a:bodyPr>
          <a:lstStyle/>
          <a:p>
            <a:r>
              <a:rPr lang="en-US" sz="1400" dirty="0">
                <a:latin typeface="Calibri" charset="0"/>
                <a:ea typeface="DengXian" charset="-122"/>
                <a:cs typeface="Times New Roman" charset="0"/>
              </a:rPr>
              <a:t>Given a list of daily temperatures, produce a list that, for each day in the input, </a:t>
            </a:r>
          </a:p>
          <a:p>
            <a:r>
              <a:rPr lang="en-US" sz="1400" dirty="0">
                <a:latin typeface="Calibri" charset="0"/>
                <a:ea typeface="DengXian" charset="-122"/>
                <a:cs typeface="Times New Roman" charset="0"/>
              </a:rPr>
              <a:t>tells you how many days you would have to wait until a warmer temperature. </a:t>
            </a:r>
          </a:p>
          <a:p>
            <a:r>
              <a:rPr lang="en-US" sz="1400" dirty="0">
                <a:latin typeface="Calibri" charset="0"/>
                <a:ea typeface="DengXian" charset="-122"/>
                <a:cs typeface="Times New Roman" charset="0"/>
              </a:rPr>
              <a:t>If there is no future day for which this is possible, put 0 instead.</a:t>
            </a:r>
          </a:p>
          <a:p>
            <a:r>
              <a:rPr lang="en-US" sz="1400" dirty="0">
                <a:latin typeface="Calibri" charset="0"/>
                <a:ea typeface="DengXian" charset="-122"/>
                <a:cs typeface="Times New Roman" charset="0"/>
              </a:rPr>
              <a:t>For example, given the list temperatures = [73, 74, 75, 71, 69, 72, 76, 73], </a:t>
            </a:r>
          </a:p>
          <a:p>
            <a:r>
              <a:rPr lang="en-US" sz="1400" dirty="0">
                <a:latin typeface="Calibri" charset="0"/>
                <a:ea typeface="DengXian" charset="-122"/>
                <a:cs typeface="Times New Roman" charset="0"/>
              </a:rPr>
              <a:t>your output should be [1, 1, 4, 2, 1, 1, 0, 0].</a:t>
            </a:r>
            <a:endParaRPr lang="en-US" sz="1400" dirty="0">
              <a:effectLst/>
              <a:latin typeface="Calibri" charset="0"/>
              <a:ea typeface="DengXian" charset="-122"/>
              <a:cs typeface="Times New Roman" charset="0"/>
            </a:endParaRPr>
          </a:p>
        </p:txBody>
      </p:sp>
      <p:sp>
        <p:nvSpPr>
          <p:cNvPr id="5" name="Rectangle 4"/>
          <p:cNvSpPr/>
          <p:nvPr/>
        </p:nvSpPr>
        <p:spPr>
          <a:xfrm>
            <a:off x="5712031" y="1219848"/>
            <a:ext cx="6096000" cy="2246769"/>
          </a:xfrm>
          <a:prstGeom prst="rect">
            <a:avLst/>
          </a:prstGeom>
        </p:spPr>
        <p:txBody>
          <a:bodyPr>
            <a:spAutoFit/>
          </a:bodyPr>
          <a:lstStyle/>
          <a:p>
            <a:r>
              <a:rPr lang="en-US" sz="1400" dirty="0">
                <a:latin typeface="Calibri" charset="0"/>
                <a:ea typeface="DengXian" charset="-122"/>
                <a:cs typeface="Times New Roman" charset="0"/>
              </a:rPr>
              <a:t>to find the next larger element, using stack</a:t>
            </a:r>
          </a:p>
          <a:p>
            <a:r>
              <a:rPr lang="en-US" sz="1400" dirty="0">
                <a:latin typeface="Calibri" charset="0"/>
                <a:ea typeface="DengXian" charset="-122"/>
                <a:cs typeface="Times New Roman" charset="0"/>
              </a:rPr>
              <a:t> [73, 74, 75, 71, 69, 72, 76, 73]</a:t>
            </a:r>
          </a:p>
          <a:p>
            <a:r>
              <a:rPr lang="en-US" sz="1400" dirty="0">
                <a:latin typeface="Calibri" charset="0"/>
                <a:ea typeface="DengXian" charset="-122"/>
                <a:cs typeface="Times New Roman" charset="0"/>
              </a:rPr>
              <a:t> </a:t>
            </a:r>
            <a:r>
              <a:rPr lang="en-US" sz="1400" dirty="0" err="1">
                <a:latin typeface="Calibri" charset="0"/>
                <a:ea typeface="DengXian" charset="-122"/>
                <a:cs typeface="Times New Roman" charset="0"/>
              </a:rPr>
              <a:t>st</a:t>
            </a:r>
            <a:r>
              <a:rPr lang="en-US" sz="1400" dirty="0">
                <a:latin typeface="Calibri" charset="0"/>
                <a:ea typeface="DengXian" charset="-122"/>
                <a:cs typeface="Times New Roman" charset="0"/>
              </a:rPr>
              <a:t> = [0]  since 74&gt;73  res[0] = 1-0  </a:t>
            </a:r>
            <a:r>
              <a:rPr lang="en-US" sz="1400" dirty="0" err="1">
                <a:latin typeface="Calibri" charset="0"/>
                <a:ea typeface="DengXian" charset="-122"/>
                <a:cs typeface="Times New Roman" charset="0"/>
              </a:rPr>
              <a:t>st</a:t>
            </a:r>
            <a:r>
              <a:rPr lang="en-US" sz="1400" dirty="0">
                <a:latin typeface="Calibri" charset="0"/>
                <a:ea typeface="DengXian" charset="-122"/>
                <a:cs typeface="Times New Roman" charset="0"/>
              </a:rPr>
              <a:t>=[1]</a:t>
            </a:r>
          </a:p>
          <a:p>
            <a:r>
              <a:rPr lang="en-US" sz="1400" dirty="0">
                <a:latin typeface="Calibri" charset="0"/>
                <a:ea typeface="DengXian" charset="-122"/>
                <a:cs typeface="Times New Roman" charset="0"/>
              </a:rPr>
              <a:t> </a:t>
            </a:r>
            <a:r>
              <a:rPr lang="en-US" sz="1400" dirty="0" err="1">
                <a:latin typeface="Calibri" charset="0"/>
                <a:ea typeface="DengXian" charset="-122"/>
                <a:cs typeface="Times New Roman" charset="0"/>
              </a:rPr>
              <a:t>st</a:t>
            </a:r>
            <a:r>
              <a:rPr lang="en-US" sz="1400" dirty="0">
                <a:latin typeface="Calibri" charset="0"/>
                <a:ea typeface="DengXian" charset="-122"/>
                <a:cs typeface="Times New Roman" charset="0"/>
              </a:rPr>
              <a:t> = [1]  since 75&gt;74  res[1] = 2-1  </a:t>
            </a:r>
            <a:r>
              <a:rPr lang="en-US" sz="1400" dirty="0" err="1">
                <a:latin typeface="Calibri" charset="0"/>
                <a:ea typeface="DengXian" charset="-122"/>
                <a:cs typeface="Times New Roman" charset="0"/>
              </a:rPr>
              <a:t>st</a:t>
            </a:r>
            <a:r>
              <a:rPr lang="en-US" sz="1400" dirty="0">
                <a:latin typeface="Calibri" charset="0"/>
                <a:ea typeface="DengXian" charset="-122"/>
                <a:cs typeface="Times New Roman" charset="0"/>
              </a:rPr>
              <a:t>=[2]</a:t>
            </a:r>
          </a:p>
          <a:p>
            <a:r>
              <a:rPr lang="en-US" sz="1400" dirty="0">
                <a:latin typeface="Calibri" charset="0"/>
                <a:ea typeface="DengXian" charset="-122"/>
                <a:cs typeface="Times New Roman" charset="0"/>
              </a:rPr>
              <a:t> </a:t>
            </a:r>
            <a:r>
              <a:rPr lang="en-US" sz="1400" dirty="0" err="1">
                <a:latin typeface="Calibri" charset="0"/>
                <a:ea typeface="DengXian" charset="-122"/>
                <a:cs typeface="Times New Roman" charset="0"/>
              </a:rPr>
              <a:t>st</a:t>
            </a:r>
            <a:r>
              <a:rPr lang="en-US" sz="1400" dirty="0">
                <a:latin typeface="Calibri" charset="0"/>
                <a:ea typeface="DengXian" charset="-122"/>
                <a:cs typeface="Times New Roman" charset="0"/>
              </a:rPr>
              <a:t> = [2]  since 71&lt;75  push 3 </a:t>
            </a:r>
            <a:r>
              <a:rPr lang="en-US" sz="1400" dirty="0" err="1">
                <a:latin typeface="Calibri" charset="0"/>
                <a:ea typeface="DengXian" charset="-122"/>
                <a:cs typeface="Times New Roman" charset="0"/>
              </a:rPr>
              <a:t>st</a:t>
            </a:r>
            <a:r>
              <a:rPr lang="en-US" sz="1400" dirty="0">
                <a:latin typeface="Calibri" charset="0"/>
                <a:ea typeface="DengXian" charset="-122"/>
                <a:cs typeface="Times New Roman" charset="0"/>
              </a:rPr>
              <a:t>=[2, 3]</a:t>
            </a:r>
          </a:p>
          <a:p>
            <a:r>
              <a:rPr lang="en-US" sz="1400" dirty="0">
                <a:latin typeface="Calibri" charset="0"/>
                <a:ea typeface="DengXian" charset="-122"/>
                <a:cs typeface="Times New Roman" charset="0"/>
              </a:rPr>
              <a:t> </a:t>
            </a:r>
            <a:r>
              <a:rPr lang="en-US" sz="1400" dirty="0" err="1">
                <a:latin typeface="Calibri" charset="0"/>
                <a:ea typeface="DengXian" charset="-122"/>
                <a:cs typeface="Times New Roman" charset="0"/>
              </a:rPr>
              <a:t>st</a:t>
            </a:r>
            <a:r>
              <a:rPr lang="en-US" sz="1400" dirty="0">
                <a:latin typeface="Calibri" charset="0"/>
                <a:ea typeface="DengXian" charset="-122"/>
                <a:cs typeface="Times New Roman" charset="0"/>
              </a:rPr>
              <a:t> = [2, 3]  since 69&lt;71  push 4 </a:t>
            </a:r>
            <a:r>
              <a:rPr lang="en-US" sz="1400" dirty="0" err="1">
                <a:latin typeface="Calibri" charset="0"/>
                <a:ea typeface="DengXian" charset="-122"/>
                <a:cs typeface="Times New Roman" charset="0"/>
              </a:rPr>
              <a:t>st</a:t>
            </a:r>
            <a:r>
              <a:rPr lang="en-US" sz="1400" dirty="0">
                <a:latin typeface="Calibri" charset="0"/>
                <a:ea typeface="DengXian" charset="-122"/>
                <a:cs typeface="Times New Roman" charset="0"/>
              </a:rPr>
              <a:t>=[2, 3, 4]</a:t>
            </a:r>
          </a:p>
          <a:p>
            <a:r>
              <a:rPr lang="en-US" sz="1400" dirty="0">
                <a:latin typeface="Calibri" charset="0"/>
                <a:ea typeface="DengXian" charset="-122"/>
                <a:cs typeface="Times New Roman" charset="0"/>
              </a:rPr>
              <a:t> </a:t>
            </a:r>
            <a:r>
              <a:rPr lang="en-US" sz="1400" dirty="0" err="1">
                <a:latin typeface="Calibri" charset="0"/>
                <a:ea typeface="DengXian" charset="-122"/>
                <a:cs typeface="Times New Roman" charset="0"/>
              </a:rPr>
              <a:t>st</a:t>
            </a:r>
            <a:r>
              <a:rPr lang="en-US" sz="1400" dirty="0">
                <a:latin typeface="Calibri" charset="0"/>
                <a:ea typeface="DengXian" charset="-122"/>
                <a:cs typeface="Times New Roman" charset="0"/>
              </a:rPr>
              <a:t>=[2, 3, 4] since 72 &gt; 69 pop 4, res[4] = 5-4=1 </a:t>
            </a:r>
          </a:p>
          <a:p>
            <a:r>
              <a:rPr lang="en-US" sz="1400" dirty="0" smtClean="0">
                <a:latin typeface="Calibri" charset="0"/>
                <a:ea typeface="DengXian" charset="-122"/>
                <a:cs typeface="Times New Roman" charset="0"/>
              </a:rPr>
              <a:t>                      since </a:t>
            </a:r>
            <a:r>
              <a:rPr lang="en-US" sz="1400" dirty="0">
                <a:latin typeface="Calibri" charset="0"/>
                <a:ea typeface="DengXian" charset="-122"/>
                <a:cs typeface="Times New Roman" charset="0"/>
              </a:rPr>
              <a:t>71&lt;72 pop 3, res[3] = 5-3=2  </a:t>
            </a:r>
            <a:r>
              <a:rPr lang="en-US" sz="1400" dirty="0" err="1">
                <a:latin typeface="Calibri" charset="0"/>
                <a:ea typeface="DengXian" charset="-122"/>
                <a:cs typeface="Times New Roman" charset="0"/>
              </a:rPr>
              <a:t>st</a:t>
            </a:r>
            <a:r>
              <a:rPr lang="en-US" sz="1400" dirty="0">
                <a:latin typeface="Calibri" charset="0"/>
                <a:ea typeface="DengXian" charset="-122"/>
                <a:cs typeface="Times New Roman" charset="0"/>
              </a:rPr>
              <a:t>=[2, 5]</a:t>
            </a:r>
          </a:p>
          <a:p>
            <a:r>
              <a:rPr lang="en-US" sz="1400" dirty="0">
                <a:latin typeface="Calibri" charset="0"/>
                <a:ea typeface="DengXian" charset="-122"/>
                <a:cs typeface="Times New Roman" charset="0"/>
              </a:rPr>
              <a:t> </a:t>
            </a:r>
            <a:r>
              <a:rPr lang="en-US" sz="1400" dirty="0" err="1">
                <a:latin typeface="Calibri" charset="0"/>
                <a:ea typeface="DengXian" charset="-122"/>
                <a:cs typeface="Times New Roman" charset="0"/>
              </a:rPr>
              <a:t>st</a:t>
            </a:r>
            <a:r>
              <a:rPr lang="en-US" sz="1400" dirty="0">
                <a:latin typeface="Calibri" charset="0"/>
                <a:ea typeface="DengXian" charset="-122"/>
                <a:cs typeface="Times New Roman" charset="0"/>
              </a:rPr>
              <a:t>=[2,5]  since 76&gt;72, pop 5, res[5]=6-5=1 res[2] = 6-2=4  </a:t>
            </a:r>
            <a:r>
              <a:rPr lang="en-US" sz="1400" dirty="0" err="1">
                <a:latin typeface="Calibri" charset="0"/>
                <a:ea typeface="DengXian" charset="-122"/>
                <a:cs typeface="Times New Roman" charset="0"/>
              </a:rPr>
              <a:t>st</a:t>
            </a:r>
            <a:r>
              <a:rPr lang="en-US" sz="1400" dirty="0">
                <a:latin typeface="Calibri" charset="0"/>
                <a:ea typeface="DengXian" charset="-122"/>
                <a:cs typeface="Times New Roman" charset="0"/>
              </a:rPr>
              <a:t>= [6]</a:t>
            </a:r>
          </a:p>
          <a:p>
            <a:r>
              <a:rPr lang="en-US" sz="1400" dirty="0">
                <a:latin typeface="Calibri" charset="0"/>
                <a:ea typeface="DengXian" charset="-122"/>
                <a:cs typeface="Times New Roman" charset="0"/>
              </a:rPr>
              <a:t> </a:t>
            </a:r>
            <a:r>
              <a:rPr lang="en-US" sz="1400" dirty="0" err="1">
                <a:latin typeface="Calibri" charset="0"/>
                <a:ea typeface="DengXian" charset="-122"/>
                <a:cs typeface="Times New Roman" charset="0"/>
              </a:rPr>
              <a:t>st</a:t>
            </a:r>
            <a:r>
              <a:rPr lang="en-US" sz="1400" dirty="0">
                <a:latin typeface="Calibri" charset="0"/>
                <a:ea typeface="DengXian" charset="-122"/>
                <a:cs typeface="Times New Roman" charset="0"/>
              </a:rPr>
              <a:t>= [6] since 73&lt;76 keep push </a:t>
            </a:r>
            <a:r>
              <a:rPr lang="en-US" sz="1400" dirty="0" err="1">
                <a:latin typeface="Calibri" charset="0"/>
                <a:ea typeface="DengXian" charset="-122"/>
                <a:cs typeface="Times New Roman" charset="0"/>
              </a:rPr>
              <a:t>st</a:t>
            </a:r>
            <a:r>
              <a:rPr lang="en-US" sz="1400" dirty="0">
                <a:latin typeface="Calibri" charset="0"/>
                <a:ea typeface="DengXian" charset="-122"/>
                <a:cs typeface="Times New Roman" charset="0"/>
              </a:rPr>
              <a:t>= [6,7]</a:t>
            </a:r>
            <a:endParaRPr lang="en-US" sz="1400" dirty="0">
              <a:effectLst/>
              <a:latin typeface="Calibri" charset="0"/>
              <a:ea typeface="DengXian" charset="-122"/>
              <a:cs typeface="Times New Roman" charset="0"/>
            </a:endParaRPr>
          </a:p>
        </p:txBody>
      </p:sp>
      <p:sp>
        <p:nvSpPr>
          <p:cNvPr id="6" name="Rectangle 5"/>
          <p:cNvSpPr/>
          <p:nvPr/>
        </p:nvSpPr>
        <p:spPr>
          <a:xfrm>
            <a:off x="5805054" y="3512783"/>
            <a:ext cx="6096000" cy="2246769"/>
          </a:xfrm>
          <a:prstGeom prst="rect">
            <a:avLst/>
          </a:prstGeom>
        </p:spPr>
        <p:txBody>
          <a:bodyPr>
            <a:spAutoFit/>
          </a:bodyPr>
          <a:lstStyle/>
          <a:p>
            <a:r>
              <a:rPr lang="en-US" sz="1400" dirty="0" err="1">
                <a:solidFill>
                  <a:schemeClr val="accent1">
                    <a:lumMod val="75000"/>
                  </a:schemeClr>
                </a:solidFill>
                <a:latin typeface="Calibri" charset="0"/>
                <a:ea typeface="DengXian" charset="-122"/>
                <a:cs typeface="Times New Roman" charset="0"/>
              </a:rPr>
              <a:t>var</a:t>
            </a:r>
            <a:r>
              <a:rPr lang="en-US" sz="1400" dirty="0">
                <a:solidFill>
                  <a:schemeClr val="accent1">
                    <a:lumMod val="75000"/>
                  </a:schemeClr>
                </a:solidFill>
                <a:latin typeface="Calibri" charset="0"/>
                <a:ea typeface="DengXian" charset="-122"/>
                <a:cs typeface="Times New Roman" charset="0"/>
              </a:rPr>
              <a:t> </a:t>
            </a:r>
            <a:r>
              <a:rPr lang="en-US" sz="1400" dirty="0" err="1">
                <a:solidFill>
                  <a:schemeClr val="accent1">
                    <a:lumMod val="75000"/>
                  </a:schemeClr>
                </a:solidFill>
                <a:latin typeface="Calibri" charset="0"/>
                <a:ea typeface="DengXian" charset="-122"/>
                <a:cs typeface="Times New Roman" charset="0"/>
              </a:rPr>
              <a:t>st</a:t>
            </a:r>
            <a:r>
              <a:rPr lang="en-US" sz="1400" dirty="0">
                <a:solidFill>
                  <a:schemeClr val="accent1">
                    <a:lumMod val="75000"/>
                  </a:schemeClr>
                </a:solidFill>
                <a:latin typeface="Calibri" charset="0"/>
                <a:ea typeface="DengXian" charset="-122"/>
                <a:cs typeface="Times New Roman" charset="0"/>
              </a:rPr>
              <a:t> = [], n=</a:t>
            </a:r>
            <a:r>
              <a:rPr lang="en-US" sz="1400" dirty="0" err="1">
                <a:solidFill>
                  <a:schemeClr val="accent1">
                    <a:lumMod val="75000"/>
                  </a:schemeClr>
                </a:solidFill>
                <a:latin typeface="Calibri" charset="0"/>
                <a:ea typeface="DengXian" charset="-122"/>
                <a:cs typeface="Times New Roman" charset="0"/>
              </a:rPr>
              <a:t>temperatures.length</a:t>
            </a:r>
            <a:r>
              <a:rPr lang="en-US" sz="1400" dirty="0">
                <a:solidFill>
                  <a:schemeClr val="accent1">
                    <a:lumMod val="75000"/>
                  </a:schemeClr>
                </a:solidFill>
                <a:latin typeface="Calibri" charset="0"/>
                <a:ea typeface="DengXian" charset="-122"/>
                <a:cs typeface="Times New Roman" charset="0"/>
              </a:rPr>
              <a:t>, res= new Array(n).fill(0);</a:t>
            </a:r>
          </a:p>
          <a:p>
            <a:r>
              <a:rPr lang="en-US" sz="1400" dirty="0">
                <a:solidFill>
                  <a:schemeClr val="accent1">
                    <a:lumMod val="75000"/>
                  </a:schemeClr>
                </a:solidFill>
                <a:latin typeface="Calibri" charset="0"/>
                <a:ea typeface="DengXian" charset="-122"/>
                <a:cs typeface="Times New Roman" charset="0"/>
              </a:rPr>
              <a:t>    for(</a:t>
            </a:r>
            <a:r>
              <a:rPr lang="en-US" sz="1400" dirty="0" err="1">
                <a:solidFill>
                  <a:schemeClr val="accent1">
                    <a:lumMod val="75000"/>
                  </a:schemeClr>
                </a:solidFill>
                <a:latin typeface="Calibri" charset="0"/>
                <a:ea typeface="DengXian" charset="-122"/>
                <a:cs typeface="Times New Roman" charset="0"/>
              </a:rPr>
              <a:t>var</a:t>
            </a:r>
            <a:r>
              <a:rPr lang="en-US" sz="1400" dirty="0">
                <a:solidFill>
                  <a:schemeClr val="accent1">
                    <a:lumMod val="75000"/>
                  </a:schemeClr>
                </a:solidFill>
                <a:latin typeface="Calibri" charset="0"/>
                <a:ea typeface="DengXian" charset="-122"/>
                <a:cs typeface="Times New Roman" charset="0"/>
              </a:rPr>
              <a:t> </a:t>
            </a:r>
            <a:r>
              <a:rPr lang="en-US" sz="1400" dirty="0" err="1">
                <a:solidFill>
                  <a:schemeClr val="accent1">
                    <a:lumMod val="75000"/>
                  </a:schemeClr>
                </a:solidFill>
                <a:latin typeface="Calibri" charset="0"/>
                <a:ea typeface="DengXian" charset="-122"/>
                <a:cs typeface="Times New Roman" charset="0"/>
              </a:rPr>
              <a:t>i</a:t>
            </a:r>
            <a:r>
              <a:rPr lang="en-US" sz="1400" dirty="0">
                <a:solidFill>
                  <a:schemeClr val="accent1">
                    <a:lumMod val="75000"/>
                  </a:schemeClr>
                </a:solidFill>
                <a:latin typeface="Calibri" charset="0"/>
                <a:ea typeface="DengXian" charset="-122"/>
                <a:cs typeface="Times New Roman" charset="0"/>
              </a:rPr>
              <a:t>=0; </a:t>
            </a:r>
            <a:r>
              <a:rPr lang="en-US" sz="1400" dirty="0" err="1">
                <a:solidFill>
                  <a:schemeClr val="accent1">
                    <a:lumMod val="75000"/>
                  </a:schemeClr>
                </a:solidFill>
                <a:latin typeface="Calibri" charset="0"/>
                <a:ea typeface="DengXian" charset="-122"/>
                <a:cs typeface="Times New Roman" charset="0"/>
              </a:rPr>
              <a:t>i</a:t>
            </a:r>
            <a:r>
              <a:rPr lang="en-US" sz="1400" dirty="0">
                <a:solidFill>
                  <a:schemeClr val="accent1">
                    <a:lumMod val="75000"/>
                  </a:schemeClr>
                </a:solidFill>
                <a:latin typeface="Calibri" charset="0"/>
                <a:ea typeface="DengXian" charset="-122"/>
                <a:cs typeface="Times New Roman" charset="0"/>
              </a:rPr>
              <a:t>&lt;n; </a:t>
            </a:r>
            <a:r>
              <a:rPr lang="en-US" sz="1400" dirty="0" err="1">
                <a:solidFill>
                  <a:schemeClr val="accent1">
                    <a:lumMod val="75000"/>
                  </a:schemeClr>
                </a:solidFill>
                <a:latin typeface="Calibri" charset="0"/>
                <a:ea typeface="DengXian" charset="-122"/>
                <a:cs typeface="Times New Roman" charset="0"/>
              </a:rPr>
              <a:t>i</a:t>
            </a:r>
            <a:r>
              <a:rPr lang="en-US" sz="1400" dirty="0">
                <a:solidFill>
                  <a:schemeClr val="accent1">
                    <a:lumMod val="75000"/>
                  </a:schemeClr>
                </a:solidFill>
                <a:latin typeface="Calibri" charset="0"/>
                <a:ea typeface="DengXian" charset="-122"/>
                <a:cs typeface="Times New Roman" charset="0"/>
              </a:rPr>
              <a:t>++) {</a:t>
            </a:r>
          </a:p>
          <a:p>
            <a:r>
              <a:rPr lang="en-US" sz="1400" dirty="0">
                <a:solidFill>
                  <a:schemeClr val="accent1">
                    <a:lumMod val="75000"/>
                  </a:schemeClr>
                </a:solidFill>
                <a:latin typeface="Calibri" charset="0"/>
                <a:ea typeface="DengXian" charset="-122"/>
                <a:cs typeface="Times New Roman" charset="0"/>
              </a:rPr>
              <a:t>        while(</a:t>
            </a:r>
            <a:r>
              <a:rPr lang="en-US" sz="1400" dirty="0" err="1">
                <a:solidFill>
                  <a:schemeClr val="accent1">
                    <a:lumMod val="75000"/>
                  </a:schemeClr>
                </a:solidFill>
                <a:latin typeface="Calibri" charset="0"/>
                <a:ea typeface="DengXian" charset="-122"/>
                <a:cs typeface="Times New Roman" charset="0"/>
              </a:rPr>
              <a:t>st.length</a:t>
            </a:r>
            <a:r>
              <a:rPr lang="en-US" sz="1400" dirty="0">
                <a:solidFill>
                  <a:schemeClr val="accent1">
                    <a:lumMod val="75000"/>
                  </a:schemeClr>
                </a:solidFill>
                <a:latin typeface="Calibri" charset="0"/>
                <a:ea typeface="DengXian" charset="-122"/>
                <a:cs typeface="Times New Roman" charset="0"/>
              </a:rPr>
              <a:t> &gt; 0 </a:t>
            </a:r>
            <a:r>
              <a:rPr lang="en-US" sz="1400" dirty="0" smtClean="0">
                <a:solidFill>
                  <a:schemeClr val="accent1">
                    <a:lumMod val="75000"/>
                  </a:schemeClr>
                </a:solidFill>
                <a:latin typeface="Calibri" charset="0"/>
                <a:ea typeface="DengXian" charset="-122"/>
                <a:cs typeface="Times New Roman" charset="0"/>
              </a:rPr>
              <a:t>&amp;&amp;</a:t>
            </a:r>
          </a:p>
          <a:p>
            <a:r>
              <a:rPr lang="en-US" sz="1400" dirty="0">
                <a:solidFill>
                  <a:schemeClr val="accent1">
                    <a:lumMod val="75000"/>
                  </a:schemeClr>
                </a:solidFill>
                <a:latin typeface="Calibri" charset="0"/>
                <a:ea typeface="DengXian" charset="-122"/>
                <a:cs typeface="Times New Roman" charset="0"/>
              </a:rPr>
              <a:t> </a:t>
            </a:r>
            <a:r>
              <a:rPr lang="en-US" sz="1400" dirty="0" smtClean="0">
                <a:solidFill>
                  <a:schemeClr val="accent1">
                    <a:lumMod val="75000"/>
                  </a:schemeClr>
                </a:solidFill>
                <a:latin typeface="Calibri" charset="0"/>
                <a:ea typeface="DengXian" charset="-122"/>
                <a:cs typeface="Times New Roman" charset="0"/>
              </a:rPr>
              <a:t>            </a:t>
            </a:r>
            <a:r>
              <a:rPr lang="en-US" sz="1400" dirty="0">
                <a:solidFill>
                  <a:schemeClr val="accent1">
                    <a:lumMod val="75000"/>
                  </a:schemeClr>
                </a:solidFill>
                <a:latin typeface="Calibri" charset="0"/>
                <a:ea typeface="DengXian" charset="-122"/>
                <a:cs typeface="Times New Roman" charset="0"/>
              </a:rPr>
              <a:t>temperatures[</a:t>
            </a:r>
            <a:r>
              <a:rPr lang="en-US" sz="1400" dirty="0" err="1">
                <a:solidFill>
                  <a:schemeClr val="accent1">
                    <a:lumMod val="75000"/>
                  </a:schemeClr>
                </a:solidFill>
                <a:latin typeface="Calibri" charset="0"/>
                <a:ea typeface="DengXian" charset="-122"/>
                <a:cs typeface="Times New Roman" charset="0"/>
              </a:rPr>
              <a:t>st</a:t>
            </a:r>
            <a:r>
              <a:rPr lang="en-US" sz="1400" dirty="0">
                <a:solidFill>
                  <a:schemeClr val="accent1">
                    <a:lumMod val="75000"/>
                  </a:schemeClr>
                </a:solidFill>
                <a:latin typeface="Calibri" charset="0"/>
                <a:ea typeface="DengXian" charset="-122"/>
                <a:cs typeface="Times New Roman" charset="0"/>
              </a:rPr>
              <a:t>[st.length-1]] &lt; temperatures[</a:t>
            </a:r>
            <a:r>
              <a:rPr lang="en-US" sz="1400" dirty="0" err="1">
                <a:solidFill>
                  <a:schemeClr val="accent1">
                    <a:lumMod val="75000"/>
                  </a:schemeClr>
                </a:solidFill>
                <a:latin typeface="Calibri" charset="0"/>
                <a:ea typeface="DengXian" charset="-122"/>
                <a:cs typeface="Times New Roman" charset="0"/>
              </a:rPr>
              <a:t>i</a:t>
            </a:r>
            <a:r>
              <a:rPr lang="en-US" sz="1400" dirty="0">
                <a:solidFill>
                  <a:schemeClr val="accent1">
                    <a:lumMod val="75000"/>
                  </a:schemeClr>
                </a:solidFill>
                <a:latin typeface="Calibri" charset="0"/>
                <a:ea typeface="DengXian" charset="-122"/>
                <a:cs typeface="Times New Roman" charset="0"/>
              </a:rPr>
              <a:t>]) {</a:t>
            </a:r>
          </a:p>
          <a:p>
            <a:r>
              <a:rPr lang="en-US" sz="1400" dirty="0">
                <a:solidFill>
                  <a:schemeClr val="accent1">
                    <a:lumMod val="75000"/>
                  </a:schemeClr>
                </a:solidFill>
                <a:latin typeface="Calibri" charset="0"/>
                <a:ea typeface="DengXian" charset="-122"/>
                <a:cs typeface="Times New Roman" charset="0"/>
              </a:rPr>
              <a:t>            </a:t>
            </a:r>
            <a:r>
              <a:rPr lang="en-US" sz="1400" dirty="0" err="1">
                <a:solidFill>
                  <a:schemeClr val="accent1">
                    <a:lumMod val="75000"/>
                  </a:schemeClr>
                </a:solidFill>
                <a:latin typeface="Calibri" charset="0"/>
                <a:ea typeface="DengXian" charset="-122"/>
                <a:cs typeface="Times New Roman" charset="0"/>
              </a:rPr>
              <a:t>var</a:t>
            </a:r>
            <a:r>
              <a:rPr lang="en-US" sz="1400" dirty="0">
                <a:solidFill>
                  <a:schemeClr val="accent1">
                    <a:lumMod val="75000"/>
                  </a:schemeClr>
                </a:solidFill>
                <a:latin typeface="Calibri" charset="0"/>
                <a:ea typeface="DengXian" charset="-122"/>
                <a:cs typeface="Times New Roman" charset="0"/>
              </a:rPr>
              <a:t> </a:t>
            </a:r>
            <a:r>
              <a:rPr lang="en-US" sz="1400" dirty="0" err="1">
                <a:solidFill>
                  <a:schemeClr val="accent1">
                    <a:lumMod val="75000"/>
                  </a:schemeClr>
                </a:solidFill>
                <a:latin typeface="Calibri" charset="0"/>
                <a:ea typeface="DengXian" charset="-122"/>
                <a:cs typeface="Times New Roman" charset="0"/>
              </a:rPr>
              <a:t>idx</a:t>
            </a:r>
            <a:r>
              <a:rPr lang="en-US" sz="1400" dirty="0">
                <a:solidFill>
                  <a:schemeClr val="accent1">
                    <a:lumMod val="75000"/>
                  </a:schemeClr>
                </a:solidFill>
                <a:latin typeface="Calibri" charset="0"/>
                <a:ea typeface="DengXian" charset="-122"/>
                <a:cs typeface="Times New Roman" charset="0"/>
              </a:rPr>
              <a:t> = </a:t>
            </a:r>
            <a:r>
              <a:rPr lang="en-US" sz="1400" dirty="0" err="1">
                <a:solidFill>
                  <a:schemeClr val="accent1">
                    <a:lumMod val="75000"/>
                  </a:schemeClr>
                </a:solidFill>
                <a:latin typeface="Calibri" charset="0"/>
                <a:ea typeface="DengXian" charset="-122"/>
                <a:cs typeface="Times New Roman" charset="0"/>
              </a:rPr>
              <a:t>st.pop</a:t>
            </a:r>
            <a:r>
              <a:rPr lang="en-US" sz="1400" dirty="0">
                <a:solidFill>
                  <a:schemeClr val="accent1">
                    <a:lumMod val="75000"/>
                  </a:schemeClr>
                </a:solidFill>
                <a:latin typeface="Calibri" charset="0"/>
                <a:ea typeface="DengXian" charset="-122"/>
                <a:cs typeface="Times New Roman" charset="0"/>
              </a:rPr>
              <a:t>();</a:t>
            </a:r>
          </a:p>
          <a:p>
            <a:r>
              <a:rPr lang="en-US" sz="1400" dirty="0">
                <a:solidFill>
                  <a:schemeClr val="accent1">
                    <a:lumMod val="75000"/>
                  </a:schemeClr>
                </a:solidFill>
                <a:latin typeface="Calibri" charset="0"/>
                <a:ea typeface="DengXian" charset="-122"/>
                <a:cs typeface="Times New Roman" charset="0"/>
              </a:rPr>
              <a:t>            res[</a:t>
            </a:r>
            <a:r>
              <a:rPr lang="en-US" sz="1400" dirty="0" err="1">
                <a:solidFill>
                  <a:schemeClr val="accent1">
                    <a:lumMod val="75000"/>
                  </a:schemeClr>
                </a:solidFill>
                <a:latin typeface="Calibri" charset="0"/>
                <a:ea typeface="DengXian" charset="-122"/>
                <a:cs typeface="Times New Roman" charset="0"/>
              </a:rPr>
              <a:t>idx</a:t>
            </a:r>
            <a:r>
              <a:rPr lang="en-US" sz="1400" dirty="0">
                <a:solidFill>
                  <a:schemeClr val="accent1">
                    <a:lumMod val="75000"/>
                  </a:schemeClr>
                </a:solidFill>
                <a:latin typeface="Calibri" charset="0"/>
                <a:ea typeface="DengXian" charset="-122"/>
                <a:cs typeface="Times New Roman" charset="0"/>
              </a:rPr>
              <a:t>] = </a:t>
            </a:r>
            <a:r>
              <a:rPr lang="en-US" sz="1400" dirty="0" err="1">
                <a:solidFill>
                  <a:schemeClr val="accent1">
                    <a:lumMod val="75000"/>
                  </a:schemeClr>
                </a:solidFill>
                <a:latin typeface="Calibri" charset="0"/>
                <a:ea typeface="DengXian" charset="-122"/>
                <a:cs typeface="Times New Roman" charset="0"/>
              </a:rPr>
              <a:t>i</a:t>
            </a:r>
            <a:r>
              <a:rPr lang="en-US" sz="1400" dirty="0">
                <a:solidFill>
                  <a:schemeClr val="accent1">
                    <a:lumMod val="75000"/>
                  </a:schemeClr>
                </a:solidFill>
                <a:latin typeface="Calibri" charset="0"/>
                <a:ea typeface="DengXian" charset="-122"/>
                <a:cs typeface="Times New Roman" charset="0"/>
              </a:rPr>
              <a:t> - </a:t>
            </a:r>
            <a:r>
              <a:rPr lang="en-US" sz="1400" dirty="0" err="1">
                <a:solidFill>
                  <a:schemeClr val="accent1">
                    <a:lumMod val="75000"/>
                  </a:schemeClr>
                </a:solidFill>
                <a:latin typeface="Calibri" charset="0"/>
                <a:ea typeface="DengXian" charset="-122"/>
                <a:cs typeface="Times New Roman" charset="0"/>
              </a:rPr>
              <a:t>idx</a:t>
            </a:r>
            <a:r>
              <a:rPr lang="en-US" sz="1400" dirty="0">
                <a:solidFill>
                  <a:schemeClr val="accent1">
                    <a:lumMod val="75000"/>
                  </a:schemeClr>
                </a:solidFill>
                <a:latin typeface="Calibri" charset="0"/>
                <a:ea typeface="DengXian" charset="-122"/>
                <a:cs typeface="Times New Roman" charset="0"/>
              </a:rPr>
              <a:t>;</a:t>
            </a:r>
          </a:p>
          <a:p>
            <a:r>
              <a:rPr lang="en-US" sz="1400" dirty="0">
                <a:solidFill>
                  <a:schemeClr val="accent1">
                    <a:lumMod val="75000"/>
                  </a:schemeClr>
                </a:solidFill>
                <a:latin typeface="Calibri" charset="0"/>
                <a:ea typeface="DengXian" charset="-122"/>
                <a:cs typeface="Times New Roman" charset="0"/>
              </a:rPr>
              <a:t>        }</a:t>
            </a:r>
          </a:p>
          <a:p>
            <a:r>
              <a:rPr lang="en-US" sz="1400" dirty="0">
                <a:solidFill>
                  <a:schemeClr val="accent1">
                    <a:lumMod val="75000"/>
                  </a:schemeClr>
                </a:solidFill>
                <a:latin typeface="Calibri" charset="0"/>
                <a:ea typeface="DengXian" charset="-122"/>
                <a:cs typeface="Times New Roman" charset="0"/>
              </a:rPr>
              <a:t>        </a:t>
            </a:r>
            <a:r>
              <a:rPr lang="en-US" sz="1400" dirty="0" err="1">
                <a:solidFill>
                  <a:schemeClr val="accent1">
                    <a:lumMod val="75000"/>
                  </a:schemeClr>
                </a:solidFill>
                <a:latin typeface="Calibri" charset="0"/>
                <a:ea typeface="DengXian" charset="-122"/>
                <a:cs typeface="Times New Roman" charset="0"/>
              </a:rPr>
              <a:t>st.push</a:t>
            </a:r>
            <a:r>
              <a:rPr lang="en-US" sz="1400" dirty="0">
                <a:solidFill>
                  <a:schemeClr val="accent1">
                    <a:lumMod val="75000"/>
                  </a:schemeClr>
                </a:solidFill>
                <a:latin typeface="Calibri" charset="0"/>
                <a:ea typeface="DengXian" charset="-122"/>
                <a:cs typeface="Times New Roman" charset="0"/>
              </a:rPr>
              <a:t>(</a:t>
            </a:r>
            <a:r>
              <a:rPr lang="en-US" sz="1400" dirty="0" err="1">
                <a:solidFill>
                  <a:schemeClr val="accent1">
                    <a:lumMod val="75000"/>
                  </a:schemeClr>
                </a:solidFill>
                <a:latin typeface="Calibri" charset="0"/>
                <a:ea typeface="DengXian" charset="-122"/>
                <a:cs typeface="Times New Roman" charset="0"/>
              </a:rPr>
              <a:t>i</a:t>
            </a:r>
            <a:r>
              <a:rPr lang="en-US" sz="1400" dirty="0">
                <a:solidFill>
                  <a:schemeClr val="accent1">
                    <a:lumMod val="75000"/>
                  </a:schemeClr>
                </a:solidFill>
                <a:latin typeface="Calibri" charset="0"/>
                <a:ea typeface="DengXian" charset="-122"/>
                <a:cs typeface="Times New Roman" charset="0"/>
              </a:rPr>
              <a:t>);</a:t>
            </a:r>
          </a:p>
          <a:p>
            <a:r>
              <a:rPr lang="en-US" sz="1400" dirty="0">
                <a:solidFill>
                  <a:schemeClr val="accent1">
                    <a:lumMod val="75000"/>
                  </a:schemeClr>
                </a:solidFill>
                <a:latin typeface="Calibri" charset="0"/>
                <a:ea typeface="DengXian" charset="-122"/>
                <a:cs typeface="Times New Roman" charset="0"/>
              </a:rPr>
              <a:t>    }</a:t>
            </a:r>
          </a:p>
          <a:p>
            <a:r>
              <a:rPr lang="en-US" sz="1400" dirty="0">
                <a:solidFill>
                  <a:schemeClr val="accent1">
                    <a:lumMod val="75000"/>
                  </a:schemeClr>
                </a:solidFill>
                <a:latin typeface="Calibri" charset="0"/>
                <a:ea typeface="DengXian" charset="-122"/>
                <a:cs typeface="Times New Roman" charset="0"/>
              </a:rPr>
              <a:t>    return res;</a:t>
            </a:r>
            <a:endParaRPr lang="en-US" sz="1400" dirty="0">
              <a:solidFill>
                <a:schemeClr val="accent1">
                  <a:lumMod val="75000"/>
                </a:schemeClr>
              </a:solidFill>
              <a:effectLst/>
              <a:latin typeface="Calibri" charset="0"/>
              <a:ea typeface="DengXian" charset="-122"/>
              <a:cs typeface="Times New Roman" charset="0"/>
            </a:endParaRPr>
          </a:p>
        </p:txBody>
      </p:sp>
      <p:sp>
        <p:nvSpPr>
          <p:cNvPr id="7" name="Rectangle 6"/>
          <p:cNvSpPr/>
          <p:nvPr/>
        </p:nvSpPr>
        <p:spPr>
          <a:xfrm>
            <a:off x="0" y="96463"/>
            <a:ext cx="5805054" cy="1169551"/>
          </a:xfrm>
          <a:prstGeom prst="rect">
            <a:avLst/>
          </a:prstGeom>
        </p:spPr>
        <p:txBody>
          <a:bodyPr wrap="square">
            <a:spAutoFit/>
          </a:bodyPr>
          <a:lstStyle/>
          <a:p>
            <a:r>
              <a:rPr lang="en-US" sz="1400" dirty="0"/>
              <a:t>Given a positive 32-bit integer n, you need to find the smallest 32-bit integer which has exactly the same digits existing in the integer n and is greater in value than n. If no such positive 32-bit integer exists, you need to return -1</a:t>
            </a:r>
            <a:r>
              <a:rPr lang="en-US" sz="1400" dirty="0" smtClean="0"/>
              <a:t>.</a:t>
            </a:r>
          </a:p>
          <a:p>
            <a:r>
              <a:rPr lang="en-US" sz="1400" dirty="0" smtClean="0"/>
              <a:t>Example </a:t>
            </a:r>
            <a:r>
              <a:rPr lang="en-US" sz="1400" dirty="0"/>
              <a:t>1:Input: </a:t>
            </a:r>
            <a:r>
              <a:rPr lang="en-US" sz="1400" dirty="0" smtClean="0"/>
              <a:t>12   Output</a:t>
            </a:r>
            <a:r>
              <a:rPr lang="en-US" sz="1400" dirty="0"/>
              <a:t>: 21 </a:t>
            </a:r>
            <a:endParaRPr lang="en-US" sz="1400" dirty="0" smtClean="0"/>
          </a:p>
          <a:p>
            <a:r>
              <a:rPr lang="en-US" sz="1400" dirty="0" smtClean="0"/>
              <a:t>Example </a:t>
            </a:r>
            <a:r>
              <a:rPr lang="en-US" sz="1400" dirty="0"/>
              <a:t>2:Input: </a:t>
            </a:r>
            <a:r>
              <a:rPr lang="en-US" sz="1400" dirty="0" smtClean="0"/>
              <a:t>21   Output</a:t>
            </a:r>
            <a:r>
              <a:rPr lang="en-US" sz="1400" dirty="0"/>
              <a:t>: -1</a:t>
            </a:r>
          </a:p>
        </p:txBody>
      </p:sp>
      <p:sp>
        <p:nvSpPr>
          <p:cNvPr id="9" name="Rectangle 8"/>
          <p:cNvSpPr/>
          <p:nvPr/>
        </p:nvSpPr>
        <p:spPr>
          <a:xfrm>
            <a:off x="0" y="1312180"/>
            <a:ext cx="5712031" cy="1169551"/>
          </a:xfrm>
          <a:prstGeom prst="rect">
            <a:avLst/>
          </a:prstGeom>
        </p:spPr>
        <p:txBody>
          <a:bodyPr wrap="square">
            <a:spAutoFit/>
          </a:bodyPr>
          <a:lstStyle/>
          <a:p>
            <a:r>
              <a:rPr lang="en-US" sz="1400" dirty="0">
                <a:latin typeface="Calibri" charset="0"/>
                <a:ea typeface="DengXian" charset="-122"/>
                <a:cs typeface="Times New Roman" charset="0"/>
              </a:rPr>
              <a:t>230241  </a:t>
            </a:r>
          </a:p>
          <a:p>
            <a:r>
              <a:rPr lang="en-US" sz="1400" dirty="0">
                <a:latin typeface="Calibri" charset="0"/>
                <a:ea typeface="DengXian" charset="-122"/>
                <a:cs typeface="Times New Roman" charset="0"/>
              </a:rPr>
              <a:t>1.traverse from right to left, find the </a:t>
            </a:r>
            <a:r>
              <a:rPr lang="en-US" sz="1400" dirty="0" err="1">
                <a:latin typeface="Calibri" charset="0"/>
                <a:ea typeface="DengXian" charset="-122"/>
                <a:cs typeface="Times New Roman" charset="0"/>
              </a:rPr>
              <a:t>arr</a:t>
            </a:r>
            <a:r>
              <a:rPr lang="en-US" sz="1400" dirty="0">
                <a:latin typeface="Calibri" charset="0"/>
                <a:ea typeface="DengXian" charset="-122"/>
                <a:cs typeface="Times New Roman" charset="0"/>
              </a:rPr>
              <a:t>[</a:t>
            </a:r>
            <a:r>
              <a:rPr lang="en-US" sz="1400" dirty="0" err="1">
                <a:latin typeface="Calibri" charset="0"/>
                <a:ea typeface="DengXian" charset="-122"/>
                <a:cs typeface="Times New Roman" charset="0"/>
              </a:rPr>
              <a:t>i</a:t>
            </a:r>
            <a:r>
              <a:rPr lang="en-US" sz="1400" dirty="0">
                <a:latin typeface="Calibri" charset="0"/>
                <a:ea typeface="DengXian" charset="-122"/>
                <a:cs typeface="Times New Roman" charset="0"/>
              </a:rPr>
              <a:t>] &lt; </a:t>
            </a:r>
            <a:r>
              <a:rPr lang="en-US" sz="1400" dirty="0" err="1">
                <a:latin typeface="Calibri" charset="0"/>
                <a:ea typeface="DengXian" charset="-122"/>
                <a:cs typeface="Times New Roman" charset="0"/>
              </a:rPr>
              <a:t>arr</a:t>
            </a:r>
            <a:r>
              <a:rPr lang="en-US" sz="1400" dirty="0">
                <a:latin typeface="Calibri" charset="0"/>
                <a:ea typeface="DengXian" charset="-122"/>
                <a:cs typeface="Times New Roman" charset="0"/>
              </a:rPr>
              <a:t>[i+1] in above case is 2, </a:t>
            </a:r>
          </a:p>
          <a:p>
            <a:r>
              <a:rPr lang="en-US" sz="1400" dirty="0" smtClean="0">
                <a:latin typeface="Calibri" charset="0"/>
                <a:ea typeface="DengXian" charset="-122"/>
                <a:cs typeface="Times New Roman" charset="0"/>
              </a:rPr>
              <a:t>2.Find </a:t>
            </a:r>
            <a:r>
              <a:rPr lang="en-US" sz="1400" dirty="0">
                <a:latin typeface="Calibri" charset="0"/>
                <a:ea typeface="DengXian" charset="-122"/>
                <a:cs typeface="Times New Roman" charset="0"/>
              </a:rPr>
              <a:t>the smallest digit from </a:t>
            </a:r>
            <a:r>
              <a:rPr lang="en-US" sz="1400" dirty="0" err="1">
                <a:latin typeface="Calibri" charset="0"/>
                <a:ea typeface="DengXian" charset="-122"/>
                <a:cs typeface="Times New Roman" charset="0"/>
              </a:rPr>
              <a:t>arr</a:t>
            </a:r>
            <a:r>
              <a:rPr lang="en-US" sz="1400" dirty="0">
                <a:latin typeface="Calibri" charset="0"/>
                <a:ea typeface="DengXian" charset="-122"/>
                <a:cs typeface="Times New Roman" charset="0"/>
              </a:rPr>
              <a:t>[i+1] to </a:t>
            </a:r>
            <a:r>
              <a:rPr lang="en-US" sz="1400" dirty="0" err="1">
                <a:latin typeface="Calibri" charset="0"/>
                <a:ea typeface="DengXian" charset="-122"/>
                <a:cs typeface="Times New Roman" charset="0"/>
              </a:rPr>
              <a:t>arr</a:t>
            </a:r>
            <a:r>
              <a:rPr lang="en-US" sz="1400" dirty="0">
                <a:latin typeface="Calibri" charset="0"/>
                <a:ea typeface="DengXian" charset="-122"/>
                <a:cs typeface="Times New Roman" charset="0"/>
              </a:rPr>
              <a:t>[n-1] which is 4, swap 2 with 4, </a:t>
            </a:r>
          </a:p>
          <a:p>
            <a:r>
              <a:rPr lang="en-US" sz="1400" dirty="0">
                <a:latin typeface="Calibri" charset="0"/>
                <a:ea typeface="DengXian" charset="-122"/>
                <a:cs typeface="Times New Roman" charset="0"/>
              </a:rPr>
              <a:t>3.then sorted </a:t>
            </a:r>
            <a:r>
              <a:rPr lang="en-US" sz="1400" dirty="0" err="1">
                <a:latin typeface="Calibri" charset="0"/>
                <a:ea typeface="DengXian" charset="-122"/>
                <a:cs typeface="Times New Roman" charset="0"/>
              </a:rPr>
              <a:t>arr</a:t>
            </a:r>
            <a:r>
              <a:rPr lang="en-US" sz="1400" dirty="0">
                <a:latin typeface="Calibri" charset="0"/>
                <a:ea typeface="DengXian" charset="-122"/>
                <a:cs typeface="Times New Roman" charset="0"/>
              </a:rPr>
              <a:t>[i+1] to </a:t>
            </a:r>
            <a:r>
              <a:rPr lang="en-US" sz="1400" dirty="0" err="1">
                <a:latin typeface="Calibri" charset="0"/>
                <a:ea typeface="DengXian" charset="-122"/>
                <a:cs typeface="Times New Roman" charset="0"/>
              </a:rPr>
              <a:t>arr</a:t>
            </a:r>
            <a:r>
              <a:rPr lang="en-US" sz="1400" dirty="0">
                <a:latin typeface="Calibri" charset="0"/>
                <a:ea typeface="DengXian" charset="-122"/>
                <a:cs typeface="Times New Roman" charset="0"/>
              </a:rPr>
              <a:t>[n-1</a:t>
            </a:r>
            <a:r>
              <a:rPr lang="en-US" sz="1400" dirty="0" smtClean="0">
                <a:latin typeface="Calibri" charset="0"/>
                <a:ea typeface="DengXian" charset="-122"/>
                <a:cs typeface="Times New Roman" charset="0"/>
              </a:rPr>
              <a:t>], 2304 21 -&gt; 2304 12</a:t>
            </a:r>
            <a:endParaRPr lang="en-US" sz="1400" dirty="0">
              <a:latin typeface="Calibri" charset="0"/>
              <a:ea typeface="DengXian" charset="-122"/>
              <a:cs typeface="Times New Roman" charset="0"/>
            </a:endParaRPr>
          </a:p>
          <a:p>
            <a:r>
              <a:rPr lang="en-US" sz="1400" dirty="0">
                <a:latin typeface="Calibri" charset="0"/>
                <a:ea typeface="DengXian" charset="-122"/>
                <a:cs typeface="Times New Roman" charset="0"/>
              </a:rPr>
              <a:t>if in step 1 we can't find the </a:t>
            </a:r>
            <a:r>
              <a:rPr lang="en-US" sz="1400" dirty="0" err="1">
                <a:latin typeface="Calibri" charset="0"/>
                <a:ea typeface="DengXian" charset="-122"/>
                <a:cs typeface="Times New Roman" charset="0"/>
              </a:rPr>
              <a:t>i</a:t>
            </a:r>
            <a:r>
              <a:rPr lang="en-US" sz="1400" dirty="0">
                <a:latin typeface="Calibri" charset="0"/>
                <a:ea typeface="DengXian" charset="-122"/>
                <a:cs typeface="Times New Roman" charset="0"/>
              </a:rPr>
              <a:t>, return -1</a:t>
            </a:r>
            <a:endParaRPr lang="en-US" sz="1400" dirty="0">
              <a:effectLst/>
              <a:latin typeface="Calibri" charset="0"/>
              <a:ea typeface="DengXian" charset="-122"/>
              <a:cs typeface="Times New Roman" charset="0"/>
            </a:endParaRPr>
          </a:p>
        </p:txBody>
      </p:sp>
      <p:sp>
        <p:nvSpPr>
          <p:cNvPr id="10" name="Rectangle 9"/>
          <p:cNvSpPr/>
          <p:nvPr/>
        </p:nvSpPr>
        <p:spPr>
          <a:xfrm>
            <a:off x="0" y="2527897"/>
            <a:ext cx="6096000" cy="3970318"/>
          </a:xfrm>
          <a:prstGeom prst="rect">
            <a:avLst/>
          </a:prstGeom>
        </p:spPr>
        <p:txBody>
          <a:bodyPr>
            <a:spAutoFit/>
          </a:bodyPr>
          <a:lstStyle/>
          <a:p>
            <a:r>
              <a:rPr lang="en-US" sz="1400" dirty="0" err="1">
                <a:solidFill>
                  <a:schemeClr val="accent1">
                    <a:lumMod val="75000"/>
                  </a:schemeClr>
                </a:solidFill>
                <a:latin typeface="Calibri" charset="0"/>
                <a:ea typeface="DengXian" charset="-122"/>
                <a:cs typeface="Times New Roman" charset="0"/>
              </a:rPr>
              <a:t>var</a:t>
            </a:r>
            <a:r>
              <a:rPr lang="en-US" sz="1400" dirty="0">
                <a:solidFill>
                  <a:schemeClr val="accent1">
                    <a:lumMod val="75000"/>
                  </a:schemeClr>
                </a:solidFill>
                <a:latin typeface="Calibri" charset="0"/>
                <a:ea typeface="DengXian" charset="-122"/>
                <a:cs typeface="Times New Roman" charset="0"/>
              </a:rPr>
              <a:t> </a:t>
            </a:r>
            <a:r>
              <a:rPr lang="en-US" sz="1400" dirty="0" err="1">
                <a:solidFill>
                  <a:schemeClr val="accent1">
                    <a:lumMod val="75000"/>
                  </a:schemeClr>
                </a:solidFill>
                <a:latin typeface="Calibri" charset="0"/>
                <a:ea typeface="DengXian" charset="-122"/>
                <a:cs typeface="Times New Roman" charset="0"/>
              </a:rPr>
              <a:t>arr</a:t>
            </a:r>
            <a:r>
              <a:rPr lang="en-US" sz="1400" dirty="0">
                <a:solidFill>
                  <a:schemeClr val="accent1">
                    <a:lumMod val="75000"/>
                  </a:schemeClr>
                </a:solidFill>
                <a:latin typeface="Calibri" charset="0"/>
                <a:ea typeface="DengXian" charset="-122"/>
                <a:cs typeface="Times New Roman" charset="0"/>
              </a:rPr>
              <a:t> = (''+n).split(''), l = </a:t>
            </a:r>
            <a:r>
              <a:rPr lang="en-US" sz="1400" dirty="0" err="1">
                <a:solidFill>
                  <a:schemeClr val="accent1">
                    <a:lumMod val="75000"/>
                  </a:schemeClr>
                </a:solidFill>
                <a:latin typeface="Calibri" charset="0"/>
                <a:ea typeface="DengXian" charset="-122"/>
                <a:cs typeface="Times New Roman" charset="0"/>
              </a:rPr>
              <a:t>arr.length</a:t>
            </a:r>
            <a:r>
              <a:rPr lang="en-US" sz="1400" dirty="0">
                <a:solidFill>
                  <a:schemeClr val="accent1">
                    <a:lumMod val="75000"/>
                  </a:schemeClr>
                </a:solidFill>
                <a:latin typeface="Calibri" charset="0"/>
                <a:ea typeface="DengXian" charset="-122"/>
                <a:cs typeface="Times New Roman" charset="0"/>
              </a:rPr>
              <a:t>, </a:t>
            </a:r>
            <a:r>
              <a:rPr lang="en-US" sz="1400" dirty="0" err="1">
                <a:solidFill>
                  <a:schemeClr val="accent1">
                    <a:lumMod val="75000"/>
                  </a:schemeClr>
                </a:solidFill>
                <a:latin typeface="Calibri" charset="0"/>
                <a:ea typeface="DengXian" charset="-122"/>
                <a:cs typeface="Times New Roman" charset="0"/>
              </a:rPr>
              <a:t>pos</a:t>
            </a:r>
            <a:r>
              <a:rPr lang="en-US" sz="1400" dirty="0">
                <a:solidFill>
                  <a:schemeClr val="accent1">
                    <a:lumMod val="75000"/>
                  </a:schemeClr>
                </a:solidFill>
                <a:latin typeface="Calibri" charset="0"/>
                <a:ea typeface="DengXian" charset="-122"/>
                <a:cs typeface="Times New Roman" charset="0"/>
              </a:rPr>
              <a:t> = -1, </a:t>
            </a:r>
            <a:r>
              <a:rPr lang="en-US" sz="1400" dirty="0" err="1">
                <a:solidFill>
                  <a:schemeClr val="accent1">
                    <a:lumMod val="75000"/>
                  </a:schemeClr>
                </a:solidFill>
                <a:latin typeface="Calibri" charset="0"/>
                <a:ea typeface="DengXian" charset="-122"/>
                <a:cs typeface="Times New Roman" charset="0"/>
              </a:rPr>
              <a:t>swapInd</a:t>
            </a:r>
            <a:r>
              <a:rPr lang="en-US" sz="1400" dirty="0">
                <a:solidFill>
                  <a:schemeClr val="accent1">
                    <a:lumMod val="75000"/>
                  </a:schemeClr>
                </a:solidFill>
                <a:latin typeface="Calibri" charset="0"/>
                <a:ea typeface="DengXian" charset="-122"/>
                <a:cs typeface="Times New Roman" charset="0"/>
              </a:rPr>
              <a:t>, </a:t>
            </a:r>
            <a:r>
              <a:rPr lang="en-US" sz="1400" dirty="0" err="1">
                <a:solidFill>
                  <a:schemeClr val="accent1">
                    <a:lumMod val="75000"/>
                  </a:schemeClr>
                </a:solidFill>
                <a:latin typeface="Calibri" charset="0"/>
                <a:ea typeface="DengXian" charset="-122"/>
                <a:cs typeface="Times New Roman" charset="0"/>
              </a:rPr>
              <a:t>minV</a:t>
            </a:r>
            <a:r>
              <a:rPr lang="en-US" sz="1400" dirty="0">
                <a:solidFill>
                  <a:schemeClr val="accent1">
                    <a:lumMod val="75000"/>
                  </a:schemeClr>
                </a:solidFill>
                <a:latin typeface="Calibri" charset="0"/>
                <a:ea typeface="DengXian" charset="-122"/>
                <a:cs typeface="Times New Roman" charset="0"/>
              </a:rPr>
              <a:t> = Infinity;</a:t>
            </a:r>
          </a:p>
          <a:p>
            <a:r>
              <a:rPr lang="en-US" sz="1400" dirty="0">
                <a:solidFill>
                  <a:schemeClr val="accent1">
                    <a:lumMod val="75000"/>
                  </a:schemeClr>
                </a:solidFill>
                <a:latin typeface="Calibri" charset="0"/>
                <a:ea typeface="DengXian" charset="-122"/>
                <a:cs typeface="Times New Roman" charset="0"/>
              </a:rPr>
              <a:t>    for(</a:t>
            </a:r>
            <a:r>
              <a:rPr lang="en-US" sz="1400" dirty="0" err="1">
                <a:solidFill>
                  <a:schemeClr val="accent1">
                    <a:lumMod val="75000"/>
                  </a:schemeClr>
                </a:solidFill>
                <a:latin typeface="Calibri" charset="0"/>
                <a:ea typeface="DengXian" charset="-122"/>
                <a:cs typeface="Times New Roman" charset="0"/>
              </a:rPr>
              <a:t>var</a:t>
            </a:r>
            <a:r>
              <a:rPr lang="en-US" sz="1400" dirty="0">
                <a:solidFill>
                  <a:schemeClr val="accent1">
                    <a:lumMod val="75000"/>
                  </a:schemeClr>
                </a:solidFill>
                <a:latin typeface="Calibri" charset="0"/>
                <a:ea typeface="DengXian" charset="-122"/>
                <a:cs typeface="Times New Roman" charset="0"/>
              </a:rPr>
              <a:t> </a:t>
            </a:r>
            <a:r>
              <a:rPr lang="en-US" sz="1400" dirty="0" err="1">
                <a:solidFill>
                  <a:schemeClr val="accent1">
                    <a:lumMod val="75000"/>
                  </a:schemeClr>
                </a:solidFill>
                <a:latin typeface="Calibri" charset="0"/>
                <a:ea typeface="DengXian" charset="-122"/>
                <a:cs typeface="Times New Roman" charset="0"/>
              </a:rPr>
              <a:t>i</a:t>
            </a:r>
            <a:r>
              <a:rPr lang="en-US" sz="1400" dirty="0">
                <a:solidFill>
                  <a:schemeClr val="accent1">
                    <a:lumMod val="75000"/>
                  </a:schemeClr>
                </a:solidFill>
                <a:latin typeface="Calibri" charset="0"/>
                <a:ea typeface="DengXian" charset="-122"/>
                <a:cs typeface="Times New Roman" charset="0"/>
              </a:rPr>
              <a:t>=l-2; </a:t>
            </a:r>
            <a:r>
              <a:rPr lang="en-US" sz="1400" dirty="0" err="1">
                <a:solidFill>
                  <a:schemeClr val="accent1">
                    <a:lumMod val="75000"/>
                  </a:schemeClr>
                </a:solidFill>
                <a:latin typeface="Calibri" charset="0"/>
                <a:ea typeface="DengXian" charset="-122"/>
                <a:cs typeface="Times New Roman" charset="0"/>
              </a:rPr>
              <a:t>i</a:t>
            </a:r>
            <a:r>
              <a:rPr lang="en-US" sz="1400" dirty="0">
                <a:solidFill>
                  <a:schemeClr val="accent1">
                    <a:lumMod val="75000"/>
                  </a:schemeClr>
                </a:solidFill>
                <a:latin typeface="Calibri" charset="0"/>
                <a:ea typeface="DengXian" charset="-122"/>
                <a:cs typeface="Times New Roman" charset="0"/>
              </a:rPr>
              <a:t>&gt;=0; </a:t>
            </a:r>
            <a:r>
              <a:rPr lang="en-US" sz="1400" dirty="0" err="1">
                <a:solidFill>
                  <a:schemeClr val="accent1">
                    <a:lumMod val="75000"/>
                  </a:schemeClr>
                </a:solidFill>
                <a:latin typeface="Calibri" charset="0"/>
                <a:ea typeface="DengXian" charset="-122"/>
                <a:cs typeface="Times New Roman" charset="0"/>
              </a:rPr>
              <a:t>i</a:t>
            </a:r>
            <a:r>
              <a:rPr lang="en-US" sz="1400" dirty="0">
                <a:solidFill>
                  <a:schemeClr val="accent1">
                    <a:lumMod val="75000"/>
                  </a:schemeClr>
                </a:solidFill>
                <a:latin typeface="Calibri" charset="0"/>
                <a:ea typeface="DengXian" charset="-122"/>
                <a:cs typeface="Times New Roman" charset="0"/>
              </a:rPr>
              <a:t>--) {</a:t>
            </a:r>
          </a:p>
          <a:p>
            <a:r>
              <a:rPr lang="en-US" sz="1400" dirty="0">
                <a:solidFill>
                  <a:schemeClr val="accent1">
                    <a:lumMod val="75000"/>
                  </a:schemeClr>
                </a:solidFill>
                <a:latin typeface="Calibri" charset="0"/>
                <a:ea typeface="DengXian" charset="-122"/>
                <a:cs typeface="Times New Roman" charset="0"/>
              </a:rPr>
              <a:t>        if(</a:t>
            </a:r>
            <a:r>
              <a:rPr lang="en-US" sz="1400" dirty="0" err="1">
                <a:solidFill>
                  <a:schemeClr val="accent1">
                    <a:lumMod val="75000"/>
                  </a:schemeClr>
                </a:solidFill>
                <a:latin typeface="Calibri" charset="0"/>
                <a:ea typeface="DengXian" charset="-122"/>
                <a:cs typeface="Times New Roman" charset="0"/>
              </a:rPr>
              <a:t>arr</a:t>
            </a:r>
            <a:r>
              <a:rPr lang="en-US" sz="1400" dirty="0">
                <a:solidFill>
                  <a:schemeClr val="accent1">
                    <a:lumMod val="75000"/>
                  </a:schemeClr>
                </a:solidFill>
                <a:latin typeface="Calibri" charset="0"/>
                <a:ea typeface="DengXian" charset="-122"/>
                <a:cs typeface="Times New Roman" charset="0"/>
              </a:rPr>
              <a:t>[</a:t>
            </a:r>
            <a:r>
              <a:rPr lang="en-US" sz="1400" dirty="0" err="1">
                <a:solidFill>
                  <a:schemeClr val="accent1">
                    <a:lumMod val="75000"/>
                  </a:schemeClr>
                </a:solidFill>
                <a:latin typeface="Calibri" charset="0"/>
                <a:ea typeface="DengXian" charset="-122"/>
                <a:cs typeface="Times New Roman" charset="0"/>
              </a:rPr>
              <a:t>i</a:t>
            </a:r>
            <a:r>
              <a:rPr lang="en-US" sz="1400" dirty="0">
                <a:solidFill>
                  <a:schemeClr val="accent1">
                    <a:lumMod val="75000"/>
                  </a:schemeClr>
                </a:solidFill>
                <a:latin typeface="Calibri" charset="0"/>
                <a:ea typeface="DengXian" charset="-122"/>
                <a:cs typeface="Times New Roman" charset="0"/>
              </a:rPr>
              <a:t>] &lt; </a:t>
            </a:r>
            <a:r>
              <a:rPr lang="en-US" sz="1400" dirty="0" err="1">
                <a:solidFill>
                  <a:schemeClr val="accent1">
                    <a:lumMod val="75000"/>
                  </a:schemeClr>
                </a:solidFill>
                <a:latin typeface="Calibri" charset="0"/>
                <a:ea typeface="DengXian" charset="-122"/>
                <a:cs typeface="Times New Roman" charset="0"/>
              </a:rPr>
              <a:t>arr</a:t>
            </a:r>
            <a:r>
              <a:rPr lang="en-US" sz="1400" dirty="0">
                <a:solidFill>
                  <a:schemeClr val="accent1">
                    <a:lumMod val="75000"/>
                  </a:schemeClr>
                </a:solidFill>
                <a:latin typeface="Calibri" charset="0"/>
                <a:ea typeface="DengXian" charset="-122"/>
                <a:cs typeface="Times New Roman" charset="0"/>
              </a:rPr>
              <a:t>[i+1]) {</a:t>
            </a:r>
          </a:p>
          <a:p>
            <a:r>
              <a:rPr lang="en-US" sz="1400" dirty="0">
                <a:solidFill>
                  <a:schemeClr val="accent1">
                    <a:lumMod val="75000"/>
                  </a:schemeClr>
                </a:solidFill>
                <a:latin typeface="Calibri" charset="0"/>
                <a:ea typeface="DengXian" charset="-122"/>
                <a:cs typeface="Times New Roman" charset="0"/>
              </a:rPr>
              <a:t>            </a:t>
            </a:r>
            <a:r>
              <a:rPr lang="en-US" sz="1400" dirty="0" err="1">
                <a:solidFill>
                  <a:schemeClr val="accent1">
                    <a:lumMod val="75000"/>
                  </a:schemeClr>
                </a:solidFill>
                <a:latin typeface="Calibri" charset="0"/>
                <a:ea typeface="DengXian" charset="-122"/>
                <a:cs typeface="Times New Roman" charset="0"/>
              </a:rPr>
              <a:t>pos</a:t>
            </a:r>
            <a:r>
              <a:rPr lang="en-US" sz="1400" dirty="0">
                <a:solidFill>
                  <a:schemeClr val="accent1">
                    <a:lumMod val="75000"/>
                  </a:schemeClr>
                </a:solidFill>
                <a:latin typeface="Calibri" charset="0"/>
                <a:ea typeface="DengXian" charset="-122"/>
                <a:cs typeface="Times New Roman" charset="0"/>
              </a:rPr>
              <a:t> = </a:t>
            </a:r>
            <a:r>
              <a:rPr lang="en-US" sz="1400" dirty="0" err="1">
                <a:solidFill>
                  <a:schemeClr val="accent1">
                    <a:lumMod val="75000"/>
                  </a:schemeClr>
                </a:solidFill>
                <a:latin typeface="Calibri" charset="0"/>
                <a:ea typeface="DengXian" charset="-122"/>
                <a:cs typeface="Times New Roman" charset="0"/>
              </a:rPr>
              <a:t>i</a:t>
            </a:r>
            <a:r>
              <a:rPr lang="en-US" sz="1400" dirty="0">
                <a:solidFill>
                  <a:schemeClr val="accent1">
                    <a:lumMod val="75000"/>
                  </a:schemeClr>
                </a:solidFill>
                <a:latin typeface="Calibri" charset="0"/>
                <a:ea typeface="DengXian" charset="-122"/>
                <a:cs typeface="Times New Roman" charset="0"/>
              </a:rPr>
              <a:t>;</a:t>
            </a:r>
          </a:p>
          <a:p>
            <a:r>
              <a:rPr lang="en-US" sz="1400" dirty="0">
                <a:solidFill>
                  <a:schemeClr val="accent1">
                    <a:lumMod val="75000"/>
                  </a:schemeClr>
                </a:solidFill>
                <a:latin typeface="Calibri" charset="0"/>
                <a:ea typeface="DengXian" charset="-122"/>
                <a:cs typeface="Times New Roman" charset="0"/>
              </a:rPr>
              <a:t>            break;</a:t>
            </a:r>
          </a:p>
          <a:p>
            <a:r>
              <a:rPr lang="en-US" sz="1400" dirty="0">
                <a:solidFill>
                  <a:schemeClr val="accent1">
                    <a:lumMod val="75000"/>
                  </a:schemeClr>
                </a:solidFill>
                <a:latin typeface="Calibri" charset="0"/>
                <a:ea typeface="DengXian" charset="-122"/>
                <a:cs typeface="Times New Roman" charset="0"/>
              </a:rPr>
              <a:t>        }</a:t>
            </a:r>
          </a:p>
          <a:p>
            <a:r>
              <a:rPr lang="en-US" sz="1400" dirty="0">
                <a:solidFill>
                  <a:schemeClr val="accent1">
                    <a:lumMod val="75000"/>
                  </a:schemeClr>
                </a:solidFill>
                <a:latin typeface="Calibri" charset="0"/>
                <a:ea typeface="DengXian" charset="-122"/>
                <a:cs typeface="Times New Roman" charset="0"/>
              </a:rPr>
              <a:t>    }</a:t>
            </a:r>
          </a:p>
          <a:p>
            <a:r>
              <a:rPr lang="en-US" sz="1400" dirty="0">
                <a:solidFill>
                  <a:schemeClr val="accent1">
                    <a:lumMod val="75000"/>
                  </a:schemeClr>
                </a:solidFill>
                <a:latin typeface="Calibri" charset="0"/>
                <a:ea typeface="DengXian" charset="-122"/>
                <a:cs typeface="Times New Roman" charset="0"/>
              </a:rPr>
              <a:t>    if(</a:t>
            </a:r>
            <a:r>
              <a:rPr lang="en-US" sz="1400" dirty="0" err="1">
                <a:solidFill>
                  <a:schemeClr val="accent1">
                    <a:lumMod val="75000"/>
                  </a:schemeClr>
                </a:solidFill>
                <a:latin typeface="Calibri" charset="0"/>
                <a:ea typeface="DengXian" charset="-122"/>
                <a:cs typeface="Times New Roman" charset="0"/>
              </a:rPr>
              <a:t>pos</a:t>
            </a:r>
            <a:r>
              <a:rPr lang="en-US" sz="1400" dirty="0">
                <a:solidFill>
                  <a:schemeClr val="accent1">
                    <a:lumMod val="75000"/>
                  </a:schemeClr>
                </a:solidFill>
                <a:latin typeface="Calibri" charset="0"/>
                <a:ea typeface="DengXian" charset="-122"/>
                <a:cs typeface="Times New Roman" charset="0"/>
              </a:rPr>
              <a:t> === -1)  return -1;</a:t>
            </a:r>
          </a:p>
          <a:p>
            <a:r>
              <a:rPr lang="en-US" sz="1400" dirty="0">
                <a:solidFill>
                  <a:schemeClr val="accent1">
                    <a:lumMod val="75000"/>
                  </a:schemeClr>
                </a:solidFill>
                <a:latin typeface="Calibri" charset="0"/>
                <a:ea typeface="DengXian" charset="-122"/>
                <a:cs typeface="Times New Roman" charset="0"/>
              </a:rPr>
              <a:t>    for(</a:t>
            </a:r>
            <a:r>
              <a:rPr lang="en-US" sz="1400" dirty="0" err="1">
                <a:solidFill>
                  <a:schemeClr val="accent1">
                    <a:lumMod val="75000"/>
                  </a:schemeClr>
                </a:solidFill>
                <a:latin typeface="Calibri" charset="0"/>
                <a:ea typeface="DengXian" charset="-122"/>
                <a:cs typeface="Times New Roman" charset="0"/>
              </a:rPr>
              <a:t>var</a:t>
            </a:r>
            <a:r>
              <a:rPr lang="en-US" sz="1400" dirty="0">
                <a:solidFill>
                  <a:schemeClr val="accent1">
                    <a:lumMod val="75000"/>
                  </a:schemeClr>
                </a:solidFill>
                <a:latin typeface="Calibri" charset="0"/>
                <a:ea typeface="DengXian" charset="-122"/>
                <a:cs typeface="Times New Roman" charset="0"/>
              </a:rPr>
              <a:t> </a:t>
            </a:r>
            <a:r>
              <a:rPr lang="en-US" sz="1400" dirty="0" err="1">
                <a:solidFill>
                  <a:schemeClr val="accent1">
                    <a:lumMod val="75000"/>
                  </a:schemeClr>
                </a:solidFill>
                <a:latin typeface="Calibri" charset="0"/>
                <a:ea typeface="DengXian" charset="-122"/>
                <a:cs typeface="Times New Roman" charset="0"/>
              </a:rPr>
              <a:t>i</a:t>
            </a:r>
            <a:r>
              <a:rPr lang="en-US" sz="1400" dirty="0">
                <a:solidFill>
                  <a:schemeClr val="accent1">
                    <a:lumMod val="75000"/>
                  </a:schemeClr>
                </a:solidFill>
                <a:latin typeface="Calibri" charset="0"/>
                <a:ea typeface="DengXian" charset="-122"/>
                <a:cs typeface="Times New Roman" charset="0"/>
              </a:rPr>
              <a:t>=pos+1; </a:t>
            </a:r>
            <a:r>
              <a:rPr lang="en-US" sz="1400" dirty="0" err="1">
                <a:solidFill>
                  <a:schemeClr val="accent1">
                    <a:lumMod val="75000"/>
                  </a:schemeClr>
                </a:solidFill>
                <a:latin typeface="Calibri" charset="0"/>
                <a:ea typeface="DengXian" charset="-122"/>
                <a:cs typeface="Times New Roman" charset="0"/>
              </a:rPr>
              <a:t>i</a:t>
            </a:r>
            <a:r>
              <a:rPr lang="en-US" sz="1400" dirty="0">
                <a:solidFill>
                  <a:schemeClr val="accent1">
                    <a:lumMod val="75000"/>
                  </a:schemeClr>
                </a:solidFill>
                <a:latin typeface="Calibri" charset="0"/>
                <a:ea typeface="DengXian" charset="-122"/>
                <a:cs typeface="Times New Roman" charset="0"/>
              </a:rPr>
              <a:t>&lt;l; </a:t>
            </a:r>
            <a:r>
              <a:rPr lang="en-US" sz="1400" dirty="0" err="1">
                <a:solidFill>
                  <a:schemeClr val="accent1">
                    <a:lumMod val="75000"/>
                  </a:schemeClr>
                </a:solidFill>
                <a:latin typeface="Calibri" charset="0"/>
                <a:ea typeface="DengXian" charset="-122"/>
                <a:cs typeface="Times New Roman" charset="0"/>
              </a:rPr>
              <a:t>i</a:t>
            </a:r>
            <a:r>
              <a:rPr lang="en-US" sz="1400" dirty="0">
                <a:solidFill>
                  <a:schemeClr val="accent1">
                    <a:lumMod val="75000"/>
                  </a:schemeClr>
                </a:solidFill>
                <a:latin typeface="Calibri" charset="0"/>
                <a:ea typeface="DengXian" charset="-122"/>
                <a:cs typeface="Times New Roman" charset="0"/>
              </a:rPr>
              <a:t>++) {</a:t>
            </a:r>
          </a:p>
          <a:p>
            <a:r>
              <a:rPr lang="en-US" sz="1400" dirty="0">
                <a:solidFill>
                  <a:schemeClr val="accent1">
                    <a:lumMod val="75000"/>
                  </a:schemeClr>
                </a:solidFill>
                <a:latin typeface="Calibri" charset="0"/>
                <a:ea typeface="DengXian" charset="-122"/>
                <a:cs typeface="Times New Roman" charset="0"/>
              </a:rPr>
              <a:t>        if(+</a:t>
            </a:r>
            <a:r>
              <a:rPr lang="en-US" sz="1400" dirty="0" err="1">
                <a:solidFill>
                  <a:schemeClr val="accent1">
                    <a:lumMod val="75000"/>
                  </a:schemeClr>
                </a:solidFill>
                <a:latin typeface="Calibri" charset="0"/>
                <a:ea typeface="DengXian" charset="-122"/>
                <a:cs typeface="Times New Roman" charset="0"/>
              </a:rPr>
              <a:t>arr</a:t>
            </a:r>
            <a:r>
              <a:rPr lang="en-US" sz="1400" dirty="0">
                <a:solidFill>
                  <a:schemeClr val="accent1">
                    <a:lumMod val="75000"/>
                  </a:schemeClr>
                </a:solidFill>
                <a:latin typeface="Calibri" charset="0"/>
                <a:ea typeface="DengXian" charset="-122"/>
                <a:cs typeface="Times New Roman" charset="0"/>
              </a:rPr>
              <a:t>[</a:t>
            </a:r>
            <a:r>
              <a:rPr lang="en-US" sz="1400" dirty="0" err="1">
                <a:solidFill>
                  <a:schemeClr val="accent1">
                    <a:lumMod val="75000"/>
                  </a:schemeClr>
                </a:solidFill>
                <a:latin typeface="Calibri" charset="0"/>
                <a:ea typeface="DengXian" charset="-122"/>
                <a:cs typeface="Times New Roman" charset="0"/>
              </a:rPr>
              <a:t>i</a:t>
            </a:r>
            <a:r>
              <a:rPr lang="en-US" sz="1400" dirty="0">
                <a:solidFill>
                  <a:schemeClr val="accent1">
                    <a:lumMod val="75000"/>
                  </a:schemeClr>
                </a:solidFill>
                <a:latin typeface="Calibri" charset="0"/>
                <a:ea typeface="DengXian" charset="-122"/>
                <a:cs typeface="Times New Roman" charset="0"/>
              </a:rPr>
              <a:t>] &gt; +</a:t>
            </a:r>
            <a:r>
              <a:rPr lang="en-US" sz="1400" dirty="0" err="1">
                <a:solidFill>
                  <a:schemeClr val="accent1">
                    <a:lumMod val="75000"/>
                  </a:schemeClr>
                </a:solidFill>
                <a:latin typeface="Calibri" charset="0"/>
                <a:ea typeface="DengXian" charset="-122"/>
                <a:cs typeface="Times New Roman" charset="0"/>
              </a:rPr>
              <a:t>arr</a:t>
            </a:r>
            <a:r>
              <a:rPr lang="en-US" sz="1400" dirty="0">
                <a:solidFill>
                  <a:schemeClr val="accent1">
                    <a:lumMod val="75000"/>
                  </a:schemeClr>
                </a:solidFill>
                <a:latin typeface="Calibri" charset="0"/>
                <a:ea typeface="DengXian" charset="-122"/>
                <a:cs typeface="Times New Roman" charset="0"/>
              </a:rPr>
              <a:t>[</a:t>
            </a:r>
            <a:r>
              <a:rPr lang="en-US" sz="1400" dirty="0" err="1">
                <a:solidFill>
                  <a:schemeClr val="accent1">
                    <a:lumMod val="75000"/>
                  </a:schemeClr>
                </a:solidFill>
                <a:latin typeface="Calibri" charset="0"/>
                <a:ea typeface="DengXian" charset="-122"/>
                <a:cs typeface="Times New Roman" charset="0"/>
              </a:rPr>
              <a:t>pos</a:t>
            </a:r>
            <a:r>
              <a:rPr lang="en-US" sz="1400" dirty="0">
                <a:solidFill>
                  <a:schemeClr val="accent1">
                    <a:lumMod val="75000"/>
                  </a:schemeClr>
                </a:solidFill>
                <a:latin typeface="Calibri" charset="0"/>
                <a:ea typeface="DengXian" charset="-122"/>
                <a:cs typeface="Times New Roman" charset="0"/>
              </a:rPr>
              <a:t>] &amp;&amp; +</a:t>
            </a:r>
            <a:r>
              <a:rPr lang="en-US" sz="1400" dirty="0" err="1">
                <a:solidFill>
                  <a:schemeClr val="accent1">
                    <a:lumMod val="75000"/>
                  </a:schemeClr>
                </a:solidFill>
                <a:latin typeface="Calibri" charset="0"/>
                <a:ea typeface="DengXian" charset="-122"/>
                <a:cs typeface="Times New Roman" charset="0"/>
              </a:rPr>
              <a:t>arr</a:t>
            </a:r>
            <a:r>
              <a:rPr lang="en-US" sz="1400" dirty="0">
                <a:solidFill>
                  <a:schemeClr val="accent1">
                    <a:lumMod val="75000"/>
                  </a:schemeClr>
                </a:solidFill>
                <a:latin typeface="Calibri" charset="0"/>
                <a:ea typeface="DengXian" charset="-122"/>
                <a:cs typeface="Times New Roman" charset="0"/>
              </a:rPr>
              <a:t>[</a:t>
            </a:r>
            <a:r>
              <a:rPr lang="en-US" sz="1400" dirty="0" err="1">
                <a:solidFill>
                  <a:schemeClr val="accent1">
                    <a:lumMod val="75000"/>
                  </a:schemeClr>
                </a:solidFill>
                <a:latin typeface="Calibri" charset="0"/>
                <a:ea typeface="DengXian" charset="-122"/>
                <a:cs typeface="Times New Roman" charset="0"/>
              </a:rPr>
              <a:t>i</a:t>
            </a:r>
            <a:r>
              <a:rPr lang="en-US" sz="1400" dirty="0">
                <a:solidFill>
                  <a:schemeClr val="accent1">
                    <a:lumMod val="75000"/>
                  </a:schemeClr>
                </a:solidFill>
                <a:latin typeface="Calibri" charset="0"/>
                <a:ea typeface="DengXian" charset="-122"/>
                <a:cs typeface="Times New Roman" charset="0"/>
              </a:rPr>
              <a:t>] &lt; </a:t>
            </a:r>
            <a:r>
              <a:rPr lang="en-US" sz="1400" dirty="0" err="1">
                <a:solidFill>
                  <a:schemeClr val="accent1">
                    <a:lumMod val="75000"/>
                  </a:schemeClr>
                </a:solidFill>
                <a:latin typeface="Calibri" charset="0"/>
                <a:ea typeface="DengXian" charset="-122"/>
                <a:cs typeface="Times New Roman" charset="0"/>
              </a:rPr>
              <a:t>minV</a:t>
            </a:r>
            <a:r>
              <a:rPr lang="en-US" sz="1400" dirty="0">
                <a:solidFill>
                  <a:schemeClr val="accent1">
                    <a:lumMod val="75000"/>
                  </a:schemeClr>
                </a:solidFill>
                <a:latin typeface="Calibri" charset="0"/>
                <a:ea typeface="DengXian" charset="-122"/>
                <a:cs typeface="Times New Roman" charset="0"/>
              </a:rPr>
              <a:t>) {</a:t>
            </a:r>
          </a:p>
          <a:p>
            <a:r>
              <a:rPr lang="en-US" sz="1400" dirty="0">
                <a:solidFill>
                  <a:schemeClr val="accent1">
                    <a:lumMod val="75000"/>
                  </a:schemeClr>
                </a:solidFill>
                <a:latin typeface="Calibri" charset="0"/>
                <a:ea typeface="DengXian" charset="-122"/>
                <a:cs typeface="Times New Roman" charset="0"/>
              </a:rPr>
              <a:t>            </a:t>
            </a:r>
            <a:r>
              <a:rPr lang="en-US" sz="1400" dirty="0" err="1">
                <a:solidFill>
                  <a:schemeClr val="accent1">
                    <a:lumMod val="75000"/>
                  </a:schemeClr>
                </a:solidFill>
                <a:latin typeface="Calibri" charset="0"/>
                <a:ea typeface="DengXian" charset="-122"/>
                <a:cs typeface="Times New Roman" charset="0"/>
              </a:rPr>
              <a:t>minV</a:t>
            </a:r>
            <a:r>
              <a:rPr lang="en-US" sz="1400" dirty="0">
                <a:solidFill>
                  <a:schemeClr val="accent1">
                    <a:lumMod val="75000"/>
                  </a:schemeClr>
                </a:solidFill>
                <a:latin typeface="Calibri" charset="0"/>
                <a:ea typeface="DengXian" charset="-122"/>
                <a:cs typeface="Times New Roman" charset="0"/>
              </a:rPr>
              <a:t> = +</a:t>
            </a:r>
            <a:r>
              <a:rPr lang="en-US" sz="1400" dirty="0" err="1">
                <a:solidFill>
                  <a:schemeClr val="accent1">
                    <a:lumMod val="75000"/>
                  </a:schemeClr>
                </a:solidFill>
                <a:latin typeface="Calibri" charset="0"/>
                <a:ea typeface="DengXian" charset="-122"/>
                <a:cs typeface="Times New Roman" charset="0"/>
              </a:rPr>
              <a:t>arr</a:t>
            </a:r>
            <a:r>
              <a:rPr lang="en-US" sz="1400" dirty="0">
                <a:solidFill>
                  <a:schemeClr val="accent1">
                    <a:lumMod val="75000"/>
                  </a:schemeClr>
                </a:solidFill>
                <a:latin typeface="Calibri" charset="0"/>
                <a:ea typeface="DengXian" charset="-122"/>
                <a:cs typeface="Times New Roman" charset="0"/>
              </a:rPr>
              <a:t>[</a:t>
            </a:r>
            <a:r>
              <a:rPr lang="en-US" sz="1400" dirty="0" err="1">
                <a:solidFill>
                  <a:schemeClr val="accent1">
                    <a:lumMod val="75000"/>
                  </a:schemeClr>
                </a:solidFill>
                <a:latin typeface="Calibri" charset="0"/>
                <a:ea typeface="DengXian" charset="-122"/>
                <a:cs typeface="Times New Roman" charset="0"/>
              </a:rPr>
              <a:t>i</a:t>
            </a:r>
            <a:r>
              <a:rPr lang="en-US" sz="1400" dirty="0">
                <a:solidFill>
                  <a:schemeClr val="accent1">
                    <a:lumMod val="75000"/>
                  </a:schemeClr>
                </a:solidFill>
                <a:latin typeface="Calibri" charset="0"/>
                <a:ea typeface="DengXian" charset="-122"/>
                <a:cs typeface="Times New Roman" charset="0"/>
              </a:rPr>
              <a:t>];</a:t>
            </a:r>
          </a:p>
          <a:p>
            <a:r>
              <a:rPr lang="en-US" sz="1400" dirty="0">
                <a:solidFill>
                  <a:schemeClr val="accent1">
                    <a:lumMod val="75000"/>
                  </a:schemeClr>
                </a:solidFill>
                <a:latin typeface="Calibri" charset="0"/>
                <a:ea typeface="DengXian" charset="-122"/>
                <a:cs typeface="Times New Roman" charset="0"/>
              </a:rPr>
              <a:t>            </a:t>
            </a:r>
            <a:r>
              <a:rPr lang="en-US" sz="1400" dirty="0" err="1">
                <a:solidFill>
                  <a:schemeClr val="accent1">
                    <a:lumMod val="75000"/>
                  </a:schemeClr>
                </a:solidFill>
                <a:latin typeface="Calibri" charset="0"/>
                <a:ea typeface="DengXian" charset="-122"/>
                <a:cs typeface="Times New Roman" charset="0"/>
              </a:rPr>
              <a:t>swapInd</a:t>
            </a:r>
            <a:r>
              <a:rPr lang="en-US" sz="1400" dirty="0">
                <a:solidFill>
                  <a:schemeClr val="accent1">
                    <a:lumMod val="75000"/>
                  </a:schemeClr>
                </a:solidFill>
                <a:latin typeface="Calibri" charset="0"/>
                <a:ea typeface="DengXian" charset="-122"/>
                <a:cs typeface="Times New Roman" charset="0"/>
              </a:rPr>
              <a:t> = </a:t>
            </a:r>
            <a:r>
              <a:rPr lang="en-US" sz="1400" dirty="0" err="1">
                <a:solidFill>
                  <a:schemeClr val="accent1">
                    <a:lumMod val="75000"/>
                  </a:schemeClr>
                </a:solidFill>
                <a:latin typeface="Calibri" charset="0"/>
                <a:ea typeface="DengXian" charset="-122"/>
                <a:cs typeface="Times New Roman" charset="0"/>
              </a:rPr>
              <a:t>i</a:t>
            </a:r>
            <a:r>
              <a:rPr lang="en-US" sz="1400" dirty="0">
                <a:solidFill>
                  <a:schemeClr val="accent1">
                    <a:lumMod val="75000"/>
                  </a:schemeClr>
                </a:solidFill>
                <a:latin typeface="Calibri" charset="0"/>
                <a:ea typeface="DengXian" charset="-122"/>
                <a:cs typeface="Times New Roman" charset="0"/>
              </a:rPr>
              <a:t>;</a:t>
            </a:r>
          </a:p>
          <a:p>
            <a:r>
              <a:rPr lang="en-US" sz="1400" dirty="0">
                <a:solidFill>
                  <a:schemeClr val="accent1">
                    <a:lumMod val="75000"/>
                  </a:schemeClr>
                </a:solidFill>
                <a:latin typeface="Calibri" charset="0"/>
                <a:ea typeface="DengXian" charset="-122"/>
                <a:cs typeface="Times New Roman" charset="0"/>
              </a:rPr>
              <a:t>        }</a:t>
            </a:r>
          </a:p>
          <a:p>
            <a:r>
              <a:rPr lang="en-US" sz="1400" dirty="0">
                <a:solidFill>
                  <a:schemeClr val="accent1">
                    <a:lumMod val="75000"/>
                  </a:schemeClr>
                </a:solidFill>
                <a:latin typeface="Calibri" charset="0"/>
                <a:ea typeface="DengXian" charset="-122"/>
                <a:cs typeface="Times New Roman" charset="0"/>
              </a:rPr>
              <a:t>    }</a:t>
            </a:r>
          </a:p>
          <a:p>
            <a:r>
              <a:rPr lang="en-US" sz="1400" dirty="0">
                <a:solidFill>
                  <a:schemeClr val="accent1">
                    <a:lumMod val="75000"/>
                  </a:schemeClr>
                </a:solidFill>
                <a:latin typeface="Calibri" charset="0"/>
                <a:ea typeface="DengXian" charset="-122"/>
                <a:cs typeface="Times New Roman" charset="0"/>
              </a:rPr>
              <a:t>    swap(</a:t>
            </a:r>
            <a:r>
              <a:rPr lang="en-US" sz="1400" dirty="0" err="1">
                <a:solidFill>
                  <a:schemeClr val="accent1">
                    <a:lumMod val="75000"/>
                  </a:schemeClr>
                </a:solidFill>
                <a:latin typeface="Calibri" charset="0"/>
                <a:ea typeface="DengXian" charset="-122"/>
                <a:cs typeface="Times New Roman" charset="0"/>
              </a:rPr>
              <a:t>arr</a:t>
            </a:r>
            <a:r>
              <a:rPr lang="en-US" sz="1400" dirty="0">
                <a:solidFill>
                  <a:schemeClr val="accent1">
                    <a:lumMod val="75000"/>
                  </a:schemeClr>
                </a:solidFill>
                <a:latin typeface="Calibri" charset="0"/>
                <a:ea typeface="DengXian" charset="-122"/>
                <a:cs typeface="Times New Roman" charset="0"/>
              </a:rPr>
              <a:t>, </a:t>
            </a:r>
            <a:r>
              <a:rPr lang="en-US" sz="1400" dirty="0" err="1">
                <a:solidFill>
                  <a:schemeClr val="accent1">
                    <a:lumMod val="75000"/>
                  </a:schemeClr>
                </a:solidFill>
                <a:latin typeface="Calibri" charset="0"/>
                <a:ea typeface="DengXian" charset="-122"/>
                <a:cs typeface="Times New Roman" charset="0"/>
              </a:rPr>
              <a:t>swapInd</a:t>
            </a:r>
            <a:r>
              <a:rPr lang="en-US" sz="1400" dirty="0">
                <a:solidFill>
                  <a:schemeClr val="accent1">
                    <a:lumMod val="75000"/>
                  </a:schemeClr>
                </a:solidFill>
                <a:latin typeface="Calibri" charset="0"/>
                <a:ea typeface="DengXian" charset="-122"/>
                <a:cs typeface="Times New Roman" charset="0"/>
              </a:rPr>
              <a:t>, </a:t>
            </a:r>
            <a:r>
              <a:rPr lang="en-US" sz="1400" dirty="0" err="1">
                <a:solidFill>
                  <a:schemeClr val="accent1">
                    <a:lumMod val="75000"/>
                  </a:schemeClr>
                </a:solidFill>
                <a:latin typeface="Calibri" charset="0"/>
                <a:ea typeface="DengXian" charset="-122"/>
                <a:cs typeface="Times New Roman" charset="0"/>
              </a:rPr>
              <a:t>pos</a:t>
            </a:r>
            <a:r>
              <a:rPr lang="en-US" sz="1400" dirty="0">
                <a:solidFill>
                  <a:schemeClr val="accent1">
                    <a:lumMod val="75000"/>
                  </a:schemeClr>
                </a:solidFill>
                <a:latin typeface="Calibri" charset="0"/>
                <a:ea typeface="DengXian" charset="-122"/>
                <a:cs typeface="Times New Roman" charset="0"/>
              </a:rPr>
              <a:t>);</a:t>
            </a:r>
          </a:p>
          <a:p>
            <a:r>
              <a:rPr lang="en-US" sz="1400" dirty="0">
                <a:solidFill>
                  <a:schemeClr val="accent1">
                    <a:lumMod val="75000"/>
                  </a:schemeClr>
                </a:solidFill>
                <a:latin typeface="Calibri" charset="0"/>
                <a:ea typeface="DengXian" charset="-122"/>
                <a:cs typeface="Times New Roman" charset="0"/>
              </a:rPr>
              <a:t>    </a:t>
            </a:r>
            <a:r>
              <a:rPr lang="en-US" sz="1400" dirty="0" err="1">
                <a:solidFill>
                  <a:schemeClr val="accent1">
                    <a:lumMod val="75000"/>
                  </a:schemeClr>
                </a:solidFill>
                <a:latin typeface="Calibri" charset="0"/>
                <a:ea typeface="DengXian" charset="-122"/>
                <a:cs typeface="Times New Roman" charset="0"/>
              </a:rPr>
              <a:t>var</a:t>
            </a:r>
            <a:r>
              <a:rPr lang="en-US" sz="1400" dirty="0">
                <a:solidFill>
                  <a:schemeClr val="accent1">
                    <a:lumMod val="75000"/>
                  </a:schemeClr>
                </a:solidFill>
                <a:latin typeface="Calibri" charset="0"/>
                <a:ea typeface="DengXian" charset="-122"/>
                <a:cs typeface="Times New Roman" charset="0"/>
              </a:rPr>
              <a:t> sorted = </a:t>
            </a:r>
            <a:r>
              <a:rPr lang="en-US" sz="1400" dirty="0" err="1">
                <a:solidFill>
                  <a:schemeClr val="accent1">
                    <a:lumMod val="75000"/>
                  </a:schemeClr>
                </a:solidFill>
                <a:latin typeface="Calibri" charset="0"/>
                <a:ea typeface="DengXian" charset="-122"/>
                <a:cs typeface="Times New Roman" charset="0"/>
              </a:rPr>
              <a:t>arr.slice</a:t>
            </a:r>
            <a:r>
              <a:rPr lang="en-US" sz="1400" dirty="0">
                <a:solidFill>
                  <a:schemeClr val="accent1">
                    <a:lumMod val="75000"/>
                  </a:schemeClr>
                </a:solidFill>
                <a:latin typeface="Calibri" charset="0"/>
                <a:ea typeface="DengXian" charset="-122"/>
                <a:cs typeface="Times New Roman" charset="0"/>
              </a:rPr>
              <a:t>(pos+1, l).sort((a, b) =&gt; a-b);</a:t>
            </a:r>
          </a:p>
          <a:p>
            <a:r>
              <a:rPr lang="en-US" sz="1400" dirty="0">
                <a:solidFill>
                  <a:schemeClr val="accent1">
                    <a:lumMod val="75000"/>
                  </a:schemeClr>
                </a:solidFill>
                <a:latin typeface="Calibri" charset="0"/>
                <a:ea typeface="DengXian" charset="-122"/>
                <a:cs typeface="Times New Roman" charset="0"/>
              </a:rPr>
              <a:t>    </a:t>
            </a:r>
            <a:r>
              <a:rPr lang="en-US" sz="1400" dirty="0" err="1">
                <a:solidFill>
                  <a:schemeClr val="accent1">
                    <a:lumMod val="75000"/>
                  </a:schemeClr>
                </a:solidFill>
                <a:latin typeface="Calibri" charset="0"/>
                <a:ea typeface="DengXian" charset="-122"/>
                <a:cs typeface="Times New Roman" charset="0"/>
              </a:rPr>
              <a:t>var</a:t>
            </a:r>
            <a:r>
              <a:rPr lang="en-US" sz="1400" dirty="0">
                <a:solidFill>
                  <a:schemeClr val="accent1">
                    <a:lumMod val="75000"/>
                  </a:schemeClr>
                </a:solidFill>
                <a:latin typeface="Calibri" charset="0"/>
                <a:ea typeface="DengXian" charset="-122"/>
                <a:cs typeface="Times New Roman" charset="0"/>
              </a:rPr>
              <a:t> res = +</a:t>
            </a:r>
            <a:r>
              <a:rPr lang="en-US" sz="1400" dirty="0" err="1">
                <a:solidFill>
                  <a:schemeClr val="accent1">
                    <a:lumMod val="75000"/>
                  </a:schemeClr>
                </a:solidFill>
                <a:latin typeface="Calibri" charset="0"/>
                <a:ea typeface="DengXian" charset="-122"/>
                <a:cs typeface="Times New Roman" charset="0"/>
              </a:rPr>
              <a:t>arr.slice</a:t>
            </a:r>
            <a:r>
              <a:rPr lang="en-US" sz="1400" dirty="0">
                <a:solidFill>
                  <a:schemeClr val="accent1">
                    <a:lumMod val="75000"/>
                  </a:schemeClr>
                </a:solidFill>
                <a:latin typeface="Calibri" charset="0"/>
                <a:ea typeface="DengXian" charset="-122"/>
                <a:cs typeface="Times New Roman" charset="0"/>
              </a:rPr>
              <a:t>(0, pos+1).</a:t>
            </a:r>
            <a:r>
              <a:rPr lang="en-US" sz="1400" dirty="0" err="1">
                <a:solidFill>
                  <a:schemeClr val="accent1">
                    <a:lumMod val="75000"/>
                  </a:schemeClr>
                </a:solidFill>
                <a:latin typeface="Calibri" charset="0"/>
                <a:ea typeface="DengXian" charset="-122"/>
                <a:cs typeface="Times New Roman" charset="0"/>
              </a:rPr>
              <a:t>concat</a:t>
            </a:r>
            <a:r>
              <a:rPr lang="en-US" sz="1400" dirty="0">
                <a:solidFill>
                  <a:schemeClr val="accent1">
                    <a:lumMod val="75000"/>
                  </a:schemeClr>
                </a:solidFill>
                <a:latin typeface="Calibri" charset="0"/>
                <a:ea typeface="DengXian" charset="-122"/>
                <a:cs typeface="Times New Roman" charset="0"/>
              </a:rPr>
              <a:t>(sorted).join('');</a:t>
            </a:r>
          </a:p>
          <a:p>
            <a:r>
              <a:rPr lang="en-US" sz="1400" dirty="0">
                <a:solidFill>
                  <a:schemeClr val="accent1">
                    <a:lumMod val="75000"/>
                  </a:schemeClr>
                </a:solidFill>
                <a:latin typeface="Calibri" charset="0"/>
                <a:ea typeface="DengXian" charset="-122"/>
                <a:cs typeface="Times New Roman" charset="0"/>
              </a:rPr>
              <a:t>    return res &gt; </a:t>
            </a:r>
            <a:r>
              <a:rPr lang="en-US" sz="1400" dirty="0" err="1">
                <a:solidFill>
                  <a:schemeClr val="accent1">
                    <a:lumMod val="75000"/>
                  </a:schemeClr>
                </a:solidFill>
                <a:latin typeface="Calibri" charset="0"/>
                <a:ea typeface="DengXian" charset="-122"/>
                <a:cs typeface="Times New Roman" charset="0"/>
              </a:rPr>
              <a:t>Math.pow</a:t>
            </a:r>
            <a:r>
              <a:rPr lang="en-US" sz="1400" dirty="0">
                <a:solidFill>
                  <a:schemeClr val="accent1">
                    <a:lumMod val="75000"/>
                  </a:schemeClr>
                </a:solidFill>
                <a:latin typeface="Calibri" charset="0"/>
                <a:ea typeface="DengXian" charset="-122"/>
                <a:cs typeface="Times New Roman" charset="0"/>
              </a:rPr>
              <a:t>(2, 31)+1 ? -1 : res;</a:t>
            </a:r>
            <a:endParaRPr lang="en-US" sz="1400" dirty="0">
              <a:solidFill>
                <a:schemeClr val="accent1">
                  <a:lumMod val="75000"/>
                </a:schemeClr>
              </a:solidFill>
              <a:effectLst/>
              <a:latin typeface="Calibri" charset="0"/>
              <a:ea typeface="DengXian" charset="-122"/>
              <a:cs typeface="Times New Roman" charset="0"/>
            </a:endParaRPr>
          </a:p>
        </p:txBody>
      </p:sp>
    </p:spTree>
    <p:extLst>
      <p:ext uri="{BB962C8B-B14F-4D97-AF65-F5344CB8AC3E}">
        <p14:creationId xmlns:p14="http://schemas.microsoft.com/office/powerpoint/2010/main" val="1695113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smtClean="0"/>
              <a:t>hard</a:t>
            </a:r>
            <a:endParaRPr lang="en-US" dirty="0"/>
          </a:p>
        </p:txBody>
      </p:sp>
      <p:sp>
        <p:nvSpPr>
          <p:cNvPr id="4" name="Rectangle 3"/>
          <p:cNvSpPr/>
          <p:nvPr/>
        </p:nvSpPr>
        <p:spPr>
          <a:xfrm>
            <a:off x="122712" y="1056904"/>
            <a:ext cx="5482441" cy="1815882"/>
          </a:xfrm>
          <a:prstGeom prst="rect">
            <a:avLst/>
          </a:prstGeom>
        </p:spPr>
        <p:txBody>
          <a:bodyPr wrap="square">
            <a:spAutoFit/>
          </a:bodyPr>
          <a:lstStyle/>
          <a:p>
            <a:r>
              <a:rPr lang="en-US" sz="1400" dirty="0" smtClean="0">
                <a:latin typeface="Calibri" charset="0"/>
                <a:ea typeface="DengXian" charset="-122"/>
                <a:cs typeface="Times New Roman" charset="0"/>
              </a:rPr>
              <a:t>Decode string: Given </a:t>
            </a:r>
            <a:r>
              <a:rPr lang="en-US" sz="1400" dirty="0">
                <a:latin typeface="Calibri" charset="0"/>
                <a:ea typeface="DengXian" charset="-122"/>
                <a:cs typeface="Times New Roman" charset="0"/>
              </a:rPr>
              <a:t>an encoded string, return it's decoded </a:t>
            </a:r>
            <a:r>
              <a:rPr lang="en-US" sz="1400" dirty="0" smtClean="0">
                <a:latin typeface="Calibri" charset="0"/>
                <a:ea typeface="DengXian" charset="-122"/>
                <a:cs typeface="Times New Roman" charset="0"/>
              </a:rPr>
              <a:t>string. The </a:t>
            </a:r>
            <a:r>
              <a:rPr lang="en-US" sz="1400" dirty="0">
                <a:latin typeface="Calibri" charset="0"/>
                <a:ea typeface="DengXian" charset="-122"/>
                <a:cs typeface="Times New Roman" charset="0"/>
              </a:rPr>
              <a:t>encoding rule is: k[</a:t>
            </a:r>
            <a:r>
              <a:rPr lang="en-US" sz="1400" dirty="0" err="1">
                <a:latin typeface="Calibri" charset="0"/>
                <a:ea typeface="DengXian" charset="-122"/>
                <a:cs typeface="Times New Roman" charset="0"/>
              </a:rPr>
              <a:t>encoded_string</a:t>
            </a:r>
            <a:r>
              <a:rPr lang="en-US" sz="1400" dirty="0">
                <a:latin typeface="Calibri" charset="0"/>
                <a:ea typeface="DengXian" charset="-122"/>
                <a:cs typeface="Times New Roman" charset="0"/>
              </a:rPr>
              <a:t>], where the </a:t>
            </a:r>
            <a:r>
              <a:rPr lang="en-US" sz="1400" dirty="0" err="1">
                <a:latin typeface="Calibri" charset="0"/>
                <a:ea typeface="DengXian" charset="-122"/>
                <a:cs typeface="Times New Roman" charset="0"/>
              </a:rPr>
              <a:t>encoded_string</a:t>
            </a:r>
            <a:r>
              <a:rPr lang="en-US" sz="1400" dirty="0">
                <a:latin typeface="Calibri" charset="0"/>
                <a:ea typeface="DengXian" charset="-122"/>
                <a:cs typeface="Times New Roman" charset="0"/>
              </a:rPr>
              <a:t> inside the square brackets is being repeated exactly k times. Note that k is guaranteed to be a positive </a:t>
            </a:r>
            <a:r>
              <a:rPr lang="en-US" sz="1400" dirty="0" smtClean="0">
                <a:latin typeface="Calibri" charset="0"/>
                <a:ea typeface="DengXian" charset="-122"/>
                <a:cs typeface="Times New Roman" charset="0"/>
              </a:rPr>
              <a:t>integer.  You may </a:t>
            </a:r>
            <a:r>
              <a:rPr lang="en-US" sz="1400" dirty="0">
                <a:latin typeface="Calibri" charset="0"/>
                <a:ea typeface="DengXian" charset="-122"/>
                <a:cs typeface="Times New Roman" charset="0"/>
              </a:rPr>
              <a:t>assume that the original data does not contain any digits and that digits are only for those repeat numbers, k. For example, there won't be input like 3a or 2[4].</a:t>
            </a:r>
          </a:p>
          <a:p>
            <a:r>
              <a:rPr lang="en-US" sz="1400" dirty="0" smtClean="0">
                <a:latin typeface="Calibri" charset="0"/>
                <a:ea typeface="DengXian" charset="-122"/>
                <a:cs typeface="Times New Roman" charset="0"/>
              </a:rPr>
              <a:t>s </a:t>
            </a:r>
            <a:r>
              <a:rPr lang="en-US" sz="1400" dirty="0">
                <a:latin typeface="Calibri" charset="0"/>
                <a:ea typeface="DengXian" charset="-122"/>
                <a:cs typeface="Times New Roman" charset="0"/>
              </a:rPr>
              <a:t>= "3[a]2[</a:t>
            </a:r>
            <a:r>
              <a:rPr lang="en-US" sz="1400" dirty="0" err="1">
                <a:latin typeface="Calibri" charset="0"/>
                <a:ea typeface="DengXian" charset="-122"/>
                <a:cs typeface="Times New Roman" charset="0"/>
              </a:rPr>
              <a:t>bc</a:t>
            </a:r>
            <a:r>
              <a:rPr lang="en-US" sz="1400" dirty="0">
                <a:latin typeface="Calibri" charset="0"/>
                <a:ea typeface="DengXian" charset="-122"/>
                <a:cs typeface="Times New Roman" charset="0"/>
              </a:rPr>
              <a:t>]", return "</a:t>
            </a:r>
            <a:r>
              <a:rPr lang="en-US" sz="1400" dirty="0" err="1">
                <a:latin typeface="Calibri" charset="0"/>
                <a:ea typeface="DengXian" charset="-122"/>
                <a:cs typeface="Times New Roman" charset="0"/>
              </a:rPr>
              <a:t>aaabcbc</a:t>
            </a:r>
            <a:r>
              <a:rPr lang="en-US" sz="1400" dirty="0">
                <a:latin typeface="Calibri" charset="0"/>
                <a:ea typeface="DengXian" charset="-122"/>
                <a:cs typeface="Times New Roman" charset="0"/>
              </a:rPr>
              <a:t>".</a:t>
            </a:r>
          </a:p>
          <a:p>
            <a:r>
              <a:rPr lang="en-US" sz="1400" dirty="0">
                <a:latin typeface="Calibri" charset="0"/>
                <a:ea typeface="DengXian" charset="-122"/>
                <a:cs typeface="Times New Roman" charset="0"/>
              </a:rPr>
              <a:t>s = "3[a2[c]]", return "</a:t>
            </a:r>
            <a:r>
              <a:rPr lang="en-US" sz="1400" dirty="0" err="1">
                <a:latin typeface="Calibri" charset="0"/>
                <a:ea typeface="DengXian" charset="-122"/>
                <a:cs typeface="Times New Roman" charset="0"/>
              </a:rPr>
              <a:t>accaccacc</a:t>
            </a:r>
            <a:r>
              <a:rPr lang="en-US" sz="1400" dirty="0" smtClean="0">
                <a:latin typeface="Calibri" charset="0"/>
                <a:ea typeface="DengXian" charset="-122"/>
                <a:cs typeface="Times New Roman" charset="0"/>
              </a:rPr>
              <a:t>".</a:t>
            </a:r>
            <a:endParaRPr lang="en-US" sz="1400" dirty="0">
              <a:latin typeface="Calibri" charset="0"/>
              <a:ea typeface="DengXian" charset="-122"/>
              <a:cs typeface="Times New Roman" charset="0"/>
            </a:endParaRPr>
          </a:p>
        </p:txBody>
      </p:sp>
      <p:sp>
        <p:nvSpPr>
          <p:cNvPr id="5" name="Rectangle 4"/>
          <p:cNvSpPr/>
          <p:nvPr/>
        </p:nvSpPr>
        <p:spPr>
          <a:xfrm>
            <a:off x="7168738" y="1056904"/>
            <a:ext cx="6096000" cy="4832092"/>
          </a:xfrm>
          <a:prstGeom prst="rect">
            <a:avLst/>
          </a:prstGeom>
        </p:spPr>
        <p:txBody>
          <a:bodyPr>
            <a:spAutoFit/>
          </a:bodyPr>
          <a:lstStyle/>
          <a:p>
            <a:r>
              <a:rPr lang="en-US" sz="1400" b="1" dirty="0" err="1">
                <a:solidFill>
                  <a:schemeClr val="accent1">
                    <a:lumMod val="75000"/>
                  </a:schemeClr>
                </a:solidFill>
                <a:latin typeface="Calibri" charset="0"/>
                <a:ea typeface="DengXian" charset="-122"/>
                <a:cs typeface="Times New Roman" charset="0"/>
              </a:rPr>
              <a:t>var</a:t>
            </a:r>
            <a:r>
              <a:rPr lang="en-US" sz="1400" b="1" dirty="0">
                <a:solidFill>
                  <a:schemeClr val="accent1">
                    <a:lumMod val="75000"/>
                  </a:schemeClr>
                </a:solidFill>
                <a:latin typeface="Calibri" charset="0"/>
                <a:ea typeface="DengXian" charset="-122"/>
                <a:cs typeface="Times New Roman" charset="0"/>
              </a:rPr>
              <a:t> res = '', </a:t>
            </a:r>
            <a:r>
              <a:rPr lang="en-US" sz="1400" b="1" dirty="0" err="1">
                <a:solidFill>
                  <a:schemeClr val="accent1">
                    <a:lumMod val="75000"/>
                  </a:schemeClr>
                </a:solidFill>
                <a:latin typeface="Calibri" charset="0"/>
                <a:ea typeface="DengXian" charset="-122"/>
                <a:cs typeface="Times New Roman" charset="0"/>
              </a:rPr>
              <a:t>st</a:t>
            </a:r>
            <a:r>
              <a:rPr lang="en-US" sz="1400" b="1" dirty="0">
                <a:solidFill>
                  <a:schemeClr val="accent1">
                    <a:lumMod val="75000"/>
                  </a:schemeClr>
                </a:solidFill>
                <a:latin typeface="Calibri" charset="0"/>
                <a:ea typeface="DengXian" charset="-122"/>
                <a:cs typeface="Times New Roman" charset="0"/>
              </a:rPr>
              <a:t> = [], count = [];</a:t>
            </a:r>
          </a:p>
          <a:p>
            <a:r>
              <a:rPr lang="en-US" sz="1400" b="1" dirty="0">
                <a:solidFill>
                  <a:schemeClr val="accent1">
                    <a:lumMod val="75000"/>
                  </a:schemeClr>
                </a:solidFill>
                <a:latin typeface="Calibri" charset="0"/>
                <a:ea typeface="DengXian" charset="-122"/>
                <a:cs typeface="Times New Roman" charset="0"/>
              </a:rPr>
              <a:t>    // This is the key</a:t>
            </a:r>
          </a:p>
          <a:p>
            <a:r>
              <a:rPr lang="en-US" sz="1400" b="1" dirty="0">
                <a:solidFill>
                  <a:schemeClr val="accent1">
                    <a:lumMod val="75000"/>
                  </a:schemeClr>
                </a:solidFill>
                <a:latin typeface="Calibri" charset="0"/>
                <a:ea typeface="DengXian" charset="-122"/>
                <a:cs typeface="Times New Roman" charset="0"/>
              </a:rPr>
              <a:t>    </a:t>
            </a:r>
            <a:r>
              <a:rPr lang="en-US" sz="1400" b="1" dirty="0" err="1">
                <a:solidFill>
                  <a:schemeClr val="accent1">
                    <a:lumMod val="75000"/>
                  </a:schemeClr>
                </a:solidFill>
                <a:latin typeface="Calibri" charset="0"/>
                <a:ea typeface="DengXian" charset="-122"/>
                <a:cs typeface="Times New Roman" charset="0"/>
              </a:rPr>
              <a:t>st.push</a:t>
            </a:r>
            <a:r>
              <a:rPr lang="en-US" sz="1400" b="1" dirty="0">
                <a:solidFill>
                  <a:schemeClr val="accent1">
                    <a:lumMod val="75000"/>
                  </a:schemeClr>
                </a:solidFill>
                <a:latin typeface="Calibri" charset="0"/>
                <a:ea typeface="DengXian" charset="-122"/>
                <a:cs typeface="Times New Roman" charset="0"/>
              </a:rPr>
              <a:t>('');</a:t>
            </a:r>
          </a:p>
          <a:p>
            <a:r>
              <a:rPr lang="en-US" sz="1400" b="1" dirty="0">
                <a:solidFill>
                  <a:schemeClr val="accent1">
                    <a:lumMod val="75000"/>
                  </a:schemeClr>
                </a:solidFill>
                <a:latin typeface="Calibri" charset="0"/>
                <a:ea typeface="DengXian" charset="-122"/>
                <a:cs typeface="Times New Roman" charset="0"/>
              </a:rPr>
              <a:t>    for(</a:t>
            </a:r>
            <a:r>
              <a:rPr lang="en-US" sz="1400" b="1" dirty="0" err="1">
                <a:solidFill>
                  <a:schemeClr val="accent1">
                    <a:lumMod val="75000"/>
                  </a:schemeClr>
                </a:solidFill>
                <a:latin typeface="Calibri" charset="0"/>
                <a:ea typeface="DengXian" charset="-122"/>
                <a:cs typeface="Times New Roman" charset="0"/>
              </a:rPr>
              <a:t>var</a:t>
            </a:r>
            <a:r>
              <a:rPr lang="en-US" sz="1400" b="1" dirty="0">
                <a:solidFill>
                  <a:schemeClr val="accent1">
                    <a:lumMod val="75000"/>
                  </a:schemeClr>
                </a:solidFill>
                <a:latin typeface="Calibri" charset="0"/>
                <a:ea typeface="DengXian" charset="-122"/>
                <a:cs typeface="Times New Roman" charset="0"/>
              </a:rPr>
              <a:t> </a:t>
            </a:r>
            <a:r>
              <a:rPr lang="en-US" sz="1400" b="1" dirty="0" err="1">
                <a:solidFill>
                  <a:schemeClr val="accent1">
                    <a:lumMod val="75000"/>
                  </a:schemeClr>
                </a:solidFill>
                <a:latin typeface="Calibri" charset="0"/>
                <a:ea typeface="DengXian" charset="-122"/>
                <a:cs typeface="Times New Roman" charset="0"/>
              </a:rPr>
              <a:t>i</a:t>
            </a:r>
            <a:r>
              <a:rPr lang="en-US" sz="1400" b="1" dirty="0">
                <a:solidFill>
                  <a:schemeClr val="accent1">
                    <a:lumMod val="75000"/>
                  </a:schemeClr>
                </a:solidFill>
                <a:latin typeface="Calibri" charset="0"/>
                <a:ea typeface="DengXian" charset="-122"/>
                <a:cs typeface="Times New Roman" charset="0"/>
              </a:rPr>
              <a:t>=0; </a:t>
            </a:r>
            <a:r>
              <a:rPr lang="en-US" sz="1400" b="1" dirty="0" err="1">
                <a:solidFill>
                  <a:schemeClr val="accent1">
                    <a:lumMod val="75000"/>
                  </a:schemeClr>
                </a:solidFill>
                <a:latin typeface="Calibri" charset="0"/>
                <a:ea typeface="DengXian" charset="-122"/>
                <a:cs typeface="Times New Roman" charset="0"/>
              </a:rPr>
              <a:t>i</a:t>
            </a:r>
            <a:r>
              <a:rPr lang="en-US" sz="1400" b="1" dirty="0">
                <a:solidFill>
                  <a:schemeClr val="accent1">
                    <a:lumMod val="75000"/>
                  </a:schemeClr>
                </a:solidFill>
                <a:latin typeface="Calibri" charset="0"/>
                <a:ea typeface="DengXian" charset="-122"/>
                <a:cs typeface="Times New Roman" charset="0"/>
              </a:rPr>
              <a:t>&lt;</a:t>
            </a:r>
            <a:r>
              <a:rPr lang="en-US" sz="1400" b="1" dirty="0" err="1">
                <a:solidFill>
                  <a:schemeClr val="accent1">
                    <a:lumMod val="75000"/>
                  </a:schemeClr>
                </a:solidFill>
                <a:latin typeface="Calibri" charset="0"/>
                <a:ea typeface="DengXian" charset="-122"/>
                <a:cs typeface="Times New Roman" charset="0"/>
              </a:rPr>
              <a:t>s.length</a:t>
            </a:r>
            <a:r>
              <a:rPr lang="en-US" sz="1400" b="1" dirty="0">
                <a:solidFill>
                  <a:schemeClr val="accent1">
                    <a:lumMod val="75000"/>
                  </a:schemeClr>
                </a:solidFill>
                <a:latin typeface="Calibri" charset="0"/>
                <a:ea typeface="DengXian" charset="-122"/>
                <a:cs typeface="Times New Roman" charset="0"/>
              </a:rPr>
              <a:t>; </a:t>
            </a:r>
            <a:r>
              <a:rPr lang="en-US" sz="1400" b="1" dirty="0" err="1">
                <a:solidFill>
                  <a:schemeClr val="accent1">
                    <a:lumMod val="75000"/>
                  </a:schemeClr>
                </a:solidFill>
                <a:latin typeface="Calibri" charset="0"/>
                <a:ea typeface="DengXian" charset="-122"/>
                <a:cs typeface="Times New Roman" charset="0"/>
              </a:rPr>
              <a:t>i</a:t>
            </a:r>
            <a:r>
              <a:rPr lang="en-US" sz="1400" b="1" dirty="0">
                <a:solidFill>
                  <a:schemeClr val="accent1">
                    <a:lumMod val="75000"/>
                  </a:schemeClr>
                </a:solidFill>
                <a:latin typeface="Calibri" charset="0"/>
                <a:ea typeface="DengXian" charset="-122"/>
                <a:cs typeface="Times New Roman" charset="0"/>
              </a:rPr>
              <a:t>++) {</a:t>
            </a:r>
          </a:p>
          <a:p>
            <a:r>
              <a:rPr lang="en-US" sz="1400" b="1" dirty="0">
                <a:solidFill>
                  <a:schemeClr val="accent1">
                    <a:lumMod val="75000"/>
                  </a:schemeClr>
                </a:solidFill>
                <a:latin typeface="Calibri" charset="0"/>
                <a:ea typeface="DengXian" charset="-122"/>
                <a:cs typeface="Times New Roman" charset="0"/>
              </a:rPr>
              <a:t>        if(s[</a:t>
            </a:r>
            <a:r>
              <a:rPr lang="en-US" sz="1400" b="1" dirty="0" err="1">
                <a:solidFill>
                  <a:schemeClr val="accent1">
                    <a:lumMod val="75000"/>
                  </a:schemeClr>
                </a:solidFill>
                <a:latin typeface="Calibri" charset="0"/>
                <a:ea typeface="DengXian" charset="-122"/>
                <a:cs typeface="Times New Roman" charset="0"/>
              </a:rPr>
              <a:t>i</a:t>
            </a:r>
            <a:r>
              <a:rPr lang="en-US" sz="1400" b="1" dirty="0">
                <a:solidFill>
                  <a:schemeClr val="accent1">
                    <a:lumMod val="75000"/>
                  </a:schemeClr>
                </a:solidFill>
                <a:latin typeface="Calibri" charset="0"/>
                <a:ea typeface="DengXian" charset="-122"/>
                <a:cs typeface="Times New Roman" charset="0"/>
              </a:rPr>
              <a:t>] &gt;= '0' &amp;&amp; s[</a:t>
            </a:r>
            <a:r>
              <a:rPr lang="en-US" sz="1400" b="1" dirty="0" err="1">
                <a:solidFill>
                  <a:schemeClr val="accent1">
                    <a:lumMod val="75000"/>
                  </a:schemeClr>
                </a:solidFill>
                <a:latin typeface="Calibri" charset="0"/>
                <a:ea typeface="DengXian" charset="-122"/>
                <a:cs typeface="Times New Roman" charset="0"/>
              </a:rPr>
              <a:t>i</a:t>
            </a:r>
            <a:r>
              <a:rPr lang="en-US" sz="1400" b="1" dirty="0">
                <a:solidFill>
                  <a:schemeClr val="accent1">
                    <a:lumMod val="75000"/>
                  </a:schemeClr>
                </a:solidFill>
                <a:latin typeface="Calibri" charset="0"/>
                <a:ea typeface="DengXian" charset="-122"/>
                <a:cs typeface="Times New Roman" charset="0"/>
              </a:rPr>
              <a:t>] &lt;= '9') {</a:t>
            </a:r>
          </a:p>
          <a:p>
            <a:r>
              <a:rPr lang="en-US" sz="1400" b="1" dirty="0">
                <a:solidFill>
                  <a:schemeClr val="accent1">
                    <a:lumMod val="75000"/>
                  </a:schemeClr>
                </a:solidFill>
                <a:latin typeface="Calibri" charset="0"/>
                <a:ea typeface="DengXian" charset="-122"/>
                <a:cs typeface="Times New Roman" charset="0"/>
              </a:rPr>
              <a:t>            </a:t>
            </a:r>
            <a:r>
              <a:rPr lang="en-US" sz="1400" b="1" dirty="0" err="1">
                <a:solidFill>
                  <a:schemeClr val="accent1">
                    <a:lumMod val="75000"/>
                  </a:schemeClr>
                </a:solidFill>
                <a:latin typeface="Calibri" charset="0"/>
                <a:ea typeface="DengXian" charset="-122"/>
                <a:cs typeface="Times New Roman" charset="0"/>
              </a:rPr>
              <a:t>var</a:t>
            </a:r>
            <a:r>
              <a:rPr lang="en-US" sz="1400" b="1" dirty="0">
                <a:solidFill>
                  <a:schemeClr val="accent1">
                    <a:lumMod val="75000"/>
                  </a:schemeClr>
                </a:solidFill>
                <a:latin typeface="Calibri" charset="0"/>
                <a:ea typeface="DengXian" charset="-122"/>
                <a:cs typeface="Times New Roman" charset="0"/>
              </a:rPr>
              <a:t> start = </a:t>
            </a:r>
            <a:r>
              <a:rPr lang="en-US" sz="1400" b="1" dirty="0" err="1">
                <a:solidFill>
                  <a:schemeClr val="accent1">
                    <a:lumMod val="75000"/>
                  </a:schemeClr>
                </a:solidFill>
                <a:latin typeface="Calibri" charset="0"/>
                <a:ea typeface="DengXian" charset="-122"/>
                <a:cs typeface="Times New Roman" charset="0"/>
              </a:rPr>
              <a:t>i</a:t>
            </a:r>
            <a:r>
              <a:rPr lang="en-US" sz="1400" b="1" dirty="0">
                <a:solidFill>
                  <a:schemeClr val="accent1">
                    <a:lumMod val="75000"/>
                  </a:schemeClr>
                </a:solidFill>
                <a:latin typeface="Calibri" charset="0"/>
                <a:ea typeface="DengXian" charset="-122"/>
                <a:cs typeface="Times New Roman" charset="0"/>
              </a:rPr>
              <a:t>;</a:t>
            </a:r>
          </a:p>
          <a:p>
            <a:r>
              <a:rPr lang="en-US" sz="1400" b="1" dirty="0">
                <a:solidFill>
                  <a:schemeClr val="accent1">
                    <a:lumMod val="75000"/>
                  </a:schemeClr>
                </a:solidFill>
                <a:latin typeface="Calibri" charset="0"/>
                <a:ea typeface="DengXian" charset="-122"/>
                <a:cs typeface="Times New Roman" charset="0"/>
              </a:rPr>
              <a:t>            while(</a:t>
            </a:r>
            <a:r>
              <a:rPr lang="en-US" sz="1400" b="1" dirty="0" err="1">
                <a:solidFill>
                  <a:schemeClr val="accent1">
                    <a:lumMod val="75000"/>
                  </a:schemeClr>
                </a:solidFill>
                <a:latin typeface="Calibri" charset="0"/>
                <a:ea typeface="DengXian" charset="-122"/>
                <a:cs typeface="Times New Roman" charset="0"/>
              </a:rPr>
              <a:t>i</a:t>
            </a:r>
            <a:r>
              <a:rPr lang="en-US" sz="1400" b="1" dirty="0">
                <a:solidFill>
                  <a:schemeClr val="accent1">
                    <a:lumMod val="75000"/>
                  </a:schemeClr>
                </a:solidFill>
                <a:latin typeface="Calibri" charset="0"/>
                <a:ea typeface="DengXian" charset="-122"/>
                <a:cs typeface="Times New Roman" charset="0"/>
              </a:rPr>
              <a:t>&lt;</a:t>
            </a:r>
            <a:r>
              <a:rPr lang="en-US" sz="1400" b="1" dirty="0" err="1">
                <a:solidFill>
                  <a:schemeClr val="accent1">
                    <a:lumMod val="75000"/>
                  </a:schemeClr>
                </a:solidFill>
                <a:latin typeface="Calibri" charset="0"/>
                <a:ea typeface="DengXian" charset="-122"/>
                <a:cs typeface="Times New Roman" charset="0"/>
              </a:rPr>
              <a:t>s.length</a:t>
            </a:r>
            <a:r>
              <a:rPr lang="en-US" sz="1400" b="1" dirty="0">
                <a:solidFill>
                  <a:schemeClr val="accent1">
                    <a:lumMod val="75000"/>
                  </a:schemeClr>
                </a:solidFill>
                <a:latin typeface="Calibri" charset="0"/>
                <a:ea typeface="DengXian" charset="-122"/>
                <a:cs typeface="Times New Roman" charset="0"/>
              </a:rPr>
              <a:t> &amp;&amp; s[</a:t>
            </a:r>
            <a:r>
              <a:rPr lang="en-US" sz="1400" b="1" dirty="0" err="1">
                <a:solidFill>
                  <a:schemeClr val="accent1">
                    <a:lumMod val="75000"/>
                  </a:schemeClr>
                </a:solidFill>
                <a:latin typeface="Calibri" charset="0"/>
                <a:ea typeface="DengXian" charset="-122"/>
                <a:cs typeface="Times New Roman" charset="0"/>
              </a:rPr>
              <a:t>i</a:t>
            </a:r>
            <a:r>
              <a:rPr lang="en-US" sz="1400" b="1" dirty="0">
                <a:solidFill>
                  <a:schemeClr val="accent1">
                    <a:lumMod val="75000"/>
                  </a:schemeClr>
                </a:solidFill>
                <a:latin typeface="Calibri" charset="0"/>
                <a:ea typeface="DengXian" charset="-122"/>
                <a:cs typeface="Times New Roman" charset="0"/>
              </a:rPr>
              <a:t>] &gt;= '0' &amp;&amp; s[</a:t>
            </a:r>
            <a:r>
              <a:rPr lang="en-US" sz="1400" b="1" dirty="0" err="1">
                <a:solidFill>
                  <a:schemeClr val="accent1">
                    <a:lumMod val="75000"/>
                  </a:schemeClr>
                </a:solidFill>
                <a:latin typeface="Calibri" charset="0"/>
                <a:ea typeface="DengXian" charset="-122"/>
                <a:cs typeface="Times New Roman" charset="0"/>
              </a:rPr>
              <a:t>i</a:t>
            </a:r>
            <a:r>
              <a:rPr lang="en-US" sz="1400" b="1" dirty="0">
                <a:solidFill>
                  <a:schemeClr val="accent1">
                    <a:lumMod val="75000"/>
                  </a:schemeClr>
                </a:solidFill>
                <a:latin typeface="Calibri" charset="0"/>
                <a:ea typeface="DengXian" charset="-122"/>
                <a:cs typeface="Times New Roman" charset="0"/>
              </a:rPr>
              <a:t>] &lt;= '9') </a:t>
            </a:r>
            <a:r>
              <a:rPr lang="en-US" sz="1400" b="1" dirty="0" err="1">
                <a:solidFill>
                  <a:schemeClr val="accent1">
                    <a:lumMod val="75000"/>
                  </a:schemeClr>
                </a:solidFill>
                <a:latin typeface="Calibri" charset="0"/>
                <a:ea typeface="DengXian" charset="-122"/>
                <a:cs typeface="Times New Roman" charset="0"/>
              </a:rPr>
              <a:t>i</a:t>
            </a:r>
            <a:r>
              <a:rPr lang="en-US" sz="1400" b="1" dirty="0">
                <a:solidFill>
                  <a:schemeClr val="accent1">
                    <a:lumMod val="75000"/>
                  </a:schemeClr>
                </a:solidFill>
                <a:latin typeface="Calibri" charset="0"/>
                <a:ea typeface="DengXian" charset="-122"/>
                <a:cs typeface="Times New Roman" charset="0"/>
              </a:rPr>
              <a:t>++;</a:t>
            </a:r>
          </a:p>
          <a:p>
            <a:r>
              <a:rPr lang="en-US" sz="1400" b="1" dirty="0">
                <a:solidFill>
                  <a:schemeClr val="accent1">
                    <a:lumMod val="75000"/>
                  </a:schemeClr>
                </a:solidFill>
                <a:latin typeface="Calibri" charset="0"/>
                <a:ea typeface="DengXian" charset="-122"/>
                <a:cs typeface="Times New Roman" charset="0"/>
              </a:rPr>
              <a:t>            </a:t>
            </a:r>
            <a:r>
              <a:rPr lang="en-US" sz="1400" b="1" dirty="0" err="1">
                <a:solidFill>
                  <a:schemeClr val="accent1">
                    <a:lumMod val="75000"/>
                  </a:schemeClr>
                </a:solidFill>
                <a:latin typeface="Calibri" charset="0"/>
                <a:ea typeface="DengXian" charset="-122"/>
                <a:cs typeface="Times New Roman" charset="0"/>
              </a:rPr>
              <a:t>count.push</a:t>
            </a:r>
            <a:r>
              <a:rPr lang="en-US" sz="1400" b="1" dirty="0">
                <a:solidFill>
                  <a:schemeClr val="accent1">
                    <a:lumMod val="75000"/>
                  </a:schemeClr>
                </a:solidFill>
                <a:latin typeface="Calibri" charset="0"/>
                <a:ea typeface="DengXian" charset="-122"/>
                <a:cs typeface="Times New Roman" charset="0"/>
              </a:rPr>
              <a:t>(+(</a:t>
            </a:r>
            <a:r>
              <a:rPr lang="en-US" sz="1400" b="1" dirty="0" err="1">
                <a:solidFill>
                  <a:schemeClr val="accent1">
                    <a:lumMod val="75000"/>
                  </a:schemeClr>
                </a:solidFill>
                <a:latin typeface="Calibri" charset="0"/>
                <a:ea typeface="DengXian" charset="-122"/>
                <a:cs typeface="Times New Roman" charset="0"/>
              </a:rPr>
              <a:t>s.substring</a:t>
            </a:r>
            <a:r>
              <a:rPr lang="en-US" sz="1400" b="1" dirty="0">
                <a:solidFill>
                  <a:schemeClr val="accent1">
                    <a:lumMod val="75000"/>
                  </a:schemeClr>
                </a:solidFill>
                <a:latin typeface="Calibri" charset="0"/>
                <a:ea typeface="DengXian" charset="-122"/>
                <a:cs typeface="Times New Roman" charset="0"/>
              </a:rPr>
              <a:t>(start, </a:t>
            </a:r>
            <a:r>
              <a:rPr lang="en-US" sz="1400" b="1" dirty="0" err="1">
                <a:solidFill>
                  <a:schemeClr val="accent1">
                    <a:lumMod val="75000"/>
                  </a:schemeClr>
                </a:solidFill>
                <a:latin typeface="Calibri" charset="0"/>
                <a:ea typeface="DengXian" charset="-122"/>
                <a:cs typeface="Times New Roman" charset="0"/>
              </a:rPr>
              <a:t>i</a:t>
            </a:r>
            <a:r>
              <a:rPr lang="en-US" sz="1400" b="1" dirty="0">
                <a:solidFill>
                  <a:schemeClr val="accent1">
                    <a:lumMod val="75000"/>
                  </a:schemeClr>
                </a:solidFill>
                <a:latin typeface="Calibri" charset="0"/>
                <a:ea typeface="DengXian" charset="-122"/>
                <a:cs typeface="Times New Roman" charset="0"/>
              </a:rPr>
              <a:t>)));</a:t>
            </a:r>
          </a:p>
          <a:p>
            <a:r>
              <a:rPr lang="en-US" sz="1400" b="1" dirty="0">
                <a:solidFill>
                  <a:schemeClr val="accent1">
                    <a:lumMod val="75000"/>
                  </a:schemeClr>
                </a:solidFill>
                <a:latin typeface="Calibri" charset="0"/>
                <a:ea typeface="DengXian" charset="-122"/>
                <a:cs typeface="Times New Roman" charset="0"/>
              </a:rPr>
              <a:t>            </a:t>
            </a:r>
            <a:r>
              <a:rPr lang="en-US" sz="1400" b="1" dirty="0" err="1">
                <a:solidFill>
                  <a:schemeClr val="accent1">
                    <a:lumMod val="75000"/>
                  </a:schemeClr>
                </a:solidFill>
                <a:latin typeface="Calibri" charset="0"/>
                <a:ea typeface="DengXian" charset="-122"/>
                <a:cs typeface="Times New Roman" charset="0"/>
              </a:rPr>
              <a:t>i</a:t>
            </a:r>
            <a:r>
              <a:rPr lang="en-US" sz="1400" b="1" dirty="0">
                <a:solidFill>
                  <a:schemeClr val="accent1">
                    <a:lumMod val="75000"/>
                  </a:schemeClr>
                </a:solidFill>
                <a:latin typeface="Calibri" charset="0"/>
                <a:ea typeface="DengXian" charset="-122"/>
                <a:cs typeface="Times New Roman" charset="0"/>
              </a:rPr>
              <a:t>--; // since we have </a:t>
            </a:r>
            <a:r>
              <a:rPr lang="en-US" sz="1400" b="1" dirty="0" err="1">
                <a:solidFill>
                  <a:schemeClr val="accent1">
                    <a:lumMod val="75000"/>
                  </a:schemeClr>
                </a:solidFill>
                <a:latin typeface="Calibri" charset="0"/>
                <a:ea typeface="DengXian" charset="-122"/>
                <a:cs typeface="Times New Roman" charset="0"/>
              </a:rPr>
              <a:t>i</a:t>
            </a:r>
            <a:r>
              <a:rPr lang="en-US" sz="1400" b="1" dirty="0">
                <a:solidFill>
                  <a:schemeClr val="accent1">
                    <a:lumMod val="75000"/>
                  </a:schemeClr>
                </a:solidFill>
                <a:latin typeface="Calibri" charset="0"/>
                <a:ea typeface="DengXian" charset="-122"/>
                <a:cs typeface="Times New Roman" charset="0"/>
              </a:rPr>
              <a:t>++ in the loop</a:t>
            </a:r>
          </a:p>
          <a:p>
            <a:r>
              <a:rPr lang="en-US" sz="1400" b="1" dirty="0">
                <a:solidFill>
                  <a:schemeClr val="accent1">
                    <a:lumMod val="75000"/>
                  </a:schemeClr>
                </a:solidFill>
                <a:latin typeface="Calibri" charset="0"/>
                <a:ea typeface="DengXian" charset="-122"/>
                <a:cs typeface="Times New Roman" charset="0"/>
              </a:rPr>
              <a:t>        } </a:t>
            </a:r>
            <a:r>
              <a:rPr lang="en-US" sz="1400" b="1" dirty="0">
                <a:solidFill>
                  <a:srgbClr val="FF0000"/>
                </a:solidFill>
                <a:latin typeface="Calibri" charset="0"/>
                <a:ea typeface="DengXian" charset="-122"/>
                <a:cs typeface="Times New Roman" charset="0"/>
              </a:rPr>
              <a:t>else if(s[</a:t>
            </a:r>
            <a:r>
              <a:rPr lang="en-US" sz="1400" b="1" dirty="0" err="1">
                <a:solidFill>
                  <a:srgbClr val="FF0000"/>
                </a:solidFill>
                <a:latin typeface="Calibri" charset="0"/>
                <a:ea typeface="DengXian" charset="-122"/>
                <a:cs typeface="Times New Roman" charset="0"/>
              </a:rPr>
              <a:t>i</a:t>
            </a:r>
            <a:r>
              <a:rPr lang="en-US" sz="1400" b="1" dirty="0">
                <a:solidFill>
                  <a:srgbClr val="FF0000"/>
                </a:solidFill>
                <a:latin typeface="Calibri" charset="0"/>
                <a:ea typeface="DengXian" charset="-122"/>
                <a:cs typeface="Times New Roman" charset="0"/>
              </a:rPr>
              <a:t>] === '[') {</a:t>
            </a:r>
          </a:p>
          <a:p>
            <a:r>
              <a:rPr lang="en-US" sz="1400" b="1" dirty="0">
                <a:solidFill>
                  <a:srgbClr val="FF0000"/>
                </a:solidFill>
                <a:latin typeface="Calibri" charset="0"/>
                <a:ea typeface="DengXian" charset="-122"/>
                <a:cs typeface="Times New Roman" charset="0"/>
              </a:rPr>
              <a:t>            </a:t>
            </a:r>
            <a:r>
              <a:rPr lang="en-US" sz="1400" b="1" dirty="0" err="1">
                <a:solidFill>
                  <a:srgbClr val="FF0000"/>
                </a:solidFill>
                <a:latin typeface="Calibri" charset="0"/>
                <a:ea typeface="DengXian" charset="-122"/>
                <a:cs typeface="Times New Roman" charset="0"/>
              </a:rPr>
              <a:t>st.push</a:t>
            </a:r>
            <a:r>
              <a:rPr lang="en-US" sz="1400" b="1" dirty="0">
                <a:solidFill>
                  <a:srgbClr val="FF0000"/>
                </a:solidFill>
                <a:latin typeface="Calibri" charset="0"/>
                <a:ea typeface="DengXian" charset="-122"/>
                <a:cs typeface="Times New Roman" charset="0"/>
              </a:rPr>
              <a:t>('');</a:t>
            </a:r>
          </a:p>
          <a:p>
            <a:r>
              <a:rPr lang="en-US" sz="1400" b="1" dirty="0">
                <a:solidFill>
                  <a:schemeClr val="accent1">
                    <a:lumMod val="75000"/>
                  </a:schemeClr>
                </a:solidFill>
                <a:latin typeface="Calibri" charset="0"/>
                <a:ea typeface="DengXian" charset="-122"/>
                <a:cs typeface="Times New Roman" charset="0"/>
              </a:rPr>
              <a:t>        } else if(s[</a:t>
            </a:r>
            <a:r>
              <a:rPr lang="en-US" sz="1400" b="1" dirty="0" err="1">
                <a:solidFill>
                  <a:schemeClr val="accent1">
                    <a:lumMod val="75000"/>
                  </a:schemeClr>
                </a:solidFill>
                <a:latin typeface="Calibri" charset="0"/>
                <a:ea typeface="DengXian" charset="-122"/>
                <a:cs typeface="Times New Roman" charset="0"/>
              </a:rPr>
              <a:t>i</a:t>
            </a:r>
            <a:r>
              <a:rPr lang="en-US" sz="1400" b="1" dirty="0">
                <a:solidFill>
                  <a:schemeClr val="accent1">
                    <a:lumMod val="75000"/>
                  </a:schemeClr>
                </a:solidFill>
                <a:latin typeface="Calibri" charset="0"/>
                <a:ea typeface="DengXian" charset="-122"/>
                <a:cs typeface="Times New Roman" charset="0"/>
              </a:rPr>
              <a:t>] === ']') {</a:t>
            </a:r>
          </a:p>
          <a:p>
            <a:r>
              <a:rPr lang="en-US" sz="1400" b="1" dirty="0">
                <a:solidFill>
                  <a:schemeClr val="accent1">
                    <a:lumMod val="75000"/>
                  </a:schemeClr>
                </a:solidFill>
                <a:latin typeface="Calibri" charset="0"/>
                <a:ea typeface="DengXian" charset="-122"/>
                <a:cs typeface="Times New Roman" charset="0"/>
              </a:rPr>
              <a:t>            </a:t>
            </a:r>
            <a:r>
              <a:rPr lang="en-US" sz="1400" b="1" dirty="0" err="1">
                <a:solidFill>
                  <a:schemeClr val="accent1">
                    <a:lumMod val="75000"/>
                  </a:schemeClr>
                </a:solidFill>
                <a:latin typeface="Calibri" charset="0"/>
                <a:ea typeface="DengXian" charset="-122"/>
                <a:cs typeface="Times New Roman" charset="0"/>
              </a:rPr>
              <a:t>var</a:t>
            </a:r>
            <a:r>
              <a:rPr lang="en-US" sz="1400" b="1" dirty="0">
                <a:solidFill>
                  <a:schemeClr val="accent1">
                    <a:lumMod val="75000"/>
                  </a:schemeClr>
                </a:solidFill>
                <a:latin typeface="Calibri" charset="0"/>
                <a:ea typeface="DengXian" charset="-122"/>
                <a:cs typeface="Times New Roman" charset="0"/>
              </a:rPr>
              <a:t> word = '', times = +</a:t>
            </a:r>
            <a:r>
              <a:rPr lang="en-US" sz="1400" b="1" dirty="0" err="1">
                <a:solidFill>
                  <a:schemeClr val="accent1">
                    <a:lumMod val="75000"/>
                  </a:schemeClr>
                </a:solidFill>
                <a:latin typeface="Calibri" charset="0"/>
                <a:ea typeface="DengXian" charset="-122"/>
                <a:cs typeface="Times New Roman" charset="0"/>
              </a:rPr>
              <a:t>count.pop</a:t>
            </a:r>
            <a:r>
              <a:rPr lang="en-US" sz="1400" b="1" dirty="0">
                <a:solidFill>
                  <a:schemeClr val="accent1">
                    <a:lumMod val="75000"/>
                  </a:schemeClr>
                </a:solidFill>
                <a:latin typeface="Calibri" charset="0"/>
                <a:ea typeface="DengXian" charset="-122"/>
                <a:cs typeface="Times New Roman" charset="0"/>
              </a:rPr>
              <a:t>(), </a:t>
            </a:r>
            <a:r>
              <a:rPr lang="en-US" sz="1400" b="1" dirty="0" err="1">
                <a:solidFill>
                  <a:schemeClr val="accent1">
                    <a:lumMod val="75000"/>
                  </a:schemeClr>
                </a:solidFill>
                <a:latin typeface="Calibri" charset="0"/>
                <a:ea typeface="DengXian" charset="-122"/>
                <a:cs typeface="Times New Roman" charset="0"/>
              </a:rPr>
              <a:t>str</a:t>
            </a:r>
            <a:r>
              <a:rPr lang="en-US" sz="1400" b="1" dirty="0">
                <a:solidFill>
                  <a:schemeClr val="accent1">
                    <a:lumMod val="75000"/>
                  </a:schemeClr>
                </a:solidFill>
                <a:latin typeface="Calibri" charset="0"/>
                <a:ea typeface="DengXian" charset="-122"/>
                <a:cs typeface="Times New Roman" charset="0"/>
              </a:rPr>
              <a:t> = </a:t>
            </a:r>
            <a:r>
              <a:rPr lang="en-US" sz="1400" b="1" dirty="0" err="1">
                <a:solidFill>
                  <a:schemeClr val="accent1">
                    <a:lumMod val="75000"/>
                  </a:schemeClr>
                </a:solidFill>
                <a:latin typeface="Calibri" charset="0"/>
                <a:ea typeface="DengXian" charset="-122"/>
                <a:cs typeface="Times New Roman" charset="0"/>
              </a:rPr>
              <a:t>st.pop</a:t>
            </a:r>
            <a:r>
              <a:rPr lang="en-US" sz="1400" b="1" dirty="0">
                <a:solidFill>
                  <a:schemeClr val="accent1">
                    <a:lumMod val="75000"/>
                  </a:schemeClr>
                </a:solidFill>
                <a:latin typeface="Calibri" charset="0"/>
                <a:ea typeface="DengXian" charset="-122"/>
                <a:cs typeface="Times New Roman" charset="0"/>
              </a:rPr>
              <a:t>();</a:t>
            </a:r>
          </a:p>
          <a:p>
            <a:r>
              <a:rPr lang="en-US" sz="1400" b="1" dirty="0">
                <a:solidFill>
                  <a:schemeClr val="accent1">
                    <a:lumMod val="75000"/>
                  </a:schemeClr>
                </a:solidFill>
                <a:latin typeface="Calibri" charset="0"/>
                <a:ea typeface="DengXian" charset="-122"/>
                <a:cs typeface="Times New Roman" charset="0"/>
              </a:rPr>
              <a:t>            while(times --) {</a:t>
            </a:r>
          </a:p>
          <a:p>
            <a:r>
              <a:rPr lang="en-US" sz="1400" b="1" dirty="0">
                <a:solidFill>
                  <a:schemeClr val="accent1">
                    <a:lumMod val="75000"/>
                  </a:schemeClr>
                </a:solidFill>
                <a:latin typeface="Calibri" charset="0"/>
                <a:ea typeface="DengXian" charset="-122"/>
                <a:cs typeface="Times New Roman" charset="0"/>
              </a:rPr>
              <a:t>                word += </a:t>
            </a:r>
            <a:r>
              <a:rPr lang="en-US" sz="1400" b="1" dirty="0" err="1">
                <a:solidFill>
                  <a:schemeClr val="accent1">
                    <a:lumMod val="75000"/>
                  </a:schemeClr>
                </a:solidFill>
                <a:latin typeface="Calibri" charset="0"/>
                <a:ea typeface="DengXian" charset="-122"/>
                <a:cs typeface="Times New Roman" charset="0"/>
              </a:rPr>
              <a:t>str</a:t>
            </a:r>
            <a:r>
              <a:rPr lang="en-US" sz="1400" b="1" dirty="0">
                <a:solidFill>
                  <a:schemeClr val="accent1">
                    <a:lumMod val="75000"/>
                  </a:schemeClr>
                </a:solidFill>
                <a:latin typeface="Calibri" charset="0"/>
                <a:ea typeface="DengXian" charset="-122"/>
                <a:cs typeface="Times New Roman" charset="0"/>
              </a:rPr>
              <a:t>;</a:t>
            </a:r>
          </a:p>
          <a:p>
            <a:r>
              <a:rPr lang="en-US" sz="1400" b="1" dirty="0">
                <a:solidFill>
                  <a:schemeClr val="accent1">
                    <a:lumMod val="75000"/>
                  </a:schemeClr>
                </a:solidFill>
                <a:latin typeface="Calibri" charset="0"/>
                <a:ea typeface="DengXian" charset="-122"/>
                <a:cs typeface="Times New Roman" charset="0"/>
              </a:rPr>
              <a:t>            }</a:t>
            </a:r>
          </a:p>
          <a:p>
            <a:r>
              <a:rPr lang="en-US" sz="1400" b="1" dirty="0">
                <a:solidFill>
                  <a:schemeClr val="accent1">
                    <a:lumMod val="75000"/>
                  </a:schemeClr>
                </a:solidFill>
                <a:latin typeface="Calibri" charset="0"/>
                <a:ea typeface="DengXian" charset="-122"/>
                <a:cs typeface="Times New Roman" charset="0"/>
              </a:rPr>
              <a:t>            </a:t>
            </a:r>
            <a:r>
              <a:rPr lang="en-US" sz="1400" b="1" dirty="0" err="1">
                <a:solidFill>
                  <a:srgbClr val="FF0000"/>
                </a:solidFill>
                <a:latin typeface="Calibri" charset="0"/>
                <a:ea typeface="DengXian" charset="-122"/>
                <a:cs typeface="Times New Roman" charset="0"/>
              </a:rPr>
              <a:t>st.push</a:t>
            </a:r>
            <a:r>
              <a:rPr lang="en-US" sz="1400" b="1" dirty="0">
                <a:solidFill>
                  <a:srgbClr val="FF0000"/>
                </a:solidFill>
                <a:latin typeface="Calibri" charset="0"/>
                <a:ea typeface="DengXian" charset="-122"/>
                <a:cs typeface="Times New Roman" charset="0"/>
              </a:rPr>
              <a:t>(</a:t>
            </a:r>
            <a:r>
              <a:rPr lang="en-US" sz="1400" b="1" dirty="0" err="1">
                <a:solidFill>
                  <a:srgbClr val="FF0000"/>
                </a:solidFill>
                <a:latin typeface="Calibri" charset="0"/>
                <a:ea typeface="DengXian" charset="-122"/>
                <a:cs typeface="Times New Roman" charset="0"/>
              </a:rPr>
              <a:t>st.pop</a:t>
            </a:r>
            <a:r>
              <a:rPr lang="en-US" sz="1400" b="1" dirty="0">
                <a:solidFill>
                  <a:srgbClr val="FF0000"/>
                </a:solidFill>
                <a:latin typeface="Calibri" charset="0"/>
                <a:ea typeface="DengXian" charset="-122"/>
                <a:cs typeface="Times New Roman" charset="0"/>
              </a:rPr>
              <a:t>() + word);</a:t>
            </a:r>
          </a:p>
          <a:p>
            <a:r>
              <a:rPr lang="en-US" sz="1400" b="1" dirty="0">
                <a:solidFill>
                  <a:schemeClr val="accent1">
                    <a:lumMod val="75000"/>
                  </a:schemeClr>
                </a:solidFill>
                <a:latin typeface="Calibri" charset="0"/>
                <a:ea typeface="DengXian" charset="-122"/>
                <a:cs typeface="Times New Roman" charset="0"/>
              </a:rPr>
              <a:t>        } else {</a:t>
            </a:r>
          </a:p>
          <a:p>
            <a:r>
              <a:rPr lang="en-US" sz="1400" b="1" dirty="0">
                <a:solidFill>
                  <a:schemeClr val="accent1">
                    <a:lumMod val="75000"/>
                  </a:schemeClr>
                </a:solidFill>
                <a:latin typeface="Calibri" charset="0"/>
                <a:ea typeface="DengXian" charset="-122"/>
                <a:cs typeface="Times New Roman" charset="0"/>
              </a:rPr>
              <a:t>            </a:t>
            </a:r>
            <a:r>
              <a:rPr lang="en-US" sz="1400" b="1" dirty="0" err="1">
                <a:solidFill>
                  <a:srgbClr val="FF0000"/>
                </a:solidFill>
                <a:latin typeface="Calibri" charset="0"/>
                <a:ea typeface="DengXian" charset="-122"/>
                <a:cs typeface="Times New Roman" charset="0"/>
              </a:rPr>
              <a:t>st.push</a:t>
            </a:r>
            <a:r>
              <a:rPr lang="en-US" sz="1400" b="1" dirty="0">
                <a:solidFill>
                  <a:srgbClr val="FF0000"/>
                </a:solidFill>
                <a:latin typeface="Calibri" charset="0"/>
                <a:ea typeface="DengXian" charset="-122"/>
                <a:cs typeface="Times New Roman" charset="0"/>
              </a:rPr>
              <a:t>(</a:t>
            </a:r>
            <a:r>
              <a:rPr lang="en-US" sz="1400" b="1" dirty="0" err="1">
                <a:solidFill>
                  <a:srgbClr val="FF0000"/>
                </a:solidFill>
                <a:latin typeface="Calibri" charset="0"/>
                <a:ea typeface="DengXian" charset="-122"/>
                <a:cs typeface="Times New Roman" charset="0"/>
              </a:rPr>
              <a:t>st.pop</a:t>
            </a:r>
            <a:r>
              <a:rPr lang="en-US" sz="1400" b="1" dirty="0">
                <a:solidFill>
                  <a:srgbClr val="FF0000"/>
                </a:solidFill>
                <a:latin typeface="Calibri" charset="0"/>
                <a:ea typeface="DengXian" charset="-122"/>
                <a:cs typeface="Times New Roman" charset="0"/>
              </a:rPr>
              <a:t>() + s[</a:t>
            </a:r>
            <a:r>
              <a:rPr lang="en-US" sz="1400" b="1" dirty="0" err="1">
                <a:solidFill>
                  <a:srgbClr val="FF0000"/>
                </a:solidFill>
                <a:latin typeface="Calibri" charset="0"/>
                <a:ea typeface="DengXian" charset="-122"/>
                <a:cs typeface="Times New Roman" charset="0"/>
              </a:rPr>
              <a:t>i</a:t>
            </a:r>
            <a:r>
              <a:rPr lang="en-US" sz="1400" b="1" dirty="0">
                <a:solidFill>
                  <a:srgbClr val="FF0000"/>
                </a:solidFill>
                <a:latin typeface="Calibri" charset="0"/>
                <a:ea typeface="DengXian" charset="-122"/>
                <a:cs typeface="Times New Roman" charset="0"/>
              </a:rPr>
              <a:t>]);</a:t>
            </a:r>
          </a:p>
          <a:p>
            <a:r>
              <a:rPr lang="en-US" sz="1400" b="1" dirty="0">
                <a:solidFill>
                  <a:schemeClr val="accent1">
                    <a:lumMod val="75000"/>
                  </a:schemeClr>
                </a:solidFill>
                <a:latin typeface="Calibri" charset="0"/>
                <a:ea typeface="DengXian" charset="-122"/>
                <a:cs typeface="Times New Roman" charset="0"/>
              </a:rPr>
              <a:t>        }</a:t>
            </a:r>
          </a:p>
          <a:p>
            <a:r>
              <a:rPr lang="en-US" sz="1400" b="1" dirty="0">
                <a:solidFill>
                  <a:schemeClr val="accent1">
                    <a:lumMod val="75000"/>
                  </a:schemeClr>
                </a:solidFill>
                <a:latin typeface="Calibri" charset="0"/>
                <a:ea typeface="DengXian" charset="-122"/>
                <a:cs typeface="Times New Roman" charset="0"/>
              </a:rPr>
              <a:t>    }</a:t>
            </a:r>
          </a:p>
          <a:p>
            <a:r>
              <a:rPr lang="en-US" sz="1400" b="1" dirty="0">
                <a:solidFill>
                  <a:schemeClr val="accent1">
                    <a:lumMod val="75000"/>
                  </a:schemeClr>
                </a:solidFill>
                <a:latin typeface="Calibri" charset="0"/>
                <a:ea typeface="DengXian" charset="-122"/>
                <a:cs typeface="Times New Roman" charset="0"/>
              </a:rPr>
              <a:t>    return </a:t>
            </a:r>
            <a:r>
              <a:rPr lang="en-US" sz="1400" b="1" dirty="0" err="1">
                <a:solidFill>
                  <a:schemeClr val="accent1">
                    <a:lumMod val="75000"/>
                  </a:schemeClr>
                </a:solidFill>
                <a:latin typeface="Calibri" charset="0"/>
                <a:ea typeface="DengXian" charset="-122"/>
                <a:cs typeface="Times New Roman" charset="0"/>
              </a:rPr>
              <a:t>st.pop</a:t>
            </a:r>
            <a:r>
              <a:rPr lang="en-US" sz="1400" b="1" dirty="0">
                <a:solidFill>
                  <a:schemeClr val="accent1">
                    <a:lumMod val="75000"/>
                  </a:schemeClr>
                </a:solidFill>
                <a:latin typeface="Calibri" charset="0"/>
                <a:ea typeface="DengXian" charset="-122"/>
                <a:cs typeface="Times New Roman" charset="0"/>
              </a:rPr>
              <a:t>();</a:t>
            </a:r>
            <a:endParaRPr lang="en-US" sz="1400" b="1" dirty="0">
              <a:solidFill>
                <a:schemeClr val="accent1">
                  <a:lumMod val="75000"/>
                </a:schemeClr>
              </a:solidFill>
              <a:effectLst/>
              <a:latin typeface="Calibri" charset="0"/>
              <a:ea typeface="DengXian" charset="-122"/>
              <a:cs typeface="Times New Roman" charset="0"/>
            </a:endParaRPr>
          </a:p>
        </p:txBody>
      </p:sp>
      <p:sp>
        <p:nvSpPr>
          <p:cNvPr id="6" name="Rectangle 5"/>
          <p:cNvSpPr/>
          <p:nvPr/>
        </p:nvSpPr>
        <p:spPr>
          <a:xfrm>
            <a:off x="122712" y="2985538"/>
            <a:ext cx="6096000" cy="3539430"/>
          </a:xfrm>
          <a:prstGeom prst="rect">
            <a:avLst/>
          </a:prstGeom>
        </p:spPr>
        <p:txBody>
          <a:bodyPr>
            <a:spAutoFit/>
          </a:bodyPr>
          <a:lstStyle/>
          <a:p>
            <a:r>
              <a:rPr lang="en-US" sz="1400" dirty="0"/>
              <a:t>The trick is to push '' when meet '[' to keep balance </a:t>
            </a:r>
            <a:endParaRPr lang="en-US" sz="1400" dirty="0" smtClean="0"/>
          </a:p>
          <a:p>
            <a:r>
              <a:rPr lang="en-US" sz="1400" dirty="0" err="1" smtClean="0"/>
              <a:t>e.g</a:t>
            </a:r>
            <a:r>
              <a:rPr lang="en-US" sz="1400" dirty="0"/>
              <a:t>:  2[a3[ab]] </a:t>
            </a:r>
            <a:r>
              <a:rPr lang="en-US" sz="1400" dirty="0" smtClean="0"/>
              <a:t>we </a:t>
            </a:r>
            <a:r>
              <a:rPr lang="en-US" sz="1400" dirty="0"/>
              <a:t>need two stacks: count and </a:t>
            </a:r>
            <a:r>
              <a:rPr lang="en-US" sz="1400" dirty="0" err="1"/>
              <a:t>st</a:t>
            </a:r>
            <a:r>
              <a:rPr lang="en-US" sz="1400" dirty="0"/>
              <a:t>, </a:t>
            </a:r>
            <a:endParaRPr lang="en-US" sz="1400" dirty="0" smtClean="0"/>
          </a:p>
          <a:p>
            <a:r>
              <a:rPr lang="en-US" sz="1400" dirty="0" err="1" smtClean="0"/>
              <a:t>st</a:t>
            </a:r>
            <a:r>
              <a:rPr lang="en-US" sz="1400" dirty="0"/>
              <a:t>= [''] </a:t>
            </a:r>
            <a:endParaRPr lang="en-US" sz="1400" dirty="0" smtClean="0"/>
          </a:p>
          <a:p>
            <a:r>
              <a:rPr lang="en-US" sz="1400" dirty="0" err="1" smtClean="0"/>
              <a:t>i</a:t>
            </a:r>
            <a:r>
              <a:rPr lang="en-US" sz="1400" dirty="0" smtClean="0"/>
              <a:t>=0</a:t>
            </a:r>
            <a:r>
              <a:rPr lang="en-US" sz="1400" dirty="0"/>
              <a:t>, it is a digit: push into count: [2] </a:t>
            </a:r>
            <a:endParaRPr lang="en-US" sz="1400" dirty="0" smtClean="0"/>
          </a:p>
          <a:p>
            <a:r>
              <a:rPr lang="en-US" sz="1400" dirty="0" err="1" smtClean="0"/>
              <a:t>i</a:t>
            </a:r>
            <a:r>
              <a:rPr lang="en-US" sz="1400" dirty="0" smtClean="0"/>
              <a:t>=1</a:t>
            </a:r>
            <a:r>
              <a:rPr lang="en-US" sz="1400" dirty="0"/>
              <a:t>, '[', push '' into chars: ['', ''] </a:t>
            </a:r>
            <a:endParaRPr lang="en-US" sz="1400" dirty="0" smtClean="0"/>
          </a:p>
          <a:p>
            <a:r>
              <a:rPr lang="en-US" sz="1400" dirty="0" err="1" smtClean="0"/>
              <a:t>i</a:t>
            </a:r>
            <a:r>
              <a:rPr lang="en-US" sz="1400" dirty="0" smtClean="0"/>
              <a:t>=2</a:t>
            </a:r>
            <a:r>
              <a:rPr lang="en-US" sz="1400" dirty="0"/>
              <a:t>, 'a' pop chars and combine 'a' then push: chars: ['', a'] </a:t>
            </a:r>
            <a:endParaRPr lang="en-US" sz="1400" dirty="0" smtClean="0"/>
          </a:p>
          <a:p>
            <a:r>
              <a:rPr lang="en-US" sz="1400" dirty="0" err="1" smtClean="0"/>
              <a:t>i</a:t>
            </a:r>
            <a:r>
              <a:rPr lang="en-US" sz="1400" dirty="0" smtClean="0"/>
              <a:t>=3</a:t>
            </a:r>
            <a:r>
              <a:rPr lang="en-US" sz="1400" dirty="0"/>
              <a:t>, 3, push into count: [2, 3] </a:t>
            </a:r>
            <a:endParaRPr lang="en-US" sz="1400" dirty="0" smtClean="0"/>
          </a:p>
          <a:p>
            <a:r>
              <a:rPr lang="en-US" sz="1400" dirty="0" err="1" smtClean="0"/>
              <a:t>i</a:t>
            </a:r>
            <a:r>
              <a:rPr lang="en-US" sz="1400" dirty="0" smtClean="0"/>
              <a:t>=4</a:t>
            </a:r>
            <a:r>
              <a:rPr lang="en-US" sz="1400" dirty="0"/>
              <a:t>, '[', push '' into chars: ['', a', ''] </a:t>
            </a:r>
            <a:endParaRPr lang="en-US" sz="1400" dirty="0" smtClean="0"/>
          </a:p>
          <a:p>
            <a:r>
              <a:rPr lang="en-US" sz="1400" dirty="0" err="1" smtClean="0"/>
              <a:t>i</a:t>
            </a:r>
            <a:r>
              <a:rPr lang="en-US" sz="1400" dirty="0" smtClean="0"/>
              <a:t>=5</a:t>
            </a:r>
            <a:r>
              <a:rPr lang="en-US" sz="1400" dirty="0"/>
              <a:t>, 'a' pop chars and combine '' then push: chars: ['', a', 'a'] </a:t>
            </a:r>
            <a:endParaRPr lang="en-US" sz="1400" dirty="0" smtClean="0"/>
          </a:p>
          <a:p>
            <a:r>
              <a:rPr lang="en-US" sz="1400" dirty="0" err="1" smtClean="0"/>
              <a:t>i</a:t>
            </a:r>
            <a:r>
              <a:rPr lang="en-US" sz="1400" dirty="0" smtClean="0"/>
              <a:t>=6</a:t>
            </a:r>
            <a:r>
              <a:rPr lang="en-US" sz="1400" dirty="0"/>
              <a:t>, 'b' pop chars and combine 'a' then push: chars: ['', a', 'ab</a:t>
            </a:r>
            <a:r>
              <a:rPr lang="en-US" sz="1400" dirty="0" smtClean="0"/>
              <a:t>']</a:t>
            </a:r>
          </a:p>
          <a:p>
            <a:r>
              <a:rPr lang="en-US" sz="1400" dirty="0" smtClean="0"/>
              <a:t> </a:t>
            </a:r>
            <a:r>
              <a:rPr lang="en-US" sz="1400" dirty="0" err="1"/>
              <a:t>i</a:t>
            </a:r>
            <a:r>
              <a:rPr lang="en-US" sz="1400" dirty="0"/>
              <a:t>=7, pop count and chars, and construct string </a:t>
            </a:r>
            <a:r>
              <a:rPr lang="en-US" sz="1400" dirty="0" err="1"/>
              <a:t>ababab</a:t>
            </a:r>
            <a:r>
              <a:rPr lang="en-US" sz="1400" dirty="0"/>
              <a:t>, </a:t>
            </a:r>
            <a:endParaRPr lang="en-US" sz="1400" dirty="0" smtClean="0"/>
          </a:p>
          <a:p>
            <a:r>
              <a:rPr lang="en-US" sz="1400" dirty="0" smtClean="0"/>
              <a:t>then </a:t>
            </a:r>
            <a:r>
              <a:rPr lang="en-US" sz="1400" dirty="0"/>
              <a:t>pop chars and combine:  </a:t>
            </a:r>
            <a:r>
              <a:rPr lang="en-US" sz="1400" dirty="0" smtClean="0"/>
              <a:t>chars</a:t>
            </a:r>
            <a:r>
              <a:rPr lang="en-US" sz="1400" dirty="0"/>
              <a:t>: ['','</a:t>
            </a:r>
            <a:r>
              <a:rPr lang="en-US" sz="1400" dirty="0" err="1"/>
              <a:t>aababab</a:t>
            </a:r>
            <a:r>
              <a:rPr lang="en-US" sz="1400" dirty="0"/>
              <a:t>'], count = [2] </a:t>
            </a:r>
            <a:endParaRPr lang="en-US" sz="1400" dirty="0" smtClean="0"/>
          </a:p>
          <a:p>
            <a:r>
              <a:rPr lang="en-US" sz="1400" dirty="0" err="1" smtClean="0"/>
              <a:t>i</a:t>
            </a:r>
            <a:r>
              <a:rPr lang="en-US" sz="1400" dirty="0" smtClean="0"/>
              <a:t>=8 </a:t>
            </a:r>
            <a:r>
              <a:rPr lang="en-US" sz="1400" dirty="0"/>
              <a:t>pop count and chars, and construct string </a:t>
            </a:r>
            <a:r>
              <a:rPr lang="en-US" sz="1400" dirty="0" err="1"/>
              <a:t>ababab</a:t>
            </a:r>
            <a:r>
              <a:rPr lang="en-US" sz="1400" dirty="0"/>
              <a:t>, </a:t>
            </a:r>
            <a:endParaRPr lang="en-US" sz="1400" dirty="0" smtClean="0"/>
          </a:p>
          <a:p>
            <a:r>
              <a:rPr lang="en-US" sz="1400" dirty="0" smtClean="0"/>
              <a:t>then </a:t>
            </a:r>
            <a:r>
              <a:rPr lang="en-US" sz="1400" dirty="0"/>
              <a:t>pop chars and combine: </a:t>
            </a:r>
            <a:r>
              <a:rPr lang="en-US" sz="1400" dirty="0" smtClean="0"/>
              <a:t>chars</a:t>
            </a:r>
            <a:r>
              <a:rPr lang="en-US" sz="1400" dirty="0"/>
              <a:t>: ['</a:t>
            </a:r>
            <a:r>
              <a:rPr lang="en-US" sz="1400" dirty="0" err="1"/>
              <a:t>aabababaababab</a:t>
            </a:r>
            <a:r>
              <a:rPr lang="en-US" sz="1400" dirty="0"/>
              <a:t>'], </a:t>
            </a:r>
            <a:endParaRPr lang="en-US" sz="1400" dirty="0" smtClean="0"/>
          </a:p>
          <a:p>
            <a:r>
              <a:rPr lang="en-US" sz="1400" dirty="0" smtClean="0"/>
              <a:t>count </a:t>
            </a:r>
            <a:r>
              <a:rPr lang="en-US" sz="1400" dirty="0"/>
              <a:t>= </a:t>
            </a:r>
            <a:r>
              <a:rPr lang="en-US" sz="1400" dirty="0" smtClean="0"/>
              <a:t>[]</a:t>
            </a:r>
          </a:p>
          <a:p>
            <a:r>
              <a:rPr lang="en-US" sz="1400" dirty="0" smtClean="0"/>
              <a:t>return </a:t>
            </a:r>
            <a:r>
              <a:rPr lang="en-US" sz="1400" dirty="0" err="1"/>
              <a:t>chars.pop</a:t>
            </a:r>
            <a:r>
              <a:rPr lang="en-US" sz="1400" dirty="0"/>
              <a:t>()</a:t>
            </a:r>
          </a:p>
        </p:txBody>
      </p:sp>
    </p:spTree>
    <p:extLst>
      <p:ext uri="{BB962C8B-B14F-4D97-AF65-F5344CB8AC3E}">
        <p14:creationId xmlns:p14="http://schemas.microsoft.com/office/powerpoint/2010/main" val="6405454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436</TotalTime>
  <Words>2863</Words>
  <Application>Microsoft Macintosh PowerPoint</Application>
  <PresentationFormat>Widescreen</PresentationFormat>
  <Paragraphs>290</Paragraphs>
  <Slides>8</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Calibri</vt:lpstr>
      <vt:lpstr>Calibri Light</vt:lpstr>
      <vt:lpstr>DengXian</vt:lpstr>
      <vt:lpstr>Times New Roman</vt:lpstr>
      <vt:lpstr>Arial</vt:lpstr>
      <vt:lpstr>Office Theme</vt:lpstr>
      <vt:lpstr>Stack</vt:lpstr>
      <vt:lpstr>PowerPoint Presentation</vt:lpstr>
      <vt:lpstr>PowerPoint Presentation</vt:lpstr>
      <vt:lpstr>PowerPoint Presentation</vt:lpstr>
      <vt:lpstr>PowerPoint Presentation</vt:lpstr>
      <vt:lpstr>Next greater</vt:lpstr>
      <vt:lpstr>PowerPoint Presentation</vt:lpstr>
      <vt:lpstr>hard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Sliding window</dc:title>
  <dc:creator>Fannie Yang</dc:creator>
  <cp:lastModifiedBy>Fannie Yang</cp:lastModifiedBy>
  <cp:revision>27</cp:revision>
  <dcterms:created xsi:type="dcterms:W3CDTF">2018-06-20T23:15:38Z</dcterms:created>
  <dcterms:modified xsi:type="dcterms:W3CDTF">2018-07-10T06:47:17Z</dcterms:modified>
</cp:coreProperties>
</file>