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60" r:id="rId4"/>
    <p:sldId id="263" r:id="rId5"/>
    <p:sldId id="262" r:id="rId6"/>
    <p:sldId id="267" r:id="rId7"/>
    <p:sldId id="264" r:id="rId8"/>
    <p:sldId id="277" r:id="rId9"/>
    <p:sldId id="273" r:id="rId10"/>
    <p:sldId id="266" r:id="rId11"/>
    <p:sldId id="269" r:id="rId12"/>
    <p:sldId id="271" r:id="rId13"/>
    <p:sldId id="270" r:id="rId14"/>
    <p:sldId id="268" r:id="rId15"/>
    <p:sldId id="272" r:id="rId16"/>
    <p:sldId id="274" r:id="rId17"/>
    <p:sldId id="276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4C0DB-3C36-A141-89A5-C6B237BF6482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11358-76DA-7A4D-9D77-5A86D1911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090F-F7E2-E54C-BC52-3F8E522F04F1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DFA2-94B8-0B43-B91B-C021BA75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090F-F7E2-E54C-BC52-3F8E522F04F1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DFA2-94B8-0B43-B91B-C021BA75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3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090F-F7E2-E54C-BC52-3F8E522F04F1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DFA2-94B8-0B43-B91B-C021BA75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5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090F-F7E2-E54C-BC52-3F8E522F04F1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DFA2-94B8-0B43-B91B-C021BA75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7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090F-F7E2-E54C-BC52-3F8E522F04F1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DFA2-94B8-0B43-B91B-C021BA75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090F-F7E2-E54C-BC52-3F8E522F04F1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DFA2-94B8-0B43-B91B-C021BA75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1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090F-F7E2-E54C-BC52-3F8E522F04F1}" type="datetimeFigureOut">
              <a:rPr lang="en-US" smtClean="0"/>
              <a:t>7/11/18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DFA2-94B8-0B43-B91B-C021BA75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3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090F-F7E2-E54C-BC52-3F8E522F04F1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DFA2-94B8-0B43-B91B-C021BA75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090F-F7E2-E54C-BC52-3F8E522F04F1}" type="datetimeFigureOut">
              <a:rPr lang="en-US" smtClean="0"/>
              <a:t>7/11/18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DFA2-94B8-0B43-B91B-C021BA75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7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090F-F7E2-E54C-BC52-3F8E522F04F1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DFA2-94B8-0B43-B91B-C021BA75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0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090F-F7E2-E54C-BC52-3F8E522F04F1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DFA2-94B8-0B43-B91B-C021BA75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2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8090F-F7E2-E54C-BC52-3F8E522F04F1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6DFA2-94B8-0B43-B91B-C021BA75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9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87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2925" y="83104"/>
            <a:ext cx="307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Find substring or subsequence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5782904" y="452436"/>
            <a:ext cx="6056795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Given a string, find the length of the longest substring T that contains at most k distinct characters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For </a:t>
            </a:r>
            <a:r>
              <a:rPr lang="en-US" sz="1600" dirty="0"/>
              <a:t>example, Given s = “</a:t>
            </a:r>
            <a:r>
              <a:rPr lang="en-US" sz="1600" dirty="0" err="1"/>
              <a:t>eceba</a:t>
            </a:r>
            <a:r>
              <a:rPr lang="en-US" sz="1600" dirty="0"/>
              <a:t>” and k = 2</a:t>
            </a:r>
            <a:r>
              <a:rPr lang="en-US" sz="1600" dirty="0" smtClean="0"/>
              <a:t>,   result </a:t>
            </a:r>
            <a:r>
              <a:rPr lang="en-US" sz="1600" dirty="0"/>
              <a:t>is "</a:t>
            </a:r>
            <a:r>
              <a:rPr lang="en-US" sz="1600" dirty="0" err="1"/>
              <a:t>ece</a:t>
            </a:r>
            <a:r>
              <a:rPr lang="en-US" sz="1600" dirty="0"/>
              <a:t>" which its length is 3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lengthOfLongestSubstringKDistinct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= function(s, k)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if(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s.length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=== 0)  return 0;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start= 0,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maxLen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= 0, count=0, map = {};</a:t>
            </a:r>
          </a:p>
          <a:p>
            <a:r>
              <a:rPr lang="en-US" sz="1600" dirty="0"/>
              <a:t>    </a:t>
            </a:r>
            <a:r>
              <a:rPr lang="en-US" sz="1600" b="1" dirty="0">
                <a:solidFill>
                  <a:srgbClr val="FF0000"/>
                </a:solidFill>
              </a:rPr>
              <a:t>for(</a:t>
            </a:r>
            <a:r>
              <a:rPr lang="en-US" sz="1600" b="1" dirty="0" err="1">
                <a:solidFill>
                  <a:srgbClr val="FF0000"/>
                </a:solidFill>
              </a:rPr>
              <a:t>var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i</a:t>
            </a:r>
            <a:r>
              <a:rPr lang="en-US" sz="1600" b="1" dirty="0">
                <a:solidFill>
                  <a:srgbClr val="FF0000"/>
                </a:solidFill>
              </a:rPr>
              <a:t>=0; </a:t>
            </a:r>
            <a:r>
              <a:rPr lang="en-US" sz="1600" b="1" dirty="0" err="1">
                <a:solidFill>
                  <a:srgbClr val="FF0000"/>
                </a:solidFill>
              </a:rPr>
              <a:t>i</a:t>
            </a:r>
            <a:r>
              <a:rPr lang="en-US" sz="1600" b="1" dirty="0">
                <a:solidFill>
                  <a:srgbClr val="FF0000"/>
                </a:solidFill>
              </a:rPr>
              <a:t>&lt;</a:t>
            </a:r>
            <a:r>
              <a:rPr lang="en-US" sz="1600" b="1" dirty="0" err="1">
                <a:solidFill>
                  <a:srgbClr val="FF0000"/>
                </a:solidFill>
              </a:rPr>
              <a:t>s.length</a:t>
            </a:r>
            <a:r>
              <a:rPr lang="en-US" sz="1600" b="1" dirty="0">
                <a:solidFill>
                  <a:srgbClr val="FF0000"/>
                </a:solidFill>
              </a:rPr>
              <a:t>; </a:t>
            </a:r>
            <a:r>
              <a:rPr lang="en-US" sz="1600" b="1" dirty="0" err="1">
                <a:solidFill>
                  <a:srgbClr val="FF0000"/>
                </a:solidFill>
              </a:rPr>
              <a:t>i</a:t>
            </a:r>
            <a:r>
              <a:rPr lang="en-US" sz="1600" b="1" dirty="0">
                <a:solidFill>
                  <a:srgbClr val="FF0000"/>
                </a:solidFill>
              </a:rPr>
              <a:t>++) {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    map[s[</a:t>
            </a:r>
            <a:r>
              <a:rPr lang="en-US" sz="1600" b="1" dirty="0" err="1">
                <a:solidFill>
                  <a:srgbClr val="FF0000"/>
                </a:solidFill>
              </a:rPr>
              <a:t>i</a:t>
            </a:r>
            <a:r>
              <a:rPr lang="en-US" sz="1600" b="1" dirty="0">
                <a:solidFill>
                  <a:srgbClr val="FF0000"/>
                </a:solidFill>
              </a:rPr>
              <a:t>]] = map[s[</a:t>
            </a:r>
            <a:r>
              <a:rPr lang="en-US" sz="1600" b="1" dirty="0" err="1">
                <a:solidFill>
                  <a:srgbClr val="FF0000"/>
                </a:solidFill>
              </a:rPr>
              <a:t>i</a:t>
            </a:r>
            <a:r>
              <a:rPr lang="en-US" sz="1600" b="1" dirty="0">
                <a:solidFill>
                  <a:srgbClr val="FF0000"/>
                </a:solidFill>
              </a:rPr>
              <a:t>]] ? map[s[</a:t>
            </a:r>
            <a:r>
              <a:rPr lang="en-US" sz="1600" b="1" dirty="0" err="1">
                <a:solidFill>
                  <a:srgbClr val="FF0000"/>
                </a:solidFill>
              </a:rPr>
              <a:t>i</a:t>
            </a:r>
            <a:r>
              <a:rPr lang="en-US" sz="1600" b="1" dirty="0">
                <a:solidFill>
                  <a:srgbClr val="FF0000"/>
                </a:solidFill>
              </a:rPr>
              <a:t>]] +1 :1;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    if(map[s[</a:t>
            </a:r>
            <a:r>
              <a:rPr lang="en-US" sz="1600" b="1" dirty="0" err="1">
                <a:solidFill>
                  <a:srgbClr val="FF0000"/>
                </a:solidFill>
              </a:rPr>
              <a:t>i</a:t>
            </a:r>
            <a:r>
              <a:rPr lang="en-US" sz="1600" b="1" dirty="0">
                <a:solidFill>
                  <a:srgbClr val="FF0000"/>
                </a:solidFill>
              </a:rPr>
              <a:t>]]  === 1) {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        count++;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        while(count &gt; k) {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            </a:t>
            </a:r>
            <a:r>
              <a:rPr lang="en-US" sz="1600" b="1" dirty="0" err="1">
                <a:solidFill>
                  <a:srgbClr val="FF0000"/>
                </a:solidFill>
              </a:rPr>
              <a:t>maxLen</a:t>
            </a:r>
            <a:r>
              <a:rPr lang="en-US" sz="1600" b="1" dirty="0">
                <a:solidFill>
                  <a:srgbClr val="FF0000"/>
                </a:solidFill>
              </a:rPr>
              <a:t> = </a:t>
            </a:r>
            <a:r>
              <a:rPr lang="en-US" sz="1600" b="1" dirty="0" err="1">
                <a:solidFill>
                  <a:srgbClr val="FF0000"/>
                </a:solidFill>
              </a:rPr>
              <a:t>Math.max</a:t>
            </a:r>
            <a:r>
              <a:rPr lang="en-US" sz="1600" b="1" dirty="0">
                <a:solidFill>
                  <a:srgbClr val="FF0000"/>
                </a:solidFill>
              </a:rPr>
              <a:t>(</a:t>
            </a:r>
            <a:r>
              <a:rPr lang="en-US" sz="1600" b="1" dirty="0" err="1">
                <a:solidFill>
                  <a:srgbClr val="FF0000"/>
                </a:solidFill>
              </a:rPr>
              <a:t>maxLen</a:t>
            </a:r>
            <a:r>
              <a:rPr lang="en-US" sz="1600" b="1" dirty="0">
                <a:solidFill>
                  <a:srgbClr val="FF0000"/>
                </a:solidFill>
              </a:rPr>
              <a:t>, </a:t>
            </a:r>
            <a:r>
              <a:rPr lang="en-US" sz="1600" b="1" dirty="0" err="1">
                <a:solidFill>
                  <a:srgbClr val="FF0000"/>
                </a:solidFill>
              </a:rPr>
              <a:t>i</a:t>
            </a:r>
            <a:r>
              <a:rPr lang="en-US" sz="1600" b="1" dirty="0">
                <a:solidFill>
                  <a:srgbClr val="FF0000"/>
                </a:solidFill>
              </a:rPr>
              <a:t>-start);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            map[s[start]]--;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            if(map[s[start]] === 0)  count--;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            start++;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        }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    }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</a:t>
            </a:r>
            <a:r>
              <a:rPr lang="en-US" sz="1600" b="1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Don't forget the last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one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</a:rPr>
              <a:t>maxLen</a:t>
            </a:r>
            <a:r>
              <a:rPr lang="en-US" sz="1600" b="1" dirty="0">
                <a:solidFill>
                  <a:srgbClr val="FF0000"/>
                </a:solidFill>
              </a:rPr>
              <a:t> = </a:t>
            </a:r>
            <a:r>
              <a:rPr lang="en-US" sz="1600" b="1" dirty="0" err="1">
                <a:solidFill>
                  <a:srgbClr val="FF0000"/>
                </a:solidFill>
              </a:rPr>
              <a:t>Math.max</a:t>
            </a:r>
            <a:r>
              <a:rPr lang="en-US" sz="1600" b="1" dirty="0">
                <a:solidFill>
                  <a:srgbClr val="FF0000"/>
                </a:solidFill>
              </a:rPr>
              <a:t>(</a:t>
            </a:r>
            <a:r>
              <a:rPr lang="en-US" sz="1600" b="1" dirty="0" err="1">
                <a:solidFill>
                  <a:srgbClr val="FF0000"/>
                </a:solidFill>
              </a:rPr>
              <a:t>maxLen</a:t>
            </a:r>
            <a:r>
              <a:rPr lang="en-US" sz="1600" b="1" dirty="0">
                <a:solidFill>
                  <a:srgbClr val="FF0000"/>
                </a:solidFill>
              </a:rPr>
              <a:t>, </a:t>
            </a:r>
            <a:r>
              <a:rPr lang="en-US" sz="1600" b="1" dirty="0" err="1">
                <a:solidFill>
                  <a:srgbClr val="FF0000"/>
                </a:solidFill>
              </a:rPr>
              <a:t>i</a:t>
            </a:r>
            <a:r>
              <a:rPr lang="en-US" sz="1600" b="1" dirty="0">
                <a:solidFill>
                  <a:srgbClr val="FF0000"/>
                </a:solidFill>
              </a:rPr>
              <a:t>-start);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maxLen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1600" dirty="0"/>
              <a:t>};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2925" y="452436"/>
            <a:ext cx="532247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333333"/>
                </a:solidFill>
              </a:rPr>
              <a:t>Longest </a:t>
            </a:r>
            <a:r>
              <a:rPr lang="en-US" sz="1600" dirty="0">
                <a:solidFill>
                  <a:srgbClr val="333333"/>
                </a:solidFill>
              </a:rPr>
              <a:t>Substring Without Repeating </a:t>
            </a:r>
            <a:r>
              <a:rPr lang="en-US" sz="1600" dirty="0" smtClean="0">
                <a:solidFill>
                  <a:srgbClr val="333333"/>
                </a:solidFill>
              </a:rPr>
              <a:t>Characters</a:t>
            </a:r>
          </a:p>
          <a:p>
            <a:r>
              <a:rPr lang="en-US" sz="1600" dirty="0"/>
              <a:t>Given a string, find the length of the longest substring without repeating characters</a:t>
            </a:r>
            <a:r>
              <a:rPr lang="en-US" sz="1600" dirty="0" smtClean="0"/>
              <a:t>.</a:t>
            </a:r>
          </a:p>
          <a:p>
            <a:r>
              <a:rPr lang="en-US" sz="1600" dirty="0" err="1" smtClean="0"/>
              <a:t>Examples:Given</a:t>
            </a:r>
            <a:r>
              <a:rPr lang="en-US" sz="1600" dirty="0" smtClean="0"/>
              <a:t> </a:t>
            </a:r>
            <a:r>
              <a:rPr lang="en-US" sz="1600" dirty="0"/>
              <a:t>"</a:t>
            </a:r>
            <a:r>
              <a:rPr lang="en-US" sz="1600" dirty="0" err="1"/>
              <a:t>abcabcbb</a:t>
            </a:r>
            <a:r>
              <a:rPr lang="en-US" sz="1600" dirty="0"/>
              <a:t>", the answer is "</a:t>
            </a:r>
            <a:r>
              <a:rPr lang="en-US" sz="1600" dirty="0" err="1"/>
              <a:t>abc</a:t>
            </a:r>
            <a:r>
              <a:rPr lang="en-US" sz="1600" dirty="0"/>
              <a:t>", which the length is 3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Given </a:t>
            </a:r>
            <a:r>
              <a:rPr lang="en-US" sz="1600" dirty="0"/>
              <a:t>"</a:t>
            </a:r>
            <a:r>
              <a:rPr lang="en-US" sz="1600" dirty="0" err="1"/>
              <a:t>bbbbb</a:t>
            </a:r>
            <a:r>
              <a:rPr lang="en-US" sz="1600" dirty="0"/>
              <a:t>", the answer is "b", with the length of 1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Given </a:t>
            </a:r>
            <a:r>
              <a:rPr lang="en-US" sz="1600" dirty="0"/>
              <a:t>"</a:t>
            </a:r>
            <a:r>
              <a:rPr lang="en-US" sz="1600" dirty="0" err="1"/>
              <a:t>pwwkew</a:t>
            </a:r>
            <a:r>
              <a:rPr lang="en-US" sz="1600" dirty="0"/>
              <a:t>", the answer is "</a:t>
            </a:r>
            <a:r>
              <a:rPr lang="en-US" sz="1600" dirty="0" err="1"/>
              <a:t>wke</a:t>
            </a:r>
            <a:r>
              <a:rPr lang="en-US" sz="1600" dirty="0"/>
              <a:t>", with the length of 3</a:t>
            </a:r>
            <a:r>
              <a:rPr lang="en-US" sz="1600" dirty="0" smtClean="0"/>
              <a:t>.</a:t>
            </a:r>
          </a:p>
          <a:p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320254" y="2514539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lengthOfLongestSubstring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= function(s)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if(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s.length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===0) return 0;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j=0, map = {},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maxLen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Number.MIN_SAFE_INTEGER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for(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=0;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&lt;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s.length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;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++)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map[s[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]] = map[s[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]] ? map[s[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]]+1 :1;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maxLen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Math.max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maxLen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,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-j);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while(map[s[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]] &gt; 1)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map[s[j]] --;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j++;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}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}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maxLen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Math.max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maxLen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,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-j);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return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maxLen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};</a:t>
            </a:r>
            <a:endParaRPr lang="en-US" sz="1600" dirty="0">
              <a:solidFill>
                <a:schemeClr val="accent1">
                  <a:lumMod val="75000"/>
                </a:schemeClr>
              </a:solidFill>
              <a:effectLst/>
              <a:latin typeface="Calibri" charset="0"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733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2925" y="83104"/>
            <a:ext cx="307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Find substring or subsequence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441734"/>
            <a:ext cx="53795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Given an array of n positive integers and a positive integer s, find the minimal length of a contiguous </a:t>
            </a:r>
            <a:r>
              <a:rPr lang="en-US" sz="1600" dirty="0" err="1"/>
              <a:t>subarray</a:t>
            </a:r>
            <a:r>
              <a:rPr lang="en-US" sz="1600" dirty="0"/>
              <a:t> of which the sum ≥ s. If there isn't one, return 0 instead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For </a:t>
            </a:r>
            <a:r>
              <a:rPr lang="en-US" sz="1600" dirty="0"/>
              <a:t>example, given the array [2,3,1,2,4,3] and s = 7,</a:t>
            </a:r>
          </a:p>
        </p:txBody>
      </p:sp>
      <p:sp>
        <p:nvSpPr>
          <p:cNvPr id="3" name="Rectangle 2"/>
          <p:cNvSpPr/>
          <p:nvPr/>
        </p:nvSpPr>
        <p:spPr>
          <a:xfrm>
            <a:off x="81148" y="1758492"/>
            <a:ext cx="6096000" cy="38164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minSubArrayLen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= function(s,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)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if(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nums.length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=== 0) return 0;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// Use pointers.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j=0, sum=0,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minLen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Number.MAX_SAFE_INTEGER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for(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=0;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&lt;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nums.length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;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++)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sum +=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[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while(sum &gt;=s)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minLen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Math.min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minLen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, i-j+1);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sum -=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[j];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j++;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}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}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return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minLen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===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Number.MAX_SAFE_INTEGER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? 0 :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minLen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};</a:t>
            </a:r>
          </a:p>
          <a:p>
            <a:r>
              <a:rPr lang="en-US" dirty="0">
                <a:latin typeface="Calibri" charset="0"/>
                <a:ea typeface="DengXian" charset="-122"/>
                <a:cs typeface="Times New Roman" charset="0"/>
              </a:rPr>
              <a:t> </a:t>
            </a:r>
            <a:endParaRPr lang="en-US" dirty="0">
              <a:effectLst/>
              <a:latin typeface="Calibri" charset="0"/>
              <a:ea typeface="DengXian" charset="-122"/>
              <a:cs typeface="Times New Roman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81403" y="83104"/>
            <a:ext cx="661059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Your are given an array of positive integers </a:t>
            </a:r>
            <a:r>
              <a:rPr lang="en-US" sz="1600" dirty="0" err="1" smtClean="0"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 smtClean="0">
                <a:latin typeface="Calibri" charset="0"/>
                <a:ea typeface="DengXian" charset="-122"/>
                <a:cs typeface="Times New Roman" charset="0"/>
              </a:rPr>
              <a:t>. Count </a:t>
            </a:r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and print the number of (contiguous) </a:t>
            </a:r>
            <a:r>
              <a:rPr lang="en-US" sz="1600" dirty="0" err="1">
                <a:latin typeface="Calibri" charset="0"/>
                <a:ea typeface="DengXian" charset="-122"/>
                <a:cs typeface="Times New Roman" charset="0"/>
              </a:rPr>
              <a:t>subarrays</a:t>
            </a:r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 where the product </a:t>
            </a:r>
          </a:p>
          <a:p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of all the elements in the </a:t>
            </a:r>
            <a:r>
              <a:rPr lang="en-US" sz="1600" dirty="0" err="1">
                <a:latin typeface="Calibri" charset="0"/>
                <a:ea typeface="DengXian" charset="-122"/>
                <a:cs typeface="Times New Roman" charset="0"/>
              </a:rPr>
              <a:t>subarray</a:t>
            </a:r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 is less than k</a:t>
            </a:r>
            <a:r>
              <a:rPr lang="en-US" sz="1600" dirty="0" smtClean="0">
                <a:latin typeface="Calibri" charset="0"/>
                <a:ea typeface="DengXian" charset="-122"/>
                <a:cs typeface="Times New Roman" charset="0"/>
              </a:rPr>
              <a:t>.</a:t>
            </a:r>
            <a:endParaRPr lang="en-US" sz="1600" dirty="0">
              <a:latin typeface="Calibri" charset="0"/>
              <a:ea typeface="DengXian" charset="-122"/>
              <a:cs typeface="Times New Roman" charset="0"/>
            </a:endParaRPr>
          </a:p>
          <a:p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Example </a:t>
            </a:r>
            <a:r>
              <a:rPr lang="en-US" sz="1600" dirty="0" smtClean="0">
                <a:latin typeface="Calibri" charset="0"/>
                <a:ea typeface="DengXian" charset="-122"/>
                <a:cs typeface="Times New Roman" charset="0"/>
              </a:rPr>
              <a:t>1:  Input</a:t>
            </a:r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: </a:t>
            </a:r>
            <a:r>
              <a:rPr lang="en-US" sz="1600" dirty="0" err="1"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 = [10, 5, 2, 6], k = 100</a:t>
            </a:r>
          </a:p>
          <a:p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Output: </a:t>
            </a:r>
            <a:r>
              <a:rPr lang="en-US" sz="1600" dirty="0" smtClean="0">
                <a:latin typeface="Calibri" charset="0"/>
                <a:ea typeface="DengXian" charset="-122"/>
                <a:cs typeface="Times New Roman" charset="0"/>
              </a:rPr>
              <a:t>8  Explanation</a:t>
            </a:r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: The 8 </a:t>
            </a:r>
            <a:r>
              <a:rPr lang="en-US" sz="1600" dirty="0" err="1">
                <a:latin typeface="Calibri" charset="0"/>
                <a:ea typeface="DengXian" charset="-122"/>
                <a:cs typeface="Times New Roman" charset="0"/>
              </a:rPr>
              <a:t>subarrays</a:t>
            </a:r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 that have product less than 100 are: </a:t>
            </a:r>
            <a:r>
              <a:rPr lang="en-US" sz="1600" dirty="0" smtClean="0">
                <a:latin typeface="Calibri" charset="0"/>
                <a:ea typeface="DengXian" charset="-122"/>
                <a:cs typeface="Times New Roman" charset="0"/>
              </a:rPr>
              <a:t> [</a:t>
            </a:r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10], [5], [2], [6], [10, 5], [5, 2], [2, 6], [5, 2, 6</a:t>
            </a:r>
            <a:r>
              <a:rPr lang="en-US" sz="1600" dirty="0" smtClean="0">
                <a:latin typeface="Calibri" charset="0"/>
                <a:ea typeface="DengXian" charset="-122"/>
                <a:cs typeface="Times New Roman" charset="0"/>
              </a:rPr>
              <a:t>].</a:t>
            </a:r>
          </a:p>
          <a:p>
            <a:endParaRPr lang="en-US" sz="1600" dirty="0" smtClean="0">
              <a:latin typeface="Calibri" charset="0"/>
              <a:ea typeface="DengXian" charset="-122"/>
              <a:cs typeface="Times New Roman" charset="0"/>
            </a:endParaRPr>
          </a:p>
          <a:p>
            <a:r>
              <a:rPr lang="en-US" sz="1600" dirty="0"/>
              <a:t>The idea is always keep an max-product-window less than K;</a:t>
            </a:r>
          </a:p>
          <a:p>
            <a:r>
              <a:rPr lang="en-US" sz="1600" dirty="0"/>
              <a:t>Every time shift window by adding a new number on the right(j), if the product is greater than k, then try to reduce numbers on the left(</a:t>
            </a:r>
            <a:r>
              <a:rPr lang="en-US" sz="1600" dirty="0" err="1"/>
              <a:t>i</a:t>
            </a:r>
            <a:r>
              <a:rPr lang="en-US" sz="1600" dirty="0"/>
              <a:t>), until the </a:t>
            </a:r>
            <a:r>
              <a:rPr lang="en-US" sz="1600" dirty="0" err="1"/>
              <a:t>subarray</a:t>
            </a:r>
            <a:r>
              <a:rPr lang="en-US" sz="1600" dirty="0"/>
              <a:t> product fit less than k again, (</a:t>
            </a:r>
            <a:r>
              <a:rPr lang="en-US" sz="1600" dirty="0" err="1"/>
              <a:t>subarray</a:t>
            </a:r>
            <a:r>
              <a:rPr lang="en-US" sz="1600" dirty="0"/>
              <a:t> could be empty);</a:t>
            </a:r>
          </a:p>
          <a:p>
            <a:r>
              <a:rPr lang="en-US" sz="1600" dirty="0"/>
              <a:t>Each step introduces x new </a:t>
            </a:r>
            <a:r>
              <a:rPr lang="en-US" sz="1600" dirty="0" err="1"/>
              <a:t>subarrays</a:t>
            </a:r>
            <a:r>
              <a:rPr lang="en-US" sz="1600" dirty="0"/>
              <a:t>, where x is the size of the current window (j + 1 - </a:t>
            </a:r>
            <a:r>
              <a:rPr lang="en-US" sz="1600" dirty="0" err="1"/>
              <a:t>i</a:t>
            </a:r>
            <a:r>
              <a:rPr lang="en-US" sz="1600" dirty="0"/>
              <a:t>);</a:t>
            </a:r>
          </a:p>
          <a:p>
            <a:r>
              <a:rPr lang="en-US" sz="1600" dirty="0" smtClean="0"/>
              <a:t>example: for </a:t>
            </a:r>
            <a:r>
              <a:rPr lang="en-US" sz="1600" dirty="0"/>
              <a:t>window (5, 2), when 6 is introduced, it add 3 new </a:t>
            </a:r>
            <a:r>
              <a:rPr lang="en-US" sz="1600" dirty="0" err="1"/>
              <a:t>subarray</a:t>
            </a:r>
            <a:r>
              <a:rPr lang="en-US" sz="1600" dirty="0"/>
              <a:t>: (5, (2, (6)))</a:t>
            </a:r>
          </a:p>
          <a:p>
            <a:endParaRPr lang="en-US" dirty="0">
              <a:effectLst/>
              <a:latin typeface="Calibri" charset="0"/>
              <a:ea typeface="DengXian" charset="-122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95802" y="3666707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numSubarrayProductLessThanK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= function(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, k)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if (k &lt;= 1) return 0;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product = 1, count = 0;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for(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=0, j=0; j&lt;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nums.length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; j++)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product *=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[j];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while(product &gt;= k)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product = product /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[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++;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}</a:t>
            </a:r>
          </a:p>
          <a:p>
            <a:r>
              <a:rPr lang="en-US" sz="1600" b="1" dirty="0">
                <a:solidFill>
                  <a:srgbClr val="FF0000"/>
                </a:solidFill>
                <a:latin typeface="Calibri" charset="0"/>
                <a:ea typeface="DengXian" charset="-122"/>
                <a:cs typeface="Times New Roman" charset="0"/>
              </a:rPr>
              <a:t>        count += j -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  <a:ea typeface="DengXian" charset="-122"/>
                <a:cs typeface="Times New Roman" charset="0"/>
              </a:rPr>
              <a:t> +1;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}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return count;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};</a:t>
            </a:r>
            <a:endParaRPr lang="en-US" sz="1600" dirty="0">
              <a:solidFill>
                <a:schemeClr val="accent1">
                  <a:lumMod val="75000"/>
                </a:schemeClr>
              </a:solidFill>
              <a:effectLst/>
              <a:latin typeface="Calibri" charset="0"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54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2925" y="83104"/>
            <a:ext cx="307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Find substring or subsequence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292925" y="452436"/>
            <a:ext cx="2884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Max-Consecutive-Ones I  &amp; II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241" y="922108"/>
            <a:ext cx="453675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Given a binary array, find the maximum number of consecutive 1s in this array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Example </a:t>
            </a:r>
            <a:r>
              <a:rPr lang="en-US" sz="1600" dirty="0"/>
              <a:t>1:Input: [1,1,0,1,1,1</a:t>
            </a:r>
            <a:r>
              <a:rPr lang="en-US" sz="1600" dirty="0" smtClean="0"/>
              <a:t>]</a:t>
            </a:r>
          </a:p>
          <a:p>
            <a:r>
              <a:rPr lang="en-US" sz="1600" dirty="0" smtClean="0"/>
              <a:t>Output</a:t>
            </a:r>
            <a:r>
              <a:rPr lang="en-US" sz="1600" dirty="0"/>
              <a:t>: </a:t>
            </a:r>
            <a:r>
              <a:rPr lang="en-US" sz="1600" dirty="0" smtClean="0"/>
              <a:t>3</a:t>
            </a:r>
          </a:p>
          <a:p>
            <a:r>
              <a:rPr lang="en-US" sz="1600" dirty="0" smtClean="0"/>
              <a:t>Explanation</a:t>
            </a:r>
            <a:r>
              <a:rPr lang="en-US" sz="1600" dirty="0"/>
              <a:t>: The first two digits or the last three digits are consecutive 1s.    </a:t>
            </a:r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/>
              <a:t>maximum number of consecutive 1s is 3.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241" y="2838330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max_Count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=0, count=0;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for(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=0;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&lt;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nums.length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;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++)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if(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[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 === 1)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count ++;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max_Count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Math.max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max_Count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, count);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} else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count = 0;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}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}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return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max_Count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;</a:t>
            </a:r>
            <a:endParaRPr lang="en-US" sz="1600" dirty="0">
              <a:solidFill>
                <a:schemeClr val="accent1">
                  <a:lumMod val="75000"/>
                </a:schemeClr>
              </a:solidFill>
              <a:effectLst/>
              <a:latin typeface="Calibri" charset="0"/>
              <a:ea typeface="DengXian" charset="-122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14307" y="289541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Given a binary array, find the maximum number of consecutive </a:t>
            </a:r>
          </a:p>
          <a:p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1s in this array if you can flip at most one 0</a:t>
            </a:r>
            <a:r>
              <a:rPr lang="en-US" sz="1600" dirty="0" smtClean="0">
                <a:latin typeface="Calibri" charset="0"/>
                <a:ea typeface="DengXian" charset="-122"/>
                <a:cs typeface="Times New Roman" charset="0"/>
              </a:rPr>
              <a:t>.</a:t>
            </a:r>
            <a:endParaRPr lang="en-US" sz="1600" dirty="0">
              <a:latin typeface="Calibri" charset="0"/>
              <a:ea typeface="DengXian" charset="-122"/>
              <a:cs typeface="Times New Roman" charset="0"/>
            </a:endParaRPr>
          </a:p>
          <a:p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Example </a:t>
            </a:r>
            <a:r>
              <a:rPr lang="en-US" sz="1600" dirty="0" smtClean="0">
                <a:latin typeface="Calibri" charset="0"/>
                <a:ea typeface="DengXian" charset="-122"/>
                <a:cs typeface="Times New Roman" charset="0"/>
              </a:rPr>
              <a:t>1:  Input</a:t>
            </a:r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: [1,0,1,1,0]</a:t>
            </a:r>
          </a:p>
          <a:p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Output: 4</a:t>
            </a:r>
          </a:p>
          <a:p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Explanation: Flip the first zero will get the the maximum number of consecutive </a:t>
            </a:r>
            <a:r>
              <a:rPr lang="en-US" sz="1600" dirty="0" smtClean="0">
                <a:latin typeface="Calibri" charset="0"/>
                <a:ea typeface="DengXian" charset="-122"/>
                <a:cs typeface="Times New Roman" charset="0"/>
              </a:rPr>
              <a:t>1s. After </a:t>
            </a:r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flipping, the maximum number of consecutive 1s is 4</a:t>
            </a:r>
            <a:r>
              <a:rPr lang="en-US" sz="1600" dirty="0" smtClean="0">
                <a:latin typeface="Calibri" charset="0"/>
                <a:ea typeface="DengXian" charset="-122"/>
                <a:cs typeface="Times New Roman" charset="0"/>
              </a:rPr>
              <a:t>.</a:t>
            </a:r>
          </a:p>
          <a:p>
            <a:endParaRPr lang="en-US" sz="1600" dirty="0" smtClean="0">
              <a:latin typeface="Calibri" charset="0"/>
              <a:ea typeface="DengXian" charset="-122"/>
              <a:cs typeface="Times New Roman" charset="0"/>
            </a:endParaRPr>
          </a:p>
          <a:p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say we define we can flip k times. use two pointers, </a:t>
            </a:r>
            <a:r>
              <a:rPr lang="en-US" sz="1600" dirty="0" err="1"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 always point to the first 1 after the previous 0, j increase</a:t>
            </a:r>
            <a:endParaRPr lang="en-US" sz="1600" dirty="0">
              <a:effectLst/>
              <a:latin typeface="Calibri" charset="0"/>
              <a:ea typeface="DengXian" charset="-122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14307" y="2872520"/>
            <a:ext cx="6096000" cy="36625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findMaxConsecutiveOnes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= function(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nums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)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maxDist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Number.MIN_SAFE_INTEGER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, k=1, zero=0;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for(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=0, j=0;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nums.length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;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++)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if(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nums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] === 0)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   zero ++;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}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while(zero &gt; k)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   if(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nums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[j] === 0) zero--;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   j++;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}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sz="1600" b="1" dirty="0" err="1">
                <a:solidFill>
                  <a:srgbClr val="FF0000"/>
                </a:solidFill>
              </a:rPr>
              <a:t>maxDist</a:t>
            </a:r>
            <a:r>
              <a:rPr lang="en-US" sz="1600" b="1" dirty="0">
                <a:solidFill>
                  <a:srgbClr val="FF0000"/>
                </a:solidFill>
              </a:rPr>
              <a:t> = </a:t>
            </a:r>
            <a:r>
              <a:rPr lang="en-US" sz="1600" b="1" dirty="0" err="1">
                <a:solidFill>
                  <a:srgbClr val="FF0000"/>
                </a:solidFill>
              </a:rPr>
              <a:t>Math.max</a:t>
            </a:r>
            <a:r>
              <a:rPr lang="en-US" sz="1600" b="1" dirty="0">
                <a:solidFill>
                  <a:srgbClr val="FF0000"/>
                </a:solidFill>
              </a:rPr>
              <a:t>(</a:t>
            </a:r>
            <a:r>
              <a:rPr lang="en-US" sz="1600" b="1" dirty="0" err="1">
                <a:solidFill>
                  <a:srgbClr val="FF0000"/>
                </a:solidFill>
              </a:rPr>
              <a:t>maxDist</a:t>
            </a:r>
            <a:r>
              <a:rPr lang="en-US" sz="1600" b="1" dirty="0">
                <a:solidFill>
                  <a:srgbClr val="FF0000"/>
                </a:solidFill>
              </a:rPr>
              <a:t>, i-j+1);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}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return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maxDist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16432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2925" y="83104"/>
            <a:ext cx="307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Find substring or subsequence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292925" y="452436"/>
            <a:ext cx="439782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Calibri" charset="0"/>
                <a:ea typeface="DengXian" charset="-122"/>
                <a:cs typeface="Times New Roman" charset="0"/>
              </a:rPr>
              <a:t>Substring </a:t>
            </a:r>
            <a:r>
              <a:rPr lang="en-US" sz="1500" dirty="0">
                <a:latin typeface="Calibri" charset="0"/>
                <a:ea typeface="DengXian" charset="-122"/>
                <a:cs typeface="Times New Roman" charset="0"/>
              </a:rPr>
              <a:t>with Concatenation of All </a:t>
            </a:r>
            <a:r>
              <a:rPr lang="en-US" sz="1500" dirty="0" smtClean="0">
                <a:latin typeface="Calibri" charset="0"/>
                <a:ea typeface="DengXian" charset="-122"/>
                <a:cs typeface="Times New Roman" charset="0"/>
              </a:rPr>
              <a:t>Words</a:t>
            </a:r>
          </a:p>
          <a:p>
            <a:r>
              <a:rPr lang="en-US" sz="1500" dirty="0" smtClean="0">
                <a:latin typeface="Calibri" charset="0"/>
                <a:ea typeface="DengXian" charset="-122"/>
                <a:cs typeface="Times New Roman" charset="0"/>
              </a:rPr>
              <a:t>You </a:t>
            </a:r>
            <a:r>
              <a:rPr lang="en-US" sz="1500" dirty="0">
                <a:latin typeface="Calibri" charset="0"/>
                <a:ea typeface="DengXian" charset="-122"/>
                <a:cs typeface="Times New Roman" charset="0"/>
              </a:rPr>
              <a:t>are given a string, s, and a list of words, words, that are all of the same length. Find all starting indices of substring(s) in s that is a concatenation of each word in words exactly once and without any intervening characters.</a:t>
            </a:r>
          </a:p>
          <a:p>
            <a:r>
              <a:rPr lang="en-US" sz="1500" dirty="0">
                <a:latin typeface="Calibri" charset="0"/>
                <a:ea typeface="DengXian" charset="-122"/>
                <a:cs typeface="Times New Roman" charset="0"/>
              </a:rPr>
              <a:t>Example 1:Input: s = "</a:t>
            </a:r>
            <a:r>
              <a:rPr lang="en-US" sz="1500" dirty="0" err="1">
                <a:latin typeface="Calibri" charset="0"/>
                <a:ea typeface="DengXian" charset="-122"/>
                <a:cs typeface="Times New Roman" charset="0"/>
              </a:rPr>
              <a:t>barfoothefoobarman</a:t>
            </a:r>
            <a:r>
              <a:rPr lang="en-US" sz="1500" dirty="0">
                <a:latin typeface="Calibri" charset="0"/>
                <a:ea typeface="DengXian" charset="-122"/>
                <a:cs typeface="Times New Roman" charset="0"/>
              </a:rPr>
              <a:t>",  words = ["</a:t>
            </a:r>
            <a:r>
              <a:rPr lang="en-US" sz="1500" dirty="0" err="1">
                <a:latin typeface="Calibri" charset="0"/>
                <a:ea typeface="DengXian" charset="-122"/>
                <a:cs typeface="Times New Roman" charset="0"/>
              </a:rPr>
              <a:t>foo","bar</a:t>
            </a:r>
            <a:r>
              <a:rPr lang="en-US" sz="1500" dirty="0">
                <a:latin typeface="Calibri" charset="0"/>
                <a:ea typeface="DengXian" charset="-122"/>
                <a:cs typeface="Times New Roman" charset="0"/>
              </a:rPr>
              <a:t>"]</a:t>
            </a:r>
          </a:p>
          <a:p>
            <a:r>
              <a:rPr lang="en-US" sz="1500" dirty="0">
                <a:latin typeface="Calibri" charset="0"/>
                <a:ea typeface="DengXian" charset="-122"/>
                <a:cs typeface="Times New Roman" charset="0"/>
              </a:rPr>
              <a:t>Output: [0,9]</a:t>
            </a:r>
            <a:endParaRPr lang="en-US" sz="1500" dirty="0">
              <a:effectLst/>
              <a:latin typeface="Calibri" charset="0"/>
              <a:ea typeface="DengXian" charset="-122"/>
              <a:cs typeface="Times New Roman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1017" y="255895"/>
            <a:ext cx="703057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findSubstring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= function(s, words) {</a:t>
            </a:r>
          </a:p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res = [];</a:t>
            </a:r>
          </a:p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if(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s.length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===0 ||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words.length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===0)  return res;</a:t>
            </a:r>
          </a:p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total =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words.length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,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wordLen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= words[0].length, map = {};</a:t>
            </a:r>
          </a:p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for(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word of words) {</a:t>
            </a:r>
          </a:p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map[word] = map[word]? map[word]+1 : 1;</a:t>
            </a:r>
          </a:p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}</a:t>
            </a:r>
          </a:p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</a:t>
            </a:r>
          </a:p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for(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=0;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&lt;=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s.length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- total*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wordLen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;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++) {</a:t>
            </a:r>
          </a:p>
          <a:p>
            <a:r>
              <a:rPr lang="en-US" sz="1500" dirty="0">
                <a:solidFill>
                  <a:srgbClr val="FF0000"/>
                </a:solidFill>
                <a:latin typeface="Calibri" charset="0"/>
                <a:ea typeface="DengXian" charset="-122"/>
                <a:cs typeface="Times New Roman" charset="0"/>
              </a:rPr>
              <a:t>        </a:t>
            </a:r>
            <a:r>
              <a:rPr lang="en-US" sz="1500" dirty="0" err="1">
                <a:solidFill>
                  <a:srgbClr val="FF0000"/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500" dirty="0">
                <a:solidFill>
                  <a:srgbClr val="FF0000"/>
                </a:solidFill>
                <a:latin typeface="Calibri" charset="0"/>
                <a:ea typeface="DengXian" charset="-122"/>
                <a:cs typeface="Times New Roman" charset="0"/>
              </a:rPr>
              <a:t> copy = </a:t>
            </a:r>
            <a:r>
              <a:rPr lang="en-US" sz="1500" dirty="0" err="1">
                <a:solidFill>
                  <a:srgbClr val="FF0000"/>
                </a:solidFill>
                <a:latin typeface="Calibri" charset="0"/>
                <a:ea typeface="DengXian" charset="-122"/>
                <a:cs typeface="Times New Roman" charset="0"/>
              </a:rPr>
              <a:t>Object.create</a:t>
            </a:r>
            <a:r>
              <a:rPr lang="en-US" sz="1500" dirty="0">
                <a:solidFill>
                  <a:srgbClr val="FF0000"/>
                </a:solidFill>
                <a:latin typeface="Calibri" charset="0"/>
                <a:ea typeface="DengXian" charset="-122"/>
                <a:cs typeface="Times New Roman" charset="0"/>
              </a:rPr>
              <a:t>(map);</a:t>
            </a:r>
          </a:p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k = 0;</a:t>
            </a:r>
          </a:p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start =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;</a:t>
            </a:r>
          </a:p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// check if each word in substring(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,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i+wordLen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) in the copy map, </a:t>
            </a:r>
          </a:p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// if not, break to next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endParaRPr lang="en-US" sz="1500" dirty="0">
              <a:solidFill>
                <a:schemeClr val="bg2">
                  <a:lumMod val="25000"/>
                </a:schemeClr>
              </a:solidFill>
              <a:latin typeface="Calibri" charset="0"/>
              <a:ea typeface="DengXian" charset="-122"/>
              <a:cs typeface="Times New Roman" charset="0"/>
            </a:endParaRPr>
          </a:p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// else continue check for all words in copy map, we modify copy map accordingly.</a:t>
            </a:r>
          </a:p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while(k &lt; total) {</a:t>
            </a:r>
          </a:p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str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=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s.substring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(start,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start+wordLen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);</a:t>
            </a:r>
          </a:p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if(!copy[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str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]) break;</a:t>
            </a:r>
          </a:p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copy[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str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 = copy[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str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 -1;</a:t>
            </a:r>
          </a:p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k++;</a:t>
            </a:r>
          </a:p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start +=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wordLen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;</a:t>
            </a:r>
          </a:p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}</a:t>
            </a:r>
          </a:p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if(k===total) {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// all words are in the map</a:t>
            </a:r>
          </a:p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res.push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(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);</a:t>
            </a:r>
          </a:p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}</a:t>
            </a:r>
          </a:p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}</a:t>
            </a:r>
          </a:p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return res;</a:t>
            </a:r>
          </a:p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};</a:t>
            </a:r>
            <a:endParaRPr lang="en-US" sz="1500" dirty="0">
              <a:solidFill>
                <a:schemeClr val="accent1">
                  <a:lumMod val="75000"/>
                </a:schemeClr>
              </a:solidFill>
              <a:effectLst/>
              <a:latin typeface="Calibri" charset="0"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467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2925" y="83104"/>
            <a:ext cx="307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Find substring or subsequence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452436"/>
            <a:ext cx="576349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Given a string S and a string T, find the minimum window in S which will contain all the characters in T in complexity O(n</a:t>
            </a:r>
            <a:r>
              <a:rPr lang="en-US" sz="1500" dirty="0" smtClean="0"/>
              <a:t>).</a:t>
            </a:r>
          </a:p>
          <a:p>
            <a:r>
              <a:rPr lang="en-US" sz="1500" dirty="0" smtClean="0"/>
              <a:t>Example: Input</a:t>
            </a:r>
            <a:r>
              <a:rPr lang="en-US" sz="1500" dirty="0"/>
              <a:t>: S = "ADOBECODEBANC", T = "</a:t>
            </a:r>
            <a:r>
              <a:rPr lang="en-US" sz="1500" dirty="0" smtClean="0"/>
              <a:t>ABC”  Output</a:t>
            </a:r>
            <a:r>
              <a:rPr lang="en-US" sz="1500" dirty="0"/>
              <a:t>: "</a:t>
            </a:r>
            <a:r>
              <a:rPr lang="en-US" sz="1500" dirty="0" smtClean="0"/>
              <a:t>BANC”</a:t>
            </a:r>
          </a:p>
          <a:p>
            <a:r>
              <a:rPr lang="en-US" sz="1500" dirty="0" smtClean="0"/>
              <a:t>Note: If </a:t>
            </a:r>
            <a:r>
              <a:rPr lang="en-US" sz="1500" dirty="0"/>
              <a:t>there is no such window in S that covers all characters in T, return the empty string "".</a:t>
            </a:r>
          </a:p>
        </p:txBody>
      </p:sp>
      <p:sp>
        <p:nvSpPr>
          <p:cNvPr id="3" name="Rectangle 2"/>
          <p:cNvSpPr/>
          <p:nvPr/>
        </p:nvSpPr>
        <p:spPr>
          <a:xfrm>
            <a:off x="118753" y="1960189"/>
            <a:ext cx="552598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        0 </a:t>
            </a:r>
            <a:r>
              <a:rPr lang="en-US" sz="1400" dirty="0"/>
              <a:t>1 2 3 4 5 6 7 8 9 10 11 12</a:t>
            </a:r>
          </a:p>
          <a:p>
            <a:r>
              <a:rPr lang="en-US" sz="1400" dirty="0"/>
              <a:t>        A D O B E C O D E B A  N  C  </a:t>
            </a:r>
          </a:p>
          <a:p>
            <a:r>
              <a:rPr lang="en-US" sz="1400" dirty="0"/>
              <a:t>total = 3, </a:t>
            </a:r>
            <a:r>
              <a:rPr lang="en-US" sz="1400" dirty="0" smtClean="0"/>
              <a:t>j=0  </a:t>
            </a:r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map:{A:1 B:1 C: 1}</a:t>
            </a:r>
          </a:p>
          <a:p>
            <a:endParaRPr lang="en-US" sz="1400" dirty="0"/>
          </a:p>
          <a:p>
            <a:r>
              <a:rPr lang="en-US" sz="1400" dirty="0" err="1"/>
              <a:t>i</a:t>
            </a:r>
            <a:r>
              <a:rPr lang="en-US" sz="1400" dirty="0"/>
              <a:t>=0  map[A]-- = 0 total--=2</a:t>
            </a:r>
          </a:p>
          <a:p>
            <a:r>
              <a:rPr lang="en-US" sz="1400" dirty="0" err="1"/>
              <a:t>i</a:t>
            </a:r>
            <a:r>
              <a:rPr lang="en-US" sz="1400" dirty="0"/>
              <a:t>=3  map[B]-- = 0 total--=1</a:t>
            </a:r>
          </a:p>
          <a:p>
            <a:r>
              <a:rPr lang="en-US" sz="1400" dirty="0" err="1"/>
              <a:t>i</a:t>
            </a:r>
            <a:r>
              <a:rPr lang="en-US" sz="1400" dirty="0"/>
              <a:t>=5  map[C]-- = 0 total--=0 since total =0  we </a:t>
            </a:r>
            <a:r>
              <a:rPr lang="en-US" sz="1400" dirty="0" err="1"/>
              <a:t>cacluate</a:t>
            </a:r>
            <a:r>
              <a:rPr lang="en-US" sz="1400" dirty="0"/>
              <a:t> the length=</a:t>
            </a:r>
            <a:r>
              <a:rPr lang="en-US" sz="1400" dirty="0" err="1"/>
              <a:t>i</a:t>
            </a:r>
            <a:r>
              <a:rPr lang="en-US" sz="1400" dirty="0"/>
              <a:t>-j</a:t>
            </a:r>
          </a:p>
          <a:p>
            <a:r>
              <a:rPr lang="en-US" sz="1400" dirty="0"/>
              <a:t>     j=0, map[A]++ total++=1 j++=1</a:t>
            </a:r>
          </a:p>
          <a:p>
            <a:r>
              <a:rPr lang="en-US" sz="1400" dirty="0" err="1"/>
              <a:t>i</a:t>
            </a:r>
            <a:r>
              <a:rPr lang="en-US" sz="1400" dirty="0"/>
              <a:t>=9  map[B]--=-1</a:t>
            </a:r>
          </a:p>
          <a:p>
            <a:r>
              <a:rPr lang="en-US" sz="1400" dirty="0" err="1"/>
              <a:t>i</a:t>
            </a:r>
            <a:r>
              <a:rPr lang="en-US" sz="1400" dirty="0"/>
              <a:t>=10 map[A]--=0 total--= 0 since total =0  we </a:t>
            </a:r>
            <a:r>
              <a:rPr lang="en-US" sz="1400" dirty="0" err="1"/>
              <a:t>cacluate</a:t>
            </a:r>
            <a:r>
              <a:rPr lang="en-US" sz="1400" dirty="0"/>
              <a:t> the length=</a:t>
            </a:r>
            <a:r>
              <a:rPr lang="en-US" sz="1400" dirty="0" err="1"/>
              <a:t>i</a:t>
            </a:r>
            <a:r>
              <a:rPr lang="en-US" sz="1400" dirty="0"/>
              <a:t>-j</a:t>
            </a:r>
          </a:p>
          <a:p>
            <a:r>
              <a:rPr lang="en-US" sz="1400" dirty="0"/>
              <a:t>     j++ till j=3 map[B]++=0 j continue++ till j=5 map[C]++=1 total++=1 </a:t>
            </a:r>
            <a:r>
              <a:rPr lang="en-US" sz="1400" dirty="0" err="1"/>
              <a:t>i</a:t>
            </a:r>
            <a:r>
              <a:rPr lang="en-US" sz="1400" dirty="0"/>
              <a:t>=10, j=6 break</a:t>
            </a:r>
          </a:p>
          <a:p>
            <a:r>
              <a:rPr lang="en-US" sz="1400" dirty="0" err="1"/>
              <a:t>i</a:t>
            </a:r>
            <a:r>
              <a:rPr lang="en-US" sz="1400" dirty="0"/>
              <a:t>=12 map[C]=--=0 total--=0 enter while loop again</a:t>
            </a:r>
          </a:p>
          <a:p>
            <a:r>
              <a:rPr lang="en-US" sz="1400" dirty="0"/>
              <a:t>     j=6 j++ till j=9 map[B]++=1 total++=1 length=12-9 break</a:t>
            </a:r>
            <a:endParaRPr lang="en-US" sz="1400" dirty="0">
              <a:effectLst/>
              <a:latin typeface="Calibri" charset="0"/>
              <a:ea typeface="DengXian" charset="-122"/>
              <a:cs typeface="Times New Roman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58296" y="267770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minWindow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= function(s, t)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if(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t.length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&gt;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s.length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)  return '';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map = {},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minStr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= 'dummy' + s, total 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t.length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, j = 0;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for(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=0;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t.length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;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++)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map[t[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]] = map[t[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]]? map[t[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]]+1 :1;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}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for(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=0;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s.length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;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++)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if(map[s[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]] !== undefined)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    // we find one in T, reduce one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           if(map[s[</a:t>
            </a:r>
            <a:r>
              <a:rPr lang="en-US" sz="1600" b="1" dirty="0" err="1" smtClean="0">
                <a:solidFill>
                  <a:srgbClr val="FF0000"/>
                </a:solidFill>
              </a:rPr>
              <a:t>i</a:t>
            </a:r>
            <a:r>
              <a:rPr lang="en-US" sz="1600" b="1" dirty="0">
                <a:solidFill>
                  <a:srgbClr val="FF0000"/>
                </a:solidFill>
              </a:rPr>
              <a:t>]] &gt; 0)  total--; 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            map[s[</a:t>
            </a:r>
            <a:r>
              <a:rPr lang="en-US" sz="1600" b="1" dirty="0" err="1">
                <a:solidFill>
                  <a:srgbClr val="FF0000"/>
                </a:solidFill>
              </a:rPr>
              <a:t>i</a:t>
            </a:r>
            <a:r>
              <a:rPr lang="en-US" sz="1600" b="1" dirty="0">
                <a:solidFill>
                  <a:srgbClr val="FF0000"/>
                </a:solidFill>
              </a:rPr>
              <a:t>]] --;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    while(total === 0)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    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minStr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-j &lt;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minStr.length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?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s.substring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(j, i+1) :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minStr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        if(map[s[j]] !== undefined)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            </a:t>
            </a:r>
            <a:r>
              <a:rPr lang="en-US" sz="1600" b="1" dirty="0">
                <a:solidFill>
                  <a:srgbClr val="FF0000"/>
                </a:solidFill>
              </a:rPr>
              <a:t>map[s[j]]++; 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                if(map[s[j]] &gt; 0)   total ++;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        }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        j ++;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    }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}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}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return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minStr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=== 'dummy' + s ? '' :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minStr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592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2925" y="83104"/>
            <a:ext cx="307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Find substring or subsequence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292925" y="452436"/>
            <a:ext cx="488471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Given strings S and T, find the minimum (contiguous) substring W of S, </a:t>
            </a:r>
          </a:p>
          <a:p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so that T is a subsequence of </a:t>
            </a:r>
            <a:r>
              <a:rPr lang="en-US" sz="1600" dirty="0" smtClean="0">
                <a:latin typeface="Calibri" charset="0"/>
                <a:ea typeface="DengXian" charset="-122"/>
                <a:cs typeface="Times New Roman" charset="0"/>
              </a:rPr>
              <a:t>W. If </a:t>
            </a:r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there is no such window in S that covers all characters in T, return the empty string "". </a:t>
            </a:r>
          </a:p>
          <a:p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If there are multiple such minimum-length windows, return the one with the left-most starting index.</a:t>
            </a:r>
          </a:p>
          <a:p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Example 1:</a:t>
            </a:r>
          </a:p>
          <a:p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Input:   S = "</a:t>
            </a:r>
            <a:r>
              <a:rPr lang="en-US" sz="1600" dirty="0" err="1">
                <a:latin typeface="Calibri" charset="0"/>
                <a:ea typeface="DengXian" charset="-122"/>
                <a:cs typeface="Times New Roman" charset="0"/>
              </a:rPr>
              <a:t>abcdebdde</a:t>
            </a:r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", T = "</a:t>
            </a:r>
            <a:r>
              <a:rPr lang="en-US" sz="1600" dirty="0" err="1">
                <a:latin typeface="Calibri" charset="0"/>
                <a:ea typeface="DengXian" charset="-122"/>
                <a:cs typeface="Times New Roman" charset="0"/>
              </a:rPr>
              <a:t>bde</a:t>
            </a:r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"</a:t>
            </a:r>
          </a:p>
          <a:p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Output: "</a:t>
            </a:r>
            <a:r>
              <a:rPr lang="en-US" sz="1600" dirty="0" err="1">
                <a:latin typeface="Calibri" charset="0"/>
                <a:ea typeface="DengXian" charset="-122"/>
                <a:cs typeface="Times New Roman" charset="0"/>
              </a:rPr>
              <a:t>bcde</a:t>
            </a:r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"</a:t>
            </a:r>
          </a:p>
          <a:p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Explanation: </a:t>
            </a:r>
            <a:r>
              <a:rPr lang="en-US" sz="1600" dirty="0" smtClean="0">
                <a:latin typeface="Calibri" charset="0"/>
                <a:ea typeface="DengXian" charset="-122"/>
                <a:cs typeface="Times New Roman" charset="0"/>
              </a:rPr>
              <a:t>"</a:t>
            </a:r>
            <a:r>
              <a:rPr lang="en-US" sz="1600" dirty="0" err="1">
                <a:latin typeface="Calibri" charset="0"/>
                <a:ea typeface="DengXian" charset="-122"/>
                <a:cs typeface="Times New Roman" charset="0"/>
              </a:rPr>
              <a:t>bcde</a:t>
            </a:r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" is the answer because it occurs before "</a:t>
            </a:r>
            <a:r>
              <a:rPr lang="en-US" sz="1600" dirty="0" err="1">
                <a:latin typeface="Calibri" charset="0"/>
                <a:ea typeface="DengXian" charset="-122"/>
                <a:cs typeface="Times New Roman" charset="0"/>
              </a:rPr>
              <a:t>bdde</a:t>
            </a:r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" which has the same length</a:t>
            </a:r>
            <a:r>
              <a:rPr lang="en-US" sz="1600" dirty="0" smtClean="0">
                <a:latin typeface="Calibri" charset="0"/>
                <a:ea typeface="DengXian" charset="-122"/>
                <a:cs typeface="Times New Roman" charset="0"/>
              </a:rPr>
              <a:t>. "</a:t>
            </a:r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deb" is not a smaller window because the elements of T in the window must occur in order.</a:t>
            </a:r>
            <a:endParaRPr lang="en-US" sz="1600" dirty="0">
              <a:effectLst/>
              <a:latin typeface="Calibri" charset="0"/>
              <a:ea typeface="DengXian" charset="-122"/>
              <a:cs typeface="Times New Roman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36821" y="0"/>
            <a:ext cx="6096000" cy="69865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minWindow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= function(S, T) {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pt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= 0,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minStr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=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S+'dummy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';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for(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=0;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&lt;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S.length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;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++) {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if(S[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 === T[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pt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]) {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pt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++;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// find a potential match, 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if(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pt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===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T.length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) {  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    // move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pT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to point to the last char in T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   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pt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--;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   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end =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;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    // backward match S and T till reach to the -1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postion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of T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    while(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pt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&gt;=0) {  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        if(T[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pt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 === S[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]) {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           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pt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--;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           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--;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        } else {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           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--;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        }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    }  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    // end of the loop,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pt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now = -1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   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pt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++; //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pt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point to 0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   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++; //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point to the first matching position now.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    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    // record it if length smaller than min.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    if(end -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+ 1 &lt;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minStr.length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) {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       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minStr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=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S.substring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(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, end+1);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    }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}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}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}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return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minStr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===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S+'dummy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' ? '' :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minStr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;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};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effectLst/>
              <a:latin typeface="Calibri" charset="0"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147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Misc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0" y="343315"/>
            <a:ext cx="48847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Wiggle Sort: Given </a:t>
            </a:r>
            <a:r>
              <a:rPr lang="en-US" sz="1600" dirty="0"/>
              <a:t>an unsorted array </a:t>
            </a:r>
            <a:r>
              <a:rPr lang="en-US" sz="1600" dirty="0" err="1"/>
              <a:t>nums</a:t>
            </a:r>
            <a:r>
              <a:rPr lang="en-US" sz="1600" dirty="0"/>
              <a:t>, </a:t>
            </a:r>
          </a:p>
          <a:p>
            <a:r>
              <a:rPr lang="en-US" sz="1600" dirty="0"/>
              <a:t>reorder it in-place such that </a:t>
            </a:r>
            <a:r>
              <a:rPr lang="en-US" sz="1600" dirty="0" err="1"/>
              <a:t>nums</a:t>
            </a:r>
            <a:r>
              <a:rPr lang="en-US" sz="1600" dirty="0"/>
              <a:t>[0] &lt;= </a:t>
            </a:r>
            <a:r>
              <a:rPr lang="en-US" sz="1600" dirty="0" err="1"/>
              <a:t>nums</a:t>
            </a:r>
            <a:r>
              <a:rPr lang="en-US" sz="1600" dirty="0"/>
              <a:t>[1] &gt;= </a:t>
            </a:r>
            <a:r>
              <a:rPr lang="en-US" sz="1600" dirty="0" err="1"/>
              <a:t>nums</a:t>
            </a:r>
            <a:r>
              <a:rPr lang="en-US" sz="1600" dirty="0"/>
              <a:t>[2] &lt;= </a:t>
            </a:r>
            <a:r>
              <a:rPr lang="en-US" sz="1600" dirty="0" err="1"/>
              <a:t>nums</a:t>
            </a:r>
            <a:r>
              <a:rPr lang="en-US" sz="1600" dirty="0"/>
              <a:t>[3]....</a:t>
            </a:r>
          </a:p>
          <a:p>
            <a:r>
              <a:rPr lang="en-US" sz="1600" dirty="0"/>
              <a:t> </a:t>
            </a:r>
            <a:r>
              <a:rPr lang="en-US" sz="1600" dirty="0" smtClean="0"/>
              <a:t>Example:  Input</a:t>
            </a:r>
            <a:r>
              <a:rPr lang="en-US" sz="1600" dirty="0"/>
              <a:t>: </a:t>
            </a:r>
            <a:r>
              <a:rPr lang="en-US" sz="1600" dirty="0" err="1"/>
              <a:t>nums</a:t>
            </a:r>
            <a:r>
              <a:rPr lang="en-US" sz="1600" dirty="0"/>
              <a:t> = [3,5,2,1,6,4]</a:t>
            </a:r>
          </a:p>
          <a:p>
            <a:r>
              <a:rPr lang="en-US" sz="1600" dirty="0"/>
              <a:t>Output: One possible answer is [3,5,1,6,2,4]</a:t>
            </a:r>
          </a:p>
          <a:p>
            <a:endParaRPr lang="en-US" sz="1600" dirty="0">
              <a:effectLst/>
              <a:latin typeface="Calibri" charset="0"/>
              <a:ea typeface="DengXian" charset="-122"/>
              <a:cs typeface="Times New Roman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36821" y="0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latin typeface="Calibri" charset="0"/>
                <a:ea typeface="DengXian" charset="-122"/>
                <a:cs typeface="Times New Roman" charset="0"/>
              </a:rPr>
              <a:t>Intersection of two array:</a:t>
            </a:r>
          </a:p>
          <a:p>
            <a:r>
              <a:rPr lang="en-US" sz="1600" dirty="0" smtClean="0">
                <a:latin typeface="Calibri" charset="0"/>
                <a:ea typeface="DengXian" charset="-122"/>
                <a:cs typeface="Times New Roman" charset="0"/>
              </a:rPr>
              <a:t>Given </a:t>
            </a:r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two arrays, write a function to compute their intersection</a:t>
            </a:r>
            <a:r>
              <a:rPr lang="en-US" sz="1600" dirty="0" smtClean="0">
                <a:latin typeface="Calibri" charset="0"/>
                <a:ea typeface="DengXian" charset="-122"/>
                <a:cs typeface="Times New Roman" charset="0"/>
              </a:rPr>
              <a:t>.</a:t>
            </a:r>
          </a:p>
          <a:p>
            <a:r>
              <a:rPr lang="en-US" sz="1600" dirty="0" err="1" smtClean="0">
                <a:latin typeface="Calibri" charset="0"/>
                <a:ea typeface="DengXian" charset="-122"/>
                <a:cs typeface="Times New Roman" charset="0"/>
              </a:rPr>
              <a:t>Example:Given</a:t>
            </a:r>
            <a:r>
              <a:rPr lang="en-US" sz="1600" dirty="0" smtClean="0"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nums1 = [1, 2, 2, 1], nums2 = [2, 2], return [2, 2</a:t>
            </a:r>
            <a:r>
              <a:rPr lang="en-US" sz="1600" dirty="0" smtClean="0">
                <a:latin typeface="Calibri" charset="0"/>
                <a:ea typeface="DengXian" charset="-122"/>
                <a:cs typeface="Times New Roman" charset="0"/>
              </a:rPr>
              <a:t>].</a:t>
            </a:r>
          </a:p>
          <a:p>
            <a:endParaRPr lang="en-US" sz="1600" dirty="0">
              <a:effectLst/>
              <a:latin typeface="Calibri" charset="0"/>
              <a:ea typeface="DengXian" charset="-122"/>
              <a:cs typeface="Times New Roman" charset="0"/>
            </a:endParaRPr>
          </a:p>
          <a:p>
            <a:r>
              <a:rPr lang="en-US" sz="1600" dirty="0" smtClean="0">
                <a:latin typeface="Calibri" charset="0"/>
                <a:ea typeface="DengXian" charset="-122"/>
                <a:cs typeface="Times New Roman" charset="0"/>
              </a:rPr>
              <a:t>Use a map instead of set and record each </a:t>
            </a:r>
            <a:r>
              <a:rPr lang="en-US" sz="1600" dirty="0" err="1" smtClean="0">
                <a:latin typeface="Calibri" charset="0"/>
                <a:ea typeface="DengXian" charset="-122"/>
                <a:cs typeface="Times New Roman" charset="0"/>
              </a:rPr>
              <a:t>num</a:t>
            </a:r>
            <a:r>
              <a:rPr lang="en-US" sz="1600" dirty="0" smtClean="0"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600" dirty="0" err="1" smtClean="0">
                <a:latin typeface="Calibri" charset="0"/>
                <a:ea typeface="DengXian" charset="-122"/>
                <a:cs typeface="Times New Roman" charset="0"/>
              </a:rPr>
              <a:t>occurences</a:t>
            </a:r>
            <a:r>
              <a:rPr lang="en-US" sz="1600" dirty="0" smtClean="0">
                <a:latin typeface="Calibri" charset="0"/>
                <a:ea typeface="DengXian" charset="-122"/>
                <a:cs typeface="Times New Roman" charset="0"/>
              </a:rPr>
              <a:t>. </a:t>
            </a:r>
            <a:r>
              <a:rPr lang="en-US" sz="1600" dirty="0" err="1" smtClean="0">
                <a:latin typeface="Calibri" charset="0"/>
                <a:ea typeface="DengXian" charset="-122"/>
                <a:cs typeface="Times New Roman" charset="0"/>
              </a:rPr>
              <a:t>Reduec</a:t>
            </a:r>
            <a:r>
              <a:rPr lang="en-US" sz="1600" dirty="0" smtClean="0">
                <a:latin typeface="Calibri" charset="0"/>
                <a:ea typeface="DengXian" charset="-122"/>
                <a:cs typeface="Times New Roman" charset="0"/>
              </a:rPr>
              <a:t> by one once it is an intersection.</a:t>
            </a:r>
          </a:p>
          <a:p>
            <a:endParaRPr lang="en-US" sz="1600" dirty="0">
              <a:effectLst/>
              <a:latin typeface="Calibri" charset="0"/>
              <a:ea typeface="DengXian" charset="-122"/>
              <a:cs typeface="Times New Roman" charset="0"/>
            </a:endParaRPr>
          </a:p>
          <a:p>
            <a:endParaRPr lang="en-US" sz="1600" dirty="0">
              <a:effectLst/>
              <a:latin typeface="Calibri" charset="0"/>
              <a:ea typeface="DengXian" charset="-122"/>
              <a:cs typeface="Times New Roman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642805"/>
            <a:ext cx="46432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if there is a &gt; b &gt; c, since b&gt;c so a&gt;c we can swap b c, a &gt; c &lt; b to make the wiggle sort</a:t>
            </a:r>
          </a:p>
          <a:p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 we define when flag = 1, relationship is a &lt; b</a:t>
            </a:r>
          </a:p>
          <a:p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 when flag = -1, relationship is a &gt; b</a:t>
            </a:r>
          </a:p>
          <a:p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 so the idea is:</a:t>
            </a:r>
          </a:p>
          <a:p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 swap </a:t>
            </a:r>
            <a:r>
              <a:rPr lang="en-US" sz="1600" dirty="0" err="1"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[</a:t>
            </a:r>
            <a:r>
              <a:rPr lang="en-US" sz="1600" dirty="0" err="1"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] and </a:t>
            </a:r>
            <a:r>
              <a:rPr lang="en-US" sz="1600" dirty="0" err="1"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[i+1] if </a:t>
            </a:r>
            <a:r>
              <a:rPr lang="en-US" sz="1600" dirty="0" err="1"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[</a:t>
            </a:r>
            <a:r>
              <a:rPr lang="en-US" sz="1600" dirty="0" err="1"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] &gt; </a:t>
            </a:r>
            <a:r>
              <a:rPr lang="en-US" sz="1600" dirty="0" err="1"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[i+1] when flag = 1  </a:t>
            </a:r>
          </a:p>
          <a:p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 swap </a:t>
            </a:r>
            <a:r>
              <a:rPr lang="en-US" sz="1600" dirty="0" err="1"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[</a:t>
            </a:r>
            <a:r>
              <a:rPr lang="en-US" sz="1600" dirty="0" err="1"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] and </a:t>
            </a:r>
            <a:r>
              <a:rPr lang="en-US" sz="1600" dirty="0" err="1"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[i+1] if </a:t>
            </a:r>
            <a:r>
              <a:rPr lang="en-US" sz="1600" dirty="0" err="1"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[</a:t>
            </a:r>
            <a:r>
              <a:rPr lang="en-US" sz="1600" dirty="0" err="1"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] &lt; </a:t>
            </a:r>
            <a:r>
              <a:rPr lang="en-US" sz="1600" dirty="0" err="1"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[i+1] when flag = -1</a:t>
            </a:r>
            <a:endParaRPr lang="en-US" sz="1600" dirty="0">
              <a:effectLst/>
              <a:latin typeface="Calibri" charset="0"/>
              <a:ea typeface="DengXian" charset="-122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8688" y="3912149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2479040" algn="l"/>
              </a:tabLst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wiggleSort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= function(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) {</a:t>
            </a:r>
          </a:p>
          <a:p>
            <a:pPr>
              <a:tabLst>
                <a:tab pos="2479040" algn="l"/>
              </a:tabLs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flag = 1;</a:t>
            </a:r>
          </a:p>
          <a:p>
            <a:pPr>
              <a:tabLst>
                <a:tab pos="2479040" algn="l"/>
              </a:tabLs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for(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=0;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&lt;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nums.length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-1;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++) {</a:t>
            </a:r>
          </a:p>
          <a:p>
            <a:pPr>
              <a:tabLst>
                <a:tab pos="2479040" algn="l"/>
              </a:tabLs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if(flag === 1) {  // should be a&lt;b</a:t>
            </a:r>
          </a:p>
          <a:p>
            <a:pPr>
              <a:tabLst>
                <a:tab pos="2479040" algn="l"/>
              </a:tabLs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if(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[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 &gt;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[i+1]) swap(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,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, i+1);</a:t>
            </a:r>
          </a:p>
          <a:p>
            <a:pPr>
              <a:tabLst>
                <a:tab pos="2479040" algn="l"/>
              </a:tabLs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} else {         // should be a&gt;b</a:t>
            </a:r>
          </a:p>
          <a:p>
            <a:pPr>
              <a:tabLst>
                <a:tab pos="2479040" algn="l"/>
              </a:tabLs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if(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[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 &lt;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[i+1]) swap(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,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, i+1);</a:t>
            </a:r>
          </a:p>
          <a:p>
            <a:pPr>
              <a:tabLst>
                <a:tab pos="2479040" algn="l"/>
              </a:tabLs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}</a:t>
            </a:r>
          </a:p>
          <a:p>
            <a:pPr>
              <a:tabLst>
                <a:tab pos="2479040" algn="l"/>
              </a:tabLs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flag = -flag;</a:t>
            </a:r>
          </a:p>
          <a:p>
            <a:pPr>
              <a:tabLst>
                <a:tab pos="2479040" algn="l"/>
              </a:tabLs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}</a:t>
            </a:r>
          </a:p>
          <a:p>
            <a:pPr>
              <a:tabLst>
                <a:tab pos="2479040" algn="l"/>
              </a:tabLs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return;</a:t>
            </a:r>
          </a:p>
          <a:p>
            <a:pPr>
              <a:tabLst>
                <a:tab pos="2479040" algn="l"/>
              </a:tabLs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};</a:t>
            </a:r>
            <a:endParaRPr lang="en-US" sz="1600" dirty="0">
              <a:solidFill>
                <a:schemeClr val="accent1">
                  <a:lumMod val="75000"/>
                </a:schemeClr>
              </a:solidFill>
              <a:effectLst/>
              <a:latin typeface="Calibri" charset="0"/>
              <a:ea typeface="DengXian" charset="-122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36821" y="1534840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2479040" algn="l"/>
              </a:tabLst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intersect = function(nums1, nums2) {</a:t>
            </a:r>
          </a:p>
          <a:p>
            <a:pPr>
              <a:tabLst>
                <a:tab pos="2479040" algn="l"/>
              </a:tabLs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map = {}, res= [];</a:t>
            </a:r>
          </a:p>
          <a:p>
            <a:pPr>
              <a:tabLst>
                <a:tab pos="2479040" algn="l"/>
              </a:tabLs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for(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of nums1) {</a:t>
            </a:r>
          </a:p>
          <a:p>
            <a:pPr>
              <a:tabLst>
                <a:tab pos="2479040" algn="l"/>
              </a:tabLs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map[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 = map[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 ? map[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]+1 :1;</a:t>
            </a:r>
          </a:p>
          <a:p>
            <a:pPr>
              <a:tabLst>
                <a:tab pos="2479040" algn="l"/>
              </a:tabLs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}</a:t>
            </a:r>
          </a:p>
          <a:p>
            <a:pPr>
              <a:tabLst>
                <a:tab pos="2479040" algn="l"/>
              </a:tabLs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for(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of nums2) {</a:t>
            </a:r>
          </a:p>
          <a:p>
            <a:pPr>
              <a:tabLst>
                <a:tab pos="2479040" algn="l"/>
              </a:tabLs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if(map[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 &gt; 0) {</a:t>
            </a:r>
          </a:p>
          <a:p>
            <a:pPr>
              <a:tabLst>
                <a:tab pos="2479040" algn="l"/>
              </a:tabLs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res.push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);</a:t>
            </a:r>
          </a:p>
          <a:p>
            <a:pPr>
              <a:tabLst>
                <a:tab pos="2479040" algn="l"/>
              </a:tabLs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map[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 = map[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]-1;</a:t>
            </a:r>
          </a:p>
          <a:p>
            <a:pPr>
              <a:tabLst>
                <a:tab pos="2479040" algn="l"/>
              </a:tabLs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}</a:t>
            </a:r>
          </a:p>
          <a:p>
            <a:pPr>
              <a:tabLst>
                <a:tab pos="2479040" algn="l"/>
              </a:tabLs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}</a:t>
            </a:r>
          </a:p>
          <a:p>
            <a:pPr>
              <a:tabLst>
                <a:tab pos="2479040" algn="l"/>
              </a:tabLs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return res;</a:t>
            </a:r>
          </a:p>
          <a:p>
            <a:pPr>
              <a:tabLst>
                <a:tab pos="2479040" algn="l"/>
              </a:tabLs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};</a:t>
            </a:r>
            <a:endParaRPr lang="en-US" sz="1600" dirty="0">
              <a:solidFill>
                <a:schemeClr val="accent1">
                  <a:lumMod val="75000"/>
                </a:schemeClr>
              </a:solidFill>
              <a:effectLst/>
              <a:latin typeface="Calibri" charset="0"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70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0640" y="11875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Misc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522515" y="586132"/>
            <a:ext cx="613954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Given a sorted array of integers </a:t>
            </a:r>
            <a:r>
              <a:rPr lang="en-US" sz="1600" dirty="0" err="1"/>
              <a:t>nums</a:t>
            </a:r>
            <a:r>
              <a:rPr lang="en-US" sz="1600" dirty="0"/>
              <a:t> and integer values a, b and c. Apply a quadratic function of the form f(x) = ax2 + </a:t>
            </a:r>
            <a:r>
              <a:rPr lang="en-US" sz="1600" dirty="0" err="1"/>
              <a:t>bx</a:t>
            </a:r>
            <a:r>
              <a:rPr lang="en-US" sz="1600" dirty="0"/>
              <a:t> + c to each element x in the </a:t>
            </a:r>
            <a:r>
              <a:rPr lang="en-US" sz="1600" dirty="0" err="1"/>
              <a:t>array.The</a:t>
            </a:r>
            <a:r>
              <a:rPr lang="en-US" sz="1600" dirty="0"/>
              <a:t> returned array must be in sorted </a:t>
            </a:r>
            <a:r>
              <a:rPr lang="en-US" sz="1600" dirty="0" err="1"/>
              <a:t>order.Expected</a:t>
            </a:r>
            <a:r>
              <a:rPr lang="en-US" sz="1600" dirty="0"/>
              <a:t> time complexity: O(n</a:t>
            </a:r>
            <a:r>
              <a:rPr lang="en-US" sz="1600" dirty="0" smtClean="0"/>
              <a:t>)</a:t>
            </a:r>
          </a:p>
          <a:p>
            <a:r>
              <a:rPr lang="en-US" sz="1600" dirty="0" err="1" smtClean="0"/>
              <a:t>Example:nums</a:t>
            </a:r>
            <a:r>
              <a:rPr lang="en-US" sz="1600" dirty="0" smtClean="0"/>
              <a:t> </a:t>
            </a:r>
            <a:r>
              <a:rPr lang="en-US" sz="1600" dirty="0"/>
              <a:t>= [-4, -2, 2, 4], a = 1, b = 3, c = 5</a:t>
            </a:r>
            <a:r>
              <a:rPr lang="en-US" sz="1600" dirty="0" smtClean="0"/>
              <a:t>,</a:t>
            </a:r>
          </a:p>
          <a:p>
            <a:r>
              <a:rPr lang="en-US" sz="1600" dirty="0" smtClean="0"/>
              <a:t>Result</a:t>
            </a:r>
            <a:r>
              <a:rPr lang="en-US" sz="1600" dirty="0"/>
              <a:t>: [3, 9, 15, 33</a:t>
            </a:r>
            <a:r>
              <a:rPr lang="en-US" sz="1600" dirty="0" smtClean="0"/>
              <a:t>]</a:t>
            </a:r>
          </a:p>
          <a:p>
            <a:r>
              <a:rPr lang="en-US" sz="1600" dirty="0" err="1" smtClean="0"/>
              <a:t>nums</a:t>
            </a:r>
            <a:r>
              <a:rPr lang="en-US" sz="1600" dirty="0" smtClean="0"/>
              <a:t> </a:t>
            </a:r>
            <a:r>
              <a:rPr lang="en-US" sz="1600" dirty="0"/>
              <a:t>= [-4, -2, 2, 4], a = -1, b = 3, c = </a:t>
            </a:r>
            <a:r>
              <a:rPr lang="en-US" sz="1600" dirty="0" smtClean="0"/>
              <a:t>5</a:t>
            </a:r>
          </a:p>
          <a:p>
            <a:r>
              <a:rPr lang="en-US" sz="1600" dirty="0" smtClean="0"/>
              <a:t>Result</a:t>
            </a:r>
            <a:r>
              <a:rPr lang="en-US" sz="1600" dirty="0"/>
              <a:t>: [-23, -5, 1, 7</a:t>
            </a:r>
            <a:r>
              <a:rPr lang="en-US" sz="1600" dirty="0" smtClean="0"/>
              <a:t>]</a:t>
            </a:r>
          </a:p>
          <a:p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1.a&gt;=0, two ends in original array are bigger than center. </a:t>
            </a:r>
            <a:endParaRPr lang="en-US" sz="1600" dirty="0" smtClean="0">
              <a:latin typeface="Calibri" charset="0"/>
              <a:ea typeface="DengXian" charset="-122"/>
              <a:cs typeface="Times New Roman" charset="0"/>
            </a:endParaRPr>
          </a:p>
          <a:p>
            <a:r>
              <a:rPr lang="en-US" sz="1600" dirty="0" smtClean="0">
                <a:latin typeface="Calibri" charset="0"/>
                <a:ea typeface="DengXian" charset="-122"/>
                <a:cs typeface="Times New Roman" charset="0"/>
              </a:rPr>
              <a:t>So </a:t>
            </a:r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we construct the result from end </a:t>
            </a:r>
            <a:endParaRPr lang="en-US" sz="1600" dirty="0" smtClean="0">
              <a:latin typeface="Calibri" charset="0"/>
              <a:ea typeface="DengXian" charset="-122"/>
              <a:cs typeface="Times New Roman" charset="0"/>
            </a:endParaRPr>
          </a:p>
          <a:p>
            <a:r>
              <a:rPr lang="en-US" sz="1600" dirty="0" smtClean="0">
                <a:latin typeface="Calibri" charset="0"/>
                <a:ea typeface="DengXian" charset="-122"/>
                <a:cs typeface="Times New Roman" charset="0"/>
              </a:rPr>
              <a:t>2.a&lt;0</a:t>
            </a:r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, center is bigger than two ends, </a:t>
            </a:r>
            <a:endParaRPr lang="en-US" sz="1600" dirty="0" smtClean="0">
              <a:latin typeface="Calibri" charset="0"/>
              <a:ea typeface="DengXian" charset="-122"/>
              <a:cs typeface="Times New Roman" charset="0"/>
            </a:endParaRPr>
          </a:p>
          <a:p>
            <a:r>
              <a:rPr lang="en-US" sz="1600" dirty="0" smtClean="0">
                <a:latin typeface="Calibri" charset="0"/>
                <a:ea typeface="DengXian" charset="-122"/>
                <a:cs typeface="Times New Roman" charset="0"/>
              </a:rPr>
              <a:t>So </a:t>
            </a:r>
            <a:r>
              <a:rPr lang="en-US" sz="1600" dirty="0">
                <a:latin typeface="Calibri" charset="0"/>
                <a:ea typeface="DengXian" charset="-122"/>
                <a:cs typeface="Times New Roman" charset="0"/>
              </a:rPr>
              <a:t>we construct the result from begin</a:t>
            </a:r>
            <a:endParaRPr lang="en-US" sz="1600" dirty="0">
              <a:effectLst/>
              <a:latin typeface="Calibri" charset="0"/>
              <a:ea typeface="DengXian" charset="-122"/>
              <a:cs typeface="Times New Roman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56862" y="463022"/>
            <a:ext cx="6096000" cy="63401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sortTransformedArray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= function(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, a, b, c) {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res = [];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start = 0, end = nums.length-1;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k = a&gt;=0 ? nums.length-1 : 0;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while(start &lt;= end) {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num1 =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getNum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[start], a, b, c);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num2 =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getNum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[end], a, b, c);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if(a &gt;=0) {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if(num1 &gt; num2) {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    res[k--] = num1;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    start++;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} else {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    res[k--] = num2;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    end--;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}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} else {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if(num1 &gt; num2) {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    res[k++] = num2;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    end--;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} else {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    res[k++] = num1;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    start++;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}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}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}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return res;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};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alibri" charset="0"/>
              <a:ea typeface="DengXian" charset="-122"/>
              <a:cs typeface="Times New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2971" y="542953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 </a:t>
            </a:r>
          </a:p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getNum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= function(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val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, a, b, c) {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return a*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val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*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val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+ b*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val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+c;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44084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Misc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0" y="296714"/>
            <a:ext cx="57951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479040" algn="l"/>
              </a:tabLst>
            </a:pPr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Given a string and a string dictionary, </a:t>
            </a:r>
            <a:r>
              <a:rPr lang="en-US" sz="1400" dirty="0" smtClean="0">
                <a:latin typeface="Calibri" charset="0"/>
                <a:ea typeface="DengXian" charset="-122"/>
                <a:cs typeface="Times New Roman" charset="0"/>
              </a:rPr>
              <a:t>find </a:t>
            </a:r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the longest string in the dictionary </a:t>
            </a:r>
            <a:r>
              <a:rPr lang="en-US" sz="1400" dirty="0" smtClean="0">
                <a:latin typeface="Calibri" charset="0"/>
                <a:ea typeface="DengXian" charset="-122"/>
                <a:cs typeface="Times New Roman" charset="0"/>
              </a:rPr>
              <a:t>that </a:t>
            </a:r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can be formed by deleting some characters of the given string. </a:t>
            </a:r>
            <a:r>
              <a:rPr lang="en-US" sz="1400" dirty="0" smtClean="0">
                <a:latin typeface="Calibri" charset="0"/>
                <a:ea typeface="DengXian" charset="-122"/>
                <a:cs typeface="Times New Roman" charset="0"/>
              </a:rPr>
              <a:t>If </a:t>
            </a:r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there are more than one possible results, </a:t>
            </a:r>
            <a:r>
              <a:rPr lang="en-US" sz="1400" dirty="0" smtClean="0">
                <a:latin typeface="Calibri" charset="0"/>
                <a:ea typeface="DengXian" charset="-122"/>
                <a:cs typeface="Times New Roman" charset="0"/>
              </a:rPr>
              <a:t>return </a:t>
            </a:r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the longest word with the smallest lexicographical order. </a:t>
            </a:r>
            <a:r>
              <a:rPr lang="en-US" sz="1400" dirty="0" smtClean="0">
                <a:latin typeface="Calibri" charset="0"/>
                <a:ea typeface="DengXian" charset="-122"/>
                <a:cs typeface="Times New Roman" charset="0"/>
              </a:rPr>
              <a:t>If </a:t>
            </a:r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there is no possible result, return the empty string.</a:t>
            </a:r>
          </a:p>
          <a:p>
            <a:pPr>
              <a:tabLst>
                <a:tab pos="2479040" algn="l"/>
              </a:tabLst>
            </a:pPr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 </a:t>
            </a:r>
            <a:r>
              <a:rPr lang="en-US" sz="1400" dirty="0" smtClean="0">
                <a:latin typeface="Calibri" charset="0"/>
                <a:ea typeface="DengXian" charset="-122"/>
                <a:cs typeface="Times New Roman" charset="0"/>
              </a:rPr>
              <a:t>Example 1:Input:s </a:t>
            </a:r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= "</a:t>
            </a:r>
            <a:r>
              <a:rPr lang="en-US" sz="1400" dirty="0" err="1">
                <a:latin typeface="Calibri" charset="0"/>
                <a:ea typeface="DengXian" charset="-122"/>
                <a:cs typeface="Times New Roman" charset="0"/>
              </a:rPr>
              <a:t>abpcplea</a:t>
            </a:r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", d = ["</a:t>
            </a:r>
            <a:r>
              <a:rPr lang="en-US" sz="1400" dirty="0" err="1">
                <a:latin typeface="Calibri" charset="0"/>
                <a:ea typeface="DengXian" charset="-122"/>
                <a:cs typeface="Times New Roman" charset="0"/>
              </a:rPr>
              <a:t>ale","apple","monkey","plea</a:t>
            </a:r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"]</a:t>
            </a:r>
          </a:p>
          <a:p>
            <a:pPr>
              <a:tabLst>
                <a:tab pos="2479040" algn="l"/>
              </a:tabLst>
            </a:pPr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 </a:t>
            </a:r>
            <a:r>
              <a:rPr lang="en-US" sz="1400" dirty="0" smtClean="0">
                <a:latin typeface="Calibri" charset="0"/>
                <a:ea typeface="DengXian" charset="-122"/>
                <a:cs typeface="Times New Roman" charset="0"/>
              </a:rPr>
              <a:t>Output</a:t>
            </a:r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: </a:t>
            </a:r>
            <a:r>
              <a:rPr lang="en-US" sz="1400" dirty="0" smtClean="0">
                <a:latin typeface="Calibri" charset="0"/>
                <a:ea typeface="DengXian" charset="-122"/>
                <a:cs typeface="Times New Roman" charset="0"/>
              </a:rPr>
              <a:t>"</a:t>
            </a:r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apple"</a:t>
            </a:r>
            <a:endParaRPr lang="en-US" sz="1400" dirty="0">
              <a:effectLst/>
              <a:latin typeface="Calibri" charset="0"/>
              <a:ea typeface="DengXian" charset="-122"/>
              <a:cs typeface="Times New Roma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878" y="1595021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maxWord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= '';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for(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word of d) {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    if(!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isSubsequence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(word, s)) continue;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    if(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maxWord.length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&lt;=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word.length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) {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        if(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maxWord.length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===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word.length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) {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            </a:t>
            </a:r>
            <a:r>
              <a:rPr lang="en-US" sz="1400" dirty="0" err="1">
                <a:solidFill>
                  <a:srgbClr val="FF0000"/>
                </a:solidFill>
              </a:rPr>
              <a:t>maxWord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maxWord</a:t>
            </a:r>
            <a:r>
              <a:rPr lang="en-US" sz="1400" dirty="0">
                <a:solidFill>
                  <a:srgbClr val="FF0000"/>
                </a:solidFill>
              </a:rPr>
              <a:t> &lt; word ? </a:t>
            </a:r>
            <a:r>
              <a:rPr lang="en-US" sz="1400" dirty="0" err="1">
                <a:solidFill>
                  <a:srgbClr val="FF0000"/>
                </a:solidFill>
              </a:rPr>
              <a:t>maxWord</a:t>
            </a:r>
            <a:r>
              <a:rPr lang="en-US" sz="1400" dirty="0">
                <a:solidFill>
                  <a:srgbClr val="FF0000"/>
                </a:solidFill>
              </a:rPr>
              <a:t> : word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        } else {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          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maxWord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= word;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        }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    }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}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return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maxWord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 </a:t>
            </a:r>
          </a:p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isSubsequence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= function(s, t) {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if(!s) return true;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if(!t) return false;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pS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= 0;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for(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=0;i&lt;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t.length;i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++) {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    if(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t.charAt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) ===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s.charAt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pS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)) {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pS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++;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    }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}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return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pS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===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s.length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? true : false;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};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91938" y="3181444"/>
            <a:ext cx="2826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Compare two words in lexical order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372592" y="2977624"/>
            <a:ext cx="11876" cy="203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668488" y="0"/>
            <a:ext cx="644038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alibri" charset="0"/>
                <a:ea typeface="DengXian" charset="-122"/>
                <a:cs typeface="Times New Roman" charset="0"/>
              </a:rPr>
              <a:t>Partition labels:   A string S of lowercase letters is given. We want to partition this string into as many parts as possible so that each letter appears in at most one part, and return a list of integers representing the size of these parts.</a:t>
            </a:r>
          </a:p>
          <a:p>
            <a:r>
              <a:rPr lang="en-US" sz="1400" dirty="0" smtClean="0">
                <a:latin typeface="Calibri" charset="0"/>
                <a:ea typeface="DengXian" charset="-122"/>
                <a:cs typeface="Times New Roman" charset="0"/>
              </a:rPr>
              <a:t>Example 1:  Input: S = "</a:t>
            </a:r>
            <a:r>
              <a:rPr lang="en-US" sz="1400" dirty="0" err="1" smtClean="0">
                <a:latin typeface="Calibri" charset="0"/>
                <a:ea typeface="DengXian" charset="-122"/>
                <a:cs typeface="Times New Roman" charset="0"/>
              </a:rPr>
              <a:t>ababcbacadefegdehijhklij</a:t>
            </a:r>
            <a:r>
              <a:rPr lang="en-US" sz="1400" dirty="0" smtClean="0">
                <a:latin typeface="Calibri" charset="0"/>
                <a:ea typeface="DengXian" charset="-122"/>
                <a:cs typeface="Times New Roman" charset="0"/>
              </a:rPr>
              <a:t>”  Output: [9,7,8]</a:t>
            </a:r>
          </a:p>
          <a:p>
            <a:r>
              <a:rPr lang="en-US" sz="1400" dirty="0" smtClean="0">
                <a:latin typeface="Calibri" charset="0"/>
                <a:ea typeface="DengXian" charset="-122"/>
                <a:cs typeface="Times New Roman" charset="0"/>
              </a:rPr>
              <a:t>Explanation: The partition is "</a:t>
            </a:r>
            <a:r>
              <a:rPr lang="en-US" sz="1400" dirty="0" err="1" smtClean="0">
                <a:latin typeface="Calibri" charset="0"/>
                <a:ea typeface="DengXian" charset="-122"/>
                <a:cs typeface="Times New Roman" charset="0"/>
              </a:rPr>
              <a:t>ababcbaca</a:t>
            </a:r>
            <a:r>
              <a:rPr lang="en-US" sz="1400" dirty="0" smtClean="0">
                <a:latin typeface="Calibri" charset="0"/>
                <a:ea typeface="DengXian" charset="-122"/>
                <a:cs typeface="Times New Roman" charset="0"/>
              </a:rPr>
              <a:t>", "</a:t>
            </a:r>
            <a:r>
              <a:rPr lang="en-US" sz="1400" dirty="0" err="1" smtClean="0">
                <a:latin typeface="Calibri" charset="0"/>
                <a:ea typeface="DengXian" charset="-122"/>
                <a:cs typeface="Times New Roman" charset="0"/>
              </a:rPr>
              <a:t>defegde</a:t>
            </a:r>
            <a:r>
              <a:rPr lang="en-US" sz="1400" dirty="0" smtClean="0">
                <a:latin typeface="Calibri" charset="0"/>
                <a:ea typeface="DengXian" charset="-122"/>
                <a:cs typeface="Times New Roman" charset="0"/>
              </a:rPr>
              <a:t>", "</a:t>
            </a:r>
            <a:r>
              <a:rPr lang="en-US" sz="1400" dirty="0" err="1" smtClean="0">
                <a:latin typeface="Calibri" charset="0"/>
                <a:ea typeface="DengXian" charset="-122"/>
                <a:cs typeface="Times New Roman" charset="0"/>
              </a:rPr>
              <a:t>hijhklij</a:t>
            </a:r>
            <a:r>
              <a:rPr lang="en-US" sz="1400" dirty="0" smtClean="0">
                <a:latin typeface="Calibri" charset="0"/>
                <a:ea typeface="DengXian" charset="-122"/>
                <a:cs typeface="Times New Roman" charset="0"/>
              </a:rPr>
              <a:t>". This is a partition so that each letter appears in at most one part.</a:t>
            </a:r>
          </a:p>
          <a:p>
            <a:r>
              <a:rPr lang="en-US" sz="1400" dirty="0"/>
              <a:t>for example: </a:t>
            </a:r>
            <a:r>
              <a:rPr lang="en-US" sz="1400" dirty="0" err="1"/>
              <a:t>abcbcae</a:t>
            </a:r>
            <a:r>
              <a:rPr lang="en-US" sz="1400" dirty="0"/>
              <a:t>  =&gt; </a:t>
            </a:r>
            <a:r>
              <a:rPr lang="en-US" sz="1400" dirty="0" err="1"/>
              <a:t>abcbca</a:t>
            </a:r>
            <a:r>
              <a:rPr lang="en-US" sz="1400" dirty="0"/>
              <a:t>, e</a:t>
            </a:r>
          </a:p>
          <a:p>
            <a:r>
              <a:rPr lang="en-US" sz="1400" dirty="0"/>
              <a:t> template = {a:2, b:2, c:2, e:1}, map = </a:t>
            </a:r>
            <a:r>
              <a:rPr lang="en-US" sz="1400" dirty="0" smtClean="0"/>
              <a:t>{}, traverse </a:t>
            </a:r>
            <a:r>
              <a:rPr lang="en-US" sz="1400" dirty="0"/>
              <a:t>the string, </a:t>
            </a:r>
          </a:p>
          <a:p>
            <a:r>
              <a:rPr lang="en-US" sz="1400" dirty="0"/>
              <a:t> a is new, count++, template[a]--, </a:t>
            </a:r>
          </a:p>
          <a:p>
            <a:r>
              <a:rPr lang="en-US" sz="1400" dirty="0"/>
              <a:t> b is new, count++, template[b]--, </a:t>
            </a:r>
          </a:p>
          <a:p>
            <a:r>
              <a:rPr lang="en-US" sz="1400" dirty="0"/>
              <a:t> c is new, count++, template[c]--;</a:t>
            </a:r>
          </a:p>
          <a:p>
            <a:r>
              <a:rPr lang="en-US" sz="1400" dirty="0"/>
              <a:t> b is not new, template[b] -- = 0, count --;</a:t>
            </a:r>
          </a:p>
          <a:p>
            <a:r>
              <a:rPr lang="en-US" sz="1400" dirty="0"/>
              <a:t> c is not new, template[c] -- = 0, count --;</a:t>
            </a:r>
          </a:p>
          <a:p>
            <a:r>
              <a:rPr lang="en-US" sz="1400" dirty="0"/>
              <a:t> a is not new, template[a] -- = 0, count --; </a:t>
            </a:r>
            <a:r>
              <a:rPr lang="en-US" sz="1400" dirty="0" smtClean="0"/>
              <a:t> count </a:t>
            </a:r>
            <a:r>
              <a:rPr lang="en-US" sz="1400" dirty="0"/>
              <a:t>= 0, found a partition, new partition begin</a:t>
            </a:r>
          </a:p>
          <a:p>
            <a:r>
              <a:rPr lang="en-US" sz="1400" dirty="0"/>
              <a:t> </a:t>
            </a:r>
          </a:p>
          <a:p>
            <a:endParaRPr lang="en-US" dirty="0">
              <a:effectLst/>
              <a:latin typeface="Calibri" charset="0"/>
              <a:ea typeface="DengXian" charset="-122"/>
              <a:cs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98525" y="3181444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for(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=0;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&lt;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S.length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;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++) {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template[S[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]] = template[S[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]] ? template[S[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]]+1 : 1;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}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for(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=0;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&lt;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S.length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;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++) {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chr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= S[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if(!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set.has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chr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)) {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set.add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chr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);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count++;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}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template[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chr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 --;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if(template[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chr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 ===0)  count --;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if(count === 0)  {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res.push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(i-prev+1);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prev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= i+1;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}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}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return res;</a:t>
            </a:r>
            <a:endParaRPr lang="en-US" sz="1400" dirty="0">
              <a:solidFill>
                <a:schemeClr val="accent1">
                  <a:lumMod val="75000"/>
                </a:schemeClr>
              </a:solidFill>
              <a:effectLst/>
              <a:latin typeface="Calibri" charset="0"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8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5" y="317459"/>
            <a:ext cx="10515600" cy="4351338"/>
          </a:xfrm>
        </p:spPr>
        <p:txBody>
          <a:bodyPr/>
          <a:lstStyle/>
          <a:p>
            <a:r>
              <a:rPr lang="en-US" dirty="0" smtClean="0"/>
              <a:t>Remove elements series</a:t>
            </a:r>
          </a:p>
          <a:p>
            <a:r>
              <a:rPr lang="en-US" dirty="0" smtClean="0"/>
              <a:t>Two pointers from left and right</a:t>
            </a:r>
          </a:p>
          <a:p>
            <a:r>
              <a:rPr lang="en-US" dirty="0" smtClean="0"/>
              <a:t>Find substring or subsequence</a:t>
            </a:r>
          </a:p>
          <a:p>
            <a:r>
              <a:rPr lang="en-US" dirty="0" err="1" smtClean="0"/>
              <a:t>Misc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0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925" y="600279"/>
            <a:ext cx="117486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Remove duplicates from sorted array</a:t>
            </a:r>
          </a:p>
          <a:p>
            <a:r>
              <a:rPr lang="en-US" dirty="0" smtClean="0"/>
              <a:t>Given </a:t>
            </a:r>
            <a:r>
              <a:rPr lang="en-US" dirty="0"/>
              <a:t>a sorted array </a:t>
            </a:r>
            <a:r>
              <a:rPr lang="en-US" dirty="0" err="1"/>
              <a:t>nums</a:t>
            </a:r>
            <a:r>
              <a:rPr lang="en-US" dirty="0"/>
              <a:t>, remove the duplicates in-place such that each element appear only once and return the new length</a:t>
            </a:r>
            <a:r>
              <a:rPr lang="en-US" dirty="0" smtClean="0"/>
              <a:t>. Do </a:t>
            </a:r>
            <a:r>
              <a:rPr lang="en-US" dirty="0"/>
              <a:t>not allocate extra space for another array, you must do this by modifying the input array in-place with O(1) extra memory</a:t>
            </a:r>
            <a:r>
              <a:rPr lang="en-US" dirty="0" smtClean="0"/>
              <a:t>.</a:t>
            </a:r>
          </a:p>
          <a:p>
            <a:r>
              <a:rPr lang="en-US" dirty="0"/>
              <a:t>Example 1:Given </a:t>
            </a:r>
            <a:r>
              <a:rPr lang="en-US" dirty="0" err="1"/>
              <a:t>nums</a:t>
            </a:r>
            <a:r>
              <a:rPr lang="en-US" dirty="0"/>
              <a:t> = [1,1,2],Your function should return length = 2, with the first two elements of </a:t>
            </a:r>
            <a:r>
              <a:rPr lang="en-US" dirty="0" err="1"/>
              <a:t>nums</a:t>
            </a:r>
            <a:r>
              <a:rPr lang="en-US" dirty="0"/>
              <a:t> being 1 and 2 respectively</a:t>
            </a:r>
            <a:r>
              <a:rPr lang="en-US" dirty="0" smtClean="0"/>
              <a:t>.</a:t>
            </a:r>
          </a:p>
          <a:p>
            <a:r>
              <a:rPr lang="en-US" dirty="0"/>
              <a:t>use two pointers: [0,0,1,1,1,2,2,3,3,4], counter always point to the next change position</a:t>
            </a:r>
          </a:p>
          <a:p>
            <a:r>
              <a:rPr lang="en-US" dirty="0"/>
              <a:t> j=1, since </a:t>
            </a:r>
            <a:r>
              <a:rPr lang="en-US" dirty="0" err="1"/>
              <a:t>nums</a:t>
            </a:r>
            <a:r>
              <a:rPr lang="en-US" dirty="0"/>
              <a:t>[0]=</a:t>
            </a:r>
            <a:r>
              <a:rPr lang="en-US" dirty="0" err="1"/>
              <a:t>nums</a:t>
            </a:r>
            <a:r>
              <a:rPr lang="en-US" dirty="0"/>
              <a:t>[1] count still=1</a:t>
            </a:r>
          </a:p>
          <a:p>
            <a:r>
              <a:rPr lang="en-US" dirty="0"/>
              <a:t> j=2, since </a:t>
            </a:r>
            <a:r>
              <a:rPr lang="en-US" dirty="0" err="1"/>
              <a:t>nums</a:t>
            </a:r>
            <a:r>
              <a:rPr lang="en-US" dirty="0"/>
              <a:t>[2]!=</a:t>
            </a:r>
            <a:r>
              <a:rPr lang="en-US" dirty="0" err="1"/>
              <a:t>nums</a:t>
            </a:r>
            <a:r>
              <a:rPr lang="en-US" dirty="0"/>
              <a:t>[0] </a:t>
            </a:r>
            <a:r>
              <a:rPr lang="en-US" dirty="0" err="1"/>
              <a:t>nums</a:t>
            </a:r>
            <a:r>
              <a:rPr lang="en-US" dirty="0"/>
              <a:t>[count]=</a:t>
            </a:r>
            <a:r>
              <a:rPr lang="en-US" dirty="0" err="1"/>
              <a:t>num</a:t>
            </a:r>
            <a:r>
              <a:rPr lang="en-US" dirty="0"/>
              <a:t>[j]=1, count=2   [0,1,1,1,1,2,2,3,3,4],</a:t>
            </a:r>
          </a:p>
          <a:p>
            <a:r>
              <a:rPr lang="en-US" dirty="0"/>
              <a:t> j=3, since </a:t>
            </a:r>
            <a:r>
              <a:rPr lang="en-US" dirty="0" err="1"/>
              <a:t>nums</a:t>
            </a:r>
            <a:r>
              <a:rPr lang="en-US" dirty="0"/>
              <a:t>[3]=</a:t>
            </a:r>
            <a:r>
              <a:rPr lang="en-US" dirty="0" err="1"/>
              <a:t>nums</a:t>
            </a:r>
            <a:r>
              <a:rPr lang="en-US" dirty="0"/>
              <a:t>[1] count still=2</a:t>
            </a:r>
          </a:p>
          <a:p>
            <a:r>
              <a:rPr lang="en-US" dirty="0"/>
              <a:t> j=4, since </a:t>
            </a:r>
            <a:r>
              <a:rPr lang="en-US" dirty="0" err="1"/>
              <a:t>nums</a:t>
            </a:r>
            <a:r>
              <a:rPr lang="en-US" dirty="0"/>
              <a:t>[4]=</a:t>
            </a:r>
            <a:r>
              <a:rPr lang="en-US" dirty="0" err="1"/>
              <a:t>nums</a:t>
            </a:r>
            <a:r>
              <a:rPr lang="en-US" dirty="0"/>
              <a:t>[1] count still=2</a:t>
            </a:r>
          </a:p>
          <a:p>
            <a:r>
              <a:rPr lang="en-US" dirty="0"/>
              <a:t> j=5, since </a:t>
            </a:r>
            <a:r>
              <a:rPr lang="en-US" dirty="0" err="1"/>
              <a:t>nums</a:t>
            </a:r>
            <a:r>
              <a:rPr lang="en-US" dirty="0"/>
              <a:t>[5]!=</a:t>
            </a:r>
            <a:r>
              <a:rPr lang="en-US" dirty="0" err="1"/>
              <a:t>nums</a:t>
            </a:r>
            <a:r>
              <a:rPr lang="en-US" dirty="0"/>
              <a:t>[1] </a:t>
            </a:r>
            <a:r>
              <a:rPr lang="en-US" dirty="0" err="1"/>
              <a:t>nums</a:t>
            </a:r>
            <a:r>
              <a:rPr lang="en-US" dirty="0"/>
              <a:t>[2]=2, count=3   [0,1,2,1,1,2,2,3,3,4],</a:t>
            </a:r>
          </a:p>
          <a:p>
            <a:r>
              <a:rPr lang="en-US" dirty="0"/>
              <a:t> j=6, since </a:t>
            </a:r>
            <a:r>
              <a:rPr lang="en-US" dirty="0" err="1"/>
              <a:t>nums</a:t>
            </a:r>
            <a:r>
              <a:rPr lang="en-US" dirty="0"/>
              <a:t>[6]=</a:t>
            </a:r>
            <a:r>
              <a:rPr lang="en-US" dirty="0" err="1"/>
              <a:t>nums</a:t>
            </a:r>
            <a:r>
              <a:rPr lang="en-US" dirty="0"/>
              <a:t>[2] count still=3</a:t>
            </a:r>
          </a:p>
          <a:p>
            <a:r>
              <a:rPr lang="en-US" dirty="0"/>
              <a:t> j=7, since </a:t>
            </a:r>
            <a:r>
              <a:rPr lang="en-US" dirty="0" err="1"/>
              <a:t>nums</a:t>
            </a:r>
            <a:r>
              <a:rPr lang="en-US" dirty="0"/>
              <a:t>[7]!=</a:t>
            </a:r>
            <a:r>
              <a:rPr lang="en-US" dirty="0" err="1"/>
              <a:t>nums</a:t>
            </a:r>
            <a:r>
              <a:rPr lang="en-US" dirty="0"/>
              <a:t>[2] </a:t>
            </a:r>
            <a:r>
              <a:rPr lang="en-US" dirty="0" err="1"/>
              <a:t>nums</a:t>
            </a:r>
            <a:r>
              <a:rPr lang="en-US" dirty="0"/>
              <a:t>[3]=3, count=4   [0,1,2,3,1,2,2,3,3,4],</a:t>
            </a:r>
          </a:p>
          <a:p>
            <a:r>
              <a:rPr lang="en-US" dirty="0"/>
              <a:t> j=8, since </a:t>
            </a:r>
            <a:r>
              <a:rPr lang="en-US" dirty="0" err="1"/>
              <a:t>nums</a:t>
            </a:r>
            <a:r>
              <a:rPr lang="en-US" dirty="0"/>
              <a:t>[8]=</a:t>
            </a:r>
            <a:r>
              <a:rPr lang="en-US" dirty="0" err="1"/>
              <a:t>nums</a:t>
            </a:r>
            <a:r>
              <a:rPr lang="en-US" dirty="0"/>
              <a:t>[3] count still=4</a:t>
            </a:r>
          </a:p>
          <a:p>
            <a:r>
              <a:rPr lang="en-US" dirty="0"/>
              <a:t> j=9, since </a:t>
            </a:r>
            <a:r>
              <a:rPr lang="en-US" dirty="0" err="1"/>
              <a:t>nums</a:t>
            </a:r>
            <a:r>
              <a:rPr lang="en-US" dirty="0"/>
              <a:t>[9]!=</a:t>
            </a:r>
            <a:r>
              <a:rPr lang="en-US" dirty="0" err="1"/>
              <a:t>nums</a:t>
            </a:r>
            <a:r>
              <a:rPr lang="en-US" dirty="0"/>
              <a:t>[3] </a:t>
            </a:r>
            <a:r>
              <a:rPr lang="en-US" dirty="0" err="1"/>
              <a:t>nums</a:t>
            </a:r>
            <a:r>
              <a:rPr lang="en-US" dirty="0"/>
              <a:t>[4]=4, count=5   [0,1,2,3,4,2,2,3,3,4], </a:t>
            </a:r>
          </a:p>
          <a:p>
            <a:r>
              <a:rPr lang="en-US" dirty="0"/>
              <a:t> count = 5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8124" y="363792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removeDuplicates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= function(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) {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count = 1;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for(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j=1; j&lt;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nums.length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; j++) {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if(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[count-1] !==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[j]) {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[count]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[j];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count++;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}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}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return count;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};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charset="0"/>
              <a:ea typeface="DengXian" charset="-122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2925" y="83104"/>
            <a:ext cx="2499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Remove elements series</a:t>
            </a:r>
          </a:p>
        </p:txBody>
      </p:sp>
    </p:spTree>
    <p:extLst>
      <p:ext uri="{BB962C8B-B14F-4D97-AF65-F5344CB8AC3E}">
        <p14:creationId xmlns:p14="http://schemas.microsoft.com/office/powerpoint/2010/main" val="38679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925" y="600279"/>
            <a:ext cx="1174865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Follow up: Given a sorted array </a:t>
            </a:r>
            <a:r>
              <a:rPr lang="en-US" dirty="0" err="1"/>
              <a:t>nums</a:t>
            </a:r>
            <a:r>
              <a:rPr lang="en-US" dirty="0"/>
              <a:t>, remove the duplicates in-place such that duplicates appeared at most twice and return the new length.</a:t>
            </a:r>
            <a:endParaRPr lang="en-US" dirty="0" smtClean="0"/>
          </a:p>
          <a:p>
            <a:r>
              <a:rPr lang="en-US" dirty="0"/>
              <a:t>Example 1:Given </a:t>
            </a:r>
            <a:r>
              <a:rPr lang="en-US" dirty="0" err="1"/>
              <a:t>nums</a:t>
            </a:r>
            <a:r>
              <a:rPr lang="en-US" dirty="0"/>
              <a:t> = [1,1,1,2,2,3],Your function should return length = 5, with the first five elements of </a:t>
            </a:r>
            <a:r>
              <a:rPr lang="en-US" dirty="0" err="1"/>
              <a:t>nums</a:t>
            </a:r>
            <a:r>
              <a:rPr lang="en-US" dirty="0"/>
              <a:t> being 1, 1, 2, 2 and 3 respectively</a:t>
            </a:r>
            <a:r>
              <a:rPr lang="en-US" dirty="0" smtClean="0"/>
              <a:t>.</a:t>
            </a:r>
          </a:p>
          <a:p>
            <a:r>
              <a:rPr lang="en-US" dirty="0" err="1"/>
              <a:t>e.g</a:t>
            </a:r>
            <a:r>
              <a:rPr lang="en-US" dirty="0"/>
              <a:t>:  [1,1,1,2,2,3]</a:t>
            </a:r>
          </a:p>
          <a:p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=2 count=2  since </a:t>
            </a:r>
            <a:r>
              <a:rPr lang="en-US" dirty="0" err="1"/>
              <a:t>num</a:t>
            </a:r>
            <a:r>
              <a:rPr lang="en-US" dirty="0"/>
              <a:t>[2] = </a:t>
            </a:r>
            <a:r>
              <a:rPr lang="en-US" dirty="0" err="1"/>
              <a:t>num</a:t>
            </a:r>
            <a:r>
              <a:rPr lang="en-US" dirty="0"/>
              <a:t>[count-2]  count remain 2</a:t>
            </a:r>
          </a:p>
          <a:p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=3 count=2  since </a:t>
            </a:r>
            <a:r>
              <a:rPr lang="en-US" dirty="0" err="1"/>
              <a:t>num</a:t>
            </a:r>
            <a:r>
              <a:rPr lang="en-US" dirty="0"/>
              <a:t>[3]!= </a:t>
            </a:r>
            <a:r>
              <a:rPr lang="en-US" dirty="0" err="1"/>
              <a:t>num</a:t>
            </a:r>
            <a:r>
              <a:rPr lang="en-US" dirty="0"/>
              <a:t>[count-2]  </a:t>
            </a:r>
            <a:r>
              <a:rPr lang="en-US" dirty="0" err="1"/>
              <a:t>nums</a:t>
            </a:r>
            <a:r>
              <a:rPr lang="en-US" dirty="0"/>
              <a:t>[2] = </a:t>
            </a:r>
            <a:r>
              <a:rPr lang="en-US" dirty="0" err="1"/>
              <a:t>nums</a:t>
            </a:r>
            <a:r>
              <a:rPr lang="en-US" dirty="0"/>
              <a:t>[3]=2 count=3</a:t>
            </a:r>
          </a:p>
          <a:p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=4 count=3  since </a:t>
            </a:r>
            <a:r>
              <a:rPr lang="en-US" dirty="0" err="1"/>
              <a:t>num</a:t>
            </a:r>
            <a:r>
              <a:rPr lang="en-US" dirty="0"/>
              <a:t>[4]!= </a:t>
            </a:r>
            <a:r>
              <a:rPr lang="en-US" dirty="0" err="1"/>
              <a:t>num</a:t>
            </a:r>
            <a:r>
              <a:rPr lang="en-US" dirty="0"/>
              <a:t>[count-2]  </a:t>
            </a:r>
            <a:r>
              <a:rPr lang="en-US" dirty="0" err="1"/>
              <a:t>nums</a:t>
            </a:r>
            <a:r>
              <a:rPr lang="en-US" dirty="0"/>
              <a:t>[3] = </a:t>
            </a:r>
            <a:r>
              <a:rPr lang="en-US" dirty="0" err="1"/>
              <a:t>nums</a:t>
            </a:r>
            <a:r>
              <a:rPr lang="en-US" dirty="0"/>
              <a:t>[4]=2 count=4</a:t>
            </a:r>
          </a:p>
          <a:p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=5 count=4  since </a:t>
            </a:r>
            <a:r>
              <a:rPr lang="en-US" dirty="0" err="1"/>
              <a:t>num</a:t>
            </a:r>
            <a:r>
              <a:rPr lang="en-US" dirty="0"/>
              <a:t>[5]!= </a:t>
            </a:r>
            <a:r>
              <a:rPr lang="en-US" dirty="0" err="1"/>
              <a:t>num</a:t>
            </a:r>
            <a:r>
              <a:rPr lang="en-US" dirty="0"/>
              <a:t>[count-2]  </a:t>
            </a:r>
            <a:r>
              <a:rPr lang="en-US" dirty="0" err="1"/>
              <a:t>nums</a:t>
            </a:r>
            <a:r>
              <a:rPr lang="en-US" dirty="0"/>
              <a:t>[4] = </a:t>
            </a:r>
            <a:r>
              <a:rPr lang="en-US" dirty="0" err="1"/>
              <a:t>nums</a:t>
            </a:r>
            <a:r>
              <a:rPr lang="en-US" dirty="0"/>
              <a:t>[5]=3 count=5</a:t>
            </a:r>
          </a:p>
          <a:p>
            <a:r>
              <a:rPr lang="en-US" dirty="0"/>
              <a:t> we can make a template out of it: </a:t>
            </a:r>
          </a:p>
          <a:p>
            <a:r>
              <a:rPr lang="en-US" dirty="0"/>
              <a:t> Given a sorted array </a:t>
            </a:r>
            <a:r>
              <a:rPr lang="en-US" dirty="0" err="1"/>
              <a:t>nums</a:t>
            </a:r>
            <a:r>
              <a:rPr lang="en-US" dirty="0"/>
              <a:t>, remove the duplicates in-place </a:t>
            </a:r>
          </a:p>
          <a:p>
            <a:r>
              <a:rPr lang="en-US" dirty="0"/>
              <a:t>such that duplicates appeared at most K times and return the new length.</a:t>
            </a:r>
          </a:p>
          <a:p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</a:t>
            </a:r>
            <a:r>
              <a:rPr lang="en-US" b="1" dirty="0" err="1" smtClean="0">
                <a:solidFill>
                  <a:srgbClr val="FF0000"/>
                </a:solidFill>
              </a:rPr>
              <a:t>var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count = K;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for(</a:t>
            </a:r>
            <a:r>
              <a:rPr lang="en-US" b="1" dirty="0" err="1">
                <a:solidFill>
                  <a:srgbClr val="FF0000"/>
                </a:solidFill>
              </a:rPr>
              <a:t>var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=K;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nums.length</a:t>
            </a:r>
            <a:r>
              <a:rPr lang="en-US" b="1" dirty="0">
                <a:solidFill>
                  <a:srgbClr val="FF0000"/>
                </a:solidFill>
              </a:rPr>
              <a:t>;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++)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if(</a:t>
            </a:r>
            <a:r>
              <a:rPr lang="en-US" b="1" dirty="0" err="1">
                <a:solidFill>
                  <a:srgbClr val="FF0000"/>
                </a:solidFill>
              </a:rPr>
              <a:t>nums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] !== </a:t>
            </a:r>
            <a:r>
              <a:rPr lang="en-US" b="1" dirty="0" err="1">
                <a:solidFill>
                  <a:srgbClr val="FF0000"/>
                </a:solidFill>
              </a:rPr>
              <a:t>nums</a:t>
            </a:r>
            <a:r>
              <a:rPr lang="en-US" b="1" dirty="0">
                <a:solidFill>
                  <a:srgbClr val="FF0000"/>
                </a:solidFill>
              </a:rPr>
              <a:t>[count-K]) {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           // </a:t>
            </a:r>
            <a:r>
              <a:rPr lang="en-US" b="1" dirty="0">
                <a:solidFill>
                  <a:srgbClr val="FF0000"/>
                </a:solidFill>
              </a:rPr>
              <a:t>count always point to the place to be inserted.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</a:t>
            </a:r>
            <a:r>
              <a:rPr lang="en-US" b="1" dirty="0" err="1">
                <a:solidFill>
                  <a:srgbClr val="FF0000"/>
                </a:solidFill>
              </a:rPr>
              <a:t>nums</a:t>
            </a:r>
            <a:r>
              <a:rPr lang="en-US" b="1" dirty="0">
                <a:solidFill>
                  <a:srgbClr val="FF0000"/>
                </a:solidFill>
              </a:rPr>
              <a:t>[count] = </a:t>
            </a:r>
            <a:r>
              <a:rPr lang="en-US" b="1" dirty="0" err="1">
                <a:solidFill>
                  <a:srgbClr val="FF0000"/>
                </a:solidFill>
              </a:rPr>
              <a:t>nums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];  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count++;  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}</a:t>
            </a:r>
          </a:p>
          <a:p>
            <a:r>
              <a:rPr lang="en-US" b="1" dirty="0">
                <a:solidFill>
                  <a:srgbClr val="FF0000"/>
                </a:solidFill>
              </a:rPr>
              <a:t>    }</a:t>
            </a:r>
          </a:p>
          <a:p>
            <a:r>
              <a:rPr lang="en-US" b="1" dirty="0">
                <a:solidFill>
                  <a:srgbClr val="FF0000"/>
                </a:solidFill>
              </a:rPr>
              <a:t>    return count;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94369" y="3364791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removeDuplicates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= function(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nums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)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count  = 2;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for(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=2;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nums.length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;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++)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if(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nums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] !==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nums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[count-2]) {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//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count always point to the place to be inserted.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nums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[count] 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nums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]; 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    count++; 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}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}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return count;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};</a:t>
            </a:r>
          </a:p>
        </p:txBody>
      </p:sp>
      <p:sp>
        <p:nvSpPr>
          <p:cNvPr id="7" name="Rectangle 6"/>
          <p:cNvSpPr/>
          <p:nvPr/>
        </p:nvSpPr>
        <p:spPr>
          <a:xfrm>
            <a:off x="292925" y="83104"/>
            <a:ext cx="2499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Remove elements series</a:t>
            </a:r>
          </a:p>
        </p:txBody>
      </p:sp>
    </p:spTree>
    <p:extLst>
      <p:ext uri="{BB962C8B-B14F-4D97-AF65-F5344CB8AC3E}">
        <p14:creationId xmlns:p14="http://schemas.microsoft.com/office/powerpoint/2010/main" val="25888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925" y="600279"/>
            <a:ext cx="48015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Given an array </a:t>
            </a:r>
            <a:r>
              <a:rPr lang="en-US" sz="1600" dirty="0" err="1"/>
              <a:t>nums</a:t>
            </a:r>
            <a:r>
              <a:rPr lang="en-US" sz="1600" dirty="0"/>
              <a:t>, write a function to move all 0's to the end of it while maintaining the relative order of the non-zero elements</a:t>
            </a:r>
            <a:r>
              <a:rPr lang="en-US" sz="1600" dirty="0" smtClean="0"/>
              <a:t>.</a:t>
            </a:r>
          </a:p>
          <a:p>
            <a:r>
              <a:rPr lang="en-US" sz="1600" dirty="0" err="1" smtClean="0"/>
              <a:t>Example:Input</a:t>
            </a:r>
            <a:r>
              <a:rPr lang="en-US" sz="1600" dirty="0"/>
              <a:t>: [0,1,0,3,12</a:t>
            </a:r>
            <a:r>
              <a:rPr lang="en-US" sz="1600" dirty="0" smtClean="0"/>
              <a:t>]</a:t>
            </a:r>
          </a:p>
          <a:p>
            <a:r>
              <a:rPr lang="en-US" sz="1600" dirty="0" smtClean="0"/>
              <a:t>Output</a:t>
            </a:r>
            <a:r>
              <a:rPr lang="en-US" sz="1600" dirty="0"/>
              <a:t>: [1,3,12,0,0]</a:t>
            </a:r>
          </a:p>
        </p:txBody>
      </p:sp>
      <p:sp>
        <p:nvSpPr>
          <p:cNvPr id="7" name="Rectangle 6"/>
          <p:cNvSpPr/>
          <p:nvPr/>
        </p:nvSpPr>
        <p:spPr>
          <a:xfrm>
            <a:off x="292925" y="83104"/>
            <a:ext cx="2499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Remove elements series</a:t>
            </a:r>
          </a:p>
        </p:txBody>
      </p:sp>
      <p:sp>
        <p:nvSpPr>
          <p:cNvPr id="2" name="Rectangle 1"/>
          <p:cNvSpPr/>
          <p:nvPr/>
        </p:nvSpPr>
        <p:spPr>
          <a:xfrm>
            <a:off x="292925" y="2430759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moveZeroes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= function(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)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// j always point to the next position which is 0 to be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swaped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libri" charset="0"/>
              <a:ea typeface="DengXian" charset="-122"/>
              <a:cs typeface="Times New Roman" charset="0"/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let j=0; 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  <a:latin typeface="Calibri" charset="0"/>
              <a:ea typeface="DengXian" charset="-122"/>
              <a:cs typeface="Times New Roman" charset="0"/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for(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=0;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&lt;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nums.length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;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++)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if(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[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 !== 0)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//swap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[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 with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[j]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tmp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[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[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 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[j];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[j] 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tmp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j++;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}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}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return;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};</a:t>
            </a:r>
            <a:endParaRPr lang="en-US" sz="1600" dirty="0">
              <a:solidFill>
                <a:schemeClr val="accent1">
                  <a:lumMod val="75000"/>
                </a:schemeClr>
              </a:solidFill>
              <a:effectLst/>
              <a:latin typeface="Calibri" charset="0"/>
              <a:ea typeface="DengXian" charset="-122"/>
              <a:cs typeface="Times New Roman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06192" y="600279"/>
            <a:ext cx="66858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Given an array </a:t>
            </a:r>
            <a:r>
              <a:rPr lang="en-US" sz="1600" dirty="0" err="1"/>
              <a:t>nums</a:t>
            </a:r>
            <a:r>
              <a:rPr lang="en-US" sz="1600" dirty="0"/>
              <a:t> and a value </a:t>
            </a:r>
            <a:r>
              <a:rPr lang="en-US" sz="1600" dirty="0" err="1"/>
              <a:t>val</a:t>
            </a:r>
            <a:r>
              <a:rPr lang="en-US" sz="1600" dirty="0"/>
              <a:t>, remove all instances of that value in-place and return the new length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Do </a:t>
            </a:r>
            <a:r>
              <a:rPr lang="en-US" sz="1600" dirty="0"/>
              <a:t>not allocate extra space for another array, you must do this by modifying the input array in-place with O(1) extra </a:t>
            </a:r>
            <a:r>
              <a:rPr lang="en-US" sz="1600" dirty="0" err="1"/>
              <a:t>memory.The</a:t>
            </a:r>
            <a:r>
              <a:rPr lang="en-US" sz="1600" dirty="0"/>
              <a:t> order of elements can be changed. </a:t>
            </a:r>
            <a:endParaRPr lang="en-US" sz="1600" dirty="0" smtClean="0"/>
          </a:p>
          <a:p>
            <a:r>
              <a:rPr lang="en-US" sz="1600" dirty="0" smtClean="0"/>
              <a:t>Example </a:t>
            </a:r>
            <a:r>
              <a:rPr lang="en-US" sz="1600" dirty="0"/>
              <a:t>1:Given </a:t>
            </a:r>
            <a:r>
              <a:rPr lang="en-US" sz="1600" dirty="0" err="1"/>
              <a:t>nums</a:t>
            </a:r>
            <a:r>
              <a:rPr lang="en-US" sz="1600" dirty="0"/>
              <a:t> = [3,2,2,3], </a:t>
            </a:r>
            <a:r>
              <a:rPr lang="en-US" sz="1600" dirty="0" err="1"/>
              <a:t>val</a:t>
            </a:r>
            <a:r>
              <a:rPr lang="en-US" sz="1600" dirty="0"/>
              <a:t> = </a:t>
            </a:r>
            <a:r>
              <a:rPr lang="en-US" sz="1600" dirty="0" smtClean="0"/>
              <a:t>3, Your </a:t>
            </a:r>
            <a:r>
              <a:rPr lang="en-US" sz="1600" dirty="0"/>
              <a:t>function should return length = 2, with the first two elements of </a:t>
            </a:r>
            <a:r>
              <a:rPr lang="en-US" sz="1600" dirty="0" err="1"/>
              <a:t>nums</a:t>
            </a:r>
            <a:r>
              <a:rPr lang="en-US" sz="1600" dirty="0"/>
              <a:t> being 2.</a:t>
            </a:r>
          </a:p>
        </p:txBody>
      </p:sp>
      <p:sp>
        <p:nvSpPr>
          <p:cNvPr id="5" name="Rectangle 4"/>
          <p:cNvSpPr/>
          <p:nvPr/>
        </p:nvSpPr>
        <p:spPr>
          <a:xfrm>
            <a:off x="5506192" y="2384592"/>
            <a:ext cx="70341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[0,1,2,2,3,0,4,2]   count=0  </a:t>
            </a:r>
            <a:r>
              <a:rPr lang="en-US" sz="1400" dirty="0" err="1">
                <a:latin typeface="Calibri" charset="0"/>
                <a:ea typeface="DengXian" charset="-122"/>
                <a:cs typeface="Times New Roman" charset="0"/>
              </a:rPr>
              <a:t>val</a:t>
            </a:r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=2</a:t>
            </a:r>
          </a:p>
          <a:p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400" dirty="0" err="1"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=0, since </a:t>
            </a:r>
            <a:r>
              <a:rPr lang="en-US" sz="1400" dirty="0" err="1"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[0]!=2 </a:t>
            </a:r>
            <a:r>
              <a:rPr lang="en-US" sz="1400" dirty="0" err="1"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[count] = </a:t>
            </a:r>
            <a:r>
              <a:rPr lang="en-US" sz="1400" dirty="0" err="1"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[0] count ++=1</a:t>
            </a:r>
          </a:p>
          <a:p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400" dirty="0" err="1"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=1, since </a:t>
            </a:r>
            <a:r>
              <a:rPr lang="en-US" sz="1400" dirty="0" err="1"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[1]!=2 </a:t>
            </a:r>
            <a:r>
              <a:rPr lang="en-US" sz="1400" dirty="0" err="1"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[count] = </a:t>
            </a:r>
            <a:r>
              <a:rPr lang="en-US" sz="1400" dirty="0" err="1"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[1] count ++=2</a:t>
            </a:r>
          </a:p>
          <a:p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400" dirty="0" err="1"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=2, since </a:t>
            </a:r>
            <a:r>
              <a:rPr lang="en-US" sz="1400" dirty="0" err="1"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[2] =2 count still is 2</a:t>
            </a:r>
          </a:p>
          <a:p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400" dirty="0" err="1"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=3, since </a:t>
            </a:r>
            <a:r>
              <a:rPr lang="en-US" sz="1400" dirty="0" err="1"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[3] =2 count still is 2</a:t>
            </a:r>
          </a:p>
          <a:p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400" dirty="0" err="1"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=4, since </a:t>
            </a:r>
            <a:r>
              <a:rPr lang="en-US" sz="1400" dirty="0" err="1"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[4]!=2 </a:t>
            </a:r>
            <a:r>
              <a:rPr lang="en-US" sz="1400" dirty="0" err="1"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[count] = </a:t>
            </a:r>
            <a:r>
              <a:rPr lang="en-US" sz="1400" dirty="0" err="1"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[4]=3 count ++=3 </a:t>
            </a:r>
            <a:endParaRPr lang="en-US" sz="1400" dirty="0" smtClean="0">
              <a:latin typeface="Calibri" charset="0"/>
              <a:ea typeface="DengXian" charset="-122"/>
              <a:cs typeface="Times New Roman" charset="0"/>
            </a:endParaRPr>
          </a:p>
          <a:p>
            <a:r>
              <a:rPr lang="en-US" sz="1400" dirty="0" err="1" smtClean="0"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400" dirty="0" smtClean="0">
                <a:latin typeface="Calibri" charset="0"/>
                <a:ea typeface="DengXian" charset="-122"/>
                <a:cs typeface="Times New Roman" charset="0"/>
              </a:rPr>
              <a:t>=5</a:t>
            </a:r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, since </a:t>
            </a:r>
            <a:r>
              <a:rPr lang="en-US" sz="1400" dirty="0" err="1"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[5]!=2 </a:t>
            </a:r>
            <a:r>
              <a:rPr lang="en-US" sz="1400" dirty="0" err="1"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[count] = </a:t>
            </a:r>
            <a:r>
              <a:rPr lang="en-US" sz="1400" dirty="0" err="1"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[5]=0 count ++=4   </a:t>
            </a:r>
          </a:p>
          <a:p>
            <a:r>
              <a:rPr lang="en-US" sz="1400" dirty="0" err="1" smtClean="0"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400" dirty="0" smtClean="0">
                <a:latin typeface="Calibri" charset="0"/>
                <a:ea typeface="DengXian" charset="-122"/>
                <a:cs typeface="Times New Roman" charset="0"/>
              </a:rPr>
              <a:t>=6</a:t>
            </a:r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, since </a:t>
            </a:r>
            <a:r>
              <a:rPr lang="en-US" sz="1400" dirty="0" err="1"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[6]!=2 </a:t>
            </a:r>
            <a:r>
              <a:rPr lang="en-US" sz="1400" dirty="0" err="1"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[count] = </a:t>
            </a:r>
            <a:r>
              <a:rPr lang="en-US" sz="1400" dirty="0" err="1"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400" dirty="0">
                <a:latin typeface="Calibri" charset="0"/>
                <a:ea typeface="DengXian" charset="-122"/>
                <a:cs typeface="Times New Roman" charset="0"/>
              </a:rPr>
              <a:t>[6]=4 count ++=5   </a:t>
            </a:r>
            <a:endParaRPr lang="en-US" sz="1400" dirty="0">
              <a:effectLst/>
              <a:latin typeface="Calibri" charset="0"/>
              <a:ea typeface="DengXian" charset="-122"/>
              <a:cs typeface="Times New Roman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6202" y="4303455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removeElement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= function(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,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val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)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count =0;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for(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=0;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&lt;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nums.length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;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++)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if(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[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 !==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val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)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[count] 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[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count++;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}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}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return count;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};</a:t>
            </a:r>
            <a:endParaRPr lang="en-US" sz="1600" dirty="0">
              <a:solidFill>
                <a:schemeClr val="accent1">
                  <a:lumMod val="75000"/>
                </a:schemeClr>
              </a:solidFill>
              <a:effectLst/>
              <a:latin typeface="Calibri" charset="0"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92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2925" y="83104"/>
            <a:ext cx="323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Two pointers from left and right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-1" y="452436"/>
            <a:ext cx="63889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Container with most water</a:t>
            </a:r>
          </a:p>
          <a:p>
            <a:r>
              <a:rPr lang="en-US" sz="1600" dirty="0" smtClean="0"/>
              <a:t>Given </a:t>
            </a:r>
            <a:r>
              <a:rPr lang="en-US" sz="1600" dirty="0"/>
              <a:t>n non-negative integers a1, a2, ..., an, where each represents a point at coordinate (</a:t>
            </a:r>
            <a:r>
              <a:rPr lang="en-US" sz="1600" dirty="0" err="1"/>
              <a:t>i</a:t>
            </a:r>
            <a:r>
              <a:rPr lang="en-US" sz="1600" dirty="0"/>
              <a:t>, </a:t>
            </a:r>
            <a:r>
              <a:rPr lang="en-US" sz="1600" dirty="0" err="1"/>
              <a:t>ai</a:t>
            </a:r>
            <a:r>
              <a:rPr lang="en-US" sz="1600" dirty="0"/>
              <a:t>). n vertical lines are drawn such that the two endpoints of line </a:t>
            </a:r>
            <a:r>
              <a:rPr lang="en-US" sz="1600" dirty="0" err="1"/>
              <a:t>i</a:t>
            </a:r>
            <a:r>
              <a:rPr lang="en-US" sz="1600" dirty="0"/>
              <a:t> is at (</a:t>
            </a:r>
            <a:r>
              <a:rPr lang="en-US" sz="1600" dirty="0" err="1"/>
              <a:t>i</a:t>
            </a:r>
            <a:r>
              <a:rPr lang="en-US" sz="1600" dirty="0"/>
              <a:t>, </a:t>
            </a:r>
            <a:r>
              <a:rPr lang="en-US" sz="1600" dirty="0" err="1"/>
              <a:t>ai</a:t>
            </a:r>
            <a:r>
              <a:rPr lang="en-US" sz="1600" dirty="0"/>
              <a:t>) and (</a:t>
            </a:r>
            <a:r>
              <a:rPr lang="en-US" sz="1600" dirty="0" err="1"/>
              <a:t>i</a:t>
            </a:r>
            <a:r>
              <a:rPr lang="en-US" sz="1600" dirty="0"/>
              <a:t>, 0). Find two lines, which together with x-axis forms a container, such that the container contains the most water</a:t>
            </a:r>
            <a:r>
              <a:rPr lang="en-US" sz="1600" dirty="0" smtClean="0"/>
              <a:t>.</a:t>
            </a:r>
          </a:p>
          <a:p>
            <a:r>
              <a:rPr lang="en-US" sz="1600" dirty="0" err="1" smtClean="0"/>
              <a:t>e.g</a:t>
            </a:r>
            <a:r>
              <a:rPr lang="en-US" sz="1600" dirty="0"/>
              <a:t>: height = [1,4,1,5,2</a:t>
            </a:r>
            <a:r>
              <a:rPr lang="en-US" sz="1600" dirty="0" smtClean="0"/>
              <a:t>]        </a:t>
            </a:r>
            <a:r>
              <a:rPr lang="en-US" sz="1600" dirty="0" err="1" smtClean="0"/>
              <a:t>maxArea</a:t>
            </a:r>
            <a:r>
              <a:rPr lang="en-US" sz="1600" dirty="0" smtClean="0"/>
              <a:t> </a:t>
            </a:r>
            <a:r>
              <a:rPr lang="en-US" sz="1600" dirty="0"/>
              <a:t>= 8 between 4 and 5</a:t>
            </a:r>
          </a:p>
        </p:txBody>
      </p:sp>
      <p:sp>
        <p:nvSpPr>
          <p:cNvPr id="3" name="Rectangle 2"/>
          <p:cNvSpPr/>
          <p:nvPr/>
        </p:nvSpPr>
        <p:spPr>
          <a:xfrm>
            <a:off x="146461" y="2056686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maxArea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= function(height) {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l =0, r = height.length-1,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maxArea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= 0;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while(l&lt;r) {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right = height[r];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left  = height[l];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area = (r-l) *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Math.min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(left, right);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maxArea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= 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maxArea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&gt; area) ?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maxArea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: area;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if(left &lt; right) {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l ++;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}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else {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r --;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}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}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return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maxArea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};</a:t>
            </a:r>
          </a:p>
          <a:p>
            <a:r>
              <a:rPr lang="en-US" dirty="0">
                <a:latin typeface="Calibri" charset="0"/>
                <a:ea typeface="DengXian" charset="-122"/>
                <a:cs typeface="Times New Roman" charset="0"/>
              </a:rPr>
              <a:t> </a:t>
            </a:r>
            <a:endParaRPr lang="en-US" dirty="0">
              <a:effectLst/>
              <a:latin typeface="Calibri" charset="0"/>
              <a:ea typeface="DengXian" charset="-122"/>
              <a:cs typeface="Times New Roman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88925" y="4524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Trapping Rain water</a:t>
            </a:r>
          </a:p>
          <a:p>
            <a:r>
              <a:rPr lang="en-US" sz="1600" dirty="0" smtClean="0"/>
              <a:t>Given </a:t>
            </a:r>
            <a:r>
              <a:rPr lang="en-US" sz="1600" dirty="0"/>
              <a:t>n non-negative integers representing an elevation map where the width of each bar is 1, compute how much water it is able to trap after raining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For </a:t>
            </a:r>
            <a:r>
              <a:rPr lang="en-US" sz="1600" dirty="0"/>
              <a:t>example, Given [0,1,0,2,1,0,1,3,2,1,2,1], </a:t>
            </a:r>
            <a:r>
              <a:rPr lang="en-US" sz="1600" dirty="0" smtClean="0"/>
              <a:t> return </a:t>
            </a:r>
            <a:r>
              <a:rPr lang="en-US" sz="1600" dirty="0"/>
              <a:t>6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Using above example:</a:t>
            </a:r>
          </a:p>
          <a:p>
            <a:r>
              <a:rPr lang="en-US" sz="1600" dirty="0"/>
              <a:t>go from left to right: largest left: [0, 1, 1, 2, 2, 2, 2, 3, 3, 3, 3, 3] </a:t>
            </a:r>
            <a:endParaRPr lang="en-US" sz="1600" dirty="0" smtClean="0"/>
          </a:p>
          <a:p>
            <a:r>
              <a:rPr lang="en-US" sz="1600" dirty="0" smtClean="0"/>
              <a:t>go </a:t>
            </a:r>
            <a:r>
              <a:rPr lang="en-US" sz="1600" dirty="0"/>
              <a:t>from right to </a:t>
            </a:r>
            <a:r>
              <a:rPr lang="en-US" sz="1600" dirty="0" err="1"/>
              <a:t>left:largest</a:t>
            </a:r>
            <a:r>
              <a:rPr lang="en-US" sz="1600" dirty="0"/>
              <a:t> right: [3, 3, 3, 3, 3, 3, 3, 3, 2, 2, 2, 1] </a:t>
            </a:r>
            <a:endParaRPr lang="en-US" sz="1600" dirty="0" smtClean="0"/>
          </a:p>
          <a:p>
            <a:r>
              <a:rPr lang="en-US" sz="1600" dirty="0" smtClean="0"/>
              <a:t>sum </a:t>
            </a:r>
            <a:r>
              <a:rPr lang="en-US" sz="1600" dirty="0"/>
              <a:t>= min(left[</a:t>
            </a:r>
            <a:r>
              <a:rPr lang="en-US" sz="1600" dirty="0" err="1"/>
              <a:t>i</a:t>
            </a:r>
            <a:r>
              <a:rPr lang="en-US" sz="1600" dirty="0"/>
              <a:t>], right[</a:t>
            </a:r>
            <a:r>
              <a:rPr lang="en-US" sz="1600" dirty="0" err="1"/>
              <a:t>i</a:t>
            </a:r>
            <a:r>
              <a:rPr lang="en-US" sz="1600" dirty="0"/>
              <a:t>]) - A[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</p:txBody>
      </p:sp>
      <p:sp>
        <p:nvSpPr>
          <p:cNvPr id="6" name="Rectangle 5"/>
          <p:cNvSpPr/>
          <p:nvPr/>
        </p:nvSpPr>
        <p:spPr>
          <a:xfrm>
            <a:off x="6388925" y="2894655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trap = function(height)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left = [], right = [], sum=0,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leftMax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= -1,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rightMax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= -1;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for(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=0;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&lt;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height.length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;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++)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leftMax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Math.max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leftMax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, height[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]);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left.push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leftMax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);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}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for(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=height.length-1;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&gt;=0;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--)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rightMax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Math.max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rightMax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, height[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]);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right.unshift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rightMax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);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}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for(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=0;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&lt;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height.length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;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++)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sum+=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Math.min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(left[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], right[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]) - height[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}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return sum;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};</a:t>
            </a:r>
            <a:endParaRPr lang="en-US" sz="1600" dirty="0">
              <a:solidFill>
                <a:schemeClr val="accent1">
                  <a:lumMod val="75000"/>
                </a:schemeClr>
              </a:solidFill>
              <a:effectLst/>
              <a:latin typeface="Calibri" charset="0"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2925" y="83104"/>
            <a:ext cx="323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Two pointers from left and right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92925" y="452436"/>
            <a:ext cx="1160615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Sort color</a:t>
            </a:r>
          </a:p>
          <a:p>
            <a:r>
              <a:rPr lang="en-US" sz="1600" dirty="0" smtClean="0"/>
              <a:t>Given </a:t>
            </a:r>
            <a:r>
              <a:rPr lang="en-US" sz="1600" dirty="0"/>
              <a:t>an array with n objects colored red, white or blue, sort them in-place so that objects of the same color are adjacent, with the colors in the order red, white and </a:t>
            </a:r>
            <a:r>
              <a:rPr lang="en-US" sz="1600" dirty="0" err="1"/>
              <a:t>blue.Here</a:t>
            </a:r>
            <a:r>
              <a:rPr lang="en-US" sz="1600" dirty="0"/>
              <a:t>, we will use the integers 0, 1, and 2 to represent the color red, white, and blue </a:t>
            </a:r>
            <a:r>
              <a:rPr lang="en-US" sz="1600" dirty="0" err="1"/>
              <a:t>respectively.Note</a:t>
            </a:r>
            <a:r>
              <a:rPr lang="en-US" sz="1600" dirty="0"/>
              <a:t>: You are not suppose to use the library's sort function for this problem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Example: Input</a:t>
            </a:r>
            <a:r>
              <a:rPr lang="en-US" sz="1600" dirty="0"/>
              <a:t>: [2,0,2,1,1,0</a:t>
            </a:r>
            <a:r>
              <a:rPr lang="en-US" sz="1600" dirty="0" smtClean="0"/>
              <a:t>]</a:t>
            </a:r>
          </a:p>
          <a:p>
            <a:r>
              <a:rPr lang="en-US" sz="1600" dirty="0" smtClean="0"/>
              <a:t>Output</a:t>
            </a:r>
            <a:r>
              <a:rPr lang="en-US" sz="1600" dirty="0"/>
              <a:t>: [0,0,1,1,2,2]</a:t>
            </a:r>
          </a:p>
        </p:txBody>
      </p:sp>
      <p:sp>
        <p:nvSpPr>
          <p:cNvPr id="9" name="Rectangle 8"/>
          <p:cNvSpPr/>
          <p:nvPr/>
        </p:nvSpPr>
        <p:spPr>
          <a:xfrm>
            <a:off x="3249881" y="1595021"/>
            <a:ext cx="93498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sortColors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= function(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)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// define left always point to the boundary of 0 -last 0,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// define right always point to the boundary of 2 - first 2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left = 0, right = nums.length-1;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// should stop when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= right, not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nums.length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alibri" charset="0"/>
              <a:ea typeface="DengXian" charset="-122"/>
              <a:cs typeface="Times New Roman" charset="0"/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for(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var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=0;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&lt;=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  <a:ea typeface="DengXian" charset="-122"/>
                <a:cs typeface="Times New Roman" charset="0"/>
              </a:rPr>
              <a:t>right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;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++) { 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if(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[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 === 0) {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// we need to swap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with left, since left should always point to last 0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swap(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,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, left);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left++;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// move to next potential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pos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}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else if(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[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] === 2)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// we need to swap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with right, since right should always point to first 2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swap(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nums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,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, right);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right--;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//since after swap, the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ith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could be an 0, 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// if it is an 0, we need to swap it with left, so we need to examine it again.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   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DengXian" charset="-122"/>
                <a:cs typeface="Times New Roman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  <a:ea typeface="DengXian" charset="-122"/>
                <a:cs typeface="Times New Roman" charset="0"/>
              </a:rPr>
              <a:t>--;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    }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    }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DengXian" charset="-122"/>
                <a:cs typeface="Times New Roman" charset="0"/>
              </a:rPr>
              <a:t>};</a:t>
            </a:r>
            <a:endParaRPr lang="en-US" sz="1600" dirty="0">
              <a:solidFill>
                <a:schemeClr val="accent1">
                  <a:lumMod val="75000"/>
                </a:schemeClr>
              </a:solidFill>
              <a:effectLst/>
              <a:latin typeface="Calibri" charset="0"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07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2925" y="83104"/>
            <a:ext cx="323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Two pointers from left and right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92925" y="452436"/>
            <a:ext cx="11606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Candy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1211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2925" y="83104"/>
            <a:ext cx="323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Two pointers from left and right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92925" y="452436"/>
            <a:ext cx="11606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Push dominoes</a:t>
            </a:r>
          </a:p>
        </p:txBody>
      </p:sp>
    </p:spTree>
    <p:extLst>
      <p:ext uri="{BB962C8B-B14F-4D97-AF65-F5344CB8AC3E}">
        <p14:creationId xmlns:p14="http://schemas.microsoft.com/office/powerpoint/2010/main" val="6203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4665</Words>
  <Application>Microsoft Macintosh PowerPoint</Application>
  <PresentationFormat>Widescreen</PresentationFormat>
  <Paragraphs>551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DengXian</vt:lpstr>
      <vt:lpstr>Times New Roman</vt:lpstr>
      <vt:lpstr>Arial</vt:lpstr>
      <vt:lpstr>Office Theme</vt:lpstr>
      <vt:lpstr>Two Pointers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Sliding window</dc:title>
  <dc:creator>Fannie Yang</dc:creator>
  <cp:lastModifiedBy>Fannie Yang</cp:lastModifiedBy>
  <cp:revision>47</cp:revision>
  <dcterms:created xsi:type="dcterms:W3CDTF">2018-06-20T23:15:38Z</dcterms:created>
  <dcterms:modified xsi:type="dcterms:W3CDTF">2018-07-12T01:02:29Z</dcterms:modified>
</cp:coreProperties>
</file>