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262" r:id="rId6"/>
    <p:sldId id="280" r:id="rId7"/>
    <p:sldId id="270" r:id="rId8"/>
    <p:sldId id="271" r:id="rId9"/>
    <p:sldId id="272" r:id="rId10"/>
    <p:sldId id="273" r:id="rId11"/>
    <p:sldId id="274" r:id="rId12"/>
    <p:sldId id="275" r:id="rId13"/>
    <p:sldId id="276" r:id="rId14"/>
    <p:sldId id="277" r:id="rId15"/>
    <p:sldId id="278" r:id="rId16"/>
    <p:sldId id="279" r:id="rId17"/>
    <p:sldId id="257" r:id="rId18"/>
    <p:sldId id="258" r:id="rId19"/>
    <p:sldId id="283" r:id="rId20"/>
    <p:sldId id="284" r:id="rId21"/>
    <p:sldId id="285" r:id="rId22"/>
    <p:sldId id="286" r:id="rId23"/>
    <p:sldId id="287" r:id="rId24"/>
    <p:sldId id="288" r:id="rId25"/>
    <p:sldId id="289" r:id="rId26"/>
    <p:sldId id="291" r:id="rId27"/>
    <p:sldId id="290" r:id="rId28"/>
    <p:sldId id="293" r:id="rId29"/>
    <p:sldId id="294" r:id="rId30"/>
    <p:sldId id="295" r:id="rId31"/>
    <p:sldId id="296" r:id="rId32"/>
    <p:sldId id="298" r:id="rId33"/>
    <p:sldId id="299" r:id="rId34"/>
    <p:sldId id="300" r:id="rId35"/>
    <p:sldId id="301" r:id="rId36"/>
    <p:sldId id="292" r:id="rId37"/>
    <p:sldId id="297" r:id="rId38"/>
    <p:sldId id="261" r:id="rId39"/>
    <p:sldId id="263" r:id="rId40"/>
    <p:sldId id="264" r:id="rId41"/>
    <p:sldId id="266" r:id="rId42"/>
    <p:sldId id="282" r:id="rId43"/>
    <p:sldId id="281" r:id="rId44"/>
    <p:sldId id="26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7" autoAdjust="0"/>
    <p:restoredTop sz="95455" autoAdjust="0"/>
  </p:normalViewPr>
  <p:slideViewPr>
    <p:cSldViewPr snapToGrid="0">
      <p:cViewPr varScale="1">
        <p:scale>
          <a:sx n="91" d="100"/>
          <a:sy n="91"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AF1F0-C40A-4ED4-A936-97451EB3DD3F}" type="datetimeFigureOut">
              <a:rPr lang="en-US" smtClean="0"/>
              <a:t>10/15/2015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B147F-428C-4260-98FA-EF87F3A58E37}" type="slidenum">
              <a:rPr lang="en-US" smtClean="0"/>
              <a:t>‹#›</a:t>
            </a:fld>
            <a:endParaRPr lang="en-US"/>
          </a:p>
        </p:txBody>
      </p:sp>
    </p:spTree>
    <p:extLst>
      <p:ext uri="{BB962C8B-B14F-4D97-AF65-F5344CB8AC3E}">
        <p14:creationId xmlns:p14="http://schemas.microsoft.com/office/powerpoint/2010/main" val="257462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1</a:t>
            </a: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10/15/2015 8:17 PM</a:t>
            </a:fld>
            <a:endParaRPr lang="en-US"/>
          </a:p>
        </p:txBody>
      </p:sp>
      <p:sp>
        <p:nvSpPr>
          <p:cNvPr id="7" name="Slide Number Placeholder 6"/>
          <p:cNvSpPr>
            <a:spLocks noGrp="1"/>
          </p:cNvSpPr>
          <p:nvPr>
            <p:ph type="sldNum" sz="quarter" idx="13"/>
          </p:nvPr>
        </p:nvSpPr>
        <p:spPr>
          <a:xfrm>
            <a:off x="3884613" y="8685213"/>
            <a:ext cx="2971800" cy="457200"/>
          </a:xfrm>
          <a:prstGeom prst="rect">
            <a:avLst/>
          </a:prstGeom>
        </p:spPr>
        <p:txBody>
          <a:bodyPr/>
          <a:lstStyle/>
          <a:p>
            <a:fld id="{EC87E0CF-87F6-4B58-B8B8-DCAB2DAAF3CA}" type="slidenum">
              <a:rPr lang="en-US" smtClean="0"/>
              <a:pPr/>
              <a:t>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20399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3 Results</a:t>
            </a:r>
            <a:endParaRPr lang="en-US" dirty="0" smtClean="0"/>
          </a:p>
          <a:p>
            <a:endParaRPr lang="en-US" dirty="0"/>
          </a:p>
        </p:txBody>
      </p:sp>
      <p:sp>
        <p:nvSpPr>
          <p:cNvPr id="4" name="Slide Number Placeholder 3"/>
          <p:cNvSpPr>
            <a:spLocks noGrp="1"/>
          </p:cNvSpPr>
          <p:nvPr>
            <p:ph type="sldNum" sz="quarter" idx="10"/>
          </p:nvPr>
        </p:nvSpPr>
        <p:spPr/>
        <p:txBody>
          <a:bodyPr/>
          <a:lstStyle/>
          <a:p>
            <a:fld id="{A6F1940B-35FE-4E9C-8063-9898A30CDDA1}" type="slidenum">
              <a:rPr lang="en-US" smtClean="0"/>
              <a:t>12</a:t>
            </a:fld>
            <a:endParaRPr lang="en-US"/>
          </a:p>
        </p:txBody>
      </p:sp>
    </p:spTree>
    <p:extLst>
      <p:ext uri="{BB962C8B-B14F-4D97-AF65-F5344CB8AC3E}">
        <p14:creationId xmlns:p14="http://schemas.microsoft.com/office/powerpoint/2010/main" val="283748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Experimentation at Scale</a:t>
            </a:r>
            <a:endParaRPr lang="en-US" dirty="0" smtClean="0"/>
          </a:p>
          <a:p>
            <a:endParaRPr lang="en-US" dirty="0"/>
          </a:p>
        </p:txBody>
      </p:sp>
      <p:sp>
        <p:nvSpPr>
          <p:cNvPr id="4" name="Slide Number Placeholder 3"/>
          <p:cNvSpPr>
            <a:spLocks noGrp="1"/>
          </p:cNvSpPr>
          <p:nvPr>
            <p:ph type="sldNum" sz="quarter" idx="10"/>
          </p:nvPr>
        </p:nvSpPr>
        <p:spPr/>
        <p:txBody>
          <a:bodyPr/>
          <a:lstStyle/>
          <a:p>
            <a:fld id="{A6F1940B-35FE-4E9C-8063-9898A30CDDA1}" type="slidenum">
              <a:rPr lang="en-US" smtClean="0"/>
              <a:t>13</a:t>
            </a:fld>
            <a:endParaRPr lang="en-US"/>
          </a:p>
        </p:txBody>
      </p:sp>
    </p:spTree>
    <p:extLst>
      <p:ext uri="{BB962C8B-B14F-4D97-AF65-F5344CB8AC3E}">
        <p14:creationId xmlns:p14="http://schemas.microsoft.com/office/powerpoint/2010/main" val="382297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1</a:t>
            </a: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10/15/2015 8:17 PM</a:t>
            </a:fld>
            <a:endParaRPr lang="en-US"/>
          </a:p>
        </p:txBody>
      </p:sp>
      <p:sp>
        <p:nvSpPr>
          <p:cNvPr id="7" name="Slide Number Placeholder 6"/>
          <p:cNvSpPr>
            <a:spLocks noGrp="1"/>
          </p:cNvSpPr>
          <p:nvPr>
            <p:ph type="sldNum" sz="quarter" idx="13"/>
          </p:nvPr>
        </p:nvSpPr>
        <p:spPr>
          <a:xfrm>
            <a:off x="3884613" y="8685213"/>
            <a:ext cx="2971800" cy="457200"/>
          </a:xfrm>
          <a:prstGeom prst="rect">
            <a:avLst/>
          </a:prstGeom>
        </p:spPr>
        <p:txBody>
          <a:bodyPr/>
          <a:lstStyle/>
          <a:p>
            <a:fld id="{EC87E0CF-87F6-4B58-B8B8-DCAB2DAAF3CA}" type="slidenum">
              <a:rPr lang="en-US" smtClean="0"/>
              <a:pPr/>
              <a:t>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0333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1 Results</a:t>
            </a:r>
            <a:endParaRPr lang="en-US" b="1" dirty="0" smtClean="0"/>
          </a:p>
          <a:p>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5</a:t>
            </a:fld>
            <a:endParaRPr lang="en-US"/>
          </a:p>
        </p:txBody>
      </p:sp>
    </p:spTree>
    <p:extLst>
      <p:ext uri="{BB962C8B-B14F-4D97-AF65-F5344CB8AC3E}">
        <p14:creationId xmlns:p14="http://schemas.microsoft.com/office/powerpoint/2010/main" val="89228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6</a:t>
            </a:fld>
            <a:endParaRPr lang="en-US"/>
          </a:p>
        </p:txBody>
      </p:sp>
    </p:spTree>
    <p:extLst>
      <p:ext uri="{BB962C8B-B14F-4D97-AF65-F5344CB8AC3E}">
        <p14:creationId xmlns:p14="http://schemas.microsoft.com/office/powerpoint/2010/main" val="2122766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2</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10/15/2015 8:17 PM</a:t>
            </a:fld>
            <a:endParaRPr lang="en-US"/>
          </a:p>
        </p:txBody>
      </p:sp>
      <p:sp>
        <p:nvSpPr>
          <p:cNvPr id="7" name="Slide Number Placeholder 6"/>
          <p:cNvSpPr>
            <a:spLocks noGrp="1"/>
          </p:cNvSpPr>
          <p:nvPr>
            <p:ph type="sldNum" sz="quarter" idx="13"/>
          </p:nvPr>
        </p:nvSpPr>
        <p:spPr>
          <a:xfrm>
            <a:off x="3884613" y="8685213"/>
            <a:ext cx="2971800" cy="457200"/>
          </a:xfrm>
          <a:prstGeom prst="rect">
            <a:avLst/>
          </a:prstGeom>
        </p:spPr>
        <p:txBody>
          <a:bodyPr/>
          <a:lstStyle/>
          <a:p>
            <a:fld id="{EC87E0CF-87F6-4B58-B8B8-DCAB2DAAF3CA}" type="slidenum">
              <a:rPr lang="en-US" smtClean="0"/>
              <a:pPr/>
              <a:t>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90933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a:t>
            </a:r>
            <a:r>
              <a:rPr lang="en-US" sz="1200" b="1" u="none" strike="noStrike" kern="1200" baseline="0" dirty="0" smtClean="0">
                <a:solidFill>
                  <a:schemeClr val="tx1"/>
                </a:solidFill>
                <a:effectLst/>
                <a:latin typeface="+mn-lt"/>
                <a:ea typeface="+mn-ea"/>
                <a:cs typeface="+mn-cs"/>
              </a:rPr>
              <a:t> 2 Results</a:t>
            </a:r>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8</a:t>
            </a:fld>
            <a:endParaRPr lang="en-US"/>
          </a:p>
        </p:txBody>
      </p:sp>
    </p:spTree>
    <p:extLst>
      <p:ext uri="{BB962C8B-B14F-4D97-AF65-F5344CB8AC3E}">
        <p14:creationId xmlns:p14="http://schemas.microsoft.com/office/powerpoint/2010/main" val="375573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 the Getting Started version did not show significant improvement over the Control.</a:t>
            </a:r>
          </a:p>
          <a:p>
            <a:r>
              <a:rPr lang="en-US" dirty="0" smtClean="0"/>
              <a:t>The Usage Tips</a:t>
            </a:r>
            <a:r>
              <a:rPr lang="en-US" baseline="0" dirty="0" smtClean="0"/>
              <a:t> version, </a:t>
            </a:r>
            <a:r>
              <a:rPr lang="en-US" dirty="0" smtClean="0"/>
              <a:t>on the other hand, showed stat-sig lift of key metrics (e.g., actions and activity length) compared to the Control.</a:t>
            </a:r>
          </a:p>
          <a:p>
            <a:r>
              <a:rPr lang="en-US" dirty="0" smtClean="0"/>
              <a:t>These were unexpected results! </a:t>
            </a:r>
          </a:p>
          <a:p>
            <a:r>
              <a:rPr lang="en-US" dirty="0" smtClean="0"/>
              <a:t>The key takeaway is that controlled experimentation often uncovers insights that are not shown through other less rigorous approaches (e.g., before and after).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3</a:t>
            </a:r>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9</a:t>
            </a:fld>
            <a:endParaRPr lang="en-US"/>
          </a:p>
        </p:txBody>
      </p:sp>
    </p:spTree>
    <p:extLst>
      <p:ext uri="{BB962C8B-B14F-4D97-AF65-F5344CB8AC3E}">
        <p14:creationId xmlns:p14="http://schemas.microsoft.com/office/powerpoint/2010/main" val="110375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3</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10/15/2015 8:17 PM</a:t>
            </a:fld>
            <a:endParaRPr lang="en-US"/>
          </a:p>
        </p:txBody>
      </p:sp>
      <p:sp>
        <p:nvSpPr>
          <p:cNvPr id="7" name="Slide Number Placeholder 6"/>
          <p:cNvSpPr>
            <a:spLocks noGrp="1"/>
          </p:cNvSpPr>
          <p:nvPr>
            <p:ph type="sldNum" sz="quarter" idx="13"/>
          </p:nvPr>
        </p:nvSpPr>
        <p:spPr>
          <a:xfrm>
            <a:off x="3884613" y="8685213"/>
            <a:ext cx="2971800" cy="457200"/>
          </a:xfrm>
          <a:prstGeom prst="rect">
            <a:avLst/>
          </a:prstGeom>
        </p:spPr>
        <p:txBody>
          <a:bodyPr/>
          <a:lstStyle/>
          <a:p>
            <a:fld id="{EC87E0CF-87F6-4B58-B8B8-DCAB2DAAF3CA}" type="slidenum">
              <a:rPr lang="en-US" smtClean="0"/>
              <a:pPr/>
              <a:t>10</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7401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3 Continued</a:t>
            </a:r>
            <a:endParaRPr lang="en-US" dirty="0" smtClean="0"/>
          </a:p>
          <a:p>
            <a:endParaRPr lang="en-US" dirty="0"/>
          </a:p>
        </p:txBody>
      </p:sp>
      <p:sp>
        <p:nvSpPr>
          <p:cNvPr id="4" name="Slide Number Placeholder 3"/>
          <p:cNvSpPr>
            <a:spLocks noGrp="1"/>
          </p:cNvSpPr>
          <p:nvPr>
            <p:ph type="sldNum" sz="quarter" idx="10"/>
          </p:nvPr>
        </p:nvSpPr>
        <p:spPr/>
        <p:txBody>
          <a:bodyPr/>
          <a:lstStyle/>
          <a:p>
            <a:fld id="{A6F1940B-35FE-4E9C-8063-9898A30CDDA1}" type="slidenum">
              <a:rPr lang="en-US" smtClean="0"/>
              <a:t>11</a:t>
            </a:fld>
            <a:endParaRPr lang="en-US"/>
          </a:p>
        </p:txBody>
      </p:sp>
    </p:spTree>
    <p:extLst>
      <p:ext uri="{BB962C8B-B14F-4D97-AF65-F5344CB8AC3E}">
        <p14:creationId xmlns:p14="http://schemas.microsoft.com/office/powerpoint/2010/main" val="417547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1EF45E-6C69-4AA2-B178-41B174AEB42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362326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EF45E-6C69-4AA2-B178-41B174AEB42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39470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EF45E-6C69-4AA2-B178-41B174AEB42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44356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rgbClr val="25639D"/>
        </a:solidFill>
        <a:effectLst/>
      </p:bgPr>
    </p:bg>
    <p:spTree>
      <p:nvGrpSpPr>
        <p:cNvPr id="1" name=""/>
        <p:cNvGrpSpPr/>
        <p:nvPr/>
      </p:nvGrpSpPr>
      <p:grpSpPr>
        <a:xfrm>
          <a:off x="0" y="0"/>
          <a:ext cx="0" cy="0"/>
          <a:chOff x="0" y="0"/>
          <a:chExt cx="0" cy="0"/>
        </a:xfrm>
      </p:grpSpPr>
      <p:sp>
        <p:nvSpPr>
          <p:cNvPr id="2" name="Rectangle 1"/>
          <p:cNvSpPr/>
          <p:nvPr userDrawn="1"/>
        </p:nvSpPr>
        <p:spPr>
          <a:xfrm>
            <a:off x="0" y="6307669"/>
            <a:ext cx="12192000" cy="552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512897" y="1768476"/>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4" descr="http://www.microsoft.com/global/enterprise/publishingimages/article/Ask-The-Experts-Enterprise-Unified-Communication-trends/MSFT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13133" y="6156584"/>
            <a:ext cx="2322816" cy="85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83259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EF45E-6C69-4AA2-B178-41B174AEB42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167160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1EF45E-6C69-4AA2-B178-41B174AEB42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123821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1EF45E-6C69-4AA2-B178-41B174AEB42B}"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214386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1EF45E-6C69-4AA2-B178-41B174AEB42B}" type="datetimeFigureOut">
              <a:rPr lang="en-US" smtClean="0"/>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30932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1EF45E-6C69-4AA2-B178-41B174AEB42B}" type="datetimeFigureOut">
              <a:rPr lang="en-US" smtClean="0"/>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113603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EF45E-6C69-4AA2-B178-41B174AEB42B}" type="datetimeFigureOut">
              <a:rPr lang="en-US" smtClean="0"/>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399312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1EF45E-6C69-4AA2-B178-41B174AEB42B}"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192586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1EF45E-6C69-4AA2-B178-41B174AEB42B}"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06178-91FF-4B7A-852A-AEE67BF4420D}" type="slidenum">
              <a:rPr lang="en-US" smtClean="0"/>
              <a:t>‹#›</a:t>
            </a:fld>
            <a:endParaRPr lang="en-US"/>
          </a:p>
        </p:txBody>
      </p:sp>
    </p:spTree>
    <p:extLst>
      <p:ext uri="{BB962C8B-B14F-4D97-AF65-F5344CB8AC3E}">
        <p14:creationId xmlns:p14="http://schemas.microsoft.com/office/powerpoint/2010/main" val="255313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EF45E-6C69-4AA2-B178-41B174AEB42B}" type="datetimeFigureOut">
              <a:rPr lang="en-US" smtClean="0"/>
              <a:t>10/15/2015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06178-91FF-4B7A-852A-AEE67BF4420D}" type="slidenum">
              <a:rPr lang="en-US" smtClean="0"/>
              <a:t>‹#›</a:t>
            </a:fld>
            <a:endParaRPr lang="en-US"/>
          </a:p>
        </p:txBody>
      </p:sp>
    </p:spTree>
    <p:extLst>
      <p:ext uri="{BB962C8B-B14F-4D97-AF65-F5344CB8AC3E}">
        <p14:creationId xmlns:p14="http://schemas.microsoft.com/office/powerpoint/2010/main" val="129563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ka.ms/cmurecruiter" TargetMode="External"/><Relationship Id="rId2" Type="http://schemas.openxmlformats.org/officeDocument/2006/relationships/hyperlink" Target="mailto:paraff@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p.sigmod.org/?p=185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From Pure Math to Data Science: My Perspective</a:t>
            </a:r>
            <a:endParaRPr lang="en-US"/>
          </a:p>
        </p:txBody>
      </p:sp>
      <p:sp>
        <p:nvSpPr>
          <p:cNvPr id="3" name="Subtitle 2"/>
          <p:cNvSpPr>
            <a:spLocks noGrp="1"/>
          </p:cNvSpPr>
          <p:nvPr>
            <p:ph type="subTitle" idx="1"/>
          </p:nvPr>
        </p:nvSpPr>
        <p:spPr>
          <a:xfrm>
            <a:off x="1524000" y="3602038"/>
            <a:ext cx="9144000" cy="2199672"/>
          </a:xfrm>
        </p:spPr>
        <p:txBody>
          <a:bodyPr>
            <a:normAutofit lnSpcReduction="10000"/>
          </a:bodyPr>
          <a:lstStyle/>
          <a:p>
            <a:r>
              <a:rPr lang="en-US" smtClean="0"/>
              <a:t>Paul </a:t>
            </a:r>
            <a:r>
              <a:rPr lang="en-US" smtClean="0"/>
              <a:t>Raff</a:t>
            </a:r>
            <a:endParaRPr lang="en-US" smtClean="0"/>
          </a:p>
          <a:p>
            <a:r>
              <a:rPr lang="en-US" smtClean="0"/>
              <a:t>Principal Data Scientist, Analysis and Experimentation, Microsoft</a:t>
            </a:r>
          </a:p>
          <a:p>
            <a:r>
              <a:rPr lang="en-US" smtClean="0"/>
              <a:t>October 1, </a:t>
            </a:r>
            <a:r>
              <a:rPr lang="en-US" smtClean="0"/>
              <a:t>2015</a:t>
            </a:r>
          </a:p>
          <a:p>
            <a:r>
              <a:rPr lang="en-US" smtClean="0"/>
              <a:t>My email: </a:t>
            </a:r>
            <a:r>
              <a:rPr lang="en-US" smtClean="0">
                <a:hlinkClick r:id="rId2"/>
              </a:rPr>
              <a:t>paraff@Microsoft.com</a:t>
            </a:r>
            <a:endParaRPr lang="en-US" smtClean="0"/>
          </a:p>
          <a:p>
            <a:r>
              <a:rPr lang="en-US"/>
              <a:t>Microsoft CMU Recruiter: </a:t>
            </a:r>
            <a:r>
              <a:rPr lang="en-US">
                <a:hlinkClick r:id="rId3"/>
              </a:rPr>
              <a:t>http</a:t>
            </a:r>
            <a:r>
              <a:rPr lang="en-US">
                <a:hlinkClick r:id="rId3"/>
              </a:rPr>
              <a:t>://</a:t>
            </a:r>
            <a:r>
              <a:rPr lang="en-US" smtClean="0">
                <a:hlinkClick r:id="rId3"/>
              </a:rPr>
              <a:t>aka.ms/cmurecruiter</a:t>
            </a:r>
            <a:endParaRPr lang="en-US" smtClean="0"/>
          </a:p>
          <a:p>
            <a:endParaRPr lang="en-US"/>
          </a:p>
        </p:txBody>
      </p:sp>
    </p:spTree>
    <p:extLst>
      <p:ext uri="{BB962C8B-B14F-4D97-AF65-F5344CB8AC3E}">
        <p14:creationId xmlns:p14="http://schemas.microsoft.com/office/powerpoint/2010/main" val="2828770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4351" y="1494682"/>
            <a:ext cx="10613576" cy="365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8800" spc="-100" dirty="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Example 3: XBOX ONE – Killer Instinct Default Character</a:t>
            </a:r>
          </a:p>
        </p:txBody>
      </p:sp>
    </p:spTree>
    <p:extLst>
      <p:ext uri="{BB962C8B-B14F-4D97-AF65-F5344CB8AC3E}">
        <p14:creationId xmlns:p14="http://schemas.microsoft.com/office/powerpoint/2010/main" val="1190832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p:cNvSpPr txBox="1">
            <a:spLocks/>
          </p:cNvSpPr>
          <p:nvPr/>
        </p:nvSpPr>
        <p:spPr>
          <a:xfrm>
            <a:off x="617538" y="1887538"/>
            <a:ext cx="5610267" cy="412115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Fighting video game that runs on the Xbox One console</a:t>
            </a:r>
          </a:p>
          <a:p>
            <a:r>
              <a:rPr lang="en-US" sz="2800" b="1" dirty="0" smtClean="0">
                <a:solidFill>
                  <a:schemeClr val="tx1"/>
                </a:solidFill>
              </a:rPr>
              <a:t>Freemium Model</a:t>
            </a:r>
            <a:r>
              <a:rPr lang="en-US" sz="2800" dirty="0" smtClean="0">
                <a:solidFill>
                  <a:schemeClr val="tx1"/>
                </a:solidFill>
              </a:rPr>
              <a:t>: can play one character for free (</a:t>
            </a:r>
            <a:r>
              <a:rPr lang="en-US" sz="2800" dirty="0" err="1" smtClean="0">
                <a:solidFill>
                  <a:schemeClr val="tx1"/>
                </a:solidFill>
              </a:rPr>
              <a:t>Jago</a:t>
            </a:r>
            <a:r>
              <a:rPr lang="en-US" sz="2800" dirty="0" smtClean="0">
                <a:solidFill>
                  <a:schemeClr val="tx1"/>
                </a:solidFill>
              </a:rPr>
              <a:t>) but must pay to play others</a:t>
            </a:r>
          </a:p>
          <a:p>
            <a:r>
              <a:rPr lang="en-US" sz="2800" dirty="0" smtClean="0">
                <a:solidFill>
                  <a:schemeClr val="tx1"/>
                </a:solidFill>
              </a:rPr>
              <a:t>Team hopes to </a:t>
            </a:r>
            <a:r>
              <a:rPr lang="en-US" sz="2800" b="1" dirty="0" smtClean="0">
                <a:solidFill>
                  <a:schemeClr val="tx1"/>
                </a:solidFill>
              </a:rPr>
              <a:t>increase revenue</a:t>
            </a:r>
            <a:r>
              <a:rPr lang="en-US" sz="2800" dirty="0" smtClean="0">
                <a:solidFill>
                  <a:schemeClr val="tx1"/>
                </a:solidFill>
              </a:rPr>
              <a:t> by getting players to purchase additional characters</a:t>
            </a:r>
            <a:endParaRPr lang="en-US" sz="2800" dirty="0">
              <a:solidFill>
                <a:schemeClr val="tx1"/>
              </a:solidFill>
            </a:endParaRPr>
          </a:p>
        </p:txBody>
      </p:sp>
      <p:sp>
        <p:nvSpPr>
          <p:cNvPr id="15" name="Title 1"/>
          <p:cNvSpPr>
            <a:spLocks noGrp="1"/>
          </p:cNvSpPr>
          <p:nvPr>
            <p:ph type="title"/>
          </p:nvPr>
        </p:nvSpPr>
        <p:spPr>
          <a:xfrm>
            <a:off x="617517" y="424512"/>
            <a:ext cx="10960925" cy="1325563"/>
          </a:xfrm>
        </p:spPr>
        <p:txBody>
          <a:bodyPr/>
          <a:lstStyle/>
          <a:p>
            <a:r>
              <a:rPr lang="en-US" dirty="0" smtClean="0"/>
              <a:t>Xbox – Killer Instinct</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181" y="3312427"/>
            <a:ext cx="5740819" cy="323197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0227" y="0"/>
            <a:ext cx="5741773" cy="3230252"/>
          </a:xfrm>
          <a:prstGeom prst="rect">
            <a:avLst/>
          </a:prstGeom>
        </p:spPr>
      </p:pic>
    </p:spTree>
    <p:extLst>
      <p:ext uri="{BB962C8B-B14F-4D97-AF65-F5344CB8AC3E}">
        <p14:creationId xmlns:p14="http://schemas.microsoft.com/office/powerpoint/2010/main" val="1423333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17" y="424512"/>
            <a:ext cx="10960925" cy="1325563"/>
          </a:xfrm>
        </p:spPr>
        <p:txBody>
          <a:bodyPr/>
          <a:lstStyle/>
          <a:p>
            <a:r>
              <a:rPr lang="en-US" dirty="0" smtClean="0"/>
              <a:t>Experiment: Change </a:t>
            </a:r>
            <a:r>
              <a:rPr lang="en-US" dirty="0"/>
              <a:t>F</a:t>
            </a:r>
            <a:r>
              <a:rPr lang="en-US" dirty="0" smtClean="0"/>
              <a:t>ree </a:t>
            </a:r>
            <a:r>
              <a:rPr lang="en-US" dirty="0"/>
              <a:t>C</a:t>
            </a:r>
            <a:r>
              <a:rPr lang="en-US" dirty="0" smtClean="0"/>
              <a:t>haracter</a:t>
            </a:r>
            <a:endParaRPr lang="en-US" dirty="0"/>
          </a:p>
        </p:txBody>
      </p:sp>
      <p:sp>
        <p:nvSpPr>
          <p:cNvPr id="3" name="Text Placeholder 2"/>
          <p:cNvSpPr txBox="1">
            <a:spLocks/>
          </p:cNvSpPr>
          <p:nvPr/>
        </p:nvSpPr>
        <p:spPr>
          <a:xfrm>
            <a:off x="3649362" y="1887538"/>
            <a:ext cx="4917989" cy="412115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tx1"/>
                </a:solidFill>
              </a:rPr>
              <a:t>Is revenue affected by which character is offered for free?</a:t>
            </a:r>
          </a:p>
          <a:p>
            <a:endParaRPr lang="en-US" sz="2800" dirty="0">
              <a:solidFill>
                <a:schemeClr val="tx1"/>
              </a:solidFill>
            </a:endParaRPr>
          </a:p>
          <a:p>
            <a:r>
              <a:rPr lang="en-US" sz="2800" dirty="0">
                <a:solidFill>
                  <a:schemeClr val="tx1"/>
                </a:solidFill>
              </a:rPr>
              <a:t>Guess the outcome:</a:t>
            </a:r>
          </a:p>
          <a:p>
            <a:pPr marL="514350" indent="-514350">
              <a:buFont typeface="+mj-lt"/>
              <a:buAutoNum type="alphaUcPeriod"/>
            </a:pPr>
            <a:r>
              <a:rPr lang="en-US" sz="2800" dirty="0" err="1">
                <a:solidFill>
                  <a:schemeClr val="tx1"/>
                </a:solidFill>
              </a:rPr>
              <a:t>Jago</a:t>
            </a:r>
            <a:r>
              <a:rPr lang="en-US" sz="2800" dirty="0">
                <a:solidFill>
                  <a:schemeClr val="tx1"/>
                </a:solidFill>
              </a:rPr>
              <a:t> =&gt; more revenue</a:t>
            </a:r>
          </a:p>
          <a:p>
            <a:pPr marL="514350" indent="-514350">
              <a:buFont typeface="+mj-lt"/>
              <a:buAutoNum type="alphaUcPeriod"/>
            </a:pPr>
            <a:r>
              <a:rPr lang="en-US" sz="2800" dirty="0" err="1">
                <a:solidFill>
                  <a:schemeClr val="tx1"/>
                </a:solidFill>
              </a:rPr>
              <a:t>Glacius</a:t>
            </a:r>
            <a:r>
              <a:rPr lang="en-US" sz="2800" dirty="0">
                <a:solidFill>
                  <a:schemeClr val="tx1"/>
                </a:solidFill>
              </a:rPr>
              <a:t> =&gt; more revenue</a:t>
            </a:r>
          </a:p>
          <a:p>
            <a:pPr marL="514350" indent="-514350">
              <a:buFont typeface="+mj-lt"/>
              <a:buAutoNum type="alphaUcPeriod"/>
            </a:pPr>
            <a:r>
              <a:rPr lang="en-US" sz="2800" dirty="0">
                <a:solidFill>
                  <a:schemeClr val="tx1"/>
                </a:solidFill>
              </a:rPr>
              <a:t>No significant difference</a:t>
            </a:r>
          </a:p>
        </p:txBody>
      </p:sp>
      <p:pic>
        <p:nvPicPr>
          <p:cNvPr id="4" name="Picture 3"/>
          <p:cNvPicPr>
            <a:picLocks noChangeAspect="1"/>
          </p:cNvPicPr>
          <p:nvPr/>
        </p:nvPicPr>
        <p:blipFill>
          <a:blip r:embed="rId3"/>
          <a:stretch>
            <a:fillRect/>
          </a:stretch>
        </p:blipFill>
        <p:spPr>
          <a:xfrm>
            <a:off x="624624" y="1959183"/>
            <a:ext cx="2930505" cy="4050994"/>
          </a:xfrm>
          <a:prstGeom prst="rect">
            <a:avLst/>
          </a:prstGeom>
        </p:spPr>
      </p:pic>
      <p:pic>
        <p:nvPicPr>
          <p:cNvPr id="5" name="Picture 4"/>
          <p:cNvPicPr>
            <a:picLocks noChangeAspect="1"/>
          </p:cNvPicPr>
          <p:nvPr/>
        </p:nvPicPr>
        <p:blipFill>
          <a:blip r:embed="rId4"/>
          <a:stretch>
            <a:fillRect/>
          </a:stretch>
        </p:blipFill>
        <p:spPr>
          <a:xfrm>
            <a:off x="8662960" y="1959927"/>
            <a:ext cx="2923351" cy="4049505"/>
          </a:xfrm>
          <a:prstGeom prst="rect">
            <a:avLst/>
          </a:prstGeom>
        </p:spPr>
      </p:pic>
      <p:sp>
        <p:nvSpPr>
          <p:cNvPr id="6" name="TextBox 5"/>
          <p:cNvSpPr txBox="1"/>
          <p:nvPr/>
        </p:nvSpPr>
        <p:spPr>
          <a:xfrm>
            <a:off x="624624" y="6008688"/>
            <a:ext cx="2929129" cy="523220"/>
          </a:xfrm>
          <a:prstGeom prst="rect">
            <a:avLst/>
          </a:prstGeom>
          <a:noFill/>
        </p:spPr>
        <p:txBody>
          <a:bodyPr wrap="square" rtlCol="0">
            <a:spAutoFit/>
          </a:bodyPr>
          <a:lstStyle/>
          <a:p>
            <a:pPr algn="ctr"/>
            <a:r>
              <a:rPr lang="en-US" sz="2800" dirty="0" err="1" smtClean="0"/>
              <a:t>Jago</a:t>
            </a:r>
            <a:endParaRPr lang="en-US" sz="2800" dirty="0"/>
          </a:p>
        </p:txBody>
      </p:sp>
      <p:sp>
        <p:nvSpPr>
          <p:cNvPr id="7" name="TextBox 6"/>
          <p:cNvSpPr txBox="1"/>
          <p:nvPr/>
        </p:nvSpPr>
        <p:spPr>
          <a:xfrm>
            <a:off x="8662960" y="6008688"/>
            <a:ext cx="2929129" cy="523220"/>
          </a:xfrm>
          <a:prstGeom prst="rect">
            <a:avLst/>
          </a:prstGeom>
          <a:noFill/>
        </p:spPr>
        <p:txBody>
          <a:bodyPr wrap="square" rtlCol="0">
            <a:spAutoFit/>
          </a:bodyPr>
          <a:lstStyle/>
          <a:p>
            <a:pPr algn="ctr"/>
            <a:r>
              <a:rPr lang="en-US" sz="2800" dirty="0" err="1" smtClean="0"/>
              <a:t>Glacius</a:t>
            </a:r>
            <a:endParaRPr lang="en-US" sz="2800" dirty="0"/>
          </a:p>
        </p:txBody>
      </p:sp>
    </p:spTree>
    <p:extLst>
      <p:ext uri="{BB962C8B-B14F-4D97-AF65-F5344CB8AC3E}">
        <p14:creationId xmlns:p14="http://schemas.microsoft.com/office/powerpoint/2010/main" val="2495091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17" y="424512"/>
            <a:ext cx="10960925" cy="1325563"/>
          </a:xfrm>
        </p:spPr>
        <p:txBody>
          <a:bodyPr/>
          <a:lstStyle/>
          <a:p>
            <a:r>
              <a:rPr lang="en-US" dirty="0" err="1" smtClean="0"/>
              <a:t>Glacius</a:t>
            </a:r>
            <a:r>
              <a:rPr lang="en-US" dirty="0" smtClean="0"/>
              <a:t> Wins! Or Does He?</a:t>
            </a:r>
            <a:endParaRPr lang="en-US" dirty="0"/>
          </a:p>
        </p:txBody>
      </p:sp>
      <p:sp>
        <p:nvSpPr>
          <p:cNvPr id="3" name="AutoShape 4" descr="Image"/>
          <p:cNvSpPr txBox="1">
            <a:spLocks noChangeAspect="1" noChangeArrowheads="1"/>
          </p:cNvSpPr>
          <p:nvPr/>
        </p:nvSpPr>
        <p:spPr bwMode="auto">
          <a:xfrm>
            <a:off x="7040880" y="1750075"/>
            <a:ext cx="4846954" cy="4121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Revenue increased for </a:t>
            </a:r>
            <a:r>
              <a:rPr lang="en-US" sz="2800" dirty="0" err="1" smtClean="0">
                <a:solidFill>
                  <a:schemeClr val="tx1"/>
                </a:solidFill>
              </a:rPr>
              <a:t>Glacius</a:t>
            </a:r>
            <a:r>
              <a:rPr lang="en-US" sz="2800" dirty="0" smtClean="0">
                <a:solidFill>
                  <a:schemeClr val="tx1"/>
                </a:solidFill>
              </a:rPr>
              <a:t> but engagement (time in game) decreased!</a:t>
            </a:r>
          </a:p>
          <a:p>
            <a:r>
              <a:rPr lang="en-US" sz="2800" dirty="0" smtClean="0">
                <a:solidFill>
                  <a:schemeClr val="tx1"/>
                </a:solidFill>
              </a:rPr>
              <a:t>Mixed outcomes are common =&gt; teams must decide how to </a:t>
            </a:r>
            <a:r>
              <a:rPr lang="en-US" sz="2800" b="1" dirty="0" smtClean="0">
                <a:solidFill>
                  <a:schemeClr val="tx1"/>
                </a:solidFill>
              </a:rPr>
              <a:t>tradeoff</a:t>
            </a:r>
            <a:r>
              <a:rPr lang="en-US" sz="2800" dirty="0" smtClean="0">
                <a:solidFill>
                  <a:schemeClr val="tx1"/>
                </a:solidFill>
              </a:rPr>
              <a:t> between various metrics</a:t>
            </a:r>
          </a:p>
          <a:p>
            <a:r>
              <a:rPr lang="en-US" sz="2800" dirty="0" smtClean="0">
                <a:solidFill>
                  <a:schemeClr val="tx1"/>
                </a:solidFill>
              </a:rPr>
              <a:t>Tradeoff should be determined a-priori and built into the OEC (Overall Evaluation Criterion)</a:t>
            </a:r>
          </a:p>
        </p:txBody>
      </p:sp>
      <p:pic>
        <p:nvPicPr>
          <p:cNvPr id="4" name="Picture 3"/>
          <p:cNvPicPr>
            <a:picLocks noChangeAspect="1"/>
          </p:cNvPicPr>
          <p:nvPr/>
        </p:nvPicPr>
        <p:blipFill>
          <a:blip r:embed="rId3"/>
          <a:stretch>
            <a:fillRect/>
          </a:stretch>
        </p:blipFill>
        <p:spPr>
          <a:xfrm>
            <a:off x="624624" y="1959183"/>
            <a:ext cx="2930505" cy="4050994"/>
          </a:xfrm>
          <a:prstGeom prst="rect">
            <a:avLst/>
          </a:prstGeom>
        </p:spPr>
      </p:pic>
      <p:pic>
        <p:nvPicPr>
          <p:cNvPr id="5" name="Picture 4"/>
          <p:cNvPicPr>
            <a:picLocks noChangeAspect="1"/>
          </p:cNvPicPr>
          <p:nvPr/>
        </p:nvPicPr>
        <p:blipFill>
          <a:blip r:embed="rId4"/>
          <a:stretch>
            <a:fillRect/>
          </a:stretch>
        </p:blipFill>
        <p:spPr>
          <a:xfrm>
            <a:off x="3682024" y="1959927"/>
            <a:ext cx="2923351" cy="4049505"/>
          </a:xfrm>
          <a:prstGeom prst="rect">
            <a:avLst/>
          </a:prstGeom>
        </p:spPr>
      </p:pic>
      <p:sp>
        <p:nvSpPr>
          <p:cNvPr id="6" name="TextBox 5"/>
          <p:cNvSpPr txBox="1"/>
          <p:nvPr/>
        </p:nvSpPr>
        <p:spPr>
          <a:xfrm>
            <a:off x="624624" y="6008688"/>
            <a:ext cx="2929129" cy="523220"/>
          </a:xfrm>
          <a:prstGeom prst="rect">
            <a:avLst/>
          </a:prstGeom>
          <a:noFill/>
        </p:spPr>
        <p:txBody>
          <a:bodyPr wrap="square" rtlCol="0">
            <a:spAutoFit/>
          </a:bodyPr>
          <a:lstStyle/>
          <a:p>
            <a:pPr algn="ctr"/>
            <a:r>
              <a:rPr lang="en-US" sz="2800" dirty="0" err="1" smtClean="0"/>
              <a:t>Jago</a:t>
            </a:r>
            <a:endParaRPr lang="en-US" sz="2800" dirty="0"/>
          </a:p>
        </p:txBody>
      </p:sp>
      <p:sp>
        <p:nvSpPr>
          <p:cNvPr id="7" name="TextBox 6"/>
          <p:cNvSpPr txBox="1"/>
          <p:nvPr/>
        </p:nvSpPr>
        <p:spPr>
          <a:xfrm>
            <a:off x="3676246" y="6008688"/>
            <a:ext cx="2929129" cy="523220"/>
          </a:xfrm>
          <a:prstGeom prst="rect">
            <a:avLst/>
          </a:prstGeom>
          <a:noFill/>
        </p:spPr>
        <p:txBody>
          <a:bodyPr wrap="square" rtlCol="0">
            <a:spAutoFit/>
          </a:bodyPr>
          <a:lstStyle/>
          <a:p>
            <a:pPr algn="ctr"/>
            <a:r>
              <a:rPr lang="en-US" sz="2800" dirty="0" err="1" smtClean="0"/>
              <a:t>Glacius</a:t>
            </a:r>
            <a:endParaRPr lang="en-US" sz="2800" dirty="0"/>
          </a:p>
        </p:txBody>
      </p:sp>
    </p:spTree>
    <p:extLst>
      <p:ext uri="{BB962C8B-B14F-4D97-AF65-F5344CB8AC3E}">
        <p14:creationId xmlns:p14="http://schemas.microsoft.com/office/powerpoint/2010/main" val="1408882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Me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1651276"/>
              </p:ext>
            </p:extLst>
          </p:nvPr>
        </p:nvGraphicFramePr>
        <p:xfrm>
          <a:off x="838200" y="1825625"/>
          <a:ext cx="10515600" cy="4389120"/>
        </p:xfrm>
        <a:graphic>
          <a:graphicData uri="http://schemas.openxmlformats.org/drawingml/2006/table">
            <a:tbl>
              <a:tblPr firstRow="1" bandRow="1">
                <a:tableStyleId>{5940675A-B579-460E-94D1-54222C63F5DA}</a:tableStyleId>
              </a:tblPr>
              <a:tblGrid>
                <a:gridCol w="1158766">
                  <a:extLst>
                    <a:ext uri="{9D8B030D-6E8A-4147-A177-3AD203B41FA5}">
                      <a16:colId xmlns:a16="http://schemas.microsoft.com/office/drawing/2014/main" val="3656039042"/>
                    </a:ext>
                  </a:extLst>
                </a:gridCol>
                <a:gridCol w="9356834">
                  <a:extLst>
                    <a:ext uri="{9D8B030D-6E8A-4147-A177-3AD203B41FA5}">
                      <a16:colId xmlns:a16="http://schemas.microsoft.com/office/drawing/2014/main" val="3589188304"/>
                    </a:ext>
                  </a:extLst>
                </a:gridCol>
              </a:tblGrid>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smtClean="0"/>
                        <a:t>2004 – BS</a:t>
                      </a:r>
                      <a:r>
                        <a:rPr lang="en-US" sz="2400" baseline="0" smtClean="0"/>
                        <a:t> Math, BS Computer Science</a:t>
                      </a:r>
                      <a:endParaRPr lang="en-US" sz="2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3556566"/>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smtClean="0"/>
                        <a:t>2009 – PhD Math</a:t>
                      </a:r>
                      <a:endParaRPr lang="en-US" sz="2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6386876"/>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smtClean="0"/>
                        <a:t>2010 – Applied Researcher, Supply Chain Research</a:t>
                      </a:r>
                      <a:endParaRPr lang="en-US" sz="2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5162749"/>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smtClean="0"/>
                        <a:t>2012 – Data</a:t>
                      </a:r>
                      <a:r>
                        <a:rPr lang="en-US" sz="2400" baseline="0" smtClean="0"/>
                        <a:t> Scientist, Analysis and Experimentation</a:t>
                      </a:r>
                      <a:endParaRPr lang="en-US" sz="2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6027610"/>
                  </a:ext>
                </a:extLst>
              </a:tr>
            </a:tbl>
          </a:graphicData>
        </a:graphic>
      </p:graphicFrame>
      <p:pic>
        <p:nvPicPr>
          <p:cNvPr id="5" name="Picture 4"/>
          <p:cNvPicPr>
            <a:picLocks noChangeAspect="1"/>
          </p:cNvPicPr>
          <p:nvPr/>
        </p:nvPicPr>
        <p:blipFill>
          <a:blip r:embed="rId2"/>
          <a:stretch>
            <a:fillRect/>
          </a:stretch>
        </p:blipFill>
        <p:spPr>
          <a:xfrm>
            <a:off x="993158" y="5298199"/>
            <a:ext cx="743512" cy="724228"/>
          </a:xfrm>
          <a:prstGeom prst="rect">
            <a:avLst/>
          </a:prstGeom>
        </p:spPr>
      </p:pic>
      <p:pic>
        <p:nvPicPr>
          <p:cNvPr id="6" name="Picture 5"/>
          <p:cNvPicPr>
            <a:picLocks noChangeAspect="1"/>
          </p:cNvPicPr>
          <p:nvPr/>
        </p:nvPicPr>
        <p:blipFill>
          <a:blip r:embed="rId3"/>
          <a:stretch>
            <a:fillRect/>
          </a:stretch>
        </p:blipFill>
        <p:spPr>
          <a:xfrm>
            <a:off x="858114" y="4156513"/>
            <a:ext cx="1013599" cy="804370"/>
          </a:xfrm>
          <a:prstGeom prst="rect">
            <a:avLst/>
          </a:prstGeom>
        </p:spPr>
      </p:pic>
      <p:pic>
        <p:nvPicPr>
          <p:cNvPr id="7" name="Picture 6"/>
          <p:cNvPicPr>
            <a:picLocks noChangeAspect="1"/>
          </p:cNvPicPr>
          <p:nvPr/>
        </p:nvPicPr>
        <p:blipFill>
          <a:blip r:embed="rId4"/>
          <a:stretch>
            <a:fillRect/>
          </a:stretch>
        </p:blipFill>
        <p:spPr>
          <a:xfrm>
            <a:off x="957040" y="3048164"/>
            <a:ext cx="914673" cy="77103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393" y="1890636"/>
            <a:ext cx="853966" cy="853966"/>
          </a:xfrm>
          <a:prstGeom prst="rect">
            <a:avLst/>
          </a:prstGeom>
        </p:spPr>
      </p:pic>
    </p:spTree>
    <p:extLst>
      <p:ext uri="{BB962C8B-B14F-4D97-AF65-F5344CB8AC3E}">
        <p14:creationId xmlns:p14="http://schemas.microsoft.com/office/powerpoint/2010/main" val="89949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a:t>
            </a:r>
            <a:endParaRPr lang="en-US" sz="7200" b="1"/>
          </a:p>
        </p:txBody>
      </p:sp>
    </p:spTree>
    <p:extLst>
      <p:ext uri="{BB962C8B-B14F-4D97-AF65-F5344CB8AC3E}">
        <p14:creationId xmlns:p14="http://schemas.microsoft.com/office/powerpoint/2010/main" val="322549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a:t>
            </a:r>
            <a:endParaRPr lang="en-US" sz="7200" b="1"/>
          </a:p>
        </p:txBody>
      </p:sp>
    </p:spTree>
    <p:extLst>
      <p:ext uri="{BB962C8B-B14F-4D97-AF65-F5344CB8AC3E}">
        <p14:creationId xmlns:p14="http://schemas.microsoft.com/office/powerpoint/2010/main" val="256862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a:t>
            </a:r>
            <a:endParaRPr lang="en-US" sz="7200" b="1"/>
          </a:p>
        </p:txBody>
      </p:sp>
    </p:spTree>
    <p:extLst>
      <p:ext uri="{BB962C8B-B14F-4D97-AF65-F5344CB8AC3E}">
        <p14:creationId xmlns:p14="http://schemas.microsoft.com/office/powerpoint/2010/main" val="292495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 ever</a:t>
            </a:r>
            <a:endParaRPr lang="en-US" sz="7200" b="1"/>
          </a:p>
        </p:txBody>
      </p:sp>
    </p:spTree>
    <p:extLst>
      <p:ext uri="{BB962C8B-B14F-4D97-AF65-F5344CB8AC3E}">
        <p14:creationId xmlns:p14="http://schemas.microsoft.com/office/powerpoint/2010/main" val="2214551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 ever, ever</a:t>
            </a:r>
            <a:endParaRPr lang="en-US" sz="7200" b="1"/>
          </a:p>
        </p:txBody>
      </p:sp>
    </p:spTree>
    <p:extLst>
      <p:ext uri="{BB962C8B-B14F-4D97-AF65-F5344CB8AC3E}">
        <p14:creationId xmlns:p14="http://schemas.microsoft.com/office/powerpoint/2010/main" val="404200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Caveats!</a:t>
            </a:r>
            <a:endParaRPr lang="en-US"/>
          </a:p>
        </p:txBody>
      </p:sp>
      <p:sp>
        <p:nvSpPr>
          <p:cNvPr id="3" name="Content Placeholder 2"/>
          <p:cNvSpPr>
            <a:spLocks noGrp="1"/>
          </p:cNvSpPr>
          <p:nvPr>
            <p:ph idx="1"/>
          </p:nvPr>
        </p:nvSpPr>
        <p:spPr/>
        <p:txBody>
          <a:bodyPr/>
          <a:lstStyle/>
          <a:p>
            <a:r>
              <a:rPr lang="en-US" smtClean="0"/>
              <a:t>Pizza is complements of Microsoft, but contents of this presentation represent my thoughts, potentially not Microsoft’s!</a:t>
            </a:r>
          </a:p>
          <a:p>
            <a:r>
              <a:rPr lang="en-US" smtClean="0"/>
              <a:t>Potentially explosive statements will be marked with, well</a:t>
            </a:r>
            <a:r>
              <a:rPr lang="en-US" smtClean="0"/>
              <a:t>,</a:t>
            </a:r>
          </a:p>
          <a:p>
            <a:r>
              <a:rPr lang="en-US" smtClean="0"/>
              <a:t>This deck is generally unfiltered/unpolished. </a:t>
            </a:r>
            <a:r>
              <a:rPr lang="en-US" smtClean="0"/>
              <a:t> </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2578" y="2513720"/>
            <a:ext cx="618228" cy="626639"/>
          </a:xfrm>
          <a:prstGeom prst="rect">
            <a:avLst/>
          </a:prstGeom>
        </p:spPr>
      </p:pic>
    </p:spTree>
    <p:extLst>
      <p:ext uri="{BB962C8B-B14F-4D97-AF65-F5344CB8AC3E}">
        <p14:creationId xmlns:p14="http://schemas.microsoft.com/office/powerpoint/2010/main" val="78635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 ever, ever, ever</a:t>
            </a:r>
            <a:endParaRPr lang="en-US" sz="7200" b="1"/>
          </a:p>
        </p:txBody>
      </p:sp>
    </p:spTree>
    <p:extLst>
      <p:ext uri="{BB962C8B-B14F-4D97-AF65-F5344CB8AC3E}">
        <p14:creationId xmlns:p14="http://schemas.microsoft.com/office/powerpoint/2010/main" val="2175322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 ever, ever, ever, ever</a:t>
            </a:r>
            <a:endParaRPr lang="en-US" sz="7200" b="1"/>
          </a:p>
        </p:txBody>
      </p:sp>
    </p:spTree>
    <p:extLst>
      <p:ext uri="{BB962C8B-B14F-4D97-AF65-F5344CB8AC3E}">
        <p14:creationId xmlns:p14="http://schemas.microsoft.com/office/powerpoint/2010/main" val="26252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 ever, ever, ever, ever, ever</a:t>
            </a:r>
            <a:endParaRPr lang="en-US" sz="7200" b="1"/>
          </a:p>
        </p:txBody>
      </p:sp>
    </p:spTree>
    <p:extLst>
      <p:ext uri="{BB962C8B-B14F-4D97-AF65-F5344CB8AC3E}">
        <p14:creationId xmlns:p14="http://schemas.microsoft.com/office/powerpoint/2010/main" val="306621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 ever, ever, ever, ever, ever, ever</a:t>
            </a:r>
          </a:p>
          <a:p>
            <a:pPr marL="0" indent="0">
              <a:buNone/>
            </a:pPr>
            <a:endParaRPr lang="en-US" sz="5400"/>
          </a:p>
        </p:txBody>
      </p:sp>
    </p:spTree>
    <p:extLst>
      <p:ext uri="{BB962C8B-B14F-4D97-AF65-F5344CB8AC3E}">
        <p14:creationId xmlns:p14="http://schemas.microsoft.com/office/powerpoint/2010/main" val="3629950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you only remember one thing:</a:t>
            </a:r>
            <a:endParaRPr lang="en-US"/>
          </a:p>
        </p:txBody>
      </p:sp>
      <p:sp>
        <p:nvSpPr>
          <p:cNvPr id="3" name="Content Placeholder 2"/>
          <p:cNvSpPr>
            <a:spLocks noGrp="1"/>
          </p:cNvSpPr>
          <p:nvPr>
            <p:ph idx="1"/>
          </p:nvPr>
        </p:nvSpPr>
        <p:spPr/>
        <p:txBody>
          <a:bodyPr>
            <a:normAutofit/>
          </a:bodyPr>
          <a:lstStyle/>
          <a:p>
            <a:r>
              <a:rPr lang="en-US" sz="5400" smtClean="0"/>
              <a:t>Don’t ever, ever, ever, ever, ever, ever, ever, ever, ever</a:t>
            </a:r>
          </a:p>
          <a:p>
            <a:pPr marL="0" indent="0">
              <a:buNone/>
            </a:pPr>
            <a:endParaRPr lang="en-US" sz="5400"/>
          </a:p>
          <a:p>
            <a:pPr marL="0" indent="0" algn="ctr">
              <a:buNone/>
            </a:pPr>
            <a:r>
              <a:rPr lang="en-US" sz="7200" b="1"/>
              <a:t>f</a:t>
            </a:r>
            <a:r>
              <a:rPr lang="en-US" sz="7200" b="1" smtClean="0"/>
              <a:t>orget your fundamentals</a:t>
            </a:r>
            <a:endParaRPr lang="en-US" sz="7200" b="1"/>
          </a:p>
        </p:txBody>
      </p:sp>
    </p:spTree>
    <p:extLst>
      <p:ext uri="{BB962C8B-B14F-4D97-AF65-F5344CB8AC3E}">
        <p14:creationId xmlns:p14="http://schemas.microsoft.com/office/powerpoint/2010/main" val="93273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Data Science?</a:t>
            </a:r>
            <a:endParaRPr lang="en-US"/>
          </a:p>
        </p:txBody>
      </p:sp>
      <p:sp>
        <p:nvSpPr>
          <p:cNvPr id="3" name="Content Placeholder 2"/>
          <p:cNvSpPr>
            <a:spLocks noGrp="1"/>
          </p:cNvSpPr>
          <p:nvPr>
            <p:ph idx="1"/>
          </p:nvPr>
        </p:nvSpPr>
        <p:spPr/>
        <p:txBody>
          <a:bodyPr/>
          <a:lstStyle/>
          <a:p>
            <a:r>
              <a:rPr lang="en-US" smtClean="0"/>
              <a:t>Answering two questions, over and over and over again:</a:t>
            </a:r>
            <a:endParaRPr lang="en-US"/>
          </a:p>
        </p:txBody>
      </p:sp>
    </p:spTree>
    <p:extLst>
      <p:ext uri="{BB962C8B-B14F-4D97-AF65-F5344CB8AC3E}">
        <p14:creationId xmlns:p14="http://schemas.microsoft.com/office/powerpoint/2010/main" val="2847432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Data Science?</a:t>
            </a:r>
            <a:endParaRPr lang="en-US"/>
          </a:p>
        </p:txBody>
      </p:sp>
      <p:sp>
        <p:nvSpPr>
          <p:cNvPr id="3" name="Content Placeholder 2"/>
          <p:cNvSpPr>
            <a:spLocks noGrp="1"/>
          </p:cNvSpPr>
          <p:nvPr>
            <p:ph idx="1"/>
          </p:nvPr>
        </p:nvSpPr>
        <p:spPr/>
        <p:txBody>
          <a:bodyPr/>
          <a:lstStyle/>
          <a:p>
            <a:r>
              <a:rPr lang="en-US" smtClean="0"/>
              <a:t>Answering two questions, over and over and over again:</a:t>
            </a:r>
          </a:p>
          <a:p>
            <a:pPr lvl="1"/>
            <a:r>
              <a:rPr lang="en-US" b="1" smtClean="0"/>
              <a:t>Why?</a:t>
            </a:r>
            <a:endParaRPr lang="en-US" b="1"/>
          </a:p>
        </p:txBody>
      </p:sp>
    </p:spTree>
    <p:extLst>
      <p:ext uri="{BB962C8B-B14F-4D97-AF65-F5344CB8AC3E}">
        <p14:creationId xmlns:p14="http://schemas.microsoft.com/office/powerpoint/2010/main" val="859479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Data Science?</a:t>
            </a:r>
            <a:endParaRPr lang="en-US"/>
          </a:p>
        </p:txBody>
      </p:sp>
      <p:sp>
        <p:nvSpPr>
          <p:cNvPr id="3" name="Content Placeholder 2"/>
          <p:cNvSpPr>
            <a:spLocks noGrp="1"/>
          </p:cNvSpPr>
          <p:nvPr>
            <p:ph idx="1"/>
          </p:nvPr>
        </p:nvSpPr>
        <p:spPr/>
        <p:txBody>
          <a:bodyPr/>
          <a:lstStyle/>
          <a:p>
            <a:r>
              <a:rPr lang="en-US" smtClean="0"/>
              <a:t>Answering two questions, over and over and over again:</a:t>
            </a:r>
          </a:p>
          <a:p>
            <a:pPr lvl="1"/>
            <a:r>
              <a:rPr lang="en-US" smtClean="0"/>
              <a:t>Why?</a:t>
            </a:r>
          </a:p>
          <a:p>
            <a:pPr lvl="1"/>
            <a:r>
              <a:rPr lang="en-US" b="1" smtClean="0"/>
              <a:t>What does it mean?</a:t>
            </a:r>
            <a:endParaRPr lang="en-US" b="1"/>
          </a:p>
        </p:txBody>
      </p:sp>
    </p:spTree>
    <p:extLst>
      <p:ext uri="{BB962C8B-B14F-4D97-AF65-F5344CB8AC3E}">
        <p14:creationId xmlns:p14="http://schemas.microsoft.com/office/powerpoint/2010/main" val="2395723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 Analytics</a:t>
            </a:r>
            <a:endParaRPr lang="en-US"/>
          </a:p>
        </p:txBody>
      </p:sp>
      <p:sp>
        <p:nvSpPr>
          <p:cNvPr id="3" name="Content Placeholder 2"/>
          <p:cNvSpPr>
            <a:spLocks noGrp="1"/>
          </p:cNvSpPr>
          <p:nvPr>
            <p:ph idx="1"/>
          </p:nvPr>
        </p:nvSpPr>
        <p:spPr/>
        <p:txBody>
          <a:bodyPr/>
          <a:lstStyle/>
          <a:p>
            <a:r>
              <a:rPr lang="en-US" smtClean="0"/>
              <a:t>Why do we have such extreme deltas on certain days?</a:t>
            </a:r>
          </a:p>
          <a:p>
            <a:r>
              <a:rPr lang="en-US" smtClean="0"/>
              <a:t>Why is the confidence interval super-wide some days and super-narrow others?</a:t>
            </a:r>
            <a:endParaRPr lang="en-US"/>
          </a:p>
        </p:txBody>
      </p:sp>
      <p:pic>
        <p:nvPicPr>
          <p:cNvPr id="4" name="Picture 3"/>
          <p:cNvPicPr>
            <a:picLocks noChangeAspect="1"/>
          </p:cNvPicPr>
          <p:nvPr/>
        </p:nvPicPr>
        <p:blipFill>
          <a:blip r:embed="rId2"/>
          <a:stretch>
            <a:fillRect/>
          </a:stretch>
        </p:blipFill>
        <p:spPr>
          <a:xfrm>
            <a:off x="323850" y="3284594"/>
            <a:ext cx="11544300" cy="3390900"/>
          </a:xfrm>
          <a:prstGeom prst="rect">
            <a:avLst/>
          </a:prstGeom>
        </p:spPr>
      </p:pic>
      <p:sp>
        <p:nvSpPr>
          <p:cNvPr id="5" name="Oval 4"/>
          <p:cNvSpPr/>
          <p:nvPr/>
        </p:nvSpPr>
        <p:spPr>
          <a:xfrm>
            <a:off x="323850" y="3284594"/>
            <a:ext cx="947389" cy="3144615"/>
          </a:xfrm>
          <a:prstGeom prst="ellipse">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936415" y="4255533"/>
            <a:ext cx="1988170" cy="1347363"/>
          </a:xfrm>
          <a:prstGeom prst="ellipse">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017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 Analytics</a:t>
            </a:r>
            <a:endParaRPr lang="en-US"/>
          </a:p>
        </p:txBody>
      </p:sp>
      <p:sp>
        <p:nvSpPr>
          <p:cNvPr id="3" name="Content Placeholder 2"/>
          <p:cNvSpPr>
            <a:spLocks noGrp="1"/>
          </p:cNvSpPr>
          <p:nvPr>
            <p:ph idx="1"/>
          </p:nvPr>
        </p:nvSpPr>
        <p:spPr>
          <a:xfrm>
            <a:off x="838200" y="1825625"/>
            <a:ext cx="3965028" cy="4351338"/>
          </a:xfrm>
        </p:spPr>
        <p:txBody>
          <a:bodyPr/>
          <a:lstStyle/>
          <a:p>
            <a:r>
              <a:rPr lang="en-US" smtClean="0"/>
              <a:t>It’s because the data shows that there are some users with a very very negative value for a measurement that’s supposed to be between 0 and 20. </a:t>
            </a:r>
          </a:p>
          <a:p>
            <a:r>
              <a:rPr lang="en-US" smtClean="0"/>
              <a:t>What does it mean for this to be the case?</a:t>
            </a:r>
            <a:endParaRPr lang="en-US"/>
          </a:p>
        </p:txBody>
      </p:sp>
      <p:pic>
        <p:nvPicPr>
          <p:cNvPr id="4" name="Picture 3"/>
          <p:cNvPicPr>
            <a:picLocks noChangeAspect="1"/>
          </p:cNvPicPr>
          <p:nvPr/>
        </p:nvPicPr>
        <p:blipFill>
          <a:blip r:embed="rId2"/>
          <a:stretch>
            <a:fillRect/>
          </a:stretch>
        </p:blipFill>
        <p:spPr>
          <a:xfrm>
            <a:off x="4943043" y="3143870"/>
            <a:ext cx="7248957" cy="3714130"/>
          </a:xfrm>
          <a:prstGeom prst="rect">
            <a:avLst/>
          </a:prstGeom>
        </p:spPr>
      </p:pic>
    </p:spTree>
    <p:extLst>
      <p:ext uri="{BB962C8B-B14F-4D97-AF65-F5344CB8AC3E}">
        <p14:creationId xmlns:p14="http://schemas.microsoft.com/office/powerpoint/2010/main" val="422486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4351" y="1494682"/>
            <a:ext cx="10613576" cy="1218795"/>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8800" spc="-10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Icebreaker</a:t>
            </a:r>
            <a:endParaRPr lang="en-US" sz="8800" spc="-100" dirty="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426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 Analytics</a:t>
            </a:r>
            <a:endParaRPr lang="en-US"/>
          </a:p>
        </p:txBody>
      </p:sp>
      <p:sp>
        <p:nvSpPr>
          <p:cNvPr id="3" name="Content Placeholder 2"/>
          <p:cNvSpPr>
            <a:spLocks noGrp="1"/>
          </p:cNvSpPr>
          <p:nvPr>
            <p:ph idx="1"/>
          </p:nvPr>
        </p:nvSpPr>
        <p:spPr/>
        <p:txBody>
          <a:bodyPr/>
          <a:lstStyle/>
          <a:p>
            <a:r>
              <a:rPr lang="en-US" smtClean="0"/>
              <a:t>Good data scientists are able to find this out quickly and effectively.</a:t>
            </a:r>
          </a:p>
          <a:p>
            <a:r>
              <a:rPr lang="en-US" smtClean="0"/>
              <a:t>Great data scientists are able to take that data and fully </a:t>
            </a:r>
            <a:r>
              <a:rPr lang="en-US" u="sng" smtClean="0"/>
              <a:t>quantify</a:t>
            </a:r>
            <a:r>
              <a:rPr lang="en-US" smtClean="0"/>
              <a:t> the effects of the peculiarities they are faced with. </a:t>
            </a:r>
            <a:endParaRPr lang="en-US"/>
          </a:p>
        </p:txBody>
      </p:sp>
    </p:spTree>
    <p:extLst>
      <p:ext uri="{BB962C8B-B14F-4D97-AF65-F5344CB8AC3E}">
        <p14:creationId xmlns:p14="http://schemas.microsoft.com/office/powerpoint/2010/main" val="3973326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 Understanding Change </a:t>
            </a:r>
            <a:endParaRPr lang="en-US"/>
          </a:p>
        </p:txBody>
      </p:sp>
      <p:sp>
        <p:nvSpPr>
          <p:cNvPr id="3" name="Content Placeholder 2"/>
          <p:cNvSpPr>
            <a:spLocks noGrp="1"/>
          </p:cNvSpPr>
          <p:nvPr>
            <p:ph idx="1"/>
          </p:nvPr>
        </p:nvSpPr>
        <p:spPr/>
        <p:txBody>
          <a:bodyPr/>
          <a:lstStyle/>
          <a:p>
            <a:r>
              <a:rPr lang="en-US" smtClean="0"/>
              <a:t>Suppose you observe this, which is a difference observed between two groups:</a:t>
            </a:r>
            <a:endParaRPr lang="en-US"/>
          </a:p>
        </p:txBody>
      </p:sp>
      <p:pic>
        <p:nvPicPr>
          <p:cNvPr id="4" name="Picture 3"/>
          <p:cNvPicPr/>
          <p:nvPr/>
        </p:nvPicPr>
        <p:blipFill>
          <a:blip r:embed="rId2"/>
          <a:stretch>
            <a:fillRect/>
          </a:stretch>
        </p:blipFill>
        <p:spPr>
          <a:xfrm>
            <a:off x="3124200" y="3534728"/>
            <a:ext cx="5943600" cy="2642235"/>
          </a:xfrm>
          <a:prstGeom prst="rect">
            <a:avLst/>
          </a:prstGeom>
        </p:spPr>
      </p:pic>
      <p:sp>
        <p:nvSpPr>
          <p:cNvPr id="5" name="Rectangle 4"/>
          <p:cNvSpPr/>
          <p:nvPr/>
        </p:nvSpPr>
        <p:spPr>
          <a:xfrm>
            <a:off x="5044966" y="3373821"/>
            <a:ext cx="2921875" cy="293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715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 Understanding Change </a:t>
            </a:r>
            <a:endParaRPr lang="en-US"/>
          </a:p>
        </p:txBody>
      </p:sp>
      <p:sp>
        <p:nvSpPr>
          <p:cNvPr id="3" name="Content Placeholder 2"/>
          <p:cNvSpPr>
            <a:spLocks noGrp="1"/>
          </p:cNvSpPr>
          <p:nvPr>
            <p:ph idx="1"/>
          </p:nvPr>
        </p:nvSpPr>
        <p:spPr/>
        <p:txBody>
          <a:bodyPr/>
          <a:lstStyle/>
          <a:p>
            <a:r>
              <a:rPr lang="en-US" smtClean="0"/>
              <a:t>We want to be able to find something, so that conditioning on that something yields separation:</a:t>
            </a:r>
            <a:endParaRPr lang="en-US"/>
          </a:p>
        </p:txBody>
      </p:sp>
      <p:pic>
        <p:nvPicPr>
          <p:cNvPr id="4" name="Picture 3"/>
          <p:cNvPicPr/>
          <p:nvPr/>
        </p:nvPicPr>
        <p:blipFill>
          <a:blip r:embed="rId2"/>
          <a:stretch>
            <a:fillRect/>
          </a:stretch>
        </p:blipFill>
        <p:spPr>
          <a:xfrm>
            <a:off x="3124200" y="3534728"/>
            <a:ext cx="5943600" cy="2642235"/>
          </a:xfrm>
          <a:prstGeom prst="rect">
            <a:avLst/>
          </a:prstGeom>
        </p:spPr>
      </p:pic>
      <p:cxnSp>
        <p:nvCxnSpPr>
          <p:cNvPr id="7" name="Straight Arrow Connector 6"/>
          <p:cNvCxnSpPr/>
          <p:nvPr/>
        </p:nvCxnSpPr>
        <p:spPr>
          <a:xfrm flipH="1">
            <a:off x="7147034" y="3331779"/>
            <a:ext cx="567559" cy="97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14593" y="2611398"/>
            <a:ext cx="3875689" cy="923330"/>
          </a:xfrm>
          <a:prstGeom prst="rect">
            <a:avLst/>
          </a:prstGeom>
          <a:noFill/>
        </p:spPr>
        <p:txBody>
          <a:bodyPr wrap="square" rtlCol="0">
            <a:spAutoFit/>
          </a:bodyPr>
          <a:lstStyle/>
          <a:p>
            <a:r>
              <a:rPr lang="en-US" smtClean="0"/>
              <a:t>Omitting this something, there is no statistical difference between the two groups.  </a:t>
            </a:r>
            <a:endParaRPr lang="en-US"/>
          </a:p>
        </p:txBody>
      </p:sp>
      <p:cxnSp>
        <p:nvCxnSpPr>
          <p:cNvPr id="9" name="Straight Arrow Connector 8"/>
          <p:cNvCxnSpPr/>
          <p:nvPr/>
        </p:nvCxnSpPr>
        <p:spPr>
          <a:xfrm>
            <a:off x="5686097" y="3534728"/>
            <a:ext cx="31531" cy="158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34356" y="2888397"/>
            <a:ext cx="2966544" cy="646331"/>
          </a:xfrm>
          <a:prstGeom prst="rect">
            <a:avLst/>
          </a:prstGeom>
          <a:noFill/>
        </p:spPr>
        <p:txBody>
          <a:bodyPr wrap="square" rtlCol="0">
            <a:spAutoFit/>
          </a:bodyPr>
          <a:lstStyle/>
          <a:p>
            <a:r>
              <a:rPr lang="en-US" smtClean="0"/>
              <a:t>All difference can be attributed by this something</a:t>
            </a:r>
            <a:endParaRPr lang="en-US"/>
          </a:p>
        </p:txBody>
      </p:sp>
    </p:spTree>
    <p:extLst>
      <p:ext uri="{BB962C8B-B14F-4D97-AF65-F5344CB8AC3E}">
        <p14:creationId xmlns:p14="http://schemas.microsoft.com/office/powerpoint/2010/main" val="2641070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Don’t forget to fail, in a good way</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There’s good fail, and there’s bad fail</a:t>
                </a:r>
              </a:p>
              <a:p>
                <a:pPr lvl="1"/>
                <a:r>
                  <a:rPr lang="en-US" smtClean="0"/>
                  <a:t>Not doing your homework assignments -&gt; bad fail</a:t>
                </a:r>
              </a:p>
              <a:p>
                <a:pPr lvl="1"/>
                <a:r>
                  <a:rPr lang="en-US" smtClean="0"/>
                  <a:t>Demonstrating a proof that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r>
                          <a:rPr lang="en-US" b="0" i="1" smtClean="0">
                            <a:latin typeface="Cambria Math" panose="02040503050406030204" pitchFamily="18" charset="0"/>
                          </a:rPr>
                          <m:t>𝑑𝑥</m:t>
                        </m:r>
                      </m:e>
                    </m:nary>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smtClean="0"/>
                  <a:t> -&gt; bad fail</a:t>
                </a:r>
              </a:p>
              <a:p>
                <a:pPr lvl="1"/>
                <a:r>
                  <a:rPr lang="en-US" smtClean="0"/>
                  <a:t>Thinking and telling people that </a:t>
                </a:r>
                <a14:m>
                  <m:oMath xmlns:m="http://schemas.openxmlformats.org/officeDocument/2006/math">
                    <m:r>
                      <a:rPr lang="en-US" b="0" i="1" smtClean="0">
                        <a:latin typeface="Cambria Math" panose="02040503050406030204" pitchFamily="18" charset="0"/>
                      </a:rPr>
                      <m:t>𝑁</m:t>
                    </m:r>
                  </m:oMath>
                </a14:m>
                <a:r>
                  <a:rPr lang="en-US" smtClean="0"/>
                  <a:t> fair coin flips will necessarily result in </a:t>
                </a:r>
                <a:r>
                  <a:rPr lang="en-US" u="sng" smtClean="0"/>
                  <a:t>exactly</a:t>
                </a:r>
                <a:r>
                  <a:rPr lang="en-US" smtClean="0"/>
                  <a:t> </a:t>
                </a:r>
                <a14:m>
                  <m:oMath xmlns:m="http://schemas.openxmlformats.org/officeDocument/2006/math">
                    <m:r>
                      <a:rPr lang="en-US" b="0" i="1" smtClean="0">
                        <a:latin typeface="Cambria Math" panose="02040503050406030204" pitchFamily="18" charset="0"/>
                      </a:rPr>
                      <m:t>0.5</m:t>
                    </m:r>
                    <m:r>
                      <a:rPr lang="en-US" b="0" i="1" smtClean="0">
                        <a:latin typeface="Cambria Math" panose="02040503050406030204" pitchFamily="18" charset="0"/>
                      </a:rPr>
                      <m:t>𝑁</m:t>
                    </m:r>
                  </m:oMath>
                </a14:m>
                <a:r>
                  <a:rPr lang="en-US" smtClean="0"/>
                  <a:t> heads as </a:t>
                </a:r>
                <a14:m>
                  <m:oMath xmlns:m="http://schemas.openxmlformats.org/officeDocument/2006/math">
                    <m:r>
                      <a:rPr lang="en-US" b="0" i="1" smtClean="0">
                        <a:latin typeface="Cambria Math" panose="02040503050406030204" pitchFamily="18" charset="0"/>
                      </a:rPr>
                      <m:t>𝑁</m:t>
                    </m:r>
                  </m:oMath>
                </a14:m>
                <a:r>
                  <a:rPr lang="en-US" smtClean="0"/>
                  <a:t> gets large -&gt; bad fail</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35685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Don’t forget to fail, in a good way</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There’s good fail, and there’s bad fail</a:t>
                </a:r>
              </a:p>
              <a:p>
                <a:pPr lvl="1"/>
                <a:r>
                  <a:rPr lang="en-US" smtClean="0"/>
                  <a:t>Doing your homework assignment, getting a C on it, and learning from where you went wrong -&gt; good fail</a:t>
                </a:r>
              </a:p>
              <a:p>
                <a:pPr lvl="2"/>
                <a:r>
                  <a:rPr lang="en-US" smtClean="0"/>
                  <a:t>Especially when you rock it the rest of the semester</a:t>
                </a:r>
              </a:p>
              <a:p>
                <a:pPr lvl="1"/>
                <a:r>
                  <a:rPr lang="en-US" smtClean="0"/>
                  <a:t>Finishing your touches on the proof that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r>
                          <a:rPr lang="en-US" b="0" i="1" smtClean="0">
                            <a:latin typeface="Cambria Math" panose="02040503050406030204" pitchFamily="18" charset="0"/>
                          </a:rPr>
                          <m:t>𝑑𝑥</m:t>
                        </m:r>
                      </m:e>
                    </m:nary>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smtClean="0"/>
                  <a:t>, having your skepticism alarm go off, and trying out a few test cases to disprove -&gt; good fail</a:t>
                </a:r>
              </a:p>
              <a:p>
                <a:pPr lvl="1"/>
                <a:r>
                  <a:rPr lang="en-US" smtClean="0"/>
                  <a:t>Running some coin flip simulations to understand what you really mean -&gt; good fail</a:t>
                </a:r>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en-US">
                    <a:noFill/>
                  </a:rPr>
                  <a:t> </a:t>
                </a:r>
              </a:p>
            </p:txBody>
          </p:sp>
        </mc:Fallback>
      </mc:AlternateContent>
    </p:spTree>
    <p:extLst>
      <p:ext uri="{BB962C8B-B14F-4D97-AF65-F5344CB8AC3E}">
        <p14:creationId xmlns:p14="http://schemas.microsoft.com/office/powerpoint/2010/main" val="3140407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 Advice To You, Now</a:t>
            </a:r>
            <a:endParaRPr lang="en-US"/>
          </a:p>
        </p:txBody>
      </p:sp>
      <p:sp>
        <p:nvSpPr>
          <p:cNvPr id="3" name="Content Placeholder 2"/>
          <p:cNvSpPr>
            <a:spLocks noGrp="1"/>
          </p:cNvSpPr>
          <p:nvPr>
            <p:ph idx="1"/>
          </p:nvPr>
        </p:nvSpPr>
        <p:spPr/>
        <p:txBody>
          <a:bodyPr/>
          <a:lstStyle/>
          <a:p>
            <a:r>
              <a:rPr lang="en-US" smtClean="0"/>
              <a:t>Take computer science classes</a:t>
            </a:r>
          </a:p>
          <a:p>
            <a:r>
              <a:rPr lang="en-US" smtClean="0"/>
              <a:t>Get a CS minor/major</a:t>
            </a:r>
          </a:p>
          <a:p>
            <a:r>
              <a:rPr lang="en-US" smtClean="0"/>
              <a:t>It’s easier for mathematicians to code than it is for coders to do mathematics</a:t>
            </a:r>
          </a:p>
          <a:p>
            <a:r>
              <a:rPr lang="en-US" smtClean="0"/>
              <a:t>Find ways to experiment and tinker with what you do</a:t>
            </a:r>
          </a:p>
          <a:p>
            <a:r>
              <a:rPr lang="en-US" smtClean="0"/>
              <a:t>Nothing beats a good example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972" y="2902603"/>
            <a:ext cx="618228" cy="626639"/>
          </a:xfrm>
          <a:prstGeom prst="rect">
            <a:avLst/>
          </a:prstGeom>
        </p:spPr>
      </p:pic>
    </p:spTree>
    <p:extLst>
      <p:ext uri="{BB962C8B-B14F-4D97-AF65-F5344CB8AC3E}">
        <p14:creationId xmlns:p14="http://schemas.microsoft.com/office/powerpoint/2010/main" val="1053329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 Advice To You, Later</a:t>
            </a:r>
            <a:endParaRPr lang="en-US"/>
          </a:p>
        </p:txBody>
      </p:sp>
      <p:sp>
        <p:nvSpPr>
          <p:cNvPr id="3" name="Content Placeholder 2"/>
          <p:cNvSpPr>
            <a:spLocks noGrp="1"/>
          </p:cNvSpPr>
          <p:nvPr>
            <p:ph idx="1"/>
          </p:nvPr>
        </p:nvSpPr>
        <p:spPr/>
        <p:txBody>
          <a:bodyPr/>
          <a:lstStyle/>
          <a:p>
            <a:r>
              <a:rPr lang="en-US" smtClean="0"/>
              <a:t>Best said by </a:t>
            </a:r>
            <a:r>
              <a:rPr lang="en-US" smtClean="0">
                <a:hlinkClick r:id="rId2"/>
              </a:rPr>
              <a:t>Alon Halevy of Google</a:t>
            </a:r>
            <a:r>
              <a:rPr lang="en-US" smtClean="0"/>
              <a:t> (but I switched the order):</a:t>
            </a:r>
          </a:p>
          <a:p>
            <a:pPr lvl="1"/>
            <a:r>
              <a:rPr lang="en-US" smtClean="0"/>
              <a:t>Never stop looking at data</a:t>
            </a:r>
          </a:p>
          <a:p>
            <a:pPr lvl="1"/>
            <a:r>
              <a:rPr lang="en-US" smtClean="0"/>
              <a:t>Never stop writing code</a:t>
            </a:r>
          </a:p>
          <a:p>
            <a:r>
              <a:rPr lang="en-US" smtClean="0"/>
              <a:t>It is not enough to simply produce data, real data scientists make sense of data and apply it appropriately</a:t>
            </a:r>
          </a:p>
          <a:p>
            <a:r>
              <a:rPr lang="en-US" smtClean="0"/>
              <a:t>Nothing beats a good example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72" y="3186382"/>
            <a:ext cx="618228" cy="626639"/>
          </a:xfrm>
          <a:prstGeom prst="rect">
            <a:avLst/>
          </a:prstGeom>
        </p:spPr>
      </p:pic>
    </p:spTree>
    <p:extLst>
      <p:ext uri="{BB962C8B-B14F-4D97-AF65-F5344CB8AC3E}">
        <p14:creationId xmlns:p14="http://schemas.microsoft.com/office/powerpoint/2010/main" val="1410116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Appendix</a:t>
            </a:r>
            <a:endParaRPr lang="en-US"/>
          </a:p>
        </p:txBody>
      </p:sp>
      <p:sp>
        <p:nvSpPr>
          <p:cNvPr id="3" name="Content Placeholder 2"/>
          <p:cNvSpPr>
            <a:spLocks noGrp="1"/>
          </p:cNvSpPr>
          <p:nvPr>
            <p:ph idx="1"/>
          </p:nvPr>
        </p:nvSpPr>
        <p:spPr/>
        <p:txBody>
          <a:bodyPr/>
          <a:lstStyle/>
          <a:p>
            <a:r>
              <a:rPr lang="en-US" smtClean="0"/>
              <a:t>Neat stuff I do</a:t>
            </a:r>
            <a:endParaRPr lang="en-US"/>
          </a:p>
        </p:txBody>
      </p:sp>
    </p:spTree>
    <p:extLst>
      <p:ext uri="{BB962C8B-B14F-4D97-AF65-F5344CB8AC3E}">
        <p14:creationId xmlns:p14="http://schemas.microsoft.com/office/powerpoint/2010/main" val="2351938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 Experimentation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Simple concept: randomly split users in half: control and treatment</a:t>
                </a:r>
              </a:p>
              <a:p>
                <a:r>
                  <a:rPr lang="en-US" smtClean="0"/>
                  <a:t>Users in control remain unchanged</a:t>
                </a:r>
              </a:p>
              <a:p>
                <a:r>
                  <a:rPr lang="en-US" smtClean="0"/>
                  <a:t>Users in treatment are exposed to some change </a:t>
                </a:r>
                <a14:m>
                  <m:oMath xmlns:m="http://schemas.openxmlformats.org/officeDocument/2006/math">
                    <m:r>
                      <a:rPr lang="en-US" b="0" i="1" smtClean="0">
                        <a:latin typeface="Cambria Math" panose="02040503050406030204" pitchFamily="18" charset="0"/>
                      </a:rPr>
                      <m:t>𝑇</m:t>
                    </m:r>
                  </m:oMath>
                </a14:m>
                <a:endParaRPr lang="en-US" smtClean="0"/>
              </a:p>
              <a:p>
                <a:r>
                  <a:rPr lang="en-US" smtClean="0"/>
                  <a:t>Measure metrics (revenue, satisfaction, usage)</a:t>
                </a:r>
              </a:p>
              <a:p>
                <a:r>
                  <a:rPr lang="en-US" smtClean="0"/>
                  <a:t>Simple statistics tell us if </a:t>
                </a:r>
                <a14:m>
                  <m:oMath xmlns:m="http://schemas.openxmlformats.org/officeDocument/2006/math">
                    <m:r>
                      <a:rPr lang="en-US" b="0" i="1" smtClean="0">
                        <a:latin typeface="Cambria Math" panose="02040503050406030204" pitchFamily="18" charset="0"/>
                      </a:rPr>
                      <m:t>𝑇</m:t>
                    </m:r>
                  </m:oMath>
                </a14:m>
                <a:r>
                  <a:rPr lang="en-US" smtClean="0"/>
                  <a:t> affects metrics</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815744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 Experimentation</a:t>
            </a:r>
            <a:endParaRPr lang="en-US"/>
          </a:p>
        </p:txBody>
      </p:sp>
      <p:sp>
        <p:nvSpPr>
          <p:cNvPr id="3" name="Content Placeholder 2"/>
          <p:cNvSpPr>
            <a:spLocks noGrp="1"/>
          </p:cNvSpPr>
          <p:nvPr>
            <p:ph idx="1"/>
          </p:nvPr>
        </p:nvSpPr>
        <p:spPr>
          <a:xfrm>
            <a:off x="838200" y="1825625"/>
            <a:ext cx="3019097" cy="4351338"/>
          </a:xfrm>
        </p:spPr>
        <p:txBody>
          <a:bodyPr/>
          <a:lstStyle/>
          <a:p>
            <a:r>
              <a:rPr lang="en-US" smtClean="0"/>
              <a:t>For each experiment, we provide a so-called scorecard that lists various measurements and our assessment of validity of the movement measured. </a:t>
            </a:r>
            <a:endParaRPr lang="en-US"/>
          </a:p>
        </p:txBody>
      </p:sp>
      <p:pic>
        <p:nvPicPr>
          <p:cNvPr id="6" name="Picture 5"/>
          <p:cNvPicPr>
            <a:picLocks noChangeAspect="1"/>
          </p:cNvPicPr>
          <p:nvPr/>
        </p:nvPicPr>
        <p:blipFill>
          <a:blip r:embed="rId2"/>
          <a:stretch>
            <a:fillRect/>
          </a:stretch>
        </p:blipFill>
        <p:spPr>
          <a:xfrm>
            <a:off x="3857297" y="1541845"/>
            <a:ext cx="8079995" cy="5193062"/>
          </a:xfrm>
          <a:prstGeom prst="rect">
            <a:avLst/>
          </a:prstGeom>
        </p:spPr>
      </p:pic>
    </p:spTree>
    <p:extLst>
      <p:ext uri="{BB962C8B-B14F-4D97-AF65-F5344CB8AC3E}">
        <p14:creationId xmlns:p14="http://schemas.microsoft.com/office/powerpoint/2010/main" val="174607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4351" y="1494682"/>
            <a:ext cx="10613576" cy="2437590"/>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8800" spc="-100" dirty="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Example 1: MSN Home Page Columns</a:t>
            </a:r>
          </a:p>
        </p:txBody>
      </p:sp>
    </p:spTree>
    <p:extLst>
      <p:ext uri="{BB962C8B-B14F-4D97-AF65-F5344CB8AC3E}">
        <p14:creationId xmlns:p14="http://schemas.microsoft.com/office/powerpoint/2010/main" val="130679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 Experimentation</a:t>
            </a:r>
            <a:endParaRPr lang="en-US"/>
          </a:p>
        </p:txBody>
      </p:sp>
      <p:sp>
        <p:nvSpPr>
          <p:cNvPr id="3" name="Content Placeholder 2"/>
          <p:cNvSpPr>
            <a:spLocks noGrp="1"/>
          </p:cNvSpPr>
          <p:nvPr>
            <p:ph idx="1"/>
          </p:nvPr>
        </p:nvSpPr>
        <p:spPr/>
        <p:txBody>
          <a:bodyPr/>
          <a:lstStyle/>
          <a:p>
            <a:r>
              <a:rPr lang="en-US" smtClean="0"/>
              <a:t>Can go deep</a:t>
            </a:r>
            <a:endParaRPr lang="en-US"/>
          </a:p>
        </p:txBody>
      </p:sp>
      <p:pic>
        <p:nvPicPr>
          <p:cNvPr id="4" name="Picture 3"/>
          <p:cNvPicPr>
            <a:picLocks noChangeAspect="1"/>
          </p:cNvPicPr>
          <p:nvPr/>
        </p:nvPicPr>
        <p:blipFill>
          <a:blip r:embed="rId2"/>
          <a:stretch>
            <a:fillRect/>
          </a:stretch>
        </p:blipFill>
        <p:spPr>
          <a:xfrm>
            <a:off x="3349651" y="1825625"/>
            <a:ext cx="7468642" cy="4763165"/>
          </a:xfrm>
          <a:prstGeom prst="rect">
            <a:avLst/>
          </a:prstGeom>
        </p:spPr>
      </p:pic>
    </p:spTree>
    <p:extLst>
      <p:ext uri="{BB962C8B-B14F-4D97-AF65-F5344CB8AC3E}">
        <p14:creationId xmlns:p14="http://schemas.microsoft.com/office/powerpoint/2010/main" val="453344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 Analysis</a:t>
            </a:r>
            <a:endParaRPr lang="en-US"/>
          </a:p>
        </p:txBody>
      </p:sp>
      <p:sp>
        <p:nvSpPr>
          <p:cNvPr id="3" name="Content Placeholder 2"/>
          <p:cNvSpPr>
            <a:spLocks noGrp="1"/>
          </p:cNvSpPr>
          <p:nvPr>
            <p:ph idx="1"/>
          </p:nvPr>
        </p:nvSpPr>
        <p:spPr/>
        <p:txBody>
          <a:bodyPr/>
          <a:lstStyle/>
          <a:p>
            <a:r>
              <a:rPr lang="en-US" smtClean="0"/>
              <a:t>Bing.com produces 200TB of data per day. </a:t>
            </a:r>
          </a:p>
          <a:p>
            <a:r>
              <a:rPr lang="en-US" smtClean="0"/>
              <a:t>Can analyze in minutes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274996"/>
            <a:ext cx="5943600" cy="4410075"/>
          </a:xfrm>
          <a:prstGeom prst="rect">
            <a:avLst/>
          </a:prstGeom>
        </p:spPr>
      </p:pic>
    </p:spTree>
    <p:extLst>
      <p:ext uri="{BB962C8B-B14F-4D97-AF65-F5344CB8AC3E}">
        <p14:creationId xmlns:p14="http://schemas.microsoft.com/office/powerpoint/2010/main" val="404554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5316" y="148309"/>
            <a:ext cx="6720253" cy="1096030"/>
          </a:xfrm>
          <a:solidFill>
            <a:srgbClr val="000000"/>
          </a:solidFill>
          <a:ln>
            <a:solidFill>
              <a:srgbClr val="000000"/>
            </a:solidFill>
          </a:ln>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Home Page</a:t>
            </a:r>
            <a:endParaRPr lang="en-US" dirty="0">
              <a:solidFill>
                <a:schemeClr val="bg1"/>
              </a:solidFill>
              <a:latin typeface="Arial Black" panose="020B0A04020102020204" pitchFamily="34" charset="0"/>
            </a:endParaRPr>
          </a:p>
        </p:txBody>
      </p:sp>
      <p:pic>
        <p:nvPicPr>
          <p:cNvPr id="8" name="Picture 2" descr="http://www.underconsideration.com/brandnew/archives/msn_2014_logo_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826" y="79637"/>
            <a:ext cx="2696067" cy="11647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p:cNvPicPr>
            <a:picLocks noChangeAspect="1" noChangeArrowheads="1"/>
          </p:cNvPicPr>
          <p:nvPr/>
        </p:nvPicPr>
        <p:blipFill rotWithShape="1">
          <a:blip r:embed="rId4">
            <a:extLst>
              <a:ext uri="{28A0092B-C50C-407E-A947-70E740481C1C}">
                <a14:useLocalDpi xmlns:a14="http://schemas.microsoft.com/office/drawing/2010/main" val="0"/>
              </a:ext>
            </a:extLst>
          </a:blip>
          <a:srcRect l="210" t="49" r="-210" b="49894"/>
          <a:stretch/>
        </p:blipFill>
        <p:spPr bwMode="auto">
          <a:xfrm>
            <a:off x="1067643" y="2209269"/>
            <a:ext cx="4777662" cy="31640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p:cNvPicPr>
            <a:picLocks noChangeAspect="1" noChangeArrowheads="1"/>
          </p:cNvPicPr>
          <p:nvPr/>
        </p:nvPicPr>
        <p:blipFill rotWithShape="1">
          <a:blip r:embed="rId4">
            <a:extLst>
              <a:ext uri="{28A0092B-C50C-407E-A947-70E740481C1C}">
                <a14:useLocalDpi xmlns:a14="http://schemas.microsoft.com/office/drawing/2010/main" val="0"/>
              </a:ext>
            </a:extLst>
          </a:blip>
          <a:srcRect t="49943"/>
          <a:stretch/>
        </p:blipFill>
        <p:spPr bwMode="auto">
          <a:xfrm>
            <a:off x="6346694" y="2209269"/>
            <a:ext cx="4805215" cy="3182257"/>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846429" y="1587751"/>
            <a:ext cx="563419" cy="5634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A</a:t>
            </a:r>
            <a:endParaRPr lang="en-US" sz="2800" dirty="0">
              <a:latin typeface="Arial Black" panose="020B0A04020102020204" pitchFamily="34" charset="0"/>
            </a:endParaRPr>
          </a:p>
        </p:txBody>
      </p:sp>
      <p:sp>
        <p:nvSpPr>
          <p:cNvPr id="16" name="TextBox 15"/>
          <p:cNvSpPr txBox="1"/>
          <p:nvPr/>
        </p:nvSpPr>
        <p:spPr>
          <a:xfrm>
            <a:off x="1418077" y="1638627"/>
            <a:ext cx="4601722" cy="461665"/>
          </a:xfrm>
          <a:prstGeom prst="rect">
            <a:avLst/>
          </a:prstGeom>
          <a:noFill/>
        </p:spPr>
        <p:txBody>
          <a:bodyPr wrap="square" rtlCol="0">
            <a:spAutoFit/>
          </a:bodyPr>
          <a:lstStyle/>
          <a:p>
            <a:r>
              <a:rPr lang="en-US" sz="2400" dirty="0" smtClean="0">
                <a:solidFill>
                  <a:srgbClr val="000000"/>
                </a:solidFill>
                <a:latin typeface="Arial Black" panose="020B0A04020102020204" pitchFamily="34" charset="0"/>
              </a:rPr>
              <a:t>T</a:t>
            </a:r>
            <a:r>
              <a:rPr lang="en-US" altLang="zh-CN" sz="2400" dirty="0" smtClean="0">
                <a:solidFill>
                  <a:srgbClr val="000000"/>
                </a:solidFill>
                <a:latin typeface="Arial Black" panose="020B0A04020102020204" pitchFamily="34" charset="0"/>
              </a:rPr>
              <a:t>hree Columns</a:t>
            </a:r>
            <a:endParaRPr lang="en-US" sz="2400" dirty="0">
              <a:solidFill>
                <a:srgbClr val="000000"/>
              </a:solidFill>
              <a:latin typeface="Arial Black" panose="020B0A04020102020204" pitchFamily="34" charset="0"/>
            </a:endParaRPr>
          </a:p>
        </p:txBody>
      </p:sp>
      <p:sp>
        <p:nvSpPr>
          <p:cNvPr id="17" name="Oval 16"/>
          <p:cNvSpPr/>
          <p:nvPr/>
        </p:nvSpPr>
        <p:spPr>
          <a:xfrm>
            <a:off x="6172199" y="1580528"/>
            <a:ext cx="563419" cy="5634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B</a:t>
            </a:r>
            <a:endParaRPr lang="en-US" sz="2800" dirty="0">
              <a:latin typeface="Arial Black" panose="020B0A04020102020204" pitchFamily="34" charset="0"/>
            </a:endParaRPr>
          </a:p>
        </p:txBody>
      </p:sp>
      <p:sp>
        <p:nvSpPr>
          <p:cNvPr id="18" name="TextBox 17"/>
          <p:cNvSpPr txBox="1"/>
          <p:nvPr/>
        </p:nvSpPr>
        <p:spPr>
          <a:xfrm>
            <a:off x="6743847" y="1631404"/>
            <a:ext cx="4601722" cy="461665"/>
          </a:xfrm>
          <a:prstGeom prst="rect">
            <a:avLst/>
          </a:prstGeom>
          <a:noFill/>
        </p:spPr>
        <p:txBody>
          <a:bodyPr wrap="square" rtlCol="0">
            <a:spAutoFit/>
          </a:bodyPr>
          <a:lstStyle/>
          <a:p>
            <a:r>
              <a:rPr lang="en-US" altLang="zh-CN" sz="2400" dirty="0" smtClean="0">
                <a:solidFill>
                  <a:srgbClr val="000000"/>
                </a:solidFill>
                <a:latin typeface="Arial Black" panose="020B0A04020102020204" pitchFamily="34" charset="0"/>
              </a:rPr>
              <a:t>Two Columns</a:t>
            </a:r>
            <a:endParaRPr lang="en-US" sz="2400" dirty="0">
              <a:solidFill>
                <a:srgbClr val="000000"/>
              </a:solidFill>
              <a:latin typeface="Arial Black" panose="020B0A04020102020204" pitchFamily="34" charset="0"/>
            </a:endParaRPr>
          </a:p>
        </p:txBody>
      </p:sp>
      <p:sp>
        <p:nvSpPr>
          <p:cNvPr id="19" name="Rectangle 18"/>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algn="l" eaLnBrk="0" hangingPunct="0"/>
            <a:r>
              <a:rPr lang="en-US" sz="2000" b="1" dirty="0" smtClean="0"/>
              <a:t>Which variant has more clicks per user?</a:t>
            </a:r>
          </a:p>
          <a:p>
            <a:pPr marL="171450" indent="-171450" algn="l" eaLnBrk="0" hangingPunct="0">
              <a:buFont typeface="Arial" pitchFamily="34" charset="0"/>
              <a:buChar char="•"/>
            </a:pPr>
            <a:r>
              <a:rPr lang="en-US" sz="2000" dirty="0" smtClean="0"/>
              <a:t>Raise </a:t>
            </a:r>
            <a:r>
              <a:rPr lang="en-US" sz="2000" dirty="0"/>
              <a:t>your </a:t>
            </a:r>
            <a:r>
              <a:rPr lang="en-US" sz="2000" dirty="0" smtClean="0"/>
              <a:t>left hand </a:t>
            </a:r>
            <a:r>
              <a:rPr lang="en-US" sz="2000" dirty="0"/>
              <a:t>if you think A </a:t>
            </a:r>
            <a:r>
              <a:rPr lang="en-US" sz="2000" dirty="0" smtClean="0"/>
              <a:t>Wins (left, with three columns)</a:t>
            </a:r>
            <a:endParaRPr lang="en-US" sz="2000" dirty="0"/>
          </a:p>
          <a:p>
            <a:pPr marL="171450" indent="-171450" algn="l" eaLnBrk="0" hangingPunct="0">
              <a:buFont typeface="Arial" pitchFamily="34" charset="0"/>
              <a:buChar char="•"/>
            </a:pPr>
            <a:r>
              <a:rPr lang="en-US" sz="2000" dirty="0"/>
              <a:t>Raise your </a:t>
            </a:r>
            <a:r>
              <a:rPr lang="en-US" sz="2000" dirty="0" smtClean="0"/>
              <a:t>right hand </a:t>
            </a:r>
            <a:r>
              <a:rPr lang="en-US" sz="2000" dirty="0"/>
              <a:t>if you think B </a:t>
            </a:r>
            <a:r>
              <a:rPr lang="en-US" sz="2000" dirty="0" smtClean="0"/>
              <a:t>Wins (right, with two columns)</a:t>
            </a:r>
            <a:endParaRPr lang="en-US" sz="2000" dirty="0"/>
          </a:p>
          <a:p>
            <a:pPr marL="171450" indent="-171450" algn="l" eaLnBrk="0" hangingPunct="0">
              <a:buFont typeface="Arial" pitchFamily="34" charset="0"/>
              <a:buChar char="•"/>
            </a:pPr>
            <a:r>
              <a:rPr lang="en-US" sz="2000" dirty="0"/>
              <a:t>Don’t raise your hand if they are the about the same</a:t>
            </a:r>
          </a:p>
        </p:txBody>
      </p:sp>
    </p:spTree>
    <p:extLst>
      <p:ext uri="{BB962C8B-B14F-4D97-AF65-F5344CB8AC3E}">
        <p14:creationId xmlns:p14="http://schemas.microsoft.com/office/powerpoint/2010/main" val="11545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5316" y="148309"/>
            <a:ext cx="6720253" cy="1096030"/>
          </a:xfrm>
          <a:solidFill>
            <a:srgbClr val="000000"/>
          </a:solidFill>
          <a:ln>
            <a:solidFill>
              <a:srgbClr val="000000"/>
            </a:solidFill>
          </a:ln>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Home Page</a:t>
            </a:r>
            <a:endParaRPr lang="en-US" dirty="0">
              <a:solidFill>
                <a:schemeClr val="bg1"/>
              </a:solidFill>
              <a:latin typeface="Arial Black" panose="020B0A04020102020204" pitchFamily="34" charset="0"/>
            </a:endParaRPr>
          </a:p>
        </p:txBody>
      </p:sp>
      <p:pic>
        <p:nvPicPr>
          <p:cNvPr id="8" name="Picture 2" descr="http://www.underconsideration.com/brandnew/archives/msn_2014_logo_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826" y="79637"/>
            <a:ext cx="2696067" cy="11647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p:cNvPicPr>
            <a:picLocks noChangeAspect="1" noChangeArrowheads="1"/>
          </p:cNvPicPr>
          <p:nvPr/>
        </p:nvPicPr>
        <p:blipFill rotWithShape="1">
          <a:blip r:embed="rId4">
            <a:extLst>
              <a:ext uri="{28A0092B-C50C-407E-A947-70E740481C1C}">
                <a14:useLocalDpi xmlns:a14="http://schemas.microsoft.com/office/drawing/2010/main" val="0"/>
              </a:ext>
            </a:extLst>
          </a:blip>
          <a:srcRect l="210" t="49" r="-210" b="49894"/>
          <a:stretch/>
        </p:blipFill>
        <p:spPr bwMode="auto">
          <a:xfrm>
            <a:off x="1067643" y="2209269"/>
            <a:ext cx="4777662" cy="3164010"/>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846429" y="1587751"/>
            <a:ext cx="563419" cy="5634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A</a:t>
            </a:r>
            <a:endParaRPr lang="en-US" sz="2800" dirty="0">
              <a:latin typeface="Arial Black" panose="020B0A04020102020204" pitchFamily="34" charset="0"/>
            </a:endParaRPr>
          </a:p>
        </p:txBody>
      </p:sp>
      <p:sp>
        <p:nvSpPr>
          <p:cNvPr id="16" name="TextBox 15"/>
          <p:cNvSpPr txBox="1"/>
          <p:nvPr/>
        </p:nvSpPr>
        <p:spPr>
          <a:xfrm>
            <a:off x="1418077" y="1638627"/>
            <a:ext cx="4601722" cy="461665"/>
          </a:xfrm>
          <a:prstGeom prst="rect">
            <a:avLst/>
          </a:prstGeom>
          <a:noFill/>
        </p:spPr>
        <p:txBody>
          <a:bodyPr wrap="square" rtlCol="0">
            <a:spAutoFit/>
          </a:bodyPr>
          <a:lstStyle/>
          <a:p>
            <a:r>
              <a:rPr lang="en-US" sz="2400" dirty="0" smtClean="0">
                <a:solidFill>
                  <a:srgbClr val="000000"/>
                </a:solidFill>
                <a:latin typeface="Arial Black" panose="020B0A04020102020204" pitchFamily="34" charset="0"/>
              </a:rPr>
              <a:t>T</a:t>
            </a:r>
            <a:r>
              <a:rPr lang="en-US" altLang="zh-CN" sz="2400" dirty="0" smtClean="0">
                <a:solidFill>
                  <a:srgbClr val="000000"/>
                </a:solidFill>
                <a:latin typeface="Arial Black" panose="020B0A04020102020204" pitchFamily="34" charset="0"/>
              </a:rPr>
              <a:t>hree Columns</a:t>
            </a:r>
            <a:endParaRPr lang="en-US" sz="2400" dirty="0">
              <a:solidFill>
                <a:srgbClr val="000000"/>
              </a:solidFill>
              <a:latin typeface="Arial Black" panose="020B0A04020102020204" pitchFamily="34" charset="0"/>
            </a:endParaRPr>
          </a:p>
        </p:txBody>
      </p:sp>
      <p:sp>
        <p:nvSpPr>
          <p:cNvPr id="19" name="Rectangle 18"/>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eaLnBrk="0" hangingPunct="0"/>
            <a:r>
              <a:rPr lang="en-US" sz="2000" dirty="0"/>
              <a:t>Which variant has more clicks per user?</a:t>
            </a:r>
          </a:p>
          <a:p>
            <a:pPr marL="171450" indent="-171450" algn="l" eaLnBrk="0" hangingPunct="0">
              <a:buFont typeface="Arial" pitchFamily="34" charset="0"/>
              <a:buChar char="•"/>
            </a:pPr>
            <a:r>
              <a:rPr lang="en-US" sz="2000" b="1" dirty="0" smtClean="0"/>
              <a:t>If you have your left hand up, stay standing</a:t>
            </a:r>
          </a:p>
          <a:p>
            <a:pPr marL="171450" indent="-171450" algn="l" eaLnBrk="0" hangingPunct="0">
              <a:buFont typeface="Arial" pitchFamily="34" charset="0"/>
              <a:buChar char="•"/>
            </a:pPr>
            <a:r>
              <a:rPr lang="en-US" sz="2000" dirty="0" smtClean="0"/>
              <a:t>If you have your right hand up, sit down</a:t>
            </a:r>
          </a:p>
          <a:p>
            <a:pPr marL="171450" indent="-171450" eaLnBrk="0" hangingPunct="0">
              <a:buFont typeface="Arial" pitchFamily="34" charset="0"/>
              <a:buChar char="•"/>
            </a:pPr>
            <a:r>
              <a:rPr lang="en-US" sz="2000" dirty="0"/>
              <a:t>If you have your </a:t>
            </a:r>
            <a:r>
              <a:rPr lang="en-US" sz="2000" dirty="0" smtClean="0"/>
              <a:t>no hand </a:t>
            </a:r>
            <a:r>
              <a:rPr lang="en-US" sz="2000" dirty="0"/>
              <a:t>up, sit </a:t>
            </a:r>
            <a:r>
              <a:rPr lang="en-US" sz="2000" dirty="0" smtClean="0"/>
              <a:t>down</a:t>
            </a:r>
            <a:endParaRPr lang="en-US" sz="2000" dirty="0"/>
          </a:p>
        </p:txBody>
      </p:sp>
      <p:sp>
        <p:nvSpPr>
          <p:cNvPr id="11" name="TextBox 10"/>
          <p:cNvSpPr txBox="1"/>
          <p:nvPr/>
        </p:nvSpPr>
        <p:spPr>
          <a:xfrm>
            <a:off x="6295292" y="3354731"/>
            <a:ext cx="3687621" cy="769441"/>
          </a:xfrm>
          <a:prstGeom prst="rect">
            <a:avLst/>
          </a:prstGeom>
          <a:noFill/>
        </p:spPr>
        <p:txBody>
          <a:bodyPr wrap="square" rtlCol="0">
            <a:spAutoFit/>
          </a:bodyPr>
          <a:lstStyle/>
          <a:p>
            <a:r>
              <a:rPr lang="en-US" sz="4400" dirty="0" smtClean="0">
                <a:solidFill>
                  <a:srgbClr val="000000"/>
                </a:solidFill>
                <a:latin typeface="Arial Black" panose="020B0A04020102020204" pitchFamily="34" charset="0"/>
              </a:rPr>
              <a:t>WINNER IS</a:t>
            </a:r>
            <a:endParaRPr lang="en-US" sz="4400" dirty="0">
              <a:solidFill>
                <a:srgbClr val="000000"/>
              </a:solidFill>
              <a:latin typeface="Arial Black" panose="020B0A04020102020204" pitchFamily="34" charset="0"/>
            </a:endParaRPr>
          </a:p>
        </p:txBody>
      </p:sp>
      <p:sp>
        <p:nvSpPr>
          <p:cNvPr id="12" name="Oval 11"/>
          <p:cNvSpPr/>
          <p:nvPr/>
        </p:nvSpPr>
        <p:spPr>
          <a:xfrm>
            <a:off x="9982913" y="3306648"/>
            <a:ext cx="890452" cy="867095"/>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Arial Black" panose="020B0A04020102020204" pitchFamily="34" charset="0"/>
              </a:rPr>
              <a:t>A</a:t>
            </a:r>
            <a:endParaRPr lang="en-US" sz="4400" dirty="0">
              <a:latin typeface="Arial Black" panose="020B0A04020102020204" pitchFamily="34" charset="0"/>
            </a:endParaRPr>
          </a:p>
        </p:txBody>
      </p:sp>
    </p:spTree>
    <p:extLst>
      <p:ext uri="{BB962C8B-B14F-4D97-AF65-F5344CB8AC3E}">
        <p14:creationId xmlns:p14="http://schemas.microsoft.com/office/powerpoint/2010/main" val="411861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4351" y="1494682"/>
            <a:ext cx="10613576" cy="2437590"/>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8800" spc="-100" dirty="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Example 2: OneNote Welcome Email</a:t>
            </a:r>
          </a:p>
        </p:txBody>
      </p:sp>
    </p:spTree>
    <p:extLst>
      <p:ext uri="{BB962C8B-B14F-4D97-AF65-F5344CB8AC3E}">
        <p14:creationId xmlns:p14="http://schemas.microsoft.com/office/powerpoint/2010/main" val="3853649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2" descr="OneNot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35" y="161956"/>
            <a:ext cx="3271568" cy="132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95371" y="161956"/>
            <a:ext cx="6737837" cy="1120089"/>
          </a:xfrm>
          <a:solidFill>
            <a:srgbClr val="672A7A"/>
          </a:solidFill>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Welcome Email</a:t>
            </a:r>
            <a:endParaRPr lang="en-US" dirty="0">
              <a:solidFill>
                <a:schemeClr val="bg1"/>
              </a:solidFill>
              <a:latin typeface="Arial Black" panose="020B0A04020102020204" pitchFamily="34" charset="0"/>
            </a:endParaRPr>
          </a:p>
        </p:txBody>
      </p:sp>
      <p:sp>
        <p:nvSpPr>
          <p:cNvPr id="17" name="Oval 16"/>
          <p:cNvSpPr/>
          <p:nvPr/>
        </p:nvSpPr>
        <p:spPr>
          <a:xfrm>
            <a:off x="84643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A</a:t>
            </a:r>
            <a:endParaRPr lang="en-US" sz="2800" dirty="0">
              <a:latin typeface="Arial Black" panose="020B0A04020102020204" pitchFamily="34" charset="0"/>
            </a:endParaRPr>
          </a:p>
        </p:txBody>
      </p:sp>
      <p:sp>
        <p:nvSpPr>
          <p:cNvPr id="18" name="TextBox 17"/>
          <p:cNvSpPr txBox="1"/>
          <p:nvPr/>
        </p:nvSpPr>
        <p:spPr>
          <a:xfrm>
            <a:off x="141807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Getting Started</a:t>
            </a:r>
          </a:p>
        </p:txBody>
      </p:sp>
      <p:grpSp>
        <p:nvGrpSpPr>
          <p:cNvPr id="21" name="Group 20"/>
          <p:cNvGrpSpPr/>
          <p:nvPr/>
        </p:nvGrpSpPr>
        <p:grpSpPr>
          <a:xfrm>
            <a:off x="1875934" y="2276176"/>
            <a:ext cx="8024073" cy="2930043"/>
            <a:chOff x="2252259" y="1795194"/>
            <a:chExt cx="7740144" cy="2792913"/>
          </a:xfrm>
        </p:grpSpPr>
        <p:pic>
          <p:nvPicPr>
            <p:cNvPr id="23" name="picture"/>
            <p:cNvPicPr/>
            <p:nvPr/>
          </p:nvPicPr>
          <p:blipFill>
            <a:blip r:embed="rId4" cstate="print">
              <a:extLst>
                <a:ext uri="{28A0092B-C50C-407E-A947-70E740481C1C}">
                  <a14:useLocalDpi xmlns:a14="http://schemas.microsoft.com/office/drawing/2010/main" val="0"/>
                </a:ext>
              </a:extLst>
            </a:blip>
            <a:stretch>
              <a:fillRect/>
            </a:stretch>
          </p:blipFill>
          <p:spPr>
            <a:xfrm>
              <a:off x="2252259" y="1795194"/>
              <a:ext cx="2364131" cy="2792913"/>
            </a:xfrm>
            <a:prstGeom prst="rect">
              <a:avLst/>
            </a:prstGeom>
            <a:ln w="228600" cap="sq" cmpd="thickThin">
              <a:solidFill>
                <a:srgbClr val="000000"/>
              </a:solidFill>
              <a:prstDash val="solid"/>
              <a:miter lim="800000"/>
            </a:ln>
            <a:effectLst>
              <a:innerShdw blurRad="76200">
                <a:srgbClr val="000000"/>
              </a:innerShdw>
            </a:effectLst>
          </p:spPr>
        </p:pic>
        <p:pic>
          <p:nvPicPr>
            <p:cNvPr id="24" name="picture"/>
            <p:cNvPicPr/>
            <p:nvPr/>
          </p:nvPicPr>
          <p:blipFill>
            <a:blip r:embed="rId5" cstate="print">
              <a:extLst>
                <a:ext uri="{28A0092B-C50C-407E-A947-70E740481C1C}">
                  <a14:useLocalDpi xmlns:a14="http://schemas.microsoft.com/office/drawing/2010/main" val="0"/>
                </a:ext>
              </a:extLst>
            </a:blip>
            <a:stretch>
              <a:fillRect/>
            </a:stretch>
          </p:blipFill>
          <p:spPr>
            <a:xfrm>
              <a:off x="7687788" y="1795194"/>
              <a:ext cx="2304615" cy="2781664"/>
            </a:xfrm>
            <a:prstGeom prst="rect">
              <a:avLst/>
            </a:prstGeom>
            <a:ln w="228600" cap="sq" cmpd="thickThin">
              <a:solidFill>
                <a:srgbClr val="000000"/>
              </a:solidFill>
              <a:prstDash val="solid"/>
              <a:miter lim="800000"/>
            </a:ln>
            <a:effectLst>
              <a:innerShdw blurRad="76200">
                <a:srgbClr val="000000"/>
              </a:innerShdw>
            </a:effectLst>
          </p:spPr>
        </p:pic>
      </p:grpSp>
      <p:sp>
        <p:nvSpPr>
          <p:cNvPr id="28" name="Oval 27"/>
          <p:cNvSpPr/>
          <p:nvPr/>
        </p:nvSpPr>
        <p:spPr>
          <a:xfrm>
            <a:off x="617220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B</a:t>
            </a:r>
            <a:endParaRPr lang="en-US" sz="2800" dirty="0">
              <a:latin typeface="Arial Black" panose="020B0A04020102020204" pitchFamily="34" charset="0"/>
            </a:endParaRPr>
          </a:p>
        </p:txBody>
      </p:sp>
      <p:sp>
        <p:nvSpPr>
          <p:cNvPr id="29" name="TextBox 28"/>
          <p:cNvSpPr txBox="1"/>
          <p:nvPr/>
        </p:nvSpPr>
        <p:spPr>
          <a:xfrm>
            <a:off x="674384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Usage Tips</a:t>
            </a:r>
          </a:p>
        </p:txBody>
      </p:sp>
      <p:sp>
        <p:nvSpPr>
          <p:cNvPr id="15" name="Rectangle 14"/>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algn="l" eaLnBrk="0" hangingPunct="0"/>
            <a:r>
              <a:rPr lang="en-US" sz="2000" b="1" dirty="0" smtClean="0"/>
              <a:t>Which variant has more actions per user?</a:t>
            </a:r>
          </a:p>
          <a:p>
            <a:pPr marL="171450" indent="-171450" algn="l" eaLnBrk="0" hangingPunct="0">
              <a:buFont typeface="Arial" pitchFamily="34" charset="0"/>
              <a:buChar char="•"/>
            </a:pPr>
            <a:r>
              <a:rPr lang="en-US" sz="2000" dirty="0" smtClean="0"/>
              <a:t>Raise </a:t>
            </a:r>
            <a:r>
              <a:rPr lang="en-US" sz="2000" dirty="0"/>
              <a:t>your </a:t>
            </a:r>
            <a:r>
              <a:rPr lang="en-US" sz="2000" dirty="0" smtClean="0"/>
              <a:t>left hand </a:t>
            </a:r>
            <a:r>
              <a:rPr lang="en-US" sz="2000" dirty="0"/>
              <a:t>if you think A </a:t>
            </a:r>
            <a:r>
              <a:rPr lang="en-US" sz="2000" dirty="0" smtClean="0"/>
              <a:t>Wins (left, “getting started”)</a:t>
            </a:r>
            <a:endParaRPr lang="en-US" sz="2000" dirty="0"/>
          </a:p>
          <a:p>
            <a:pPr marL="171450" indent="-171450" algn="l" eaLnBrk="0" hangingPunct="0">
              <a:buFont typeface="Arial" pitchFamily="34" charset="0"/>
              <a:buChar char="•"/>
            </a:pPr>
            <a:r>
              <a:rPr lang="en-US" sz="2000" dirty="0"/>
              <a:t>Raise your </a:t>
            </a:r>
            <a:r>
              <a:rPr lang="en-US" sz="2000" dirty="0" smtClean="0"/>
              <a:t>right hand </a:t>
            </a:r>
            <a:r>
              <a:rPr lang="en-US" sz="2000" dirty="0"/>
              <a:t>if you think B </a:t>
            </a:r>
            <a:r>
              <a:rPr lang="en-US" sz="2000" dirty="0" smtClean="0"/>
              <a:t>Wins (right, “usage tips”)</a:t>
            </a:r>
            <a:endParaRPr lang="en-US" sz="2000" dirty="0"/>
          </a:p>
          <a:p>
            <a:pPr marL="171450" indent="-171450" algn="l" eaLnBrk="0" hangingPunct="0">
              <a:buFont typeface="Arial" pitchFamily="34" charset="0"/>
              <a:buChar char="•"/>
            </a:pPr>
            <a:r>
              <a:rPr lang="en-US" sz="2000" dirty="0"/>
              <a:t>Don’t raise your hand if they are the about the same</a:t>
            </a:r>
          </a:p>
        </p:txBody>
      </p:sp>
    </p:spTree>
    <p:extLst>
      <p:ext uri="{BB962C8B-B14F-4D97-AF65-F5344CB8AC3E}">
        <p14:creationId xmlns:p14="http://schemas.microsoft.com/office/powerpoint/2010/main" val="899841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2" descr="OneNot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35" y="161956"/>
            <a:ext cx="3271568" cy="132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95371" y="161956"/>
            <a:ext cx="6737837" cy="1120089"/>
          </a:xfrm>
          <a:solidFill>
            <a:srgbClr val="672A7A"/>
          </a:solidFill>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Welcome Email</a:t>
            </a:r>
            <a:endParaRPr lang="en-US" dirty="0">
              <a:solidFill>
                <a:schemeClr val="bg1"/>
              </a:solidFill>
              <a:latin typeface="Arial Black" panose="020B0A04020102020204" pitchFamily="34" charset="0"/>
            </a:endParaRPr>
          </a:p>
        </p:txBody>
      </p:sp>
      <p:pic>
        <p:nvPicPr>
          <p:cNvPr id="24" name="picture"/>
          <p:cNvPicPr/>
          <p:nvPr/>
        </p:nvPicPr>
        <p:blipFill>
          <a:blip r:embed="rId4" cstate="print">
            <a:extLst>
              <a:ext uri="{28A0092B-C50C-407E-A947-70E740481C1C}">
                <a14:useLocalDpi xmlns:a14="http://schemas.microsoft.com/office/drawing/2010/main" val="0"/>
              </a:ext>
            </a:extLst>
          </a:blip>
          <a:stretch>
            <a:fillRect/>
          </a:stretch>
        </p:blipFill>
        <p:spPr>
          <a:xfrm>
            <a:off x="7510851" y="2276176"/>
            <a:ext cx="2389154" cy="2918242"/>
          </a:xfrm>
          <a:prstGeom prst="rect">
            <a:avLst/>
          </a:prstGeom>
          <a:ln w="228600" cap="sq" cmpd="thickThin">
            <a:solidFill>
              <a:srgbClr val="000000"/>
            </a:solidFill>
            <a:prstDash val="solid"/>
            <a:miter lim="800000"/>
          </a:ln>
          <a:effectLst>
            <a:innerShdw blurRad="76200">
              <a:srgbClr val="000000"/>
            </a:innerShdw>
          </a:effectLst>
        </p:spPr>
      </p:pic>
      <p:sp>
        <p:nvSpPr>
          <p:cNvPr id="28" name="Oval 27"/>
          <p:cNvSpPr/>
          <p:nvPr/>
        </p:nvSpPr>
        <p:spPr>
          <a:xfrm>
            <a:off x="617220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B</a:t>
            </a:r>
            <a:endParaRPr lang="en-US" sz="2800" dirty="0">
              <a:latin typeface="Arial Black" panose="020B0A04020102020204" pitchFamily="34" charset="0"/>
            </a:endParaRPr>
          </a:p>
        </p:txBody>
      </p:sp>
      <p:sp>
        <p:nvSpPr>
          <p:cNvPr id="29" name="TextBox 28"/>
          <p:cNvSpPr txBox="1"/>
          <p:nvPr/>
        </p:nvSpPr>
        <p:spPr>
          <a:xfrm>
            <a:off x="674384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Usage Tips</a:t>
            </a:r>
          </a:p>
        </p:txBody>
      </p:sp>
      <p:sp>
        <p:nvSpPr>
          <p:cNvPr id="15" name="Rectangle 14"/>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algn="l" eaLnBrk="0" hangingPunct="0"/>
            <a:r>
              <a:rPr lang="en-US" sz="2000" dirty="0" smtClean="0"/>
              <a:t>Which variant has more actions per user?</a:t>
            </a:r>
          </a:p>
          <a:p>
            <a:pPr marL="171450" indent="-171450" eaLnBrk="0" hangingPunct="0">
              <a:buFont typeface="Arial" pitchFamily="34" charset="0"/>
              <a:buChar char="•"/>
            </a:pPr>
            <a:r>
              <a:rPr lang="en-US" sz="2000" dirty="0"/>
              <a:t>If you have your left hand up, </a:t>
            </a:r>
            <a:r>
              <a:rPr lang="en-US" sz="2000" dirty="0" smtClean="0"/>
              <a:t>sit down</a:t>
            </a:r>
            <a:endParaRPr lang="en-US" sz="2000" dirty="0"/>
          </a:p>
          <a:p>
            <a:pPr marL="171450" indent="-171450" eaLnBrk="0" hangingPunct="0">
              <a:buFont typeface="Arial" pitchFamily="34" charset="0"/>
              <a:buChar char="•"/>
            </a:pPr>
            <a:r>
              <a:rPr lang="en-US" sz="2000" b="1" dirty="0"/>
              <a:t>If you have your right hand up, </a:t>
            </a:r>
            <a:r>
              <a:rPr lang="en-US" sz="2000" b="1" dirty="0" smtClean="0"/>
              <a:t>stay standing</a:t>
            </a:r>
            <a:endParaRPr lang="en-US" sz="2000" b="1" dirty="0"/>
          </a:p>
          <a:p>
            <a:pPr marL="171450" indent="-171450" eaLnBrk="0" hangingPunct="0">
              <a:buFont typeface="Arial" pitchFamily="34" charset="0"/>
              <a:buChar char="•"/>
            </a:pPr>
            <a:r>
              <a:rPr lang="en-US" sz="2000" dirty="0"/>
              <a:t>If you have your no hand up, sit down</a:t>
            </a:r>
          </a:p>
        </p:txBody>
      </p:sp>
      <p:sp>
        <p:nvSpPr>
          <p:cNvPr id="13" name="TextBox 12"/>
          <p:cNvSpPr txBox="1"/>
          <p:nvPr/>
        </p:nvSpPr>
        <p:spPr>
          <a:xfrm>
            <a:off x="1135659" y="2956712"/>
            <a:ext cx="3687621" cy="769441"/>
          </a:xfrm>
          <a:prstGeom prst="rect">
            <a:avLst/>
          </a:prstGeom>
          <a:noFill/>
        </p:spPr>
        <p:txBody>
          <a:bodyPr wrap="square" rtlCol="0">
            <a:spAutoFit/>
          </a:bodyPr>
          <a:lstStyle/>
          <a:p>
            <a:r>
              <a:rPr lang="en-US" sz="4400" dirty="0" smtClean="0">
                <a:solidFill>
                  <a:srgbClr val="672A7A"/>
                </a:solidFill>
                <a:latin typeface="Arial Black" panose="020B0A04020102020204" pitchFamily="34" charset="0"/>
              </a:rPr>
              <a:t>WINNER IS</a:t>
            </a:r>
            <a:endParaRPr lang="en-US" sz="4400" dirty="0">
              <a:solidFill>
                <a:srgbClr val="672A7A"/>
              </a:solidFill>
              <a:latin typeface="Arial Black" panose="020B0A04020102020204" pitchFamily="34" charset="0"/>
            </a:endParaRPr>
          </a:p>
        </p:txBody>
      </p:sp>
      <p:sp>
        <p:nvSpPr>
          <p:cNvPr id="14" name="Oval 13"/>
          <p:cNvSpPr/>
          <p:nvPr/>
        </p:nvSpPr>
        <p:spPr>
          <a:xfrm>
            <a:off x="4823280" y="2908629"/>
            <a:ext cx="890452" cy="867095"/>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Arial Black" panose="020B0A04020102020204" pitchFamily="34" charset="0"/>
              </a:rPr>
              <a:t>B</a:t>
            </a:r>
            <a:endParaRPr lang="en-US" sz="4400" dirty="0">
              <a:latin typeface="Arial Black" panose="020B0A04020102020204" pitchFamily="34" charset="0"/>
            </a:endParaRPr>
          </a:p>
        </p:txBody>
      </p:sp>
    </p:spTree>
    <p:extLst>
      <p:ext uri="{BB962C8B-B14F-4D97-AF65-F5344CB8AC3E}">
        <p14:creationId xmlns:p14="http://schemas.microsoft.com/office/powerpoint/2010/main" val="124603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27E962F45669488FC625FB9D680791" ma:contentTypeVersion="3" ma:contentTypeDescription="Create a new document." ma:contentTypeScope="" ma:versionID="fa4e63e6131fbd712ccee5d174dafa75">
  <xsd:schema xmlns:xsd="http://www.w3.org/2001/XMLSchema" xmlns:xs="http://www.w3.org/2001/XMLSchema" xmlns:p="http://schemas.microsoft.com/office/2006/metadata/properties" xmlns:ns2="8395aee6-0e13-4a60-ae40-9dbf8651877d" targetNamespace="http://schemas.microsoft.com/office/2006/metadata/properties" ma:root="true" ma:fieldsID="c0f182be4f7288c1949962d8c960d870" ns2:_="">
    <xsd:import namespace="8395aee6-0e13-4a60-ae40-9dbf8651877d"/>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5aee6-0e13-4a60-ae40-9dbf8651877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EA7771-AC20-4E00-97B3-1C17B962E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95aee6-0e13-4a60-ae40-9dbf865187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7917C0-D99E-4BF7-B745-54016C76EBFC}">
  <ds:schemaRefs>
    <ds:schemaRef ds:uri="http://schemas.microsoft.com/sharepoint/v3/contenttype/forms"/>
  </ds:schemaRefs>
</ds:datastoreItem>
</file>

<file path=customXml/itemProps3.xml><?xml version="1.0" encoding="utf-8"?>
<ds:datastoreItem xmlns:ds="http://schemas.openxmlformats.org/officeDocument/2006/customXml" ds:itemID="{925BFCED-35F7-4C04-BB19-3E750227A1F9}">
  <ds:schemaRefs>
    <ds:schemaRef ds:uri="http://schemas.microsoft.com/office/2006/documentManagement/types"/>
    <ds:schemaRef ds:uri="http://purl.org/dc/elements/1.1/"/>
    <ds:schemaRef ds:uri="http://www.w3.org/XML/1998/namespace"/>
    <ds:schemaRef ds:uri="http://purl.org/dc/terms/"/>
    <ds:schemaRef ds:uri="http://purl.org/dc/dcmitype/"/>
    <ds:schemaRef ds:uri="http://schemas.microsoft.com/office/2006/metadata/properties"/>
    <ds:schemaRef ds:uri="8395aee6-0e13-4a60-ae40-9dbf8651877d"/>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385</TotalTime>
  <Words>1701</Words>
  <Application>Microsoft Office PowerPoint</Application>
  <PresentationFormat>Widescreen</PresentationFormat>
  <Paragraphs>196</Paragraphs>
  <Slides>41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等线</vt:lpstr>
      <vt:lpstr>Arial</vt:lpstr>
      <vt:lpstr>Arial Black</vt:lpstr>
      <vt:lpstr>Calibri</vt:lpstr>
      <vt:lpstr>Calibri Light</vt:lpstr>
      <vt:lpstr>Cambria Math</vt:lpstr>
      <vt:lpstr>Segoe UI</vt:lpstr>
      <vt:lpstr>Segoe UI Light</vt:lpstr>
      <vt:lpstr>Office Theme</vt:lpstr>
      <vt:lpstr>From Pure Math to Data Science: My Perspective</vt:lpstr>
      <vt:lpstr>Caveats!</vt:lpstr>
      <vt:lpstr>PowerPoint Presentation</vt:lpstr>
      <vt:lpstr>PowerPoint Presentation</vt:lpstr>
      <vt:lpstr>Home Page</vt:lpstr>
      <vt:lpstr>Home Page</vt:lpstr>
      <vt:lpstr>PowerPoint Presentation</vt:lpstr>
      <vt:lpstr>Welcome Email</vt:lpstr>
      <vt:lpstr>Welcome Email</vt:lpstr>
      <vt:lpstr>PowerPoint Presentation</vt:lpstr>
      <vt:lpstr>Xbox – Killer Instinct</vt:lpstr>
      <vt:lpstr>Experiment: Change Free Character</vt:lpstr>
      <vt:lpstr>Glacius Wins! Or Does He?</vt:lpstr>
      <vt:lpstr>About Me</vt:lpstr>
      <vt:lpstr>If you only remember one thing:</vt:lpstr>
      <vt:lpstr>If you only remember one thing:</vt:lpstr>
      <vt:lpstr>If you only remember one thing:</vt:lpstr>
      <vt:lpstr>If you only remember one thing:</vt:lpstr>
      <vt:lpstr>If you only remember one thing:</vt:lpstr>
      <vt:lpstr>If you only remember one thing:</vt:lpstr>
      <vt:lpstr>If you only remember one thing:</vt:lpstr>
      <vt:lpstr>If you only remember one thing:</vt:lpstr>
      <vt:lpstr>If you only remember one thing:</vt:lpstr>
      <vt:lpstr>If you only remember one thing:</vt:lpstr>
      <vt:lpstr>What is Data Science?</vt:lpstr>
      <vt:lpstr>What is Data Science?</vt:lpstr>
      <vt:lpstr>What is Data Science?</vt:lpstr>
      <vt:lpstr>Example - Analytics</vt:lpstr>
      <vt:lpstr>Example - Analytics</vt:lpstr>
      <vt:lpstr>Example - Analytics</vt:lpstr>
      <vt:lpstr>Example – Understanding Change </vt:lpstr>
      <vt:lpstr>Example – Understanding Change </vt:lpstr>
      <vt:lpstr>Don’t forget to fail, in a good way</vt:lpstr>
      <vt:lpstr>Don’t forget to fail, in a good way</vt:lpstr>
      <vt:lpstr>My Advice To You, Now</vt:lpstr>
      <vt:lpstr>My Advice To You, Later</vt:lpstr>
      <vt:lpstr>Appendix</vt:lpstr>
      <vt:lpstr>A/B Experimentation</vt:lpstr>
      <vt:lpstr>A/B Experimentation</vt:lpstr>
      <vt:lpstr>A/B Experimentation</vt:lpstr>
      <vt:lpstr>Big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Pure Math to Data Science: My Perspective</dc:title>
  <dc:creator>Paul Raff</dc:creator>
  <cp:lastModifiedBy>Paul Raff</cp:lastModifiedBy>
  <cp:revision>20</cp:revision>
  <dcterms:created xsi:type="dcterms:W3CDTF">2015-10-01T14:36:59Z</dcterms:created>
  <dcterms:modified xsi:type="dcterms:W3CDTF">2015-10-16T03:23:39Z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0x0101004227E962F45669488FC625FB9D680791</vt:lpwstr>
  </property>
</Properties>
</file>