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7"/>
  </p:notesMasterIdLst>
  <p:sldIdLst>
    <p:sldId id="256" r:id="rId2"/>
    <p:sldId id="262" r:id="rId3"/>
    <p:sldId id="263" r:id="rId4"/>
    <p:sldId id="264" r:id="rId5"/>
    <p:sldId id="265" r:id="rId6"/>
  </p:sldIdLst>
  <p:sldSz cx="9144000" cy="5143500" type="screen16x9"/>
  <p:notesSz cx="6858000" cy="9144000"/>
  <p:embeddedFontLst>
    <p:embeddedFont>
      <p:font typeface="Raleway" panose="020B0503030101060003" pitchFamily="34" charset="77"/>
      <p:regular r:id="rId8"/>
      <p:bold r:id="rId9"/>
      <p:italic r:id="rId10"/>
      <p:boldItalic r:id="rId11"/>
    </p:embeddedFont>
    <p:embeddedFont>
      <p:font typeface="Source Sans Pro" panose="020B0503030403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2E53C4-C3D9-41E7-AC67-16E774F59764}">
  <a:tblStyle styleId="{202E53C4-C3D9-41E7-AC67-16E774F597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1"/>
  </p:normalViewPr>
  <p:slideViewPr>
    <p:cSldViewPr snapToGrid="0">
      <p:cViewPr>
        <p:scale>
          <a:sx n="134" d="100"/>
          <a:sy n="134" d="100"/>
        </p:scale>
        <p:origin x="1000" y="3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373a59b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373a59b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373a59b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373a59b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587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373a59b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373a59b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825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373a59b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373a59b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58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4"/>
        <p:cNvGrpSpPr/>
        <p:nvPr/>
      </p:nvGrpSpPr>
      <p:grpSpPr>
        <a:xfrm>
          <a:off x="0" y="0"/>
          <a:ext cx="0" cy="0"/>
          <a:chOff x="0" y="0"/>
          <a:chExt cx="0" cy="0"/>
        </a:xfrm>
      </p:grpSpPr>
      <p:sp>
        <p:nvSpPr>
          <p:cNvPr id="55" name="Google Shape;55;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0" y="4665575"/>
            <a:ext cx="9144000" cy="47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a:spLocks noGrp="1"/>
          </p:cNvSpPr>
          <p:nvPr>
            <p:ph type="title"/>
          </p:nvPr>
        </p:nvSpPr>
        <p:spPr>
          <a:xfrm>
            <a:off x="349300" y="334525"/>
            <a:ext cx="7407000" cy="981000"/>
          </a:xfrm>
          <a:prstGeom prst="rect">
            <a:avLst/>
          </a:prstGeom>
          <a:noFill/>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None/>
              <a:defRPr sz="3200" b="1">
                <a:solidFill>
                  <a:schemeClr val="accent2"/>
                </a:solidFill>
              </a:defRPr>
            </a:lvl1pPr>
            <a:lvl2pPr lvl="1" algn="l">
              <a:lnSpc>
                <a:spcPct val="100000"/>
              </a:lnSpc>
              <a:spcBef>
                <a:spcPts val="0"/>
              </a:spcBef>
              <a:spcAft>
                <a:spcPts val="0"/>
              </a:spcAft>
              <a:buClr>
                <a:schemeClr val="dk1"/>
              </a:buClr>
              <a:buSzPts val="3200"/>
              <a:buNone/>
              <a:defRPr sz="3200" b="1">
                <a:solidFill>
                  <a:schemeClr val="accent2"/>
                </a:solidFill>
              </a:defRPr>
            </a:lvl2pPr>
            <a:lvl3pPr lvl="2" algn="l">
              <a:lnSpc>
                <a:spcPct val="100000"/>
              </a:lnSpc>
              <a:spcBef>
                <a:spcPts val="0"/>
              </a:spcBef>
              <a:spcAft>
                <a:spcPts val="0"/>
              </a:spcAft>
              <a:buClr>
                <a:schemeClr val="dk1"/>
              </a:buClr>
              <a:buSzPts val="3200"/>
              <a:buNone/>
              <a:defRPr sz="3200" b="1">
                <a:solidFill>
                  <a:schemeClr val="accent2"/>
                </a:solidFill>
              </a:defRPr>
            </a:lvl3pPr>
            <a:lvl4pPr lvl="3" algn="l">
              <a:lnSpc>
                <a:spcPct val="100000"/>
              </a:lnSpc>
              <a:spcBef>
                <a:spcPts val="0"/>
              </a:spcBef>
              <a:spcAft>
                <a:spcPts val="0"/>
              </a:spcAft>
              <a:buClr>
                <a:schemeClr val="dk1"/>
              </a:buClr>
              <a:buSzPts val="3200"/>
              <a:buNone/>
              <a:defRPr sz="3200" b="1">
                <a:solidFill>
                  <a:schemeClr val="accent2"/>
                </a:solidFill>
              </a:defRPr>
            </a:lvl4pPr>
            <a:lvl5pPr lvl="4" algn="l">
              <a:lnSpc>
                <a:spcPct val="100000"/>
              </a:lnSpc>
              <a:spcBef>
                <a:spcPts val="0"/>
              </a:spcBef>
              <a:spcAft>
                <a:spcPts val="0"/>
              </a:spcAft>
              <a:buClr>
                <a:schemeClr val="dk1"/>
              </a:buClr>
              <a:buSzPts val="3200"/>
              <a:buNone/>
              <a:defRPr sz="3200" b="1">
                <a:solidFill>
                  <a:schemeClr val="accent2"/>
                </a:solidFill>
              </a:defRPr>
            </a:lvl5pPr>
            <a:lvl6pPr lvl="5" algn="l">
              <a:lnSpc>
                <a:spcPct val="100000"/>
              </a:lnSpc>
              <a:spcBef>
                <a:spcPts val="0"/>
              </a:spcBef>
              <a:spcAft>
                <a:spcPts val="0"/>
              </a:spcAft>
              <a:buClr>
                <a:schemeClr val="dk1"/>
              </a:buClr>
              <a:buSzPts val="3200"/>
              <a:buNone/>
              <a:defRPr sz="3200" b="1">
                <a:solidFill>
                  <a:schemeClr val="accent2"/>
                </a:solidFill>
              </a:defRPr>
            </a:lvl6pPr>
            <a:lvl7pPr lvl="6" algn="l">
              <a:lnSpc>
                <a:spcPct val="100000"/>
              </a:lnSpc>
              <a:spcBef>
                <a:spcPts val="0"/>
              </a:spcBef>
              <a:spcAft>
                <a:spcPts val="0"/>
              </a:spcAft>
              <a:buClr>
                <a:schemeClr val="dk1"/>
              </a:buClr>
              <a:buSzPts val="3200"/>
              <a:buNone/>
              <a:defRPr sz="3200" b="1">
                <a:solidFill>
                  <a:schemeClr val="accent2"/>
                </a:solidFill>
              </a:defRPr>
            </a:lvl7pPr>
            <a:lvl8pPr lvl="7" algn="l">
              <a:lnSpc>
                <a:spcPct val="100000"/>
              </a:lnSpc>
              <a:spcBef>
                <a:spcPts val="0"/>
              </a:spcBef>
              <a:spcAft>
                <a:spcPts val="0"/>
              </a:spcAft>
              <a:buClr>
                <a:schemeClr val="dk1"/>
              </a:buClr>
              <a:buSzPts val="3200"/>
              <a:buNone/>
              <a:defRPr sz="3200" b="1">
                <a:solidFill>
                  <a:schemeClr val="accent2"/>
                </a:solidFill>
              </a:defRPr>
            </a:lvl8pPr>
            <a:lvl9pPr lvl="8" algn="l">
              <a:lnSpc>
                <a:spcPct val="100000"/>
              </a:lnSpc>
              <a:spcBef>
                <a:spcPts val="0"/>
              </a:spcBef>
              <a:spcAft>
                <a:spcPts val="0"/>
              </a:spcAft>
              <a:buClr>
                <a:schemeClr val="dk1"/>
              </a:buClr>
              <a:buSzPts val="3200"/>
              <a:buNone/>
              <a:defRPr sz="3200" b="1">
                <a:solidFill>
                  <a:schemeClr val="accent2"/>
                </a:solidFill>
              </a:defRPr>
            </a:lvl9pPr>
          </a:lstStyle>
          <a:p>
            <a:endParaRPr/>
          </a:p>
        </p:txBody>
      </p:sp>
      <p:sp>
        <p:nvSpPr>
          <p:cNvPr id="58" name="Google Shape;58;p13"/>
          <p:cNvSpPr txBox="1">
            <a:spLocks noGrp="1"/>
          </p:cNvSpPr>
          <p:nvPr>
            <p:ph type="body" idx="1"/>
          </p:nvPr>
        </p:nvSpPr>
        <p:spPr>
          <a:xfrm>
            <a:off x="4692950" y="1439525"/>
            <a:ext cx="4136400" cy="2880300"/>
          </a:xfrm>
          <a:prstGeom prst="rect">
            <a:avLst/>
          </a:prstGeom>
          <a:noFill/>
        </p:spPr>
        <p:txBody>
          <a:bodyPr spcFirstLastPara="1" wrap="square" lIns="91425" tIns="91425" rIns="91425" bIns="91425" anchor="t" anchorCtr="0">
            <a:noAutofit/>
          </a:bodyPr>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59" name="Google Shape;59;p13"/>
          <p:cNvSpPr txBox="1">
            <a:spLocks noGrp="1"/>
          </p:cNvSpPr>
          <p:nvPr>
            <p:ph type="body" idx="2"/>
          </p:nvPr>
        </p:nvSpPr>
        <p:spPr>
          <a:xfrm>
            <a:off x="349200" y="1439525"/>
            <a:ext cx="4136400" cy="2880300"/>
          </a:xfrm>
          <a:prstGeom prst="rect">
            <a:avLst/>
          </a:prstGeom>
          <a:noFill/>
        </p:spPr>
        <p:txBody>
          <a:bodyPr spcFirstLastPara="1" wrap="square" lIns="91425" tIns="91425" rIns="91425" bIns="91425" anchor="t" anchorCtr="0">
            <a:noAutofit/>
          </a:bodyPr>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7"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0" y="0"/>
            <a:ext cx="9144000" cy="2571750"/>
          </a:xfrm>
          <a:prstGeom prst="rect">
            <a:avLst/>
          </a:prstGeom>
        </p:spPr>
        <p:txBody>
          <a:bodyPr spcFirstLastPara="1" wrap="square" lIns="91425" tIns="91425" rIns="91425" bIns="91425" anchor="b" anchorCtr="0">
            <a:noAutofit/>
          </a:bodyPr>
          <a:lstStyle/>
          <a:p>
            <a:pPr lvl="0"/>
            <a:r>
              <a:rPr lang="en-US" sz="3600" dirty="0">
                <a:solidFill>
                  <a:schemeClr val="dk1"/>
                </a:solidFill>
              </a:rPr>
              <a:t>Forecasting Retail Sales of 45 Stores Using Time Series Model</a:t>
            </a:r>
          </a:p>
        </p:txBody>
      </p:sp>
      <p:sp>
        <p:nvSpPr>
          <p:cNvPr id="72" name="Google Shape;72;p15"/>
          <p:cNvSpPr txBox="1">
            <a:spLocks noGrp="1"/>
          </p:cNvSpPr>
          <p:nvPr>
            <p:ph type="subTitle" idx="1"/>
          </p:nvPr>
        </p:nvSpPr>
        <p:spPr>
          <a:xfrm>
            <a:off x="198120" y="2776160"/>
            <a:ext cx="6111240" cy="693600"/>
          </a:xfrm>
          <a:prstGeom prst="rect">
            <a:avLst/>
          </a:prstGeom>
        </p:spPr>
        <p:txBody>
          <a:bodyPr spcFirstLastPara="1" wrap="square" lIns="91425" tIns="91425" rIns="91425" bIns="91425" anchor="t" anchorCtr="0">
            <a:noAutofit/>
          </a:bodyPr>
          <a:lstStyle/>
          <a:p>
            <a:pPr marL="0" lvl="0" indent="0">
              <a:lnSpc>
                <a:spcPct val="115000"/>
              </a:lnSpc>
            </a:pPr>
            <a:r>
              <a:rPr lang="en" sz="1600" dirty="0" err="1">
                <a:solidFill>
                  <a:srgbClr val="F3F3F3"/>
                </a:solidFill>
                <a:latin typeface="Raleway"/>
                <a:ea typeface="Raleway"/>
                <a:cs typeface="Raleway"/>
                <a:sym typeface="Raleway"/>
              </a:rPr>
              <a:t>Yufan</a:t>
            </a:r>
            <a:r>
              <a:rPr lang="en" sz="1600" dirty="0">
                <a:solidFill>
                  <a:srgbClr val="F3F3F3"/>
                </a:solidFill>
                <a:latin typeface="Raleway"/>
                <a:ea typeface="Raleway"/>
                <a:cs typeface="Raleway"/>
                <a:sym typeface="Raleway"/>
              </a:rPr>
              <a:t> Zheng(yz6070), </a:t>
            </a:r>
            <a:r>
              <a:rPr lang="en" sz="1600" dirty="0" err="1">
                <a:solidFill>
                  <a:srgbClr val="F3F3F3"/>
                </a:solidFill>
                <a:latin typeface="Raleway"/>
                <a:ea typeface="Raleway"/>
                <a:cs typeface="Raleway"/>
                <a:sym typeface="Raleway"/>
              </a:rPr>
              <a:t>Xuechen</a:t>
            </a:r>
            <a:r>
              <a:rPr lang="en" sz="1600" dirty="0">
                <a:solidFill>
                  <a:srgbClr val="F3F3F3"/>
                </a:solidFill>
                <a:latin typeface="Raleway"/>
                <a:ea typeface="Raleway"/>
                <a:cs typeface="Raleway"/>
                <a:sym typeface="Raleway"/>
              </a:rPr>
              <a:t> Li (xl3002), </a:t>
            </a:r>
            <a:r>
              <a:rPr lang="en" sz="1600" dirty="0" err="1">
                <a:solidFill>
                  <a:srgbClr val="F3F3F3"/>
                </a:solidFill>
                <a:latin typeface="Raleway"/>
                <a:ea typeface="Raleway"/>
                <a:cs typeface="Raleway"/>
                <a:sym typeface="Raleway"/>
              </a:rPr>
              <a:t>Jih</a:t>
            </a:r>
            <a:r>
              <a:rPr lang="en" sz="1600" dirty="0">
                <a:solidFill>
                  <a:srgbClr val="F3F3F3"/>
                </a:solidFill>
                <a:latin typeface="Raleway"/>
                <a:ea typeface="Raleway"/>
                <a:cs typeface="Raleway"/>
                <a:sym typeface="Raleway"/>
              </a:rPr>
              <a:t>-Wei Yu (jwy290)</a:t>
            </a:r>
            <a:endParaRPr sz="1600" dirty="0">
              <a:solidFill>
                <a:srgbClr val="F3F3F3"/>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49300" y="232497"/>
            <a:ext cx="7407000" cy="662400"/>
          </a:xfrm>
          <a:prstGeom prst="rect">
            <a:avLst/>
          </a:prstGeom>
        </p:spPr>
        <p:txBody>
          <a:bodyPr spcFirstLastPara="1" wrap="square" lIns="91425" tIns="91425" rIns="91425" bIns="91425" anchor="t" anchorCtr="0">
            <a:noAutofit/>
          </a:bodyPr>
          <a:lstStyle/>
          <a:p>
            <a:r>
              <a:rPr lang="en-US" sz="2800" dirty="0"/>
              <a:t>Data Visualization</a:t>
            </a:r>
          </a:p>
        </p:txBody>
      </p:sp>
      <p:sp>
        <p:nvSpPr>
          <p:cNvPr id="5" name="Text Placeholder 4">
            <a:extLst>
              <a:ext uri="{FF2B5EF4-FFF2-40B4-BE49-F238E27FC236}">
                <a16:creationId xmlns:a16="http://schemas.microsoft.com/office/drawing/2014/main" id="{90DEAE55-E27E-3B4C-8565-A495325DB68B}"/>
              </a:ext>
            </a:extLst>
          </p:cNvPr>
          <p:cNvSpPr>
            <a:spLocks noGrp="1"/>
          </p:cNvSpPr>
          <p:nvPr>
            <p:ph type="body" idx="2"/>
          </p:nvPr>
        </p:nvSpPr>
        <p:spPr>
          <a:xfrm>
            <a:off x="0" y="780395"/>
            <a:ext cx="9144000" cy="1791355"/>
          </a:xfrm>
        </p:spPr>
        <p:txBody>
          <a:bodyPr/>
          <a:lstStyle/>
          <a:p>
            <a:pPr marL="127000" indent="0">
              <a:buNone/>
            </a:pPr>
            <a:r>
              <a:rPr lang="en-US" dirty="0"/>
              <a:t>We use dataset to plot average weekly sales by date, which is the foundation for forecasting in the next step. Besides, we add </a:t>
            </a:r>
            <a:r>
              <a:rPr lang="en-US" dirty="0" err="1"/>
              <a:t>IsHoliday</a:t>
            </a:r>
            <a:r>
              <a:rPr lang="en-US" dirty="0"/>
              <a:t> (dummy variable) scatter plot and find that the spikes of sales are probably due to those festivals, indicating that holiday is an important indicator for sales,  so we put this variable in our forecast model.</a:t>
            </a:r>
          </a:p>
        </p:txBody>
      </p:sp>
      <p:pic>
        <p:nvPicPr>
          <p:cNvPr id="7" name="Picture 6">
            <a:extLst>
              <a:ext uri="{FF2B5EF4-FFF2-40B4-BE49-F238E27FC236}">
                <a16:creationId xmlns:a16="http://schemas.microsoft.com/office/drawing/2014/main" id="{9FAC7E88-29A7-9247-9EDC-7ED53DB5D116}"/>
              </a:ext>
            </a:extLst>
          </p:cNvPr>
          <p:cNvPicPr>
            <a:picLocks noChangeAspect="1"/>
          </p:cNvPicPr>
          <p:nvPr/>
        </p:nvPicPr>
        <p:blipFill>
          <a:blip r:embed="rId3"/>
          <a:stretch>
            <a:fillRect/>
          </a:stretch>
        </p:blipFill>
        <p:spPr>
          <a:xfrm>
            <a:off x="710213" y="1955134"/>
            <a:ext cx="7723574" cy="28252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49300" y="156297"/>
            <a:ext cx="7407000" cy="547899"/>
          </a:xfrm>
          <a:prstGeom prst="rect">
            <a:avLst/>
          </a:prstGeom>
        </p:spPr>
        <p:txBody>
          <a:bodyPr spcFirstLastPara="1" wrap="square" lIns="91425" tIns="91425" rIns="91425" bIns="91425" anchor="t" anchorCtr="0">
            <a:noAutofit/>
          </a:bodyPr>
          <a:lstStyle/>
          <a:p>
            <a:r>
              <a:rPr lang="en-US" sz="2800" dirty="0"/>
              <a:t>General Model</a:t>
            </a:r>
          </a:p>
        </p:txBody>
      </p:sp>
      <p:sp>
        <p:nvSpPr>
          <p:cNvPr id="5" name="Text Placeholder 4">
            <a:extLst>
              <a:ext uri="{FF2B5EF4-FFF2-40B4-BE49-F238E27FC236}">
                <a16:creationId xmlns:a16="http://schemas.microsoft.com/office/drawing/2014/main" id="{90DEAE55-E27E-3B4C-8565-A495325DB68B}"/>
              </a:ext>
            </a:extLst>
          </p:cNvPr>
          <p:cNvSpPr>
            <a:spLocks noGrp="1"/>
          </p:cNvSpPr>
          <p:nvPr>
            <p:ph type="body" idx="2"/>
          </p:nvPr>
        </p:nvSpPr>
        <p:spPr>
          <a:xfrm>
            <a:off x="0" y="540801"/>
            <a:ext cx="9315450" cy="2078214"/>
          </a:xfrm>
        </p:spPr>
        <p:txBody>
          <a:bodyPr/>
          <a:lstStyle/>
          <a:p>
            <a:pPr marL="127000" indent="0">
              <a:buNone/>
            </a:pPr>
            <a:r>
              <a:rPr lang="en-US" altLang="zh-CN" dirty="0"/>
              <a:t>Firstly, by analyzing PACF of average sales time series, our AR model contains all lagged correlated terms, 1, 5, 39 etc. weeks. Our 2nd model adds variable '</a:t>
            </a:r>
            <a:r>
              <a:rPr lang="en-US" altLang="zh-CN" dirty="0" err="1"/>
              <a:t>IsHoliday</a:t>
            </a:r>
            <a:r>
              <a:rPr lang="en-US" altLang="zh-CN" dirty="0"/>
              <a:t>’ for its correlation to current term. The results of two models indicate that stores may achieve a higher sales volume in holiday weeks while sales history of the stores has little influence on average sales volume for its dropped coefficients. Moreover, by comparing the goodness-of-fitness between 2 models, we can see that ‘</a:t>
            </a:r>
            <a:r>
              <a:rPr lang="en-US" altLang="zh-CN" dirty="0" err="1"/>
              <a:t>IsHoiday</a:t>
            </a:r>
            <a:r>
              <a:rPr lang="en-US" altLang="zh-CN" dirty="0"/>
              <a:t>’ greatly improves the degree of fitting and thus it is significantly positively correlated to mean sales.</a:t>
            </a:r>
          </a:p>
          <a:p>
            <a:pPr marL="127000" indent="0">
              <a:buNone/>
            </a:pPr>
            <a:endParaRPr lang="en-US" dirty="0"/>
          </a:p>
        </p:txBody>
      </p:sp>
      <p:pic>
        <p:nvPicPr>
          <p:cNvPr id="6" name="Picture 5">
            <a:extLst>
              <a:ext uri="{FF2B5EF4-FFF2-40B4-BE49-F238E27FC236}">
                <a16:creationId xmlns:a16="http://schemas.microsoft.com/office/drawing/2014/main" id="{8B0D9A6D-F092-2349-B8E8-F8212BFD8ED0}"/>
              </a:ext>
            </a:extLst>
          </p:cNvPr>
          <p:cNvPicPr>
            <a:picLocks noChangeAspect="1"/>
          </p:cNvPicPr>
          <p:nvPr/>
        </p:nvPicPr>
        <p:blipFill>
          <a:blip r:embed="rId3"/>
          <a:stretch>
            <a:fillRect/>
          </a:stretch>
        </p:blipFill>
        <p:spPr>
          <a:xfrm>
            <a:off x="-632" y="2324394"/>
            <a:ext cx="9144632" cy="2386584"/>
          </a:xfrm>
          <a:prstGeom prst="rect">
            <a:avLst/>
          </a:prstGeom>
        </p:spPr>
      </p:pic>
    </p:spTree>
    <p:extLst>
      <p:ext uri="{BB962C8B-B14F-4D97-AF65-F5344CB8AC3E}">
        <p14:creationId xmlns:p14="http://schemas.microsoft.com/office/powerpoint/2010/main" val="200837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49300" y="232497"/>
            <a:ext cx="7407000" cy="662400"/>
          </a:xfrm>
          <a:prstGeom prst="rect">
            <a:avLst/>
          </a:prstGeom>
        </p:spPr>
        <p:txBody>
          <a:bodyPr spcFirstLastPara="1" wrap="square" lIns="91425" tIns="91425" rIns="91425" bIns="91425" anchor="t" anchorCtr="0">
            <a:noAutofit/>
          </a:bodyPr>
          <a:lstStyle/>
          <a:p>
            <a:r>
              <a:rPr lang="en-US" sz="2800" dirty="0"/>
              <a:t>Specific Model for Store 19</a:t>
            </a:r>
          </a:p>
        </p:txBody>
      </p:sp>
      <p:sp>
        <p:nvSpPr>
          <p:cNvPr id="5" name="Text Placeholder 4">
            <a:extLst>
              <a:ext uri="{FF2B5EF4-FFF2-40B4-BE49-F238E27FC236}">
                <a16:creationId xmlns:a16="http://schemas.microsoft.com/office/drawing/2014/main" id="{90DEAE55-E27E-3B4C-8565-A495325DB68B}"/>
              </a:ext>
            </a:extLst>
          </p:cNvPr>
          <p:cNvSpPr>
            <a:spLocks noGrp="1"/>
          </p:cNvSpPr>
          <p:nvPr>
            <p:ph type="body" idx="2"/>
          </p:nvPr>
        </p:nvSpPr>
        <p:spPr>
          <a:xfrm>
            <a:off x="0" y="780396"/>
            <a:ext cx="9144000" cy="1279224"/>
          </a:xfrm>
        </p:spPr>
        <p:txBody>
          <a:bodyPr/>
          <a:lstStyle/>
          <a:p>
            <a:pPr marL="127000" indent="0">
              <a:buNone/>
            </a:pPr>
            <a:r>
              <a:rPr lang="en-US" dirty="0"/>
              <a:t>As adding external variables does not bring much extra benefits to the prediction, we can infer that the model only containing lagged variables has predicted the model quite well. However, there is a little improvement after adding external variables reveals that current and future sales volume of one specific store is closely related to its past performance in sales. </a:t>
            </a:r>
          </a:p>
        </p:txBody>
      </p:sp>
      <p:pic>
        <p:nvPicPr>
          <p:cNvPr id="3" name="Picture 2">
            <a:extLst>
              <a:ext uri="{FF2B5EF4-FFF2-40B4-BE49-F238E27FC236}">
                <a16:creationId xmlns:a16="http://schemas.microsoft.com/office/drawing/2014/main" id="{5F875D9B-E391-C247-A7DC-1A258C7E782C}"/>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0" y="2175805"/>
            <a:ext cx="9144000" cy="2372116"/>
          </a:xfrm>
          <a:prstGeom prst="rect">
            <a:avLst/>
          </a:prstGeom>
        </p:spPr>
      </p:pic>
    </p:spTree>
    <p:extLst>
      <p:ext uri="{BB962C8B-B14F-4D97-AF65-F5344CB8AC3E}">
        <p14:creationId xmlns:p14="http://schemas.microsoft.com/office/powerpoint/2010/main" val="107930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49300" y="232497"/>
            <a:ext cx="7407000" cy="662400"/>
          </a:xfrm>
          <a:prstGeom prst="rect">
            <a:avLst/>
          </a:prstGeom>
        </p:spPr>
        <p:txBody>
          <a:bodyPr spcFirstLastPara="1" wrap="square" lIns="91425" tIns="91425" rIns="91425" bIns="91425" anchor="t" anchorCtr="0">
            <a:noAutofit/>
          </a:bodyPr>
          <a:lstStyle/>
          <a:p>
            <a:r>
              <a:rPr lang="en-US" sz="2800" dirty="0"/>
              <a:t>Conclusion</a:t>
            </a:r>
            <a:br>
              <a:rPr lang="en-US" sz="2800" dirty="0"/>
            </a:br>
            <a:endParaRPr lang="en-US" sz="2800" dirty="0"/>
          </a:p>
        </p:txBody>
      </p:sp>
      <p:sp>
        <p:nvSpPr>
          <p:cNvPr id="7" name="Google Shape;156;p26">
            <a:extLst>
              <a:ext uri="{FF2B5EF4-FFF2-40B4-BE49-F238E27FC236}">
                <a16:creationId xmlns:a16="http://schemas.microsoft.com/office/drawing/2014/main" id="{19CB559F-13E0-A046-B4C4-0A47ABFFE331}"/>
              </a:ext>
            </a:extLst>
          </p:cNvPr>
          <p:cNvSpPr txBox="1">
            <a:spLocks noGrp="1"/>
          </p:cNvSpPr>
          <p:nvPr>
            <p:ph type="body" idx="1"/>
          </p:nvPr>
        </p:nvSpPr>
        <p:spPr>
          <a:xfrm>
            <a:off x="4692950" y="1704513"/>
            <a:ext cx="4136400" cy="2876365"/>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27000" lvl="0" indent="0">
              <a:buClr>
                <a:srgbClr val="434343"/>
              </a:buClr>
              <a:buNone/>
            </a:pPr>
            <a:r>
              <a:rPr lang="en-US" dirty="0"/>
              <a:t>Noticing that the sales values from last week and one year ago affect the predicted sales most significantly and markdowns seems not to be an effective method to raise sales.</a:t>
            </a:r>
          </a:p>
          <a:p>
            <a:pPr marL="127000" indent="0">
              <a:buClr>
                <a:srgbClr val="434343"/>
              </a:buClr>
              <a:buNone/>
            </a:pPr>
            <a:r>
              <a:rPr lang="en-US" dirty="0"/>
              <a:t>We can also advise stores to increase inventory when CPI raises or holiday is coming. Similarly, faced with higher unemployment rate or temperature, stores are supposed to cut down on their stock to avoid slow sale and unnecessary loss. </a:t>
            </a:r>
            <a:endParaRPr dirty="0">
              <a:solidFill>
                <a:srgbClr val="434343"/>
              </a:solidFill>
            </a:endParaRPr>
          </a:p>
        </p:txBody>
      </p:sp>
      <p:sp>
        <p:nvSpPr>
          <p:cNvPr id="8" name="Google Shape;157;p26">
            <a:extLst>
              <a:ext uri="{FF2B5EF4-FFF2-40B4-BE49-F238E27FC236}">
                <a16:creationId xmlns:a16="http://schemas.microsoft.com/office/drawing/2014/main" id="{56251AAD-0F95-8843-A49C-50E946BAEC48}"/>
              </a:ext>
            </a:extLst>
          </p:cNvPr>
          <p:cNvSpPr txBox="1">
            <a:spLocks noGrp="1"/>
          </p:cNvSpPr>
          <p:nvPr>
            <p:ph type="body" idx="2"/>
          </p:nvPr>
        </p:nvSpPr>
        <p:spPr>
          <a:xfrm>
            <a:off x="349300" y="1704513"/>
            <a:ext cx="4136400" cy="2876365"/>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35560" lvl="0" indent="0">
              <a:buClr>
                <a:srgbClr val="434343"/>
              </a:buClr>
              <a:buNone/>
            </a:pPr>
            <a:r>
              <a:rPr lang="en-US" dirty="0"/>
              <a:t>Summarizing models above, we can see that the lagged terms of week 1, 5, 39 ,51 or 52 are correlated to its current sales. Therefore, we can partly predict future average sales with sales volume history. At the same time, holidays will greatly stimulate consumption and increase the value of sales. Thus, the incoming holiday arrangements can also help us to forecast future sales in a macroscopic view.</a:t>
            </a:r>
            <a:endParaRPr dirty="0">
              <a:solidFill>
                <a:srgbClr val="434343"/>
              </a:solidFill>
            </a:endParaRPr>
          </a:p>
        </p:txBody>
      </p:sp>
      <p:sp>
        <p:nvSpPr>
          <p:cNvPr id="9" name="Google Shape;158;p26">
            <a:extLst>
              <a:ext uri="{FF2B5EF4-FFF2-40B4-BE49-F238E27FC236}">
                <a16:creationId xmlns:a16="http://schemas.microsoft.com/office/drawing/2014/main" id="{FB473D15-880F-9B46-A7CE-0E11D760492D}"/>
              </a:ext>
            </a:extLst>
          </p:cNvPr>
          <p:cNvSpPr txBox="1"/>
          <p:nvPr/>
        </p:nvSpPr>
        <p:spPr>
          <a:xfrm>
            <a:off x="349300" y="894897"/>
            <a:ext cx="4136400" cy="6624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rgbClr val="CCCCCC"/>
                </a:solidFill>
                <a:latin typeface="Source Sans Pro"/>
                <a:ea typeface="Source Sans Pro"/>
                <a:cs typeface="Source Sans Pro"/>
                <a:sym typeface="Source Sans Pro"/>
              </a:rPr>
              <a:t>General Model</a:t>
            </a:r>
            <a:endParaRPr sz="2100" b="1" dirty="0">
              <a:solidFill>
                <a:srgbClr val="CCCCCC"/>
              </a:solidFill>
              <a:latin typeface="Source Sans Pro"/>
              <a:ea typeface="Source Sans Pro"/>
              <a:cs typeface="Source Sans Pro"/>
              <a:sym typeface="Source Sans Pro"/>
            </a:endParaRPr>
          </a:p>
        </p:txBody>
      </p:sp>
      <p:sp>
        <p:nvSpPr>
          <p:cNvPr id="10" name="Google Shape;159;p26">
            <a:extLst>
              <a:ext uri="{FF2B5EF4-FFF2-40B4-BE49-F238E27FC236}">
                <a16:creationId xmlns:a16="http://schemas.microsoft.com/office/drawing/2014/main" id="{FB8A46EA-FCE4-C44F-A16D-2DC7BAB47A1B}"/>
              </a:ext>
            </a:extLst>
          </p:cNvPr>
          <p:cNvSpPr txBox="1"/>
          <p:nvPr/>
        </p:nvSpPr>
        <p:spPr>
          <a:xfrm>
            <a:off x="4692950" y="894897"/>
            <a:ext cx="4136400" cy="6624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rgbClr val="CCCCCC"/>
                </a:solidFill>
                <a:latin typeface="Source Sans Pro"/>
                <a:ea typeface="Source Sans Pro"/>
                <a:cs typeface="Source Sans Pro"/>
                <a:sym typeface="Source Sans Pro"/>
              </a:rPr>
              <a:t>Specific Model for Store 19</a:t>
            </a:r>
            <a:endParaRPr sz="2100" b="1" dirty="0">
              <a:solidFill>
                <a:srgbClr val="CCCCCC"/>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4159580139"/>
      </p:ext>
    </p:extLst>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438</Words>
  <Application>Microsoft Macintosh PowerPoint</Application>
  <PresentationFormat>On-screen Show (16:9)</PresentationFormat>
  <Paragraphs>14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Raleway</vt:lpstr>
      <vt:lpstr>Arial</vt:lpstr>
      <vt:lpstr>Source Sans Pro</vt:lpstr>
      <vt:lpstr>Plum</vt:lpstr>
      <vt:lpstr>Forecasting Retail Sales of 45 Stores Using Time Series Model</vt:lpstr>
      <vt:lpstr>Data Visualization</vt:lpstr>
      <vt:lpstr>General Model</vt:lpstr>
      <vt:lpstr>Specific Model for Store 19</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Nike, Inc.</dc:title>
  <cp:lastModifiedBy>Jih-Wei Yu</cp:lastModifiedBy>
  <cp:revision>9</cp:revision>
  <dcterms:modified xsi:type="dcterms:W3CDTF">2020-05-13T01:28:32Z</dcterms:modified>
</cp:coreProperties>
</file>