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61" r:id="rId7"/>
    <p:sldId id="293" r:id="rId8"/>
    <p:sldId id="264" r:id="rId9"/>
    <p:sldId id="281" r:id="rId10"/>
    <p:sldId id="282" r:id="rId11"/>
    <p:sldId id="265" r:id="rId12"/>
    <p:sldId id="286" r:id="rId13"/>
    <p:sldId id="279" r:id="rId14"/>
    <p:sldId id="283" r:id="rId15"/>
    <p:sldId id="267" r:id="rId16"/>
    <p:sldId id="270" r:id="rId17"/>
    <p:sldId id="287" r:id="rId18"/>
    <p:sldId id="288" r:id="rId19"/>
    <p:sldId id="290" r:id="rId20"/>
    <p:sldId id="291" r:id="rId21"/>
    <p:sldId id="294" r:id="rId22"/>
    <p:sldId id="292" r:id="rId23"/>
    <p:sldId id="289" r:id="rId24"/>
    <p:sldId id="271" r:id="rId25"/>
    <p:sldId id="278" r:id="rId26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8"/>
      <p:bold r:id="rId29"/>
      <p:italic r:id="rId30"/>
      <p:boldItalic r:id="rId31"/>
    </p:embeddedFont>
    <p:embeddedFont>
      <p:font typeface="Oswald" panose="00000500000000000000" pitchFamily="2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DF0E9-E57B-CC77-A0BF-49F6A94C1D31}" v="68" dt="2023-06-13T13:55:54.104"/>
    <p1510:client id="{1A59AED7-3944-E717-8D9C-041A851B3654}" v="23" dt="2023-06-17T02:20:02.256"/>
    <p1510:client id="{57EACC80-C4D8-B06E-37DE-66602BB3A4DB}" v="366" dt="2023-06-17T04:36:43.167"/>
    <p1510:client id="{8A8A02F8-7D7E-BF21-6E1C-971B4967EB93}" v="17" dt="2023-06-16T08:14:06.744"/>
    <p1510:client id="{9DC01329-A9AE-14D9-AA8C-58005E59CEA6}" v="21" dt="2023-06-13T14:43:45.317"/>
    <p1510:client id="{D971E5E1-E95C-526A-B68E-234EA361B59E}" v="278" dt="2023-06-17T05:54:16.702"/>
    <p1510:client id="{E1A15CD9-DDEB-8B41-9983-9F42AFD86DAA}" v="419" dt="2023-06-16T15:19:17.399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40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Slide.vn - 2019">
            <a:extLst>
              <a:ext uri="{FF2B5EF4-FFF2-40B4-BE49-F238E27FC236}">
                <a16:creationId xmlns:a16="http://schemas.microsoft.com/office/drawing/2014/main" id="{1978E5B3-C551-4D28-C7DE-08AD12AAD83A}"/>
              </a:ext>
            </a:extLst>
          </p:cNvPr>
          <p:cNvSpPr txBox="1"/>
          <p:nvPr userDrawn="1"/>
        </p:nvSpPr>
        <p:spPr>
          <a:xfrm>
            <a:off x="0" y="-15123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CFCFCF"/>
                </a:solidFill>
              </a:rPr>
              <a:t>www.9slide.vn</a:t>
            </a:r>
          </a:p>
        </p:txBody>
      </p:sp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k-wh0am1/Federated-Learning-meets-Homomorphic-Encryptio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142558" y="403777"/>
            <a:ext cx="658542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PRIVACY-PRESERVING USING HOMOMORPHIC ENCRYPTION ON FEDERATED LEARNING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2786F-18CF-F1FD-BB46-5317695DB1C1}"/>
              </a:ext>
            </a:extLst>
          </p:cNvPr>
          <p:cNvSpPr txBox="1"/>
          <p:nvPr/>
        </p:nvSpPr>
        <p:spPr>
          <a:xfrm>
            <a:off x="3429000" y="3145441"/>
            <a:ext cx="4611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CDF5-4466-2048-BD0D-3F59790F2046}"/>
              </a:ext>
            </a:extLst>
          </p:cNvPr>
          <p:cNvSpPr txBox="1"/>
          <p:nvPr/>
        </p:nvSpPr>
        <p:spPr>
          <a:xfrm>
            <a:off x="4435268" y="3790491"/>
            <a:ext cx="461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21520011 - Võ Nguyên Chương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B4976-AB8F-9E42-4FDB-BFBC4859DF61}"/>
              </a:ext>
            </a:extLst>
          </p:cNvPr>
          <p:cNvSpPr txBox="1"/>
          <p:nvPr/>
        </p:nvSpPr>
        <p:spPr>
          <a:xfrm>
            <a:off x="4435268" y="4248150"/>
            <a:ext cx="461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21520757 -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Hữu Dương</a:t>
            </a:r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DDFE6-9626-AC7F-2133-7FB4E540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0350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8C329-2BF5-355F-456B-73636821A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1D3B9-4ED7-6FF8-EA6F-520D788B3FC8}"/>
              </a:ext>
            </a:extLst>
          </p:cNvPr>
          <p:cNvSpPr txBox="1"/>
          <p:nvPr/>
        </p:nvSpPr>
        <p:spPr>
          <a:xfrm>
            <a:off x="3429000" y="28575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Federated Learning</a:t>
            </a:r>
          </a:p>
        </p:txBody>
      </p:sp>
      <p:pic>
        <p:nvPicPr>
          <p:cNvPr id="1026" name="Picture 2" descr="What Is Federated Learning? | NVIDIA Blog">
            <a:extLst>
              <a:ext uri="{FF2B5EF4-FFF2-40B4-BE49-F238E27FC236}">
                <a16:creationId xmlns:a16="http://schemas.microsoft.com/office/drawing/2014/main" id="{CD377C4A-6E7F-DB9C-1FE9-B7FA55AA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25" y="685860"/>
            <a:ext cx="7620000" cy="37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19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BCAF3-55C4-B295-BB08-A551087A1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E4E8C-3005-E4EF-AB2D-85C6834E5CB1}"/>
              </a:ext>
            </a:extLst>
          </p:cNvPr>
          <p:cNvSpPr txBox="1"/>
          <p:nvPr/>
        </p:nvSpPr>
        <p:spPr>
          <a:xfrm>
            <a:off x="3352800" y="209550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Logistics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FAE0E-A0AD-1CE4-0665-535B905A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60"/>
            <a:ext cx="6877050" cy="37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4"/>
          <p:cNvGrpSpPr/>
          <p:nvPr/>
        </p:nvGrpSpPr>
        <p:grpSpPr>
          <a:xfrm>
            <a:off x="3863657" y="3578091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86228" y="3424174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1929F-E61F-22A6-9DE0-7B54CBEAB931}"/>
              </a:ext>
            </a:extLst>
          </p:cNvPr>
          <p:cNvSpPr txBox="1"/>
          <p:nvPr/>
        </p:nvSpPr>
        <p:spPr>
          <a:xfrm>
            <a:off x="465787" y="322998"/>
            <a:ext cx="821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effectLst/>
                <a:latin typeface="Arial" panose="020B0604020202020204" pitchFamily="34" charset="0"/>
              </a:rPr>
              <a:t>Homomorphic Encryption Schemes</a:t>
            </a:r>
            <a:endParaRPr lang="en-US" sz="2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B9CA8-7A7F-7E32-B3DA-183DC11B0E0B}"/>
              </a:ext>
            </a:extLst>
          </p:cNvPr>
          <p:cNvSpPr txBox="1"/>
          <p:nvPr/>
        </p:nvSpPr>
        <p:spPr>
          <a:xfrm>
            <a:off x="942041" y="756727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Second-generation FHE: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E9CD7-7852-8188-B0A7-BBF57B8C0FAA}"/>
              </a:ext>
            </a:extLst>
          </p:cNvPr>
          <p:cNvSpPr txBox="1"/>
          <p:nvPr/>
        </p:nvSpPr>
        <p:spPr>
          <a:xfrm>
            <a:off x="1313531" y="1084967"/>
            <a:ext cx="5248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Brakerski-Gentry-Vaikuntanathan (BGV, 2011) scheme.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Brakerski/Fan-Vercauteren (BFV, 2012) scheme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6C414-34DC-E78F-5231-0123DF489707}"/>
              </a:ext>
            </a:extLst>
          </p:cNvPr>
          <p:cNvSpPr txBox="1"/>
          <p:nvPr/>
        </p:nvSpPr>
        <p:spPr>
          <a:xfrm>
            <a:off x="942040" y="3094732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/>
              <a:t>High security level: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3FB1C-8C45-D4AF-471E-F81FB131749F}"/>
              </a:ext>
            </a:extLst>
          </p:cNvPr>
          <p:cNvSpPr txBox="1"/>
          <p:nvPr/>
        </p:nvSpPr>
        <p:spPr>
          <a:xfrm>
            <a:off x="1313530" y="3402243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Based on the hardness of the LWE problem in these rings.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47C71-2A77-DBF6-3AD2-64B7368F1537}"/>
              </a:ext>
            </a:extLst>
          </p:cNvPr>
          <p:cNvSpPr txBox="1"/>
          <p:nvPr/>
        </p:nvSpPr>
        <p:spPr>
          <a:xfrm>
            <a:off x="942041" y="1968338"/>
            <a:ext cx="248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Fourth-generation FHE: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535A-B3E6-0F6A-5105-77A8602C2531}"/>
              </a:ext>
            </a:extLst>
          </p:cNvPr>
          <p:cNvSpPr txBox="1"/>
          <p:nvPr/>
        </p:nvSpPr>
        <p:spPr>
          <a:xfrm>
            <a:off x="1313531" y="2275849"/>
            <a:ext cx="487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The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Cheon, Kim, Kim and Song (CKKS, 2016) scheme.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E0AC188-D850-254D-48AC-A8ADDA8ABEEE}"/>
              </a:ext>
            </a:extLst>
          </p:cNvPr>
          <p:cNvSpPr/>
          <p:nvPr/>
        </p:nvSpPr>
        <p:spPr>
          <a:xfrm>
            <a:off x="719302" y="1766602"/>
            <a:ext cx="445477" cy="122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40BC1D-B8CD-AA1B-8CE2-EC0F79ADD18A}"/>
              </a:ext>
            </a:extLst>
          </p:cNvPr>
          <p:cNvSpPr/>
          <p:nvPr/>
        </p:nvSpPr>
        <p:spPr>
          <a:xfrm>
            <a:off x="688327" y="2799535"/>
            <a:ext cx="445477" cy="122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88431-1514-E993-A043-D6974CA8535F}"/>
              </a:ext>
            </a:extLst>
          </p:cNvPr>
          <p:cNvSpPr txBox="1"/>
          <p:nvPr/>
        </p:nvSpPr>
        <p:spPr>
          <a:xfrm>
            <a:off x="1313531" y="2703387"/>
            <a:ext cx="500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FF0000"/>
                </a:solidFill>
                <a:effectLst/>
                <a:latin typeface="Söhne"/>
              </a:rPr>
              <a:t>Supports approximate computations with floating-point precision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1A897-0151-D6D9-F207-3F1B9B4DEDBB}"/>
              </a:ext>
            </a:extLst>
          </p:cNvPr>
          <p:cNvSpPr txBox="1"/>
          <p:nvPr/>
        </p:nvSpPr>
        <p:spPr>
          <a:xfrm>
            <a:off x="1313530" y="1667934"/>
            <a:ext cx="500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öhne"/>
              </a:rPr>
              <a:t>M</a:t>
            </a:r>
            <a:r>
              <a:rPr lang="en-US" b="0" i="0">
                <a:solidFill>
                  <a:srgbClr val="FF0000"/>
                </a:solidFill>
                <a:effectLst/>
                <a:latin typeface="Söhne"/>
              </a:rPr>
              <a:t>ainly used for computations involving integer values.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" name="Google Shape;357;p46">
            <a:extLst>
              <a:ext uri="{FF2B5EF4-FFF2-40B4-BE49-F238E27FC236}">
                <a16:creationId xmlns:a16="http://schemas.microsoft.com/office/drawing/2014/main" id="{A245E4A9-55C2-6657-C858-48CA0A414C3E}"/>
              </a:ext>
            </a:extLst>
          </p:cNvPr>
          <p:cNvGrpSpPr/>
          <p:nvPr/>
        </p:nvGrpSpPr>
        <p:grpSpPr>
          <a:xfrm>
            <a:off x="812132" y="347913"/>
            <a:ext cx="5845024" cy="561978"/>
            <a:chOff x="3131841" y="1442348"/>
            <a:chExt cx="6012162" cy="540000"/>
          </a:xfrm>
        </p:grpSpPr>
        <p:sp>
          <p:nvSpPr>
            <p:cNvPr id="3" name="Google Shape;358;p46">
              <a:extLst>
                <a:ext uri="{FF2B5EF4-FFF2-40B4-BE49-F238E27FC236}">
                  <a16:creationId xmlns:a16="http://schemas.microsoft.com/office/drawing/2014/main" id="{C9D358CD-2620-A564-5890-D20A007814C0}"/>
                </a:ext>
              </a:extLst>
            </p:cNvPr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359;p46">
              <a:extLst>
                <a:ext uri="{FF2B5EF4-FFF2-40B4-BE49-F238E27FC236}">
                  <a16:creationId xmlns:a16="http://schemas.microsoft.com/office/drawing/2014/main" id="{364CB178-91FD-2603-8D12-A698BB3F4764}"/>
                </a:ext>
              </a:extLst>
            </p:cNvPr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360;p46">
            <a:extLst>
              <a:ext uri="{FF2B5EF4-FFF2-40B4-BE49-F238E27FC236}">
                <a16:creationId xmlns:a16="http://schemas.microsoft.com/office/drawing/2014/main" id="{29864C6F-EB91-132F-42F6-447410B6E9DB}"/>
              </a:ext>
            </a:extLst>
          </p:cNvPr>
          <p:cNvSpPr txBox="1"/>
          <p:nvPr/>
        </p:nvSpPr>
        <p:spPr>
          <a:xfrm>
            <a:off x="857479" y="453468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B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F785-6E5B-9D95-C73F-A28E124D62BE}"/>
              </a:ext>
            </a:extLst>
          </p:cNvPr>
          <p:cNvSpPr txBox="1"/>
          <p:nvPr/>
        </p:nvSpPr>
        <p:spPr>
          <a:xfrm>
            <a:off x="1438918" y="362318"/>
            <a:ext cx="501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Propose for Implementation</a:t>
            </a:r>
            <a:endParaRPr lang="en-ID" sz="2800" b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535B3-281B-6A83-AB72-9D45F1099808}"/>
              </a:ext>
            </a:extLst>
          </p:cNvPr>
          <p:cNvSpPr txBox="1"/>
          <p:nvPr/>
        </p:nvSpPr>
        <p:spPr>
          <a:xfrm>
            <a:off x="806269" y="1000790"/>
            <a:ext cx="632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the proposed system model for </a:t>
            </a:r>
            <a:r>
              <a:rPr lang="en-US">
                <a:effectLst/>
                <a:latin typeface="Arial" panose="020B0604020202020204" pitchFamily="34" charset="0"/>
              </a:rPr>
              <a:t>Breast Cancer detection training method.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530C2-39F4-7556-C4CF-246C9D59032C}"/>
              </a:ext>
            </a:extLst>
          </p:cNvPr>
          <p:cNvSpPr txBox="1"/>
          <p:nvPr/>
        </p:nvSpPr>
        <p:spPr>
          <a:xfrm>
            <a:off x="857479" y="1540671"/>
            <a:ext cx="6324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Datasets: Breast Cancer datasets for study-case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E763D-3F13-21FF-B99B-E72210D9F70F}"/>
              </a:ext>
            </a:extLst>
          </p:cNvPr>
          <p:cNvSpPr txBox="1"/>
          <p:nvPr/>
        </p:nvSpPr>
        <p:spPr>
          <a:xfrm>
            <a:off x="1193132" y="1802126"/>
            <a:ext cx="6678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70C0"/>
                </a:solidFill>
              </a:rPr>
              <a:t>https://www.kaggle.com/datasets/yasserh/breast-cancer-dataset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70C0"/>
                </a:solidFill>
              </a:rPr>
              <a:t>https://archive.ics.uci.edu/ml/datasets/Breast+Cancer+Wisconsin+(Diagnostic)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80294-7CE6-A4C9-92DC-AC26EDD48F2E}"/>
              </a:ext>
            </a:extLst>
          </p:cNvPr>
          <p:cNvSpPr txBox="1"/>
          <p:nvPr/>
        </p:nvSpPr>
        <p:spPr>
          <a:xfrm>
            <a:off x="857478" y="2402579"/>
            <a:ext cx="632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Python for Machine learning: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824A9-2A57-09E6-6D83-B02CB1B3046B}"/>
              </a:ext>
            </a:extLst>
          </p:cNvPr>
          <p:cNvSpPr txBox="1"/>
          <p:nvPr/>
        </p:nvSpPr>
        <p:spPr>
          <a:xfrm>
            <a:off x="1193131" y="269796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Arial" panose="020B0604020202020204" pitchFamily="34" charset="0"/>
              </a:rPr>
              <a:t>PyTorch: for machine learning processes.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Arial" panose="020B0604020202020204" pitchFamily="34" charset="0"/>
              </a:rPr>
              <a:t>Numpy</a:t>
            </a:r>
            <a:r>
              <a:rPr lang="en-US">
                <a:latin typeface="Arial" panose="020B0604020202020204" pitchFamily="34" charset="0"/>
              </a:rPr>
              <a:t>, </a:t>
            </a:r>
            <a:r>
              <a:rPr lang="en-US">
                <a:effectLst/>
                <a:latin typeface="Arial" panose="020B0604020202020204" pitchFamily="34" charset="0"/>
              </a:rPr>
              <a:t>pandas</a:t>
            </a:r>
            <a:r>
              <a:rPr lang="en-US">
                <a:latin typeface="Arial" panose="020B0604020202020204" pitchFamily="34" charset="0"/>
              </a:rPr>
              <a:t>: for data pre</a:t>
            </a:r>
            <a:r>
              <a:rPr lang="en-US">
                <a:effectLst/>
                <a:latin typeface="Arial" panose="020B0604020202020204" pitchFamily="34" charset="0"/>
              </a:rPr>
              <a:t>processes.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C31EEC-EF95-EAB2-7B1C-0D28548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077" y="1776500"/>
            <a:ext cx="757994" cy="757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7CB75E-7ED0-20AE-F63E-C97FA2D8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29" y="2631359"/>
            <a:ext cx="741071" cy="7410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D4AEE9-1AA3-C610-EF3B-B88C47652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990" y="177425"/>
            <a:ext cx="884865" cy="884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761CB-9C8F-C5CC-E7CF-85F0DE87EDB5}"/>
              </a:ext>
            </a:extLst>
          </p:cNvPr>
          <p:cNvSpPr txBox="1"/>
          <p:nvPr/>
        </p:nvSpPr>
        <p:spPr>
          <a:xfrm>
            <a:off x="857478" y="3231878"/>
            <a:ext cx="6324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Crypto library: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09EC57-EC6B-67B4-E088-ABE74FBFBBAA}"/>
              </a:ext>
            </a:extLst>
          </p:cNvPr>
          <p:cNvSpPr txBox="1"/>
          <p:nvPr/>
        </p:nvSpPr>
        <p:spPr>
          <a:xfrm>
            <a:off x="1193131" y="3516579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Arial" panose="020B0604020202020204" pitchFamily="34" charset="0"/>
              </a:rPr>
              <a:t>openFHE: Open-Source Fully Homomorphic Encryption Library, written by C++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0D9A6D-FCA0-7272-78E6-FD3B8A17C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438" y="2808872"/>
            <a:ext cx="1476875" cy="1476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0E72F-9EEE-93A0-8322-67CE15F31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170" y="3924689"/>
            <a:ext cx="4000907" cy="396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A7F216-098D-A26E-30F2-7A20D1B03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E7A170F-EC04-7185-3251-38E6620EE3BB}"/>
              </a:ext>
            </a:extLst>
          </p:cNvPr>
          <p:cNvSpPr txBox="1"/>
          <p:nvPr/>
        </p:nvSpPr>
        <p:spPr>
          <a:xfrm>
            <a:off x="478773" y="631327"/>
            <a:ext cx="63245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Raw datasets</a:t>
            </a:r>
          </a:p>
        </p:txBody>
      </p:sp>
      <p:pic>
        <p:nvPicPr>
          <p:cNvPr id="3" name="Hình ảnh 4" descr="Ảnh có chứa bàn&#10;&#10;Mô tả được tự động tạo">
            <a:extLst>
              <a:ext uri="{FF2B5EF4-FFF2-40B4-BE49-F238E27FC236}">
                <a16:creationId xmlns:a16="http://schemas.microsoft.com/office/drawing/2014/main" id="{B7902E7D-8114-57B4-AD8B-16476F31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0" y="1005364"/>
            <a:ext cx="8182777" cy="24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EFAC852-11A7-8BFF-F765-03DE298A4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" name="Hình ảnh 3" descr="Ảnh có chứa bàn&#10;&#10;Mô tả được tự động tạo">
            <a:extLst>
              <a:ext uri="{FF2B5EF4-FFF2-40B4-BE49-F238E27FC236}">
                <a16:creationId xmlns:a16="http://schemas.microsoft.com/office/drawing/2014/main" id="{274D494B-14D6-4694-143B-CBAFDDAD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52" y="1152708"/>
            <a:ext cx="8197128" cy="2286062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4BD493B1-9087-5E9E-E935-FB6FC339A31A}"/>
              </a:ext>
            </a:extLst>
          </p:cNvPr>
          <p:cNvSpPr txBox="1"/>
          <p:nvPr/>
        </p:nvSpPr>
        <p:spPr>
          <a:xfrm>
            <a:off x="554515" y="713411"/>
            <a:ext cx="63245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Data preprocessing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138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EFAC852-11A7-8BFF-F765-03DE298A4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BD493B1-9087-5E9E-E935-FB6FC339A31A}"/>
              </a:ext>
            </a:extLst>
          </p:cNvPr>
          <p:cNvSpPr txBox="1"/>
          <p:nvPr/>
        </p:nvSpPr>
        <p:spPr>
          <a:xfrm>
            <a:off x="332960" y="301158"/>
            <a:ext cx="63245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Local training</a:t>
            </a:r>
          </a:p>
        </p:txBody>
      </p:sp>
      <p:pic>
        <p:nvPicPr>
          <p:cNvPr id="4" name="Hình ảnh 5" descr="Ảnh có chứa văn bản, bàn&#10;&#10;Mô tả được tự động tạo">
            <a:extLst>
              <a:ext uri="{FF2B5EF4-FFF2-40B4-BE49-F238E27FC236}">
                <a16:creationId xmlns:a16="http://schemas.microsoft.com/office/drawing/2014/main" id="{5EE2F3DF-7E86-3CEC-C67F-C9F64AE4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608935"/>
            <a:ext cx="6563225" cy="1474194"/>
          </a:xfrm>
          <a:prstGeom prst="rect">
            <a:avLst/>
          </a:prstGeom>
        </p:spPr>
      </p:pic>
      <p:pic>
        <p:nvPicPr>
          <p:cNvPr id="6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114ECC17-D6FE-1E08-2DBE-8043EB76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381474"/>
            <a:ext cx="6563225" cy="17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0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EFAC852-11A7-8BFF-F765-03DE298A4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BD493B1-9087-5E9E-E935-FB6FC339A31A}"/>
              </a:ext>
            </a:extLst>
          </p:cNvPr>
          <p:cNvSpPr txBox="1"/>
          <p:nvPr/>
        </p:nvSpPr>
        <p:spPr>
          <a:xfrm>
            <a:off x="2333776" y="258525"/>
            <a:ext cx="632459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/>
              <a:t>Federated learning result</a:t>
            </a:r>
          </a:p>
        </p:txBody>
      </p:sp>
      <p:pic>
        <p:nvPicPr>
          <p:cNvPr id="3" name="Hình ảnh 6" descr="Ảnh có chứa biểu đồ&#10;&#10;Mô tả được tự động tạo">
            <a:extLst>
              <a:ext uri="{FF2B5EF4-FFF2-40B4-BE49-F238E27FC236}">
                <a16:creationId xmlns:a16="http://schemas.microsoft.com/office/drawing/2014/main" id="{4271BD8D-7695-71A6-CFD9-E0964CE3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81" y="823931"/>
            <a:ext cx="2592909" cy="1847657"/>
          </a:xfrm>
          <a:prstGeom prst="rect">
            <a:avLst/>
          </a:prstGeom>
        </p:spPr>
      </p:pic>
      <p:pic>
        <p:nvPicPr>
          <p:cNvPr id="7" name="Hình ảnh 7" descr="Ảnh có chứa biểu đồ&#10;&#10;Mô tả được tự động tạo">
            <a:extLst>
              <a:ext uri="{FF2B5EF4-FFF2-40B4-BE49-F238E27FC236}">
                <a16:creationId xmlns:a16="http://schemas.microsoft.com/office/drawing/2014/main" id="{009EDEA0-3C60-48F5-92B7-903396E59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51" y="805086"/>
            <a:ext cx="2425485" cy="1885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C4006-75CA-4920-0114-648969F3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336" y="2725706"/>
            <a:ext cx="3878283" cy="16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DE8DA-DFDD-43CD-0808-42C201948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E09D3A-DEDA-B4AC-AB61-BA38306C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54129"/>
              </p:ext>
            </p:extLst>
          </p:nvPr>
        </p:nvGraphicFramePr>
        <p:xfrm>
          <a:off x="751336" y="1180641"/>
          <a:ext cx="7641328" cy="1892638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910332">
                  <a:extLst>
                    <a:ext uri="{9D8B030D-6E8A-4147-A177-3AD203B41FA5}">
                      <a16:colId xmlns:a16="http://schemas.microsoft.com/office/drawing/2014/main" val="4007400295"/>
                    </a:ext>
                  </a:extLst>
                </a:gridCol>
                <a:gridCol w="1910332">
                  <a:extLst>
                    <a:ext uri="{9D8B030D-6E8A-4147-A177-3AD203B41FA5}">
                      <a16:colId xmlns:a16="http://schemas.microsoft.com/office/drawing/2014/main" val="1505897183"/>
                    </a:ext>
                  </a:extLst>
                </a:gridCol>
                <a:gridCol w="1910332">
                  <a:extLst>
                    <a:ext uri="{9D8B030D-6E8A-4147-A177-3AD203B41FA5}">
                      <a16:colId xmlns:a16="http://schemas.microsoft.com/office/drawing/2014/main" val="1931801914"/>
                    </a:ext>
                  </a:extLst>
                </a:gridCol>
                <a:gridCol w="1910332">
                  <a:extLst>
                    <a:ext uri="{9D8B030D-6E8A-4147-A177-3AD203B41FA5}">
                      <a16:colId xmlns:a16="http://schemas.microsoft.com/office/drawing/2014/main" val="2952620193"/>
                    </a:ext>
                  </a:extLst>
                </a:gridCol>
              </a:tblGrid>
              <a:tr h="4528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BFV 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BGV 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CKKS scheme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252812"/>
                  </a:ext>
                </a:extLst>
              </a:tr>
              <a:tr h="6955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~ 12 mins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 14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~ 20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826044"/>
                  </a:ext>
                </a:extLst>
              </a:tr>
              <a:tr h="744294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algn="ctr"/>
                      <a:r>
                        <a:rPr lang="en-US"/>
                        <a:t>~ 87.76%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~ 89.81%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~ 85.71%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57440"/>
                  </a:ext>
                </a:extLst>
              </a:tr>
            </a:tbl>
          </a:graphicData>
        </a:graphic>
      </p:graphicFrame>
      <p:sp>
        <p:nvSpPr>
          <p:cNvPr id="4" name="TextBox 7">
            <a:extLst>
              <a:ext uri="{FF2B5EF4-FFF2-40B4-BE49-F238E27FC236}">
                <a16:creationId xmlns:a16="http://schemas.microsoft.com/office/drawing/2014/main" id="{C63E72D2-F8D7-F62A-FF4D-0527B94C0A48}"/>
              </a:ext>
            </a:extLst>
          </p:cNvPr>
          <p:cNvSpPr txBox="1"/>
          <p:nvPr/>
        </p:nvSpPr>
        <p:spPr>
          <a:xfrm>
            <a:off x="1666666" y="612174"/>
            <a:ext cx="729992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/>
              <a:t>Compare between different schemes</a:t>
            </a:r>
            <a:endParaRPr lang="en-US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ED332-19ED-ED18-632C-F5BAE6A6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01" y="3370256"/>
            <a:ext cx="5981597" cy="5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EFAC852-11A7-8BFF-F765-03DE298A4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BD493B1-9087-5E9E-E935-FB6FC339A31A}"/>
              </a:ext>
            </a:extLst>
          </p:cNvPr>
          <p:cNvSpPr txBox="1"/>
          <p:nvPr/>
        </p:nvSpPr>
        <p:spPr>
          <a:xfrm>
            <a:off x="1288731" y="1401512"/>
            <a:ext cx="694429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dirty="0"/>
              <a:t>More details? </a:t>
            </a:r>
            <a:r>
              <a:rPr lang="en-US" sz="3000" dirty="0">
                <a:hlinkClick r:id="rId2"/>
              </a:rPr>
              <a:t>https://github.com/idk-wh0am1/Federated-Learning-meets-Homomorphic-Encryption</a:t>
            </a:r>
            <a:r>
              <a:rPr lang="en-US" sz="3000" dirty="0"/>
              <a:t> </a:t>
            </a:r>
            <a:endParaRPr lang="vi-VN" sz="3000" dirty="0"/>
          </a:p>
        </p:txBody>
      </p:sp>
    </p:spTree>
    <p:extLst>
      <p:ext uri="{BB962C8B-B14F-4D97-AF65-F5344CB8AC3E}">
        <p14:creationId xmlns:p14="http://schemas.microsoft.com/office/powerpoint/2010/main" val="2572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73700" y="337629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>
                    <a:lumMod val="75000"/>
                  </a:schemeClr>
                </a:solidFill>
              </a:rPr>
              <a:t>TABLE OF CONTENTS</a:t>
            </a:r>
            <a:endParaRPr sz="3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" name="Google Shape;362;p46">
            <a:extLst>
              <a:ext uri="{FF2B5EF4-FFF2-40B4-BE49-F238E27FC236}">
                <a16:creationId xmlns:a16="http://schemas.microsoft.com/office/drawing/2014/main" id="{C7C00F0E-F2D4-85DC-5D78-7CDD911C2437}"/>
              </a:ext>
            </a:extLst>
          </p:cNvPr>
          <p:cNvGrpSpPr/>
          <p:nvPr/>
        </p:nvGrpSpPr>
        <p:grpSpPr>
          <a:xfrm>
            <a:off x="1561507" y="1405197"/>
            <a:ext cx="5845024" cy="561978"/>
            <a:chOff x="3131841" y="1442348"/>
            <a:chExt cx="6012162" cy="540000"/>
          </a:xfrm>
        </p:grpSpPr>
        <p:sp>
          <p:nvSpPr>
            <p:cNvPr id="7" name="Google Shape;363;p46">
              <a:extLst>
                <a:ext uri="{FF2B5EF4-FFF2-40B4-BE49-F238E27FC236}">
                  <a16:creationId xmlns:a16="http://schemas.microsoft.com/office/drawing/2014/main" id="{CEA832E4-059D-BCEF-E477-072693027A3A}"/>
                </a:ext>
              </a:extLst>
            </p:cNvPr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64;p46">
              <a:extLst>
                <a:ext uri="{FF2B5EF4-FFF2-40B4-BE49-F238E27FC236}">
                  <a16:creationId xmlns:a16="http://schemas.microsoft.com/office/drawing/2014/main" id="{381956DF-0537-A621-DB00-14E928127658}"/>
                </a:ext>
              </a:extLst>
            </p:cNvPr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365;p46">
            <a:extLst>
              <a:ext uri="{FF2B5EF4-FFF2-40B4-BE49-F238E27FC236}">
                <a16:creationId xmlns:a16="http://schemas.microsoft.com/office/drawing/2014/main" id="{EEDDFB88-EB5E-0721-6A21-4D4ACBC01E09}"/>
              </a:ext>
            </a:extLst>
          </p:cNvPr>
          <p:cNvSpPr txBox="1"/>
          <p:nvPr/>
        </p:nvSpPr>
        <p:spPr>
          <a:xfrm>
            <a:off x="1611039" y="1481095"/>
            <a:ext cx="4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66;p46">
            <a:extLst>
              <a:ext uri="{FF2B5EF4-FFF2-40B4-BE49-F238E27FC236}">
                <a16:creationId xmlns:a16="http://schemas.microsoft.com/office/drawing/2014/main" id="{55383BA5-C761-F730-88B4-67D6E42BE96D}"/>
              </a:ext>
            </a:extLst>
          </p:cNvPr>
          <p:cNvSpPr txBox="1"/>
          <p:nvPr/>
        </p:nvSpPr>
        <p:spPr>
          <a:xfrm>
            <a:off x="2188278" y="1424595"/>
            <a:ext cx="5086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About our project</a:t>
            </a:r>
            <a:endParaRPr sz="2800" b="1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grpSp>
        <p:nvGrpSpPr>
          <p:cNvPr id="11" name="Google Shape;367;p46">
            <a:extLst>
              <a:ext uri="{FF2B5EF4-FFF2-40B4-BE49-F238E27FC236}">
                <a16:creationId xmlns:a16="http://schemas.microsoft.com/office/drawing/2014/main" id="{CC8F7F88-3A55-C6CB-1352-84E3A47B15D7}"/>
              </a:ext>
            </a:extLst>
          </p:cNvPr>
          <p:cNvGrpSpPr/>
          <p:nvPr/>
        </p:nvGrpSpPr>
        <p:grpSpPr>
          <a:xfrm>
            <a:off x="1561522" y="2249398"/>
            <a:ext cx="5845024" cy="561978"/>
            <a:chOff x="3131841" y="1442348"/>
            <a:chExt cx="6012162" cy="540000"/>
          </a:xfrm>
        </p:grpSpPr>
        <p:sp>
          <p:nvSpPr>
            <p:cNvPr id="12" name="Google Shape;368;p46">
              <a:extLst>
                <a:ext uri="{FF2B5EF4-FFF2-40B4-BE49-F238E27FC236}">
                  <a16:creationId xmlns:a16="http://schemas.microsoft.com/office/drawing/2014/main" id="{6182648C-C8CE-F99B-0F72-359153CD78D6}"/>
                </a:ext>
              </a:extLst>
            </p:cNvPr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69;p46">
              <a:extLst>
                <a:ext uri="{FF2B5EF4-FFF2-40B4-BE49-F238E27FC236}">
                  <a16:creationId xmlns:a16="http://schemas.microsoft.com/office/drawing/2014/main" id="{A8A53780-5FC8-4E4A-CD47-B831BFD54749}"/>
                </a:ext>
              </a:extLst>
            </p:cNvPr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370;p46">
            <a:extLst>
              <a:ext uri="{FF2B5EF4-FFF2-40B4-BE49-F238E27FC236}">
                <a16:creationId xmlns:a16="http://schemas.microsoft.com/office/drawing/2014/main" id="{3530B10E-26A2-9A94-ECF6-AC0381457355}"/>
              </a:ext>
            </a:extLst>
          </p:cNvPr>
          <p:cNvSpPr txBox="1"/>
          <p:nvPr/>
        </p:nvSpPr>
        <p:spPr>
          <a:xfrm>
            <a:off x="1606854" y="2365593"/>
            <a:ext cx="4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66;p46">
            <a:extLst>
              <a:ext uri="{FF2B5EF4-FFF2-40B4-BE49-F238E27FC236}">
                <a16:creationId xmlns:a16="http://schemas.microsoft.com/office/drawing/2014/main" id="{FED88BCA-1E54-96CA-789B-9E4B2C0FF6CF}"/>
              </a:ext>
            </a:extLst>
          </p:cNvPr>
          <p:cNvSpPr txBox="1"/>
          <p:nvPr/>
        </p:nvSpPr>
        <p:spPr>
          <a:xfrm>
            <a:off x="2188293" y="2250730"/>
            <a:ext cx="5086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Propose for implementation</a:t>
            </a:r>
            <a:endParaRPr sz="2800" b="1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grpSp>
        <p:nvGrpSpPr>
          <p:cNvPr id="17" name="Google Shape;367;p46">
            <a:extLst>
              <a:ext uri="{FF2B5EF4-FFF2-40B4-BE49-F238E27FC236}">
                <a16:creationId xmlns:a16="http://schemas.microsoft.com/office/drawing/2014/main" id="{3BB1879F-EF98-E53D-406F-015FA5AB88A5}"/>
              </a:ext>
            </a:extLst>
          </p:cNvPr>
          <p:cNvGrpSpPr/>
          <p:nvPr/>
        </p:nvGrpSpPr>
        <p:grpSpPr>
          <a:xfrm>
            <a:off x="1536107" y="3100131"/>
            <a:ext cx="5845024" cy="561978"/>
            <a:chOff x="3131841" y="1442348"/>
            <a:chExt cx="6012162" cy="540000"/>
          </a:xfrm>
        </p:grpSpPr>
        <p:sp>
          <p:nvSpPr>
            <p:cNvPr id="18" name="Google Shape;368;p46">
              <a:extLst>
                <a:ext uri="{FF2B5EF4-FFF2-40B4-BE49-F238E27FC236}">
                  <a16:creationId xmlns:a16="http://schemas.microsoft.com/office/drawing/2014/main" id="{C5DE3D28-731C-B2B6-25CC-D743B5D827EC}"/>
                </a:ext>
              </a:extLst>
            </p:cNvPr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69;p46">
              <a:extLst>
                <a:ext uri="{FF2B5EF4-FFF2-40B4-BE49-F238E27FC236}">
                  <a16:creationId xmlns:a16="http://schemas.microsoft.com/office/drawing/2014/main" id="{48506887-D472-DDE5-44DA-BDD6A9349252}"/>
                </a:ext>
              </a:extLst>
            </p:cNvPr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370;p46">
            <a:extLst>
              <a:ext uri="{FF2B5EF4-FFF2-40B4-BE49-F238E27FC236}">
                <a16:creationId xmlns:a16="http://schemas.microsoft.com/office/drawing/2014/main" id="{F77B2FC7-E083-2867-A982-2B6A190D6E60}"/>
              </a:ext>
            </a:extLst>
          </p:cNvPr>
          <p:cNvSpPr txBox="1"/>
          <p:nvPr/>
        </p:nvSpPr>
        <p:spPr>
          <a:xfrm>
            <a:off x="1581439" y="3216326"/>
            <a:ext cx="4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66;p46">
            <a:extLst>
              <a:ext uri="{FF2B5EF4-FFF2-40B4-BE49-F238E27FC236}">
                <a16:creationId xmlns:a16="http://schemas.microsoft.com/office/drawing/2014/main" id="{1B7117F4-256E-DDA1-DBA5-C7CF8B339206}"/>
              </a:ext>
            </a:extLst>
          </p:cNvPr>
          <p:cNvSpPr txBox="1"/>
          <p:nvPr/>
        </p:nvSpPr>
        <p:spPr>
          <a:xfrm>
            <a:off x="2162878" y="3101463"/>
            <a:ext cx="5086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References</a:t>
            </a:r>
            <a:endParaRPr sz="2800" b="1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6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27A6531-D4BD-57E0-5228-5E12B8A35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406D5BA-CA17-B689-2D16-829463E1A130}"/>
              </a:ext>
            </a:extLst>
          </p:cNvPr>
          <p:cNvSpPr txBox="1"/>
          <p:nvPr/>
        </p:nvSpPr>
        <p:spPr>
          <a:xfrm>
            <a:off x="3427054" y="397582"/>
            <a:ext cx="228650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Work division</a:t>
            </a:r>
          </a:p>
        </p:txBody>
      </p:sp>
      <p:sp>
        <p:nvSpPr>
          <p:cNvPr id="5" name="Hộp Văn bản 8">
            <a:extLst>
              <a:ext uri="{FF2B5EF4-FFF2-40B4-BE49-F238E27FC236}">
                <a16:creationId xmlns:a16="http://schemas.microsoft.com/office/drawing/2014/main" id="{FD355AD3-852B-CA61-5DDA-B5F22769FCFA}"/>
              </a:ext>
            </a:extLst>
          </p:cNvPr>
          <p:cNvSpPr txBox="1"/>
          <p:nvPr/>
        </p:nvSpPr>
        <p:spPr>
          <a:xfrm>
            <a:off x="1242798" y="1241939"/>
            <a:ext cx="285749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000" b="1"/>
              <a:t>Võ Nguyên Chương </a:t>
            </a:r>
          </a:p>
        </p:txBody>
      </p:sp>
      <p:sp>
        <p:nvSpPr>
          <p:cNvPr id="6" name="Hộp Văn bản 8">
            <a:extLst>
              <a:ext uri="{FF2B5EF4-FFF2-40B4-BE49-F238E27FC236}">
                <a16:creationId xmlns:a16="http://schemas.microsoft.com/office/drawing/2014/main" id="{D89E90C0-214D-439C-FDD0-F5CD9E058EF2}"/>
              </a:ext>
            </a:extLst>
          </p:cNvPr>
          <p:cNvSpPr txBox="1"/>
          <p:nvPr/>
        </p:nvSpPr>
        <p:spPr>
          <a:xfrm>
            <a:off x="4950028" y="1302096"/>
            <a:ext cx="280486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600" b="1"/>
              <a:t>Nguyễn Hữu Dương</a:t>
            </a:r>
            <a:endParaRPr lang="vi-VN" b="1"/>
          </a:p>
        </p:txBody>
      </p:sp>
      <p:sp>
        <p:nvSpPr>
          <p:cNvPr id="7" name="Hộp Văn bản 11">
            <a:extLst>
              <a:ext uri="{FF2B5EF4-FFF2-40B4-BE49-F238E27FC236}">
                <a16:creationId xmlns:a16="http://schemas.microsoft.com/office/drawing/2014/main" id="{319DB9BE-73AD-0765-95AD-BDF6D68D44A2}"/>
              </a:ext>
            </a:extLst>
          </p:cNvPr>
          <p:cNvSpPr txBox="1"/>
          <p:nvPr/>
        </p:nvSpPr>
        <p:spPr>
          <a:xfrm>
            <a:off x="1241401" y="1906145"/>
            <a:ext cx="285964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vi-VN" err="1"/>
              <a:t>Federated</a:t>
            </a:r>
            <a:r>
              <a:rPr lang="vi-VN"/>
              <a:t> </a:t>
            </a:r>
            <a:r>
              <a:rPr lang="vi-VN" err="1"/>
              <a:t>Learning</a:t>
            </a:r>
            <a:endParaRPr lang="vi-VN"/>
          </a:p>
          <a:p>
            <a:endParaRPr lang="vi-VN"/>
          </a:p>
          <a:p>
            <a:pPr marL="285750" indent="-285750">
              <a:buChar char="•"/>
            </a:pPr>
            <a:r>
              <a:rPr lang="vi-VN" err="1"/>
              <a:t>Logistic</a:t>
            </a:r>
            <a:r>
              <a:rPr lang="vi-VN"/>
              <a:t> </a:t>
            </a:r>
            <a:r>
              <a:rPr lang="vi-VN" err="1"/>
              <a:t>Regression</a:t>
            </a:r>
          </a:p>
          <a:p>
            <a:endParaRPr lang="vi-VN"/>
          </a:p>
          <a:p>
            <a:pPr marL="285750" indent="-285750">
              <a:buChar char="•"/>
            </a:pPr>
            <a:r>
              <a:rPr lang="vi-VN" err="1"/>
              <a:t>Suggest</a:t>
            </a:r>
            <a:r>
              <a:rPr lang="vi-VN"/>
              <a:t> </a:t>
            </a:r>
            <a:r>
              <a:rPr lang="vi-VN" err="1"/>
              <a:t>papers</a:t>
            </a:r>
            <a:r>
              <a:rPr lang="vi-VN"/>
              <a:t> </a:t>
            </a:r>
            <a:r>
              <a:rPr lang="vi-VN" err="1"/>
              <a:t>and</a:t>
            </a:r>
            <a:r>
              <a:rPr lang="vi-VN"/>
              <a:t> </a:t>
            </a:r>
            <a:r>
              <a:rPr lang="vi-VN" err="1"/>
              <a:t>homomorphic</a:t>
            </a:r>
            <a:r>
              <a:rPr lang="vi-VN"/>
              <a:t> </a:t>
            </a:r>
            <a:r>
              <a:rPr lang="vi-VN" err="1"/>
              <a:t>scheme</a:t>
            </a:r>
            <a:endParaRPr lang="vi-VN"/>
          </a:p>
          <a:p>
            <a:pPr marL="285750" indent="-285750">
              <a:buChar char="•"/>
            </a:pPr>
            <a:endParaRPr lang="vi-VN"/>
          </a:p>
          <a:p>
            <a:pPr marL="285750" indent="-285750">
              <a:buChar char="•"/>
            </a:pPr>
            <a:r>
              <a:rPr lang="vi-VN" err="1"/>
              <a:t>Presentation</a:t>
            </a:r>
          </a:p>
          <a:p>
            <a:pPr marL="285750" indent="-285750">
              <a:buChar char="•"/>
            </a:pPr>
            <a:endParaRPr lang="vi-VN"/>
          </a:p>
          <a:p>
            <a:pPr marL="285750" indent="-285750">
              <a:buChar char="•"/>
            </a:pPr>
            <a:endParaRPr lang="vi-VN"/>
          </a:p>
        </p:txBody>
      </p:sp>
      <p:sp>
        <p:nvSpPr>
          <p:cNvPr id="8" name="Hộp Văn bản 11">
            <a:extLst>
              <a:ext uri="{FF2B5EF4-FFF2-40B4-BE49-F238E27FC236}">
                <a16:creationId xmlns:a16="http://schemas.microsoft.com/office/drawing/2014/main" id="{B0845A40-F296-9BEE-1766-7C5A46350B30}"/>
              </a:ext>
            </a:extLst>
          </p:cNvPr>
          <p:cNvSpPr txBox="1"/>
          <p:nvPr/>
        </p:nvSpPr>
        <p:spPr>
          <a:xfrm>
            <a:off x="4948631" y="1906144"/>
            <a:ext cx="3265713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vi-VN" dirty="0" err="1"/>
              <a:t>Build</a:t>
            </a:r>
            <a:r>
              <a:rPr lang="vi-VN" dirty="0"/>
              <a:t> </a:t>
            </a:r>
            <a:r>
              <a:rPr lang="vi-VN" dirty="0" err="1"/>
              <a:t>openFHE</a:t>
            </a:r>
            <a:r>
              <a:rPr lang="vi-VN" dirty="0"/>
              <a:t> </a:t>
            </a:r>
            <a:r>
              <a:rPr lang="vi-VN" dirty="0" err="1"/>
              <a:t>library</a:t>
            </a:r>
            <a:endParaRPr lang="vi-VN" dirty="0"/>
          </a:p>
          <a:p>
            <a:endParaRPr lang="vi-VN"/>
          </a:p>
          <a:p>
            <a:pPr marL="285750" indent="-285750">
              <a:buChar char="•"/>
            </a:pPr>
            <a:r>
              <a:rPr lang="vi-VN" dirty="0" err="1"/>
              <a:t>Programming</a:t>
            </a:r>
            <a:r>
              <a:rPr lang="vi-VN" dirty="0"/>
              <a:t> </a:t>
            </a:r>
            <a:r>
              <a:rPr lang="vi-VN" dirty="0" err="1"/>
              <a:t>technical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optimizing</a:t>
            </a:r>
            <a:r>
              <a:rPr lang="vi-VN" dirty="0"/>
              <a:t> </a:t>
            </a:r>
            <a:r>
              <a:rPr lang="vi-VN" dirty="0" err="1"/>
              <a:t>training</a:t>
            </a:r>
            <a:r>
              <a:rPr lang="vi-VN" dirty="0"/>
              <a:t> </a:t>
            </a:r>
            <a:r>
              <a:rPr lang="vi-VN" dirty="0" err="1"/>
              <a:t>proccess</a:t>
            </a:r>
            <a:endParaRPr lang="vi-VN" dirty="0"/>
          </a:p>
          <a:p>
            <a:pPr marL="285750" indent="-285750">
              <a:buChar char="•"/>
            </a:pPr>
            <a:endParaRPr lang="vi-VN"/>
          </a:p>
          <a:p>
            <a:pPr marL="285750" indent="-285750">
              <a:buChar char="•"/>
            </a:pPr>
            <a:r>
              <a:rPr lang="vi-VN" dirty="0" err="1"/>
              <a:t>Support</a:t>
            </a:r>
            <a:r>
              <a:rPr lang="vi-VN" dirty="0"/>
              <a:t> </a:t>
            </a:r>
            <a:r>
              <a:rPr lang="vi-VN" dirty="0" err="1"/>
              <a:t>slides</a:t>
            </a:r>
            <a:r>
              <a:rPr lang="vi-V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8210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" name="Google Shape;357;p46">
            <a:extLst>
              <a:ext uri="{FF2B5EF4-FFF2-40B4-BE49-F238E27FC236}">
                <a16:creationId xmlns:a16="http://schemas.microsoft.com/office/drawing/2014/main" id="{23E1DEA4-7C7F-5F08-35E2-D23EB9C581F7}"/>
              </a:ext>
            </a:extLst>
          </p:cNvPr>
          <p:cNvGrpSpPr/>
          <p:nvPr/>
        </p:nvGrpSpPr>
        <p:grpSpPr>
          <a:xfrm>
            <a:off x="762000" y="590550"/>
            <a:ext cx="5845024" cy="561978"/>
            <a:chOff x="3131841" y="1442348"/>
            <a:chExt cx="6012162" cy="540000"/>
          </a:xfrm>
        </p:grpSpPr>
        <p:sp>
          <p:nvSpPr>
            <p:cNvPr id="3" name="Google Shape;358;p46">
              <a:extLst>
                <a:ext uri="{FF2B5EF4-FFF2-40B4-BE49-F238E27FC236}">
                  <a16:creationId xmlns:a16="http://schemas.microsoft.com/office/drawing/2014/main" id="{5F3C81F7-2246-429E-0AC1-76C1B980367E}"/>
                </a:ext>
              </a:extLst>
            </p:cNvPr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359;p46">
              <a:extLst>
                <a:ext uri="{FF2B5EF4-FFF2-40B4-BE49-F238E27FC236}">
                  <a16:creationId xmlns:a16="http://schemas.microsoft.com/office/drawing/2014/main" id="{72E21B45-0161-572A-40AC-9DC0C2B98562}"/>
                </a:ext>
              </a:extLst>
            </p:cNvPr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360;p46">
            <a:extLst>
              <a:ext uri="{FF2B5EF4-FFF2-40B4-BE49-F238E27FC236}">
                <a16:creationId xmlns:a16="http://schemas.microsoft.com/office/drawing/2014/main" id="{2478C8D5-2484-E4A4-CFBA-22C65501CFE8}"/>
              </a:ext>
            </a:extLst>
          </p:cNvPr>
          <p:cNvSpPr txBox="1"/>
          <p:nvPr/>
        </p:nvSpPr>
        <p:spPr>
          <a:xfrm>
            <a:off x="807347" y="69610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62852-7935-7244-F09E-3E75C4CA1321}"/>
              </a:ext>
            </a:extLst>
          </p:cNvPr>
          <p:cNvSpPr txBox="1"/>
          <p:nvPr/>
        </p:nvSpPr>
        <p:spPr>
          <a:xfrm>
            <a:off x="1388786" y="604955"/>
            <a:ext cx="501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References</a:t>
            </a:r>
            <a:endParaRPr lang="en-ID" sz="2800" b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3EC4E-5CE1-B562-9617-0892F1F71D83}"/>
              </a:ext>
            </a:extLst>
          </p:cNvPr>
          <p:cNvSpPr txBox="1"/>
          <p:nvPr/>
        </p:nvSpPr>
        <p:spPr>
          <a:xfrm>
            <a:off x="685800" y="1663809"/>
            <a:ext cx="777240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[1]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A., Song, Y., Kim, M., Lee, K., &amp; Cheon, J. H. (2018). Logistic regression model training based on the approximate homomorphic encryption. </a:t>
            </a:r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BMC medical genomics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23-31.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[2] </a:t>
            </a:r>
            <a:r>
              <a:rPr lang="en-US" b="0" i="0">
                <a:solidFill>
                  <a:srgbClr val="222222"/>
                </a:solidFill>
                <a:effectLst/>
              </a:rPr>
              <a:t>Wibawa, F., </a:t>
            </a:r>
            <a:r>
              <a:rPr lang="en-US" b="0" i="0" err="1">
                <a:solidFill>
                  <a:srgbClr val="222222"/>
                </a:solidFill>
                <a:effectLst/>
              </a:rPr>
              <a:t>Catak</a:t>
            </a:r>
            <a:r>
              <a:rPr lang="en-US" b="0" i="0">
                <a:solidFill>
                  <a:srgbClr val="222222"/>
                </a:solidFill>
                <a:effectLst/>
              </a:rPr>
              <a:t>, F. O., </a:t>
            </a:r>
            <a:r>
              <a:rPr lang="en-US" b="0" i="0" err="1">
                <a:solidFill>
                  <a:srgbClr val="222222"/>
                </a:solidFill>
                <a:effectLst/>
              </a:rPr>
              <a:t>Kuzlu</a:t>
            </a:r>
            <a:r>
              <a:rPr lang="en-US" b="0" i="0">
                <a:solidFill>
                  <a:srgbClr val="222222"/>
                </a:solidFill>
                <a:effectLst/>
              </a:rPr>
              <a:t>, M., Sarp, S., &amp; Cali, U. (2022, June). Homomorphic encryption and federated learning based privacy-preserving </a:t>
            </a:r>
            <a:r>
              <a:rPr lang="en-US" b="0" i="0" err="1">
                <a:solidFill>
                  <a:srgbClr val="222222"/>
                </a:solidFill>
                <a:effectLst/>
              </a:rPr>
              <a:t>cnn</a:t>
            </a:r>
            <a:r>
              <a:rPr lang="en-US" b="0" i="0">
                <a:solidFill>
                  <a:srgbClr val="222222"/>
                </a:solidFill>
                <a:effectLst/>
              </a:rPr>
              <a:t> training: Covid-19 detection use-case. In </a:t>
            </a:r>
            <a:r>
              <a:rPr lang="en-US" b="0" i="1">
                <a:solidFill>
                  <a:srgbClr val="222222"/>
                </a:solidFill>
                <a:effectLst/>
              </a:rPr>
              <a:t>Proceedings of the 2022 European Interdisciplinary Cybersecurity Conference</a:t>
            </a:r>
            <a:r>
              <a:rPr lang="en-US" b="0" i="0">
                <a:solidFill>
                  <a:srgbClr val="222222"/>
                </a:solidFill>
                <a:effectLst/>
              </a:rPr>
              <a:t> (pp. 85-90).</a:t>
            </a:r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" name="Google Shape;357;p46">
            <a:extLst>
              <a:ext uri="{FF2B5EF4-FFF2-40B4-BE49-F238E27FC236}">
                <a16:creationId xmlns:a16="http://schemas.microsoft.com/office/drawing/2014/main" id="{649DA64C-B04B-4A83-FB5C-84274D5C2A7C}"/>
              </a:ext>
            </a:extLst>
          </p:cNvPr>
          <p:cNvGrpSpPr/>
          <p:nvPr/>
        </p:nvGrpSpPr>
        <p:grpSpPr>
          <a:xfrm>
            <a:off x="1143000" y="438150"/>
            <a:ext cx="5845024" cy="561978"/>
            <a:chOff x="3131841" y="1442348"/>
            <a:chExt cx="6012162" cy="540000"/>
          </a:xfrm>
        </p:grpSpPr>
        <p:sp>
          <p:nvSpPr>
            <p:cNvPr id="3" name="Google Shape;358;p46">
              <a:extLst>
                <a:ext uri="{FF2B5EF4-FFF2-40B4-BE49-F238E27FC236}">
                  <a16:creationId xmlns:a16="http://schemas.microsoft.com/office/drawing/2014/main" id="{51EFDC33-117A-3EBA-612A-0FFE11558666}"/>
                </a:ext>
              </a:extLst>
            </p:cNvPr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359;p46">
              <a:extLst>
                <a:ext uri="{FF2B5EF4-FFF2-40B4-BE49-F238E27FC236}">
                  <a16:creationId xmlns:a16="http://schemas.microsoft.com/office/drawing/2014/main" id="{CCD5211D-5FF6-EC5B-FC1B-C26B4119B039}"/>
                </a:ext>
              </a:extLst>
            </p:cNvPr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360;p46">
            <a:extLst>
              <a:ext uri="{FF2B5EF4-FFF2-40B4-BE49-F238E27FC236}">
                <a16:creationId xmlns:a16="http://schemas.microsoft.com/office/drawing/2014/main" id="{DD8DAC39-047E-3357-AF30-42F7262A64CF}"/>
              </a:ext>
            </a:extLst>
          </p:cNvPr>
          <p:cNvSpPr txBox="1"/>
          <p:nvPr/>
        </p:nvSpPr>
        <p:spPr>
          <a:xfrm>
            <a:off x="1188347" y="543705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16E90-154C-49D5-32C2-1428C25C6BA9}"/>
              </a:ext>
            </a:extLst>
          </p:cNvPr>
          <p:cNvSpPr txBox="1"/>
          <p:nvPr/>
        </p:nvSpPr>
        <p:spPr>
          <a:xfrm>
            <a:off x="1769786" y="452555"/>
            <a:ext cx="501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About our project</a:t>
            </a:r>
            <a:endParaRPr lang="en-ID" sz="2800" b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CF51B-6F5E-25B5-A5D3-0CBF2A564B4E}"/>
              </a:ext>
            </a:extLst>
          </p:cNvPr>
          <p:cNvSpPr txBox="1"/>
          <p:nvPr/>
        </p:nvSpPr>
        <p:spPr>
          <a:xfrm>
            <a:off x="1753320" y="111063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Overall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F60AE-F113-0F19-3E1F-207AD380C707}"/>
              </a:ext>
            </a:extLst>
          </p:cNvPr>
          <p:cNvSpPr txBox="1"/>
          <p:nvPr/>
        </p:nvSpPr>
        <p:spPr>
          <a:xfrm>
            <a:off x="2237342" y="1510748"/>
            <a:ext cx="38587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Assets that need to be protected.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Related party.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Security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91658-60BB-8D6D-4139-52491C404C06}"/>
              </a:ext>
            </a:extLst>
          </p:cNvPr>
          <p:cNvSpPr txBox="1"/>
          <p:nvPr/>
        </p:nvSpPr>
        <p:spPr>
          <a:xfrm>
            <a:off x="1752201" y="2695248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2.   Propose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3AAE0-6559-1170-4915-88E9E57B902E}"/>
              </a:ext>
            </a:extLst>
          </p:cNvPr>
          <p:cNvSpPr txBox="1"/>
          <p:nvPr/>
        </p:nvSpPr>
        <p:spPr>
          <a:xfrm>
            <a:off x="2237342" y="3135207"/>
            <a:ext cx="3012363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800" dirty="0"/>
              <a:t>Proposed system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Federated Learning.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</a:t>
            </a:r>
            <a:r>
              <a:rPr lang="en-US" sz="1800"/>
              <a:t>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AA5C8-7956-AB40-50FF-826774E07CD2}"/>
              </a:ext>
            </a:extLst>
          </p:cNvPr>
          <p:cNvSpPr txBox="1"/>
          <p:nvPr/>
        </p:nvSpPr>
        <p:spPr>
          <a:xfrm>
            <a:off x="824428" y="248331"/>
            <a:ext cx="80010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There are several different </a:t>
            </a:r>
            <a:r>
              <a:rPr lang="en-US" b="1" dirty="0"/>
              <a:t>hospitals</a:t>
            </a:r>
            <a:r>
              <a:rPr lang="en-US" dirty="0"/>
              <a:t> that want to collaborate to train a global machine learning model to do breast cancer classification...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B838F-1192-D0FB-D08D-3B8F4EA8C9D6}"/>
              </a:ext>
            </a:extLst>
          </p:cNvPr>
          <p:cNvSpPr txBox="1"/>
          <p:nvPr/>
        </p:nvSpPr>
        <p:spPr>
          <a:xfrm>
            <a:off x="422772" y="-189648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Scenario: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20640-9576-D78D-1EAD-27FBC802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03" y="771551"/>
            <a:ext cx="7121769" cy="36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64BCE-E6BB-8854-D780-73965AE03D2A}"/>
              </a:ext>
            </a:extLst>
          </p:cNvPr>
          <p:cNvSpPr txBox="1"/>
          <p:nvPr/>
        </p:nvSpPr>
        <p:spPr>
          <a:xfrm>
            <a:off x="533400" y="97155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Assets need to be protected: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3C6DB-356A-A91E-0DDB-1C73B8A61472}"/>
              </a:ext>
            </a:extLst>
          </p:cNvPr>
          <p:cNvSpPr txBox="1"/>
          <p:nvPr/>
        </p:nvSpPr>
        <p:spPr>
          <a:xfrm>
            <a:off x="978877" y="159267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Privacy of original medical data.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FAE04-A60F-9F2D-4064-2FC41EFA5947}"/>
              </a:ext>
            </a:extLst>
          </p:cNvPr>
          <p:cNvSpPr txBox="1"/>
          <p:nvPr/>
        </p:nvSpPr>
        <p:spPr>
          <a:xfrm>
            <a:off x="978877" y="2029484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Personal information of patients and doctors.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355CC-E187-24E0-9DC5-126F8AFDC7AF}"/>
              </a:ext>
            </a:extLst>
          </p:cNvPr>
          <p:cNvSpPr txBox="1"/>
          <p:nvPr/>
        </p:nvSpPr>
        <p:spPr>
          <a:xfrm>
            <a:off x="978877" y="2466293"/>
            <a:ext cx="4876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Global machine learning models.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54C45E-BE1D-6E09-CF35-2936762B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49997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9DC82-A8FD-1C75-89DB-DEECFFA9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16" y="1081417"/>
            <a:ext cx="1998784" cy="1998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169DA-87A3-0CB5-05E6-0CD71CD98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989" y="2606240"/>
            <a:ext cx="1467341" cy="1467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720F3-108A-0DDB-A3C6-3A8B4249F0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C5A29-BEBB-9AD2-F950-520F69D50895}"/>
              </a:ext>
            </a:extLst>
          </p:cNvPr>
          <p:cNvSpPr txBox="1"/>
          <p:nvPr/>
        </p:nvSpPr>
        <p:spPr>
          <a:xfrm>
            <a:off x="685800" y="5715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Related party: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4E802-5255-87E7-B531-0063635804FB}"/>
              </a:ext>
            </a:extLst>
          </p:cNvPr>
          <p:cNvSpPr txBox="1"/>
          <p:nvPr/>
        </p:nvSpPr>
        <p:spPr>
          <a:xfrm>
            <a:off x="1066800" y="590550"/>
            <a:ext cx="701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Cloud computing service (semi-trusted).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Hospitals, which want to cooperate with each other.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global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0EFA8-9549-F3DA-DE2E-508FD11B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3902"/>
            <a:ext cx="1169551" cy="1169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1FA10-38FB-A955-E8D5-C9EF6231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38350"/>
            <a:ext cx="1752600" cy="2042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7D824-F84A-592E-7E2B-4D1DC2E8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44260"/>
            <a:ext cx="1539140" cy="15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D78D8-25CF-E079-502A-4E195A174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D40FF-5DC2-BDDD-7BA1-CA67DEF321BE}"/>
              </a:ext>
            </a:extLst>
          </p:cNvPr>
          <p:cNvSpPr txBox="1"/>
          <p:nvPr/>
        </p:nvSpPr>
        <p:spPr>
          <a:xfrm>
            <a:off x="806068" y="688253"/>
            <a:ext cx="31242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Security goals: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A713E-9EAC-2BC5-BB10-203D1323D1F0}"/>
              </a:ext>
            </a:extLst>
          </p:cNvPr>
          <p:cNvSpPr txBox="1"/>
          <p:nvPr/>
        </p:nvSpPr>
        <p:spPr>
          <a:xfrm>
            <a:off x="1186267" y="1510387"/>
            <a:ext cx="7566175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Protect the privacy-preserving of medical data from the </a:t>
            </a:r>
            <a:r>
              <a:rPr lang="en-US" dirty="0" err="1"/>
              <a:t>orther</a:t>
            </a:r>
            <a:r>
              <a:rPr lang="en-US" dirty="0"/>
              <a:t> hospitals, attacker, cloud server (semi-trusted</a:t>
            </a:r>
            <a:r>
              <a:rPr lang="en-US"/>
              <a:t>) </a:t>
            </a:r>
          </a:p>
          <a:p>
            <a:r>
              <a:rPr lang="en-US"/>
              <a:t>	=&gt; Decentrialize datasets challenges on machine learning</a:t>
            </a:r>
          </a:p>
          <a:p>
            <a:r>
              <a:rPr lang="en-US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21619"/>
                </a:solidFill>
              </a:rPr>
              <a:t>Protect global model from any model steal attack (usually from the </a:t>
            </a:r>
            <a:r>
              <a:rPr lang="en-US" sz="1500">
                <a:solidFill>
                  <a:srgbClr val="121619"/>
                </a:solidFill>
              </a:rPr>
              <a:t>aggregator).</a:t>
            </a:r>
          </a:p>
          <a:p>
            <a:pPr lvl="1"/>
            <a:r>
              <a:rPr lang="en-US">
                <a:solidFill>
                  <a:srgbClr val="121619"/>
                </a:solidFill>
              </a:rPr>
              <a:t>                   =&gt; Prevent model-stealing from cloud aggregator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BB5CE7C3-71B7-04F4-D3B4-C80FA02E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8" y="688253"/>
            <a:ext cx="829020" cy="822134"/>
          </a:xfrm>
          <a:prstGeom prst="rect">
            <a:avLst/>
          </a:prstGeom>
        </p:spPr>
      </p:pic>
      <p:pic>
        <p:nvPicPr>
          <p:cNvPr id="7" name="Hình ảnh 7">
            <a:extLst>
              <a:ext uri="{FF2B5EF4-FFF2-40B4-BE49-F238E27FC236}">
                <a16:creationId xmlns:a16="http://schemas.microsoft.com/office/drawing/2014/main" id="{E9B5C2C4-32F9-C856-8403-1D01266D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21" y="3094614"/>
            <a:ext cx="1283466" cy="12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60804-78F7-1B67-7B9C-E22F223DA20A}"/>
              </a:ext>
            </a:extLst>
          </p:cNvPr>
          <p:cNvSpPr txBox="1"/>
          <p:nvPr/>
        </p:nvSpPr>
        <p:spPr>
          <a:xfrm>
            <a:off x="3200400" y="21981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/>
              <a:t>Proposed System model</a:t>
            </a:r>
          </a:p>
        </p:txBody>
      </p:sp>
      <p:pic>
        <p:nvPicPr>
          <p:cNvPr id="2" name="Picture 1" descr="A diagram of a model weight aggregateor&#10;&#10;Description automatically generated with low confidence">
            <a:extLst>
              <a:ext uri="{FF2B5EF4-FFF2-40B4-BE49-F238E27FC236}">
                <a16:creationId xmlns:a16="http://schemas.microsoft.com/office/drawing/2014/main" id="{E6C03FF5-5726-5EB6-0B53-94DD5934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61" y="513764"/>
            <a:ext cx="7086787" cy="3882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D78D8-25CF-E079-502A-4E195A174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D40FF-5DC2-BDDD-7BA1-CA67DEF321BE}"/>
              </a:ext>
            </a:extLst>
          </p:cNvPr>
          <p:cNvSpPr txBox="1"/>
          <p:nvPr/>
        </p:nvSpPr>
        <p:spPr>
          <a:xfrm>
            <a:off x="995649" y="802166"/>
            <a:ext cx="6248400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/>
          </a:p>
          <a:p>
            <a:r>
              <a:rPr lang="en-US" sz="1800" b="1" dirty="0">
                <a:latin typeface="IBM Plex Sans"/>
              </a:rPr>
              <a:t>There</a:t>
            </a:r>
            <a:r>
              <a:rPr lang="en-US" sz="1800" b="1" i="0" dirty="0">
                <a:effectLst/>
                <a:latin typeface="IBM Plex Sans"/>
              </a:rPr>
              <a:t> are some clear advantages with this approach:</a:t>
            </a:r>
            <a:endParaRPr lang="en-US" sz="1800" b="1" dirty="0"/>
          </a:p>
          <a:p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A713E-9EAC-2BC5-BB10-203D1323D1F0}"/>
              </a:ext>
            </a:extLst>
          </p:cNvPr>
          <p:cNvSpPr txBox="1"/>
          <p:nvPr/>
        </p:nvSpPr>
        <p:spPr>
          <a:xfrm>
            <a:off x="1377108" y="1565084"/>
            <a:ext cx="756617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21619"/>
                </a:solidFill>
                <a:effectLst/>
                <a:latin typeface="IBM Plex Sans"/>
              </a:rPr>
              <a:t>The aggregator doesn’t get access to any of the model updates =&gt; preventing potential inference attacks. </a:t>
            </a:r>
          </a:p>
          <a:p>
            <a:endParaRPr lang="en-US" b="0" i="0">
              <a:solidFill>
                <a:srgbClr val="121619"/>
              </a:solidFill>
              <a:effectLst/>
              <a:latin typeface="IBM Plex Sans" panose="020B050305020300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21619"/>
                </a:solidFill>
                <a:effectLst/>
                <a:latin typeface="IBM Plex Sans"/>
              </a:rPr>
              <a:t>Only hospitals get access to global models, preventing any model steal attack from the aggregator.</a:t>
            </a:r>
          </a:p>
          <a:p>
            <a:endParaRPr lang="en-US">
              <a:solidFill>
                <a:srgbClr val="121619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21619"/>
                </a:solidFill>
                <a:latin typeface="IBM Plex Sans"/>
              </a:rPr>
              <a:t>The hospitals </a:t>
            </a:r>
            <a:r>
              <a:rPr lang="en-US" b="0" i="0" dirty="0">
                <a:solidFill>
                  <a:srgbClr val="121619"/>
                </a:solidFill>
                <a:effectLst/>
                <a:latin typeface="IBM Plex Sans"/>
              </a:rPr>
              <a:t>operate over the plain-text model, so the type of model we can train is not restricted.</a:t>
            </a:r>
          </a:p>
          <a:p>
            <a:endParaRPr lang="en-US">
              <a:solidFill>
                <a:srgbClr val="121619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IBM Plex Sans"/>
              </a:rPr>
              <a:t>More efficient and accuracy.</a:t>
            </a: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12025161-B591-E4EE-2C40-C48D7D25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3" y="759475"/>
            <a:ext cx="877219" cy="877219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E5D546DE-88C1-C531-C302-AB20D840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82" y="3362210"/>
            <a:ext cx="918532" cy="9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4441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cbeba3-9892-4531-94be-8ca8970e1797" xsi:nil="true"/>
    <lcf76f155ced4ddcb4097134ff3c332f xmlns="33a2d334-6b1a-4ba5-87fc-0c8349adaac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6C876BC57ECE4AB83DEFFB3809C161" ma:contentTypeVersion="10" ma:contentTypeDescription="Create a new document." ma:contentTypeScope="" ma:versionID="bb21ed2ebb35749e3eb3bcfd2748a2d0">
  <xsd:schema xmlns:xsd="http://www.w3.org/2001/XMLSchema" xmlns:xs="http://www.w3.org/2001/XMLSchema" xmlns:p="http://schemas.microsoft.com/office/2006/metadata/properties" xmlns:ns2="33a2d334-6b1a-4ba5-87fc-0c8349adaaca" xmlns:ns3="ffcbeba3-9892-4531-94be-8ca8970e1797" targetNamespace="http://schemas.microsoft.com/office/2006/metadata/properties" ma:root="true" ma:fieldsID="69ea83686e2bd2afb07e58417c021aee" ns2:_="" ns3:_="">
    <xsd:import namespace="33a2d334-6b1a-4ba5-87fc-0c8349adaaca"/>
    <xsd:import namespace="ffcbeba3-9892-4531-94be-8ca8970e17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2d334-6b1a-4ba5-87fc-0c8349adaa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beba3-9892-4531-94be-8ca8970e179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5efaff7-6d53-4c9d-8b63-d9eb49811c18}" ma:internalName="TaxCatchAll" ma:showField="CatchAllData" ma:web="ffcbeba3-9892-4531-94be-8ca8970e1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E854FF-D8EF-4AE9-9D6F-B0A7BD4EE47B}">
  <ds:schemaRefs>
    <ds:schemaRef ds:uri="33a2d334-6b1a-4ba5-87fc-0c8349adaaca"/>
    <ds:schemaRef ds:uri="ffcbeba3-9892-4531-94be-8ca8970e179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4107AE-0421-4A9F-A1A1-585D8FC77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B85A7B-BFD4-4B54-81BD-E77D4BA8A6A9}">
  <ds:schemaRefs>
    <ds:schemaRef ds:uri="33a2d334-6b1a-4ba5-87fc-0c8349adaaca"/>
    <ds:schemaRef ds:uri="ffcbeba3-9892-4531-94be-8ca8970e17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401</TotalTime>
  <Words>646</Words>
  <Application>Microsoft Office PowerPoint</Application>
  <PresentationFormat>On-screen Show (16:9)</PresentationFormat>
  <Paragraphs>141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Source Sans Pro</vt:lpstr>
      <vt:lpstr>Arial</vt:lpstr>
      <vt:lpstr>Oswald</vt:lpstr>
      <vt:lpstr>Wingdings</vt:lpstr>
      <vt:lpstr>Courier New</vt:lpstr>
      <vt:lpstr>IBM Plex Sans</vt:lpstr>
      <vt:lpstr>Arial,Sans-Serif</vt:lpstr>
      <vt:lpstr>Söhne</vt:lpstr>
      <vt:lpstr>Quince template</vt:lpstr>
      <vt:lpstr>PRIVACY-PRESERVING USING HOMOMORPHIC ENCRYPTION ON FEDERATED LEARNING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84775</dc:creator>
  <dc:description>9Slide.vn</dc:description>
  <cp:lastModifiedBy>Võ Nguyên Chương</cp:lastModifiedBy>
  <cp:revision>172</cp:revision>
  <dcterms:modified xsi:type="dcterms:W3CDTF">2023-06-24T03:06:17Z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0x0101000F6C876BC57ECE4AB83DEFFB3809C161</vt:lpwstr>
  </property>
</Properties>
</file>