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.The Shawshank Redemption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45635" y="5610225"/>
            <a:ext cx="1800000" cy="2160000"/>
          </a:xfrm>
          <a:prstGeom prst="rect">
            <a:avLst/>
          </a:prstGeom>
        </p:spPr>
      </p:pic>
      <p:pic>
        <p:nvPicPr>
          <p:cNvPr id="5" name="图片 4" descr="2.Forrest Gump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73960" y="5968365"/>
            <a:ext cx="1800000" cy="2160000"/>
          </a:xfrm>
          <a:prstGeom prst="rect">
            <a:avLst/>
          </a:prstGeom>
        </p:spPr>
      </p:pic>
      <p:pic>
        <p:nvPicPr>
          <p:cNvPr id="6" name="图片 5" descr="3.The Pursuit of Happyness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778115" y="5476875"/>
            <a:ext cx="1800000" cy="2160000"/>
          </a:xfrm>
          <a:prstGeom prst="rect">
            <a:avLst/>
          </a:prstGeom>
        </p:spPr>
      </p:pic>
      <p:pic>
        <p:nvPicPr>
          <p:cNvPr id="7" name="图片 6" descr="4.这个杀手不太冷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793355" y="683260"/>
            <a:ext cx="1800000" cy="2160000"/>
          </a:xfrm>
          <a:prstGeom prst="rect">
            <a:avLst/>
          </a:prstGeom>
        </p:spPr>
      </p:pic>
      <p:pic>
        <p:nvPicPr>
          <p:cNvPr id="8" name="图片 7" descr="5.WALL·E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006465" y="683260"/>
            <a:ext cx="1800000" cy="2160000"/>
          </a:xfrm>
          <a:prstGeom prst="rect">
            <a:avLst/>
          </a:prstGeom>
        </p:spPr>
      </p:pic>
      <p:pic>
        <p:nvPicPr>
          <p:cNvPr id="9" name="图片 8" descr="6.Hachiko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205605" y="683260"/>
            <a:ext cx="180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4610" y="3733165"/>
            <a:ext cx="87636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假设 ： 图片</a:t>
            </a:r>
            <a:r>
              <a:rPr lang="en-US" altLang="zh-CN" sz="2800"/>
              <a:t>n</a:t>
            </a:r>
            <a:r>
              <a:rPr lang="zh-CN" altLang="en-US" sz="2800"/>
              <a:t>张，图宽</a:t>
            </a:r>
            <a:r>
              <a:rPr lang="en-US" altLang="zh-CN" sz="2800"/>
              <a:t>w</a:t>
            </a:r>
            <a:endParaRPr lang="en-US" altLang="zh-CN" sz="2800"/>
          </a:p>
          <a:p>
            <a:r>
              <a:rPr lang="en-US" altLang="zh-CN" sz="2800"/>
              <a:t>1.</a:t>
            </a:r>
            <a:r>
              <a:rPr lang="zh-CN" altLang="en-US" sz="2800"/>
              <a:t>头尾各补一张。整人容器的宽度是</a:t>
            </a:r>
            <a:r>
              <a:rPr lang="en-US" altLang="zh-CN" sz="2800"/>
              <a:t>: w(n+2)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动画的原理是：不断更新</a:t>
            </a:r>
            <a:r>
              <a:rPr lang="en-US" altLang="zh-CN" sz="2800"/>
              <a:t>transform:translateX(</a:t>
            </a:r>
            <a:r>
              <a:rPr lang="zh-CN" altLang="en-US" sz="2800"/>
              <a:t>值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en-US" altLang="zh-CN" sz="2800"/>
              <a:t>   </a:t>
            </a:r>
            <a:r>
              <a:rPr lang="zh-CN" altLang="en-US" sz="2800"/>
              <a:t>第</a:t>
            </a:r>
            <a:r>
              <a:rPr lang="en-US" altLang="zh-CN" sz="2800"/>
              <a:t>1</a:t>
            </a:r>
            <a:r>
              <a:rPr lang="zh-CN" altLang="en-US" sz="2800"/>
              <a:t>张 ：</a:t>
            </a:r>
            <a:r>
              <a:rPr lang="en-US" altLang="zh-CN" sz="2800">
                <a:sym typeface="+mn-ea"/>
              </a:rPr>
              <a:t>transform:translateX(-w*1)</a:t>
            </a:r>
            <a:endParaRPr lang="en-US" altLang="zh-CN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  第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张 ：</a:t>
            </a:r>
            <a:r>
              <a:rPr lang="en-US" altLang="zh-CN" sz="2800">
                <a:sym typeface="+mn-ea"/>
              </a:rPr>
              <a:t>transform:translateX(-w*2)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   第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张 ：</a:t>
            </a:r>
            <a:r>
              <a:rPr lang="en-US" altLang="zh-CN" sz="2800">
                <a:sym typeface="+mn-ea"/>
              </a:rPr>
              <a:t>transform:translateX(-w*3)</a:t>
            </a:r>
            <a:endParaRPr lang="zh-CN" altLang="en-US" sz="2800"/>
          </a:p>
          <a:p>
            <a:endParaRPr lang="zh-CN" altLang="en-US" sz="2800"/>
          </a:p>
        </p:txBody>
      </p:sp>
      <p:grpSp>
        <p:nvGrpSpPr>
          <p:cNvPr id="17" name="组合 16"/>
          <p:cNvGrpSpPr/>
          <p:nvPr/>
        </p:nvGrpSpPr>
        <p:grpSpPr>
          <a:xfrm>
            <a:off x="1461770" y="527050"/>
            <a:ext cx="8989695" cy="2167255"/>
            <a:chOff x="2158" y="385"/>
            <a:chExt cx="14157" cy="3413"/>
          </a:xfrm>
        </p:grpSpPr>
        <p:pic>
          <p:nvPicPr>
            <p:cNvPr id="7" name="图片 6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0632" y="396"/>
              <a:ext cx="2835" cy="3402"/>
            </a:xfrm>
            <a:prstGeom prst="rect">
              <a:avLst/>
            </a:prstGeom>
          </p:spPr>
        </p:pic>
        <p:pic>
          <p:nvPicPr>
            <p:cNvPr id="8" name="图片 7" descr="5.WALL·E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818" y="396"/>
              <a:ext cx="2835" cy="3402"/>
            </a:xfrm>
            <a:prstGeom prst="rect">
              <a:avLst/>
            </a:prstGeom>
          </p:spPr>
        </p:pic>
        <p:pic>
          <p:nvPicPr>
            <p:cNvPr id="9" name="图片 8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982" y="396"/>
              <a:ext cx="2835" cy="3402"/>
            </a:xfrm>
            <a:prstGeom prst="rect">
              <a:avLst/>
            </a:prstGeom>
          </p:spPr>
        </p:pic>
        <p:pic>
          <p:nvPicPr>
            <p:cNvPr id="3" name="图片 2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158" y="385"/>
              <a:ext cx="2835" cy="3402"/>
            </a:xfrm>
            <a:prstGeom prst="rect">
              <a:avLst/>
            </a:prstGeom>
          </p:spPr>
        </p:pic>
        <p:pic>
          <p:nvPicPr>
            <p:cNvPr id="10" name="图片 9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3481" y="386"/>
              <a:ext cx="2835" cy="3402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353185" y="71120"/>
            <a:ext cx="1875790" cy="33197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61410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文本框 12"/>
          <p:cNvSpPr txBox="1"/>
          <p:nvPr/>
        </p:nvSpPr>
        <p:spPr>
          <a:xfrm>
            <a:off x="5803900" y="2477770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14" name="文本框 13"/>
          <p:cNvSpPr txBox="1"/>
          <p:nvPr/>
        </p:nvSpPr>
        <p:spPr>
          <a:xfrm>
            <a:off x="7642860" y="2470785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5" name="文本框 14"/>
          <p:cNvSpPr txBox="1"/>
          <p:nvPr/>
        </p:nvSpPr>
        <p:spPr>
          <a:xfrm>
            <a:off x="1919605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0</a:t>
            </a:r>
            <a:endParaRPr lang="en-US" altLang="zh-CN" sz="3600"/>
          </a:p>
        </p:txBody>
      </p:sp>
      <p:sp>
        <p:nvSpPr>
          <p:cNvPr id="16" name="文本框 15"/>
          <p:cNvSpPr txBox="1"/>
          <p:nvPr/>
        </p:nvSpPr>
        <p:spPr>
          <a:xfrm>
            <a:off x="9041765" y="2426335"/>
            <a:ext cx="1351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n+1</a:t>
            </a:r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7970" y="3286760"/>
            <a:ext cx="83464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假设 ： 图片</a:t>
            </a:r>
            <a:r>
              <a:rPr lang="en-US" altLang="zh-CN" sz="2800"/>
              <a:t>n=3</a:t>
            </a:r>
            <a:r>
              <a:rPr lang="zh-CN" altLang="en-US" sz="2800"/>
              <a:t>张，图宽</a:t>
            </a:r>
            <a:r>
              <a:rPr lang="en-US" altLang="zh-CN" sz="2800"/>
              <a:t>w</a:t>
            </a:r>
            <a:endParaRPr lang="en-US" altLang="zh-CN" sz="2800"/>
          </a:p>
          <a:p>
            <a:r>
              <a:rPr lang="en-US" altLang="zh-CN" sz="2800"/>
              <a:t>1.</a:t>
            </a:r>
            <a:r>
              <a:rPr lang="zh-CN" altLang="en-US" sz="2800"/>
              <a:t>头尾各补一张。整人容器的宽度是</a:t>
            </a:r>
            <a:r>
              <a:rPr lang="en-US" altLang="zh-CN" sz="2800"/>
              <a:t>: w(n+2)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动画的原理是：不断更新</a:t>
            </a:r>
            <a:r>
              <a:rPr lang="en-US" altLang="zh-CN" sz="2800"/>
              <a:t>transform:translateX(</a:t>
            </a:r>
            <a:r>
              <a:rPr lang="zh-CN" altLang="en-US" sz="2800"/>
              <a:t>值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en-US" altLang="zh-CN" sz="2800"/>
              <a:t>   </a:t>
            </a:r>
            <a:r>
              <a:rPr lang="zh-CN" altLang="en-US" sz="2800"/>
              <a:t>第</a:t>
            </a:r>
            <a:r>
              <a:rPr lang="en-US" altLang="zh-CN" sz="2800"/>
              <a:t>1</a:t>
            </a:r>
            <a:r>
              <a:rPr lang="zh-CN" altLang="en-US" sz="2800"/>
              <a:t>张 ：</a:t>
            </a:r>
            <a:r>
              <a:rPr lang="en-US" altLang="zh-CN" sz="2800">
                <a:sym typeface="+mn-ea"/>
              </a:rPr>
              <a:t>transform:translateX(-w*1)</a:t>
            </a:r>
            <a:endParaRPr lang="en-US" altLang="zh-CN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  第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张 ：</a:t>
            </a:r>
            <a:r>
              <a:rPr lang="en-US" altLang="zh-CN" sz="2800">
                <a:sym typeface="+mn-ea"/>
              </a:rPr>
              <a:t>transform:translateX(-w*2)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   第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张 ：</a:t>
            </a:r>
            <a:r>
              <a:rPr lang="en-US" altLang="zh-CN" sz="2800">
                <a:sym typeface="+mn-ea"/>
              </a:rPr>
              <a:t>transform:translateX(-w*3)</a:t>
            </a:r>
            <a:endParaRPr lang="zh-CN" altLang="en-US" sz="2800"/>
          </a:p>
          <a:p>
            <a:endParaRPr lang="zh-CN" altLang="en-US" sz="2800"/>
          </a:p>
        </p:txBody>
      </p:sp>
      <p:grpSp>
        <p:nvGrpSpPr>
          <p:cNvPr id="17" name="组合 16"/>
          <p:cNvGrpSpPr/>
          <p:nvPr/>
        </p:nvGrpSpPr>
        <p:grpSpPr>
          <a:xfrm>
            <a:off x="1461770" y="439420"/>
            <a:ext cx="8989695" cy="2167255"/>
            <a:chOff x="2158" y="385"/>
            <a:chExt cx="14157" cy="3413"/>
          </a:xfrm>
        </p:grpSpPr>
        <p:pic>
          <p:nvPicPr>
            <p:cNvPr id="7" name="图片 6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0632" y="396"/>
              <a:ext cx="2835" cy="3402"/>
            </a:xfrm>
            <a:prstGeom prst="rect">
              <a:avLst/>
            </a:prstGeom>
          </p:spPr>
        </p:pic>
        <p:pic>
          <p:nvPicPr>
            <p:cNvPr id="8" name="图片 7" descr="5.WALL·E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818" y="396"/>
              <a:ext cx="2835" cy="3402"/>
            </a:xfrm>
            <a:prstGeom prst="rect">
              <a:avLst/>
            </a:prstGeom>
          </p:spPr>
        </p:pic>
        <p:pic>
          <p:nvPicPr>
            <p:cNvPr id="9" name="图片 8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982" y="396"/>
              <a:ext cx="2835" cy="3402"/>
            </a:xfrm>
            <a:prstGeom prst="rect">
              <a:avLst/>
            </a:prstGeom>
          </p:spPr>
        </p:pic>
        <p:pic>
          <p:nvPicPr>
            <p:cNvPr id="3" name="图片 2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158" y="385"/>
              <a:ext cx="2835" cy="3402"/>
            </a:xfrm>
            <a:prstGeom prst="rect">
              <a:avLst/>
            </a:prstGeom>
          </p:spPr>
        </p:pic>
        <p:pic>
          <p:nvPicPr>
            <p:cNvPr id="10" name="图片 9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3481" y="386"/>
              <a:ext cx="2835" cy="3402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427480" y="71120"/>
            <a:ext cx="1875790" cy="33197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61410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文本框 12"/>
          <p:cNvSpPr txBox="1"/>
          <p:nvPr/>
        </p:nvSpPr>
        <p:spPr>
          <a:xfrm>
            <a:off x="5803900" y="2477770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14" name="文本框 13"/>
          <p:cNvSpPr txBox="1"/>
          <p:nvPr/>
        </p:nvSpPr>
        <p:spPr>
          <a:xfrm>
            <a:off x="7642860" y="2470785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5" name="文本框 14"/>
          <p:cNvSpPr txBox="1"/>
          <p:nvPr/>
        </p:nvSpPr>
        <p:spPr>
          <a:xfrm>
            <a:off x="1919605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0</a:t>
            </a:r>
            <a:endParaRPr lang="en-US" altLang="zh-CN" sz="3600"/>
          </a:p>
        </p:txBody>
      </p:sp>
      <p:sp>
        <p:nvSpPr>
          <p:cNvPr id="16" name="文本框 15"/>
          <p:cNvSpPr txBox="1"/>
          <p:nvPr/>
        </p:nvSpPr>
        <p:spPr>
          <a:xfrm>
            <a:off x="9041765" y="2426335"/>
            <a:ext cx="1351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n+1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6489065" y="5013325"/>
            <a:ext cx="52724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无缝滚动效果是：</a:t>
            </a:r>
            <a:endParaRPr lang="zh-CN" altLang="en-US" sz="2000"/>
          </a:p>
          <a:p>
            <a:pPr algn="l"/>
            <a:r>
              <a:rPr lang="zh-CN" altLang="en-US" sz="2000"/>
              <a:t>当当前是第</a:t>
            </a:r>
            <a:r>
              <a:rPr lang="en-US" altLang="zh-CN" sz="2000"/>
              <a:t>n+1</a:t>
            </a:r>
            <a:r>
              <a:rPr lang="zh-CN" altLang="en-US" sz="2000"/>
              <a:t>张时，直接拉到第</a:t>
            </a:r>
            <a:r>
              <a:rPr lang="en-US" altLang="zh-CN" sz="2000"/>
              <a:t>1</a:t>
            </a:r>
            <a:r>
              <a:rPr lang="zh-CN" altLang="en-US" sz="2000"/>
              <a:t>张的位置；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当当前是第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张时，直接拉到第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张的位置；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1461770" y="439420"/>
            <a:ext cx="8989695" cy="2167255"/>
            <a:chOff x="2158" y="385"/>
            <a:chExt cx="14157" cy="3413"/>
          </a:xfrm>
        </p:grpSpPr>
        <p:pic>
          <p:nvPicPr>
            <p:cNvPr id="7" name="图片 6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0632" y="396"/>
              <a:ext cx="2835" cy="3402"/>
            </a:xfrm>
            <a:prstGeom prst="rect">
              <a:avLst/>
            </a:prstGeom>
          </p:spPr>
        </p:pic>
        <p:pic>
          <p:nvPicPr>
            <p:cNvPr id="8" name="图片 7" descr="5.WALL·E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818" y="396"/>
              <a:ext cx="2835" cy="3402"/>
            </a:xfrm>
            <a:prstGeom prst="rect">
              <a:avLst/>
            </a:prstGeom>
          </p:spPr>
        </p:pic>
        <p:pic>
          <p:nvPicPr>
            <p:cNvPr id="9" name="图片 8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982" y="396"/>
              <a:ext cx="2835" cy="3402"/>
            </a:xfrm>
            <a:prstGeom prst="rect">
              <a:avLst/>
            </a:prstGeom>
          </p:spPr>
        </p:pic>
        <p:pic>
          <p:nvPicPr>
            <p:cNvPr id="3" name="图片 2" descr="4.这个杀手不太冷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158" y="385"/>
              <a:ext cx="2835" cy="3402"/>
            </a:xfrm>
            <a:prstGeom prst="rect">
              <a:avLst/>
            </a:prstGeom>
          </p:spPr>
        </p:pic>
        <p:pic>
          <p:nvPicPr>
            <p:cNvPr id="10" name="图片 9" descr="6.Hachiko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3481" y="386"/>
              <a:ext cx="2835" cy="3402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427480" y="71120"/>
            <a:ext cx="1875790" cy="33197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61410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文本框 12"/>
          <p:cNvSpPr txBox="1"/>
          <p:nvPr/>
        </p:nvSpPr>
        <p:spPr>
          <a:xfrm>
            <a:off x="5803900" y="2477770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14" name="文本框 13"/>
          <p:cNvSpPr txBox="1"/>
          <p:nvPr/>
        </p:nvSpPr>
        <p:spPr>
          <a:xfrm>
            <a:off x="7642860" y="2470785"/>
            <a:ext cx="414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5" name="文本框 14"/>
          <p:cNvSpPr txBox="1"/>
          <p:nvPr/>
        </p:nvSpPr>
        <p:spPr>
          <a:xfrm>
            <a:off x="1919605" y="2468880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0</a:t>
            </a:r>
            <a:endParaRPr lang="en-US" altLang="zh-CN" sz="3600"/>
          </a:p>
        </p:txBody>
      </p:sp>
      <p:sp>
        <p:nvSpPr>
          <p:cNvPr id="16" name="文本框 15"/>
          <p:cNvSpPr txBox="1"/>
          <p:nvPr/>
        </p:nvSpPr>
        <p:spPr>
          <a:xfrm>
            <a:off x="9041765" y="2426335"/>
            <a:ext cx="1351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n+1</a:t>
            </a:r>
            <a:endParaRPr lang="en-US" altLang="zh-CN" sz="3600"/>
          </a:p>
        </p:txBody>
      </p:sp>
      <p:sp>
        <p:nvSpPr>
          <p:cNvPr id="4" name="矩形 3"/>
          <p:cNvSpPr/>
          <p:nvPr/>
        </p:nvSpPr>
        <p:spPr>
          <a:xfrm>
            <a:off x="3735070" y="3539490"/>
            <a:ext cx="937895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1015" y="3510915"/>
            <a:ext cx="937895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322820" y="3494405"/>
            <a:ext cx="937895" cy="16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3725" y="4015740"/>
            <a:ext cx="467550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图片的有效张数是</a:t>
            </a:r>
            <a:r>
              <a:rPr lang="en-US" altLang="zh-CN" sz="2000"/>
              <a:t>:n</a:t>
            </a:r>
            <a:endParaRPr lang="en-US" altLang="zh-CN" sz="2000"/>
          </a:p>
          <a:p>
            <a:pPr algn="l"/>
            <a:r>
              <a:rPr lang="zh-CN" sz="2000"/>
              <a:t>如果当前图片索引是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/>
              <a:t>0     -----  </a:t>
            </a:r>
            <a:r>
              <a:rPr lang="zh-CN" altLang="en-US" sz="2000"/>
              <a:t>指示条是</a:t>
            </a:r>
            <a:r>
              <a:rPr lang="en-US" altLang="zh-CN" sz="2000"/>
              <a:t>2</a:t>
            </a:r>
            <a:endParaRPr lang="en-US" altLang="zh-CN" sz="2000"/>
          </a:p>
          <a:p>
            <a:pPr algn="l"/>
            <a:r>
              <a:rPr lang="zh-CN" sz="2000">
                <a:sym typeface="+mn-ea"/>
              </a:rPr>
              <a:t>如果当前图片索引是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</a:t>
            </a:r>
            <a:r>
              <a:rPr lang="en-US" altLang="zh-CN" sz="2000">
                <a:sym typeface="+mn-ea"/>
              </a:rPr>
              <a:t>     -----  </a:t>
            </a:r>
            <a:r>
              <a:rPr lang="zh-CN" altLang="en-US" sz="2000">
                <a:sym typeface="+mn-ea"/>
              </a:rPr>
              <a:t>指示条是</a:t>
            </a:r>
            <a:r>
              <a:rPr lang="en-US" altLang="zh-CN" sz="2000">
                <a:sym typeface="+mn-ea"/>
              </a:rPr>
              <a:t>0</a:t>
            </a:r>
            <a:endParaRPr lang="en-US" altLang="zh-CN" sz="2000"/>
          </a:p>
          <a:p>
            <a:pPr algn="l"/>
            <a:r>
              <a:rPr lang="zh-CN" sz="2000">
                <a:sym typeface="+mn-ea"/>
              </a:rPr>
              <a:t>如果当前图片索引是</a:t>
            </a:r>
            <a:r>
              <a:rPr lang="en-US" sz="2000">
                <a:sym typeface="+mn-ea"/>
              </a:rPr>
              <a:t>2 </a:t>
            </a:r>
            <a:r>
              <a:rPr lang="en-US" altLang="zh-CN" sz="2000">
                <a:sym typeface="+mn-ea"/>
              </a:rPr>
              <a:t>     -----  </a:t>
            </a:r>
            <a:r>
              <a:rPr lang="zh-CN" altLang="en-US" sz="2000">
                <a:sym typeface="+mn-ea"/>
              </a:rPr>
              <a:t>指示条是</a:t>
            </a:r>
            <a:r>
              <a:rPr lang="en-US" altLang="zh-CN" sz="2000">
                <a:sym typeface="+mn-ea"/>
              </a:rPr>
              <a:t>1</a:t>
            </a:r>
            <a:endParaRPr lang="en-US" altLang="zh-CN" sz="2000"/>
          </a:p>
          <a:p>
            <a:pPr algn="l"/>
            <a:r>
              <a:rPr lang="zh-CN" sz="2000">
                <a:sym typeface="+mn-ea"/>
              </a:rPr>
              <a:t>如果当前图片索引是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3</a:t>
            </a:r>
            <a:r>
              <a:rPr lang="en-US" altLang="zh-CN" sz="2000">
                <a:sym typeface="+mn-ea"/>
              </a:rPr>
              <a:t>      -----  </a:t>
            </a:r>
            <a:r>
              <a:rPr lang="zh-CN" altLang="en-US" sz="2000">
                <a:sym typeface="+mn-ea"/>
              </a:rPr>
              <a:t>指示条是</a:t>
            </a:r>
            <a:r>
              <a:rPr lang="en-US" altLang="zh-CN" sz="2000">
                <a:sym typeface="+mn-ea"/>
              </a:rPr>
              <a:t>2</a:t>
            </a:r>
            <a:endParaRPr lang="en-US" altLang="zh-CN" sz="2000">
              <a:sym typeface="+mn-ea"/>
            </a:endParaRPr>
          </a:p>
          <a:p>
            <a:pPr algn="l"/>
            <a:r>
              <a:rPr lang="zh-CN" sz="2000">
                <a:sym typeface="+mn-ea"/>
              </a:rPr>
              <a:t>如果当前图片索引是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n+1</a:t>
            </a:r>
            <a:r>
              <a:rPr lang="en-US" altLang="zh-CN" sz="2000">
                <a:sym typeface="+mn-ea"/>
              </a:rPr>
              <a:t>  -----  </a:t>
            </a:r>
            <a:r>
              <a:rPr lang="zh-CN" altLang="en-US" sz="2000">
                <a:sym typeface="+mn-ea"/>
              </a:rPr>
              <a:t>指示条是</a:t>
            </a:r>
            <a:r>
              <a:rPr lang="en-US" altLang="zh-CN" sz="2000">
                <a:sym typeface="+mn-ea"/>
              </a:rPr>
              <a:t>0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4015105" y="3691255"/>
            <a:ext cx="349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0 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50890" y="3642995"/>
            <a:ext cx="349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1 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55230" y="3667760"/>
            <a:ext cx="349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 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81685" y="6103620"/>
            <a:ext cx="73736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>
                <a:sym typeface="+mn-ea"/>
              </a:rPr>
              <a:t>如果当前图片索引是 </a:t>
            </a:r>
            <a:r>
              <a:rPr lang="en-US" sz="2400">
                <a:sym typeface="+mn-ea"/>
              </a:rPr>
              <a:t>x</a:t>
            </a:r>
            <a:r>
              <a:rPr lang="en-US" altLang="zh-CN" sz="2400">
                <a:sym typeface="+mn-ea"/>
              </a:rPr>
              <a:t>  -----  </a:t>
            </a:r>
            <a:r>
              <a:rPr lang="zh-CN" altLang="en-US" sz="2400">
                <a:sym typeface="+mn-ea"/>
              </a:rPr>
              <a:t>指示条是</a:t>
            </a:r>
            <a:r>
              <a:rPr lang="en-US" altLang="zh-CN" sz="2400">
                <a:sym typeface="+mn-ea"/>
              </a:rPr>
              <a:t>y = ( (x-1) + n) % n</a:t>
            </a:r>
            <a:r>
              <a:rPr lang="zh-CN" altLang="en-US" sz="2400">
                <a:sym typeface="+mn-ea"/>
              </a:rPr>
              <a:t> 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宽屏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fyf</cp:lastModifiedBy>
  <cp:revision>8</cp:revision>
  <dcterms:created xsi:type="dcterms:W3CDTF">2015-05-05T08:02:00Z</dcterms:created>
  <dcterms:modified xsi:type="dcterms:W3CDTF">2017-08-21T10:40:24Z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