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95"/>
  </p:notesMasterIdLst>
  <p:handoutMasterIdLst>
    <p:handoutMasterId r:id="rId96"/>
  </p:handoutMasterIdLst>
  <p:sldIdLst>
    <p:sldId id="462" r:id="rId8"/>
    <p:sldId id="463" r:id="rId9"/>
    <p:sldId id="464" r:id="rId10"/>
    <p:sldId id="471" r:id="rId11"/>
    <p:sldId id="501" r:id="rId12"/>
    <p:sldId id="470" r:id="rId13"/>
    <p:sldId id="472" r:id="rId14"/>
    <p:sldId id="502" r:id="rId15"/>
    <p:sldId id="503" r:id="rId16"/>
    <p:sldId id="505" r:id="rId17"/>
    <p:sldId id="504" r:id="rId18"/>
    <p:sldId id="506" r:id="rId19"/>
    <p:sldId id="507" r:id="rId20"/>
    <p:sldId id="482" r:id="rId21"/>
    <p:sldId id="508" r:id="rId22"/>
    <p:sldId id="510" r:id="rId23"/>
    <p:sldId id="513" r:id="rId24"/>
    <p:sldId id="512" r:id="rId25"/>
    <p:sldId id="515" r:id="rId26"/>
    <p:sldId id="516" r:id="rId27"/>
    <p:sldId id="517" r:id="rId28"/>
    <p:sldId id="518" r:id="rId29"/>
    <p:sldId id="519" r:id="rId30"/>
    <p:sldId id="522" r:id="rId31"/>
    <p:sldId id="520" r:id="rId32"/>
    <p:sldId id="523" r:id="rId33"/>
    <p:sldId id="524" r:id="rId34"/>
    <p:sldId id="484" r:id="rId35"/>
    <p:sldId id="525" r:id="rId36"/>
    <p:sldId id="476" r:id="rId37"/>
    <p:sldId id="527" r:id="rId38"/>
    <p:sldId id="528" r:id="rId39"/>
    <p:sldId id="530" r:id="rId40"/>
    <p:sldId id="529" r:id="rId41"/>
    <p:sldId id="532" r:id="rId42"/>
    <p:sldId id="533" r:id="rId43"/>
    <p:sldId id="531" r:id="rId44"/>
    <p:sldId id="534" r:id="rId45"/>
    <p:sldId id="526" r:id="rId46"/>
    <p:sldId id="536" r:id="rId47"/>
    <p:sldId id="537" r:id="rId48"/>
    <p:sldId id="538" r:id="rId49"/>
    <p:sldId id="535" r:id="rId50"/>
    <p:sldId id="540" r:id="rId51"/>
    <p:sldId id="542" r:id="rId52"/>
    <p:sldId id="541" r:id="rId53"/>
    <p:sldId id="539" r:id="rId54"/>
    <p:sldId id="543" r:id="rId55"/>
    <p:sldId id="544" r:id="rId56"/>
    <p:sldId id="545" r:id="rId57"/>
    <p:sldId id="546" r:id="rId58"/>
    <p:sldId id="477" r:id="rId59"/>
    <p:sldId id="478" r:id="rId60"/>
    <p:sldId id="479" r:id="rId61"/>
    <p:sldId id="485" r:id="rId62"/>
    <p:sldId id="480" r:id="rId63"/>
    <p:sldId id="481" r:id="rId64"/>
    <p:sldId id="486" r:id="rId65"/>
    <p:sldId id="487" r:id="rId66"/>
    <p:sldId id="488" r:id="rId67"/>
    <p:sldId id="491" r:id="rId68"/>
    <p:sldId id="492" r:id="rId69"/>
    <p:sldId id="493" r:id="rId70"/>
    <p:sldId id="494" r:id="rId71"/>
    <p:sldId id="495" r:id="rId72"/>
    <p:sldId id="496" r:id="rId73"/>
    <p:sldId id="498" r:id="rId74"/>
    <p:sldId id="499" r:id="rId75"/>
    <p:sldId id="500" r:id="rId76"/>
    <p:sldId id="497" r:id="rId77"/>
    <p:sldId id="465" r:id="rId78"/>
    <p:sldId id="466" r:id="rId79"/>
    <p:sldId id="467" r:id="rId80"/>
    <p:sldId id="468" r:id="rId81"/>
    <p:sldId id="469" r:id="rId82"/>
    <p:sldId id="460" r:id="rId83"/>
    <p:sldId id="461" r:id="rId84"/>
    <p:sldId id="423" r:id="rId85"/>
    <p:sldId id="451" r:id="rId86"/>
    <p:sldId id="452" r:id="rId87"/>
    <p:sldId id="438" r:id="rId88"/>
    <p:sldId id="455" r:id="rId89"/>
    <p:sldId id="456" r:id="rId90"/>
    <p:sldId id="457" r:id="rId91"/>
    <p:sldId id="458" r:id="rId92"/>
    <p:sldId id="459" r:id="rId93"/>
    <p:sldId id="264" r:id="rId9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A92C883-DABD-D14C-8012-CB19149D14F5}">
          <p14:sldIdLst>
            <p14:sldId id="462"/>
            <p14:sldId id="463"/>
            <p14:sldId id="464"/>
            <p14:sldId id="471"/>
          </p14:sldIdLst>
        </p14:section>
        <p14:section name="vuex" id="{93B17CDA-5E2A-2C44-AF1C-6F0D1AC0993E}">
          <p14:sldIdLst>
            <p14:sldId id="501"/>
            <p14:sldId id="470"/>
            <p14:sldId id="472"/>
            <p14:sldId id="502"/>
            <p14:sldId id="503"/>
            <p14:sldId id="505"/>
            <p14:sldId id="504"/>
            <p14:sldId id="506"/>
            <p14:sldId id="507"/>
            <p14:sldId id="482"/>
            <p14:sldId id="508"/>
            <p14:sldId id="510"/>
            <p14:sldId id="513"/>
            <p14:sldId id="512"/>
            <p14:sldId id="515"/>
            <p14:sldId id="516"/>
            <p14:sldId id="517"/>
            <p14:sldId id="518"/>
            <p14:sldId id="519"/>
            <p14:sldId id="522"/>
            <p14:sldId id="520"/>
            <p14:sldId id="523"/>
            <p14:sldId id="524"/>
            <p14:sldId id="484"/>
            <p14:sldId id="525"/>
            <p14:sldId id="476"/>
            <p14:sldId id="527"/>
            <p14:sldId id="528"/>
            <p14:sldId id="530"/>
            <p14:sldId id="529"/>
            <p14:sldId id="532"/>
            <p14:sldId id="533"/>
            <p14:sldId id="531"/>
            <p14:sldId id="534"/>
            <p14:sldId id="526"/>
            <p14:sldId id="536"/>
            <p14:sldId id="537"/>
            <p14:sldId id="538"/>
            <p14:sldId id="535"/>
            <p14:sldId id="540"/>
            <p14:sldId id="542"/>
            <p14:sldId id="541"/>
            <p14:sldId id="539"/>
            <p14:sldId id="543"/>
            <p14:sldId id="544"/>
            <p14:sldId id="545"/>
            <p14:sldId id="546"/>
            <p14:sldId id="477"/>
            <p14:sldId id="478"/>
            <p14:sldId id="479"/>
            <p14:sldId id="485"/>
            <p14:sldId id="480"/>
            <p14:sldId id="481"/>
            <p14:sldId id="486"/>
            <p14:sldId id="487"/>
            <p14:sldId id="488"/>
            <p14:sldId id="491"/>
            <p14:sldId id="492"/>
            <p14:sldId id="493"/>
            <p14:sldId id="494"/>
            <p14:sldId id="495"/>
            <p14:sldId id="496"/>
            <p14:sldId id="498"/>
          </p14:sldIdLst>
        </p14:section>
        <p14:section name="排版标签" id="{20C7E19F-3BD9-4FD3-BC5A-C47C7980860B}">
          <p14:sldIdLst>
            <p14:sldId id="499"/>
            <p14:sldId id="500"/>
            <p14:sldId id="497"/>
            <p14:sldId id="465"/>
            <p14:sldId id="466"/>
            <p14:sldId id="467"/>
            <p14:sldId id="468"/>
            <p14:sldId id="469"/>
            <p14:sldId id="460"/>
            <p14:sldId id="461"/>
            <p14:sldId id="423"/>
            <p14:sldId id="451"/>
            <p14:sldId id="452"/>
            <p14:sldId id="438"/>
            <p14:sldId id="455"/>
            <p14:sldId id="456"/>
            <p14:sldId id="457"/>
            <p14:sldId id="458"/>
            <p14:sldId id="459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70006"/>
    <a:srgbClr val="AD2B26"/>
    <a:srgbClr val="49504F"/>
    <a:srgbClr val="FFFFE4"/>
    <a:srgbClr val="919191"/>
    <a:srgbClr val="333333"/>
    <a:srgbClr val="B60206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5" autoAdjust="0"/>
    <p:restoredTop sz="78974" autoAdjust="0"/>
  </p:normalViewPr>
  <p:slideViewPr>
    <p:cSldViewPr snapToGrid="0">
      <p:cViewPr varScale="1">
        <p:scale>
          <a:sx n="68" d="100"/>
          <a:sy n="68" d="100"/>
        </p:scale>
        <p:origin x="1109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76" Type="http://schemas.openxmlformats.org/officeDocument/2006/relationships/slide" Target="slides/slide69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97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92" Type="http://schemas.openxmlformats.org/officeDocument/2006/relationships/slide" Target="slides/slide8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87" Type="http://schemas.openxmlformats.org/officeDocument/2006/relationships/slide" Target="slides/slide80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90" Type="http://schemas.openxmlformats.org/officeDocument/2006/relationships/slide" Target="slides/slide83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slide" Target="slides/slide70.xml"/><Relationship Id="rId100" Type="http://schemas.openxmlformats.org/officeDocument/2006/relationships/tableStyles" Target="tableStyle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93" Type="http://schemas.openxmlformats.org/officeDocument/2006/relationships/slide" Target="slides/slide86.xml"/><Relationship Id="rId9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91" Type="http://schemas.openxmlformats.org/officeDocument/2006/relationships/slide" Target="slides/slide84.xml"/><Relationship Id="rId9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94" Type="http://schemas.openxmlformats.org/officeDocument/2006/relationships/slide" Target="slides/slide87.xml"/><Relationship Id="rId9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2021/2/26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"en"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 initial-scale=1.0"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#app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300px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#ccc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4px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.box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.2em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.2em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#ccc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根组件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com-a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com-a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com-d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com-d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"https://cdn.jsdelivr.net/npm/vue/dist/vue.js"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Vue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'com-a'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template: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&lt;div class="box"&gt;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&lt;p&gt;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组件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A&lt;/p&gt;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&lt;com-b&gt;&lt;/com-b&gt;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&lt;com-c&gt;&lt;/com-c&gt;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&lt;/div&gt;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`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})</a:t>
            </a:r>
          </a:p>
          <a:p>
            <a:b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Vue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'com-b'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template: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&lt;div class="box"&gt;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&lt;p&gt;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组件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B&lt;/p&gt;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数据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100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&lt;button @click="hSetNum10"&gt;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数据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+10&lt;/button&gt;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&lt;/div&gt;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`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methods: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hSetNum10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() 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})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Vue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'com-c'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template: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&lt;div class="box"&gt;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&lt;p&gt;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组件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C&lt;/p&gt;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数据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100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&lt;/div&gt;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`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})</a:t>
            </a:r>
          </a:p>
          <a:p>
            <a:b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Vue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'com-d'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template: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&lt;div class="box"&gt;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&lt;p&gt;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组件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D&lt;/p&gt;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数据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:100      &lt;/div&gt;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`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})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Vue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el: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"#app"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store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})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968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CC99CD"/>
                </a:solidFill>
                <a:effectLst/>
              </a:rPr>
              <a:t>const</a:t>
            </a:r>
            <a:r>
              <a:rPr lang="en-US" altLang="zh-CN"/>
              <a:t> </a:t>
            </a:r>
            <a:r>
              <a:rPr lang="en-US" altLang="zh-CN">
                <a:solidFill>
                  <a:srgbClr val="CCCCCC"/>
                </a:solidFill>
                <a:effectLst/>
              </a:rPr>
              <a:t>{</a:t>
            </a:r>
            <a:r>
              <a:rPr lang="en-US" altLang="zh-CN"/>
              <a:t> mapState</a:t>
            </a:r>
            <a:r>
              <a:rPr lang="en-US" altLang="zh-CN">
                <a:solidFill>
                  <a:srgbClr val="CCCCCC"/>
                </a:solidFill>
                <a:effectLst/>
              </a:rPr>
              <a:t>,</a:t>
            </a:r>
            <a:r>
              <a:rPr lang="en-US" altLang="zh-CN"/>
              <a:t> mapActions </a:t>
            </a:r>
            <a:r>
              <a:rPr lang="en-US" altLang="zh-CN">
                <a:solidFill>
                  <a:srgbClr val="CCCCCC"/>
                </a:solidFill>
                <a:effectLst/>
              </a:rPr>
              <a:t>}</a:t>
            </a:r>
            <a:r>
              <a:rPr lang="en-US" altLang="zh-CN"/>
              <a:t> </a:t>
            </a:r>
            <a:r>
              <a:rPr lang="en-US" altLang="zh-CN">
                <a:solidFill>
                  <a:srgbClr val="67CDCC"/>
                </a:solidFill>
                <a:effectLst/>
              </a:rPr>
              <a:t>=</a:t>
            </a:r>
            <a:r>
              <a:rPr lang="en-US" altLang="zh-CN"/>
              <a:t> </a:t>
            </a:r>
            <a:r>
              <a:rPr lang="en-US" altLang="zh-CN">
                <a:solidFill>
                  <a:srgbClr val="F08D49"/>
                </a:solidFill>
                <a:effectLst/>
              </a:rPr>
              <a:t>createNamespacedHelpers</a:t>
            </a:r>
            <a:r>
              <a:rPr lang="en-US" altLang="zh-CN">
                <a:solidFill>
                  <a:srgbClr val="CCCCCC"/>
                </a:solidFill>
                <a:effectLst/>
              </a:rPr>
              <a:t>(</a:t>
            </a:r>
            <a:r>
              <a:rPr lang="en-US" altLang="zh-CN">
                <a:solidFill>
                  <a:srgbClr val="7EC699"/>
                </a:solidFill>
                <a:effectLst/>
              </a:rPr>
              <a:t>'some/nested/module'</a:t>
            </a:r>
            <a:r>
              <a:rPr lang="en-US" altLang="zh-CN">
                <a:solidFill>
                  <a:srgbClr val="CCCCCC"/>
                </a:solidFill>
                <a:effectLst/>
              </a:rPr>
              <a:t>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40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gaunming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285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971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398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386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0024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685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3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149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874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175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825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110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450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/>
              <a:t>默认情况下，模块内部的 </a:t>
            </a:r>
            <a:r>
              <a:rPr lang="en-US" altLang="zh-CN"/>
              <a:t>action</a:t>
            </a:r>
            <a:r>
              <a:rPr lang="zh-CN" altLang="en-US"/>
              <a:t>、</a:t>
            </a:r>
            <a:r>
              <a:rPr lang="en-US" altLang="zh-CN"/>
              <a:t>mutation </a:t>
            </a:r>
            <a:r>
              <a:rPr lang="zh-CN" altLang="en-US"/>
              <a:t>和 </a:t>
            </a:r>
            <a:r>
              <a:rPr lang="en-US" altLang="zh-CN"/>
              <a:t>getter </a:t>
            </a:r>
            <a:r>
              <a:rPr lang="zh-CN" altLang="en-US"/>
              <a:t>是注册在全局命名空间的</a:t>
            </a:r>
            <a:r>
              <a:rPr lang="en-US" altLang="zh-CN"/>
              <a:t>——</a:t>
            </a:r>
            <a:r>
              <a:rPr lang="zh-CN" altLang="en-US"/>
              <a:t>这样使得多个模块能够对同一 </a:t>
            </a:r>
            <a:r>
              <a:rPr lang="en-US" altLang="zh-CN"/>
              <a:t>mutation </a:t>
            </a:r>
            <a:r>
              <a:rPr lang="zh-CN" altLang="en-US"/>
              <a:t>或 </a:t>
            </a:r>
            <a:r>
              <a:rPr lang="en-US" altLang="zh-CN"/>
              <a:t>action </a:t>
            </a:r>
            <a:r>
              <a:rPr lang="zh-CN" altLang="en-US"/>
              <a:t>作出响应。</a:t>
            </a:r>
          </a:p>
          <a:p>
            <a:pPr algn="l"/>
            <a:r>
              <a:rPr lang="zh-CN" altLang="en-US"/>
              <a:t>如果希望你的模块具有更高的封装度和复用性，你可以通过添加 </a:t>
            </a:r>
            <a:r>
              <a:rPr lang="en-US" altLang="zh-CN"/>
              <a:t>namespaced: true </a:t>
            </a:r>
            <a:r>
              <a:rPr lang="zh-CN" altLang="en-US"/>
              <a:t>的方式使其成为带命名空间的模块。当模块被注册后，它的所有 </a:t>
            </a:r>
            <a:r>
              <a:rPr lang="en-US" altLang="zh-CN"/>
              <a:t>getter</a:t>
            </a:r>
            <a:r>
              <a:rPr lang="zh-CN" altLang="en-US"/>
              <a:t>、</a:t>
            </a:r>
            <a:r>
              <a:rPr lang="en-US" altLang="zh-CN"/>
              <a:t>action </a:t>
            </a:r>
            <a:r>
              <a:rPr lang="zh-CN" altLang="en-US"/>
              <a:t>及 </a:t>
            </a:r>
            <a:r>
              <a:rPr lang="en-US" altLang="zh-CN"/>
              <a:t>mutation </a:t>
            </a:r>
            <a:r>
              <a:rPr lang="zh-CN" altLang="en-US"/>
              <a:t>都会自动根据模块注册的路径调整命名。例如：</a:t>
            </a:r>
            <a:r>
              <a:rPr lang="en-US" altLang="zh-CN"/>
              <a:t>’</a:t>
            </a:r>
            <a:r>
              <a:rPr lang="zh-CN" altLang="en-US"/>
              <a:t>模块名</a:t>
            </a:r>
            <a:r>
              <a:rPr lang="en-US" altLang="zh-CN"/>
              <a:t>/action</a:t>
            </a:r>
            <a:r>
              <a:rPr lang="zh-CN" altLang="en-US"/>
              <a:t>名</a:t>
            </a:r>
            <a:r>
              <a:rPr lang="en-US" altLang="zh-CN"/>
              <a:t>’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138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/>
              <a:t>默认情况下，模块内部的 </a:t>
            </a:r>
            <a:r>
              <a:rPr lang="en-US" altLang="zh-CN"/>
              <a:t>action</a:t>
            </a:r>
            <a:r>
              <a:rPr lang="zh-CN" altLang="en-US"/>
              <a:t>、</a:t>
            </a:r>
            <a:r>
              <a:rPr lang="en-US" altLang="zh-CN"/>
              <a:t>mutation </a:t>
            </a:r>
            <a:r>
              <a:rPr lang="zh-CN" altLang="en-US"/>
              <a:t>和 </a:t>
            </a:r>
            <a:r>
              <a:rPr lang="en-US" altLang="zh-CN"/>
              <a:t>getter </a:t>
            </a:r>
            <a:r>
              <a:rPr lang="zh-CN" altLang="en-US"/>
              <a:t>是注册在全局命名空间的</a:t>
            </a:r>
            <a:r>
              <a:rPr lang="en-US" altLang="zh-CN"/>
              <a:t>——</a:t>
            </a:r>
            <a:r>
              <a:rPr lang="zh-CN" altLang="en-US"/>
              <a:t>这样使得多个模块能够对同一 </a:t>
            </a:r>
            <a:r>
              <a:rPr lang="en-US" altLang="zh-CN"/>
              <a:t>mutation </a:t>
            </a:r>
            <a:r>
              <a:rPr lang="zh-CN" altLang="en-US"/>
              <a:t>或 </a:t>
            </a:r>
            <a:r>
              <a:rPr lang="en-US" altLang="zh-CN"/>
              <a:t>action </a:t>
            </a:r>
            <a:r>
              <a:rPr lang="zh-CN" altLang="en-US"/>
              <a:t>作出响应。</a:t>
            </a:r>
          </a:p>
          <a:p>
            <a:pPr algn="l"/>
            <a:r>
              <a:rPr lang="zh-CN" altLang="en-US"/>
              <a:t>如果希望你的模块具有更高的封装度和复用性，你可以通过添加 </a:t>
            </a:r>
            <a:r>
              <a:rPr lang="en-US" altLang="zh-CN"/>
              <a:t>namespaced: true </a:t>
            </a:r>
            <a:r>
              <a:rPr lang="zh-CN" altLang="en-US"/>
              <a:t>的方式使其成为带命名空间的模块。当模块被注册后，它的所有 </a:t>
            </a:r>
            <a:r>
              <a:rPr lang="en-US" altLang="zh-CN"/>
              <a:t>getter</a:t>
            </a:r>
            <a:r>
              <a:rPr lang="zh-CN" altLang="en-US"/>
              <a:t>、</a:t>
            </a:r>
            <a:r>
              <a:rPr lang="en-US" altLang="zh-CN"/>
              <a:t>action </a:t>
            </a:r>
            <a:r>
              <a:rPr lang="zh-CN" altLang="en-US"/>
              <a:t>及 </a:t>
            </a:r>
            <a:r>
              <a:rPr lang="en-US" altLang="zh-CN"/>
              <a:t>mutation </a:t>
            </a:r>
            <a:r>
              <a:rPr lang="zh-CN" altLang="en-US"/>
              <a:t>都会自动根据模块注册的路径调整命名。例如：</a:t>
            </a:r>
            <a:r>
              <a:rPr lang="en-US" altLang="zh-CN"/>
              <a:t>’</a:t>
            </a:r>
            <a:r>
              <a:rPr lang="zh-CN" altLang="en-US"/>
              <a:t>模块名</a:t>
            </a:r>
            <a:r>
              <a:rPr lang="en-US" altLang="zh-CN"/>
              <a:t>/action</a:t>
            </a:r>
            <a:r>
              <a:rPr lang="zh-CN" altLang="en-US"/>
              <a:t>名</a:t>
            </a:r>
            <a:r>
              <a:rPr lang="en-US" altLang="zh-CN"/>
              <a:t>’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97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19549451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86330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408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58736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9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1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0" r:id="rId2"/>
    <p:sldLayoutId id="2147483713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4" r:id="rId10"/>
    <p:sldLayoutId id="2147483681" r:id="rId11"/>
    <p:sldLayoutId id="2147483693" r:id="rId12"/>
    <p:sldLayoutId id="2147483706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n/chrome/index.html" TargetMode="Externa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黑马头条</a:t>
            </a: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D4AC34-F6A5-E444-BF55-B9773C2CF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--it</a:t>
            </a:r>
            <a:r>
              <a:rPr lang="zh-CN" altLang="en-US"/>
              <a:t>资讯类</a:t>
            </a:r>
            <a:r>
              <a:rPr lang="en-US" altLang="zh-CN"/>
              <a:t>app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5385121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/>
              <a:t>基本父子通信</a:t>
            </a:r>
            <a:endParaRPr lang="en-US" altLang="zh-CN"/>
          </a:p>
          <a:p>
            <a:r>
              <a:rPr lang="zh-CN" altLang="en-US">
                <a:solidFill>
                  <a:srgbClr val="AD2B26"/>
                </a:solidFill>
              </a:rPr>
              <a:t>父子</a:t>
            </a:r>
            <a:r>
              <a:rPr lang="zh-CN" altLang="en-US" dirty="0">
                <a:solidFill>
                  <a:srgbClr val="AD2B26"/>
                </a:solidFill>
              </a:rPr>
              <a:t>通信</a:t>
            </a:r>
            <a:r>
              <a:rPr lang="zh-CN" altLang="en-US">
                <a:solidFill>
                  <a:srgbClr val="AD2B26"/>
                </a:solidFill>
              </a:rPr>
              <a:t>语法糖 </a:t>
            </a:r>
            <a:r>
              <a:rPr lang="en-US" altLang="zh-CN">
                <a:solidFill>
                  <a:srgbClr val="AD2B26"/>
                </a:solidFill>
              </a:rPr>
              <a:t>(v-model, .sync)</a:t>
            </a:r>
            <a:endParaRPr lang="zh-CN" altLang="en-US" dirty="0">
              <a:solidFill>
                <a:srgbClr val="AD2B26"/>
              </a:solidFill>
            </a:endParaRPr>
          </a:p>
          <a:p>
            <a:r>
              <a:rPr lang="zh-CN" altLang="en-US" dirty="0"/>
              <a:t>非父子通信</a:t>
            </a:r>
            <a:r>
              <a:rPr lang="en-US" altLang="zh-CN" dirty="0"/>
              <a:t>-</a:t>
            </a:r>
            <a:r>
              <a:rPr lang="en-US" altLang="zh-CN" dirty="0" err="1"/>
              <a:t>eventbus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</a:t>
            </a:r>
            <a:r>
              <a:rPr lang="zh-CN" altLang="en-US"/>
              <a:t> 复习组件通信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目标：复习前面学习过的组件之间通信方式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B796B85-C56A-41C3-B946-6098A302A8DB}"/>
              </a:ext>
            </a:extLst>
          </p:cNvPr>
          <p:cNvSpPr txBox="1"/>
          <p:nvPr/>
        </p:nvSpPr>
        <p:spPr>
          <a:xfrm>
            <a:off x="692574" y="535943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/>
              <a:t>通信：在一个组件中的动作导致另一个组件中的数据更改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00475A6-90B9-44A4-9B0B-F386CAB83F3A}"/>
              </a:ext>
            </a:extLst>
          </p:cNvPr>
          <p:cNvSpPr/>
          <p:nvPr/>
        </p:nvSpPr>
        <p:spPr>
          <a:xfrm>
            <a:off x="10183391" y="2250612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root</a:t>
            </a:r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B9891E3-8946-457A-B573-98ACF0299B40}"/>
              </a:ext>
            </a:extLst>
          </p:cNvPr>
          <p:cNvSpPr/>
          <p:nvPr/>
        </p:nvSpPr>
        <p:spPr>
          <a:xfrm>
            <a:off x="9684785" y="3429653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84D7588-21C4-4B03-AF79-247A07A473C6}"/>
              </a:ext>
            </a:extLst>
          </p:cNvPr>
          <p:cNvSpPr/>
          <p:nvPr/>
        </p:nvSpPr>
        <p:spPr>
          <a:xfrm>
            <a:off x="8922785" y="4727272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AB72459-A730-4DAF-9194-F9E0A02A2DBA}"/>
              </a:ext>
            </a:extLst>
          </p:cNvPr>
          <p:cNvSpPr/>
          <p:nvPr/>
        </p:nvSpPr>
        <p:spPr>
          <a:xfrm>
            <a:off x="10978606" y="3408186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D790423-70D1-453E-9D24-0F3477299179}"/>
              </a:ext>
            </a:extLst>
          </p:cNvPr>
          <p:cNvCxnSpPr>
            <a:cxnSpLocks/>
            <a:stCxn id="18" idx="4"/>
            <a:endCxn id="20" idx="7"/>
          </p:cNvCxnSpPr>
          <p:nvPr/>
        </p:nvCxnSpPr>
        <p:spPr>
          <a:xfrm flipH="1">
            <a:off x="9672965" y="4086600"/>
            <a:ext cx="451265" cy="736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65FA176-5852-479F-A111-A0C2E9F777A3}"/>
              </a:ext>
            </a:extLst>
          </p:cNvPr>
          <p:cNvCxnSpPr>
            <a:cxnSpLocks/>
            <a:stCxn id="16" idx="4"/>
            <a:endCxn id="18" idx="0"/>
          </p:cNvCxnSpPr>
          <p:nvPr/>
        </p:nvCxnSpPr>
        <p:spPr>
          <a:xfrm flipH="1">
            <a:off x="10124230" y="2907559"/>
            <a:ext cx="498606" cy="522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A935584-8079-4C10-9E4E-EA3389B197FB}"/>
              </a:ext>
            </a:extLst>
          </p:cNvPr>
          <p:cNvCxnSpPr>
            <a:cxnSpLocks/>
            <a:stCxn id="16" idx="4"/>
            <a:endCxn id="21" idx="1"/>
          </p:cNvCxnSpPr>
          <p:nvPr/>
        </p:nvCxnSpPr>
        <p:spPr>
          <a:xfrm>
            <a:off x="10622836" y="2907559"/>
            <a:ext cx="484480" cy="5968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622AE2B2-8B83-453F-B523-C3D98BC4ED57}"/>
              </a:ext>
            </a:extLst>
          </p:cNvPr>
          <p:cNvCxnSpPr>
            <a:cxnSpLocks/>
            <a:stCxn id="18" idx="2"/>
            <a:endCxn id="20" idx="1"/>
          </p:cNvCxnSpPr>
          <p:nvPr/>
        </p:nvCxnSpPr>
        <p:spPr>
          <a:xfrm rot="10800000" flipV="1">
            <a:off x="9051495" y="3758126"/>
            <a:ext cx="633290" cy="1065353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05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0F23489-F6DD-D34B-9E58-3723C88F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1. 2 </a:t>
            </a:r>
            <a:r>
              <a:rPr kumimoji="1" lang="zh-CN" altLang="en-US"/>
              <a:t>父子通信</a:t>
            </a:r>
            <a:r>
              <a:rPr kumimoji="1" lang="en-US" altLang="zh-CN"/>
              <a:t>-</a:t>
            </a:r>
            <a:r>
              <a:rPr kumimoji="1" lang="zh-CN" altLang="en-US"/>
              <a:t>语法糖</a:t>
            </a:r>
            <a:r>
              <a:rPr kumimoji="1" lang="en-US" altLang="zh-CN"/>
              <a:t>-v-model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03A77D-F916-DB4A-9F31-197A30E969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0881" y="940081"/>
            <a:ext cx="10719120" cy="609986"/>
          </a:xfrm>
        </p:spPr>
        <p:txBody>
          <a:bodyPr/>
          <a:lstStyle/>
          <a:p>
            <a:r>
              <a:rPr kumimoji="1" lang="en-US" altLang="zh-CN"/>
              <a:t>v-model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268A458-401B-455B-84AE-0000EDAB3ED0}"/>
              </a:ext>
            </a:extLst>
          </p:cNvPr>
          <p:cNvSpPr/>
          <p:nvPr/>
        </p:nvSpPr>
        <p:spPr>
          <a:xfrm>
            <a:off x="10183391" y="2250612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root</a:t>
            </a:r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C802059-A510-468D-B67E-4865CAE6958D}"/>
              </a:ext>
            </a:extLst>
          </p:cNvPr>
          <p:cNvSpPr/>
          <p:nvPr/>
        </p:nvSpPr>
        <p:spPr>
          <a:xfrm>
            <a:off x="9684785" y="3429653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A69BD96-6D3E-430A-A683-7858E38FD001}"/>
              </a:ext>
            </a:extLst>
          </p:cNvPr>
          <p:cNvSpPr/>
          <p:nvPr/>
        </p:nvSpPr>
        <p:spPr>
          <a:xfrm>
            <a:off x="8922785" y="4727272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B2BA052-B061-40EF-9280-06582447ECD6}"/>
              </a:ext>
            </a:extLst>
          </p:cNvPr>
          <p:cNvSpPr/>
          <p:nvPr/>
        </p:nvSpPr>
        <p:spPr>
          <a:xfrm>
            <a:off x="10978606" y="3408186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2AB56FC-0EBE-44E9-8590-5C9B8BF3BA63}"/>
              </a:ext>
            </a:extLst>
          </p:cNvPr>
          <p:cNvCxnSpPr>
            <a:cxnSpLocks/>
            <a:stCxn id="6" idx="4"/>
            <a:endCxn id="7" idx="7"/>
          </p:cNvCxnSpPr>
          <p:nvPr/>
        </p:nvCxnSpPr>
        <p:spPr>
          <a:xfrm flipH="1">
            <a:off x="9672965" y="4086600"/>
            <a:ext cx="451265" cy="736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F73F000-3DC9-45A0-A789-13ED3579DB7B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10124230" y="2907559"/>
            <a:ext cx="498606" cy="522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4F0F1C2-8C3E-458E-BFE1-4DFD642E91E9}"/>
              </a:ext>
            </a:extLst>
          </p:cNvPr>
          <p:cNvCxnSpPr>
            <a:cxnSpLocks/>
            <a:stCxn id="5" idx="4"/>
            <a:endCxn id="8" idx="1"/>
          </p:cNvCxnSpPr>
          <p:nvPr/>
        </p:nvCxnSpPr>
        <p:spPr>
          <a:xfrm>
            <a:off x="10622836" y="2907559"/>
            <a:ext cx="484480" cy="5968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516A7BD9-B97D-4E0E-A292-85CFFDF2E89A}"/>
              </a:ext>
            </a:extLst>
          </p:cNvPr>
          <p:cNvSpPr/>
          <p:nvPr/>
        </p:nvSpPr>
        <p:spPr>
          <a:xfrm>
            <a:off x="752627" y="5452129"/>
            <a:ext cx="5770944" cy="106945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476419D-7D8D-4144-B89D-16AD8F00330D}"/>
              </a:ext>
            </a:extLst>
          </p:cNvPr>
          <p:cNvSpPr txBox="1"/>
          <p:nvPr/>
        </p:nvSpPr>
        <p:spPr>
          <a:xfrm>
            <a:off x="752627" y="5525192"/>
            <a:ext cx="38824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props: [‘value’],</a:t>
            </a:r>
          </a:p>
          <a:p>
            <a:endParaRPr lang="en-US" altLang="zh-CN"/>
          </a:p>
          <a:p>
            <a:r>
              <a:rPr lang="en-US" altLang="zh-CN"/>
              <a:t>this.$emit(‘input’, </a:t>
            </a:r>
            <a:r>
              <a:rPr lang="zh-CN" altLang="en-US"/>
              <a:t>要抛出的新数据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9919010-5567-4CF2-8F48-40A9786F9FCC}"/>
              </a:ext>
            </a:extLst>
          </p:cNvPr>
          <p:cNvSpPr txBox="1"/>
          <p:nvPr/>
        </p:nvSpPr>
        <p:spPr>
          <a:xfrm>
            <a:off x="5302523" y="6079190"/>
            <a:ext cx="1141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/>
              <a:t>组件内部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2B10A8D-1F44-4AB1-81C7-AFDC1036DC84}"/>
              </a:ext>
            </a:extLst>
          </p:cNvPr>
          <p:cNvSpPr txBox="1"/>
          <p:nvPr/>
        </p:nvSpPr>
        <p:spPr>
          <a:xfrm>
            <a:off x="752627" y="3714299"/>
            <a:ext cx="5770944" cy="138499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Alibaba PuHuiTi R"/>
              </a:rPr>
              <a:t>&lt;</a:t>
            </a:r>
            <a:r>
              <a:rPr lang="zh-CN" altLang="en-US" sz="1400">
                <a:solidFill>
                  <a:srgbClr val="569CD6"/>
                </a:solidFill>
                <a:latin typeface="Consolas" panose="020B0609020204030204" pitchFamily="49" charset="0"/>
                <a:ea typeface="Alibaba PuHuiTi R"/>
              </a:rPr>
              <a:t>组件</a:t>
            </a:r>
            <a:r>
              <a:rPr lang="zh-CN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Alibaba PuHuiTi R"/>
              </a:rPr>
              <a:t> </a:t>
            </a:r>
            <a:r>
              <a:rPr lang="en-US" altLang="zh-CN" sz="1400">
                <a:solidFill>
                  <a:srgbClr val="00B0F0"/>
                </a:solidFill>
                <a:latin typeface="Consolas" panose="020B0609020204030204" pitchFamily="49" charset="0"/>
                <a:ea typeface="Alibaba PuHuiTi R"/>
              </a:rPr>
              <a:t>:</a:t>
            </a:r>
            <a:r>
              <a:rPr lang="en-US" altLang="zh-CN" sz="1400" b="0">
                <a:solidFill>
                  <a:srgbClr val="00B0F0"/>
                </a:solidFill>
                <a:effectLst/>
                <a:latin typeface="Consolas" panose="020B0609020204030204" pitchFamily="49" charset="0"/>
                <a:ea typeface="Alibaba PuHuiTi R"/>
              </a:rPr>
              <a:t>value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Alibaba PuHuiTi R"/>
              </a:rPr>
              <a:t>=</a:t>
            </a:r>
            <a:r>
              <a:rPr lang="zh-CN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Alibaba PuHuiTi R"/>
              </a:rPr>
              <a:t>“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  <a:ea typeface="Alibaba PuHuiTi R"/>
              </a:rPr>
              <a:t>数据项”</a:t>
            </a:r>
            <a:r>
              <a:rPr lang="en-US" altLang="zh-CN" sz="1400" b="0">
                <a:solidFill>
                  <a:srgbClr val="00B0F0"/>
                </a:solidFill>
                <a:effectLst/>
                <a:latin typeface="Consolas" panose="020B0609020204030204" pitchFamily="49" charset="0"/>
                <a:ea typeface="Alibaba PuHuiTi R"/>
              </a:rPr>
              <a:t> </a:t>
            </a:r>
            <a:r>
              <a:rPr lang="en-US" altLang="zh-CN" sz="1400">
                <a:solidFill>
                  <a:srgbClr val="00B0F0"/>
                </a:solidFill>
                <a:latin typeface="Consolas" panose="020B0609020204030204" pitchFamily="49" charset="0"/>
                <a:ea typeface="Alibaba PuHuiTi R"/>
              </a:rPr>
              <a:t>@</a:t>
            </a:r>
            <a:r>
              <a:rPr lang="en-US" altLang="zh-CN" sz="1400" b="0">
                <a:solidFill>
                  <a:srgbClr val="00B0F0"/>
                </a:solidFill>
                <a:effectLst/>
                <a:latin typeface="Consolas" panose="020B0609020204030204" pitchFamily="49" charset="0"/>
                <a:ea typeface="Alibaba PuHuiTi R"/>
              </a:rPr>
              <a:t>input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Alibaba PuHuiTi R"/>
              </a:rPr>
              <a:t>=</a:t>
            </a:r>
            <a:r>
              <a:rPr lang="zh-CN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Alibaba PuHuiTi R"/>
              </a:rPr>
              <a:t>”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Alibaba PuHuiTi R"/>
              </a:rPr>
              <a:t>hInput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  <a:ea typeface="Alibaba PuHuiTi R"/>
              </a:rPr>
              <a:t>”</a:t>
            </a:r>
            <a:r>
              <a:rPr lang="en-US" altLang="zh-CN" sz="1400" b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Alibaba PuHuiTi R"/>
              </a:rPr>
              <a:t>&gt;&lt;/</a:t>
            </a:r>
            <a:r>
              <a:rPr lang="zh-CN" altLang="en-US" sz="1400">
                <a:solidFill>
                  <a:srgbClr val="569CD6"/>
                </a:solidFill>
                <a:latin typeface="Consolas" panose="020B0609020204030204" pitchFamily="49" charset="0"/>
                <a:ea typeface="Alibaba PuHuiTi R"/>
              </a:rPr>
              <a:t>组件</a:t>
            </a:r>
            <a:r>
              <a:rPr lang="en-US" altLang="zh-CN" sz="1400" b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Alibaba PuHuiTi R"/>
              </a:rPr>
              <a:t>&gt;</a:t>
            </a:r>
          </a:p>
          <a:p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  <a:ea typeface="Alibaba PuHuiTi R"/>
              </a:rPr>
              <a:t>methods: {</a:t>
            </a:r>
          </a:p>
          <a:p>
            <a:r>
              <a:rPr lang="en-US" altLang="zh-CN" sz="1400" b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Alibaba PuHuiTi R"/>
              </a:rPr>
              <a:t>  hInput (obj) {</a:t>
            </a:r>
          </a:p>
          <a:p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  <a:ea typeface="Alibaba PuHuiTi R"/>
              </a:rPr>
              <a:t>    this.</a:t>
            </a:r>
            <a:r>
              <a:rPr lang="zh-CN" altLang="en-US" sz="1400">
                <a:solidFill>
                  <a:srgbClr val="808080"/>
                </a:solidFill>
                <a:latin typeface="Consolas" panose="020B0609020204030204" pitchFamily="49" charset="0"/>
                <a:ea typeface="Alibaba PuHuiTi R"/>
              </a:rPr>
              <a:t>数据项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  <a:ea typeface="Alibaba PuHuiTi R"/>
              </a:rPr>
              <a:t>=obj</a:t>
            </a:r>
          </a:p>
          <a:p>
            <a:r>
              <a:rPr lang="en-US" altLang="zh-CN" sz="1400" b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Alibaba PuHuiTi R"/>
              </a:rPr>
              <a:t>  }</a:t>
            </a:r>
            <a:endParaRPr lang="en-US" altLang="zh-CN" sz="1400">
              <a:solidFill>
                <a:srgbClr val="808080"/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en-US" altLang="zh-CN" sz="1400" b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Alibaba PuHuiTi R"/>
              </a:rPr>
              <a:t>}</a:t>
            </a:r>
            <a:endParaRPr lang="zh-CN" altLang="en-US" sz="1400" b="0">
              <a:solidFill>
                <a:srgbClr val="D4D4D4"/>
              </a:solidFill>
              <a:effectLst/>
              <a:latin typeface="Consolas" panose="020B0609020204030204" pitchFamily="49" charset="0"/>
              <a:ea typeface="Alibaba PuHuiTi R"/>
            </a:endParaRPr>
          </a:p>
        </p:txBody>
      </p:sp>
      <p:sp>
        <p:nvSpPr>
          <p:cNvPr id="22" name="文本占位符 1">
            <a:extLst>
              <a:ext uri="{FF2B5EF4-FFF2-40B4-BE49-F238E27FC236}">
                <a16:creationId xmlns:a16="http://schemas.microsoft.com/office/drawing/2014/main" id="{AEC19CB4-A68A-4453-83EA-58A33B27E4B5}"/>
              </a:ext>
            </a:extLst>
          </p:cNvPr>
          <p:cNvSpPr txBox="1">
            <a:spLocks/>
          </p:cNvSpPr>
          <p:nvPr/>
        </p:nvSpPr>
        <p:spPr>
          <a:xfrm>
            <a:off x="710880" y="1493592"/>
            <a:ext cx="8340615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kumimoji="1" lang="zh-CN" altLang="en-US"/>
              <a:t>它是</a:t>
            </a:r>
            <a:r>
              <a:rPr kumimoji="1" lang="en-US" altLang="zh-CN"/>
              <a:t>vue</a:t>
            </a:r>
            <a:r>
              <a:rPr kumimoji="1" lang="zh-CN" altLang="en-US"/>
              <a:t>中的双向数据绑定指令，在组件上使用</a:t>
            </a:r>
            <a:r>
              <a:rPr kumimoji="1" lang="en-US" altLang="zh-CN"/>
              <a:t>v-model</a:t>
            </a:r>
            <a:r>
              <a:rPr kumimoji="1" lang="zh-CN" altLang="en-US"/>
              <a:t>时，表示：</a:t>
            </a:r>
            <a:endParaRPr kumimoji="1" lang="en-US" altLang="zh-CN"/>
          </a:p>
          <a:p>
            <a:pPr>
              <a:buFont typeface="+mj-lt"/>
              <a:buAutoNum type="arabicPeriod"/>
            </a:pPr>
            <a:r>
              <a:rPr kumimoji="1" lang="zh-CN" altLang="en-US"/>
              <a:t>外界数据的变化会影响组件中数据的展示</a:t>
            </a:r>
            <a:endParaRPr kumimoji="1" lang="en-US" altLang="zh-CN"/>
          </a:p>
          <a:p>
            <a:pPr>
              <a:buFont typeface="+mj-lt"/>
              <a:buAutoNum type="arabicPeriod"/>
            </a:pPr>
            <a:r>
              <a:rPr kumimoji="1" lang="zh-CN" altLang="en-US"/>
              <a:t>组件中数据的变化会影响外界数据的变化</a:t>
            </a:r>
          </a:p>
        </p:txBody>
      </p:sp>
      <p:sp>
        <p:nvSpPr>
          <p:cNvPr id="29" name="TextBox 3">
            <a:extLst>
              <a:ext uri="{FF2B5EF4-FFF2-40B4-BE49-F238E27FC236}">
                <a16:creationId xmlns:a16="http://schemas.microsoft.com/office/drawing/2014/main" id="{A5576D60-CE3D-4918-9913-9CE4FBD013C9}"/>
              </a:ext>
            </a:extLst>
          </p:cNvPr>
          <p:cNvSpPr txBox="1"/>
          <p:nvPr/>
        </p:nvSpPr>
        <p:spPr>
          <a:xfrm>
            <a:off x="752627" y="2813794"/>
            <a:ext cx="5770944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Alibaba PuHuiTi R"/>
              </a:rPr>
              <a:t>&lt;</a:t>
            </a:r>
            <a:r>
              <a:rPr lang="zh-CN" altLang="en-US" sz="1400">
                <a:solidFill>
                  <a:srgbClr val="569CD6"/>
                </a:solidFill>
                <a:latin typeface="Consolas" panose="020B0609020204030204" pitchFamily="49" charset="0"/>
                <a:ea typeface="Alibaba PuHuiTi R"/>
              </a:rPr>
              <a:t>组件</a:t>
            </a:r>
            <a:r>
              <a:rPr lang="zh-CN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Alibaba PuHuiTi R"/>
              </a:rPr>
              <a:t> </a:t>
            </a:r>
            <a:r>
              <a:rPr lang="en-US" altLang="zh-CN" sz="1400" b="0">
                <a:solidFill>
                  <a:srgbClr val="00B0F0"/>
                </a:solidFill>
                <a:effectLst/>
                <a:latin typeface="Consolas" panose="020B0609020204030204" pitchFamily="49" charset="0"/>
                <a:ea typeface="Alibaba PuHuiTi R"/>
              </a:rPr>
              <a:t>v-model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Alibaba PuHuiTi R"/>
              </a:rPr>
              <a:t>=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Alibaba PuHuiTi R"/>
              </a:rPr>
              <a:t>“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  <a:ea typeface="Alibaba PuHuiTi R"/>
              </a:rPr>
              <a:t>数据项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Alibaba PuHuiTi R"/>
              </a:rPr>
              <a:t>"</a:t>
            </a:r>
            <a:r>
              <a:rPr lang="en-US" altLang="zh-CN" sz="1400" b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Alibaba PuHuiTi R"/>
              </a:rPr>
              <a:t>&gt;&lt;/</a:t>
            </a:r>
            <a:r>
              <a:rPr lang="zh-CN" altLang="en-US" sz="1400">
                <a:solidFill>
                  <a:srgbClr val="569CD6"/>
                </a:solidFill>
                <a:latin typeface="Consolas" panose="020B0609020204030204" pitchFamily="49" charset="0"/>
                <a:ea typeface="Alibaba PuHuiTi R"/>
              </a:rPr>
              <a:t>组件</a:t>
            </a:r>
            <a:r>
              <a:rPr lang="en-US" altLang="zh-CN" sz="1400" b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Alibaba PuHuiTi R"/>
              </a:rPr>
              <a:t>&gt;</a:t>
            </a:r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  <a:ea typeface="Alibaba PuHuiTi R"/>
            </a:endParaRPr>
          </a:p>
        </p:txBody>
      </p: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8FD2A47E-FE04-41E9-A4C8-6E32B40CC109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0800000" flipV="1">
            <a:off x="9051495" y="3758126"/>
            <a:ext cx="633290" cy="1065353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箭头: 右弧形 20">
            <a:extLst>
              <a:ext uri="{FF2B5EF4-FFF2-40B4-BE49-F238E27FC236}">
                <a16:creationId xmlns:a16="http://schemas.microsoft.com/office/drawing/2014/main" id="{FC428CCF-C412-4156-BD7E-02290F1670C6}"/>
              </a:ext>
            </a:extLst>
          </p:cNvPr>
          <p:cNvSpPr/>
          <p:nvPr/>
        </p:nvSpPr>
        <p:spPr>
          <a:xfrm>
            <a:off x="6665642" y="2957965"/>
            <a:ext cx="390617" cy="1175221"/>
          </a:xfrm>
          <a:prstGeom prst="curved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171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0F23489-F6DD-D34B-9E58-3723C88F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1. 2 </a:t>
            </a:r>
            <a:r>
              <a:rPr kumimoji="1" lang="zh-CN" altLang="en-US"/>
              <a:t>父子通信</a:t>
            </a:r>
            <a:r>
              <a:rPr kumimoji="1" lang="en-US" altLang="zh-CN"/>
              <a:t>-</a:t>
            </a:r>
            <a:r>
              <a:rPr kumimoji="1" lang="zh-CN" altLang="en-US"/>
              <a:t>语法糖</a:t>
            </a:r>
            <a:r>
              <a:rPr kumimoji="1" lang="en-US" altLang="zh-CN"/>
              <a:t>-.sync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03A77D-F916-DB4A-9F31-197A30E969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0881" y="940081"/>
            <a:ext cx="10719120" cy="609986"/>
          </a:xfrm>
        </p:spPr>
        <p:txBody>
          <a:bodyPr/>
          <a:lstStyle/>
          <a:p>
            <a:r>
              <a:rPr kumimoji="1" lang="en-US" altLang="zh-CN"/>
              <a:t>.sync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268A458-401B-455B-84AE-0000EDAB3ED0}"/>
              </a:ext>
            </a:extLst>
          </p:cNvPr>
          <p:cNvSpPr/>
          <p:nvPr/>
        </p:nvSpPr>
        <p:spPr>
          <a:xfrm>
            <a:off x="10183391" y="2250612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root</a:t>
            </a:r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C802059-A510-468D-B67E-4865CAE6958D}"/>
              </a:ext>
            </a:extLst>
          </p:cNvPr>
          <p:cNvSpPr/>
          <p:nvPr/>
        </p:nvSpPr>
        <p:spPr>
          <a:xfrm>
            <a:off x="9684785" y="3429653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A69BD96-6D3E-430A-A683-7858E38FD001}"/>
              </a:ext>
            </a:extLst>
          </p:cNvPr>
          <p:cNvSpPr/>
          <p:nvPr/>
        </p:nvSpPr>
        <p:spPr>
          <a:xfrm>
            <a:off x="8922785" y="4727272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B2BA052-B061-40EF-9280-06582447ECD6}"/>
              </a:ext>
            </a:extLst>
          </p:cNvPr>
          <p:cNvSpPr/>
          <p:nvPr/>
        </p:nvSpPr>
        <p:spPr>
          <a:xfrm>
            <a:off x="10978606" y="3408186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2AB56FC-0EBE-44E9-8590-5C9B8BF3BA63}"/>
              </a:ext>
            </a:extLst>
          </p:cNvPr>
          <p:cNvCxnSpPr>
            <a:cxnSpLocks/>
            <a:stCxn id="6" idx="4"/>
            <a:endCxn id="7" idx="7"/>
          </p:cNvCxnSpPr>
          <p:nvPr/>
        </p:nvCxnSpPr>
        <p:spPr>
          <a:xfrm flipH="1">
            <a:off x="9672965" y="4086600"/>
            <a:ext cx="451265" cy="736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F73F000-3DC9-45A0-A789-13ED3579DB7B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10124230" y="2907559"/>
            <a:ext cx="498606" cy="522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4F0F1C2-8C3E-458E-BFE1-4DFD642E91E9}"/>
              </a:ext>
            </a:extLst>
          </p:cNvPr>
          <p:cNvCxnSpPr>
            <a:cxnSpLocks/>
            <a:stCxn id="5" idx="4"/>
            <a:endCxn id="8" idx="1"/>
          </p:cNvCxnSpPr>
          <p:nvPr/>
        </p:nvCxnSpPr>
        <p:spPr>
          <a:xfrm>
            <a:off x="10622836" y="2907559"/>
            <a:ext cx="484480" cy="5968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516A7BD9-B97D-4E0E-A292-85CFFDF2E89A}"/>
              </a:ext>
            </a:extLst>
          </p:cNvPr>
          <p:cNvSpPr/>
          <p:nvPr/>
        </p:nvSpPr>
        <p:spPr>
          <a:xfrm>
            <a:off x="752627" y="5452129"/>
            <a:ext cx="5770944" cy="106945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476419D-7D8D-4144-B89D-16AD8F00330D}"/>
              </a:ext>
            </a:extLst>
          </p:cNvPr>
          <p:cNvSpPr txBox="1"/>
          <p:nvPr/>
        </p:nvSpPr>
        <p:spPr>
          <a:xfrm>
            <a:off x="752627" y="5525192"/>
            <a:ext cx="44702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props: [‘p1’],</a:t>
            </a:r>
          </a:p>
          <a:p>
            <a:endParaRPr lang="en-US" altLang="zh-CN"/>
          </a:p>
          <a:p>
            <a:r>
              <a:rPr lang="en-US" altLang="zh-CN"/>
              <a:t>this.$emit(‘update:p1’, </a:t>
            </a:r>
            <a:r>
              <a:rPr lang="zh-CN" altLang="en-US"/>
              <a:t>要抛出的新数据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9919010-5567-4CF2-8F48-40A9786F9FCC}"/>
              </a:ext>
            </a:extLst>
          </p:cNvPr>
          <p:cNvSpPr txBox="1"/>
          <p:nvPr/>
        </p:nvSpPr>
        <p:spPr>
          <a:xfrm>
            <a:off x="5302523" y="6079190"/>
            <a:ext cx="1141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/>
              <a:t>组件内部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2B10A8D-1F44-4AB1-81C7-AFDC1036DC84}"/>
              </a:ext>
            </a:extLst>
          </p:cNvPr>
          <p:cNvSpPr txBox="1"/>
          <p:nvPr/>
        </p:nvSpPr>
        <p:spPr>
          <a:xfrm>
            <a:off x="752627" y="3714299"/>
            <a:ext cx="5770944" cy="138499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Alibaba PuHuiTi R"/>
              </a:rPr>
              <a:t>&lt;</a:t>
            </a:r>
            <a:r>
              <a:rPr lang="zh-CN" altLang="en-US" sz="1400">
                <a:solidFill>
                  <a:srgbClr val="569CD6"/>
                </a:solidFill>
                <a:latin typeface="Consolas" panose="020B0609020204030204" pitchFamily="49" charset="0"/>
                <a:ea typeface="Alibaba PuHuiTi R"/>
              </a:rPr>
              <a:t>组件</a:t>
            </a:r>
            <a:r>
              <a:rPr lang="zh-CN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Alibaba PuHuiTi R"/>
              </a:rPr>
              <a:t> </a:t>
            </a:r>
            <a:r>
              <a:rPr lang="en-US" altLang="zh-CN" sz="1400">
                <a:solidFill>
                  <a:srgbClr val="00B0F0"/>
                </a:solidFill>
                <a:latin typeface="Consolas" panose="020B0609020204030204" pitchFamily="49" charset="0"/>
                <a:ea typeface="Alibaba PuHuiTi R"/>
              </a:rPr>
              <a:t>:</a:t>
            </a:r>
            <a:r>
              <a:rPr lang="en-US" altLang="zh-CN" sz="1400" b="0">
                <a:solidFill>
                  <a:srgbClr val="00B0F0"/>
                </a:solidFill>
                <a:effectLst/>
                <a:latin typeface="Consolas" panose="020B0609020204030204" pitchFamily="49" charset="0"/>
                <a:ea typeface="Alibaba PuHuiTi R"/>
              </a:rPr>
              <a:t>p1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Alibaba PuHuiTi R"/>
              </a:rPr>
              <a:t>=</a:t>
            </a:r>
            <a:r>
              <a:rPr lang="zh-CN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Alibaba PuHuiTi R"/>
              </a:rPr>
              <a:t>“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  <a:ea typeface="Alibaba PuHuiTi R"/>
              </a:rPr>
              <a:t>数据项”</a:t>
            </a:r>
            <a:r>
              <a:rPr lang="en-US" altLang="zh-CN" sz="1400" b="0">
                <a:solidFill>
                  <a:srgbClr val="00B0F0"/>
                </a:solidFill>
                <a:effectLst/>
                <a:latin typeface="Consolas" panose="020B0609020204030204" pitchFamily="49" charset="0"/>
                <a:ea typeface="Alibaba PuHuiTi R"/>
              </a:rPr>
              <a:t> </a:t>
            </a:r>
            <a:r>
              <a:rPr lang="en-US" altLang="zh-CN" sz="1400">
                <a:solidFill>
                  <a:srgbClr val="00B0F0"/>
                </a:solidFill>
                <a:latin typeface="Consolas" panose="020B0609020204030204" pitchFamily="49" charset="0"/>
                <a:ea typeface="Alibaba PuHuiTi R"/>
              </a:rPr>
              <a:t>@update:p1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Alibaba PuHuiTi R"/>
              </a:rPr>
              <a:t>=</a:t>
            </a:r>
            <a:r>
              <a:rPr lang="zh-CN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Alibaba PuHuiTi R"/>
              </a:rPr>
              <a:t>”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Alibaba PuHuiTi R"/>
              </a:rPr>
              <a:t>hInput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  <a:ea typeface="Alibaba PuHuiTi R"/>
              </a:rPr>
              <a:t>”</a:t>
            </a:r>
            <a:r>
              <a:rPr lang="en-US" altLang="zh-CN" sz="1400" b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Alibaba PuHuiTi R"/>
              </a:rPr>
              <a:t>&gt;&lt;/</a:t>
            </a:r>
            <a:r>
              <a:rPr lang="zh-CN" altLang="en-US" sz="1400">
                <a:solidFill>
                  <a:srgbClr val="569CD6"/>
                </a:solidFill>
                <a:latin typeface="Consolas" panose="020B0609020204030204" pitchFamily="49" charset="0"/>
                <a:ea typeface="Alibaba PuHuiTi R"/>
              </a:rPr>
              <a:t>组件</a:t>
            </a:r>
            <a:r>
              <a:rPr lang="en-US" altLang="zh-CN" sz="1400" b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Alibaba PuHuiTi R"/>
              </a:rPr>
              <a:t>&gt;</a:t>
            </a:r>
          </a:p>
          <a:p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  <a:ea typeface="Alibaba PuHuiTi R"/>
              </a:rPr>
              <a:t>methods: {</a:t>
            </a:r>
          </a:p>
          <a:p>
            <a:r>
              <a:rPr lang="en-US" altLang="zh-CN" sz="1400" b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Alibaba PuHuiTi R"/>
              </a:rPr>
              <a:t>  hInput (obj) {</a:t>
            </a:r>
          </a:p>
          <a:p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  <a:ea typeface="Alibaba PuHuiTi R"/>
              </a:rPr>
              <a:t>    this.</a:t>
            </a:r>
            <a:r>
              <a:rPr lang="zh-CN" altLang="en-US" sz="1400">
                <a:solidFill>
                  <a:srgbClr val="808080"/>
                </a:solidFill>
                <a:latin typeface="Consolas" panose="020B0609020204030204" pitchFamily="49" charset="0"/>
                <a:ea typeface="Alibaba PuHuiTi R"/>
              </a:rPr>
              <a:t>数据项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  <a:ea typeface="Alibaba PuHuiTi R"/>
              </a:rPr>
              <a:t>=obj</a:t>
            </a:r>
          </a:p>
          <a:p>
            <a:r>
              <a:rPr lang="en-US" altLang="zh-CN" sz="1400" b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Alibaba PuHuiTi R"/>
              </a:rPr>
              <a:t>  }</a:t>
            </a:r>
            <a:endParaRPr lang="en-US" altLang="zh-CN" sz="1400">
              <a:solidFill>
                <a:srgbClr val="808080"/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en-US" altLang="zh-CN" sz="1400" b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Alibaba PuHuiTi R"/>
              </a:rPr>
              <a:t>}</a:t>
            </a:r>
            <a:endParaRPr lang="zh-CN" altLang="en-US" sz="1400" b="0">
              <a:solidFill>
                <a:srgbClr val="D4D4D4"/>
              </a:solidFill>
              <a:effectLst/>
              <a:latin typeface="Consolas" panose="020B0609020204030204" pitchFamily="49" charset="0"/>
              <a:ea typeface="Alibaba PuHuiTi R"/>
            </a:endParaRPr>
          </a:p>
        </p:txBody>
      </p:sp>
      <p:sp>
        <p:nvSpPr>
          <p:cNvPr id="22" name="文本占位符 1">
            <a:extLst>
              <a:ext uri="{FF2B5EF4-FFF2-40B4-BE49-F238E27FC236}">
                <a16:creationId xmlns:a16="http://schemas.microsoft.com/office/drawing/2014/main" id="{AEC19CB4-A68A-4453-83EA-58A33B27E4B5}"/>
              </a:ext>
            </a:extLst>
          </p:cNvPr>
          <p:cNvSpPr txBox="1">
            <a:spLocks/>
          </p:cNvSpPr>
          <p:nvPr/>
        </p:nvSpPr>
        <p:spPr>
          <a:xfrm>
            <a:off x="710880" y="1493592"/>
            <a:ext cx="8340615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kumimoji="1" lang="zh-CN" altLang="en-US"/>
              <a:t>它是</a:t>
            </a:r>
            <a:r>
              <a:rPr kumimoji="1" lang="en-US" altLang="zh-CN"/>
              <a:t>vue</a:t>
            </a:r>
            <a:r>
              <a:rPr kumimoji="1" lang="zh-CN" altLang="en-US"/>
              <a:t>中的属性修饰符。</a:t>
            </a:r>
            <a:endParaRPr kumimoji="1" lang="en-US" altLang="zh-CN"/>
          </a:p>
          <a:p>
            <a:pPr>
              <a:buFont typeface="+mj-lt"/>
              <a:buAutoNum type="arabicPeriod"/>
            </a:pPr>
            <a:r>
              <a:rPr kumimoji="1" lang="zh-CN" altLang="en-US"/>
              <a:t>外界数据的变化会影响组件中数据的展示</a:t>
            </a:r>
            <a:endParaRPr kumimoji="1" lang="en-US" altLang="zh-CN"/>
          </a:p>
          <a:p>
            <a:pPr>
              <a:buFont typeface="+mj-lt"/>
              <a:buAutoNum type="arabicPeriod"/>
            </a:pPr>
            <a:r>
              <a:rPr kumimoji="1" lang="zh-CN" altLang="en-US"/>
              <a:t>组件中数据的变化会影响外界数据的变化</a:t>
            </a:r>
          </a:p>
        </p:txBody>
      </p:sp>
      <p:sp>
        <p:nvSpPr>
          <p:cNvPr id="29" name="TextBox 3">
            <a:extLst>
              <a:ext uri="{FF2B5EF4-FFF2-40B4-BE49-F238E27FC236}">
                <a16:creationId xmlns:a16="http://schemas.microsoft.com/office/drawing/2014/main" id="{A5576D60-CE3D-4918-9913-9CE4FBD013C9}"/>
              </a:ext>
            </a:extLst>
          </p:cNvPr>
          <p:cNvSpPr txBox="1"/>
          <p:nvPr/>
        </p:nvSpPr>
        <p:spPr>
          <a:xfrm>
            <a:off x="752627" y="2813794"/>
            <a:ext cx="5770944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Alibaba PuHuiTi R"/>
              </a:rPr>
              <a:t>&lt;</a:t>
            </a:r>
            <a:r>
              <a:rPr lang="zh-CN" altLang="en-US" sz="1400">
                <a:solidFill>
                  <a:srgbClr val="569CD6"/>
                </a:solidFill>
                <a:latin typeface="Consolas" panose="020B0609020204030204" pitchFamily="49" charset="0"/>
                <a:ea typeface="Alibaba PuHuiTi R"/>
              </a:rPr>
              <a:t>组件</a:t>
            </a:r>
            <a:r>
              <a:rPr lang="zh-CN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Alibaba PuHuiTi R"/>
              </a:rPr>
              <a:t> </a:t>
            </a:r>
            <a:r>
              <a:rPr lang="en-US" altLang="zh-CN" sz="1400">
                <a:solidFill>
                  <a:srgbClr val="00B0F0"/>
                </a:solidFill>
                <a:latin typeface="Consolas" panose="020B0609020204030204" pitchFamily="49" charset="0"/>
                <a:ea typeface="Alibaba PuHuiTi R"/>
              </a:rPr>
              <a:t>:p1.sync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Alibaba PuHuiTi R"/>
              </a:rPr>
              <a:t>=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Alibaba PuHuiTi R"/>
              </a:rPr>
              <a:t>“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  <a:ea typeface="Alibaba PuHuiTi R"/>
              </a:rPr>
              <a:t>数据项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Alibaba PuHuiTi R"/>
              </a:rPr>
              <a:t>"</a:t>
            </a:r>
            <a:r>
              <a:rPr lang="en-US" altLang="zh-CN" sz="1400" b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Alibaba PuHuiTi R"/>
              </a:rPr>
              <a:t>&gt;&lt;/</a:t>
            </a:r>
            <a:r>
              <a:rPr lang="zh-CN" altLang="en-US" sz="1400">
                <a:solidFill>
                  <a:srgbClr val="569CD6"/>
                </a:solidFill>
                <a:latin typeface="Consolas" panose="020B0609020204030204" pitchFamily="49" charset="0"/>
                <a:ea typeface="Alibaba PuHuiTi R"/>
              </a:rPr>
              <a:t>组件</a:t>
            </a:r>
            <a:r>
              <a:rPr lang="en-US" altLang="zh-CN" sz="1400" b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Alibaba PuHuiTi R"/>
              </a:rPr>
              <a:t>&gt;</a:t>
            </a:r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  <a:ea typeface="Alibaba PuHuiTi R"/>
            </a:endParaRPr>
          </a:p>
        </p:txBody>
      </p: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8FD2A47E-FE04-41E9-A4C8-6E32B40CC109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0800000" flipV="1">
            <a:off x="9051495" y="3758126"/>
            <a:ext cx="633290" cy="1065353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箭头: 右弧形 20">
            <a:extLst>
              <a:ext uri="{FF2B5EF4-FFF2-40B4-BE49-F238E27FC236}">
                <a16:creationId xmlns:a16="http://schemas.microsoft.com/office/drawing/2014/main" id="{FC428CCF-C412-4156-BD7E-02290F1670C6}"/>
              </a:ext>
            </a:extLst>
          </p:cNvPr>
          <p:cNvSpPr/>
          <p:nvPr/>
        </p:nvSpPr>
        <p:spPr>
          <a:xfrm>
            <a:off x="6665642" y="2957965"/>
            <a:ext cx="390617" cy="1175221"/>
          </a:xfrm>
          <a:prstGeom prst="curved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136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5385121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/>
              <a:t>基本父子通信</a:t>
            </a:r>
            <a:endParaRPr lang="en-US" altLang="zh-CN"/>
          </a:p>
          <a:p>
            <a:r>
              <a:rPr lang="zh-CN" altLang="en-US"/>
              <a:t>父子</a:t>
            </a:r>
            <a:r>
              <a:rPr lang="zh-CN" altLang="en-US" dirty="0"/>
              <a:t>通信</a:t>
            </a:r>
            <a:r>
              <a:rPr lang="zh-CN" altLang="en-US"/>
              <a:t>语法糖 </a:t>
            </a:r>
            <a:r>
              <a:rPr lang="en-US" altLang="zh-CN"/>
              <a:t>(v-model, .sync)</a:t>
            </a:r>
            <a:endParaRPr lang="zh-CN" altLang="en-US" dirty="0"/>
          </a:p>
          <a:p>
            <a:r>
              <a:rPr lang="zh-CN" altLang="en-US" dirty="0">
                <a:solidFill>
                  <a:srgbClr val="AD2B26"/>
                </a:solidFill>
              </a:rPr>
              <a:t>非父子通信</a:t>
            </a:r>
            <a:r>
              <a:rPr lang="en-US" altLang="zh-CN" dirty="0">
                <a:solidFill>
                  <a:srgbClr val="AD2B26"/>
                </a:solidFill>
              </a:rPr>
              <a:t>-</a:t>
            </a:r>
            <a:r>
              <a:rPr lang="en-US" altLang="zh-CN" dirty="0" err="1">
                <a:solidFill>
                  <a:srgbClr val="AD2B26"/>
                </a:solidFill>
              </a:rPr>
              <a:t>eventbus</a:t>
            </a:r>
            <a:endParaRPr lang="zh-CN" altLang="en-US" dirty="0">
              <a:solidFill>
                <a:srgbClr val="AD2B26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</a:t>
            </a:r>
            <a:r>
              <a:rPr lang="zh-CN" altLang="en-US"/>
              <a:t> 复习组件通信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目标：复习前面学习过的组件之间通信方式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B796B85-C56A-41C3-B946-6098A302A8DB}"/>
              </a:ext>
            </a:extLst>
          </p:cNvPr>
          <p:cNvSpPr txBox="1"/>
          <p:nvPr/>
        </p:nvSpPr>
        <p:spPr>
          <a:xfrm>
            <a:off x="692574" y="535943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/>
              <a:t>通信：在一个组件中的动作导致另一个组件中的数据更改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00475A6-90B9-44A4-9B0B-F386CAB83F3A}"/>
              </a:ext>
            </a:extLst>
          </p:cNvPr>
          <p:cNvSpPr/>
          <p:nvPr/>
        </p:nvSpPr>
        <p:spPr>
          <a:xfrm>
            <a:off x="10183391" y="2250612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root</a:t>
            </a:r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B9891E3-8946-457A-B573-98ACF0299B40}"/>
              </a:ext>
            </a:extLst>
          </p:cNvPr>
          <p:cNvSpPr/>
          <p:nvPr/>
        </p:nvSpPr>
        <p:spPr>
          <a:xfrm>
            <a:off x="9684785" y="3429653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84D7588-21C4-4B03-AF79-247A07A473C6}"/>
              </a:ext>
            </a:extLst>
          </p:cNvPr>
          <p:cNvSpPr/>
          <p:nvPr/>
        </p:nvSpPr>
        <p:spPr>
          <a:xfrm>
            <a:off x="8922785" y="4727272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AB72459-A730-4DAF-9194-F9E0A02A2DBA}"/>
              </a:ext>
            </a:extLst>
          </p:cNvPr>
          <p:cNvSpPr/>
          <p:nvPr/>
        </p:nvSpPr>
        <p:spPr>
          <a:xfrm>
            <a:off x="11041676" y="3430319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D790423-70D1-453E-9D24-0F3477299179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 flipH="1">
            <a:off x="9362230" y="3990392"/>
            <a:ext cx="451265" cy="736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65FA176-5852-479F-A111-A0C2E9F777A3}"/>
              </a:ext>
            </a:extLst>
          </p:cNvPr>
          <p:cNvCxnSpPr>
            <a:cxnSpLocks/>
            <a:stCxn id="16" idx="4"/>
            <a:endCxn id="18" idx="0"/>
          </p:cNvCxnSpPr>
          <p:nvPr/>
        </p:nvCxnSpPr>
        <p:spPr>
          <a:xfrm flipH="1">
            <a:off x="10124230" y="2907559"/>
            <a:ext cx="498606" cy="522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A935584-8079-4C10-9E4E-EA3389B197FB}"/>
              </a:ext>
            </a:extLst>
          </p:cNvPr>
          <p:cNvCxnSpPr>
            <a:cxnSpLocks/>
            <a:stCxn id="16" idx="4"/>
            <a:endCxn id="21" idx="1"/>
          </p:cNvCxnSpPr>
          <p:nvPr/>
        </p:nvCxnSpPr>
        <p:spPr>
          <a:xfrm>
            <a:off x="10622836" y="2907559"/>
            <a:ext cx="547550" cy="618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622AE2B2-8B83-453F-B523-C3D98BC4ED57}"/>
              </a:ext>
            </a:extLst>
          </p:cNvPr>
          <p:cNvCxnSpPr>
            <a:cxnSpLocks/>
            <a:stCxn id="21" idx="4"/>
            <a:endCxn id="20" idx="6"/>
          </p:cNvCxnSpPr>
          <p:nvPr/>
        </p:nvCxnSpPr>
        <p:spPr>
          <a:xfrm rot="5400000">
            <a:off x="10157158" y="3731783"/>
            <a:ext cx="968480" cy="1679446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521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099C93-DB42-4043-8305-F82BDAAAD3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4642356" cy="421957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/>
              <a:t>eventBus:</a:t>
            </a:r>
            <a:r>
              <a:rPr kumimoji="1" lang="zh-CN" altLang="en-US"/>
              <a:t>事件总线。</a:t>
            </a:r>
            <a:endParaRPr kumimoji="1" lang="en-US" altLang="zh-CN"/>
          </a:p>
          <a:p>
            <a:pPr marL="0" indent="0">
              <a:buNone/>
            </a:pPr>
            <a:r>
              <a:rPr kumimoji="1" lang="zh-CN" altLang="en-US"/>
              <a:t>特点：</a:t>
            </a:r>
            <a:endParaRPr kumimoji="1" lang="en-US" altLang="zh-CN"/>
          </a:p>
          <a:p>
            <a:pPr marL="285750" indent="-285750">
              <a:buFontTx/>
              <a:buChar char="-"/>
            </a:pPr>
            <a:r>
              <a:rPr kumimoji="1" lang="zh-CN" altLang="en-US"/>
              <a:t>独立于组件体系（与组件没有关系，不关心是否是父子，还是兄弟组件）</a:t>
            </a:r>
            <a:endParaRPr kumimoji="1" lang="en-US" altLang="zh-CN"/>
          </a:p>
          <a:p>
            <a:pPr marL="285750" indent="-285750">
              <a:buFontTx/>
              <a:buChar char="-"/>
            </a:pPr>
            <a:r>
              <a:rPr kumimoji="1" lang="zh-CN" altLang="en-US"/>
              <a:t>所有的组件都可以访问它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r>
              <a:rPr kumimoji="1" lang="zh-CN" altLang="en-US"/>
              <a:t>原理：</a:t>
            </a:r>
            <a:endParaRPr kumimoji="1" lang="en-US" altLang="zh-CN"/>
          </a:p>
          <a:p>
            <a:pPr marL="0" indent="0">
              <a:buNone/>
            </a:pPr>
            <a:r>
              <a:rPr kumimoji="1" lang="en-US" altLang="zh-CN"/>
              <a:t>- </a:t>
            </a:r>
            <a:r>
              <a:rPr kumimoji="1" lang="zh-CN" altLang="en-US"/>
              <a:t>发布</a:t>
            </a:r>
            <a:r>
              <a:rPr kumimoji="1" lang="en-US" altLang="zh-CN"/>
              <a:t>-</a:t>
            </a:r>
            <a:r>
              <a:rPr kumimoji="1" lang="zh-CN" altLang="en-US"/>
              <a:t>订阅者模式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0F23489-F6DD-D34B-9E58-3723C88F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1.3</a:t>
            </a:r>
            <a:r>
              <a:rPr kumimoji="1" lang="zh-CN" altLang="en-US"/>
              <a:t> 复习非父子通信</a:t>
            </a:r>
            <a:r>
              <a:rPr kumimoji="1" lang="en-US" altLang="zh-CN"/>
              <a:t>-eventBus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03A77D-F916-DB4A-9F31-197A30E969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eventBus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2E73E5E-A032-4E2D-B381-9021935B1065}"/>
              </a:ext>
            </a:extLst>
          </p:cNvPr>
          <p:cNvSpPr txBox="1"/>
          <p:nvPr/>
        </p:nvSpPr>
        <p:spPr>
          <a:xfrm>
            <a:off x="7983289" y="1477646"/>
            <a:ext cx="800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组件体系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9B7C75E-C7E9-475C-8B8A-67742E24EBA2}"/>
              </a:ext>
            </a:extLst>
          </p:cNvPr>
          <p:cNvSpPr/>
          <p:nvPr/>
        </p:nvSpPr>
        <p:spPr>
          <a:xfrm>
            <a:off x="7983289" y="2144080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root</a:t>
            </a:r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5DA4E58-D720-4B80-95D8-DA27B0C488C5}"/>
              </a:ext>
            </a:extLst>
          </p:cNvPr>
          <p:cNvSpPr/>
          <p:nvPr/>
        </p:nvSpPr>
        <p:spPr>
          <a:xfrm>
            <a:off x="7484683" y="3323121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05D749E-03D9-46AE-A7F9-CBF1C4918F55}"/>
              </a:ext>
            </a:extLst>
          </p:cNvPr>
          <p:cNvSpPr/>
          <p:nvPr/>
        </p:nvSpPr>
        <p:spPr>
          <a:xfrm>
            <a:off x="6722683" y="4620740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DD3D348-A4D8-4BD6-8DF4-350043762CAF}"/>
              </a:ext>
            </a:extLst>
          </p:cNvPr>
          <p:cNvSpPr/>
          <p:nvPr/>
        </p:nvSpPr>
        <p:spPr>
          <a:xfrm>
            <a:off x="8841574" y="3323787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A26D081-644C-4FE7-952E-F7BBB9FCB707}"/>
              </a:ext>
            </a:extLst>
          </p:cNvPr>
          <p:cNvCxnSpPr>
            <a:cxnSpLocks/>
            <a:stCxn id="16" idx="3"/>
            <a:endCxn id="17" idx="0"/>
          </p:cNvCxnSpPr>
          <p:nvPr/>
        </p:nvCxnSpPr>
        <p:spPr>
          <a:xfrm flipH="1">
            <a:off x="7162128" y="3883860"/>
            <a:ext cx="451265" cy="736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0BA40CB-6E66-496E-9847-E68835907EBC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 flipH="1">
            <a:off x="7924128" y="2801027"/>
            <a:ext cx="498606" cy="522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39EC685-915F-49C7-8FA3-263E14239352}"/>
              </a:ext>
            </a:extLst>
          </p:cNvPr>
          <p:cNvCxnSpPr>
            <a:cxnSpLocks/>
            <a:stCxn id="15" idx="4"/>
            <a:endCxn id="18" idx="1"/>
          </p:cNvCxnSpPr>
          <p:nvPr/>
        </p:nvCxnSpPr>
        <p:spPr>
          <a:xfrm>
            <a:off x="8422734" y="2801027"/>
            <a:ext cx="547550" cy="618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EA5F047-8D33-4BDF-AF7F-3230F853BCBE}"/>
              </a:ext>
            </a:extLst>
          </p:cNvPr>
          <p:cNvSpPr/>
          <p:nvPr/>
        </p:nvSpPr>
        <p:spPr>
          <a:xfrm>
            <a:off x="10688715" y="2144080"/>
            <a:ext cx="1278384" cy="3040479"/>
          </a:xfrm>
          <a:prstGeom prst="roundRect">
            <a:avLst>
              <a:gd name="adj" fmla="val 5556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FBD181D-FDBF-4D7B-BC3C-0C11765152F9}"/>
              </a:ext>
            </a:extLst>
          </p:cNvPr>
          <p:cNvSpPr txBox="1"/>
          <p:nvPr/>
        </p:nvSpPr>
        <p:spPr>
          <a:xfrm>
            <a:off x="10833051" y="15028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事件总线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C743360-FD62-49B3-8FBB-3FB39576457A}"/>
              </a:ext>
            </a:extLst>
          </p:cNvPr>
          <p:cNvCxnSpPr>
            <a:cxnSpLocks/>
          </p:cNvCxnSpPr>
          <p:nvPr/>
        </p:nvCxnSpPr>
        <p:spPr>
          <a:xfrm>
            <a:off x="9771269" y="3664319"/>
            <a:ext cx="1323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F1CC6D2-0376-4B76-A86D-C60AAB20194D}"/>
              </a:ext>
            </a:extLst>
          </p:cNvPr>
          <p:cNvCxnSpPr>
            <a:cxnSpLocks/>
          </p:cNvCxnSpPr>
          <p:nvPr/>
        </p:nvCxnSpPr>
        <p:spPr>
          <a:xfrm flipH="1">
            <a:off x="7776839" y="4949213"/>
            <a:ext cx="3267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6E55045D-3270-4F3F-80ED-B55098A0CB22}"/>
              </a:ext>
            </a:extLst>
          </p:cNvPr>
          <p:cNvCxnSpPr>
            <a:cxnSpLocks/>
            <a:stCxn id="17" idx="6"/>
            <a:endCxn id="18" idx="4"/>
          </p:cNvCxnSpPr>
          <p:nvPr/>
        </p:nvCxnSpPr>
        <p:spPr>
          <a:xfrm flipV="1">
            <a:off x="7601573" y="3980734"/>
            <a:ext cx="1679446" cy="968480"/>
          </a:xfrm>
          <a:prstGeom prst="curvedConnector2">
            <a:avLst/>
          </a:prstGeom>
          <a:ln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95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099C93-DB42-4043-8305-F82BDAAAD3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4642356" cy="421957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/>
              <a:t>Vue.prototype.$eventBus=new Vue()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0F23489-F6DD-D34B-9E58-3723C88F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1.3</a:t>
            </a:r>
            <a:r>
              <a:rPr kumimoji="1" lang="zh-CN" altLang="en-US"/>
              <a:t> 复习非父子通信</a:t>
            </a:r>
            <a:r>
              <a:rPr kumimoji="1" lang="en-US" altLang="zh-CN"/>
              <a:t>-eventBus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03A77D-F916-DB4A-9F31-197A30E969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在</a:t>
            </a:r>
            <a:r>
              <a:rPr kumimoji="1" lang="en-US" altLang="zh-CN"/>
              <a:t>vue2.0</a:t>
            </a:r>
            <a:r>
              <a:rPr kumimoji="1" lang="zh-CN" altLang="en-US"/>
              <a:t>中，可以使用</a:t>
            </a:r>
            <a:r>
              <a:rPr kumimoji="1" lang="en-US" altLang="zh-CN"/>
              <a:t>new Vue</a:t>
            </a:r>
            <a:r>
              <a:rPr kumimoji="1" lang="zh-CN" altLang="en-US"/>
              <a:t>来充当事件总线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2E73E5E-A032-4E2D-B381-9021935B1065}"/>
              </a:ext>
            </a:extLst>
          </p:cNvPr>
          <p:cNvSpPr txBox="1"/>
          <p:nvPr/>
        </p:nvSpPr>
        <p:spPr>
          <a:xfrm>
            <a:off x="7983289" y="1477646"/>
            <a:ext cx="800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组件体系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9B7C75E-C7E9-475C-8B8A-67742E24EBA2}"/>
              </a:ext>
            </a:extLst>
          </p:cNvPr>
          <p:cNvSpPr/>
          <p:nvPr/>
        </p:nvSpPr>
        <p:spPr>
          <a:xfrm>
            <a:off x="4474345" y="2953629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root</a:t>
            </a:r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5DA4E58-D720-4B80-95D8-DA27B0C488C5}"/>
              </a:ext>
            </a:extLst>
          </p:cNvPr>
          <p:cNvSpPr/>
          <p:nvPr/>
        </p:nvSpPr>
        <p:spPr>
          <a:xfrm>
            <a:off x="3975739" y="4132670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05D749E-03D9-46AE-A7F9-CBF1C4918F55}"/>
              </a:ext>
            </a:extLst>
          </p:cNvPr>
          <p:cNvSpPr/>
          <p:nvPr/>
        </p:nvSpPr>
        <p:spPr>
          <a:xfrm>
            <a:off x="3213739" y="5430289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DD3D348-A4D8-4BD6-8DF4-350043762CAF}"/>
              </a:ext>
            </a:extLst>
          </p:cNvPr>
          <p:cNvSpPr/>
          <p:nvPr/>
        </p:nvSpPr>
        <p:spPr>
          <a:xfrm>
            <a:off x="5332630" y="4133336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A26D081-644C-4FE7-952E-F7BBB9FCB707}"/>
              </a:ext>
            </a:extLst>
          </p:cNvPr>
          <p:cNvCxnSpPr>
            <a:cxnSpLocks/>
            <a:stCxn id="16" idx="3"/>
            <a:endCxn id="17" idx="0"/>
          </p:cNvCxnSpPr>
          <p:nvPr/>
        </p:nvCxnSpPr>
        <p:spPr>
          <a:xfrm flipH="1">
            <a:off x="3653184" y="4693409"/>
            <a:ext cx="451265" cy="736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0BA40CB-6E66-496E-9847-E68835907EBC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 flipH="1">
            <a:off x="4415184" y="3610576"/>
            <a:ext cx="498606" cy="522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39EC685-915F-49C7-8FA3-263E14239352}"/>
              </a:ext>
            </a:extLst>
          </p:cNvPr>
          <p:cNvCxnSpPr>
            <a:cxnSpLocks/>
            <a:stCxn id="15" idx="4"/>
            <a:endCxn id="18" idx="1"/>
          </p:cNvCxnSpPr>
          <p:nvPr/>
        </p:nvCxnSpPr>
        <p:spPr>
          <a:xfrm>
            <a:off x="4913790" y="3610576"/>
            <a:ext cx="547550" cy="618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EA5F047-8D33-4BDF-AF7F-3230F853BCBE}"/>
              </a:ext>
            </a:extLst>
          </p:cNvPr>
          <p:cNvSpPr/>
          <p:nvPr/>
        </p:nvSpPr>
        <p:spPr>
          <a:xfrm>
            <a:off x="10593968" y="3005196"/>
            <a:ext cx="1278384" cy="3368966"/>
          </a:xfrm>
          <a:prstGeom prst="roundRect">
            <a:avLst>
              <a:gd name="adj" fmla="val 5556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FBD181D-FDBF-4D7B-BC3C-0C11765152F9}"/>
              </a:ext>
            </a:extLst>
          </p:cNvPr>
          <p:cNvSpPr txBox="1"/>
          <p:nvPr/>
        </p:nvSpPr>
        <p:spPr>
          <a:xfrm>
            <a:off x="10833051" y="15028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事件总线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90C88F39-B6EC-4683-9055-664A12A5C701}"/>
              </a:ext>
            </a:extLst>
          </p:cNvPr>
          <p:cNvSpPr/>
          <p:nvPr/>
        </p:nvSpPr>
        <p:spPr>
          <a:xfrm>
            <a:off x="6152358" y="3685879"/>
            <a:ext cx="4181249" cy="488676"/>
          </a:xfrm>
          <a:prstGeom prst="wedgeRoundRectCallout">
            <a:avLst>
              <a:gd name="adj1" fmla="val -53654"/>
              <a:gd name="adj2" fmla="val 35035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this.$eventBus.$emit(‘event-name’, </a:t>
            </a:r>
            <a:r>
              <a:rPr lang="zh-CN" altLang="en-US"/>
              <a:t>数据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22" name="对话气泡: 圆角矩形 21">
            <a:extLst>
              <a:ext uri="{FF2B5EF4-FFF2-40B4-BE49-F238E27FC236}">
                <a16:creationId xmlns:a16="http://schemas.microsoft.com/office/drawing/2014/main" id="{90B80E98-C629-4F4D-B8F1-E48C08F973EC}"/>
              </a:ext>
            </a:extLst>
          </p:cNvPr>
          <p:cNvSpPr/>
          <p:nvPr/>
        </p:nvSpPr>
        <p:spPr>
          <a:xfrm>
            <a:off x="4376055" y="5518656"/>
            <a:ext cx="4522974" cy="333506"/>
          </a:xfrm>
          <a:prstGeom prst="wedgeRoundRectCallout">
            <a:avLst>
              <a:gd name="adj1" fmla="val -53654"/>
              <a:gd name="adj2" fmla="val 35035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this.$eventBus.$on(‘event-name’, (</a:t>
            </a:r>
            <a:r>
              <a:rPr lang="zh-CN" altLang="en-US"/>
              <a:t>数据</a:t>
            </a:r>
            <a:r>
              <a:rPr lang="en-US" altLang="zh-CN"/>
              <a:t>)=&gt;{ } )</a:t>
            </a:r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C5D020F-2E8C-4290-8FA2-4A71D5EDD648}"/>
              </a:ext>
            </a:extLst>
          </p:cNvPr>
          <p:cNvCxnSpPr>
            <a:cxnSpLocks/>
          </p:cNvCxnSpPr>
          <p:nvPr/>
        </p:nvCxnSpPr>
        <p:spPr>
          <a:xfrm>
            <a:off x="6383045" y="4428477"/>
            <a:ext cx="4101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913342B-C8D6-40D7-9F17-2F9F9E3A03CA}"/>
              </a:ext>
            </a:extLst>
          </p:cNvPr>
          <p:cNvCxnSpPr>
            <a:cxnSpLocks/>
          </p:cNvCxnSpPr>
          <p:nvPr/>
        </p:nvCxnSpPr>
        <p:spPr>
          <a:xfrm flipH="1">
            <a:off x="4145873" y="6031781"/>
            <a:ext cx="6338655" cy="2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5DB74E1-4CC0-4368-86F6-9BDCB36612BA}"/>
              </a:ext>
            </a:extLst>
          </p:cNvPr>
          <p:cNvSpPr txBox="1"/>
          <p:nvPr/>
        </p:nvSpPr>
        <p:spPr>
          <a:xfrm>
            <a:off x="8360370" y="4301519"/>
            <a:ext cx="723275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发布事件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AE25396-70B4-49FE-99E3-B81E7C2B5F0F}"/>
              </a:ext>
            </a:extLst>
          </p:cNvPr>
          <p:cNvSpPr txBox="1"/>
          <p:nvPr/>
        </p:nvSpPr>
        <p:spPr>
          <a:xfrm>
            <a:off x="8308893" y="5917919"/>
            <a:ext cx="723275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监听事件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9E5F35D-FE09-493F-A2F3-5166ED23018D}"/>
              </a:ext>
            </a:extLst>
          </p:cNvPr>
          <p:cNvCxnSpPr/>
          <p:nvPr/>
        </p:nvCxnSpPr>
        <p:spPr>
          <a:xfrm flipH="1">
            <a:off x="8069802" y="4132670"/>
            <a:ext cx="1811045" cy="145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68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zh-CN" altLang="en-US"/>
              <a:t>复习组件通信</a:t>
            </a:r>
            <a:endParaRPr lang="en-US" altLang="zh-CN"/>
          </a:p>
          <a:p>
            <a:pPr>
              <a:buFont typeface="+mj-lt"/>
              <a:buAutoNum type="arabicPeriod"/>
            </a:pPr>
            <a:r>
              <a:rPr lang="en-US" altLang="zh-CN">
                <a:solidFill>
                  <a:srgbClr val="B70006"/>
                </a:solidFill>
              </a:rPr>
              <a:t>vuex</a:t>
            </a:r>
            <a:r>
              <a:rPr lang="zh-CN" altLang="en-US">
                <a:solidFill>
                  <a:srgbClr val="B70006"/>
                </a:solidFill>
              </a:rPr>
              <a:t>基本使用</a:t>
            </a:r>
            <a:endParaRPr lang="en-US" altLang="zh-CN">
              <a:solidFill>
                <a:srgbClr val="B700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777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5479" y="1646133"/>
            <a:ext cx="6094520" cy="4219575"/>
          </a:xfrm>
        </p:spPr>
        <p:txBody>
          <a:bodyPr/>
          <a:lstStyle/>
          <a:p>
            <a:pPr marL="0" indent="0">
              <a:buNone/>
            </a:pPr>
            <a:endParaRPr lang="en-US" altLang="zh-CN">
              <a:solidFill>
                <a:srgbClr val="AD2B26"/>
              </a:solidFill>
            </a:endParaRPr>
          </a:p>
          <a:p>
            <a:r>
              <a:rPr lang="en-US" altLang="zh-CN">
                <a:solidFill>
                  <a:srgbClr val="AD2B26"/>
                </a:solidFill>
              </a:rPr>
              <a:t>vue</a:t>
            </a:r>
            <a:r>
              <a:rPr lang="zh-CN" altLang="en-US">
                <a:solidFill>
                  <a:srgbClr val="AD2B26"/>
                </a:solidFill>
              </a:rPr>
              <a:t>概述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基本使用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五个核心概念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 </a:t>
            </a:r>
            <a:r>
              <a:rPr lang="en-US" altLang="zh-CN"/>
              <a:t>Vuex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vuex</a:t>
            </a:r>
            <a:r>
              <a:rPr lang="zh-CN" altLang="en-US"/>
              <a:t>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8648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0F23489-F6DD-D34B-9E58-3723C88F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2.1 vuex </a:t>
            </a:r>
            <a:r>
              <a:rPr kumimoji="1" lang="zh-CN" altLang="en-US"/>
              <a:t>概述</a:t>
            </a:r>
            <a:endParaRPr kumimoji="1"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099C93-DB42-4043-8305-F82BDAAAD3E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81513" y="1213333"/>
            <a:ext cx="5436351" cy="421957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kumimoji="1" lang="zh-CN" altLang="en-US" sz="1600">
                <a:ea typeface="阿里巴巴普惠体" panose="00020600040101010101"/>
              </a:rPr>
              <a:t>应用场景： 多组件共享数据</a:t>
            </a:r>
            <a:endParaRPr kumimoji="1" lang="en-US" altLang="zh-CN" sz="1600">
              <a:ea typeface="阿里巴巴普惠体" panose="00020600040101010101"/>
            </a:endParaRPr>
          </a:p>
          <a:p>
            <a:pPr marL="0" indent="0">
              <a:buNone/>
            </a:pPr>
            <a:endParaRPr kumimoji="1" lang="en-US" altLang="zh-CN" sz="1600">
              <a:ea typeface="阿里巴巴普惠体" panose="00020600040101010101"/>
            </a:endParaRPr>
          </a:p>
          <a:p>
            <a:pPr marL="0" indent="0">
              <a:buNone/>
            </a:pPr>
            <a:r>
              <a:rPr kumimoji="1" lang="zh-CN" altLang="en-US" sz="1600">
                <a:ea typeface="阿里巴巴普惠体" panose="00020600040101010101"/>
              </a:rPr>
              <a:t>要点：</a:t>
            </a:r>
            <a:endParaRPr kumimoji="1" lang="en-US" altLang="zh-CN" sz="1600">
              <a:ea typeface="阿里巴巴普惠体" panose="00020600040101010101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600">
                <a:ea typeface="阿里巴巴普惠体" panose="00020600040101010101"/>
              </a:rPr>
              <a:t>它是</a:t>
            </a:r>
            <a:r>
              <a:rPr kumimoji="1" lang="en-US" altLang="zh-CN" sz="1600">
                <a:ea typeface="阿里巴巴普惠体" panose="00020600040101010101"/>
              </a:rPr>
              <a:t>vue</a:t>
            </a:r>
            <a:r>
              <a:rPr kumimoji="1" lang="zh-CN" altLang="en-US" sz="1600">
                <a:ea typeface="阿里巴巴普惠体" panose="00020600040101010101"/>
              </a:rPr>
              <a:t>的官方插件（类似于</a:t>
            </a:r>
            <a:r>
              <a:rPr kumimoji="1" lang="en-US" altLang="zh-CN" sz="1600">
                <a:ea typeface="阿里巴巴普惠体" panose="00020600040101010101"/>
              </a:rPr>
              <a:t>vue-router</a:t>
            </a:r>
            <a:r>
              <a:rPr kumimoji="1" lang="zh-CN" altLang="en-US" sz="1600">
                <a:ea typeface="阿里巴巴普惠体" panose="00020600040101010101"/>
              </a:rPr>
              <a:t>）</a:t>
            </a:r>
            <a:r>
              <a:rPr kumimoji="1" lang="en-US" altLang="zh-CN" sz="1600">
                <a:ea typeface="阿里巴巴普惠体" panose="00020600040101010101"/>
              </a:rPr>
              <a:t>, </a:t>
            </a:r>
            <a:r>
              <a:rPr kumimoji="1" lang="zh-CN" altLang="en-US" sz="1600">
                <a:ea typeface="阿里巴巴普惠体" panose="00020600040101010101"/>
              </a:rPr>
              <a:t>集成到了</a:t>
            </a:r>
            <a:r>
              <a:rPr kumimoji="1" lang="en-US" altLang="zh-CN" sz="1600">
                <a:ea typeface="阿里巴巴普惠体" panose="00020600040101010101"/>
              </a:rPr>
              <a:t>vue</a:t>
            </a:r>
            <a:r>
              <a:rPr kumimoji="1" lang="zh-CN" altLang="en-US" sz="1600">
                <a:ea typeface="阿里巴巴普惠体" panose="00020600040101010101"/>
              </a:rPr>
              <a:t>的调试工具中</a:t>
            </a:r>
            <a:endParaRPr kumimoji="1" lang="en-US" altLang="zh-CN" sz="1600">
              <a:ea typeface="阿里巴巴普惠体" panose="00020600040101010101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它是独立于组件体系而单独存在的，所有的组件都可以把它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当作</a:t>
            </a:r>
            <a:r>
              <a:rPr kumimoji="1"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第三方来操作数据（类似于 </a:t>
            </a:r>
            <a:r>
              <a:rPr kumimoji="1"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eventBus</a:t>
            </a:r>
            <a:r>
              <a:rPr kumimoji="1"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）</a:t>
            </a:r>
            <a:endParaRPr kumimoji="1" lang="en-US" altLang="zh-CN" sz="160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zh-CN" sz="160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zh-CN" sz="160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zh-CN" sz="160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zh-CN" sz="160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注意： 它应用在比较复杂的</a:t>
            </a:r>
            <a:r>
              <a:rPr kumimoji="1"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vue</a:t>
            </a:r>
            <a:r>
              <a:rPr kumimoji="1"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项目中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2E73E5E-A032-4E2D-B381-9021935B1065}"/>
              </a:ext>
            </a:extLst>
          </p:cNvPr>
          <p:cNvSpPr txBox="1"/>
          <p:nvPr/>
        </p:nvSpPr>
        <p:spPr>
          <a:xfrm>
            <a:off x="7983289" y="1477646"/>
            <a:ext cx="800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组件体系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9B7C75E-C7E9-475C-8B8A-67742E24EBA2}"/>
              </a:ext>
            </a:extLst>
          </p:cNvPr>
          <p:cNvSpPr/>
          <p:nvPr/>
        </p:nvSpPr>
        <p:spPr>
          <a:xfrm>
            <a:off x="7983289" y="2144080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root</a:t>
            </a:r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5DA4E58-D720-4B80-95D8-DA27B0C488C5}"/>
              </a:ext>
            </a:extLst>
          </p:cNvPr>
          <p:cNvSpPr/>
          <p:nvPr/>
        </p:nvSpPr>
        <p:spPr>
          <a:xfrm>
            <a:off x="7447350" y="3429000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05D749E-03D9-46AE-A7F9-CBF1C4918F55}"/>
              </a:ext>
            </a:extLst>
          </p:cNvPr>
          <p:cNvSpPr/>
          <p:nvPr/>
        </p:nvSpPr>
        <p:spPr>
          <a:xfrm>
            <a:off x="6722683" y="4620740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DD3D348-A4D8-4BD6-8DF4-350043762CAF}"/>
              </a:ext>
            </a:extLst>
          </p:cNvPr>
          <p:cNvSpPr/>
          <p:nvPr/>
        </p:nvSpPr>
        <p:spPr>
          <a:xfrm>
            <a:off x="9019785" y="2860806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A26D081-644C-4FE7-952E-F7BBB9FCB707}"/>
              </a:ext>
            </a:extLst>
          </p:cNvPr>
          <p:cNvCxnSpPr>
            <a:cxnSpLocks/>
            <a:stCxn id="16" idx="3"/>
            <a:endCxn id="17" idx="0"/>
          </p:cNvCxnSpPr>
          <p:nvPr/>
        </p:nvCxnSpPr>
        <p:spPr>
          <a:xfrm flipH="1">
            <a:off x="7162128" y="3989739"/>
            <a:ext cx="413932" cy="631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0BA40CB-6E66-496E-9847-E68835907EBC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 flipH="1">
            <a:off x="7886795" y="2801027"/>
            <a:ext cx="535939" cy="6279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39EC685-915F-49C7-8FA3-263E14239352}"/>
              </a:ext>
            </a:extLst>
          </p:cNvPr>
          <p:cNvCxnSpPr>
            <a:cxnSpLocks/>
            <a:stCxn id="15" idx="4"/>
            <a:endCxn id="18" idx="2"/>
          </p:cNvCxnSpPr>
          <p:nvPr/>
        </p:nvCxnSpPr>
        <p:spPr>
          <a:xfrm>
            <a:off x="8422734" y="2801027"/>
            <a:ext cx="597051" cy="388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EA5F047-8D33-4BDF-AF7F-3230F853BCBE}"/>
              </a:ext>
            </a:extLst>
          </p:cNvPr>
          <p:cNvSpPr/>
          <p:nvPr/>
        </p:nvSpPr>
        <p:spPr>
          <a:xfrm>
            <a:off x="10688715" y="2144080"/>
            <a:ext cx="1278384" cy="3133601"/>
          </a:xfrm>
          <a:prstGeom prst="roundRect">
            <a:avLst>
              <a:gd name="adj" fmla="val 5556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FBD181D-FDBF-4D7B-BC3C-0C11765152F9}"/>
              </a:ext>
            </a:extLst>
          </p:cNvPr>
          <p:cNvSpPr txBox="1"/>
          <p:nvPr/>
        </p:nvSpPr>
        <p:spPr>
          <a:xfrm>
            <a:off x="10970908" y="1502850"/>
            <a:ext cx="524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vuex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C743360-FD62-49B3-8FBB-3FB39576457A}"/>
              </a:ext>
            </a:extLst>
          </p:cNvPr>
          <p:cNvCxnSpPr>
            <a:cxnSpLocks/>
          </p:cNvCxnSpPr>
          <p:nvPr/>
        </p:nvCxnSpPr>
        <p:spPr>
          <a:xfrm>
            <a:off x="10031767" y="3115013"/>
            <a:ext cx="1012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F1CC6D2-0376-4B76-A86D-C60AAB20194D}"/>
              </a:ext>
            </a:extLst>
          </p:cNvPr>
          <p:cNvCxnSpPr>
            <a:cxnSpLocks/>
          </p:cNvCxnSpPr>
          <p:nvPr/>
        </p:nvCxnSpPr>
        <p:spPr>
          <a:xfrm flipH="1">
            <a:off x="7705817" y="5037990"/>
            <a:ext cx="3265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17C7EB7-B3AA-4C7D-AC0E-2707BF7A9C15}"/>
              </a:ext>
            </a:extLst>
          </p:cNvPr>
          <p:cNvCxnSpPr>
            <a:cxnSpLocks/>
          </p:cNvCxnSpPr>
          <p:nvPr/>
        </p:nvCxnSpPr>
        <p:spPr>
          <a:xfrm>
            <a:off x="8363573" y="3821026"/>
            <a:ext cx="2680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AB31960-CFE3-47A1-9578-C19700E34C08}"/>
              </a:ext>
            </a:extLst>
          </p:cNvPr>
          <p:cNvCxnSpPr>
            <a:cxnSpLocks/>
          </p:cNvCxnSpPr>
          <p:nvPr/>
        </p:nvCxnSpPr>
        <p:spPr>
          <a:xfrm flipH="1" flipV="1">
            <a:off x="8363574" y="3976335"/>
            <a:ext cx="2680859" cy="13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36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5479" y="1646133"/>
            <a:ext cx="6094520" cy="4219575"/>
          </a:xfrm>
        </p:spPr>
        <p:txBody>
          <a:bodyPr/>
          <a:lstStyle/>
          <a:p>
            <a:pPr marL="0" indent="0">
              <a:buNone/>
            </a:pPr>
            <a:endParaRPr lang="en-US" altLang="zh-CN">
              <a:solidFill>
                <a:srgbClr val="AD2B26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vue</a:t>
            </a:r>
            <a:r>
              <a:rPr lang="zh-CN" altLang="en-US">
                <a:solidFill>
                  <a:schemeClr val="tx1"/>
                </a:solidFill>
              </a:rPr>
              <a:t>概述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AD2B26"/>
                </a:solidFill>
              </a:rPr>
              <a:t>基本使用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五个</a:t>
            </a:r>
            <a:r>
              <a:rPr lang="zh-CN" altLang="en-US" dirty="0">
                <a:solidFill>
                  <a:schemeClr val="tx1"/>
                </a:solidFill>
              </a:rPr>
              <a:t>核心概念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 </a:t>
            </a:r>
            <a:r>
              <a:rPr lang="en-US" altLang="zh-CN"/>
              <a:t>Vuex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vuex</a:t>
            </a:r>
            <a:r>
              <a:rPr lang="zh-CN" altLang="en-US"/>
              <a:t>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64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6"/>
            <a:ext cx="5973761" cy="510041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zh-CN" altLang="en-US"/>
              <a:t>前置知识</a:t>
            </a:r>
            <a:r>
              <a:rPr lang="en-US" altLang="zh-CN"/>
              <a:t>-vuex</a:t>
            </a:r>
            <a:endParaRPr lang="zh-CN" altLang="en-US"/>
          </a:p>
          <a:p>
            <a:pPr>
              <a:buFont typeface="+mj-lt"/>
              <a:buAutoNum type="arabicPeriod"/>
            </a:pPr>
            <a:r>
              <a:rPr lang="zh-CN" altLang="en-US"/>
              <a:t>项目开发</a:t>
            </a:r>
            <a:endParaRPr lang="en-US" altLang="zh-CN"/>
          </a:p>
          <a:p>
            <a:pPr>
              <a:buFont typeface="+mj-lt"/>
              <a:buAutoNum type="arabicPeriod"/>
            </a:pPr>
            <a:r>
              <a:rPr lang="zh-CN" altLang="en-US"/>
              <a:t>项目打包</a:t>
            </a:r>
            <a:endParaRPr lang="en-US" altLang="zh-CN"/>
          </a:p>
          <a:p>
            <a:pPr>
              <a:buFont typeface="+mj-lt"/>
              <a:buAutoNum type="arabicPeriod"/>
            </a:pPr>
            <a:r>
              <a:rPr lang="zh-CN" altLang="en-US"/>
              <a:t>小结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66292EC-0B20-491F-B289-CCF361449F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问题导入</a:t>
            </a:r>
            <a:endParaRPr lang="en-US" altLang="zh-CN"/>
          </a:p>
          <a:p>
            <a:r>
              <a:rPr lang="zh-CN" altLang="en-US"/>
              <a:t>引入</a:t>
            </a:r>
            <a:r>
              <a:rPr lang="en-US" altLang="zh-CN"/>
              <a:t>vuex</a:t>
            </a:r>
            <a:r>
              <a:rPr lang="zh-CN" altLang="en-US"/>
              <a:t>解决问题</a:t>
            </a:r>
            <a:endParaRPr lang="en-US" altLang="zh-CN"/>
          </a:p>
          <a:p>
            <a:r>
              <a:rPr lang="zh-CN" altLang="en-US"/>
              <a:t>总结</a:t>
            </a:r>
            <a:r>
              <a:rPr lang="en-US" altLang="zh-CN"/>
              <a:t>vuex</a:t>
            </a:r>
            <a:r>
              <a:rPr lang="zh-CN" altLang="en-US"/>
              <a:t>的特点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383B377-8E90-FE42-A35E-FCD0DED0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2.2</a:t>
            </a:r>
            <a:r>
              <a:rPr kumimoji="1" lang="zh-CN" altLang="en-US"/>
              <a:t> </a:t>
            </a:r>
            <a:r>
              <a:rPr kumimoji="1" lang="en-US" altLang="zh-CN"/>
              <a:t>vuex</a:t>
            </a:r>
            <a:r>
              <a:rPr kumimoji="1" lang="zh-CN" altLang="en-US"/>
              <a:t>基本使用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31FC70-D8E4-0A49-8D44-1C50A27F9A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内容</a:t>
            </a:r>
            <a:endParaRPr kumimoji="1" lang="zh-CN" altLang="en" dirty="0"/>
          </a:p>
        </p:txBody>
      </p:sp>
    </p:spTree>
    <p:extLst>
      <p:ext uri="{BB962C8B-B14F-4D97-AF65-F5344CB8AC3E}">
        <p14:creationId xmlns:p14="http://schemas.microsoft.com/office/powerpoint/2010/main" val="1775711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383B377-8E90-FE42-A35E-FCD0DED0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2.2</a:t>
            </a:r>
            <a:r>
              <a:rPr kumimoji="1" lang="zh-CN" altLang="en-US"/>
              <a:t> </a:t>
            </a:r>
            <a:r>
              <a:rPr kumimoji="1" lang="en-US" altLang="zh-CN"/>
              <a:t>vuex</a:t>
            </a:r>
            <a:r>
              <a:rPr kumimoji="1" lang="zh-CN" altLang="en-US"/>
              <a:t>基本使用</a:t>
            </a:r>
            <a:r>
              <a:rPr kumimoji="1" lang="en-US" altLang="zh-CN"/>
              <a:t>-</a:t>
            </a:r>
            <a:r>
              <a:rPr kumimoji="1" lang="zh-CN" altLang="en-US"/>
              <a:t>问题导入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31FC70-D8E4-0A49-8D44-1C50A27F9A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问题导入</a:t>
            </a:r>
            <a:endParaRPr kumimoji="1" lang="zh-CN" altLang="en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9A0048C-EFC9-4966-AF34-C4C83BBF7255}"/>
              </a:ext>
            </a:extLst>
          </p:cNvPr>
          <p:cNvSpPr/>
          <p:nvPr/>
        </p:nvSpPr>
        <p:spPr>
          <a:xfrm>
            <a:off x="1803941" y="2992586"/>
            <a:ext cx="865624" cy="517191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root</a:t>
            </a:r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860514B-DA51-490E-9176-FE9E19F1B265}"/>
              </a:ext>
            </a:extLst>
          </p:cNvPr>
          <p:cNvSpPr/>
          <p:nvPr/>
        </p:nvSpPr>
        <p:spPr>
          <a:xfrm>
            <a:off x="1268002" y="4026645"/>
            <a:ext cx="865624" cy="517191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4637948-3468-426F-9A32-3DD711487BCD}"/>
              </a:ext>
            </a:extLst>
          </p:cNvPr>
          <p:cNvSpPr/>
          <p:nvPr/>
        </p:nvSpPr>
        <p:spPr>
          <a:xfrm>
            <a:off x="710880" y="4963992"/>
            <a:ext cx="865624" cy="517191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105DD59-674B-495D-9605-C7C0570433C8}"/>
              </a:ext>
            </a:extLst>
          </p:cNvPr>
          <p:cNvSpPr/>
          <p:nvPr/>
        </p:nvSpPr>
        <p:spPr>
          <a:xfrm>
            <a:off x="2885953" y="4035031"/>
            <a:ext cx="865624" cy="517191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7167905-52CA-41CC-9FCC-D3C6FE2A1D27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 flipH="1">
            <a:off x="1143692" y="4468095"/>
            <a:ext cx="251078" cy="495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67C05C0-D628-47D7-ACEC-70332F0EE023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1700814" y="3509777"/>
            <a:ext cx="535939" cy="51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ED3F2C6-8F42-42BF-880E-E66B9922C504}"/>
              </a:ext>
            </a:extLst>
          </p:cNvPr>
          <p:cNvCxnSpPr>
            <a:cxnSpLocks/>
            <a:stCxn id="7" idx="4"/>
            <a:endCxn id="10" idx="1"/>
          </p:cNvCxnSpPr>
          <p:nvPr/>
        </p:nvCxnSpPr>
        <p:spPr>
          <a:xfrm>
            <a:off x="2236753" y="3509777"/>
            <a:ext cx="775968" cy="600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03487A12-80E4-4A8A-B3D1-39B46EBB6FFC}"/>
              </a:ext>
            </a:extLst>
          </p:cNvPr>
          <p:cNvSpPr/>
          <p:nvPr/>
        </p:nvSpPr>
        <p:spPr>
          <a:xfrm>
            <a:off x="2328831" y="4963991"/>
            <a:ext cx="865624" cy="517191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534CF63-9115-4BB4-8F19-B66B921DDB4E}"/>
              </a:ext>
            </a:extLst>
          </p:cNvPr>
          <p:cNvCxnSpPr>
            <a:cxnSpLocks/>
            <a:stCxn id="8" idx="5"/>
            <a:endCxn id="20" idx="1"/>
          </p:cNvCxnSpPr>
          <p:nvPr/>
        </p:nvCxnSpPr>
        <p:spPr>
          <a:xfrm>
            <a:off x="2006858" y="4468095"/>
            <a:ext cx="448741" cy="571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00CF377-5484-42D7-A314-FA404A24E21D}"/>
              </a:ext>
            </a:extLst>
          </p:cNvPr>
          <p:cNvSpPr txBox="1"/>
          <p:nvPr/>
        </p:nvSpPr>
        <p:spPr>
          <a:xfrm>
            <a:off x="710880" y="165949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在</a:t>
            </a:r>
            <a:r>
              <a:rPr lang="en-US" altLang="zh-CN"/>
              <a:t>B</a:t>
            </a:r>
            <a:r>
              <a:rPr lang="zh-CN" altLang="en-US"/>
              <a:t>组件中修改数据后，</a:t>
            </a:r>
            <a:r>
              <a:rPr lang="en-US" altLang="zh-CN"/>
              <a:t>C</a:t>
            </a:r>
            <a:r>
              <a:rPr lang="zh-CN" altLang="en-US"/>
              <a:t>组件和</a:t>
            </a:r>
            <a:r>
              <a:rPr lang="en-US" altLang="zh-CN"/>
              <a:t>D</a:t>
            </a:r>
            <a:r>
              <a:rPr lang="zh-CN" altLang="en-US"/>
              <a:t>组件中都能跟着变化。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9E65F875-08FC-46EB-9CA3-1711602BA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544" y="2265565"/>
            <a:ext cx="3537329" cy="4266085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69213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383B377-8E90-FE42-A35E-FCD0DED0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2.2</a:t>
            </a:r>
            <a:r>
              <a:rPr kumimoji="1" lang="zh-CN" altLang="en-US"/>
              <a:t> </a:t>
            </a:r>
            <a:r>
              <a:rPr kumimoji="1" lang="en-US" altLang="zh-CN"/>
              <a:t>vuex</a:t>
            </a:r>
            <a:r>
              <a:rPr kumimoji="1" lang="zh-CN" altLang="en-US"/>
              <a:t>基本使用</a:t>
            </a:r>
            <a:r>
              <a:rPr kumimoji="1" lang="en-US" altLang="zh-CN"/>
              <a:t>-</a:t>
            </a:r>
            <a:r>
              <a:rPr kumimoji="1" lang="zh-CN" altLang="en-US"/>
              <a:t>问题分析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31FC70-D8E4-0A49-8D44-1C50A27F9A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问题分析</a:t>
            </a:r>
            <a:endParaRPr kumimoji="1" lang="zh-CN" altLang="en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9A0048C-EFC9-4966-AF34-C4C83BBF7255}"/>
              </a:ext>
            </a:extLst>
          </p:cNvPr>
          <p:cNvSpPr/>
          <p:nvPr/>
        </p:nvSpPr>
        <p:spPr>
          <a:xfrm>
            <a:off x="6372588" y="2597761"/>
            <a:ext cx="865624" cy="517191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root</a:t>
            </a:r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860514B-DA51-490E-9176-FE9E19F1B265}"/>
              </a:ext>
            </a:extLst>
          </p:cNvPr>
          <p:cNvSpPr/>
          <p:nvPr/>
        </p:nvSpPr>
        <p:spPr>
          <a:xfrm>
            <a:off x="5799339" y="3813993"/>
            <a:ext cx="865624" cy="517191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4637948-3468-426F-9A32-3DD711487BCD}"/>
              </a:ext>
            </a:extLst>
          </p:cNvPr>
          <p:cNvSpPr/>
          <p:nvPr/>
        </p:nvSpPr>
        <p:spPr>
          <a:xfrm>
            <a:off x="5096390" y="4940453"/>
            <a:ext cx="865624" cy="517191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105DD59-674B-495D-9605-C7C0570433C8}"/>
              </a:ext>
            </a:extLst>
          </p:cNvPr>
          <p:cNvSpPr/>
          <p:nvPr/>
        </p:nvSpPr>
        <p:spPr>
          <a:xfrm>
            <a:off x="7298111" y="3392562"/>
            <a:ext cx="865624" cy="517191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7167905-52CA-41CC-9FCC-D3C6FE2A1D27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 flipH="1">
            <a:off x="5529202" y="4255443"/>
            <a:ext cx="396905" cy="685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67C05C0-D628-47D7-ACEC-70332F0EE023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6232151" y="3114952"/>
            <a:ext cx="573249" cy="699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ED3F2C6-8F42-42BF-880E-E66B9922C504}"/>
              </a:ext>
            </a:extLst>
          </p:cNvPr>
          <p:cNvCxnSpPr>
            <a:cxnSpLocks/>
            <a:stCxn id="7" idx="4"/>
            <a:endCxn id="10" idx="1"/>
          </p:cNvCxnSpPr>
          <p:nvPr/>
        </p:nvCxnSpPr>
        <p:spPr>
          <a:xfrm>
            <a:off x="6805400" y="3114952"/>
            <a:ext cx="619479" cy="353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03487A12-80E4-4A8A-B3D1-39B46EBB6FFC}"/>
              </a:ext>
            </a:extLst>
          </p:cNvPr>
          <p:cNvSpPr/>
          <p:nvPr/>
        </p:nvSpPr>
        <p:spPr>
          <a:xfrm>
            <a:off x="6865299" y="4352024"/>
            <a:ext cx="865624" cy="517191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534CF63-9115-4BB4-8F19-B66B921DDB4E}"/>
              </a:ext>
            </a:extLst>
          </p:cNvPr>
          <p:cNvCxnSpPr>
            <a:cxnSpLocks/>
            <a:stCxn id="8" idx="5"/>
            <a:endCxn id="20" idx="1"/>
          </p:cNvCxnSpPr>
          <p:nvPr/>
        </p:nvCxnSpPr>
        <p:spPr>
          <a:xfrm>
            <a:off x="6538195" y="4255443"/>
            <a:ext cx="453872" cy="1723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00CF377-5484-42D7-A314-FA404A24E21D}"/>
              </a:ext>
            </a:extLst>
          </p:cNvPr>
          <p:cNvSpPr txBox="1"/>
          <p:nvPr/>
        </p:nvSpPr>
        <p:spPr>
          <a:xfrm>
            <a:off x="710880" y="165949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将数据保存在</a:t>
            </a:r>
            <a:r>
              <a:rPr lang="en-US" altLang="zh-CN"/>
              <a:t>vuex</a:t>
            </a:r>
            <a:r>
              <a:rPr lang="zh-CN" altLang="en-US"/>
              <a:t>中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5812661-B6FD-4CD2-85C5-FD4D094E4FAF}"/>
              </a:ext>
            </a:extLst>
          </p:cNvPr>
          <p:cNvSpPr/>
          <p:nvPr/>
        </p:nvSpPr>
        <p:spPr>
          <a:xfrm>
            <a:off x="9535739" y="2571666"/>
            <a:ext cx="1709010" cy="3133601"/>
          </a:xfrm>
          <a:prstGeom prst="roundRect">
            <a:avLst>
              <a:gd name="adj" fmla="val 5556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06234B3-D238-4260-929B-0EAF170FFDA9}"/>
              </a:ext>
            </a:extLst>
          </p:cNvPr>
          <p:cNvSpPr txBox="1"/>
          <p:nvPr/>
        </p:nvSpPr>
        <p:spPr>
          <a:xfrm>
            <a:off x="9366492" y="5828045"/>
            <a:ext cx="2047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vuex</a:t>
            </a:r>
            <a:r>
              <a:rPr lang="zh-CN" altLang="en-US"/>
              <a:t>保存公共数据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68EFF40-4D4C-446B-A43B-348EED546648}"/>
              </a:ext>
            </a:extLst>
          </p:cNvPr>
          <p:cNvCxnSpPr>
            <a:cxnSpLocks/>
          </p:cNvCxnSpPr>
          <p:nvPr/>
        </p:nvCxnSpPr>
        <p:spPr>
          <a:xfrm flipH="1">
            <a:off x="7828932" y="4610619"/>
            <a:ext cx="1537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114E33D-53DC-418C-A76C-4945ADA1E826}"/>
              </a:ext>
            </a:extLst>
          </p:cNvPr>
          <p:cNvCxnSpPr>
            <a:cxnSpLocks/>
          </p:cNvCxnSpPr>
          <p:nvPr/>
        </p:nvCxnSpPr>
        <p:spPr>
          <a:xfrm flipH="1" flipV="1">
            <a:off x="6185099" y="5144999"/>
            <a:ext cx="3181393" cy="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A544C40-DF60-400E-96DE-6D1FE1FF1B92}"/>
              </a:ext>
            </a:extLst>
          </p:cNvPr>
          <p:cNvCxnSpPr>
            <a:cxnSpLocks/>
          </p:cNvCxnSpPr>
          <p:nvPr/>
        </p:nvCxnSpPr>
        <p:spPr>
          <a:xfrm flipH="1">
            <a:off x="8298437" y="3651157"/>
            <a:ext cx="1068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8DBFC76-E9D1-4385-9778-2F20E1B695FB}"/>
              </a:ext>
            </a:extLst>
          </p:cNvPr>
          <p:cNvCxnSpPr>
            <a:cxnSpLocks/>
          </p:cNvCxnSpPr>
          <p:nvPr/>
        </p:nvCxnSpPr>
        <p:spPr>
          <a:xfrm>
            <a:off x="6185100" y="5460806"/>
            <a:ext cx="31813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9A46002E-8B53-4666-AC2F-914740B847D3}"/>
              </a:ext>
            </a:extLst>
          </p:cNvPr>
          <p:cNvSpPr txBox="1"/>
          <p:nvPr/>
        </p:nvSpPr>
        <p:spPr>
          <a:xfrm>
            <a:off x="8671543" y="3420324"/>
            <a:ext cx="5818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>
                <a:highlight>
                  <a:srgbClr val="FFFFFF"/>
                </a:highlight>
                <a:ea typeface="阿里巴巴普惠体" panose="00020600040101010101"/>
              </a:rPr>
              <a:t>获取数据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0A536DB-656E-4671-A27B-DC75FD91A2E6}"/>
              </a:ext>
            </a:extLst>
          </p:cNvPr>
          <p:cNvSpPr txBox="1"/>
          <p:nvPr/>
        </p:nvSpPr>
        <p:spPr>
          <a:xfrm>
            <a:off x="8671543" y="4407550"/>
            <a:ext cx="5818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>
                <a:highlight>
                  <a:srgbClr val="FFFFFF"/>
                </a:highlight>
                <a:ea typeface="阿里巴巴普惠体" panose="00020600040101010101"/>
              </a:rPr>
              <a:t>获取数据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076D098-CC27-4B42-BF05-D9D82F1F5FF2}"/>
              </a:ext>
            </a:extLst>
          </p:cNvPr>
          <p:cNvSpPr txBox="1"/>
          <p:nvPr/>
        </p:nvSpPr>
        <p:spPr>
          <a:xfrm>
            <a:off x="8671543" y="4938285"/>
            <a:ext cx="5818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>
                <a:highlight>
                  <a:srgbClr val="FFFFFF"/>
                </a:highlight>
                <a:ea typeface="阿里巴巴普惠体" panose="00020600040101010101"/>
              </a:rPr>
              <a:t>获取数据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C6D6472-A1F2-4D91-8134-7897B96FC46A}"/>
              </a:ext>
            </a:extLst>
          </p:cNvPr>
          <p:cNvSpPr txBox="1"/>
          <p:nvPr/>
        </p:nvSpPr>
        <p:spPr>
          <a:xfrm>
            <a:off x="7193901" y="5238654"/>
            <a:ext cx="5818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>
                <a:highlight>
                  <a:srgbClr val="FFFFFF"/>
                </a:highlight>
                <a:ea typeface="阿里巴巴普惠体" panose="00020600040101010101"/>
              </a:rPr>
              <a:t>修改数据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2C9EE021-4096-4C67-8177-58FF0FDAE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70" y="2198141"/>
            <a:ext cx="3537329" cy="4266085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90500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CD0F6B2F-6281-4AED-BB5A-45479AA529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引入</a:t>
            </a:r>
            <a:r>
              <a:rPr lang="en-US" altLang="zh-CN"/>
              <a:t>vuex</a:t>
            </a:r>
          </a:p>
          <a:p>
            <a:r>
              <a:rPr lang="zh-CN" altLang="en-US"/>
              <a:t>定义</a:t>
            </a:r>
            <a:r>
              <a:rPr lang="en-US" altLang="zh-CN"/>
              <a:t>store</a:t>
            </a:r>
            <a:r>
              <a:rPr lang="zh-CN" altLang="en-US"/>
              <a:t>（定义公共数据和操作数据的方法）</a:t>
            </a:r>
            <a:endParaRPr lang="en-US" altLang="zh-CN"/>
          </a:p>
          <a:p>
            <a:r>
              <a:rPr lang="zh-CN" altLang="en-US"/>
              <a:t>把</a:t>
            </a:r>
            <a:r>
              <a:rPr lang="en-US" altLang="zh-CN"/>
              <a:t>store</a:t>
            </a:r>
            <a:r>
              <a:rPr lang="zh-CN" altLang="en-US"/>
              <a:t>注入到</a:t>
            </a:r>
            <a:r>
              <a:rPr lang="en-US" altLang="zh-CN"/>
              <a:t>vue</a:t>
            </a:r>
            <a:r>
              <a:rPr lang="zh-CN" altLang="en-US"/>
              <a:t>实例</a:t>
            </a:r>
          </a:p>
          <a:p>
            <a:r>
              <a:rPr lang="zh-CN" altLang="en-US"/>
              <a:t>在任意组件中使用（操作）数据</a:t>
            </a:r>
          </a:p>
          <a:p>
            <a:pPr marL="0" indent="0">
              <a:buNone/>
            </a:pPr>
            <a:r>
              <a:rPr lang="en-US" altLang="zh-CN"/>
              <a:t> 	</a:t>
            </a:r>
            <a:r>
              <a:rPr lang="zh-CN" altLang="en-US"/>
              <a:t>获取数据：把</a:t>
            </a:r>
            <a:r>
              <a:rPr lang="en-US" altLang="zh-CN"/>
              <a:t>vuex</a:t>
            </a:r>
            <a:r>
              <a:rPr lang="zh-CN" altLang="en-US"/>
              <a:t>中的数据取到组件内来使用</a:t>
            </a:r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	</a:t>
            </a:r>
            <a:r>
              <a:rPr lang="zh-CN" altLang="en-US"/>
              <a:t>修改数据：在组件内修改</a:t>
            </a:r>
            <a:r>
              <a:rPr lang="en-US" altLang="zh-CN"/>
              <a:t>vuex</a:t>
            </a:r>
            <a:r>
              <a:rPr lang="zh-CN" altLang="en-US"/>
              <a:t>中的数据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383B377-8E90-FE42-A35E-FCD0DED0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2.2</a:t>
            </a:r>
            <a:r>
              <a:rPr kumimoji="1" lang="zh-CN" altLang="en-US"/>
              <a:t> </a:t>
            </a:r>
            <a:r>
              <a:rPr kumimoji="1" lang="en-US" altLang="zh-CN"/>
              <a:t>vuex</a:t>
            </a:r>
            <a:r>
              <a:rPr kumimoji="1" lang="zh-CN" altLang="en-US"/>
              <a:t>基本使用</a:t>
            </a:r>
            <a:r>
              <a:rPr kumimoji="1" lang="en-US" altLang="zh-CN"/>
              <a:t>-</a:t>
            </a:r>
            <a:r>
              <a:rPr kumimoji="1" lang="zh-CN" altLang="en-US"/>
              <a:t>步骤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F22BD4D-D9AD-400D-9F61-97137CBE3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vuex</a:t>
            </a:r>
            <a:r>
              <a:rPr kumimoji="1" lang="zh-CN" altLang="en-US"/>
              <a:t>的使用步骤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853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CD0F6B2F-6281-4AED-BB5A-45479AA529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5466637" cy="4219575"/>
          </a:xfrm>
        </p:spPr>
        <p:txBody>
          <a:bodyPr/>
          <a:lstStyle/>
          <a:p>
            <a:r>
              <a:rPr lang="zh-CN" altLang="en-US"/>
              <a:t>引入</a:t>
            </a:r>
            <a:r>
              <a:rPr lang="en-US" altLang="zh-CN"/>
              <a:t>vuex</a:t>
            </a:r>
          </a:p>
          <a:p>
            <a:r>
              <a:rPr lang="zh-CN" altLang="en-US">
                <a:solidFill>
                  <a:srgbClr val="C00000"/>
                </a:solidFill>
              </a:rPr>
              <a:t>定义</a:t>
            </a:r>
            <a:r>
              <a:rPr lang="en-US" altLang="zh-CN">
                <a:solidFill>
                  <a:srgbClr val="C00000"/>
                </a:solidFill>
              </a:rPr>
              <a:t>store</a:t>
            </a:r>
            <a:r>
              <a:rPr lang="zh-CN" altLang="en-US">
                <a:solidFill>
                  <a:srgbClr val="C00000"/>
                </a:solidFill>
              </a:rPr>
              <a:t>（定义公共数据和操作数据的方法）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把</a:t>
            </a:r>
            <a:r>
              <a:rPr lang="en-US" altLang="zh-CN">
                <a:solidFill>
                  <a:srgbClr val="C00000"/>
                </a:solidFill>
              </a:rPr>
              <a:t>store</a:t>
            </a:r>
            <a:r>
              <a:rPr lang="zh-CN" altLang="en-US">
                <a:solidFill>
                  <a:srgbClr val="C00000"/>
                </a:solidFill>
              </a:rPr>
              <a:t>注入到</a:t>
            </a:r>
            <a:r>
              <a:rPr lang="en-US" altLang="zh-CN">
                <a:solidFill>
                  <a:srgbClr val="C00000"/>
                </a:solidFill>
              </a:rPr>
              <a:t>vue</a:t>
            </a:r>
            <a:r>
              <a:rPr lang="zh-CN" altLang="en-US">
                <a:solidFill>
                  <a:srgbClr val="C00000"/>
                </a:solidFill>
              </a:rPr>
              <a:t>实例</a:t>
            </a:r>
          </a:p>
          <a:p>
            <a:r>
              <a:rPr lang="zh-CN" altLang="en-US"/>
              <a:t>在任意组件中使用（操作）数据</a:t>
            </a:r>
          </a:p>
          <a:p>
            <a:pPr marL="0" indent="0">
              <a:buNone/>
            </a:pPr>
            <a:r>
              <a:rPr lang="en-US" altLang="zh-CN"/>
              <a:t> 	</a:t>
            </a:r>
            <a:r>
              <a:rPr lang="zh-CN" altLang="en-US"/>
              <a:t>获取数据：把</a:t>
            </a:r>
            <a:r>
              <a:rPr lang="en-US" altLang="zh-CN"/>
              <a:t>vuex</a:t>
            </a:r>
            <a:r>
              <a:rPr lang="zh-CN" altLang="en-US"/>
              <a:t>中的数据取到组件内来使用</a:t>
            </a:r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	</a:t>
            </a:r>
            <a:r>
              <a:rPr lang="zh-CN" altLang="en-US"/>
              <a:t>修改数据：在组件内修改</a:t>
            </a:r>
            <a:r>
              <a:rPr lang="en-US" altLang="zh-CN"/>
              <a:t>vuex</a:t>
            </a:r>
            <a:r>
              <a:rPr lang="zh-CN" altLang="en-US"/>
              <a:t>中的数据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383B377-8E90-FE42-A35E-FCD0DED0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2.2</a:t>
            </a:r>
            <a:r>
              <a:rPr kumimoji="1" lang="zh-CN" altLang="en-US"/>
              <a:t> </a:t>
            </a:r>
            <a:r>
              <a:rPr kumimoji="1" lang="en-US" altLang="zh-CN"/>
              <a:t>vuex</a:t>
            </a:r>
            <a:r>
              <a:rPr kumimoji="1" lang="zh-CN" altLang="en-US"/>
              <a:t>基本使用</a:t>
            </a:r>
            <a:r>
              <a:rPr kumimoji="1" lang="en-US" altLang="zh-CN"/>
              <a:t>-</a:t>
            </a:r>
            <a:r>
              <a:rPr kumimoji="1" lang="zh-CN" altLang="en-US"/>
              <a:t>定义</a:t>
            </a:r>
            <a:r>
              <a:rPr kumimoji="1" lang="en-US" altLang="zh-CN"/>
              <a:t>store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F22BD4D-D9AD-400D-9F61-97137CBE3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vuex</a:t>
            </a:r>
            <a:r>
              <a:rPr kumimoji="1" lang="zh-CN" altLang="en-US"/>
              <a:t>的使用步骤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2D0D2C-E841-4B51-9478-30A2EFBB302D}"/>
              </a:ext>
            </a:extLst>
          </p:cNvPr>
          <p:cNvSpPr txBox="1"/>
          <p:nvPr/>
        </p:nvSpPr>
        <p:spPr>
          <a:xfrm>
            <a:off x="6592185" y="1465990"/>
            <a:ext cx="5303605" cy="3964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80000" rIns="180000" bIns="180000">
            <a:spAutoFit/>
          </a:bodyPr>
          <a:lstStyle/>
          <a:p>
            <a:r>
              <a:rPr lang="en-US" altLang="zh-CN">
                <a:ea typeface="Alibaba PuHuiTi B"/>
              </a:rPr>
              <a:t>const store = new Vuex.Store({</a:t>
            </a:r>
          </a:p>
          <a:p>
            <a:r>
              <a:rPr lang="en-US" altLang="zh-CN">
                <a:ea typeface="Alibaba PuHuiTi B"/>
              </a:rPr>
              <a:t>  state: { // </a:t>
            </a:r>
          </a:p>
          <a:p>
            <a:r>
              <a:rPr lang="en-US" altLang="zh-CN">
                <a:ea typeface="Alibaba PuHuiTi B"/>
              </a:rPr>
              <a:t>    num: 100</a:t>
            </a:r>
          </a:p>
          <a:p>
            <a:r>
              <a:rPr lang="en-US" altLang="zh-CN">
                <a:ea typeface="Alibaba PuHuiTi B"/>
              </a:rPr>
              <a:t>  },</a:t>
            </a:r>
          </a:p>
          <a:p>
            <a:r>
              <a:rPr lang="en-US" altLang="zh-CN">
                <a:ea typeface="Alibaba PuHuiTi B"/>
              </a:rPr>
              <a:t>  mutations: {</a:t>
            </a:r>
          </a:p>
          <a:p>
            <a:r>
              <a:rPr lang="en-US" altLang="zh-CN">
                <a:ea typeface="Alibaba PuHuiTi B"/>
              </a:rPr>
              <a:t>    mutation</a:t>
            </a:r>
            <a:r>
              <a:rPr lang="zh-CN" altLang="en-US">
                <a:ea typeface="Alibaba PuHuiTi B"/>
              </a:rPr>
              <a:t>名</a:t>
            </a:r>
            <a:r>
              <a:rPr lang="en-US" altLang="zh-CN">
                <a:ea typeface="Alibaba PuHuiTi B"/>
              </a:rPr>
              <a:t>1 (state</a:t>
            </a:r>
            <a:r>
              <a:rPr lang="zh-CN" altLang="en-US">
                <a:ea typeface="Alibaba PuHuiTi B"/>
              </a:rPr>
              <a:t>，载荷</a:t>
            </a:r>
            <a:r>
              <a:rPr lang="en-US" altLang="zh-CN">
                <a:ea typeface="Alibaba PuHuiTi B"/>
              </a:rPr>
              <a:t>) {</a:t>
            </a:r>
          </a:p>
          <a:p>
            <a:r>
              <a:rPr lang="en-US" altLang="zh-CN">
                <a:ea typeface="Alibaba PuHuiTi B"/>
              </a:rPr>
              <a:t>      // </a:t>
            </a:r>
            <a:r>
              <a:rPr lang="zh-CN" altLang="en-US">
                <a:ea typeface="Alibaba PuHuiTi B"/>
              </a:rPr>
              <a:t>自定义逻辑来修改</a:t>
            </a:r>
            <a:r>
              <a:rPr lang="en-US" altLang="zh-CN">
                <a:ea typeface="Alibaba PuHuiTi B"/>
              </a:rPr>
              <a:t>state</a:t>
            </a:r>
            <a:r>
              <a:rPr lang="zh-CN" altLang="en-US">
                <a:ea typeface="Alibaba PuHuiTi B"/>
              </a:rPr>
              <a:t>中的数据</a:t>
            </a:r>
          </a:p>
          <a:p>
            <a:r>
              <a:rPr lang="zh-CN" altLang="en-US">
                <a:ea typeface="Alibaba PuHuiTi B"/>
              </a:rPr>
              <a:t>    </a:t>
            </a:r>
            <a:r>
              <a:rPr lang="en-US" altLang="zh-CN">
                <a:ea typeface="Alibaba PuHuiTi B"/>
              </a:rPr>
              <a:t>},</a:t>
            </a:r>
          </a:p>
          <a:p>
            <a:r>
              <a:rPr lang="en-US" altLang="zh-CN">
                <a:ea typeface="Alibaba PuHuiTi B"/>
              </a:rPr>
              <a:t>    mutation</a:t>
            </a:r>
            <a:r>
              <a:rPr lang="zh-CN" altLang="en-US">
                <a:ea typeface="Alibaba PuHuiTi B"/>
              </a:rPr>
              <a:t>名</a:t>
            </a:r>
            <a:r>
              <a:rPr lang="en-US" altLang="zh-CN">
                <a:ea typeface="Alibaba PuHuiTi B"/>
              </a:rPr>
              <a:t>2 (state</a:t>
            </a:r>
            <a:r>
              <a:rPr lang="zh-CN" altLang="en-US">
                <a:ea typeface="Alibaba PuHuiTi B"/>
              </a:rPr>
              <a:t>，载荷</a:t>
            </a:r>
            <a:r>
              <a:rPr lang="en-US" altLang="zh-CN">
                <a:ea typeface="Alibaba PuHuiTi B"/>
              </a:rPr>
              <a:t>) {</a:t>
            </a:r>
          </a:p>
          <a:p>
            <a:r>
              <a:rPr lang="en-US" altLang="zh-CN">
                <a:ea typeface="Alibaba PuHuiTi B"/>
              </a:rPr>
              <a:t>      // </a:t>
            </a:r>
            <a:r>
              <a:rPr lang="zh-CN" altLang="en-US">
                <a:ea typeface="Alibaba PuHuiTi B"/>
              </a:rPr>
              <a:t>自定义逻辑来修改</a:t>
            </a:r>
            <a:r>
              <a:rPr lang="en-US" altLang="zh-CN">
                <a:ea typeface="Alibaba PuHuiTi B"/>
              </a:rPr>
              <a:t>state</a:t>
            </a:r>
            <a:r>
              <a:rPr lang="zh-CN" altLang="en-US">
                <a:ea typeface="Alibaba PuHuiTi B"/>
              </a:rPr>
              <a:t>中的数据</a:t>
            </a:r>
          </a:p>
          <a:p>
            <a:r>
              <a:rPr lang="zh-CN" altLang="en-US">
                <a:ea typeface="Alibaba PuHuiTi B"/>
              </a:rPr>
              <a:t>    </a:t>
            </a:r>
            <a:r>
              <a:rPr lang="en-US" altLang="zh-CN">
                <a:ea typeface="Alibaba PuHuiTi B"/>
              </a:rPr>
              <a:t>},</a:t>
            </a:r>
          </a:p>
          <a:p>
            <a:r>
              <a:rPr lang="en-US" altLang="zh-CN">
                <a:ea typeface="Alibaba PuHuiTi B"/>
              </a:rPr>
              <a:t>  }</a:t>
            </a:r>
          </a:p>
          <a:p>
            <a:r>
              <a:rPr lang="en-US" altLang="zh-CN">
                <a:ea typeface="Alibaba PuHuiTi B"/>
              </a:rPr>
              <a:t>})</a:t>
            </a:r>
            <a:endParaRPr lang="zh-CN" altLang="en-US">
              <a:ea typeface="Alibaba PuHuiTi B"/>
            </a:endParaRPr>
          </a:p>
        </p:txBody>
      </p:sp>
    </p:spTree>
    <p:extLst>
      <p:ext uri="{BB962C8B-B14F-4D97-AF65-F5344CB8AC3E}">
        <p14:creationId xmlns:p14="http://schemas.microsoft.com/office/powerpoint/2010/main" val="1379703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CD0F6B2F-6281-4AED-BB5A-45479AA529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5466637" cy="4219575"/>
          </a:xfrm>
        </p:spPr>
        <p:txBody>
          <a:bodyPr/>
          <a:lstStyle/>
          <a:p>
            <a:r>
              <a:rPr lang="zh-CN" altLang="en-US"/>
              <a:t>引入</a:t>
            </a:r>
            <a:r>
              <a:rPr lang="en-US" altLang="zh-CN"/>
              <a:t>vuex</a:t>
            </a:r>
          </a:p>
          <a:p>
            <a:r>
              <a:rPr lang="zh-CN" altLang="en-US">
                <a:solidFill>
                  <a:srgbClr val="C00000"/>
                </a:solidFill>
              </a:rPr>
              <a:t>定义</a:t>
            </a:r>
            <a:r>
              <a:rPr lang="en-US" altLang="zh-CN">
                <a:solidFill>
                  <a:srgbClr val="C00000"/>
                </a:solidFill>
              </a:rPr>
              <a:t>store</a:t>
            </a:r>
            <a:r>
              <a:rPr lang="zh-CN" altLang="en-US">
                <a:solidFill>
                  <a:srgbClr val="C00000"/>
                </a:solidFill>
              </a:rPr>
              <a:t>（定义公共数据和操作数据的方法）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把</a:t>
            </a:r>
            <a:r>
              <a:rPr lang="en-US" altLang="zh-CN">
                <a:solidFill>
                  <a:srgbClr val="C00000"/>
                </a:solidFill>
              </a:rPr>
              <a:t>store</a:t>
            </a:r>
            <a:r>
              <a:rPr lang="zh-CN" altLang="en-US">
                <a:solidFill>
                  <a:srgbClr val="C00000"/>
                </a:solidFill>
              </a:rPr>
              <a:t>注入到</a:t>
            </a:r>
            <a:r>
              <a:rPr lang="en-US" altLang="zh-CN">
                <a:solidFill>
                  <a:srgbClr val="C00000"/>
                </a:solidFill>
              </a:rPr>
              <a:t>vue</a:t>
            </a:r>
            <a:r>
              <a:rPr lang="zh-CN" altLang="en-US">
                <a:solidFill>
                  <a:srgbClr val="C00000"/>
                </a:solidFill>
              </a:rPr>
              <a:t>实例</a:t>
            </a:r>
          </a:p>
          <a:p>
            <a:r>
              <a:rPr lang="zh-CN" altLang="en-US"/>
              <a:t>在任意组件中使用（操作）数据</a:t>
            </a:r>
          </a:p>
          <a:p>
            <a:pPr marL="0" indent="0">
              <a:buNone/>
            </a:pPr>
            <a:r>
              <a:rPr lang="en-US" altLang="zh-CN"/>
              <a:t> 	</a:t>
            </a:r>
            <a:r>
              <a:rPr lang="zh-CN" altLang="en-US"/>
              <a:t>获取数据：把</a:t>
            </a:r>
            <a:r>
              <a:rPr lang="en-US" altLang="zh-CN"/>
              <a:t>vuex</a:t>
            </a:r>
            <a:r>
              <a:rPr lang="zh-CN" altLang="en-US"/>
              <a:t>中的数据取到组件内来使用</a:t>
            </a:r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	</a:t>
            </a:r>
            <a:r>
              <a:rPr lang="zh-CN" altLang="en-US"/>
              <a:t>修改数据：在组件内修改</a:t>
            </a:r>
            <a:r>
              <a:rPr lang="en-US" altLang="zh-CN"/>
              <a:t>vuex</a:t>
            </a:r>
            <a:r>
              <a:rPr lang="zh-CN" altLang="en-US"/>
              <a:t>中的数据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383B377-8E90-FE42-A35E-FCD0DED0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2.2</a:t>
            </a:r>
            <a:r>
              <a:rPr kumimoji="1" lang="zh-CN" altLang="en-US"/>
              <a:t> </a:t>
            </a:r>
            <a:r>
              <a:rPr kumimoji="1" lang="en-US" altLang="zh-CN"/>
              <a:t>vuex</a:t>
            </a:r>
            <a:r>
              <a:rPr kumimoji="1" lang="zh-CN" altLang="en-US"/>
              <a:t>基本使用</a:t>
            </a:r>
            <a:r>
              <a:rPr kumimoji="1" lang="en-US" altLang="zh-CN"/>
              <a:t>-</a:t>
            </a:r>
            <a:r>
              <a:rPr kumimoji="1" lang="zh-CN" altLang="en-US"/>
              <a:t>定义</a:t>
            </a:r>
            <a:r>
              <a:rPr kumimoji="1" lang="en-US" altLang="zh-CN"/>
              <a:t>store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F22BD4D-D9AD-400D-9F61-97137CBE3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vuex</a:t>
            </a:r>
            <a:r>
              <a:rPr kumimoji="1" lang="zh-CN" altLang="en-US"/>
              <a:t>的使用步骤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2D0D2C-E841-4B51-9478-30A2EFBB302D}"/>
              </a:ext>
            </a:extLst>
          </p:cNvPr>
          <p:cNvSpPr txBox="1"/>
          <p:nvPr/>
        </p:nvSpPr>
        <p:spPr>
          <a:xfrm>
            <a:off x="6592185" y="1465990"/>
            <a:ext cx="5303605" cy="479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80000" rIns="180000" bIns="180000">
            <a:spAutoFit/>
          </a:bodyPr>
          <a:lstStyle/>
          <a:p>
            <a:r>
              <a:rPr lang="zh-CN" altLang="en-US">
                <a:ea typeface="Alibaba PuHuiTi B"/>
              </a:rPr>
              <a:t>Vue.use(Vuex)</a:t>
            </a:r>
          </a:p>
          <a:p>
            <a:r>
              <a:rPr lang="zh-CN" altLang="en-US">
                <a:ea typeface="Alibaba PuHuiTi B"/>
              </a:rPr>
              <a:t>const store = </a:t>
            </a:r>
            <a:r>
              <a:rPr lang="zh-CN" altLang="en-US">
                <a:solidFill>
                  <a:srgbClr val="C00000"/>
                </a:solidFill>
                <a:ea typeface="Alibaba PuHuiTi B"/>
              </a:rPr>
              <a:t>new Vuex.Store</a:t>
            </a:r>
            <a:r>
              <a:rPr lang="zh-CN" altLang="en-US">
                <a:ea typeface="Alibaba PuHuiTi B"/>
              </a:rPr>
              <a:t>({</a:t>
            </a:r>
          </a:p>
          <a:p>
            <a:r>
              <a:rPr lang="zh-CN" altLang="en-US">
                <a:ea typeface="Alibaba PuHuiTi B"/>
              </a:rPr>
              <a:t>  </a:t>
            </a:r>
            <a:r>
              <a:rPr lang="zh-CN" altLang="en-US">
                <a:solidFill>
                  <a:srgbClr val="C00000"/>
                </a:solidFill>
                <a:ea typeface="Alibaba PuHuiTi B"/>
              </a:rPr>
              <a:t>state</a:t>
            </a:r>
            <a:r>
              <a:rPr lang="zh-CN" altLang="en-US">
                <a:ea typeface="Alibaba PuHuiTi B"/>
              </a:rPr>
              <a:t>: {</a:t>
            </a:r>
          </a:p>
          <a:p>
            <a:r>
              <a:rPr lang="zh-CN" altLang="en-US">
                <a:ea typeface="Alibaba PuHuiTi B"/>
              </a:rPr>
              <a:t>    num: 100</a:t>
            </a:r>
          </a:p>
          <a:p>
            <a:r>
              <a:rPr lang="zh-CN" altLang="en-US">
                <a:ea typeface="Alibaba PuHuiTi B"/>
              </a:rPr>
              <a:t>  }</a:t>
            </a:r>
            <a:r>
              <a:rPr lang="en-US" altLang="zh-CN">
                <a:ea typeface="Alibaba PuHuiTi B"/>
              </a:rPr>
              <a:t>,</a:t>
            </a:r>
          </a:p>
          <a:p>
            <a:r>
              <a:rPr lang="en-US" altLang="zh-CN">
                <a:ea typeface="Alibaba PuHuiTi B"/>
              </a:rPr>
              <a:t>  </a:t>
            </a:r>
            <a:r>
              <a:rPr lang="en-US" altLang="zh-CN">
                <a:solidFill>
                  <a:srgbClr val="C00000"/>
                </a:solidFill>
                <a:ea typeface="Alibaba PuHuiTi B"/>
              </a:rPr>
              <a:t>mutations</a:t>
            </a:r>
            <a:r>
              <a:rPr lang="en-US" altLang="zh-CN">
                <a:ea typeface="Alibaba PuHuiTi B"/>
              </a:rPr>
              <a:t>: {</a:t>
            </a:r>
          </a:p>
          <a:p>
            <a:r>
              <a:rPr lang="en-US" altLang="zh-CN">
                <a:ea typeface="Alibaba PuHuiTi B"/>
              </a:rPr>
              <a:t>     add10 (state) {</a:t>
            </a:r>
          </a:p>
          <a:p>
            <a:r>
              <a:rPr lang="en-US" altLang="zh-CN">
                <a:ea typeface="Alibaba PuHuiTi B"/>
              </a:rPr>
              <a:t>      this.state.num += 10</a:t>
            </a:r>
          </a:p>
          <a:p>
            <a:r>
              <a:rPr lang="en-US" altLang="zh-CN">
                <a:ea typeface="Alibaba PuHuiTi B"/>
              </a:rPr>
              <a:t>    }</a:t>
            </a:r>
          </a:p>
          <a:p>
            <a:r>
              <a:rPr lang="en-US" altLang="zh-CN">
                <a:ea typeface="Alibaba PuHuiTi B"/>
              </a:rPr>
              <a:t>  }</a:t>
            </a:r>
            <a:endParaRPr lang="zh-CN" altLang="en-US">
              <a:ea typeface="Alibaba PuHuiTi B"/>
            </a:endParaRPr>
          </a:p>
          <a:p>
            <a:r>
              <a:rPr lang="zh-CN" altLang="en-US">
                <a:ea typeface="Alibaba PuHuiTi B"/>
              </a:rPr>
              <a:t>})</a:t>
            </a:r>
            <a:endParaRPr lang="en-US" altLang="zh-CN">
              <a:ea typeface="Alibaba PuHuiTi B"/>
            </a:endParaRPr>
          </a:p>
          <a:p>
            <a:endParaRPr lang="zh-CN" altLang="en-US">
              <a:ea typeface="Alibaba PuHuiTi B"/>
            </a:endParaRPr>
          </a:p>
          <a:p>
            <a:r>
              <a:rPr lang="zh-CN" altLang="en-US">
                <a:ea typeface="Alibaba PuHuiTi B"/>
              </a:rPr>
              <a:t>new Vue({</a:t>
            </a:r>
          </a:p>
          <a:p>
            <a:r>
              <a:rPr lang="zh-CN" altLang="en-US">
                <a:ea typeface="Alibaba PuHuiTi B"/>
              </a:rPr>
              <a:t>  el: "#app",</a:t>
            </a:r>
          </a:p>
          <a:p>
            <a:r>
              <a:rPr lang="zh-CN" altLang="en-US">
                <a:ea typeface="Alibaba PuHuiTi B"/>
              </a:rPr>
              <a:t>  </a:t>
            </a:r>
            <a:r>
              <a:rPr lang="zh-CN" altLang="en-US">
                <a:solidFill>
                  <a:srgbClr val="C00000"/>
                </a:solidFill>
                <a:ea typeface="Alibaba PuHuiTi B"/>
              </a:rPr>
              <a:t>store</a:t>
            </a:r>
          </a:p>
          <a:p>
            <a:r>
              <a:rPr lang="zh-CN" altLang="en-US">
                <a:ea typeface="Alibaba PuHuiTi B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578675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CD0F6B2F-6281-4AED-BB5A-45479AA529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5466637" cy="4219575"/>
          </a:xfrm>
        </p:spPr>
        <p:txBody>
          <a:bodyPr/>
          <a:lstStyle/>
          <a:p>
            <a:r>
              <a:rPr lang="zh-CN" altLang="en-US"/>
              <a:t>引入</a:t>
            </a:r>
            <a:r>
              <a:rPr lang="en-US" altLang="zh-CN"/>
              <a:t>vuex</a:t>
            </a:r>
          </a:p>
          <a:p>
            <a:r>
              <a:rPr lang="zh-CN" altLang="en-US">
                <a:solidFill>
                  <a:schemeClr val="tx1"/>
                </a:solidFill>
              </a:rPr>
              <a:t>定义</a:t>
            </a:r>
            <a:r>
              <a:rPr lang="en-US" altLang="zh-CN">
                <a:solidFill>
                  <a:schemeClr val="tx1"/>
                </a:solidFill>
              </a:rPr>
              <a:t>store</a:t>
            </a:r>
            <a:r>
              <a:rPr lang="zh-CN" altLang="en-US">
                <a:solidFill>
                  <a:schemeClr val="tx1"/>
                </a:solidFill>
              </a:rPr>
              <a:t>（定义公共数据和操作数据的方法）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把</a:t>
            </a:r>
            <a:r>
              <a:rPr lang="en-US" altLang="zh-CN">
                <a:solidFill>
                  <a:schemeClr val="tx1"/>
                </a:solidFill>
              </a:rPr>
              <a:t>store</a:t>
            </a:r>
            <a:r>
              <a:rPr lang="zh-CN" altLang="en-US">
                <a:solidFill>
                  <a:schemeClr val="tx1"/>
                </a:solidFill>
              </a:rPr>
              <a:t>注入到</a:t>
            </a:r>
            <a:r>
              <a:rPr lang="en-US" altLang="zh-CN">
                <a:solidFill>
                  <a:schemeClr val="tx1"/>
                </a:solidFill>
              </a:rPr>
              <a:t>vue</a:t>
            </a:r>
            <a:r>
              <a:rPr lang="zh-CN" altLang="en-US">
                <a:solidFill>
                  <a:schemeClr val="tx1"/>
                </a:solidFill>
              </a:rPr>
              <a:t>实例</a:t>
            </a:r>
          </a:p>
          <a:p>
            <a:r>
              <a:rPr lang="zh-CN" altLang="en-US"/>
              <a:t>在任意组件中使用（操作）数据</a:t>
            </a:r>
          </a:p>
          <a:p>
            <a:pPr marL="0" indent="0">
              <a:buNone/>
            </a:pPr>
            <a:r>
              <a:rPr lang="en-US" altLang="zh-CN"/>
              <a:t> 	</a:t>
            </a:r>
            <a:r>
              <a:rPr lang="zh-CN" altLang="en-US">
                <a:solidFill>
                  <a:srgbClr val="C00000"/>
                </a:solidFill>
              </a:rPr>
              <a:t>获取数据：把</a:t>
            </a:r>
            <a:r>
              <a:rPr lang="en-US" altLang="zh-CN">
                <a:solidFill>
                  <a:srgbClr val="C00000"/>
                </a:solidFill>
              </a:rPr>
              <a:t>vuex</a:t>
            </a:r>
            <a:r>
              <a:rPr lang="zh-CN" altLang="en-US">
                <a:solidFill>
                  <a:srgbClr val="C00000"/>
                </a:solidFill>
              </a:rPr>
              <a:t>中的数据取到组件内来使用</a:t>
            </a:r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	</a:t>
            </a:r>
            <a:r>
              <a:rPr lang="zh-CN" altLang="en-US"/>
              <a:t>修改数据：在组件内修改</a:t>
            </a:r>
            <a:r>
              <a:rPr lang="en-US" altLang="zh-CN"/>
              <a:t>vuex</a:t>
            </a:r>
            <a:r>
              <a:rPr lang="zh-CN" altLang="en-US"/>
              <a:t>中的数据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383B377-8E90-FE42-A35E-FCD0DED0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2.2</a:t>
            </a:r>
            <a:r>
              <a:rPr kumimoji="1" lang="zh-CN" altLang="en-US"/>
              <a:t> </a:t>
            </a:r>
            <a:r>
              <a:rPr kumimoji="1" lang="en-US" altLang="zh-CN"/>
              <a:t>vuex</a:t>
            </a:r>
            <a:r>
              <a:rPr kumimoji="1" lang="zh-CN" altLang="en-US"/>
              <a:t>基本使用</a:t>
            </a:r>
            <a:r>
              <a:rPr kumimoji="1" lang="en-US" altLang="zh-CN"/>
              <a:t>-</a:t>
            </a:r>
            <a:r>
              <a:rPr kumimoji="1" lang="zh-CN" altLang="en-US"/>
              <a:t>获取数据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F22BD4D-D9AD-400D-9F61-97137CBE3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vuex</a:t>
            </a:r>
            <a:r>
              <a:rPr kumimoji="1" lang="zh-CN" altLang="en-US"/>
              <a:t>的使用步骤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2D0D2C-E841-4B51-9478-30A2EFBB302D}"/>
              </a:ext>
            </a:extLst>
          </p:cNvPr>
          <p:cNvSpPr txBox="1"/>
          <p:nvPr/>
        </p:nvSpPr>
        <p:spPr>
          <a:xfrm>
            <a:off x="6592185" y="1465990"/>
            <a:ext cx="5303605" cy="1194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80000" rIns="180000" bIns="180000">
            <a:spAutoFit/>
          </a:bodyPr>
          <a:lstStyle/>
          <a:p>
            <a:r>
              <a:rPr lang="en-US" altLang="zh-CN">
                <a:ea typeface="Alibaba PuHuiTi B"/>
              </a:rPr>
              <a:t>{{$store.status.num}}</a:t>
            </a:r>
          </a:p>
          <a:p>
            <a:endParaRPr lang="en-US" altLang="zh-CN">
              <a:ea typeface="Alibaba PuHuiTi B"/>
            </a:endParaRPr>
          </a:p>
          <a:p>
            <a:r>
              <a:rPr lang="en-US" altLang="zh-CN">
                <a:ea typeface="Alibaba PuHuiTi B"/>
              </a:rPr>
              <a:t>this.$store.status.num</a:t>
            </a:r>
            <a:endParaRPr lang="zh-CN" altLang="en-US">
              <a:ea typeface="Alibaba PuHuiTi B"/>
            </a:endParaRPr>
          </a:p>
        </p:txBody>
      </p:sp>
    </p:spTree>
    <p:extLst>
      <p:ext uri="{BB962C8B-B14F-4D97-AF65-F5344CB8AC3E}">
        <p14:creationId xmlns:p14="http://schemas.microsoft.com/office/powerpoint/2010/main" val="1490783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CD0F6B2F-6281-4AED-BB5A-45479AA529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5466637" cy="4219575"/>
          </a:xfrm>
        </p:spPr>
        <p:txBody>
          <a:bodyPr/>
          <a:lstStyle/>
          <a:p>
            <a:r>
              <a:rPr lang="zh-CN" altLang="en-US"/>
              <a:t>引入</a:t>
            </a:r>
            <a:r>
              <a:rPr lang="en-US" altLang="zh-CN"/>
              <a:t>vuex</a:t>
            </a:r>
          </a:p>
          <a:p>
            <a:r>
              <a:rPr lang="zh-CN" altLang="en-US">
                <a:solidFill>
                  <a:schemeClr val="tx1"/>
                </a:solidFill>
              </a:rPr>
              <a:t>定义</a:t>
            </a:r>
            <a:r>
              <a:rPr lang="en-US" altLang="zh-CN">
                <a:solidFill>
                  <a:schemeClr val="tx1"/>
                </a:solidFill>
              </a:rPr>
              <a:t>store</a:t>
            </a:r>
            <a:r>
              <a:rPr lang="zh-CN" altLang="en-US">
                <a:solidFill>
                  <a:schemeClr val="tx1"/>
                </a:solidFill>
              </a:rPr>
              <a:t>（定义公共数据和操作数据的方法）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把</a:t>
            </a:r>
            <a:r>
              <a:rPr lang="en-US" altLang="zh-CN">
                <a:solidFill>
                  <a:schemeClr val="tx1"/>
                </a:solidFill>
              </a:rPr>
              <a:t>store</a:t>
            </a:r>
            <a:r>
              <a:rPr lang="zh-CN" altLang="en-US">
                <a:solidFill>
                  <a:schemeClr val="tx1"/>
                </a:solidFill>
              </a:rPr>
              <a:t>注入到</a:t>
            </a:r>
            <a:r>
              <a:rPr lang="en-US" altLang="zh-CN">
                <a:solidFill>
                  <a:schemeClr val="tx1"/>
                </a:solidFill>
              </a:rPr>
              <a:t>vue</a:t>
            </a:r>
            <a:r>
              <a:rPr lang="zh-CN" altLang="en-US">
                <a:solidFill>
                  <a:schemeClr val="tx1"/>
                </a:solidFill>
              </a:rPr>
              <a:t>实例</a:t>
            </a:r>
          </a:p>
          <a:p>
            <a:r>
              <a:rPr lang="zh-CN" altLang="en-US"/>
              <a:t>在任意组件中使用（操作）数据</a:t>
            </a:r>
          </a:p>
          <a:p>
            <a:pPr marL="0" indent="0">
              <a:buNone/>
            </a:pPr>
            <a:r>
              <a:rPr lang="en-US" altLang="zh-CN"/>
              <a:t> 	</a:t>
            </a:r>
            <a:r>
              <a:rPr lang="zh-CN" altLang="en-US">
                <a:solidFill>
                  <a:schemeClr val="tx1"/>
                </a:solidFill>
              </a:rPr>
              <a:t>获取数据：把</a:t>
            </a:r>
            <a:r>
              <a:rPr lang="en-US" altLang="zh-CN">
                <a:solidFill>
                  <a:schemeClr val="tx1"/>
                </a:solidFill>
              </a:rPr>
              <a:t>vuex</a:t>
            </a:r>
            <a:r>
              <a:rPr lang="zh-CN" altLang="en-US">
                <a:solidFill>
                  <a:schemeClr val="tx1"/>
                </a:solidFill>
              </a:rPr>
              <a:t>中的数据取到组件内来使用</a:t>
            </a:r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	</a:t>
            </a:r>
            <a:r>
              <a:rPr lang="zh-CN" altLang="en-US">
                <a:solidFill>
                  <a:srgbClr val="C00000"/>
                </a:solidFill>
              </a:rPr>
              <a:t>修改数据：在组件内修改</a:t>
            </a:r>
            <a:r>
              <a:rPr lang="en-US" altLang="zh-CN">
                <a:solidFill>
                  <a:srgbClr val="C00000"/>
                </a:solidFill>
              </a:rPr>
              <a:t>vuex</a:t>
            </a:r>
            <a:r>
              <a:rPr lang="zh-CN" altLang="en-US">
                <a:solidFill>
                  <a:srgbClr val="C00000"/>
                </a:solidFill>
              </a:rPr>
              <a:t>中的数据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383B377-8E90-FE42-A35E-FCD0DED0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2.2</a:t>
            </a:r>
            <a:r>
              <a:rPr kumimoji="1" lang="zh-CN" altLang="en-US"/>
              <a:t> </a:t>
            </a:r>
            <a:r>
              <a:rPr kumimoji="1" lang="en-US" altLang="zh-CN"/>
              <a:t>vuex</a:t>
            </a:r>
            <a:r>
              <a:rPr kumimoji="1" lang="zh-CN" altLang="en-US"/>
              <a:t>基本使用</a:t>
            </a:r>
            <a:r>
              <a:rPr kumimoji="1" lang="en-US" altLang="zh-CN"/>
              <a:t>-</a:t>
            </a:r>
            <a:r>
              <a:rPr kumimoji="1" lang="zh-CN" altLang="en-US"/>
              <a:t>修改数据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F22BD4D-D9AD-400D-9F61-97137CBE3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vuex</a:t>
            </a:r>
            <a:r>
              <a:rPr kumimoji="1" lang="zh-CN" altLang="en-US"/>
              <a:t>的使用步骤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2D0D2C-E841-4B51-9478-30A2EFBB302D}"/>
              </a:ext>
            </a:extLst>
          </p:cNvPr>
          <p:cNvSpPr txBox="1"/>
          <p:nvPr/>
        </p:nvSpPr>
        <p:spPr>
          <a:xfrm>
            <a:off x="6305106" y="4475004"/>
            <a:ext cx="5303605" cy="640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80000" rIns="180000" bIns="180000">
            <a:spAutoFit/>
          </a:bodyPr>
          <a:lstStyle/>
          <a:p>
            <a:r>
              <a:rPr lang="en-US" altLang="zh-CN">
                <a:ea typeface="Alibaba PuHuiTi B"/>
              </a:rPr>
              <a:t>this.$store.commit(‘mutation</a:t>
            </a:r>
            <a:r>
              <a:rPr lang="zh-CN" altLang="en-US">
                <a:ea typeface="Alibaba PuHuiTi B"/>
              </a:rPr>
              <a:t>的名字</a:t>
            </a:r>
            <a:r>
              <a:rPr lang="en-US" altLang="zh-CN">
                <a:ea typeface="Alibaba PuHuiTi B"/>
              </a:rPr>
              <a:t>’, </a:t>
            </a:r>
            <a:r>
              <a:rPr lang="zh-CN" altLang="en-US">
                <a:ea typeface="Alibaba PuHuiTi B"/>
              </a:rPr>
              <a:t>载荷</a:t>
            </a:r>
            <a:r>
              <a:rPr lang="en-US" altLang="zh-CN">
                <a:ea typeface="Alibaba PuHuiTi B"/>
              </a:rPr>
              <a:t> )</a:t>
            </a:r>
            <a:endParaRPr lang="zh-CN" altLang="en-US">
              <a:ea typeface="Alibaba PuHuiTi B"/>
            </a:endParaRPr>
          </a:p>
        </p:txBody>
      </p:sp>
    </p:spTree>
    <p:extLst>
      <p:ext uri="{BB962C8B-B14F-4D97-AF65-F5344CB8AC3E}">
        <p14:creationId xmlns:p14="http://schemas.microsoft.com/office/powerpoint/2010/main" val="2231756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FB0B9C4-B2FF-BE4E-BEA9-7267089A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2.2</a:t>
            </a:r>
            <a:r>
              <a:rPr kumimoji="1" lang="zh-CN" altLang="en-US"/>
              <a:t> </a:t>
            </a:r>
            <a:r>
              <a:rPr kumimoji="1" lang="en-US" altLang="zh-CN"/>
              <a:t>vuex</a:t>
            </a:r>
            <a:r>
              <a:rPr kumimoji="1" lang="zh-CN" altLang="en-US"/>
              <a:t>基本使用</a:t>
            </a:r>
            <a:r>
              <a:rPr kumimoji="1" lang="en-US" altLang="zh-CN"/>
              <a:t>-</a:t>
            </a:r>
            <a:r>
              <a:rPr kumimoji="1" lang="zh-CN" altLang="en-US"/>
              <a:t>小结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A235FE-FD5F-804A-A7E9-FEB9E7FADA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小结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AC7E24B-9E40-4DED-B94B-137D3485B8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8644" y="1617073"/>
            <a:ext cx="3215152" cy="947841"/>
          </a:xfrm>
        </p:spPr>
        <p:txBody>
          <a:bodyPr/>
          <a:lstStyle/>
          <a:p>
            <a:r>
              <a:rPr lang="zh-CN" altLang="en-US"/>
              <a:t>多个组件之间共享的公共数据通过</a:t>
            </a:r>
            <a:r>
              <a:rPr lang="en-US" altLang="zh-CN"/>
              <a:t>state</a:t>
            </a:r>
            <a:r>
              <a:rPr lang="zh-CN" altLang="en-US"/>
              <a:t>定义在</a:t>
            </a:r>
            <a:r>
              <a:rPr lang="en-US" altLang="zh-CN"/>
              <a:t>vuex</a:t>
            </a:r>
            <a:r>
              <a:rPr lang="zh-CN" altLang="en-US"/>
              <a:t>中</a:t>
            </a:r>
            <a:endParaRPr lang="en-US" altLang="zh-CN"/>
          </a:p>
          <a:p>
            <a:r>
              <a:rPr lang="zh-CN" altLang="en-US"/>
              <a:t>在任意组件中可以来定义数据</a:t>
            </a:r>
            <a:endParaRPr lang="en-US" altLang="zh-CN"/>
          </a:p>
          <a:p>
            <a:r>
              <a:rPr lang="zh-CN" altLang="en-US"/>
              <a:t>通过</a:t>
            </a:r>
            <a:r>
              <a:rPr lang="en-US" altLang="zh-CN"/>
              <a:t>mutations</a:t>
            </a:r>
            <a:r>
              <a:rPr lang="zh-CN" altLang="en-US"/>
              <a:t>来修改数据</a:t>
            </a:r>
            <a:endParaRPr lang="en-US" altLang="zh-CN"/>
          </a:p>
          <a:p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0C9D04F-507C-41AD-BA6F-7501697E9A7D}"/>
              </a:ext>
            </a:extLst>
          </p:cNvPr>
          <p:cNvSpPr/>
          <p:nvPr/>
        </p:nvSpPr>
        <p:spPr>
          <a:xfrm>
            <a:off x="5152020" y="1659534"/>
            <a:ext cx="834344" cy="582811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root</a:t>
            </a:r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5F97EB9-1AB7-4CEC-A322-4A15A9AB30A2}"/>
              </a:ext>
            </a:extLst>
          </p:cNvPr>
          <p:cNvSpPr/>
          <p:nvPr/>
        </p:nvSpPr>
        <p:spPr>
          <a:xfrm>
            <a:off x="4741794" y="2895795"/>
            <a:ext cx="451953" cy="42040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4B6F5D3-B37F-448F-BF25-9CCA9638FD53}"/>
              </a:ext>
            </a:extLst>
          </p:cNvPr>
          <p:cNvSpPr/>
          <p:nvPr/>
        </p:nvSpPr>
        <p:spPr>
          <a:xfrm>
            <a:off x="3929685" y="3884619"/>
            <a:ext cx="405171" cy="37582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A0A154B-18CF-4001-86EF-C7CFCEEA0A22}"/>
              </a:ext>
            </a:extLst>
          </p:cNvPr>
          <p:cNvSpPr/>
          <p:nvPr/>
        </p:nvSpPr>
        <p:spPr>
          <a:xfrm>
            <a:off x="5879594" y="2525508"/>
            <a:ext cx="432812" cy="43443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C49C6B7-9601-4898-AD19-3FF119573952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 flipH="1">
            <a:off x="4132271" y="3254636"/>
            <a:ext cx="675710" cy="6299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CE3EEFB-02FB-4BD1-ADD7-8EC73977DD3B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4967771" y="2242345"/>
            <a:ext cx="601421" cy="653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59EB3F3-73C6-4565-AFDB-5529F34292AA}"/>
              </a:ext>
            </a:extLst>
          </p:cNvPr>
          <p:cNvCxnSpPr>
            <a:cxnSpLocks/>
            <a:stCxn id="7" idx="4"/>
            <a:endCxn id="10" idx="1"/>
          </p:cNvCxnSpPr>
          <p:nvPr/>
        </p:nvCxnSpPr>
        <p:spPr>
          <a:xfrm>
            <a:off x="5569192" y="2242345"/>
            <a:ext cx="373786" cy="346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A9DE0101-25A1-4919-B9D7-852F60DC00E2}"/>
              </a:ext>
            </a:extLst>
          </p:cNvPr>
          <p:cNvSpPr/>
          <p:nvPr/>
        </p:nvSpPr>
        <p:spPr>
          <a:xfrm>
            <a:off x="5261656" y="3600296"/>
            <a:ext cx="365869" cy="381804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B79C551-8FA9-467F-8F2D-427A98698296}"/>
              </a:ext>
            </a:extLst>
          </p:cNvPr>
          <p:cNvCxnSpPr>
            <a:cxnSpLocks/>
            <a:stCxn id="8" idx="5"/>
            <a:endCxn id="14" idx="1"/>
          </p:cNvCxnSpPr>
          <p:nvPr/>
        </p:nvCxnSpPr>
        <p:spPr>
          <a:xfrm>
            <a:off x="5127560" y="3254636"/>
            <a:ext cx="187676" cy="401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DCF8859-0C64-4648-8146-8F3860C82274}"/>
              </a:ext>
            </a:extLst>
          </p:cNvPr>
          <p:cNvSpPr/>
          <p:nvPr/>
        </p:nvSpPr>
        <p:spPr>
          <a:xfrm>
            <a:off x="8296584" y="1646133"/>
            <a:ext cx="2664333" cy="3133601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EE66636-5452-4F97-AC61-0844C280A96B}"/>
              </a:ext>
            </a:extLst>
          </p:cNvPr>
          <p:cNvSpPr txBox="1"/>
          <p:nvPr/>
        </p:nvSpPr>
        <p:spPr>
          <a:xfrm>
            <a:off x="8458149" y="5733253"/>
            <a:ext cx="2047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vuex</a:t>
            </a:r>
            <a:r>
              <a:rPr lang="zh-CN" altLang="en-US"/>
              <a:t>保存公共数据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EE7B182-7EE5-4FDA-AF22-692FE0943F27}"/>
              </a:ext>
            </a:extLst>
          </p:cNvPr>
          <p:cNvCxnSpPr>
            <a:cxnSpLocks/>
            <a:stCxn id="26" idx="1"/>
            <a:endCxn id="14" idx="6"/>
          </p:cNvCxnSpPr>
          <p:nvPr/>
        </p:nvCxnSpPr>
        <p:spPr>
          <a:xfrm flipH="1">
            <a:off x="5627525" y="2231896"/>
            <a:ext cx="2912641" cy="155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D9470A2-A634-43CF-87E1-96E812583848}"/>
              </a:ext>
            </a:extLst>
          </p:cNvPr>
          <p:cNvCxnSpPr>
            <a:cxnSpLocks/>
            <a:stCxn id="26" idx="1"/>
            <a:endCxn id="10" idx="5"/>
          </p:cNvCxnSpPr>
          <p:nvPr/>
        </p:nvCxnSpPr>
        <p:spPr>
          <a:xfrm flipH="1">
            <a:off x="6249022" y="2231896"/>
            <a:ext cx="2291144" cy="664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4EFD722-5411-4970-8E7E-EF4F64A65538}"/>
              </a:ext>
            </a:extLst>
          </p:cNvPr>
          <p:cNvSpPr txBox="1"/>
          <p:nvPr/>
        </p:nvSpPr>
        <p:spPr>
          <a:xfrm>
            <a:off x="6309040" y="5088228"/>
            <a:ext cx="27443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>
                <a:highlight>
                  <a:srgbClr val="FFFFFF"/>
                </a:highlight>
                <a:ea typeface="阿里巴巴普惠体" panose="00020600040101010101"/>
              </a:rPr>
              <a:t>修改数据</a:t>
            </a:r>
            <a:endParaRPr lang="en-US" altLang="zh-CN" sz="1200">
              <a:highlight>
                <a:srgbClr val="FFFFFF"/>
              </a:highlight>
              <a:ea typeface="阿里巴巴普惠体" panose="00020600040101010101"/>
            </a:endParaRPr>
          </a:p>
          <a:p>
            <a:r>
              <a:rPr lang="en-US" altLang="zh-CN" sz="1200">
                <a:highlight>
                  <a:srgbClr val="FFFFFF"/>
                </a:highlight>
                <a:ea typeface="阿里巴巴普惠体" panose="00020600040101010101"/>
              </a:rPr>
              <a:t>this.$store.commit(‘mutation</a:t>
            </a:r>
            <a:r>
              <a:rPr lang="zh-CN" altLang="en-US" sz="1200">
                <a:highlight>
                  <a:srgbClr val="FFFFFF"/>
                </a:highlight>
                <a:ea typeface="阿里巴巴普惠体" panose="00020600040101010101"/>
              </a:rPr>
              <a:t>名字</a:t>
            </a:r>
            <a:r>
              <a:rPr lang="en-US" altLang="zh-CN" sz="1200">
                <a:highlight>
                  <a:srgbClr val="FFFFFF"/>
                </a:highlight>
                <a:ea typeface="阿里巴巴普惠体" panose="00020600040101010101"/>
              </a:rPr>
              <a:t>’, </a:t>
            </a:r>
            <a:r>
              <a:rPr lang="zh-CN" altLang="en-US" sz="1200">
                <a:highlight>
                  <a:srgbClr val="FFFFFF"/>
                </a:highlight>
                <a:ea typeface="阿里巴巴普惠体" panose="00020600040101010101"/>
              </a:rPr>
              <a:t>载荷</a:t>
            </a:r>
            <a:r>
              <a:rPr lang="en-US" altLang="zh-CN" sz="1200">
                <a:highlight>
                  <a:srgbClr val="FFFFFF"/>
                </a:highlight>
                <a:ea typeface="阿里巴巴普惠体" panose="00020600040101010101"/>
              </a:rPr>
              <a:t>)</a:t>
            </a:r>
            <a:endParaRPr lang="zh-CN" altLang="en-US" sz="1200">
              <a:highlight>
                <a:srgbClr val="FFFFFF"/>
              </a:highlight>
              <a:ea typeface="阿里巴巴普惠体" panose="00020600040101010101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7F9EAAD-C66C-45AA-BB67-D00B749F9278}"/>
              </a:ext>
            </a:extLst>
          </p:cNvPr>
          <p:cNvSpPr txBox="1"/>
          <p:nvPr/>
        </p:nvSpPr>
        <p:spPr>
          <a:xfrm>
            <a:off x="8540166" y="1862564"/>
            <a:ext cx="2278622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400">
                <a:ea typeface="Alibaba PuHuiTi B"/>
              </a:rPr>
              <a:t>state: {</a:t>
            </a:r>
          </a:p>
          <a:p>
            <a:r>
              <a:rPr lang="en-US" altLang="zh-CN" sz="1400">
                <a:ea typeface="Alibaba PuHuiTi B"/>
              </a:rPr>
              <a:t>   </a:t>
            </a:r>
            <a:r>
              <a:rPr lang="zh-CN" altLang="en-US" sz="1400">
                <a:ea typeface="Alibaba PuHuiTi B"/>
              </a:rPr>
              <a:t>公共数据</a:t>
            </a:r>
            <a:endParaRPr lang="en-US" altLang="zh-CN" sz="1400">
              <a:ea typeface="Alibaba PuHuiTi B"/>
            </a:endParaRPr>
          </a:p>
          <a:p>
            <a:r>
              <a:rPr lang="en-US" altLang="zh-CN" sz="1400">
                <a:ea typeface="Alibaba PuHuiTi B"/>
              </a:rPr>
              <a:t>}</a:t>
            </a:r>
            <a:endParaRPr lang="zh-CN" altLang="en-US" sz="1400">
              <a:ea typeface="Alibaba PuHuiTi B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D46D1C1-06DC-436B-99A0-1E4BA28D2234}"/>
              </a:ext>
            </a:extLst>
          </p:cNvPr>
          <p:cNvSpPr txBox="1"/>
          <p:nvPr/>
        </p:nvSpPr>
        <p:spPr>
          <a:xfrm>
            <a:off x="8509706" y="3235359"/>
            <a:ext cx="2309901" cy="1169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400">
                <a:ea typeface="阿里巴巴普惠体" panose="00020600040101010101"/>
              </a:rPr>
              <a:t>mutations: {</a:t>
            </a:r>
          </a:p>
          <a:p>
            <a:r>
              <a:rPr lang="en-US" altLang="zh-CN" sz="1400">
                <a:ea typeface="阿里巴巴普惠体" panose="00020600040101010101"/>
              </a:rPr>
              <a:t>   </a:t>
            </a:r>
            <a:r>
              <a:rPr lang="zh-CN" altLang="en-US" sz="1400">
                <a:ea typeface="阿里巴巴普惠体" panose="00020600040101010101"/>
              </a:rPr>
              <a:t>函数名（</a:t>
            </a:r>
            <a:r>
              <a:rPr lang="en-US" altLang="zh-CN" sz="1400">
                <a:ea typeface="阿里巴巴普惠体" panose="00020600040101010101"/>
              </a:rPr>
              <a:t>state, </a:t>
            </a:r>
            <a:r>
              <a:rPr lang="zh-CN" altLang="en-US" sz="1400">
                <a:ea typeface="阿里巴巴普惠体" panose="00020600040101010101"/>
              </a:rPr>
              <a:t>载荷）｛</a:t>
            </a:r>
            <a:endParaRPr lang="en-US" altLang="zh-CN" sz="1400">
              <a:ea typeface="阿里巴巴普惠体" panose="00020600040101010101"/>
            </a:endParaRPr>
          </a:p>
          <a:p>
            <a:r>
              <a:rPr lang="en-US" altLang="zh-CN" sz="1400">
                <a:ea typeface="阿里巴巴普惠体" panose="00020600040101010101"/>
              </a:rPr>
              <a:t>       //</a:t>
            </a:r>
            <a:r>
              <a:rPr lang="zh-CN" altLang="en-US" sz="1400">
                <a:ea typeface="阿里巴巴普惠体" panose="00020600040101010101"/>
              </a:rPr>
              <a:t> 修改数据</a:t>
            </a:r>
            <a:endParaRPr lang="en-US" altLang="zh-CN" sz="1400">
              <a:ea typeface="阿里巴巴普惠体" panose="00020600040101010101"/>
            </a:endParaRPr>
          </a:p>
          <a:p>
            <a:r>
              <a:rPr lang="en-US" altLang="zh-CN" sz="1400">
                <a:ea typeface="阿里巴巴普惠体" panose="00020600040101010101"/>
              </a:rPr>
              <a:t>  </a:t>
            </a:r>
            <a:r>
              <a:rPr lang="zh-CN" altLang="en-US" sz="1400">
                <a:ea typeface="阿里巴巴普惠体" panose="00020600040101010101"/>
              </a:rPr>
              <a:t>｝</a:t>
            </a:r>
            <a:endParaRPr lang="en-US" altLang="zh-CN" sz="1400">
              <a:ea typeface="阿里巴巴普惠体" panose="00020600040101010101"/>
            </a:endParaRPr>
          </a:p>
          <a:p>
            <a:r>
              <a:rPr lang="en-US" altLang="zh-CN" sz="1400">
                <a:ea typeface="阿里巴巴普惠体" panose="00020600040101010101"/>
              </a:rPr>
              <a:t>}</a:t>
            </a:r>
            <a:endParaRPr lang="zh-CN" altLang="en-US" sz="1400">
              <a:ea typeface="阿里巴巴普惠体" panose="00020600040101010101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225CB67-D3D2-4E39-818F-D6431A2C93AE}"/>
              </a:ext>
            </a:extLst>
          </p:cNvPr>
          <p:cNvSpPr txBox="1"/>
          <p:nvPr/>
        </p:nvSpPr>
        <p:spPr>
          <a:xfrm>
            <a:off x="9096744" y="1358429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200">
                <a:ea typeface="阿里巴巴普惠体" panose="00020600040101010101"/>
              </a:rPr>
              <a:t>new Vuex.Store</a:t>
            </a:r>
            <a:endParaRPr lang="zh-CN" altLang="en-US" sz="1200">
              <a:ea typeface="阿里巴巴普惠体" panose="00020600040101010101"/>
            </a:endParaRPr>
          </a:p>
        </p:txBody>
      </p: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25F351AE-AAFB-4211-89CF-7A7ADD32F0F4}"/>
              </a:ext>
            </a:extLst>
          </p:cNvPr>
          <p:cNvCxnSpPr>
            <a:cxnSpLocks/>
            <a:stCxn id="9" idx="5"/>
            <a:endCxn id="27" idx="2"/>
          </p:cNvCxnSpPr>
          <p:nvPr/>
        </p:nvCxnSpPr>
        <p:spPr>
          <a:xfrm rot="16200000" flipH="1">
            <a:off x="6870337" y="1610589"/>
            <a:ext cx="199503" cy="5389137"/>
          </a:xfrm>
          <a:prstGeom prst="curvedConnector3">
            <a:avLst>
              <a:gd name="adj1" fmla="val 214585"/>
            </a:avLst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对话气泡: 圆角矩形 76">
            <a:extLst>
              <a:ext uri="{FF2B5EF4-FFF2-40B4-BE49-F238E27FC236}">
                <a16:creationId xmlns:a16="http://schemas.microsoft.com/office/drawing/2014/main" id="{F94AB412-FA5E-409D-AC15-2F2CC696DFA2}"/>
              </a:ext>
            </a:extLst>
          </p:cNvPr>
          <p:cNvSpPr/>
          <p:nvPr/>
        </p:nvSpPr>
        <p:spPr>
          <a:xfrm>
            <a:off x="10986542" y="1467450"/>
            <a:ext cx="769628" cy="517190"/>
          </a:xfrm>
          <a:prstGeom prst="wedgeRoundRectCallout">
            <a:avLst>
              <a:gd name="adj1" fmla="val -75621"/>
              <a:gd name="adj2" fmla="val 42839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初始化数据</a:t>
            </a:r>
          </a:p>
        </p:txBody>
      </p:sp>
      <p:sp>
        <p:nvSpPr>
          <p:cNvPr id="78" name="对话气泡: 圆角矩形 77">
            <a:extLst>
              <a:ext uri="{FF2B5EF4-FFF2-40B4-BE49-F238E27FC236}">
                <a16:creationId xmlns:a16="http://schemas.microsoft.com/office/drawing/2014/main" id="{DFC6F711-41A1-49FE-A308-DA9F928B8DF0}"/>
              </a:ext>
            </a:extLst>
          </p:cNvPr>
          <p:cNvSpPr/>
          <p:nvPr/>
        </p:nvSpPr>
        <p:spPr>
          <a:xfrm>
            <a:off x="6840812" y="2417868"/>
            <a:ext cx="584691" cy="593679"/>
          </a:xfrm>
          <a:prstGeom prst="wedgeRoundRectCallout">
            <a:avLst>
              <a:gd name="adj1" fmla="val -69671"/>
              <a:gd name="adj2" fmla="val 26847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highlight>
                  <a:srgbClr val="FFFFFF"/>
                </a:highlight>
                <a:ea typeface="阿里巴巴普惠体" panose="00020600040101010101"/>
              </a:rPr>
              <a:t>获取数据</a:t>
            </a:r>
          </a:p>
          <a:p>
            <a:pPr algn="ctr"/>
            <a:endParaRPr lang="zh-CN" altLang="en-US" sz="1200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0169F42-3A36-4463-A711-7B7448D1AB4F}"/>
              </a:ext>
            </a:extLst>
          </p:cNvPr>
          <p:cNvCxnSpPr>
            <a:cxnSpLocks/>
            <a:stCxn id="26" idx="1"/>
            <a:endCxn id="9" idx="6"/>
          </p:cNvCxnSpPr>
          <p:nvPr/>
        </p:nvCxnSpPr>
        <p:spPr>
          <a:xfrm flipH="1">
            <a:off x="4334856" y="2231896"/>
            <a:ext cx="4205310" cy="1840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对话气泡: 圆角矩形 86">
            <a:extLst>
              <a:ext uri="{FF2B5EF4-FFF2-40B4-BE49-F238E27FC236}">
                <a16:creationId xmlns:a16="http://schemas.microsoft.com/office/drawing/2014/main" id="{8FD585D5-8151-4C79-AF27-35418A7660A4}"/>
              </a:ext>
            </a:extLst>
          </p:cNvPr>
          <p:cNvSpPr/>
          <p:nvPr/>
        </p:nvSpPr>
        <p:spPr>
          <a:xfrm>
            <a:off x="6015408" y="3982100"/>
            <a:ext cx="584691" cy="593679"/>
          </a:xfrm>
          <a:prstGeom prst="wedgeRoundRectCallout">
            <a:avLst>
              <a:gd name="adj1" fmla="val -71490"/>
              <a:gd name="adj2" fmla="val 34011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highlight>
                  <a:srgbClr val="FFFFFF"/>
                </a:highlight>
                <a:ea typeface="阿里巴巴普惠体" panose="00020600040101010101"/>
              </a:rPr>
              <a:t>修改数据</a:t>
            </a:r>
          </a:p>
          <a:p>
            <a:pPr algn="ctr"/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69080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5479" y="1646133"/>
            <a:ext cx="6094520" cy="4219575"/>
          </a:xfrm>
        </p:spPr>
        <p:txBody>
          <a:bodyPr/>
          <a:lstStyle/>
          <a:p>
            <a:pPr marL="0" indent="0">
              <a:buNone/>
            </a:pPr>
            <a:endParaRPr lang="en-US" altLang="zh-CN">
              <a:solidFill>
                <a:srgbClr val="AD2B26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vue</a:t>
            </a:r>
            <a:r>
              <a:rPr lang="zh-CN" altLang="en-US">
                <a:solidFill>
                  <a:schemeClr val="tx1"/>
                </a:solidFill>
              </a:rPr>
              <a:t>概述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基本使用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五个核心概念</a:t>
            </a:r>
            <a:endParaRPr lang="en-US" altLang="zh-CN">
              <a:solidFill>
                <a:srgbClr val="C00000"/>
              </a:solidFill>
            </a:endParaRPr>
          </a:p>
          <a:p>
            <a:pPr lvl="1"/>
            <a:r>
              <a:rPr lang="en-US" altLang="zh-CN">
                <a:solidFill>
                  <a:srgbClr val="C00000"/>
                </a:solidFill>
              </a:rPr>
              <a:t>state</a:t>
            </a:r>
          </a:p>
          <a:p>
            <a:pPr lvl="1"/>
            <a:r>
              <a:rPr lang="en-US" altLang="zh-CN"/>
              <a:t>mutations</a:t>
            </a:r>
          </a:p>
          <a:p>
            <a:pPr lvl="1"/>
            <a:r>
              <a:rPr lang="en-US" altLang="zh-CN"/>
              <a:t>getters</a:t>
            </a:r>
          </a:p>
          <a:p>
            <a:pPr lvl="1"/>
            <a:r>
              <a:rPr lang="en-US" altLang="zh-CN"/>
              <a:t>actions</a:t>
            </a:r>
          </a:p>
          <a:p>
            <a:pPr lvl="1"/>
            <a:r>
              <a:rPr lang="en-US" altLang="zh-CN"/>
              <a:t>modules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 </a:t>
            </a:r>
            <a:r>
              <a:rPr lang="en-US" altLang="zh-CN"/>
              <a:t>Vuex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vuex</a:t>
            </a:r>
            <a:r>
              <a:rPr lang="zh-CN" altLang="en-US"/>
              <a:t>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0890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7" y="1087755"/>
            <a:ext cx="6914410" cy="4322445"/>
          </a:xfrm>
        </p:spPr>
        <p:txBody>
          <a:bodyPr/>
          <a:lstStyle/>
          <a:p>
            <a:r>
              <a:rPr kumimoji="1" lang="zh-CN" altLang="en-US"/>
              <a:t>掌握移动端项目开发的基本流程</a:t>
            </a:r>
            <a:endParaRPr kumimoji="1" lang="en-US" altLang="zh-CN"/>
          </a:p>
          <a:p>
            <a:r>
              <a:rPr kumimoji="1" lang="zh-CN" altLang="en-US"/>
              <a:t>掌握</a:t>
            </a:r>
            <a:r>
              <a:rPr kumimoji="1" lang="en-US" altLang="zh-CN"/>
              <a:t>vuex</a:t>
            </a:r>
            <a:r>
              <a:rPr kumimoji="1" lang="zh-CN" altLang="en-US"/>
              <a:t>的作用并能在项目中使用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1846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/>
              <a:t>作用： 类似于组件中的</a:t>
            </a:r>
            <a:r>
              <a:rPr lang="en-US" altLang="zh-CN"/>
              <a:t>data</a:t>
            </a:r>
            <a:r>
              <a:rPr lang="zh-CN" altLang="en-US"/>
              <a:t>，在</a:t>
            </a:r>
            <a:r>
              <a:rPr lang="en-US" altLang="zh-CN"/>
              <a:t>vuex</a:t>
            </a:r>
            <a:r>
              <a:rPr lang="zh-CN" altLang="en-US"/>
              <a:t>用它来提供数据</a:t>
            </a:r>
            <a:endParaRPr lang="en-US" altLang="zh-CN"/>
          </a:p>
          <a:p>
            <a:r>
              <a:rPr lang="zh-CN" altLang="en-US"/>
              <a:t>使用数据</a:t>
            </a:r>
            <a:endParaRPr lang="en-US" altLang="zh-CN"/>
          </a:p>
          <a:p>
            <a:pPr lvl="1"/>
            <a:r>
              <a:rPr lang="zh-CN" altLang="en-US"/>
              <a:t>直接使用</a:t>
            </a:r>
            <a:endParaRPr lang="en-US" altLang="zh-CN"/>
          </a:p>
          <a:p>
            <a:pPr lvl="1"/>
            <a:r>
              <a:rPr lang="en-US" altLang="zh-CN"/>
              <a:t>map</a:t>
            </a:r>
            <a:r>
              <a:rPr lang="zh-CN" altLang="en-US"/>
              <a:t>函数使用（难点）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state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state</a:t>
            </a:r>
            <a:r>
              <a:rPr lang="zh-CN" altLang="en-US"/>
              <a:t>的用法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82914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9F60C4A-B542-4969-BC83-5ECF39592C13}"/>
              </a:ext>
            </a:extLst>
          </p:cNvPr>
          <p:cNvSpPr/>
          <p:nvPr/>
        </p:nvSpPr>
        <p:spPr>
          <a:xfrm>
            <a:off x="5019102" y="1739440"/>
            <a:ext cx="3497577" cy="3413708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3914284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/>
              <a:t>作用： 类似于组件中的</a:t>
            </a:r>
            <a:r>
              <a:rPr lang="en-US" altLang="zh-CN"/>
              <a:t>data</a:t>
            </a:r>
            <a:r>
              <a:rPr lang="zh-CN" altLang="en-US"/>
              <a:t>，在</a:t>
            </a:r>
            <a:r>
              <a:rPr lang="en-US" altLang="zh-CN"/>
              <a:t>vuex</a:t>
            </a:r>
            <a:r>
              <a:rPr lang="zh-CN" altLang="en-US"/>
              <a:t>用它来提供数据</a:t>
            </a:r>
            <a:endParaRPr lang="en-US" altLang="zh-CN"/>
          </a:p>
          <a:p>
            <a:r>
              <a:rPr lang="zh-CN" altLang="en-US"/>
              <a:t>使用数据</a:t>
            </a:r>
            <a:endParaRPr lang="en-US" altLang="zh-CN"/>
          </a:p>
          <a:p>
            <a:pPr lvl="1"/>
            <a:r>
              <a:rPr lang="zh-CN" altLang="en-US"/>
              <a:t>直接使用</a:t>
            </a:r>
            <a:endParaRPr lang="en-US" altLang="zh-CN"/>
          </a:p>
          <a:p>
            <a:pPr lvl="1"/>
            <a:r>
              <a:rPr lang="en-US" altLang="zh-CN" b="1">
                <a:solidFill>
                  <a:srgbClr val="C00000"/>
                </a:solidFill>
              </a:rPr>
              <a:t>map</a:t>
            </a:r>
            <a:r>
              <a:rPr lang="zh-CN" altLang="en-US" b="1">
                <a:solidFill>
                  <a:srgbClr val="C00000"/>
                </a:solidFill>
              </a:rPr>
              <a:t>函数使用（难点）</a:t>
            </a:r>
            <a:endParaRPr lang="zh-CN" alt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state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state</a:t>
            </a:r>
            <a:r>
              <a:rPr lang="zh-CN" altLang="en-US"/>
              <a:t>的用法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24A26A1-F5D6-4AC6-8581-DF35F42B606E}"/>
              </a:ext>
            </a:extLst>
          </p:cNvPr>
          <p:cNvSpPr/>
          <p:nvPr/>
        </p:nvSpPr>
        <p:spPr>
          <a:xfrm>
            <a:off x="9501862" y="1762376"/>
            <a:ext cx="1792492" cy="3413708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E4862FC-047E-413D-8E0C-01BD7FFF3E78}"/>
              </a:ext>
            </a:extLst>
          </p:cNvPr>
          <p:cNvSpPr txBox="1"/>
          <p:nvPr/>
        </p:nvSpPr>
        <p:spPr>
          <a:xfrm>
            <a:off x="6203862" y="1491256"/>
            <a:ext cx="11648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highlight>
                  <a:srgbClr val="FFFFFF"/>
                </a:highlight>
                <a:ea typeface="阿里巴巴普惠体" panose="00020600040101010101"/>
              </a:rPr>
              <a:t>任意组件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7E2A331-8FFE-45A4-A8BA-070B7BA06543}"/>
              </a:ext>
            </a:extLst>
          </p:cNvPr>
          <p:cNvSpPr txBox="1"/>
          <p:nvPr/>
        </p:nvSpPr>
        <p:spPr>
          <a:xfrm>
            <a:off x="9815533" y="2298608"/>
            <a:ext cx="1165466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400">
                <a:ea typeface="Alibaba PuHuiTi B"/>
              </a:rPr>
              <a:t>state: {</a:t>
            </a:r>
          </a:p>
          <a:p>
            <a:r>
              <a:rPr lang="en-US" altLang="zh-CN" sz="1400">
                <a:ea typeface="Alibaba PuHuiTi B"/>
              </a:rPr>
              <a:t>   num: 100</a:t>
            </a:r>
          </a:p>
          <a:p>
            <a:r>
              <a:rPr lang="en-US" altLang="zh-CN" sz="1400">
                <a:ea typeface="Alibaba PuHuiTi B"/>
              </a:rPr>
              <a:t>}</a:t>
            </a:r>
            <a:endParaRPr lang="zh-CN" altLang="en-US" sz="1400">
              <a:ea typeface="Alibaba PuHuiTi B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E772E2C-CCEA-4771-8210-5E6DBC65272D}"/>
              </a:ext>
            </a:extLst>
          </p:cNvPr>
          <p:cNvSpPr txBox="1"/>
          <p:nvPr/>
        </p:nvSpPr>
        <p:spPr>
          <a:xfrm>
            <a:off x="9815533" y="1521021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200">
                <a:ea typeface="阿里巴巴普惠体" panose="00020600040101010101"/>
              </a:rPr>
              <a:t>new Vuex.Store</a:t>
            </a:r>
            <a:endParaRPr lang="zh-CN" altLang="en-US" sz="1200">
              <a:ea typeface="阿里巴巴普惠体" panose="00020600040101010101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68D5D6E-25D7-4E22-80D0-D59DF45A9DEA}"/>
              </a:ext>
            </a:extLst>
          </p:cNvPr>
          <p:cNvSpPr txBox="1"/>
          <p:nvPr/>
        </p:nvSpPr>
        <p:spPr>
          <a:xfrm>
            <a:off x="5246393" y="2023533"/>
            <a:ext cx="2771177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>
                <a:ea typeface="Alibaba PuHuiTi B"/>
              </a:rPr>
              <a:t>&lt;template&gt;</a:t>
            </a:r>
          </a:p>
          <a:p>
            <a:r>
              <a:rPr lang="en-US" altLang="zh-CN">
                <a:ea typeface="Alibaba PuHuiTi B"/>
              </a:rPr>
              <a:t> {{ $store.state.num}}</a:t>
            </a:r>
          </a:p>
          <a:p>
            <a:r>
              <a:rPr lang="en-US" altLang="zh-CN">
                <a:ea typeface="Alibaba PuHuiTi B"/>
              </a:rPr>
              <a:t>&lt;/template&gt;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338E04C-DD6C-4A2D-BCC4-DFD151754AED}"/>
              </a:ext>
            </a:extLst>
          </p:cNvPr>
          <p:cNvSpPr txBox="1"/>
          <p:nvPr/>
        </p:nvSpPr>
        <p:spPr>
          <a:xfrm>
            <a:off x="5246393" y="3493618"/>
            <a:ext cx="3090003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>
                <a:ea typeface="Alibaba PuHuiTi B"/>
              </a:rPr>
              <a:t>computed: {</a:t>
            </a:r>
          </a:p>
          <a:p>
            <a:r>
              <a:rPr lang="en-US" altLang="zh-CN">
                <a:ea typeface="Alibaba PuHuiTi B"/>
              </a:rPr>
              <a:t>   c1 () {  }, </a:t>
            </a:r>
            <a:r>
              <a:rPr lang="zh-CN" altLang="en-US">
                <a:ea typeface="Alibaba PuHuiTi B"/>
              </a:rPr>
              <a:t>  </a:t>
            </a:r>
            <a:r>
              <a:rPr lang="en-US" altLang="zh-CN">
                <a:ea typeface="Alibaba PuHuiTi B"/>
              </a:rPr>
              <a:t>//</a:t>
            </a:r>
            <a:r>
              <a:rPr lang="zh-CN" altLang="en-US">
                <a:ea typeface="Alibaba PuHuiTi B"/>
              </a:rPr>
              <a:t>  </a:t>
            </a:r>
            <a:r>
              <a:rPr lang="zh-CN" altLang="en-US" sz="1200">
                <a:ea typeface="Alibaba PuHuiTi B"/>
              </a:rPr>
              <a:t>组件自己的计算属性</a:t>
            </a:r>
            <a:endParaRPr lang="en-US" altLang="zh-CN" sz="1200">
              <a:ea typeface="Alibaba PuHuiTi B"/>
            </a:endParaRPr>
          </a:p>
          <a:p>
            <a:r>
              <a:rPr lang="en-US" altLang="zh-CN">
                <a:ea typeface="Alibaba PuHuiTi B"/>
              </a:rPr>
              <a:t>   </a:t>
            </a:r>
          </a:p>
          <a:p>
            <a:r>
              <a:rPr lang="en-US" altLang="zh-CN">
                <a:ea typeface="Alibaba PuHuiTi B"/>
              </a:rPr>
              <a:t>   ...</a:t>
            </a:r>
          </a:p>
          <a:p>
            <a:r>
              <a:rPr lang="en-US" altLang="zh-CN">
                <a:ea typeface="Alibaba PuHuiTi B"/>
              </a:rPr>
              <a:t>}</a:t>
            </a:r>
          </a:p>
        </p:txBody>
      </p: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6E9AD256-86DA-4E5B-B60A-BA68332C2A52}"/>
              </a:ext>
            </a:extLst>
          </p:cNvPr>
          <p:cNvCxnSpPr>
            <a:cxnSpLocks/>
            <a:stCxn id="22" idx="1"/>
            <a:endCxn id="49" idx="3"/>
          </p:cNvCxnSpPr>
          <p:nvPr/>
        </p:nvCxnSpPr>
        <p:spPr>
          <a:xfrm rot="10800000" flipV="1">
            <a:off x="7708605" y="2667940"/>
            <a:ext cx="2106928" cy="1852064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E3BD15FC-98A9-4939-97C9-1196F5AE4338}"/>
              </a:ext>
            </a:extLst>
          </p:cNvPr>
          <p:cNvCxnSpPr>
            <a:cxnSpLocks/>
            <a:stCxn id="22" idx="1"/>
            <a:endCxn id="29" idx="3"/>
          </p:cNvCxnSpPr>
          <p:nvPr/>
        </p:nvCxnSpPr>
        <p:spPr>
          <a:xfrm rot="10800000">
            <a:off x="8017571" y="2485198"/>
            <a:ext cx="1797963" cy="182742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1F28A89B-7BD7-4252-B4C6-449D51D236CA}"/>
              </a:ext>
            </a:extLst>
          </p:cNvPr>
          <p:cNvSpPr txBox="1"/>
          <p:nvPr/>
        </p:nvSpPr>
        <p:spPr>
          <a:xfrm>
            <a:off x="5632598" y="4329785"/>
            <a:ext cx="2076007" cy="380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ea typeface="Alibaba PuHuiTi B"/>
              </a:rPr>
              <a:t>mapState ([‘num’])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912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9F60C4A-B542-4969-BC83-5ECF39592C13}"/>
              </a:ext>
            </a:extLst>
          </p:cNvPr>
          <p:cNvSpPr/>
          <p:nvPr/>
        </p:nvSpPr>
        <p:spPr>
          <a:xfrm>
            <a:off x="5019102" y="1739439"/>
            <a:ext cx="3550740" cy="3959611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4146698"/>
            <a:ext cx="3914284" cy="1719010"/>
          </a:xfrm>
        </p:spPr>
        <p:txBody>
          <a:bodyPr/>
          <a:lstStyle/>
          <a:p>
            <a:r>
              <a:rPr lang="zh-CN" altLang="en-US"/>
              <a:t>它是</a:t>
            </a:r>
            <a:r>
              <a:rPr lang="en-US" altLang="zh-CN"/>
              <a:t>vuex</a:t>
            </a:r>
            <a:r>
              <a:rPr lang="zh-CN" altLang="en-US"/>
              <a:t>提供的辅助函数，用来把</a:t>
            </a:r>
            <a:r>
              <a:rPr lang="en-US" altLang="zh-CN"/>
              <a:t>state</a:t>
            </a:r>
            <a:r>
              <a:rPr lang="zh-CN" altLang="en-US"/>
              <a:t>中的数据项生成计算属性。</a:t>
            </a:r>
            <a:endParaRPr lang="en-US" altLang="zh-CN"/>
          </a:p>
          <a:p>
            <a:r>
              <a:rPr lang="zh-CN" altLang="en-US"/>
              <a:t>它的返回结果是对象。</a:t>
            </a:r>
            <a:endParaRPr lang="en-US" altLang="zh-CN"/>
          </a:p>
          <a:p>
            <a:r>
              <a:rPr lang="en-US" altLang="zh-CN"/>
              <a:t>...</a:t>
            </a:r>
            <a:r>
              <a:rPr lang="zh-CN" altLang="en-US"/>
              <a:t>是展开运算符，用来合并对象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state-map</a:t>
            </a:r>
            <a:r>
              <a:rPr lang="zh-CN" altLang="en-US"/>
              <a:t>函数使用（难点）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mapState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24A26A1-F5D6-4AC6-8581-DF35F42B606E}"/>
              </a:ext>
            </a:extLst>
          </p:cNvPr>
          <p:cNvSpPr/>
          <p:nvPr/>
        </p:nvSpPr>
        <p:spPr>
          <a:xfrm>
            <a:off x="9501862" y="1762376"/>
            <a:ext cx="1792492" cy="3413708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E4862FC-047E-413D-8E0C-01BD7FFF3E78}"/>
              </a:ext>
            </a:extLst>
          </p:cNvPr>
          <p:cNvSpPr txBox="1"/>
          <p:nvPr/>
        </p:nvSpPr>
        <p:spPr>
          <a:xfrm>
            <a:off x="6203862" y="1491256"/>
            <a:ext cx="11648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highlight>
                  <a:srgbClr val="FFFFFF"/>
                </a:highlight>
                <a:ea typeface="阿里巴巴普惠体" panose="00020600040101010101"/>
              </a:rPr>
              <a:t>任意组件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7E2A331-8FFE-45A4-A8BA-070B7BA06543}"/>
              </a:ext>
            </a:extLst>
          </p:cNvPr>
          <p:cNvSpPr txBox="1"/>
          <p:nvPr/>
        </p:nvSpPr>
        <p:spPr>
          <a:xfrm>
            <a:off x="9815533" y="2298608"/>
            <a:ext cx="1165466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400">
                <a:ea typeface="Alibaba PuHuiTi B"/>
              </a:rPr>
              <a:t>state: {</a:t>
            </a:r>
          </a:p>
          <a:p>
            <a:r>
              <a:rPr lang="en-US" altLang="zh-CN" sz="1400">
                <a:ea typeface="Alibaba PuHuiTi B"/>
              </a:rPr>
              <a:t>   num: 100</a:t>
            </a:r>
          </a:p>
          <a:p>
            <a:r>
              <a:rPr lang="en-US" altLang="zh-CN" sz="1400">
                <a:ea typeface="Alibaba PuHuiTi B"/>
              </a:rPr>
              <a:t>}</a:t>
            </a:r>
            <a:endParaRPr lang="zh-CN" altLang="en-US" sz="1400">
              <a:ea typeface="Alibaba PuHuiTi B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E772E2C-CCEA-4771-8210-5E6DBC65272D}"/>
              </a:ext>
            </a:extLst>
          </p:cNvPr>
          <p:cNvSpPr txBox="1"/>
          <p:nvPr/>
        </p:nvSpPr>
        <p:spPr>
          <a:xfrm>
            <a:off x="9815533" y="1521021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200">
                <a:ea typeface="阿里巴巴普惠体" panose="00020600040101010101"/>
              </a:rPr>
              <a:t>new Vuex.Store</a:t>
            </a:r>
            <a:endParaRPr lang="zh-CN" altLang="en-US" sz="1200">
              <a:ea typeface="阿里巴巴普惠体" panose="00020600040101010101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68D5D6E-25D7-4E22-80D0-D59DF45A9DEA}"/>
              </a:ext>
            </a:extLst>
          </p:cNvPr>
          <p:cNvSpPr txBox="1"/>
          <p:nvPr/>
        </p:nvSpPr>
        <p:spPr>
          <a:xfrm>
            <a:off x="5246393" y="2023532"/>
            <a:ext cx="3090003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>
                <a:ea typeface="Alibaba PuHuiTi B"/>
              </a:rPr>
              <a:t>&lt;template&gt;</a:t>
            </a:r>
          </a:p>
          <a:p>
            <a:r>
              <a:rPr lang="en-US" altLang="zh-CN">
                <a:ea typeface="Alibaba PuHuiTi B"/>
              </a:rPr>
              <a:t> {{ $store.state.num}}</a:t>
            </a:r>
          </a:p>
          <a:p>
            <a:r>
              <a:rPr lang="en-US" altLang="zh-CN">
                <a:ea typeface="Alibaba PuHuiTi B"/>
              </a:rPr>
              <a:t> </a:t>
            </a:r>
          </a:p>
          <a:p>
            <a:r>
              <a:rPr lang="en-US" altLang="zh-CN">
                <a:ea typeface="Alibaba PuHuiTi B"/>
              </a:rPr>
              <a:t> {{num}}</a:t>
            </a:r>
          </a:p>
          <a:p>
            <a:r>
              <a:rPr lang="en-US" altLang="zh-CN">
                <a:ea typeface="Alibaba PuHuiTi B"/>
              </a:rPr>
              <a:t>&lt;/template&gt;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338E04C-DD6C-4A2D-BCC4-DFD151754AED}"/>
              </a:ext>
            </a:extLst>
          </p:cNvPr>
          <p:cNvSpPr txBox="1"/>
          <p:nvPr/>
        </p:nvSpPr>
        <p:spPr>
          <a:xfrm>
            <a:off x="5246393" y="3912596"/>
            <a:ext cx="3090003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>
                <a:ea typeface="Alibaba PuHuiTi B"/>
              </a:rPr>
              <a:t>computed: {</a:t>
            </a:r>
          </a:p>
          <a:p>
            <a:r>
              <a:rPr lang="en-US" altLang="zh-CN">
                <a:ea typeface="Alibaba PuHuiTi B"/>
              </a:rPr>
              <a:t>   c1 () {  }, </a:t>
            </a:r>
            <a:r>
              <a:rPr lang="zh-CN" altLang="en-US">
                <a:ea typeface="Alibaba PuHuiTi B"/>
              </a:rPr>
              <a:t>  </a:t>
            </a:r>
            <a:r>
              <a:rPr lang="en-US" altLang="zh-CN">
                <a:ea typeface="Alibaba PuHuiTi B"/>
              </a:rPr>
              <a:t>//</a:t>
            </a:r>
            <a:r>
              <a:rPr lang="zh-CN" altLang="en-US">
                <a:ea typeface="Alibaba PuHuiTi B"/>
              </a:rPr>
              <a:t>  </a:t>
            </a:r>
            <a:r>
              <a:rPr lang="zh-CN" altLang="en-US" sz="1200">
                <a:ea typeface="Alibaba PuHuiTi B"/>
              </a:rPr>
              <a:t>组件自己的计算属性</a:t>
            </a:r>
            <a:endParaRPr lang="en-US" altLang="zh-CN" sz="1200">
              <a:ea typeface="Alibaba PuHuiTi B"/>
            </a:endParaRPr>
          </a:p>
          <a:p>
            <a:r>
              <a:rPr lang="en-US" altLang="zh-CN">
                <a:ea typeface="Alibaba PuHuiTi B"/>
              </a:rPr>
              <a:t>   </a:t>
            </a:r>
          </a:p>
          <a:p>
            <a:r>
              <a:rPr lang="en-US" altLang="zh-CN">
                <a:ea typeface="Alibaba PuHuiTi B"/>
              </a:rPr>
              <a:t>   ...</a:t>
            </a:r>
          </a:p>
          <a:p>
            <a:r>
              <a:rPr lang="en-US" altLang="zh-CN">
                <a:ea typeface="Alibaba PuHuiTi B"/>
              </a:rPr>
              <a:t>}</a:t>
            </a:r>
          </a:p>
        </p:txBody>
      </p: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6E9AD256-86DA-4E5B-B60A-BA68332C2A52}"/>
              </a:ext>
            </a:extLst>
          </p:cNvPr>
          <p:cNvCxnSpPr>
            <a:cxnSpLocks/>
            <a:stCxn id="22" idx="1"/>
            <a:endCxn id="49" idx="3"/>
          </p:cNvCxnSpPr>
          <p:nvPr/>
        </p:nvCxnSpPr>
        <p:spPr>
          <a:xfrm rot="10800000" flipV="1">
            <a:off x="7708605" y="2667940"/>
            <a:ext cx="2106928" cy="2290862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E3BD15FC-98A9-4939-97C9-1196F5AE4338}"/>
              </a:ext>
            </a:extLst>
          </p:cNvPr>
          <p:cNvCxnSpPr>
            <a:cxnSpLocks/>
            <a:stCxn id="22" idx="1"/>
            <a:endCxn id="29" idx="3"/>
          </p:cNvCxnSpPr>
          <p:nvPr/>
        </p:nvCxnSpPr>
        <p:spPr>
          <a:xfrm rot="10800000" flipV="1">
            <a:off x="8336397" y="2667940"/>
            <a:ext cx="1479137" cy="94256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1F28A89B-7BD7-4252-B4C6-449D51D236CA}"/>
              </a:ext>
            </a:extLst>
          </p:cNvPr>
          <p:cNvSpPr txBox="1"/>
          <p:nvPr/>
        </p:nvSpPr>
        <p:spPr>
          <a:xfrm>
            <a:off x="5632598" y="4768583"/>
            <a:ext cx="2076007" cy="380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ea typeface="Alibaba PuHuiTi B"/>
              </a:rPr>
              <a:t>mapState ([‘num’])</a:t>
            </a:r>
            <a:endParaRPr lang="zh-CN" altLang="en-US"/>
          </a:p>
        </p:txBody>
      </p:sp>
      <p:sp>
        <p:nvSpPr>
          <p:cNvPr id="16" name="文本占位符 4">
            <a:extLst>
              <a:ext uri="{FF2B5EF4-FFF2-40B4-BE49-F238E27FC236}">
                <a16:creationId xmlns:a16="http://schemas.microsoft.com/office/drawing/2014/main" id="{CFE7F496-4727-498D-9617-E7ED07C40010}"/>
              </a:ext>
            </a:extLst>
          </p:cNvPr>
          <p:cNvSpPr txBox="1">
            <a:spLocks/>
          </p:cNvSpPr>
          <p:nvPr/>
        </p:nvSpPr>
        <p:spPr>
          <a:xfrm>
            <a:off x="710880" y="1681575"/>
            <a:ext cx="3914284" cy="171901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格式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mapState([‘num’])</a:t>
            </a:r>
          </a:p>
          <a:p>
            <a:pPr marL="0" indent="0">
              <a:buNone/>
            </a:pPr>
            <a:r>
              <a:rPr lang="zh-CN" altLang="en-US"/>
              <a:t>取别名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mapState({</a:t>
            </a:r>
            <a:r>
              <a:rPr lang="en-US" altLang="zh-CN">
                <a:ea typeface="Alibaba PuHuiTi B"/>
              </a:rPr>
              <a:t>newNum: ‘num’</a:t>
            </a:r>
            <a:r>
              <a:rPr lang="en-US" altLang="zh-CN"/>
              <a:t>})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2459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5479" y="1646133"/>
            <a:ext cx="6094520" cy="4219575"/>
          </a:xfrm>
        </p:spPr>
        <p:txBody>
          <a:bodyPr/>
          <a:lstStyle/>
          <a:p>
            <a:pPr marL="0" indent="0">
              <a:buNone/>
            </a:pPr>
            <a:endParaRPr lang="en-US" altLang="zh-CN">
              <a:solidFill>
                <a:srgbClr val="AD2B26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vue</a:t>
            </a:r>
            <a:r>
              <a:rPr lang="zh-CN" altLang="en-US">
                <a:solidFill>
                  <a:schemeClr val="tx1"/>
                </a:solidFill>
              </a:rPr>
              <a:t>概述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基本使用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五个核心概念</a:t>
            </a:r>
            <a:endParaRPr lang="en-US" altLang="zh-CN">
              <a:solidFill>
                <a:srgbClr val="C00000"/>
              </a:solidFill>
            </a:endParaRPr>
          </a:p>
          <a:p>
            <a:pPr lvl="1"/>
            <a:r>
              <a:rPr lang="en-US" altLang="zh-CN"/>
              <a:t>state</a:t>
            </a:r>
          </a:p>
          <a:p>
            <a:pPr lvl="1"/>
            <a:r>
              <a:rPr lang="en-US" altLang="zh-CN">
                <a:solidFill>
                  <a:srgbClr val="C00000"/>
                </a:solidFill>
              </a:rPr>
              <a:t>mutations</a:t>
            </a:r>
          </a:p>
          <a:p>
            <a:pPr lvl="1"/>
            <a:r>
              <a:rPr lang="en-US" altLang="zh-CN"/>
              <a:t>getters</a:t>
            </a:r>
          </a:p>
          <a:p>
            <a:pPr lvl="1"/>
            <a:r>
              <a:rPr lang="en-US" altLang="zh-CN"/>
              <a:t>actions</a:t>
            </a:r>
          </a:p>
          <a:p>
            <a:pPr lvl="1"/>
            <a:r>
              <a:rPr lang="en-US" altLang="zh-CN"/>
              <a:t>modules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 </a:t>
            </a:r>
            <a:r>
              <a:rPr lang="en-US" altLang="zh-CN"/>
              <a:t>Vuex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vuex</a:t>
            </a:r>
            <a:r>
              <a:rPr lang="zh-CN" altLang="en-US"/>
              <a:t>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92023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>
                <a:solidFill>
                  <a:srgbClr val="C00000"/>
                </a:solidFill>
              </a:rPr>
              <a:t>作用： 用它来修改数据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格式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   定义格式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   使用格式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   携带载荷</a:t>
            </a:r>
            <a:endParaRPr lang="en-US" altLang="zh-CN"/>
          </a:p>
          <a:p>
            <a:pPr>
              <a:buFont typeface="+mj-lt"/>
              <a:buAutoNum type="arabicPeriod" startAt="3"/>
            </a:pPr>
            <a:r>
              <a:rPr lang="zh-CN" altLang="en-US"/>
              <a:t>使用</a:t>
            </a:r>
            <a:endParaRPr lang="en-US" altLang="zh-CN"/>
          </a:p>
          <a:p>
            <a:pPr lvl="1"/>
            <a:r>
              <a:rPr lang="zh-CN" altLang="en-US"/>
              <a:t>直接</a:t>
            </a:r>
            <a:r>
              <a:rPr lang="zh-CN" altLang="en-US" dirty="0"/>
              <a:t>使用</a:t>
            </a:r>
            <a:endParaRPr lang="en-US" altLang="zh-CN" dirty="0"/>
          </a:p>
          <a:p>
            <a:pPr lvl="1"/>
            <a:r>
              <a:rPr lang="en-US" altLang="zh-CN" dirty="0"/>
              <a:t>map</a:t>
            </a:r>
            <a:r>
              <a:rPr lang="zh-CN" altLang="en-US" dirty="0"/>
              <a:t>函数使用（难点）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mutations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mutations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2C01169-BBC5-49E3-8A9C-DC74D7E154D9}"/>
              </a:ext>
            </a:extLst>
          </p:cNvPr>
          <p:cNvSpPr/>
          <p:nvPr/>
        </p:nvSpPr>
        <p:spPr>
          <a:xfrm>
            <a:off x="8296584" y="1646133"/>
            <a:ext cx="2664333" cy="3133601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D8F63D-FF93-4F49-8849-1CE8A5CCFBCA}"/>
              </a:ext>
            </a:extLst>
          </p:cNvPr>
          <p:cNvSpPr txBox="1"/>
          <p:nvPr/>
        </p:nvSpPr>
        <p:spPr>
          <a:xfrm>
            <a:off x="8540166" y="1862564"/>
            <a:ext cx="2278622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400">
                <a:ea typeface="Alibaba PuHuiTi B"/>
              </a:rPr>
              <a:t>state: {</a:t>
            </a:r>
          </a:p>
          <a:p>
            <a:r>
              <a:rPr lang="en-US" altLang="zh-CN" sz="1400">
                <a:ea typeface="Alibaba PuHuiTi B"/>
              </a:rPr>
              <a:t>   </a:t>
            </a:r>
            <a:r>
              <a:rPr lang="zh-CN" altLang="en-US" sz="1400">
                <a:ea typeface="Alibaba PuHuiTi B"/>
              </a:rPr>
              <a:t>公共数据</a:t>
            </a:r>
            <a:endParaRPr lang="en-US" altLang="zh-CN" sz="1400">
              <a:ea typeface="Alibaba PuHuiTi B"/>
            </a:endParaRPr>
          </a:p>
          <a:p>
            <a:r>
              <a:rPr lang="en-US" altLang="zh-CN" sz="1400">
                <a:ea typeface="Alibaba PuHuiTi B"/>
              </a:rPr>
              <a:t>}</a:t>
            </a:r>
            <a:endParaRPr lang="zh-CN" altLang="en-US" sz="1400">
              <a:ea typeface="Alibaba PuHuiTi B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26CEEC-DCE9-4235-BC28-47E24516D20B}"/>
              </a:ext>
            </a:extLst>
          </p:cNvPr>
          <p:cNvSpPr txBox="1"/>
          <p:nvPr/>
        </p:nvSpPr>
        <p:spPr>
          <a:xfrm>
            <a:off x="8509706" y="3235359"/>
            <a:ext cx="2309901" cy="1169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400">
                <a:ea typeface="阿里巴巴普惠体" panose="00020600040101010101"/>
              </a:rPr>
              <a:t>mutations: {</a:t>
            </a:r>
          </a:p>
          <a:p>
            <a:r>
              <a:rPr lang="en-US" altLang="zh-CN" sz="1400">
                <a:ea typeface="阿里巴巴普惠体" panose="00020600040101010101"/>
              </a:rPr>
              <a:t>   </a:t>
            </a:r>
            <a:r>
              <a:rPr lang="zh-CN" altLang="en-US" sz="1400">
                <a:ea typeface="阿里巴巴普惠体" panose="00020600040101010101"/>
              </a:rPr>
              <a:t>函数名（</a:t>
            </a:r>
            <a:r>
              <a:rPr lang="en-US" altLang="zh-CN" sz="1400">
                <a:ea typeface="阿里巴巴普惠体" panose="00020600040101010101"/>
              </a:rPr>
              <a:t>state, </a:t>
            </a:r>
            <a:r>
              <a:rPr lang="zh-CN" altLang="en-US" sz="1400">
                <a:ea typeface="阿里巴巴普惠体" panose="00020600040101010101"/>
              </a:rPr>
              <a:t>载荷）｛</a:t>
            </a:r>
            <a:endParaRPr lang="en-US" altLang="zh-CN" sz="1400">
              <a:ea typeface="阿里巴巴普惠体" panose="00020600040101010101"/>
            </a:endParaRPr>
          </a:p>
          <a:p>
            <a:r>
              <a:rPr lang="en-US" altLang="zh-CN" sz="1400">
                <a:ea typeface="阿里巴巴普惠体" panose="00020600040101010101"/>
              </a:rPr>
              <a:t>       //</a:t>
            </a:r>
            <a:r>
              <a:rPr lang="zh-CN" altLang="en-US" sz="1400">
                <a:ea typeface="阿里巴巴普惠体" panose="00020600040101010101"/>
              </a:rPr>
              <a:t> 修改数据</a:t>
            </a:r>
            <a:endParaRPr lang="en-US" altLang="zh-CN" sz="1400">
              <a:ea typeface="阿里巴巴普惠体" panose="00020600040101010101"/>
            </a:endParaRPr>
          </a:p>
          <a:p>
            <a:r>
              <a:rPr lang="en-US" altLang="zh-CN" sz="1400">
                <a:ea typeface="阿里巴巴普惠体" panose="00020600040101010101"/>
              </a:rPr>
              <a:t>  </a:t>
            </a:r>
            <a:r>
              <a:rPr lang="zh-CN" altLang="en-US" sz="1400">
                <a:ea typeface="阿里巴巴普惠体" panose="00020600040101010101"/>
              </a:rPr>
              <a:t>｝</a:t>
            </a:r>
            <a:endParaRPr lang="en-US" altLang="zh-CN" sz="1400">
              <a:ea typeface="阿里巴巴普惠体" panose="00020600040101010101"/>
            </a:endParaRPr>
          </a:p>
          <a:p>
            <a:r>
              <a:rPr lang="en-US" altLang="zh-CN" sz="1400">
                <a:ea typeface="阿里巴巴普惠体" panose="00020600040101010101"/>
              </a:rPr>
              <a:t>}</a:t>
            </a:r>
            <a:endParaRPr lang="zh-CN" altLang="en-US" sz="1400">
              <a:ea typeface="阿里巴巴普惠体" panose="00020600040101010101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39E582-9F32-402C-8046-473A3531E6CE}"/>
              </a:ext>
            </a:extLst>
          </p:cNvPr>
          <p:cNvSpPr txBox="1"/>
          <p:nvPr/>
        </p:nvSpPr>
        <p:spPr>
          <a:xfrm>
            <a:off x="9096744" y="1358429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200">
                <a:ea typeface="阿里巴巴普惠体" panose="00020600040101010101"/>
              </a:rPr>
              <a:t>new Vuex.Store</a:t>
            </a:r>
            <a:endParaRPr lang="zh-CN" altLang="en-US" sz="1200">
              <a:ea typeface="阿里巴巴普惠体" panose="00020600040101010101"/>
            </a:endParaRPr>
          </a:p>
        </p:txBody>
      </p:sp>
      <p:sp>
        <p:nvSpPr>
          <p:cNvPr id="2" name="箭头: 上 1">
            <a:extLst>
              <a:ext uri="{FF2B5EF4-FFF2-40B4-BE49-F238E27FC236}">
                <a16:creationId xmlns:a16="http://schemas.microsoft.com/office/drawing/2014/main" id="{AA76AC91-E89C-424E-ABBC-FCD0AC29415B}"/>
              </a:ext>
            </a:extLst>
          </p:cNvPr>
          <p:cNvSpPr/>
          <p:nvPr/>
        </p:nvSpPr>
        <p:spPr>
          <a:xfrm>
            <a:off x="9346019" y="2690037"/>
            <a:ext cx="531628" cy="382772"/>
          </a:xfrm>
          <a:prstGeom prst="up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9FBA2B0-B715-4B11-A88E-7CDFD685D3B3}"/>
              </a:ext>
            </a:extLst>
          </p:cNvPr>
          <p:cNvSpPr/>
          <p:nvPr/>
        </p:nvSpPr>
        <p:spPr>
          <a:xfrm>
            <a:off x="5832111" y="1679931"/>
            <a:ext cx="1338798" cy="321103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上 11">
            <a:extLst>
              <a:ext uri="{FF2B5EF4-FFF2-40B4-BE49-F238E27FC236}">
                <a16:creationId xmlns:a16="http://schemas.microsoft.com/office/drawing/2014/main" id="{982DC4DD-D907-475C-BBF0-530B564726C2}"/>
              </a:ext>
            </a:extLst>
          </p:cNvPr>
          <p:cNvSpPr/>
          <p:nvPr/>
        </p:nvSpPr>
        <p:spPr>
          <a:xfrm rot="5400000">
            <a:off x="7518606" y="3150734"/>
            <a:ext cx="422675" cy="1338800"/>
          </a:xfrm>
          <a:prstGeom prst="up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D58DE8F-0A4B-4B5A-8986-B19700AB2385}"/>
              </a:ext>
            </a:extLst>
          </p:cNvPr>
          <p:cNvSpPr txBox="1"/>
          <p:nvPr/>
        </p:nvSpPr>
        <p:spPr>
          <a:xfrm>
            <a:off x="6221250" y="1358429"/>
            <a:ext cx="789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组件</a:t>
            </a:r>
          </a:p>
        </p:txBody>
      </p:sp>
    </p:spTree>
    <p:extLst>
      <p:ext uri="{BB962C8B-B14F-4D97-AF65-F5344CB8AC3E}">
        <p14:creationId xmlns:p14="http://schemas.microsoft.com/office/powerpoint/2010/main" val="16500979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3691000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>
                <a:solidFill>
                  <a:schemeClr val="tx1"/>
                </a:solidFill>
              </a:rPr>
              <a:t>作用： 用它来修改数据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/>
              <a:t>格式</a:t>
            </a:r>
            <a:endParaRPr lang="en-US" altLang="zh-CN"/>
          </a:p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</a:rPr>
              <a:t>   定义格式</a:t>
            </a:r>
            <a:r>
              <a:rPr lang="en-US" altLang="zh-CN">
                <a:solidFill>
                  <a:srgbClr val="C00000"/>
                </a:solidFill>
              </a:rPr>
              <a:t> &amp; </a:t>
            </a:r>
            <a:r>
              <a:rPr lang="zh-CN" altLang="en-US">
                <a:solidFill>
                  <a:srgbClr val="C00000"/>
                </a:solidFill>
              </a:rPr>
              <a:t>使用格式</a:t>
            </a:r>
            <a:endParaRPr lang="en-US" altLang="zh-CN">
              <a:solidFill>
                <a:srgbClr val="C00000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zh-CN" altLang="en-US"/>
              <a:t>使用</a:t>
            </a:r>
            <a:endParaRPr lang="en-US" altLang="zh-CN"/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直接</a:t>
            </a:r>
            <a:r>
              <a:rPr lang="zh-CN" altLang="en-US" dirty="0">
                <a:solidFill>
                  <a:srgbClr val="C00000"/>
                </a:solidFill>
              </a:rPr>
              <a:t>使用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map</a:t>
            </a:r>
            <a:r>
              <a:rPr lang="zh-CN" altLang="en-US" dirty="0"/>
              <a:t>函数使用（难点）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mutations-</a:t>
            </a:r>
            <a:r>
              <a:rPr lang="zh-CN" altLang="en-US"/>
              <a:t>定义及基本使用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mutations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2C01169-BBC5-49E3-8A9C-DC74D7E154D9}"/>
              </a:ext>
            </a:extLst>
          </p:cNvPr>
          <p:cNvSpPr/>
          <p:nvPr/>
        </p:nvSpPr>
        <p:spPr>
          <a:xfrm>
            <a:off x="9001859" y="1692298"/>
            <a:ext cx="2725853" cy="3315637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D8F63D-FF93-4F49-8849-1CE8A5CCFBCA}"/>
              </a:ext>
            </a:extLst>
          </p:cNvPr>
          <p:cNvSpPr txBox="1"/>
          <p:nvPr/>
        </p:nvSpPr>
        <p:spPr>
          <a:xfrm>
            <a:off x="9245441" y="1908729"/>
            <a:ext cx="2278622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400">
                <a:ea typeface="Alibaba PuHuiTi B"/>
              </a:rPr>
              <a:t>state: {</a:t>
            </a:r>
          </a:p>
          <a:p>
            <a:r>
              <a:rPr lang="en-US" altLang="zh-CN" sz="1400">
                <a:ea typeface="Alibaba PuHuiTi B"/>
              </a:rPr>
              <a:t>   </a:t>
            </a:r>
          </a:p>
          <a:p>
            <a:r>
              <a:rPr lang="en-US" altLang="zh-CN" sz="1400">
                <a:ea typeface="Alibaba PuHuiTi B"/>
              </a:rPr>
              <a:t>}</a:t>
            </a:r>
            <a:endParaRPr lang="zh-CN" altLang="en-US" sz="1400">
              <a:ea typeface="Alibaba PuHuiTi B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26CEEC-DCE9-4235-BC28-47E24516D20B}"/>
              </a:ext>
            </a:extLst>
          </p:cNvPr>
          <p:cNvSpPr txBox="1"/>
          <p:nvPr/>
        </p:nvSpPr>
        <p:spPr>
          <a:xfrm>
            <a:off x="9214981" y="3281524"/>
            <a:ext cx="2309901" cy="1169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400">
                <a:ea typeface="阿里巴巴普惠体" panose="00020600040101010101"/>
              </a:rPr>
              <a:t>mutations: {</a:t>
            </a:r>
          </a:p>
          <a:p>
            <a:r>
              <a:rPr lang="en-US" altLang="zh-CN" sz="1400">
                <a:ea typeface="阿里巴巴普惠体" panose="00020600040101010101"/>
              </a:rPr>
              <a:t>   m1</a:t>
            </a:r>
            <a:r>
              <a:rPr lang="zh-CN" altLang="en-US" sz="1400">
                <a:ea typeface="阿里巴巴普惠体" panose="00020600040101010101"/>
              </a:rPr>
              <a:t>（</a:t>
            </a:r>
            <a:r>
              <a:rPr lang="en-US" altLang="zh-CN" sz="1400">
                <a:ea typeface="阿里巴巴普惠体" panose="00020600040101010101"/>
              </a:rPr>
              <a:t>state, </a:t>
            </a:r>
            <a:r>
              <a:rPr lang="zh-CN" altLang="en-US" sz="1400">
                <a:ea typeface="阿里巴巴普惠体" panose="00020600040101010101"/>
              </a:rPr>
              <a:t>载荷）｛</a:t>
            </a:r>
            <a:endParaRPr lang="en-US" altLang="zh-CN" sz="1400">
              <a:ea typeface="阿里巴巴普惠体" panose="00020600040101010101"/>
            </a:endParaRPr>
          </a:p>
          <a:p>
            <a:r>
              <a:rPr lang="en-US" altLang="zh-CN" sz="1400">
                <a:ea typeface="阿里巴巴普惠体" panose="00020600040101010101"/>
              </a:rPr>
              <a:t>       //</a:t>
            </a:r>
            <a:r>
              <a:rPr lang="zh-CN" altLang="en-US" sz="1400">
                <a:ea typeface="阿里巴巴普惠体" panose="00020600040101010101"/>
              </a:rPr>
              <a:t> 修改数据</a:t>
            </a:r>
            <a:endParaRPr lang="en-US" altLang="zh-CN" sz="1400">
              <a:ea typeface="阿里巴巴普惠体" panose="00020600040101010101"/>
            </a:endParaRPr>
          </a:p>
          <a:p>
            <a:r>
              <a:rPr lang="en-US" altLang="zh-CN" sz="1400">
                <a:ea typeface="阿里巴巴普惠体" panose="00020600040101010101"/>
              </a:rPr>
              <a:t>  </a:t>
            </a:r>
            <a:r>
              <a:rPr lang="zh-CN" altLang="en-US" sz="1400">
                <a:ea typeface="阿里巴巴普惠体" panose="00020600040101010101"/>
              </a:rPr>
              <a:t>｝</a:t>
            </a:r>
            <a:endParaRPr lang="en-US" altLang="zh-CN" sz="1400">
              <a:ea typeface="阿里巴巴普惠体" panose="00020600040101010101"/>
            </a:endParaRPr>
          </a:p>
          <a:p>
            <a:r>
              <a:rPr lang="en-US" altLang="zh-CN" sz="1400">
                <a:ea typeface="阿里巴巴普惠体" panose="00020600040101010101"/>
              </a:rPr>
              <a:t>}</a:t>
            </a:r>
            <a:endParaRPr lang="zh-CN" altLang="en-US" sz="1400">
              <a:ea typeface="阿里巴巴普惠体" panose="00020600040101010101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39E582-9F32-402C-8046-473A3531E6CE}"/>
              </a:ext>
            </a:extLst>
          </p:cNvPr>
          <p:cNvSpPr txBox="1"/>
          <p:nvPr/>
        </p:nvSpPr>
        <p:spPr>
          <a:xfrm>
            <a:off x="9802019" y="1404594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200">
                <a:ea typeface="阿里巴巴普惠体" panose="00020600040101010101"/>
              </a:rPr>
              <a:t>new Vuex.Store</a:t>
            </a:r>
            <a:endParaRPr lang="zh-CN" altLang="en-US" sz="1200">
              <a:ea typeface="阿里巴巴普惠体" panose="00020600040101010101"/>
            </a:endParaRPr>
          </a:p>
        </p:txBody>
      </p:sp>
      <p:sp>
        <p:nvSpPr>
          <p:cNvPr id="2" name="箭头: 上 1">
            <a:extLst>
              <a:ext uri="{FF2B5EF4-FFF2-40B4-BE49-F238E27FC236}">
                <a16:creationId xmlns:a16="http://schemas.microsoft.com/office/drawing/2014/main" id="{AA76AC91-E89C-424E-ABBC-FCD0AC29415B}"/>
              </a:ext>
            </a:extLst>
          </p:cNvPr>
          <p:cNvSpPr/>
          <p:nvPr/>
        </p:nvSpPr>
        <p:spPr>
          <a:xfrm>
            <a:off x="10051294" y="2736202"/>
            <a:ext cx="531628" cy="382772"/>
          </a:xfrm>
          <a:prstGeom prst="up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9FBA2B0-B715-4B11-A88E-7CDFD685D3B3}"/>
              </a:ext>
            </a:extLst>
          </p:cNvPr>
          <p:cNvSpPr/>
          <p:nvPr/>
        </p:nvSpPr>
        <p:spPr>
          <a:xfrm>
            <a:off x="4880344" y="1679931"/>
            <a:ext cx="3838405" cy="3328004"/>
          </a:xfrm>
          <a:prstGeom prst="roundRect">
            <a:avLst>
              <a:gd name="adj" fmla="val 6763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D58DE8F-0A4B-4B5A-8986-B19700AB2385}"/>
              </a:ext>
            </a:extLst>
          </p:cNvPr>
          <p:cNvSpPr txBox="1"/>
          <p:nvPr/>
        </p:nvSpPr>
        <p:spPr>
          <a:xfrm>
            <a:off x="6221250" y="1358429"/>
            <a:ext cx="789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组件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F4C16EA-9B51-4E31-8C6E-C489BED1D624}"/>
              </a:ext>
            </a:extLst>
          </p:cNvPr>
          <p:cNvSpPr txBox="1"/>
          <p:nvPr/>
        </p:nvSpPr>
        <p:spPr>
          <a:xfrm>
            <a:off x="5087729" y="3128777"/>
            <a:ext cx="3423631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400">
                <a:ea typeface="阿里巴巴普惠体" panose="00020600040101010101"/>
              </a:rPr>
              <a:t>this.$store.commit(‘mutation</a:t>
            </a:r>
            <a:r>
              <a:rPr lang="zh-CN" altLang="en-US" sz="1400">
                <a:ea typeface="阿里巴巴普惠体" panose="00020600040101010101"/>
              </a:rPr>
              <a:t>名字</a:t>
            </a:r>
            <a:r>
              <a:rPr lang="en-US" altLang="zh-CN" sz="1400">
                <a:ea typeface="阿里巴巴普惠体" panose="00020600040101010101"/>
              </a:rPr>
              <a:t>’, </a:t>
            </a:r>
            <a:r>
              <a:rPr lang="zh-CN" altLang="en-US" sz="1400">
                <a:ea typeface="阿里巴巴普惠体" panose="00020600040101010101"/>
              </a:rPr>
              <a:t>载荷</a:t>
            </a:r>
            <a:r>
              <a:rPr lang="en-US" altLang="zh-CN" sz="1400">
                <a:ea typeface="阿里巴巴普惠体" panose="00020600040101010101"/>
              </a:rPr>
              <a:t>)</a:t>
            </a:r>
            <a:endParaRPr lang="zh-CN" altLang="en-US" sz="1400">
              <a:ea typeface="阿里巴巴普惠体" panose="00020600040101010101"/>
            </a:endParaRP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405206E5-9781-4AE3-94E4-F549F1118194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8511360" y="3282666"/>
            <a:ext cx="703621" cy="5836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E9F5F1C4-8A3B-4CE9-A325-E4932A043FE9}"/>
              </a:ext>
            </a:extLst>
          </p:cNvPr>
          <p:cNvSpPr txBox="1"/>
          <p:nvPr/>
        </p:nvSpPr>
        <p:spPr>
          <a:xfrm>
            <a:off x="710879" y="5582093"/>
            <a:ext cx="7570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在定义时，它就是一个一个的函数；每个函数的第一个参数会自动传入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state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的值；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不应该直接去调用这里的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mutation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，而应该通过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commit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的方式来提交；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$store.commit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的第一个参数是一个字符串： 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9EDEED8-300E-4B8F-808B-61BFD12F2032}"/>
              </a:ext>
            </a:extLst>
          </p:cNvPr>
          <p:cNvSpPr txBox="1"/>
          <p:nvPr/>
        </p:nvSpPr>
        <p:spPr>
          <a:xfrm>
            <a:off x="5087729" y="3811470"/>
            <a:ext cx="3423631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400">
                <a:ea typeface="阿里巴巴普惠体" panose="00020600040101010101"/>
              </a:rPr>
              <a:t>this.$store.commit({</a:t>
            </a:r>
          </a:p>
          <a:p>
            <a:r>
              <a:rPr lang="en-US" altLang="zh-CN" sz="1400">
                <a:ea typeface="阿里巴巴普惠体" panose="00020600040101010101"/>
              </a:rPr>
              <a:t>   type: ‘mutation</a:t>
            </a:r>
            <a:r>
              <a:rPr lang="zh-CN" altLang="en-US" sz="1400">
                <a:ea typeface="阿里巴巴普惠体" panose="00020600040101010101"/>
              </a:rPr>
              <a:t>名字</a:t>
            </a:r>
            <a:r>
              <a:rPr lang="en-US" altLang="zh-CN" sz="1400">
                <a:ea typeface="阿里巴巴普惠体" panose="00020600040101010101"/>
              </a:rPr>
              <a:t>’, </a:t>
            </a:r>
          </a:p>
          <a:p>
            <a:r>
              <a:rPr lang="zh-CN" altLang="en-US" sz="1400">
                <a:ea typeface="阿里巴巴普惠体" panose="00020600040101010101"/>
              </a:rPr>
              <a:t>  载荷</a:t>
            </a:r>
            <a:endParaRPr lang="en-US" altLang="zh-CN" sz="1400">
              <a:ea typeface="阿里巴巴普惠体" panose="00020600040101010101"/>
            </a:endParaRPr>
          </a:p>
          <a:p>
            <a:r>
              <a:rPr lang="en-US" altLang="zh-CN" sz="1400">
                <a:ea typeface="阿里巴巴普惠体" panose="00020600040101010101"/>
              </a:rPr>
              <a:t>})</a:t>
            </a:r>
            <a:endParaRPr lang="zh-CN" altLang="en-US" sz="1400"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6949064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3691000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>
                <a:solidFill>
                  <a:schemeClr val="tx1"/>
                </a:solidFill>
              </a:rPr>
              <a:t>作用： 用它来修改数据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/>
              <a:t>格式</a:t>
            </a:r>
            <a:endParaRPr lang="en-US" altLang="zh-CN"/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   定义格式</a:t>
            </a:r>
            <a:r>
              <a:rPr lang="en-US" altLang="zh-CN">
                <a:solidFill>
                  <a:schemeClr val="tx1"/>
                </a:solidFill>
              </a:rPr>
              <a:t> &amp; </a:t>
            </a:r>
            <a:r>
              <a:rPr lang="zh-CN" altLang="en-US">
                <a:solidFill>
                  <a:schemeClr val="tx1"/>
                </a:solidFill>
              </a:rPr>
              <a:t>使用格式</a:t>
            </a:r>
            <a:endParaRPr lang="en-US" altLang="zh-CN">
              <a:solidFill>
                <a:schemeClr val="tx1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zh-CN" altLang="en-US">
                <a:solidFill>
                  <a:schemeClr val="tx1"/>
                </a:solidFill>
              </a:rPr>
              <a:t>使用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zh-CN" altLang="en-US"/>
              <a:t>直接</a:t>
            </a:r>
            <a:r>
              <a:rPr lang="zh-CN" altLang="en-US" dirty="0"/>
              <a:t>使用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map</a:t>
            </a:r>
            <a:r>
              <a:rPr lang="zh-CN" altLang="en-US" dirty="0">
                <a:solidFill>
                  <a:srgbClr val="C00000"/>
                </a:solidFill>
              </a:rPr>
              <a:t>函数使用（难点）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mutations-map</a:t>
            </a:r>
            <a:r>
              <a:rPr lang="zh-CN" altLang="en-US"/>
              <a:t>辅助函数使用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mutations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2C01169-BBC5-49E3-8A9C-DC74D7E154D9}"/>
              </a:ext>
            </a:extLst>
          </p:cNvPr>
          <p:cNvSpPr/>
          <p:nvPr/>
        </p:nvSpPr>
        <p:spPr>
          <a:xfrm>
            <a:off x="9001859" y="1692298"/>
            <a:ext cx="2725853" cy="3315637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D8F63D-FF93-4F49-8849-1CE8A5CCFBCA}"/>
              </a:ext>
            </a:extLst>
          </p:cNvPr>
          <p:cNvSpPr txBox="1"/>
          <p:nvPr/>
        </p:nvSpPr>
        <p:spPr>
          <a:xfrm>
            <a:off x="9245441" y="1908729"/>
            <a:ext cx="2278622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400">
                <a:ea typeface="Alibaba PuHuiTi B"/>
              </a:rPr>
              <a:t>state: {</a:t>
            </a:r>
          </a:p>
          <a:p>
            <a:r>
              <a:rPr lang="en-US" altLang="zh-CN" sz="1400">
                <a:ea typeface="Alibaba PuHuiTi B"/>
              </a:rPr>
              <a:t>   </a:t>
            </a:r>
          </a:p>
          <a:p>
            <a:r>
              <a:rPr lang="en-US" altLang="zh-CN" sz="1400">
                <a:ea typeface="Alibaba PuHuiTi B"/>
              </a:rPr>
              <a:t>}</a:t>
            </a:r>
            <a:endParaRPr lang="zh-CN" altLang="en-US" sz="1400">
              <a:ea typeface="Alibaba PuHuiTi B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26CEEC-DCE9-4235-BC28-47E24516D20B}"/>
              </a:ext>
            </a:extLst>
          </p:cNvPr>
          <p:cNvSpPr txBox="1"/>
          <p:nvPr/>
        </p:nvSpPr>
        <p:spPr>
          <a:xfrm>
            <a:off x="9214981" y="3281524"/>
            <a:ext cx="2309901" cy="1169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400">
                <a:ea typeface="阿里巴巴普惠体" panose="00020600040101010101"/>
              </a:rPr>
              <a:t>mutations: {</a:t>
            </a:r>
          </a:p>
          <a:p>
            <a:r>
              <a:rPr lang="en-US" altLang="zh-CN" sz="1400">
                <a:ea typeface="阿里巴巴普惠体" panose="00020600040101010101"/>
              </a:rPr>
              <a:t>   m1</a:t>
            </a:r>
            <a:r>
              <a:rPr lang="zh-CN" altLang="en-US" sz="1400">
                <a:ea typeface="阿里巴巴普惠体" panose="00020600040101010101"/>
              </a:rPr>
              <a:t>（</a:t>
            </a:r>
            <a:r>
              <a:rPr lang="en-US" altLang="zh-CN" sz="1400">
                <a:ea typeface="阿里巴巴普惠体" panose="00020600040101010101"/>
              </a:rPr>
              <a:t>state, </a:t>
            </a:r>
            <a:r>
              <a:rPr lang="zh-CN" altLang="en-US" sz="1400">
                <a:ea typeface="阿里巴巴普惠体" panose="00020600040101010101"/>
              </a:rPr>
              <a:t>载荷）｛</a:t>
            </a:r>
            <a:endParaRPr lang="en-US" altLang="zh-CN" sz="1400">
              <a:ea typeface="阿里巴巴普惠体" panose="00020600040101010101"/>
            </a:endParaRPr>
          </a:p>
          <a:p>
            <a:r>
              <a:rPr lang="en-US" altLang="zh-CN" sz="1400">
                <a:ea typeface="阿里巴巴普惠体" panose="00020600040101010101"/>
              </a:rPr>
              <a:t>       //</a:t>
            </a:r>
            <a:r>
              <a:rPr lang="zh-CN" altLang="en-US" sz="1400">
                <a:ea typeface="阿里巴巴普惠体" panose="00020600040101010101"/>
              </a:rPr>
              <a:t> 修改数据</a:t>
            </a:r>
            <a:endParaRPr lang="en-US" altLang="zh-CN" sz="1400">
              <a:ea typeface="阿里巴巴普惠体" panose="00020600040101010101"/>
            </a:endParaRPr>
          </a:p>
          <a:p>
            <a:r>
              <a:rPr lang="en-US" altLang="zh-CN" sz="1400">
                <a:ea typeface="阿里巴巴普惠体" panose="00020600040101010101"/>
              </a:rPr>
              <a:t>  </a:t>
            </a:r>
            <a:r>
              <a:rPr lang="zh-CN" altLang="en-US" sz="1400">
                <a:ea typeface="阿里巴巴普惠体" panose="00020600040101010101"/>
              </a:rPr>
              <a:t>｝</a:t>
            </a:r>
            <a:endParaRPr lang="en-US" altLang="zh-CN" sz="1400">
              <a:ea typeface="阿里巴巴普惠体" panose="00020600040101010101"/>
            </a:endParaRPr>
          </a:p>
          <a:p>
            <a:r>
              <a:rPr lang="en-US" altLang="zh-CN" sz="1400">
                <a:ea typeface="阿里巴巴普惠体" panose="00020600040101010101"/>
              </a:rPr>
              <a:t>}</a:t>
            </a:r>
            <a:endParaRPr lang="zh-CN" altLang="en-US" sz="1400">
              <a:ea typeface="阿里巴巴普惠体" panose="00020600040101010101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39E582-9F32-402C-8046-473A3531E6CE}"/>
              </a:ext>
            </a:extLst>
          </p:cNvPr>
          <p:cNvSpPr txBox="1"/>
          <p:nvPr/>
        </p:nvSpPr>
        <p:spPr>
          <a:xfrm>
            <a:off x="9802019" y="1404594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200">
                <a:ea typeface="阿里巴巴普惠体" panose="00020600040101010101"/>
              </a:rPr>
              <a:t>new Vuex.Store</a:t>
            </a:r>
            <a:endParaRPr lang="zh-CN" altLang="en-US" sz="1200">
              <a:ea typeface="阿里巴巴普惠体" panose="00020600040101010101"/>
            </a:endParaRPr>
          </a:p>
        </p:txBody>
      </p:sp>
      <p:sp>
        <p:nvSpPr>
          <p:cNvPr id="2" name="箭头: 上 1">
            <a:extLst>
              <a:ext uri="{FF2B5EF4-FFF2-40B4-BE49-F238E27FC236}">
                <a16:creationId xmlns:a16="http://schemas.microsoft.com/office/drawing/2014/main" id="{AA76AC91-E89C-424E-ABBC-FCD0AC29415B}"/>
              </a:ext>
            </a:extLst>
          </p:cNvPr>
          <p:cNvSpPr/>
          <p:nvPr/>
        </p:nvSpPr>
        <p:spPr>
          <a:xfrm>
            <a:off x="10051294" y="2736202"/>
            <a:ext cx="531628" cy="382772"/>
          </a:xfrm>
          <a:prstGeom prst="up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9FBA2B0-B715-4B11-A88E-7CDFD685D3B3}"/>
              </a:ext>
            </a:extLst>
          </p:cNvPr>
          <p:cNvSpPr/>
          <p:nvPr/>
        </p:nvSpPr>
        <p:spPr>
          <a:xfrm>
            <a:off x="4880344" y="1679931"/>
            <a:ext cx="3838405" cy="3328004"/>
          </a:xfrm>
          <a:prstGeom prst="roundRect">
            <a:avLst>
              <a:gd name="adj" fmla="val 6763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D58DE8F-0A4B-4B5A-8986-B19700AB2385}"/>
              </a:ext>
            </a:extLst>
          </p:cNvPr>
          <p:cNvSpPr txBox="1"/>
          <p:nvPr/>
        </p:nvSpPr>
        <p:spPr>
          <a:xfrm>
            <a:off x="6221250" y="1358429"/>
            <a:ext cx="789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组件</a:t>
            </a: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405206E5-9781-4AE3-94E4-F549F111819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511360" y="3282666"/>
            <a:ext cx="703621" cy="5836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B9EDEED8-300E-4B8F-808B-61BFD12F2032}"/>
              </a:ext>
            </a:extLst>
          </p:cNvPr>
          <p:cNvSpPr txBox="1"/>
          <p:nvPr/>
        </p:nvSpPr>
        <p:spPr>
          <a:xfrm>
            <a:off x="5053510" y="2318755"/>
            <a:ext cx="3423631" cy="22467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400">
                <a:ea typeface="阿里巴巴普惠体" panose="00020600040101010101"/>
              </a:rPr>
              <a:t>methods: {</a:t>
            </a:r>
          </a:p>
          <a:p>
            <a:r>
              <a:rPr lang="en-US" altLang="zh-CN" sz="1400">
                <a:ea typeface="阿里巴巴普惠体" panose="00020600040101010101"/>
              </a:rPr>
              <a:t>     f1 () {},</a:t>
            </a:r>
          </a:p>
          <a:p>
            <a:endParaRPr lang="en-US" altLang="zh-CN" sz="1400">
              <a:ea typeface="阿里巴巴普惠体" panose="00020600040101010101"/>
            </a:endParaRPr>
          </a:p>
          <a:p>
            <a:r>
              <a:rPr lang="en-US" altLang="zh-CN" sz="1400">
                <a:ea typeface="阿里巴巴普惠体" panose="00020600040101010101"/>
              </a:rPr>
              <a:t>     ...</a:t>
            </a:r>
          </a:p>
          <a:p>
            <a:r>
              <a:rPr lang="en-US" altLang="zh-CN" sz="1400">
                <a:ea typeface="阿里巴巴普惠体" panose="00020600040101010101"/>
              </a:rPr>
              <a:t>    </a:t>
            </a:r>
          </a:p>
          <a:p>
            <a:r>
              <a:rPr lang="en-US" altLang="zh-CN" sz="1400">
                <a:ea typeface="阿里巴巴普惠体" panose="00020600040101010101"/>
              </a:rPr>
              <a:t>     ...</a:t>
            </a:r>
            <a:r>
              <a:rPr lang="zh-CN" altLang="en-US" sz="1400">
                <a:ea typeface="阿里巴巴普惠体" panose="00020600040101010101"/>
              </a:rPr>
              <a:t> </a:t>
            </a:r>
            <a:endParaRPr lang="en-US" altLang="zh-CN" sz="1400">
              <a:ea typeface="阿里巴巴普惠体" panose="00020600040101010101"/>
            </a:endParaRPr>
          </a:p>
          <a:p>
            <a:endParaRPr lang="en-US" altLang="zh-CN" sz="1400">
              <a:ea typeface="阿里巴巴普惠体" panose="00020600040101010101"/>
            </a:endParaRPr>
          </a:p>
          <a:p>
            <a:endParaRPr lang="en-US" altLang="zh-CN" sz="1400">
              <a:ea typeface="阿里巴巴普惠体" panose="00020600040101010101"/>
            </a:endParaRPr>
          </a:p>
          <a:p>
            <a:r>
              <a:rPr lang="en-US" altLang="zh-CN" sz="1400">
                <a:ea typeface="阿里巴巴普惠体" panose="00020600040101010101"/>
              </a:rPr>
              <a:t>}</a:t>
            </a:r>
          </a:p>
          <a:p>
            <a:endParaRPr lang="zh-CN" altLang="en-US" sz="1400">
              <a:ea typeface="阿里巴巴普惠体" panose="00020600040101010101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1ED782B-9635-4868-B008-4C3DBDF8ECCC}"/>
              </a:ext>
            </a:extLst>
          </p:cNvPr>
          <p:cNvSpPr txBox="1"/>
          <p:nvPr/>
        </p:nvSpPr>
        <p:spPr>
          <a:xfrm>
            <a:off x="5557856" y="2973747"/>
            <a:ext cx="27142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C00000"/>
                </a:solidFill>
                <a:ea typeface="阿里巴巴普惠体" panose="00020600040101010101"/>
              </a:rPr>
              <a:t>mapMutations([‘mutation</a:t>
            </a:r>
            <a:r>
              <a:rPr lang="zh-CN" altLang="en-US" sz="1400">
                <a:solidFill>
                  <a:srgbClr val="C00000"/>
                </a:solidFill>
                <a:ea typeface="阿里巴巴普惠体" panose="00020600040101010101"/>
              </a:rPr>
              <a:t>名字</a:t>
            </a:r>
            <a:r>
              <a:rPr lang="en-US" altLang="zh-CN" sz="1400">
                <a:solidFill>
                  <a:srgbClr val="C00000"/>
                </a:solidFill>
                <a:ea typeface="阿里巴巴普惠体" panose="00020600040101010101"/>
              </a:rPr>
              <a:t>’])</a:t>
            </a:r>
            <a:endParaRPr lang="zh-CN" altLang="en-US" sz="1400">
              <a:solidFill>
                <a:srgbClr val="C0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30E5663-0194-489E-B6B3-EAE0FBEEEB7E}"/>
              </a:ext>
            </a:extLst>
          </p:cNvPr>
          <p:cNvSpPr txBox="1"/>
          <p:nvPr/>
        </p:nvSpPr>
        <p:spPr>
          <a:xfrm>
            <a:off x="5513979" y="3420594"/>
            <a:ext cx="263056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C00000"/>
                </a:solidFill>
                <a:ea typeface="阿里巴巴普惠体" panose="00020600040101010101"/>
              </a:rPr>
              <a:t>mapMutations({</a:t>
            </a:r>
          </a:p>
          <a:p>
            <a:r>
              <a:rPr lang="en-US" altLang="zh-CN" sz="1400">
                <a:solidFill>
                  <a:srgbClr val="C00000"/>
                </a:solidFill>
                <a:ea typeface="阿里巴巴普惠体" panose="00020600040101010101"/>
              </a:rPr>
              <a:t>    newName: ‘mutation</a:t>
            </a:r>
            <a:r>
              <a:rPr lang="zh-CN" altLang="en-US" sz="1400">
                <a:solidFill>
                  <a:srgbClr val="C00000"/>
                </a:solidFill>
                <a:ea typeface="阿里巴巴普惠体" panose="00020600040101010101"/>
              </a:rPr>
              <a:t>名字</a:t>
            </a:r>
            <a:r>
              <a:rPr lang="en-US" altLang="zh-CN" sz="1400">
                <a:solidFill>
                  <a:srgbClr val="C00000"/>
                </a:solidFill>
                <a:ea typeface="阿里巴巴普惠体" panose="00020600040101010101"/>
              </a:rPr>
              <a:t>’</a:t>
            </a:r>
          </a:p>
          <a:p>
            <a:r>
              <a:rPr lang="en-US" altLang="zh-CN" sz="1400">
                <a:solidFill>
                  <a:srgbClr val="C00000"/>
                </a:solidFill>
                <a:ea typeface="阿里巴巴普惠体" panose="00020600040101010101"/>
              </a:rPr>
              <a:t>})</a:t>
            </a:r>
            <a:endParaRPr lang="zh-CN" altLang="en-US" sz="14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456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vuex</a:t>
            </a:r>
            <a:r>
              <a:rPr lang="zh-CN" altLang="en-US"/>
              <a:t>中用</a:t>
            </a:r>
            <a:r>
              <a:rPr lang="en-US" altLang="zh-CN"/>
              <a:t>mutations</a:t>
            </a:r>
            <a:r>
              <a:rPr lang="zh-CN" altLang="en-US"/>
              <a:t>来修改数据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mutations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86860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5479" y="1646133"/>
            <a:ext cx="6094520" cy="4219575"/>
          </a:xfrm>
        </p:spPr>
        <p:txBody>
          <a:bodyPr/>
          <a:lstStyle/>
          <a:p>
            <a:pPr marL="0" indent="0">
              <a:buNone/>
            </a:pPr>
            <a:endParaRPr lang="en-US" altLang="zh-CN">
              <a:solidFill>
                <a:srgbClr val="AD2B26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vue</a:t>
            </a:r>
            <a:r>
              <a:rPr lang="zh-CN" altLang="en-US">
                <a:solidFill>
                  <a:schemeClr val="tx1"/>
                </a:solidFill>
              </a:rPr>
              <a:t>概述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基本使用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五个核心概念</a:t>
            </a:r>
            <a:endParaRPr lang="en-US" altLang="zh-CN">
              <a:solidFill>
                <a:srgbClr val="C00000"/>
              </a:solidFill>
            </a:endParaRPr>
          </a:p>
          <a:p>
            <a:pPr lvl="1"/>
            <a:r>
              <a:rPr lang="en-US" altLang="zh-CN"/>
              <a:t>state</a:t>
            </a:r>
          </a:p>
          <a:p>
            <a:pPr lvl="1"/>
            <a:r>
              <a:rPr lang="en-US" altLang="zh-CN"/>
              <a:t>mutations</a:t>
            </a:r>
          </a:p>
          <a:p>
            <a:pPr lvl="1"/>
            <a:r>
              <a:rPr lang="en-US" altLang="zh-CN">
                <a:solidFill>
                  <a:srgbClr val="C00000"/>
                </a:solidFill>
              </a:rPr>
              <a:t>getters</a:t>
            </a:r>
          </a:p>
          <a:p>
            <a:pPr lvl="1"/>
            <a:r>
              <a:rPr lang="en-US" altLang="zh-CN"/>
              <a:t>actions</a:t>
            </a:r>
          </a:p>
          <a:p>
            <a:pPr lvl="1"/>
            <a:r>
              <a:rPr lang="en-US" altLang="zh-CN"/>
              <a:t>modules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 </a:t>
            </a:r>
            <a:r>
              <a:rPr lang="en-US" altLang="zh-CN"/>
              <a:t>Vuex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vuex</a:t>
            </a:r>
            <a:r>
              <a:rPr lang="zh-CN" altLang="en-US"/>
              <a:t>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65369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>
                <a:solidFill>
                  <a:srgbClr val="AD2B26"/>
                </a:solidFill>
              </a:rPr>
              <a:t>应用场景</a:t>
            </a:r>
            <a:r>
              <a:rPr lang="en-US" altLang="zh-CN">
                <a:solidFill>
                  <a:srgbClr val="AD2B26"/>
                </a:solidFill>
              </a:rPr>
              <a:t>: </a:t>
            </a:r>
            <a:r>
              <a:rPr lang="zh-CN" altLang="en-US" b="0" i="0">
                <a:solidFill>
                  <a:srgbClr val="2C3E50"/>
                </a:solidFill>
                <a:effectLst/>
                <a:latin typeface="-apple-system"/>
              </a:rPr>
              <a:t>有时候我们需要从 </a:t>
            </a:r>
            <a:r>
              <a:rPr lang="en-US" altLang="zh-CN" b="0" i="0">
                <a:solidFill>
                  <a:srgbClr val="2C3E50"/>
                </a:solidFill>
                <a:effectLst/>
                <a:latin typeface="-apple-system"/>
              </a:rPr>
              <a:t>store </a:t>
            </a:r>
            <a:r>
              <a:rPr lang="zh-CN" altLang="en-US" b="0" i="0">
                <a:solidFill>
                  <a:srgbClr val="2C3E50"/>
                </a:solidFill>
                <a:effectLst/>
                <a:latin typeface="-apple-system"/>
              </a:rPr>
              <a:t>中的 </a:t>
            </a:r>
            <a:r>
              <a:rPr lang="en-US" altLang="zh-CN" b="0" i="0">
                <a:solidFill>
                  <a:srgbClr val="2C3E50"/>
                </a:solidFill>
                <a:effectLst/>
                <a:latin typeface="-apple-system"/>
              </a:rPr>
              <a:t>state </a:t>
            </a:r>
            <a:r>
              <a:rPr lang="zh-CN" altLang="en-US" b="0" i="0">
                <a:solidFill>
                  <a:srgbClr val="2C3E50"/>
                </a:solidFill>
                <a:effectLst/>
                <a:latin typeface="-apple-system"/>
              </a:rPr>
              <a:t>中派生出一些状态。类似于组件中的计</a:t>
            </a:r>
            <a:br>
              <a:rPr lang="en-US" altLang="zh-CN" b="0" i="0">
                <a:solidFill>
                  <a:srgbClr val="2C3E50"/>
                </a:solidFill>
                <a:effectLst/>
                <a:latin typeface="-apple-system"/>
              </a:rPr>
            </a:br>
            <a:r>
              <a:rPr lang="zh-CN" altLang="en-US" b="0" i="0">
                <a:solidFill>
                  <a:srgbClr val="2C3E50"/>
                </a:solidFill>
                <a:effectLst/>
                <a:latin typeface="-apple-system"/>
              </a:rPr>
              <a:t>算属性。</a:t>
            </a:r>
            <a:endParaRPr lang="zh-CN" altLang="en-US" dirty="0">
              <a:solidFill>
                <a:srgbClr val="AD2B26"/>
              </a:solidFill>
            </a:endParaRPr>
          </a:p>
          <a:p>
            <a:r>
              <a:rPr lang="zh-CN" altLang="en-US"/>
              <a:t>语法格式</a:t>
            </a:r>
            <a:endParaRPr lang="zh-CN" altLang="en-US" dirty="0"/>
          </a:p>
          <a:p>
            <a:r>
              <a:rPr lang="zh-CN" altLang="en-US"/>
              <a:t>示例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 getters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getters</a:t>
            </a:r>
            <a:r>
              <a:rPr lang="zh-CN" altLang="en-US"/>
              <a:t>的用法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3316443-9FF4-4C65-A816-448FDB01C693}"/>
              </a:ext>
            </a:extLst>
          </p:cNvPr>
          <p:cNvSpPr/>
          <p:nvPr/>
        </p:nvSpPr>
        <p:spPr>
          <a:xfrm>
            <a:off x="9001859" y="1692298"/>
            <a:ext cx="2725853" cy="3315637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96DEF8-B0A7-4A8E-BA32-11AF771B563D}"/>
              </a:ext>
            </a:extLst>
          </p:cNvPr>
          <p:cNvSpPr txBox="1"/>
          <p:nvPr/>
        </p:nvSpPr>
        <p:spPr>
          <a:xfrm>
            <a:off x="9245441" y="1908729"/>
            <a:ext cx="2278622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400">
                <a:ea typeface="Alibaba PuHuiTi B"/>
              </a:rPr>
              <a:t>state: {</a:t>
            </a:r>
          </a:p>
          <a:p>
            <a:r>
              <a:rPr lang="en-US" altLang="zh-CN" sz="1400">
                <a:ea typeface="Alibaba PuHuiTi B"/>
              </a:rPr>
              <a:t>   </a:t>
            </a:r>
          </a:p>
          <a:p>
            <a:r>
              <a:rPr lang="en-US" altLang="zh-CN" sz="1400">
                <a:ea typeface="Alibaba PuHuiTi B"/>
              </a:rPr>
              <a:t>}</a:t>
            </a:r>
            <a:endParaRPr lang="zh-CN" altLang="en-US" sz="1400">
              <a:ea typeface="Alibaba PuHuiTi B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F31671-ACFE-432B-A2F2-01C88ACD4657}"/>
              </a:ext>
            </a:extLst>
          </p:cNvPr>
          <p:cNvSpPr txBox="1"/>
          <p:nvPr/>
        </p:nvSpPr>
        <p:spPr>
          <a:xfrm>
            <a:off x="9214981" y="3281524"/>
            <a:ext cx="2309901" cy="1169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400">
                <a:ea typeface="阿里巴巴普惠体" panose="00020600040101010101"/>
              </a:rPr>
              <a:t>getters: {</a:t>
            </a:r>
          </a:p>
          <a:p>
            <a:r>
              <a:rPr lang="en-US" altLang="zh-CN" sz="1400">
                <a:ea typeface="阿里巴巴普惠体" panose="00020600040101010101"/>
              </a:rPr>
              <a:t>   g1</a:t>
            </a:r>
            <a:r>
              <a:rPr lang="zh-CN" altLang="en-US" sz="1400">
                <a:ea typeface="阿里巴巴普惠体" panose="00020600040101010101"/>
              </a:rPr>
              <a:t>（</a:t>
            </a:r>
            <a:r>
              <a:rPr lang="en-US" altLang="zh-CN" sz="1400">
                <a:ea typeface="阿里巴巴普惠体" panose="00020600040101010101"/>
              </a:rPr>
              <a:t>state </a:t>
            </a:r>
            <a:r>
              <a:rPr lang="zh-CN" altLang="en-US" sz="1400">
                <a:ea typeface="阿里巴巴普惠体" panose="00020600040101010101"/>
              </a:rPr>
              <a:t>）｛</a:t>
            </a:r>
            <a:endParaRPr lang="en-US" altLang="zh-CN" sz="1400">
              <a:ea typeface="阿里巴巴普惠体" panose="00020600040101010101"/>
            </a:endParaRPr>
          </a:p>
          <a:p>
            <a:r>
              <a:rPr lang="en-US" altLang="zh-CN" sz="1400">
                <a:ea typeface="阿里巴巴普惠体" panose="00020600040101010101"/>
              </a:rPr>
              <a:t>       return </a:t>
            </a:r>
            <a:r>
              <a:rPr lang="zh-CN" altLang="en-US" sz="1400">
                <a:ea typeface="阿里巴巴普惠体" panose="00020600040101010101"/>
              </a:rPr>
              <a:t>新数据</a:t>
            </a:r>
            <a:endParaRPr lang="en-US" altLang="zh-CN" sz="1400">
              <a:ea typeface="阿里巴巴普惠体" panose="00020600040101010101"/>
            </a:endParaRPr>
          </a:p>
          <a:p>
            <a:r>
              <a:rPr lang="en-US" altLang="zh-CN" sz="1400">
                <a:ea typeface="阿里巴巴普惠体" panose="00020600040101010101"/>
              </a:rPr>
              <a:t>  </a:t>
            </a:r>
            <a:r>
              <a:rPr lang="zh-CN" altLang="en-US" sz="1400">
                <a:ea typeface="阿里巴巴普惠体" panose="00020600040101010101"/>
              </a:rPr>
              <a:t>｝</a:t>
            </a:r>
            <a:endParaRPr lang="en-US" altLang="zh-CN" sz="1400">
              <a:ea typeface="阿里巴巴普惠体" panose="00020600040101010101"/>
            </a:endParaRPr>
          </a:p>
          <a:p>
            <a:r>
              <a:rPr lang="en-US" altLang="zh-CN" sz="1400">
                <a:ea typeface="阿里巴巴普惠体" panose="00020600040101010101"/>
              </a:rPr>
              <a:t>}</a:t>
            </a:r>
            <a:endParaRPr lang="zh-CN" altLang="en-US" sz="1400">
              <a:ea typeface="阿里巴巴普惠体" panose="00020600040101010101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41D476-ABAB-41B5-B0E6-5F86C23174EE}"/>
              </a:ext>
            </a:extLst>
          </p:cNvPr>
          <p:cNvSpPr txBox="1"/>
          <p:nvPr/>
        </p:nvSpPr>
        <p:spPr>
          <a:xfrm>
            <a:off x="9802019" y="1404594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200">
                <a:ea typeface="阿里巴巴普惠体" panose="00020600040101010101"/>
              </a:rPr>
              <a:t>new Vuex.Store</a:t>
            </a:r>
            <a:endParaRPr lang="zh-CN" altLang="en-US" sz="1200">
              <a:ea typeface="阿里巴巴普惠体" panose="00020600040101010101"/>
            </a:endParaRPr>
          </a:p>
        </p:txBody>
      </p:sp>
      <p:sp>
        <p:nvSpPr>
          <p:cNvPr id="10" name="箭头: 上 9">
            <a:extLst>
              <a:ext uri="{FF2B5EF4-FFF2-40B4-BE49-F238E27FC236}">
                <a16:creationId xmlns:a16="http://schemas.microsoft.com/office/drawing/2014/main" id="{97223B6B-F197-4099-944E-4C1ED458F495}"/>
              </a:ext>
            </a:extLst>
          </p:cNvPr>
          <p:cNvSpPr/>
          <p:nvPr/>
        </p:nvSpPr>
        <p:spPr>
          <a:xfrm rot="10800000">
            <a:off x="10051294" y="2736202"/>
            <a:ext cx="531628" cy="382772"/>
          </a:xfrm>
          <a:prstGeom prst="up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09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AD2B26"/>
                </a:solidFill>
              </a:rPr>
              <a:t>HTML</a:t>
            </a:r>
            <a:r>
              <a:rPr lang="zh-CN" altLang="en-US" dirty="0">
                <a:solidFill>
                  <a:srgbClr val="AD2B26"/>
                </a:solidFill>
              </a:rPr>
              <a:t> 基础认知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排版标签</a:t>
            </a: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媒体标签</a:t>
            </a: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链接标签</a:t>
            </a: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综合案例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59937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5385121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>
                <a:solidFill>
                  <a:schemeClr val="tx1"/>
                </a:solidFill>
              </a:rPr>
              <a:t>应用场景</a:t>
            </a:r>
            <a:r>
              <a:rPr lang="en-US" altLang="zh-CN">
                <a:solidFill>
                  <a:schemeClr val="tx1"/>
                </a:solidFill>
              </a:rPr>
              <a:t>: </a:t>
            </a:r>
            <a:r>
              <a:rPr lang="zh-CN" altLang="en-US" b="0" i="0">
                <a:solidFill>
                  <a:srgbClr val="2C3E50"/>
                </a:solidFill>
                <a:effectLst/>
                <a:latin typeface="-apple-system"/>
              </a:rPr>
              <a:t>有时候我们需要从 </a:t>
            </a:r>
            <a:r>
              <a:rPr lang="en-US" altLang="zh-CN" b="0" i="0">
                <a:solidFill>
                  <a:srgbClr val="2C3E50"/>
                </a:solidFill>
                <a:effectLst/>
                <a:latin typeface="-apple-system"/>
              </a:rPr>
              <a:t>store </a:t>
            </a:r>
            <a:r>
              <a:rPr lang="zh-CN" altLang="en-US" b="0" i="0">
                <a:solidFill>
                  <a:srgbClr val="2C3E50"/>
                </a:solidFill>
                <a:effectLst/>
                <a:latin typeface="-apple-system"/>
              </a:rPr>
              <a:t>中的 </a:t>
            </a:r>
            <a:r>
              <a:rPr lang="en-US" altLang="zh-CN" b="0" i="0">
                <a:solidFill>
                  <a:srgbClr val="2C3E50"/>
                </a:solidFill>
                <a:effectLst/>
                <a:latin typeface="-apple-system"/>
              </a:rPr>
              <a:t>state </a:t>
            </a:r>
            <a:r>
              <a:rPr lang="zh-CN" altLang="en-US" b="0" i="0">
                <a:solidFill>
                  <a:srgbClr val="2C3E50"/>
                </a:solidFill>
                <a:effectLst/>
                <a:latin typeface="-apple-system"/>
              </a:rPr>
              <a:t>中派生出一些状态。类似于组件中的计</a:t>
            </a:r>
            <a:br>
              <a:rPr lang="en-US" altLang="zh-CN" b="0" i="0">
                <a:solidFill>
                  <a:srgbClr val="2C3E50"/>
                </a:solidFill>
                <a:effectLst/>
                <a:latin typeface="-apple-system"/>
              </a:rPr>
            </a:br>
            <a:r>
              <a:rPr lang="zh-CN" altLang="en-US" b="0" i="0">
                <a:solidFill>
                  <a:srgbClr val="2C3E50"/>
                </a:solidFill>
                <a:effectLst/>
                <a:latin typeface="-apple-system"/>
              </a:rPr>
              <a:t>算属性。</a:t>
            </a:r>
            <a:endParaRPr lang="zh-CN" altLang="en-US" dirty="0">
              <a:solidFill>
                <a:srgbClr val="AD2B26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语法格式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/>
              <a:t>示例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 getters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getters</a:t>
            </a:r>
            <a:r>
              <a:rPr lang="zh-CN" altLang="en-US"/>
              <a:t>的用法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3316443-9FF4-4C65-A816-448FDB01C693}"/>
              </a:ext>
            </a:extLst>
          </p:cNvPr>
          <p:cNvSpPr/>
          <p:nvPr/>
        </p:nvSpPr>
        <p:spPr>
          <a:xfrm>
            <a:off x="7697973" y="1692299"/>
            <a:ext cx="4274288" cy="4173410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96DEF8-B0A7-4A8E-BA32-11AF771B563D}"/>
              </a:ext>
            </a:extLst>
          </p:cNvPr>
          <p:cNvSpPr txBox="1"/>
          <p:nvPr/>
        </p:nvSpPr>
        <p:spPr>
          <a:xfrm>
            <a:off x="7941611" y="1908729"/>
            <a:ext cx="3849896" cy="1384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400">
                <a:ea typeface="Alibaba PuHuiTi B"/>
              </a:rPr>
              <a:t>state: {</a:t>
            </a:r>
          </a:p>
          <a:p>
            <a:r>
              <a:rPr lang="en-US" altLang="zh-CN" sz="1400">
                <a:ea typeface="Alibaba PuHuiTi B"/>
              </a:rPr>
              <a:t>    todos: [</a:t>
            </a:r>
          </a:p>
          <a:p>
            <a:r>
              <a:rPr lang="en-US" altLang="zh-CN" sz="1400">
                <a:ea typeface="Alibaba PuHuiTi B"/>
              </a:rPr>
              <a:t>      { id: 1, text: '...', done: true },</a:t>
            </a:r>
          </a:p>
          <a:p>
            <a:r>
              <a:rPr lang="en-US" altLang="zh-CN" sz="1400">
                <a:ea typeface="Alibaba PuHuiTi B"/>
              </a:rPr>
              <a:t>      { id: 2, text: '...', done: false }</a:t>
            </a:r>
          </a:p>
          <a:p>
            <a:r>
              <a:rPr lang="en-US" altLang="zh-CN" sz="1400">
                <a:ea typeface="Alibaba PuHuiTi B"/>
              </a:rPr>
              <a:t>    ]</a:t>
            </a:r>
          </a:p>
          <a:p>
            <a:r>
              <a:rPr lang="en-US" altLang="zh-CN" sz="1400">
                <a:ea typeface="Alibaba PuHuiTi B"/>
              </a:rPr>
              <a:t>}</a:t>
            </a:r>
            <a:endParaRPr lang="zh-CN" altLang="en-US" sz="1400">
              <a:ea typeface="Alibaba PuHuiTi B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F31671-ACFE-432B-A2F2-01C88ACD4657}"/>
              </a:ext>
            </a:extLst>
          </p:cNvPr>
          <p:cNvSpPr txBox="1"/>
          <p:nvPr/>
        </p:nvSpPr>
        <p:spPr>
          <a:xfrm>
            <a:off x="7941611" y="4198691"/>
            <a:ext cx="3914600" cy="1169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400">
                <a:ea typeface="阿里巴巴普惠体" panose="00020600040101010101"/>
              </a:rPr>
              <a:t>getters: {</a:t>
            </a:r>
          </a:p>
          <a:p>
            <a:r>
              <a:rPr lang="en-US" altLang="zh-CN" sz="1400">
                <a:ea typeface="阿里巴巴普惠体" panose="00020600040101010101"/>
              </a:rPr>
              <a:t>   doneTodos</a:t>
            </a:r>
            <a:r>
              <a:rPr lang="zh-CN" altLang="en-US" sz="1400">
                <a:ea typeface="阿里巴巴普惠体" panose="00020600040101010101"/>
              </a:rPr>
              <a:t>（</a:t>
            </a:r>
            <a:r>
              <a:rPr lang="en-US" altLang="zh-CN" sz="1400">
                <a:ea typeface="阿里巴巴普惠体" panose="00020600040101010101"/>
              </a:rPr>
              <a:t>state </a:t>
            </a:r>
            <a:r>
              <a:rPr lang="zh-CN" altLang="en-US" sz="1400">
                <a:ea typeface="阿里巴巴普惠体" panose="00020600040101010101"/>
              </a:rPr>
              <a:t>）｛</a:t>
            </a:r>
            <a:endParaRPr lang="en-US" altLang="zh-CN" sz="1400">
              <a:ea typeface="阿里巴巴普惠体" panose="00020600040101010101"/>
            </a:endParaRPr>
          </a:p>
          <a:p>
            <a:r>
              <a:rPr lang="en-US" altLang="zh-CN" sz="1400">
                <a:ea typeface="阿里巴巴普惠体" panose="00020600040101010101"/>
              </a:rPr>
              <a:t>       return </a:t>
            </a:r>
            <a:r>
              <a:rPr lang="zh-CN" altLang="en-US" sz="1400">
                <a:ea typeface="阿里巴巴普惠体" panose="00020600040101010101"/>
              </a:rPr>
              <a:t> </a:t>
            </a:r>
            <a:r>
              <a:rPr lang="en-US" altLang="zh-CN" sz="1400">
                <a:ea typeface="阿里巴巴普惠体" panose="00020600040101010101"/>
              </a:rPr>
              <a:t>state.todos.filter(todo=&gt;todo.done)</a:t>
            </a:r>
          </a:p>
          <a:p>
            <a:r>
              <a:rPr lang="en-US" altLang="zh-CN" sz="1400">
                <a:ea typeface="阿里巴巴普惠体" panose="00020600040101010101"/>
              </a:rPr>
              <a:t>  </a:t>
            </a:r>
            <a:r>
              <a:rPr lang="zh-CN" altLang="en-US" sz="1400">
                <a:ea typeface="阿里巴巴普惠体" panose="00020600040101010101"/>
              </a:rPr>
              <a:t>｝</a:t>
            </a:r>
            <a:endParaRPr lang="en-US" altLang="zh-CN" sz="1400">
              <a:ea typeface="阿里巴巴普惠体" panose="00020600040101010101"/>
            </a:endParaRPr>
          </a:p>
          <a:p>
            <a:r>
              <a:rPr lang="en-US" altLang="zh-CN" sz="1400">
                <a:ea typeface="阿里巴巴普惠体" panose="00020600040101010101"/>
              </a:rPr>
              <a:t>}</a:t>
            </a:r>
            <a:endParaRPr lang="zh-CN" altLang="en-US" sz="1400">
              <a:ea typeface="阿里巴巴普惠体" panose="00020600040101010101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41D476-ABAB-41B5-B0E6-5F86C23174EE}"/>
              </a:ext>
            </a:extLst>
          </p:cNvPr>
          <p:cNvSpPr txBox="1"/>
          <p:nvPr/>
        </p:nvSpPr>
        <p:spPr>
          <a:xfrm>
            <a:off x="9229801" y="1441637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200">
                <a:ea typeface="阿里巴巴普惠体" panose="00020600040101010101"/>
              </a:rPr>
              <a:t>new Vuex.Store</a:t>
            </a:r>
            <a:endParaRPr lang="zh-CN" altLang="en-US" sz="1200">
              <a:ea typeface="阿里巴巴普惠体" panose="00020600040101010101"/>
            </a:endParaRPr>
          </a:p>
        </p:txBody>
      </p:sp>
      <p:sp>
        <p:nvSpPr>
          <p:cNvPr id="10" name="箭头: 上 9">
            <a:extLst>
              <a:ext uri="{FF2B5EF4-FFF2-40B4-BE49-F238E27FC236}">
                <a16:creationId xmlns:a16="http://schemas.microsoft.com/office/drawing/2014/main" id="{97223B6B-F197-4099-944E-4C1ED458F495}"/>
              </a:ext>
            </a:extLst>
          </p:cNvPr>
          <p:cNvSpPr/>
          <p:nvPr/>
        </p:nvSpPr>
        <p:spPr>
          <a:xfrm rot="10800000">
            <a:off x="9546720" y="3601392"/>
            <a:ext cx="531628" cy="382772"/>
          </a:xfrm>
          <a:prstGeom prst="up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7707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2691540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>
                <a:solidFill>
                  <a:schemeClr val="tx1"/>
                </a:solidFill>
              </a:rPr>
              <a:t>应用场景</a:t>
            </a:r>
            <a:endParaRPr lang="zh-CN" altLang="en-US" dirty="0">
              <a:solidFill>
                <a:srgbClr val="AD2B26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语法</a:t>
            </a:r>
            <a:r>
              <a:rPr lang="en-US" altLang="zh-CN">
                <a:solidFill>
                  <a:srgbClr val="C00000"/>
                </a:solidFill>
              </a:rPr>
              <a:t>&amp;</a:t>
            </a:r>
            <a:r>
              <a:rPr lang="zh-CN" altLang="en-US">
                <a:solidFill>
                  <a:srgbClr val="C00000"/>
                </a:solidFill>
              </a:rPr>
              <a:t>使用格式</a:t>
            </a:r>
            <a:br>
              <a:rPr lang="en-US" altLang="zh-CN">
                <a:solidFill>
                  <a:srgbClr val="C00000"/>
                </a:solidFill>
              </a:rPr>
            </a:br>
            <a:r>
              <a:rPr lang="zh-CN" altLang="en-US">
                <a:solidFill>
                  <a:srgbClr val="C00000"/>
                </a:solidFill>
              </a:rPr>
              <a:t>直接使用</a:t>
            </a:r>
            <a:br>
              <a:rPr lang="en-US" altLang="zh-CN">
                <a:solidFill>
                  <a:srgbClr val="C00000"/>
                </a:solidFill>
              </a:rPr>
            </a:br>
            <a:r>
              <a:rPr lang="en-US" altLang="zh-CN">
                <a:solidFill>
                  <a:srgbClr val="C00000"/>
                </a:solidFill>
              </a:rPr>
              <a:t>map</a:t>
            </a:r>
            <a:r>
              <a:rPr lang="zh-CN" altLang="en-US">
                <a:solidFill>
                  <a:srgbClr val="C00000"/>
                </a:solidFill>
              </a:rPr>
              <a:t>辅助函数使用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/>
              <a:t>示例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 getters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getters</a:t>
            </a:r>
            <a:r>
              <a:rPr lang="zh-CN" altLang="en-US"/>
              <a:t>的用法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3316443-9FF4-4C65-A816-448FDB01C693}"/>
              </a:ext>
            </a:extLst>
          </p:cNvPr>
          <p:cNvSpPr/>
          <p:nvPr/>
        </p:nvSpPr>
        <p:spPr>
          <a:xfrm>
            <a:off x="7697973" y="1692298"/>
            <a:ext cx="4274288" cy="4836091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96DEF8-B0A7-4A8E-BA32-11AF771B563D}"/>
              </a:ext>
            </a:extLst>
          </p:cNvPr>
          <p:cNvSpPr txBox="1"/>
          <p:nvPr/>
        </p:nvSpPr>
        <p:spPr>
          <a:xfrm>
            <a:off x="7910169" y="2002729"/>
            <a:ext cx="3849896" cy="1384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400">
                <a:ea typeface="Alibaba PuHuiTi B"/>
              </a:rPr>
              <a:t>state: {</a:t>
            </a:r>
          </a:p>
          <a:p>
            <a:r>
              <a:rPr lang="en-US" altLang="zh-CN" sz="1400">
                <a:ea typeface="Alibaba PuHuiTi B"/>
              </a:rPr>
              <a:t>    todos: [</a:t>
            </a:r>
          </a:p>
          <a:p>
            <a:r>
              <a:rPr lang="en-US" altLang="zh-CN" sz="1400">
                <a:ea typeface="Alibaba PuHuiTi B"/>
              </a:rPr>
              <a:t>      { id: 1, text: '...', done: true },</a:t>
            </a:r>
          </a:p>
          <a:p>
            <a:r>
              <a:rPr lang="en-US" altLang="zh-CN" sz="1400">
                <a:ea typeface="Alibaba PuHuiTi B"/>
              </a:rPr>
              <a:t>      { id: 2, text: '...', done: false }</a:t>
            </a:r>
          </a:p>
          <a:p>
            <a:r>
              <a:rPr lang="en-US" altLang="zh-CN" sz="1400">
                <a:ea typeface="Alibaba PuHuiTi B"/>
              </a:rPr>
              <a:t>    ]</a:t>
            </a:r>
          </a:p>
          <a:p>
            <a:r>
              <a:rPr lang="en-US" altLang="zh-CN" sz="1400">
                <a:ea typeface="Alibaba PuHuiTi B"/>
              </a:rPr>
              <a:t>}</a:t>
            </a:r>
            <a:endParaRPr lang="zh-CN" altLang="en-US" sz="1400">
              <a:ea typeface="Alibaba PuHuiTi B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F31671-ACFE-432B-A2F2-01C88ACD4657}"/>
              </a:ext>
            </a:extLst>
          </p:cNvPr>
          <p:cNvSpPr txBox="1"/>
          <p:nvPr/>
        </p:nvSpPr>
        <p:spPr>
          <a:xfrm>
            <a:off x="7877817" y="3996151"/>
            <a:ext cx="3914600" cy="1169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400">
                <a:ea typeface="阿里巴巴普惠体" panose="00020600040101010101"/>
              </a:rPr>
              <a:t>getters: {</a:t>
            </a:r>
          </a:p>
          <a:p>
            <a:r>
              <a:rPr lang="en-US" altLang="zh-CN" sz="1400">
                <a:ea typeface="阿里巴巴普惠体" panose="00020600040101010101"/>
              </a:rPr>
              <a:t>   doneTodos</a:t>
            </a:r>
            <a:r>
              <a:rPr lang="zh-CN" altLang="en-US" sz="1400">
                <a:ea typeface="阿里巴巴普惠体" panose="00020600040101010101"/>
              </a:rPr>
              <a:t>（</a:t>
            </a:r>
            <a:r>
              <a:rPr lang="en-US" altLang="zh-CN" sz="1400">
                <a:ea typeface="阿里巴巴普惠体" panose="00020600040101010101"/>
              </a:rPr>
              <a:t>state </a:t>
            </a:r>
            <a:r>
              <a:rPr lang="zh-CN" altLang="en-US" sz="1400">
                <a:ea typeface="阿里巴巴普惠体" panose="00020600040101010101"/>
              </a:rPr>
              <a:t>）｛</a:t>
            </a:r>
            <a:endParaRPr lang="en-US" altLang="zh-CN" sz="1400">
              <a:ea typeface="阿里巴巴普惠体" panose="00020600040101010101"/>
            </a:endParaRPr>
          </a:p>
          <a:p>
            <a:r>
              <a:rPr lang="en-US" altLang="zh-CN" sz="1400">
                <a:ea typeface="阿里巴巴普惠体" panose="00020600040101010101"/>
              </a:rPr>
              <a:t>       return </a:t>
            </a:r>
            <a:r>
              <a:rPr lang="zh-CN" altLang="en-US" sz="1400">
                <a:ea typeface="阿里巴巴普惠体" panose="00020600040101010101"/>
              </a:rPr>
              <a:t> </a:t>
            </a:r>
            <a:r>
              <a:rPr lang="en-US" altLang="zh-CN" sz="1400">
                <a:ea typeface="阿里巴巴普惠体" panose="00020600040101010101"/>
              </a:rPr>
              <a:t>state.todos.filter(todo=&gt;todo.done)</a:t>
            </a:r>
          </a:p>
          <a:p>
            <a:r>
              <a:rPr lang="en-US" altLang="zh-CN" sz="1400">
                <a:ea typeface="阿里巴巴普惠体" panose="00020600040101010101"/>
              </a:rPr>
              <a:t>  </a:t>
            </a:r>
            <a:r>
              <a:rPr lang="zh-CN" altLang="en-US" sz="1400">
                <a:ea typeface="阿里巴巴普惠体" panose="00020600040101010101"/>
              </a:rPr>
              <a:t>｝</a:t>
            </a:r>
            <a:endParaRPr lang="en-US" altLang="zh-CN" sz="1400">
              <a:ea typeface="阿里巴巴普惠体" panose="00020600040101010101"/>
            </a:endParaRPr>
          </a:p>
          <a:p>
            <a:r>
              <a:rPr lang="en-US" altLang="zh-CN" sz="1400">
                <a:ea typeface="阿里巴巴普惠体" panose="00020600040101010101"/>
              </a:rPr>
              <a:t>}</a:t>
            </a:r>
            <a:endParaRPr lang="zh-CN" altLang="en-US" sz="1400">
              <a:ea typeface="阿里巴巴普惠体" panose="00020600040101010101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41D476-ABAB-41B5-B0E6-5F86C23174EE}"/>
              </a:ext>
            </a:extLst>
          </p:cNvPr>
          <p:cNvSpPr txBox="1"/>
          <p:nvPr/>
        </p:nvSpPr>
        <p:spPr>
          <a:xfrm>
            <a:off x="9229801" y="1441637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200">
                <a:ea typeface="阿里巴巴普惠体" panose="00020600040101010101"/>
              </a:rPr>
              <a:t>new Vuex.Store</a:t>
            </a:r>
            <a:endParaRPr lang="zh-CN" altLang="en-US" sz="1200">
              <a:ea typeface="阿里巴巴普惠体" panose="00020600040101010101"/>
            </a:endParaRPr>
          </a:p>
        </p:txBody>
      </p:sp>
      <p:sp>
        <p:nvSpPr>
          <p:cNvPr id="10" name="箭头: 上 9">
            <a:extLst>
              <a:ext uri="{FF2B5EF4-FFF2-40B4-BE49-F238E27FC236}">
                <a16:creationId xmlns:a16="http://schemas.microsoft.com/office/drawing/2014/main" id="{97223B6B-F197-4099-944E-4C1ED458F495}"/>
              </a:ext>
            </a:extLst>
          </p:cNvPr>
          <p:cNvSpPr/>
          <p:nvPr/>
        </p:nvSpPr>
        <p:spPr>
          <a:xfrm rot="10800000">
            <a:off x="9546720" y="3509021"/>
            <a:ext cx="531628" cy="382772"/>
          </a:xfrm>
          <a:prstGeom prst="up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42B2857-7193-4534-915C-BB21C6AB06B4}"/>
              </a:ext>
            </a:extLst>
          </p:cNvPr>
          <p:cNvSpPr/>
          <p:nvPr/>
        </p:nvSpPr>
        <p:spPr>
          <a:xfrm>
            <a:off x="3717868" y="1718635"/>
            <a:ext cx="3550740" cy="4809755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F529DEC-1AA1-4C7C-8B04-760F704EAD9F}"/>
              </a:ext>
            </a:extLst>
          </p:cNvPr>
          <p:cNvSpPr txBox="1"/>
          <p:nvPr/>
        </p:nvSpPr>
        <p:spPr>
          <a:xfrm>
            <a:off x="4902628" y="1470453"/>
            <a:ext cx="11648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highlight>
                  <a:srgbClr val="FFFFFF"/>
                </a:highlight>
                <a:ea typeface="阿里巴巴普惠体" panose="00020600040101010101"/>
              </a:rPr>
              <a:t>任意组件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B20513B-9F9A-41D0-9BB7-06DBE360DE6B}"/>
              </a:ext>
            </a:extLst>
          </p:cNvPr>
          <p:cNvSpPr txBox="1"/>
          <p:nvPr/>
        </p:nvSpPr>
        <p:spPr>
          <a:xfrm>
            <a:off x="3945159" y="2002729"/>
            <a:ext cx="3090003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>
                <a:ea typeface="Alibaba PuHuiTi B"/>
              </a:rPr>
              <a:t>&lt;template&gt;</a:t>
            </a:r>
          </a:p>
          <a:p>
            <a:r>
              <a:rPr lang="en-US" altLang="zh-CN">
                <a:ea typeface="Alibaba PuHuiTi B"/>
              </a:rPr>
              <a:t> {{ $store.getters.doneTodos}}</a:t>
            </a:r>
          </a:p>
          <a:p>
            <a:r>
              <a:rPr lang="en-US" altLang="zh-CN">
                <a:ea typeface="Alibaba PuHuiTi B"/>
              </a:rPr>
              <a:t> </a:t>
            </a:r>
          </a:p>
          <a:p>
            <a:r>
              <a:rPr lang="en-US" altLang="zh-CN">
                <a:ea typeface="Alibaba PuHuiTi B"/>
              </a:rPr>
              <a:t> {{doneTodos}}</a:t>
            </a:r>
          </a:p>
          <a:p>
            <a:r>
              <a:rPr lang="en-US" altLang="zh-CN">
                <a:ea typeface="Alibaba PuHuiTi B"/>
              </a:rPr>
              <a:t>&lt;/template&gt;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CC74F07-FBEE-48B2-8361-65A87A83E449}"/>
              </a:ext>
            </a:extLst>
          </p:cNvPr>
          <p:cNvSpPr txBox="1"/>
          <p:nvPr/>
        </p:nvSpPr>
        <p:spPr>
          <a:xfrm>
            <a:off x="3945159" y="3891793"/>
            <a:ext cx="3090003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>
                <a:ea typeface="Alibaba PuHuiTi B"/>
              </a:rPr>
              <a:t>computed: {</a:t>
            </a:r>
          </a:p>
          <a:p>
            <a:r>
              <a:rPr lang="en-US" altLang="zh-CN">
                <a:ea typeface="Alibaba PuHuiTi B"/>
              </a:rPr>
              <a:t>   c1 () {  }, </a:t>
            </a:r>
            <a:r>
              <a:rPr lang="zh-CN" altLang="en-US">
                <a:ea typeface="Alibaba PuHuiTi B"/>
              </a:rPr>
              <a:t>  </a:t>
            </a:r>
            <a:r>
              <a:rPr lang="en-US" altLang="zh-CN">
                <a:ea typeface="Alibaba PuHuiTi B"/>
              </a:rPr>
              <a:t>//</a:t>
            </a:r>
            <a:r>
              <a:rPr lang="zh-CN" altLang="en-US">
                <a:ea typeface="Alibaba PuHuiTi B"/>
              </a:rPr>
              <a:t>  </a:t>
            </a:r>
            <a:r>
              <a:rPr lang="zh-CN" altLang="en-US" sz="1200">
                <a:ea typeface="Alibaba PuHuiTi B"/>
              </a:rPr>
              <a:t>组件自己的计算属性</a:t>
            </a:r>
            <a:endParaRPr lang="en-US" altLang="zh-CN" sz="1200">
              <a:ea typeface="Alibaba PuHuiTi B"/>
            </a:endParaRPr>
          </a:p>
          <a:p>
            <a:r>
              <a:rPr lang="en-US" altLang="zh-CN">
                <a:ea typeface="Alibaba PuHuiTi B"/>
              </a:rPr>
              <a:t>   </a:t>
            </a:r>
          </a:p>
          <a:p>
            <a:r>
              <a:rPr lang="en-US" altLang="zh-CN">
                <a:ea typeface="Alibaba PuHuiTi B"/>
              </a:rPr>
              <a:t>   ...</a:t>
            </a:r>
          </a:p>
          <a:p>
            <a:endParaRPr lang="en-US" altLang="zh-CN">
              <a:ea typeface="Alibaba PuHuiTi B"/>
            </a:endParaRPr>
          </a:p>
          <a:p>
            <a:endParaRPr lang="en-US" altLang="zh-CN">
              <a:ea typeface="Alibaba PuHuiTi B"/>
            </a:endParaRPr>
          </a:p>
          <a:p>
            <a:endParaRPr lang="en-US" altLang="zh-CN">
              <a:ea typeface="Alibaba PuHuiTi B"/>
            </a:endParaRPr>
          </a:p>
          <a:p>
            <a:r>
              <a:rPr lang="en-US" altLang="zh-CN">
                <a:ea typeface="Alibaba PuHuiTi B"/>
              </a:rPr>
              <a:t>}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94EDD7E-8247-4AF4-B6E3-836C4693A9F0}"/>
              </a:ext>
            </a:extLst>
          </p:cNvPr>
          <p:cNvSpPr txBox="1"/>
          <p:nvPr/>
        </p:nvSpPr>
        <p:spPr>
          <a:xfrm>
            <a:off x="4331364" y="4747780"/>
            <a:ext cx="2703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ea typeface="Alibaba PuHuiTi B"/>
              </a:rPr>
              <a:t>mapGetters ([‘doneTodos’])</a:t>
            </a:r>
            <a:endParaRPr lang="zh-CN" altLang="en-US"/>
          </a:p>
        </p:txBody>
      </p: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43E9A0C2-2CBB-4143-88A4-D8E5179E89FA}"/>
              </a:ext>
            </a:extLst>
          </p:cNvPr>
          <p:cNvCxnSpPr>
            <a:stCxn id="8" idx="1"/>
            <a:endCxn id="13" idx="3"/>
          </p:cNvCxnSpPr>
          <p:nvPr/>
        </p:nvCxnSpPr>
        <p:spPr>
          <a:xfrm rot="10800000">
            <a:off x="7035163" y="2741393"/>
            <a:ext cx="842655" cy="1839534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3AAA8003-20BE-459B-85AC-BA31884A2B54}"/>
              </a:ext>
            </a:extLst>
          </p:cNvPr>
          <p:cNvCxnSpPr>
            <a:stCxn id="8" idx="1"/>
            <a:endCxn id="15" idx="3"/>
          </p:cNvCxnSpPr>
          <p:nvPr/>
        </p:nvCxnSpPr>
        <p:spPr>
          <a:xfrm rot="10800000" flipV="1">
            <a:off x="7035163" y="4580926"/>
            <a:ext cx="842655" cy="351519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114BA253-9AAF-4B3A-A61B-4CBBDFE84584}"/>
              </a:ext>
            </a:extLst>
          </p:cNvPr>
          <p:cNvSpPr txBox="1"/>
          <p:nvPr/>
        </p:nvSpPr>
        <p:spPr>
          <a:xfrm>
            <a:off x="4331364" y="5111683"/>
            <a:ext cx="27037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ea typeface="Alibaba PuHuiTi B"/>
              </a:rPr>
              <a:t>mapGetters ({</a:t>
            </a:r>
          </a:p>
          <a:p>
            <a:r>
              <a:rPr lang="en-US" altLang="zh-CN">
                <a:ea typeface="Alibaba PuHuiTi B"/>
              </a:rPr>
              <a:t>    newName:‘doneTodos’</a:t>
            </a:r>
          </a:p>
          <a:p>
            <a:r>
              <a:rPr lang="en-US" altLang="zh-CN">
                <a:ea typeface="Alibaba PuHuiTi B"/>
              </a:rPr>
              <a:t>})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4583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5479" y="1646133"/>
            <a:ext cx="6094520" cy="4219575"/>
          </a:xfrm>
        </p:spPr>
        <p:txBody>
          <a:bodyPr/>
          <a:lstStyle/>
          <a:p>
            <a:pPr marL="0" indent="0">
              <a:buNone/>
            </a:pPr>
            <a:endParaRPr lang="en-US" altLang="zh-CN">
              <a:solidFill>
                <a:srgbClr val="AD2B26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vue</a:t>
            </a:r>
            <a:r>
              <a:rPr lang="zh-CN" altLang="en-US">
                <a:solidFill>
                  <a:schemeClr val="tx1"/>
                </a:solidFill>
              </a:rPr>
              <a:t>概述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基本使用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五个核心概念</a:t>
            </a:r>
            <a:endParaRPr lang="en-US" altLang="zh-CN">
              <a:solidFill>
                <a:srgbClr val="C00000"/>
              </a:solidFill>
            </a:endParaRPr>
          </a:p>
          <a:p>
            <a:pPr lvl="1"/>
            <a:r>
              <a:rPr lang="en-US" altLang="zh-CN"/>
              <a:t>state</a:t>
            </a:r>
          </a:p>
          <a:p>
            <a:pPr lvl="1"/>
            <a:r>
              <a:rPr lang="en-US" altLang="zh-CN"/>
              <a:t>mutations</a:t>
            </a:r>
          </a:p>
          <a:p>
            <a:pPr lvl="1"/>
            <a:r>
              <a:rPr lang="en-US" altLang="zh-CN"/>
              <a:t>getters</a:t>
            </a:r>
          </a:p>
          <a:p>
            <a:pPr lvl="1"/>
            <a:r>
              <a:rPr lang="en-US" altLang="zh-CN">
                <a:solidFill>
                  <a:srgbClr val="C00000"/>
                </a:solidFill>
              </a:rPr>
              <a:t>actions</a:t>
            </a:r>
          </a:p>
          <a:p>
            <a:pPr lvl="1"/>
            <a:r>
              <a:rPr lang="en-US" altLang="zh-CN"/>
              <a:t>modules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 </a:t>
            </a:r>
            <a:r>
              <a:rPr lang="en-US" altLang="zh-CN"/>
              <a:t>Vuex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vuex</a:t>
            </a:r>
            <a:r>
              <a:rPr lang="zh-CN" altLang="en-US"/>
              <a:t>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3294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2627744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>
                <a:solidFill>
                  <a:srgbClr val="AD2B26"/>
                </a:solidFill>
              </a:rPr>
              <a:t>应用场景</a:t>
            </a:r>
            <a:br>
              <a:rPr lang="en-US" altLang="zh-CN">
                <a:solidFill>
                  <a:srgbClr val="AD2B26"/>
                </a:solidFill>
              </a:rPr>
            </a:br>
            <a:r>
              <a:rPr lang="zh-CN" altLang="en-US">
                <a:solidFill>
                  <a:srgbClr val="AD2B26"/>
                </a:solidFill>
              </a:rPr>
              <a:t>处理异步操作。例如：发</a:t>
            </a:r>
            <a:r>
              <a:rPr lang="en-US" altLang="zh-CN">
                <a:solidFill>
                  <a:srgbClr val="AD2B26"/>
                </a:solidFill>
              </a:rPr>
              <a:t>ajax</a:t>
            </a:r>
            <a:r>
              <a:rPr lang="zh-CN" altLang="en-US">
                <a:solidFill>
                  <a:srgbClr val="AD2B26"/>
                </a:solidFill>
              </a:rPr>
              <a:t>请求获取数据</a:t>
            </a:r>
            <a:endParaRPr lang="zh-CN" altLang="en-US" dirty="0">
              <a:solidFill>
                <a:srgbClr val="AD2B26"/>
              </a:solidFill>
            </a:endParaRPr>
          </a:p>
          <a:p>
            <a:r>
              <a:rPr lang="zh-CN" altLang="en-US"/>
              <a:t>语法格式</a:t>
            </a:r>
            <a:endParaRPr lang="zh-CN" altLang="en-US" dirty="0"/>
          </a:p>
          <a:p>
            <a:r>
              <a:rPr lang="zh-CN" altLang="en-US"/>
              <a:t>示例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3.4 actions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actions</a:t>
            </a:r>
            <a:r>
              <a:rPr lang="zh-CN" altLang="en-US"/>
              <a:t>的用法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22402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2627744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>
                <a:solidFill>
                  <a:schemeClr val="tx1"/>
                </a:solidFill>
              </a:rPr>
              <a:t>应用场景</a:t>
            </a:r>
            <a:br>
              <a:rPr lang="en-US" altLang="zh-CN">
                <a:solidFill>
                  <a:schemeClr val="tx1"/>
                </a:solidFill>
              </a:rPr>
            </a:br>
            <a:r>
              <a:rPr lang="zh-CN" altLang="en-US">
                <a:solidFill>
                  <a:schemeClr val="tx1"/>
                </a:solidFill>
              </a:rPr>
              <a:t>处理异步操作。例如：发</a:t>
            </a:r>
            <a:r>
              <a:rPr lang="en-US" altLang="zh-CN">
                <a:solidFill>
                  <a:schemeClr val="tx1"/>
                </a:solidFill>
              </a:rPr>
              <a:t>ajax</a:t>
            </a:r>
            <a:r>
              <a:rPr lang="zh-CN" altLang="en-US">
                <a:solidFill>
                  <a:schemeClr val="tx1"/>
                </a:solidFill>
              </a:rPr>
              <a:t>请求获取数据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语法格式</a:t>
            </a:r>
            <a:br>
              <a:rPr lang="en-US" altLang="zh-CN">
                <a:solidFill>
                  <a:srgbClr val="C00000"/>
                </a:solidFill>
              </a:rPr>
            </a:br>
            <a:r>
              <a:rPr lang="zh-CN" altLang="en-US">
                <a:solidFill>
                  <a:srgbClr val="C00000"/>
                </a:solidFill>
              </a:rPr>
              <a:t>定义</a:t>
            </a:r>
            <a:br>
              <a:rPr lang="en-US" altLang="zh-CN">
                <a:solidFill>
                  <a:srgbClr val="C00000"/>
                </a:solidFill>
              </a:rPr>
            </a:br>
            <a:r>
              <a:rPr lang="zh-CN" altLang="en-US">
                <a:solidFill>
                  <a:srgbClr val="C00000"/>
                </a:solidFill>
              </a:rPr>
              <a:t>分发（带载荷）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/>
              <a:t>示例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3.4 actions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actions</a:t>
            </a:r>
            <a:r>
              <a:rPr lang="zh-CN" altLang="en-US"/>
              <a:t>的用法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B1D9066-DDBD-4510-9508-02672FF5DBE2}"/>
              </a:ext>
            </a:extLst>
          </p:cNvPr>
          <p:cNvSpPr/>
          <p:nvPr/>
        </p:nvSpPr>
        <p:spPr>
          <a:xfrm>
            <a:off x="7635244" y="1115261"/>
            <a:ext cx="4299095" cy="5085056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057BB8-A376-4494-844B-E273AB9568ED}"/>
              </a:ext>
            </a:extLst>
          </p:cNvPr>
          <p:cNvSpPr txBox="1"/>
          <p:nvPr/>
        </p:nvSpPr>
        <p:spPr>
          <a:xfrm>
            <a:off x="7847441" y="1359356"/>
            <a:ext cx="3914600" cy="1384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400">
                <a:ea typeface="Alibaba PuHuiTi B"/>
              </a:rPr>
              <a:t>state: {</a:t>
            </a:r>
          </a:p>
          <a:p>
            <a:r>
              <a:rPr lang="en-US" altLang="zh-CN" sz="1400">
                <a:ea typeface="Alibaba PuHuiTi B"/>
              </a:rPr>
              <a:t>    books: [</a:t>
            </a:r>
          </a:p>
          <a:p>
            <a:r>
              <a:rPr lang="en-US" altLang="zh-CN" sz="1400">
                <a:ea typeface="Alibaba PuHuiTi B"/>
              </a:rPr>
              <a:t>      { id: 1, text: '...', done: true },</a:t>
            </a:r>
          </a:p>
          <a:p>
            <a:r>
              <a:rPr lang="en-US" altLang="zh-CN" sz="1400">
                <a:ea typeface="Alibaba PuHuiTi B"/>
              </a:rPr>
              <a:t>      { id: 2, text: '...', done: false }</a:t>
            </a:r>
          </a:p>
          <a:p>
            <a:r>
              <a:rPr lang="en-US" altLang="zh-CN" sz="1400">
                <a:ea typeface="Alibaba PuHuiTi B"/>
              </a:rPr>
              <a:t>    ]</a:t>
            </a:r>
          </a:p>
          <a:p>
            <a:r>
              <a:rPr lang="en-US" altLang="zh-CN" sz="1400">
                <a:ea typeface="Alibaba PuHuiTi B"/>
              </a:rPr>
              <a:t>}</a:t>
            </a:r>
            <a:endParaRPr lang="zh-CN" altLang="en-US" sz="1400">
              <a:ea typeface="Alibaba PuHuiTi B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3353DD-87E8-474C-BE6C-77EF70CDABED}"/>
              </a:ext>
            </a:extLst>
          </p:cNvPr>
          <p:cNvSpPr txBox="1"/>
          <p:nvPr/>
        </p:nvSpPr>
        <p:spPr>
          <a:xfrm>
            <a:off x="7847441" y="3025335"/>
            <a:ext cx="3914600" cy="1169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400">
                <a:ea typeface="阿里巴巴普惠体" panose="00020600040101010101"/>
              </a:rPr>
              <a:t>mutations: {</a:t>
            </a:r>
          </a:p>
          <a:p>
            <a:r>
              <a:rPr lang="en-US" altLang="zh-CN" sz="1400">
                <a:ea typeface="阿里巴巴普惠体" panose="00020600040101010101"/>
              </a:rPr>
              <a:t>   setBooks</a:t>
            </a:r>
            <a:r>
              <a:rPr lang="zh-CN" altLang="en-US" sz="1400">
                <a:ea typeface="阿里巴巴普惠体" panose="00020600040101010101"/>
              </a:rPr>
              <a:t>（</a:t>
            </a:r>
            <a:r>
              <a:rPr lang="en-US" altLang="zh-CN" sz="1400">
                <a:ea typeface="阿里巴巴普惠体" panose="00020600040101010101"/>
              </a:rPr>
              <a:t>state, payload</a:t>
            </a:r>
            <a:r>
              <a:rPr lang="zh-CN" altLang="en-US" sz="1400">
                <a:ea typeface="阿里巴巴普惠体" panose="00020600040101010101"/>
              </a:rPr>
              <a:t>）｛</a:t>
            </a:r>
            <a:endParaRPr lang="en-US" altLang="zh-CN" sz="1400">
              <a:ea typeface="阿里巴巴普惠体" panose="00020600040101010101"/>
            </a:endParaRPr>
          </a:p>
          <a:p>
            <a:r>
              <a:rPr lang="en-US" altLang="zh-CN" sz="1400">
                <a:ea typeface="阿里巴巴普惠体" panose="00020600040101010101"/>
              </a:rPr>
              <a:t>       state.books = payload</a:t>
            </a:r>
          </a:p>
          <a:p>
            <a:r>
              <a:rPr lang="en-US" altLang="zh-CN" sz="1400">
                <a:ea typeface="阿里巴巴普惠体" panose="00020600040101010101"/>
              </a:rPr>
              <a:t>  </a:t>
            </a:r>
            <a:r>
              <a:rPr lang="zh-CN" altLang="en-US" sz="1400">
                <a:ea typeface="阿里巴巴普惠体" panose="00020600040101010101"/>
              </a:rPr>
              <a:t>｝</a:t>
            </a:r>
            <a:endParaRPr lang="en-US" altLang="zh-CN" sz="1400">
              <a:ea typeface="阿里巴巴普惠体" panose="00020600040101010101"/>
            </a:endParaRPr>
          </a:p>
          <a:p>
            <a:r>
              <a:rPr lang="en-US" altLang="zh-CN" sz="1400">
                <a:ea typeface="阿里巴巴普惠体" panose="00020600040101010101"/>
              </a:rPr>
              <a:t>}</a:t>
            </a:r>
            <a:endParaRPr lang="zh-CN" altLang="en-US" sz="1400">
              <a:ea typeface="阿里巴巴普惠体" panose="00020600040101010101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4429B4-2BD3-46BB-9371-B43999944528}"/>
              </a:ext>
            </a:extLst>
          </p:cNvPr>
          <p:cNvSpPr txBox="1"/>
          <p:nvPr/>
        </p:nvSpPr>
        <p:spPr>
          <a:xfrm>
            <a:off x="9167073" y="864600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200">
                <a:ea typeface="阿里巴巴普惠体" panose="00020600040101010101"/>
              </a:rPr>
              <a:t>new Vuex.Store</a:t>
            </a:r>
            <a:endParaRPr lang="zh-CN" altLang="en-US" sz="1200">
              <a:ea typeface="阿里巴巴普惠体" panose="00020600040101010101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96E934F-44B2-4BC2-A0F2-93797987EF1E}"/>
              </a:ext>
            </a:extLst>
          </p:cNvPr>
          <p:cNvSpPr txBox="1"/>
          <p:nvPr/>
        </p:nvSpPr>
        <p:spPr>
          <a:xfrm>
            <a:off x="7847441" y="4380621"/>
            <a:ext cx="3914600" cy="1384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400">
                <a:ea typeface="阿里巴巴普惠体" panose="00020600040101010101"/>
              </a:rPr>
              <a:t>action: {</a:t>
            </a:r>
          </a:p>
          <a:p>
            <a:r>
              <a:rPr lang="en-US" altLang="zh-CN" sz="1400">
                <a:ea typeface="阿里巴巴普惠体" panose="00020600040101010101"/>
              </a:rPr>
              <a:t>   getBooks</a:t>
            </a:r>
            <a:r>
              <a:rPr lang="zh-CN" altLang="en-US" sz="1400">
                <a:ea typeface="阿里巴巴普惠体" panose="00020600040101010101"/>
              </a:rPr>
              <a:t>（</a:t>
            </a:r>
            <a:r>
              <a:rPr lang="en-US" altLang="zh-CN" sz="1400">
                <a:ea typeface="阿里巴巴普惠体" panose="00020600040101010101"/>
              </a:rPr>
              <a:t>context</a:t>
            </a:r>
            <a:r>
              <a:rPr lang="zh-CN" altLang="en-US" sz="1400">
                <a:ea typeface="阿里巴巴普惠体" panose="00020600040101010101"/>
              </a:rPr>
              <a:t>）</a:t>
            </a:r>
            <a:r>
              <a:rPr lang="en-US" altLang="zh-CN" sz="1400">
                <a:ea typeface="阿里巴巴普惠体" panose="00020600040101010101"/>
              </a:rPr>
              <a:t>{</a:t>
            </a:r>
          </a:p>
          <a:p>
            <a:r>
              <a:rPr lang="en-US" altLang="zh-CN" sz="1400">
                <a:ea typeface="阿里巴巴普惠体" panose="00020600040101010101"/>
              </a:rPr>
              <a:t>       axios().then(res</a:t>
            </a:r>
            <a:r>
              <a:rPr lang="zh-CN" altLang="en-US" sz="1400">
                <a:ea typeface="阿里巴巴普惠体" panose="00020600040101010101"/>
              </a:rPr>
              <a:t> </a:t>
            </a:r>
            <a:r>
              <a:rPr lang="en-US" altLang="zh-CN" sz="1400">
                <a:ea typeface="阿里巴巴普惠体" panose="00020600040101010101"/>
              </a:rPr>
              <a:t>=&gt;</a:t>
            </a:r>
            <a:r>
              <a:rPr lang="zh-CN" altLang="en-US" sz="1400">
                <a:ea typeface="阿里巴巴普惠体" panose="00020600040101010101"/>
              </a:rPr>
              <a:t> </a:t>
            </a:r>
            <a:endParaRPr lang="en-US" altLang="zh-CN" sz="1400">
              <a:ea typeface="阿里巴巴普惠体" panose="00020600040101010101"/>
            </a:endParaRPr>
          </a:p>
          <a:p>
            <a:r>
              <a:rPr lang="en-US" altLang="zh-CN" sz="1400">
                <a:ea typeface="阿里巴巴普惠体" panose="00020600040101010101"/>
              </a:rPr>
              <a:t>              </a:t>
            </a:r>
            <a:r>
              <a:rPr lang="en-US" altLang="zh-CN" sz="1400">
                <a:solidFill>
                  <a:srgbClr val="C00000"/>
                </a:solidFill>
                <a:ea typeface="阿里巴巴普惠体" panose="00020600040101010101"/>
              </a:rPr>
              <a:t>context.commit</a:t>
            </a:r>
            <a:r>
              <a:rPr lang="en-US" altLang="zh-CN" sz="1400">
                <a:ea typeface="阿里巴巴普惠体" panose="00020600040101010101"/>
              </a:rPr>
              <a:t>(‘setBooks’, res.data.data)</a:t>
            </a:r>
          </a:p>
          <a:p>
            <a:r>
              <a:rPr lang="zh-CN" altLang="en-US" sz="1400">
                <a:ea typeface="阿里巴巴普惠体" panose="00020600040101010101"/>
              </a:rPr>
              <a:t>   </a:t>
            </a:r>
            <a:r>
              <a:rPr lang="en-US" altLang="zh-CN" sz="1400">
                <a:ea typeface="阿里巴巴普惠体" panose="00020600040101010101"/>
              </a:rPr>
              <a:t>)</a:t>
            </a:r>
            <a:r>
              <a:rPr lang="zh-CN" altLang="en-US" sz="1400">
                <a:ea typeface="阿里巴巴普惠体" panose="00020600040101010101"/>
              </a:rPr>
              <a:t>｝</a:t>
            </a:r>
            <a:endParaRPr lang="en-US" altLang="zh-CN" sz="1400">
              <a:ea typeface="阿里巴巴普惠体" panose="00020600040101010101"/>
            </a:endParaRPr>
          </a:p>
          <a:p>
            <a:r>
              <a:rPr lang="en-US" altLang="zh-CN" sz="1400">
                <a:ea typeface="阿里巴巴普惠体" panose="00020600040101010101"/>
              </a:rPr>
              <a:t>}</a:t>
            </a:r>
            <a:endParaRPr lang="zh-CN" altLang="en-US" sz="1400">
              <a:ea typeface="阿里巴巴普惠体" panose="00020600040101010101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ED6941F-4DBC-42FF-AE39-75344D34297C}"/>
              </a:ext>
            </a:extLst>
          </p:cNvPr>
          <p:cNvSpPr/>
          <p:nvPr/>
        </p:nvSpPr>
        <p:spPr>
          <a:xfrm>
            <a:off x="3580166" y="1664657"/>
            <a:ext cx="3550740" cy="3290116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5BABEA3-9B82-43AC-8864-B75A48E9C072}"/>
              </a:ext>
            </a:extLst>
          </p:cNvPr>
          <p:cNvSpPr txBox="1"/>
          <p:nvPr/>
        </p:nvSpPr>
        <p:spPr>
          <a:xfrm>
            <a:off x="4773132" y="1382425"/>
            <a:ext cx="11648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highlight>
                  <a:srgbClr val="FFFFFF"/>
                </a:highlight>
                <a:ea typeface="阿里巴巴普惠体" panose="00020600040101010101"/>
              </a:rPr>
              <a:t>任意组件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82622C1-124A-48D1-86AA-D1484D1FC4C3}"/>
              </a:ext>
            </a:extLst>
          </p:cNvPr>
          <p:cNvSpPr txBox="1"/>
          <p:nvPr/>
        </p:nvSpPr>
        <p:spPr>
          <a:xfrm>
            <a:off x="3802327" y="3057624"/>
            <a:ext cx="3090003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>
                <a:ea typeface="Alibaba PuHuiTi B"/>
              </a:rPr>
              <a:t>created: {</a:t>
            </a:r>
          </a:p>
          <a:p>
            <a:r>
              <a:rPr lang="en-US" altLang="zh-CN">
                <a:ea typeface="Alibaba PuHuiTi B"/>
              </a:rPr>
              <a:t>   this.$store.</a:t>
            </a:r>
            <a:r>
              <a:rPr lang="en-US" altLang="zh-CN">
                <a:solidFill>
                  <a:srgbClr val="C00000"/>
                </a:solidFill>
                <a:ea typeface="阿里巴巴普惠体" panose="00020600040101010101"/>
              </a:rPr>
              <a:t>dispatch(‘getBooks’)</a:t>
            </a:r>
          </a:p>
          <a:p>
            <a:r>
              <a:rPr lang="en-US" altLang="zh-CN">
                <a:ea typeface="Alibaba PuHuiTi B"/>
              </a:rPr>
              <a:t>}</a:t>
            </a:r>
          </a:p>
        </p:txBody>
      </p: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BD70C90C-68B4-4B5E-8AE2-0C8F785097E5}"/>
              </a:ext>
            </a:extLst>
          </p:cNvPr>
          <p:cNvCxnSpPr>
            <a:stCxn id="15" idx="3"/>
            <a:endCxn id="11" idx="1"/>
          </p:cNvCxnSpPr>
          <p:nvPr/>
        </p:nvCxnSpPr>
        <p:spPr>
          <a:xfrm>
            <a:off x="6892330" y="3657789"/>
            <a:ext cx="955111" cy="141533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6F7FB090-DC74-49E9-96AF-F4E35F5483D3}"/>
              </a:ext>
            </a:extLst>
          </p:cNvPr>
          <p:cNvCxnSpPr>
            <a:cxnSpLocks/>
            <a:stCxn id="11" idx="3"/>
            <a:endCxn id="8" idx="3"/>
          </p:cNvCxnSpPr>
          <p:nvPr/>
        </p:nvCxnSpPr>
        <p:spPr>
          <a:xfrm flipV="1">
            <a:off x="11762041" y="3610111"/>
            <a:ext cx="12700" cy="1463008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9965B265-3372-4B64-A2C5-BD43092A0A11}"/>
              </a:ext>
            </a:extLst>
          </p:cNvPr>
          <p:cNvCxnSpPr>
            <a:cxnSpLocks/>
            <a:stCxn id="8" idx="3"/>
            <a:endCxn id="7" idx="3"/>
          </p:cNvCxnSpPr>
          <p:nvPr/>
        </p:nvCxnSpPr>
        <p:spPr>
          <a:xfrm flipV="1">
            <a:off x="11762041" y="2051854"/>
            <a:ext cx="12700" cy="1558257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8983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2691540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>
                <a:solidFill>
                  <a:schemeClr val="tx1"/>
                </a:solidFill>
              </a:rPr>
              <a:t>应用场景</a:t>
            </a:r>
            <a:endParaRPr lang="zh-CN" altLang="en-US" dirty="0">
              <a:solidFill>
                <a:srgbClr val="AD2B26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语法</a:t>
            </a:r>
            <a:r>
              <a:rPr lang="en-US" altLang="zh-CN">
                <a:solidFill>
                  <a:srgbClr val="C00000"/>
                </a:solidFill>
              </a:rPr>
              <a:t>&amp;</a:t>
            </a:r>
            <a:r>
              <a:rPr lang="zh-CN" altLang="en-US">
                <a:solidFill>
                  <a:srgbClr val="C00000"/>
                </a:solidFill>
              </a:rPr>
              <a:t>使用格式</a:t>
            </a:r>
            <a:br>
              <a:rPr lang="en-US" altLang="zh-CN">
                <a:solidFill>
                  <a:srgbClr val="C00000"/>
                </a:solidFill>
              </a:rPr>
            </a:br>
            <a:r>
              <a:rPr lang="zh-CN" altLang="en-US">
                <a:solidFill>
                  <a:srgbClr val="C00000"/>
                </a:solidFill>
              </a:rPr>
              <a:t>直接使用</a:t>
            </a:r>
            <a:br>
              <a:rPr lang="en-US" altLang="zh-CN">
                <a:solidFill>
                  <a:srgbClr val="C00000"/>
                </a:solidFill>
              </a:rPr>
            </a:br>
            <a:r>
              <a:rPr lang="en-US" altLang="zh-CN">
                <a:solidFill>
                  <a:srgbClr val="C00000"/>
                </a:solidFill>
              </a:rPr>
              <a:t>map</a:t>
            </a:r>
            <a:r>
              <a:rPr lang="zh-CN" altLang="en-US">
                <a:solidFill>
                  <a:srgbClr val="C00000"/>
                </a:solidFill>
              </a:rPr>
              <a:t>辅助函数使用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/>
              <a:t>示例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3.4 actions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actions</a:t>
            </a:r>
            <a:r>
              <a:rPr lang="zh-CN" altLang="en-US"/>
              <a:t>的用法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3316443-9FF4-4C65-A816-448FDB01C693}"/>
              </a:ext>
            </a:extLst>
          </p:cNvPr>
          <p:cNvSpPr/>
          <p:nvPr/>
        </p:nvSpPr>
        <p:spPr>
          <a:xfrm>
            <a:off x="8916838" y="1692299"/>
            <a:ext cx="2697294" cy="4836091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96DEF8-B0A7-4A8E-BA32-11AF771B563D}"/>
              </a:ext>
            </a:extLst>
          </p:cNvPr>
          <p:cNvSpPr txBox="1"/>
          <p:nvPr/>
        </p:nvSpPr>
        <p:spPr>
          <a:xfrm>
            <a:off x="9129034" y="2002730"/>
            <a:ext cx="2243924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400">
                <a:ea typeface="Alibaba PuHuiTi B"/>
              </a:rPr>
              <a:t>state: {</a:t>
            </a:r>
          </a:p>
          <a:p>
            <a:r>
              <a:rPr lang="en-US" altLang="zh-CN" sz="1400">
                <a:ea typeface="Alibaba PuHuiTi B"/>
              </a:rPr>
              <a:t>}</a:t>
            </a:r>
            <a:endParaRPr lang="zh-CN" altLang="en-US" sz="1400">
              <a:ea typeface="Alibaba PuHuiTi B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F31671-ACFE-432B-A2F2-01C88ACD4657}"/>
              </a:ext>
            </a:extLst>
          </p:cNvPr>
          <p:cNvSpPr txBox="1"/>
          <p:nvPr/>
        </p:nvSpPr>
        <p:spPr>
          <a:xfrm>
            <a:off x="9096682" y="3996152"/>
            <a:ext cx="2276276" cy="1169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400">
                <a:ea typeface="阿里巴巴普惠体" panose="00020600040101010101"/>
              </a:rPr>
              <a:t>actions: {</a:t>
            </a:r>
          </a:p>
          <a:p>
            <a:r>
              <a:rPr lang="en-US" altLang="zh-CN" sz="1400">
                <a:ea typeface="阿里巴巴普惠体" panose="00020600040101010101"/>
              </a:rPr>
              <a:t>   a1</a:t>
            </a:r>
            <a:r>
              <a:rPr lang="zh-CN" altLang="en-US" sz="1400">
                <a:ea typeface="阿里巴巴普惠体" panose="00020600040101010101"/>
              </a:rPr>
              <a:t>（</a:t>
            </a:r>
            <a:r>
              <a:rPr lang="en-US" altLang="zh-CN" sz="1400">
                <a:ea typeface="阿里巴巴普惠体" panose="00020600040101010101"/>
              </a:rPr>
              <a:t>context </a:t>
            </a:r>
            <a:r>
              <a:rPr lang="zh-CN" altLang="en-US" sz="1400">
                <a:ea typeface="阿里巴巴普惠体" panose="00020600040101010101"/>
              </a:rPr>
              <a:t>）｛</a:t>
            </a:r>
            <a:endParaRPr lang="en-US" altLang="zh-CN" sz="1400">
              <a:ea typeface="阿里巴巴普惠体" panose="00020600040101010101"/>
            </a:endParaRPr>
          </a:p>
          <a:p>
            <a:r>
              <a:rPr lang="en-US" altLang="zh-CN" sz="1400">
                <a:ea typeface="阿里巴巴普惠体" panose="00020600040101010101"/>
              </a:rPr>
              <a:t> </a:t>
            </a:r>
          </a:p>
          <a:p>
            <a:r>
              <a:rPr lang="en-US" altLang="zh-CN" sz="1400">
                <a:ea typeface="阿里巴巴普惠体" panose="00020600040101010101"/>
              </a:rPr>
              <a:t>  </a:t>
            </a:r>
            <a:r>
              <a:rPr lang="zh-CN" altLang="en-US" sz="1400">
                <a:ea typeface="阿里巴巴普惠体" panose="00020600040101010101"/>
              </a:rPr>
              <a:t>｝</a:t>
            </a:r>
            <a:endParaRPr lang="en-US" altLang="zh-CN" sz="1400">
              <a:ea typeface="阿里巴巴普惠体" panose="00020600040101010101"/>
            </a:endParaRPr>
          </a:p>
          <a:p>
            <a:r>
              <a:rPr lang="en-US" altLang="zh-CN" sz="1400">
                <a:ea typeface="阿里巴巴普惠体" panose="00020600040101010101"/>
              </a:rPr>
              <a:t>}</a:t>
            </a:r>
            <a:endParaRPr lang="zh-CN" altLang="en-US" sz="1400">
              <a:ea typeface="阿里巴巴普惠体" panose="00020600040101010101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41D476-ABAB-41B5-B0E6-5F86C23174EE}"/>
              </a:ext>
            </a:extLst>
          </p:cNvPr>
          <p:cNvSpPr txBox="1"/>
          <p:nvPr/>
        </p:nvSpPr>
        <p:spPr>
          <a:xfrm>
            <a:off x="9682752" y="1511661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200">
                <a:ea typeface="阿里巴巴普惠体" panose="00020600040101010101"/>
              </a:rPr>
              <a:t>new Vuex.Store</a:t>
            </a:r>
            <a:endParaRPr lang="zh-CN" altLang="en-US" sz="1200">
              <a:ea typeface="阿里巴巴普惠体" panose="00020600040101010101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42B2857-7193-4534-915C-BB21C6AB06B4}"/>
              </a:ext>
            </a:extLst>
          </p:cNvPr>
          <p:cNvSpPr/>
          <p:nvPr/>
        </p:nvSpPr>
        <p:spPr>
          <a:xfrm>
            <a:off x="3717867" y="1718635"/>
            <a:ext cx="4267183" cy="4809755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F529DEC-1AA1-4C7C-8B04-760F704EAD9F}"/>
              </a:ext>
            </a:extLst>
          </p:cNvPr>
          <p:cNvSpPr txBox="1"/>
          <p:nvPr/>
        </p:nvSpPr>
        <p:spPr>
          <a:xfrm>
            <a:off x="6820243" y="1843050"/>
            <a:ext cx="11648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highlight>
                  <a:srgbClr val="FFFFFF"/>
                </a:highlight>
                <a:ea typeface="阿里巴巴普惠体" panose="00020600040101010101"/>
              </a:rPr>
              <a:t>任意组件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CC74F07-FBEE-48B2-8361-65A87A83E449}"/>
              </a:ext>
            </a:extLst>
          </p:cNvPr>
          <p:cNvSpPr txBox="1"/>
          <p:nvPr/>
        </p:nvSpPr>
        <p:spPr>
          <a:xfrm>
            <a:off x="3901999" y="3325525"/>
            <a:ext cx="3659447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>
                <a:ea typeface="Alibaba PuHuiTi B"/>
              </a:rPr>
              <a:t>methods: {</a:t>
            </a:r>
          </a:p>
          <a:p>
            <a:r>
              <a:rPr lang="en-US" altLang="zh-CN">
                <a:ea typeface="Alibaba PuHuiTi B"/>
              </a:rPr>
              <a:t>   c1 () { </a:t>
            </a:r>
          </a:p>
          <a:p>
            <a:r>
              <a:rPr lang="en-US" altLang="zh-CN">
                <a:ea typeface="Alibaba PuHuiTi B"/>
              </a:rPr>
              <a:t>       this.$store.dispatch(‘action</a:t>
            </a:r>
            <a:r>
              <a:rPr lang="zh-CN" altLang="en-US">
                <a:ea typeface="Alibaba PuHuiTi B"/>
              </a:rPr>
              <a:t>名字</a:t>
            </a:r>
            <a:r>
              <a:rPr lang="en-US" altLang="zh-CN">
                <a:ea typeface="Alibaba PuHuiTi B"/>
              </a:rPr>
              <a:t>’)</a:t>
            </a:r>
          </a:p>
          <a:p>
            <a:r>
              <a:rPr lang="en-US" altLang="zh-CN">
                <a:ea typeface="Alibaba PuHuiTi B"/>
              </a:rPr>
              <a:t>   }, </a:t>
            </a:r>
          </a:p>
          <a:p>
            <a:r>
              <a:rPr lang="en-US" altLang="zh-CN">
                <a:ea typeface="Alibaba PuHuiTi B"/>
              </a:rPr>
              <a:t>   ...</a:t>
            </a:r>
          </a:p>
          <a:p>
            <a:endParaRPr lang="en-US" altLang="zh-CN">
              <a:ea typeface="Alibaba PuHuiTi B"/>
            </a:endParaRPr>
          </a:p>
          <a:p>
            <a:endParaRPr lang="en-US" altLang="zh-CN">
              <a:ea typeface="Alibaba PuHuiTi B"/>
            </a:endParaRPr>
          </a:p>
          <a:p>
            <a:endParaRPr lang="en-US" altLang="zh-CN">
              <a:ea typeface="Alibaba PuHuiTi B"/>
            </a:endParaRPr>
          </a:p>
          <a:p>
            <a:r>
              <a:rPr lang="en-US" altLang="zh-CN">
                <a:ea typeface="Alibaba PuHuiTi B"/>
              </a:rPr>
              <a:t>}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94EDD7E-8247-4AF4-B6E3-836C4693A9F0}"/>
              </a:ext>
            </a:extLst>
          </p:cNvPr>
          <p:cNvSpPr txBox="1"/>
          <p:nvPr/>
        </p:nvSpPr>
        <p:spPr>
          <a:xfrm>
            <a:off x="4331365" y="4472959"/>
            <a:ext cx="2703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ea typeface="Alibaba PuHuiTi B"/>
              </a:rPr>
              <a:t>mapActions ([‘a1’])</a:t>
            </a:r>
            <a:endParaRPr lang="zh-CN" altLang="en-US"/>
          </a:p>
        </p:txBody>
      </p: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43E9A0C2-2CBB-4143-88A4-D8E5179E89FA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>
            <a:off x="7601162" y="4042358"/>
            <a:ext cx="1495521" cy="53857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3AAA8003-20BE-459B-85AC-BA31884A2B54}"/>
              </a:ext>
            </a:extLst>
          </p:cNvPr>
          <p:cNvCxnSpPr>
            <a:cxnSpLocks/>
            <a:stCxn id="8" idx="1"/>
            <a:endCxn id="15" idx="3"/>
          </p:cNvCxnSpPr>
          <p:nvPr/>
        </p:nvCxnSpPr>
        <p:spPr>
          <a:xfrm rot="10800000" flipV="1">
            <a:off x="7035164" y="4580927"/>
            <a:ext cx="2061519" cy="76697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114BA253-9AAF-4B3A-A61B-4CBBDFE84584}"/>
              </a:ext>
            </a:extLst>
          </p:cNvPr>
          <p:cNvSpPr txBox="1"/>
          <p:nvPr/>
        </p:nvSpPr>
        <p:spPr>
          <a:xfrm>
            <a:off x="4309784" y="4805031"/>
            <a:ext cx="27037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ea typeface="Alibaba PuHuiTi B"/>
              </a:rPr>
              <a:t>mapActions ({</a:t>
            </a:r>
          </a:p>
          <a:p>
            <a:r>
              <a:rPr lang="en-US" altLang="zh-CN">
                <a:ea typeface="Alibaba PuHuiTi B"/>
              </a:rPr>
              <a:t>    newName:‘a1’</a:t>
            </a:r>
          </a:p>
          <a:p>
            <a:r>
              <a:rPr lang="en-US" altLang="zh-CN">
                <a:ea typeface="Alibaba PuHuiTi B"/>
              </a:rPr>
              <a:t>})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800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5479" y="1646133"/>
            <a:ext cx="6094520" cy="4219575"/>
          </a:xfrm>
        </p:spPr>
        <p:txBody>
          <a:bodyPr/>
          <a:lstStyle/>
          <a:p>
            <a:pPr marL="0" indent="0">
              <a:buNone/>
            </a:pPr>
            <a:endParaRPr lang="en-US" altLang="zh-CN">
              <a:solidFill>
                <a:srgbClr val="AD2B26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vue</a:t>
            </a:r>
            <a:r>
              <a:rPr lang="zh-CN" altLang="en-US">
                <a:solidFill>
                  <a:schemeClr val="tx1"/>
                </a:solidFill>
              </a:rPr>
              <a:t>概述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基本使用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五个核心概念</a:t>
            </a:r>
            <a:endParaRPr lang="en-US" altLang="zh-CN">
              <a:solidFill>
                <a:srgbClr val="C00000"/>
              </a:solidFill>
            </a:endParaRPr>
          </a:p>
          <a:p>
            <a:pPr lvl="1"/>
            <a:r>
              <a:rPr lang="en-US" altLang="zh-CN"/>
              <a:t>state</a:t>
            </a:r>
          </a:p>
          <a:p>
            <a:pPr lvl="1"/>
            <a:r>
              <a:rPr lang="en-US" altLang="zh-CN"/>
              <a:t>mutations</a:t>
            </a:r>
          </a:p>
          <a:p>
            <a:pPr lvl="1"/>
            <a:r>
              <a:rPr lang="en-US" altLang="zh-CN"/>
              <a:t>getters</a:t>
            </a:r>
          </a:p>
          <a:p>
            <a:pPr lvl="1"/>
            <a:r>
              <a:rPr lang="en-US" altLang="zh-CN"/>
              <a:t>actions</a:t>
            </a:r>
          </a:p>
          <a:p>
            <a:pPr lvl="1"/>
            <a:r>
              <a:rPr lang="en-US" altLang="zh-CN">
                <a:solidFill>
                  <a:srgbClr val="C00000"/>
                </a:solidFill>
              </a:rPr>
              <a:t>modules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 </a:t>
            </a:r>
            <a:r>
              <a:rPr lang="en-US" altLang="zh-CN"/>
              <a:t>Vuex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vuex</a:t>
            </a:r>
            <a:r>
              <a:rPr lang="zh-CN" altLang="en-US"/>
              <a:t>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41710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3574042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>
                <a:solidFill>
                  <a:srgbClr val="AD2B26"/>
                </a:solidFill>
              </a:rPr>
              <a:t>应用场景</a:t>
            </a:r>
            <a:br>
              <a:rPr lang="en-US" altLang="zh-CN">
                <a:solidFill>
                  <a:srgbClr val="AD2B26"/>
                </a:solidFill>
              </a:rPr>
            </a:br>
            <a:r>
              <a:rPr lang="zh-CN" altLang="en-US">
                <a:solidFill>
                  <a:srgbClr val="AD2B26"/>
                </a:solidFill>
              </a:rPr>
              <a:t>数据比较复杂，需要拆分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/>
              <a:t>语法格式</a:t>
            </a:r>
            <a:endParaRPr lang="zh-CN" altLang="en-US" dirty="0"/>
          </a:p>
          <a:p>
            <a:r>
              <a:rPr lang="zh-CN" altLang="en-US"/>
              <a:t>示例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3.5 modules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modules</a:t>
            </a:r>
            <a:r>
              <a:rPr lang="zh-CN" altLang="en-US"/>
              <a:t>的用法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8910A3A-C5A0-4CAE-9081-19D804617098}"/>
              </a:ext>
            </a:extLst>
          </p:cNvPr>
          <p:cNvSpPr/>
          <p:nvPr/>
        </p:nvSpPr>
        <p:spPr>
          <a:xfrm>
            <a:off x="7635244" y="1115261"/>
            <a:ext cx="4299095" cy="5085056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7802F6E-FD43-4D80-8B92-A10AA8DA28C2}"/>
              </a:ext>
            </a:extLst>
          </p:cNvPr>
          <p:cNvSpPr txBox="1"/>
          <p:nvPr/>
        </p:nvSpPr>
        <p:spPr>
          <a:xfrm>
            <a:off x="7847441" y="1359356"/>
            <a:ext cx="391460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400">
                <a:ea typeface="Alibaba PuHuiTi B"/>
              </a:rPr>
              <a:t>state: {}</a:t>
            </a:r>
            <a:endParaRPr lang="zh-CN" altLang="en-US" sz="1400">
              <a:ea typeface="Alibaba PuHuiTi B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771449-56AC-4D85-A9DF-A78C3B134FA4}"/>
              </a:ext>
            </a:extLst>
          </p:cNvPr>
          <p:cNvSpPr txBox="1"/>
          <p:nvPr/>
        </p:nvSpPr>
        <p:spPr>
          <a:xfrm>
            <a:off x="7847441" y="2121518"/>
            <a:ext cx="391460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400">
                <a:ea typeface="阿里巴巴普惠体" panose="00020600040101010101"/>
              </a:rPr>
              <a:t>mutations: {}</a:t>
            </a:r>
            <a:endParaRPr lang="zh-CN" altLang="en-US" sz="1400">
              <a:ea typeface="阿里巴巴普惠体" panose="00020600040101010101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B0292C3-9688-49D6-8A10-B515F70C78F7}"/>
              </a:ext>
            </a:extLst>
          </p:cNvPr>
          <p:cNvSpPr txBox="1"/>
          <p:nvPr/>
        </p:nvSpPr>
        <p:spPr>
          <a:xfrm>
            <a:off x="9167073" y="864600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200">
                <a:ea typeface="阿里巴巴普惠体" panose="00020600040101010101"/>
              </a:rPr>
              <a:t>new Vuex.Store</a:t>
            </a:r>
            <a:endParaRPr lang="zh-CN" altLang="en-US" sz="1200">
              <a:ea typeface="阿里巴巴普惠体" panose="00020600040101010101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000AEF-E050-4DDB-9C3D-B2D6BD8680B1}"/>
              </a:ext>
            </a:extLst>
          </p:cNvPr>
          <p:cNvSpPr txBox="1"/>
          <p:nvPr/>
        </p:nvSpPr>
        <p:spPr>
          <a:xfrm>
            <a:off x="7827491" y="2873054"/>
            <a:ext cx="391460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400">
                <a:ea typeface="阿里巴巴普惠体" panose="00020600040101010101"/>
              </a:rPr>
              <a:t>actions: { }</a:t>
            </a:r>
            <a:endParaRPr lang="zh-CN" altLang="en-US" sz="1400">
              <a:ea typeface="阿里巴巴普惠体" panose="00020600040101010101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50FA905B-B801-4784-AABA-A53A47B4CE0D}"/>
              </a:ext>
            </a:extLst>
          </p:cNvPr>
          <p:cNvCxnSpPr>
            <a:cxnSpLocks/>
            <a:stCxn id="10" idx="3"/>
            <a:endCxn id="8" idx="3"/>
          </p:cNvCxnSpPr>
          <p:nvPr/>
        </p:nvCxnSpPr>
        <p:spPr>
          <a:xfrm flipV="1">
            <a:off x="11742091" y="2275407"/>
            <a:ext cx="19950" cy="751536"/>
          </a:xfrm>
          <a:prstGeom prst="curvedConnector3">
            <a:avLst>
              <a:gd name="adj1" fmla="val 124586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89603FE0-24E5-425A-BCBB-130A507C91FC}"/>
              </a:ext>
            </a:extLst>
          </p:cNvPr>
          <p:cNvCxnSpPr>
            <a:cxnSpLocks/>
            <a:stCxn id="8" idx="3"/>
            <a:endCxn id="7" idx="3"/>
          </p:cNvCxnSpPr>
          <p:nvPr/>
        </p:nvCxnSpPr>
        <p:spPr>
          <a:xfrm flipV="1">
            <a:off x="11762041" y="1513245"/>
            <a:ext cx="12700" cy="762162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5E9BDFF-77BB-4BA4-97A6-9E962B39253E}"/>
              </a:ext>
            </a:extLst>
          </p:cNvPr>
          <p:cNvSpPr/>
          <p:nvPr/>
        </p:nvSpPr>
        <p:spPr>
          <a:xfrm>
            <a:off x="7827491" y="3508744"/>
            <a:ext cx="3914600" cy="2094614"/>
          </a:xfrm>
          <a:prstGeom prst="roundRect">
            <a:avLst>
              <a:gd name="adj" fmla="val 6515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/>
              <a:t>modules: {</a:t>
            </a:r>
          </a:p>
          <a:p>
            <a:r>
              <a:rPr lang="en-US" altLang="zh-CN"/>
              <a:t>    </a:t>
            </a:r>
            <a:r>
              <a:rPr lang="zh-CN" altLang="en-US"/>
              <a:t>模块</a:t>
            </a:r>
            <a:r>
              <a:rPr lang="en-US" altLang="zh-CN"/>
              <a:t>1:  {</a:t>
            </a:r>
          </a:p>
          <a:p>
            <a:r>
              <a:rPr lang="en-US" altLang="zh-CN"/>
              <a:t>         state: {},</a:t>
            </a:r>
          </a:p>
          <a:p>
            <a:r>
              <a:rPr lang="en-US" altLang="zh-CN"/>
              <a:t>         mutations: {},</a:t>
            </a:r>
          </a:p>
          <a:p>
            <a:r>
              <a:rPr lang="en-US" altLang="zh-CN"/>
              <a:t>         actions: {}</a:t>
            </a:r>
          </a:p>
          <a:p>
            <a:r>
              <a:rPr lang="en-US" altLang="zh-CN"/>
              <a:t>     }</a:t>
            </a:r>
          </a:p>
          <a:p>
            <a:r>
              <a:rPr lang="en-US" altLang="zh-CN"/>
              <a:t>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3640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3574042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>
                <a:solidFill>
                  <a:srgbClr val="AD2B26"/>
                </a:solidFill>
              </a:rPr>
              <a:t>应用场景</a:t>
            </a:r>
            <a:br>
              <a:rPr lang="en-US" altLang="zh-CN">
                <a:solidFill>
                  <a:srgbClr val="AD2B26"/>
                </a:solidFill>
              </a:rPr>
            </a:br>
            <a:r>
              <a:rPr lang="zh-CN" altLang="en-US">
                <a:solidFill>
                  <a:srgbClr val="AD2B26"/>
                </a:solidFill>
              </a:rPr>
              <a:t>数据比较复杂，需要拆分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/>
              <a:t>语法格式</a:t>
            </a:r>
            <a:endParaRPr lang="zh-CN" altLang="en-US" dirty="0"/>
          </a:p>
          <a:p>
            <a:r>
              <a:rPr lang="zh-CN" altLang="en-US"/>
              <a:t>示例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3.5 modules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modules</a:t>
            </a:r>
            <a:r>
              <a:rPr lang="zh-CN" altLang="en-US"/>
              <a:t>的用法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8910A3A-C5A0-4CAE-9081-19D804617098}"/>
              </a:ext>
            </a:extLst>
          </p:cNvPr>
          <p:cNvSpPr/>
          <p:nvPr/>
        </p:nvSpPr>
        <p:spPr>
          <a:xfrm>
            <a:off x="7635244" y="1115261"/>
            <a:ext cx="4299095" cy="5085056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7802F6E-FD43-4D80-8B92-A10AA8DA28C2}"/>
              </a:ext>
            </a:extLst>
          </p:cNvPr>
          <p:cNvSpPr txBox="1"/>
          <p:nvPr/>
        </p:nvSpPr>
        <p:spPr>
          <a:xfrm>
            <a:off x="7847441" y="1359356"/>
            <a:ext cx="391460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400">
                <a:ea typeface="Alibaba PuHuiTi B"/>
              </a:rPr>
              <a:t>state: {}</a:t>
            </a:r>
            <a:endParaRPr lang="zh-CN" altLang="en-US" sz="1400">
              <a:ea typeface="Alibaba PuHuiTi B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771449-56AC-4D85-A9DF-A78C3B134FA4}"/>
              </a:ext>
            </a:extLst>
          </p:cNvPr>
          <p:cNvSpPr txBox="1"/>
          <p:nvPr/>
        </p:nvSpPr>
        <p:spPr>
          <a:xfrm>
            <a:off x="7827491" y="1789883"/>
            <a:ext cx="391460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400">
                <a:ea typeface="阿里巴巴普惠体" panose="00020600040101010101"/>
              </a:rPr>
              <a:t>mutations: {}</a:t>
            </a:r>
            <a:endParaRPr lang="zh-CN" altLang="en-US" sz="1400">
              <a:ea typeface="阿里巴巴普惠体" panose="00020600040101010101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B0292C3-9688-49D6-8A10-B515F70C78F7}"/>
              </a:ext>
            </a:extLst>
          </p:cNvPr>
          <p:cNvSpPr txBox="1"/>
          <p:nvPr/>
        </p:nvSpPr>
        <p:spPr>
          <a:xfrm>
            <a:off x="9167073" y="864600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200">
                <a:ea typeface="阿里巴巴普惠体" panose="00020600040101010101"/>
              </a:rPr>
              <a:t>new Vuex.Store</a:t>
            </a:r>
            <a:endParaRPr lang="zh-CN" altLang="en-US" sz="1200">
              <a:ea typeface="阿里巴巴普惠体" panose="00020600040101010101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000AEF-E050-4DDB-9C3D-B2D6BD8680B1}"/>
              </a:ext>
            </a:extLst>
          </p:cNvPr>
          <p:cNvSpPr txBox="1"/>
          <p:nvPr/>
        </p:nvSpPr>
        <p:spPr>
          <a:xfrm>
            <a:off x="7837466" y="2264471"/>
            <a:ext cx="391460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400">
                <a:ea typeface="阿里巴巴普惠体" panose="00020600040101010101"/>
              </a:rPr>
              <a:t>actions: { }</a:t>
            </a:r>
            <a:endParaRPr lang="zh-CN" altLang="en-US" sz="1400">
              <a:ea typeface="阿里巴巴普惠体" panose="00020600040101010101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50FA905B-B801-4784-AABA-A53A47B4CE0D}"/>
              </a:ext>
            </a:extLst>
          </p:cNvPr>
          <p:cNvCxnSpPr>
            <a:cxnSpLocks/>
            <a:stCxn id="10" idx="3"/>
            <a:endCxn id="8" idx="3"/>
          </p:cNvCxnSpPr>
          <p:nvPr/>
        </p:nvCxnSpPr>
        <p:spPr>
          <a:xfrm flipH="1" flipV="1">
            <a:off x="11742091" y="1943772"/>
            <a:ext cx="9975" cy="474588"/>
          </a:xfrm>
          <a:prstGeom prst="curvedConnector3">
            <a:avLst>
              <a:gd name="adj1" fmla="val -229172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89603FE0-24E5-425A-BCBB-130A507C91FC}"/>
              </a:ext>
            </a:extLst>
          </p:cNvPr>
          <p:cNvCxnSpPr>
            <a:cxnSpLocks/>
            <a:stCxn id="8" idx="3"/>
            <a:endCxn id="7" idx="3"/>
          </p:cNvCxnSpPr>
          <p:nvPr/>
        </p:nvCxnSpPr>
        <p:spPr>
          <a:xfrm flipV="1">
            <a:off x="11742091" y="1513245"/>
            <a:ext cx="19950" cy="430527"/>
          </a:xfrm>
          <a:prstGeom prst="curvedConnector3">
            <a:avLst>
              <a:gd name="adj1" fmla="val 124586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5E9BDFF-77BB-4BA4-97A6-9E962B39253E}"/>
              </a:ext>
            </a:extLst>
          </p:cNvPr>
          <p:cNvSpPr/>
          <p:nvPr/>
        </p:nvSpPr>
        <p:spPr>
          <a:xfrm>
            <a:off x="7827491" y="2694999"/>
            <a:ext cx="3914600" cy="3418722"/>
          </a:xfrm>
          <a:prstGeom prst="roundRect">
            <a:avLst>
              <a:gd name="adj" fmla="val 6515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/>
              <a:t>modules: {</a:t>
            </a:r>
          </a:p>
          <a:p>
            <a:r>
              <a:rPr lang="zh-CN" altLang="en-US"/>
              <a:t>   模块</a:t>
            </a:r>
            <a:r>
              <a:rPr lang="en-US" altLang="zh-CN"/>
              <a:t>1:  {</a:t>
            </a:r>
          </a:p>
          <a:p>
            <a:r>
              <a:rPr lang="en-US" altLang="zh-CN"/>
              <a:t>         state: { a: 1 },</a:t>
            </a:r>
          </a:p>
          <a:p>
            <a:r>
              <a:rPr lang="en-US" altLang="zh-CN"/>
              <a:t>         mutations: { m1 () {} },</a:t>
            </a:r>
          </a:p>
          <a:p>
            <a:r>
              <a:rPr lang="en-US" altLang="zh-CN"/>
              <a:t>         actions: {}</a:t>
            </a:r>
          </a:p>
          <a:p>
            <a:r>
              <a:rPr lang="en-US" altLang="zh-CN"/>
              <a:t>     },</a:t>
            </a:r>
          </a:p>
          <a:p>
            <a:r>
              <a:rPr lang="zh-CN" altLang="en-US"/>
              <a:t>    模块</a:t>
            </a:r>
            <a:r>
              <a:rPr lang="en-US" altLang="zh-CN"/>
              <a:t>2:  {</a:t>
            </a:r>
          </a:p>
          <a:p>
            <a:r>
              <a:rPr lang="en-US" altLang="zh-CN"/>
              <a:t>         state: { b: 1 },</a:t>
            </a:r>
          </a:p>
          <a:p>
            <a:r>
              <a:rPr lang="en-US" altLang="zh-CN"/>
              <a:t>         mutations: {},</a:t>
            </a:r>
          </a:p>
          <a:p>
            <a:r>
              <a:rPr lang="en-US" altLang="zh-CN"/>
              <a:t>         actions: { a2 () {}  }</a:t>
            </a:r>
          </a:p>
          <a:p>
            <a:r>
              <a:rPr lang="en-US" altLang="zh-CN"/>
              <a:t>     }</a:t>
            </a:r>
          </a:p>
          <a:p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1A09932-8441-4515-A039-418DCA79FD4F}"/>
              </a:ext>
            </a:extLst>
          </p:cNvPr>
          <p:cNvSpPr/>
          <p:nvPr/>
        </p:nvSpPr>
        <p:spPr>
          <a:xfrm>
            <a:off x="3580166" y="1521698"/>
            <a:ext cx="3872805" cy="3290116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3332B80-3883-4F86-AF67-1FB8714B6E13}"/>
              </a:ext>
            </a:extLst>
          </p:cNvPr>
          <p:cNvSpPr txBox="1"/>
          <p:nvPr/>
        </p:nvSpPr>
        <p:spPr>
          <a:xfrm>
            <a:off x="4773132" y="1382425"/>
            <a:ext cx="11648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highlight>
                  <a:srgbClr val="FFFFFF"/>
                </a:highlight>
                <a:ea typeface="阿里巴巴普惠体" panose="00020600040101010101"/>
              </a:rPr>
              <a:t>任意组件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49CDA03-3D28-44BC-8B0A-67A8068E4709}"/>
              </a:ext>
            </a:extLst>
          </p:cNvPr>
          <p:cNvSpPr txBox="1"/>
          <p:nvPr/>
        </p:nvSpPr>
        <p:spPr>
          <a:xfrm>
            <a:off x="3810532" y="3445090"/>
            <a:ext cx="3090003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>
                <a:ea typeface="Alibaba PuHuiTi B"/>
              </a:rPr>
              <a:t>created: {</a:t>
            </a:r>
          </a:p>
          <a:p>
            <a:r>
              <a:rPr lang="en-US" altLang="zh-CN">
                <a:ea typeface="Alibaba PuHuiTi B"/>
              </a:rPr>
              <a:t> this.$store.</a:t>
            </a:r>
            <a:r>
              <a:rPr lang="en-US" altLang="zh-CN">
                <a:solidFill>
                  <a:srgbClr val="C00000"/>
                </a:solidFill>
                <a:ea typeface="阿里巴巴普惠体" panose="00020600040101010101"/>
              </a:rPr>
              <a:t>commit(‘m1’)</a:t>
            </a:r>
            <a:r>
              <a:rPr lang="en-US" altLang="zh-CN">
                <a:ea typeface="Alibaba PuHuiTi B"/>
              </a:rPr>
              <a:t> this.$store.</a:t>
            </a:r>
            <a:r>
              <a:rPr lang="en-US" altLang="zh-CN">
                <a:solidFill>
                  <a:srgbClr val="C00000"/>
                </a:solidFill>
                <a:ea typeface="阿里巴巴普惠体" panose="00020600040101010101"/>
              </a:rPr>
              <a:t>dispatch(‘a2’)</a:t>
            </a:r>
          </a:p>
          <a:p>
            <a:r>
              <a:rPr lang="en-US" altLang="zh-CN">
                <a:ea typeface="Alibaba PuHuiTi B"/>
              </a:rPr>
              <a:t>}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9626C29-E988-4A0A-84B8-AD73080B3E6F}"/>
              </a:ext>
            </a:extLst>
          </p:cNvPr>
          <p:cNvSpPr txBox="1"/>
          <p:nvPr/>
        </p:nvSpPr>
        <p:spPr>
          <a:xfrm>
            <a:off x="3810533" y="1744730"/>
            <a:ext cx="3090003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>
                <a:ea typeface="Alibaba PuHuiTi B"/>
              </a:rPr>
              <a:t>&lt;template&gt;</a:t>
            </a:r>
          </a:p>
          <a:p>
            <a:r>
              <a:rPr lang="en-US" altLang="zh-CN">
                <a:ea typeface="Alibaba PuHuiTi B"/>
              </a:rPr>
              <a:t> {{ $store.state.</a:t>
            </a:r>
            <a:r>
              <a:rPr lang="zh-CN" altLang="en-US">
                <a:ea typeface="Alibaba PuHuiTi B"/>
              </a:rPr>
              <a:t>模块</a:t>
            </a:r>
            <a:r>
              <a:rPr lang="en-US" altLang="zh-CN">
                <a:ea typeface="Alibaba PuHuiTi B"/>
              </a:rPr>
              <a:t>1.a}}</a:t>
            </a:r>
          </a:p>
          <a:p>
            <a:r>
              <a:rPr lang="en-US" altLang="zh-CN">
                <a:ea typeface="Alibaba PuHuiTi B"/>
              </a:rPr>
              <a:t> </a:t>
            </a:r>
          </a:p>
          <a:p>
            <a:r>
              <a:rPr lang="en-US" altLang="zh-CN">
                <a:ea typeface="Alibaba PuHuiTi B"/>
              </a:rPr>
              <a:t> {{ $store.state.</a:t>
            </a:r>
            <a:r>
              <a:rPr lang="zh-CN" altLang="en-US">
                <a:ea typeface="Alibaba PuHuiTi B"/>
              </a:rPr>
              <a:t>模块</a:t>
            </a:r>
            <a:r>
              <a:rPr lang="en-US" altLang="zh-CN">
                <a:ea typeface="Alibaba PuHuiTi B"/>
              </a:rPr>
              <a:t>2.b}}</a:t>
            </a:r>
          </a:p>
          <a:p>
            <a:r>
              <a:rPr lang="en-US" altLang="zh-CN">
                <a:ea typeface="Alibaba PuHuiTi B"/>
              </a:rPr>
              <a:t>&lt;/template&gt;</a:t>
            </a:r>
          </a:p>
        </p:txBody>
      </p:sp>
    </p:spTree>
    <p:extLst>
      <p:ext uri="{BB962C8B-B14F-4D97-AF65-F5344CB8AC3E}">
        <p14:creationId xmlns:p14="http://schemas.microsoft.com/office/powerpoint/2010/main" val="22849413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3574042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>
                <a:solidFill>
                  <a:srgbClr val="AD2B26"/>
                </a:solidFill>
              </a:rPr>
              <a:t>应用场景</a:t>
            </a:r>
            <a:br>
              <a:rPr lang="en-US" altLang="zh-CN">
                <a:solidFill>
                  <a:srgbClr val="AD2B26"/>
                </a:solidFill>
              </a:rPr>
            </a:br>
            <a:r>
              <a:rPr lang="zh-CN" altLang="en-US">
                <a:solidFill>
                  <a:srgbClr val="AD2B26"/>
                </a:solidFill>
              </a:rPr>
              <a:t>数据比较复杂，需要拆分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/>
              <a:t>语法格式</a:t>
            </a:r>
            <a:endParaRPr lang="zh-CN" altLang="en-US" dirty="0"/>
          </a:p>
          <a:p>
            <a:r>
              <a:rPr lang="zh-CN" altLang="en-US"/>
              <a:t>示例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3.5 modules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modules</a:t>
            </a:r>
            <a:r>
              <a:rPr lang="zh-CN" altLang="en-US"/>
              <a:t>的用法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8910A3A-C5A0-4CAE-9081-19D804617098}"/>
              </a:ext>
            </a:extLst>
          </p:cNvPr>
          <p:cNvSpPr/>
          <p:nvPr/>
        </p:nvSpPr>
        <p:spPr>
          <a:xfrm>
            <a:off x="7635244" y="1115261"/>
            <a:ext cx="4299095" cy="5085056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7802F6E-FD43-4D80-8B92-A10AA8DA28C2}"/>
              </a:ext>
            </a:extLst>
          </p:cNvPr>
          <p:cNvSpPr txBox="1"/>
          <p:nvPr/>
        </p:nvSpPr>
        <p:spPr>
          <a:xfrm>
            <a:off x="7847441" y="1359356"/>
            <a:ext cx="391460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400">
                <a:ea typeface="Alibaba PuHuiTi B"/>
              </a:rPr>
              <a:t>state: { c: 1 }</a:t>
            </a:r>
            <a:endParaRPr lang="zh-CN" altLang="en-US" sz="1400">
              <a:ea typeface="Alibaba PuHuiTi B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771449-56AC-4D85-A9DF-A78C3B134FA4}"/>
              </a:ext>
            </a:extLst>
          </p:cNvPr>
          <p:cNvSpPr txBox="1"/>
          <p:nvPr/>
        </p:nvSpPr>
        <p:spPr>
          <a:xfrm>
            <a:off x="7827491" y="1789883"/>
            <a:ext cx="391460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400">
                <a:ea typeface="阿里巴巴普惠体" panose="00020600040101010101"/>
              </a:rPr>
              <a:t>mutations: {}</a:t>
            </a:r>
            <a:endParaRPr lang="zh-CN" altLang="en-US" sz="1400">
              <a:ea typeface="阿里巴巴普惠体" panose="00020600040101010101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B0292C3-9688-49D6-8A10-B515F70C78F7}"/>
              </a:ext>
            </a:extLst>
          </p:cNvPr>
          <p:cNvSpPr txBox="1"/>
          <p:nvPr/>
        </p:nvSpPr>
        <p:spPr>
          <a:xfrm>
            <a:off x="9167073" y="864600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200">
                <a:ea typeface="阿里巴巴普惠体" panose="00020600040101010101"/>
              </a:rPr>
              <a:t>new Vuex.Store</a:t>
            </a:r>
            <a:endParaRPr lang="zh-CN" altLang="en-US" sz="1200">
              <a:ea typeface="阿里巴巴普惠体" panose="00020600040101010101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000AEF-E050-4DDB-9C3D-B2D6BD8680B1}"/>
              </a:ext>
            </a:extLst>
          </p:cNvPr>
          <p:cNvSpPr txBox="1"/>
          <p:nvPr/>
        </p:nvSpPr>
        <p:spPr>
          <a:xfrm>
            <a:off x="7837466" y="2264471"/>
            <a:ext cx="391460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400">
                <a:ea typeface="阿里巴巴普惠体" panose="00020600040101010101"/>
              </a:rPr>
              <a:t>actions: { }</a:t>
            </a:r>
            <a:endParaRPr lang="zh-CN" altLang="en-US" sz="1400">
              <a:ea typeface="阿里巴巴普惠体" panose="00020600040101010101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5E9BDFF-77BB-4BA4-97A6-9E962B39253E}"/>
              </a:ext>
            </a:extLst>
          </p:cNvPr>
          <p:cNvSpPr/>
          <p:nvPr/>
        </p:nvSpPr>
        <p:spPr>
          <a:xfrm>
            <a:off x="7827491" y="2694999"/>
            <a:ext cx="3914600" cy="3418722"/>
          </a:xfrm>
          <a:prstGeom prst="roundRect">
            <a:avLst>
              <a:gd name="adj" fmla="val 6515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/>
              <a:t>modules: {</a:t>
            </a:r>
          </a:p>
          <a:p>
            <a:r>
              <a:rPr lang="en-US" altLang="zh-CN"/>
              <a:t>     </a:t>
            </a:r>
            <a:r>
              <a:rPr lang="en-US" altLang="zh-CN">
                <a:solidFill>
                  <a:srgbClr val="C00000"/>
                </a:solidFill>
              </a:rPr>
              <a:t>namespaced: true,</a:t>
            </a:r>
          </a:p>
          <a:p>
            <a:r>
              <a:rPr lang="en-US" altLang="zh-CN"/>
              <a:t>    </a:t>
            </a:r>
            <a:r>
              <a:rPr lang="zh-CN" altLang="en-US"/>
              <a:t>模块</a:t>
            </a:r>
            <a:r>
              <a:rPr lang="en-US" altLang="zh-CN"/>
              <a:t>1:  {</a:t>
            </a:r>
          </a:p>
          <a:p>
            <a:r>
              <a:rPr lang="en-US" altLang="zh-CN"/>
              <a:t>         state: { a: 1 },</a:t>
            </a:r>
          </a:p>
          <a:p>
            <a:r>
              <a:rPr lang="en-US" altLang="zh-CN"/>
              <a:t>         mutations: { m1 () {} },</a:t>
            </a:r>
          </a:p>
          <a:p>
            <a:r>
              <a:rPr lang="en-US" altLang="zh-CN"/>
              <a:t>         actions: {}</a:t>
            </a:r>
          </a:p>
          <a:p>
            <a:r>
              <a:rPr lang="en-US" altLang="zh-CN"/>
              <a:t>     },</a:t>
            </a:r>
          </a:p>
          <a:p>
            <a:r>
              <a:rPr lang="zh-CN" altLang="en-US"/>
              <a:t>    模块</a:t>
            </a:r>
            <a:r>
              <a:rPr lang="en-US" altLang="zh-CN"/>
              <a:t>2:  {</a:t>
            </a:r>
          </a:p>
          <a:p>
            <a:r>
              <a:rPr lang="en-US" altLang="zh-CN"/>
              <a:t>         state: { b: 1 },</a:t>
            </a:r>
          </a:p>
          <a:p>
            <a:r>
              <a:rPr lang="en-US" altLang="zh-CN"/>
              <a:t>         mutations: {},</a:t>
            </a:r>
          </a:p>
          <a:p>
            <a:r>
              <a:rPr lang="en-US" altLang="zh-CN"/>
              <a:t>         actions: { a2 () {}  }</a:t>
            </a:r>
          </a:p>
          <a:p>
            <a:r>
              <a:rPr lang="en-US" altLang="zh-CN"/>
              <a:t>     }</a:t>
            </a:r>
          </a:p>
          <a:p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1A09932-8441-4515-A039-418DCA79FD4F}"/>
              </a:ext>
            </a:extLst>
          </p:cNvPr>
          <p:cNvSpPr/>
          <p:nvPr/>
        </p:nvSpPr>
        <p:spPr>
          <a:xfrm>
            <a:off x="3580166" y="1521698"/>
            <a:ext cx="3872805" cy="3290116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3332B80-3883-4F86-AF67-1FB8714B6E13}"/>
              </a:ext>
            </a:extLst>
          </p:cNvPr>
          <p:cNvSpPr txBox="1"/>
          <p:nvPr/>
        </p:nvSpPr>
        <p:spPr>
          <a:xfrm>
            <a:off x="4773132" y="1382425"/>
            <a:ext cx="11648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highlight>
                  <a:srgbClr val="FFFFFF"/>
                </a:highlight>
                <a:ea typeface="阿里巴巴普惠体" panose="00020600040101010101"/>
              </a:rPr>
              <a:t>任意组件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49CDA03-3D28-44BC-8B0A-67A8068E4709}"/>
              </a:ext>
            </a:extLst>
          </p:cNvPr>
          <p:cNvSpPr txBox="1"/>
          <p:nvPr/>
        </p:nvSpPr>
        <p:spPr>
          <a:xfrm>
            <a:off x="3810532" y="3445090"/>
            <a:ext cx="3343676" cy="11994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>
                <a:ea typeface="Alibaba PuHuiTi B"/>
              </a:rPr>
              <a:t>created: {</a:t>
            </a:r>
          </a:p>
          <a:p>
            <a:r>
              <a:rPr lang="en-US" altLang="zh-CN">
                <a:ea typeface="Alibaba PuHuiTi B"/>
              </a:rPr>
              <a:t> this.$store.</a:t>
            </a:r>
            <a:r>
              <a:rPr lang="en-US" altLang="zh-CN">
                <a:solidFill>
                  <a:srgbClr val="C00000"/>
                </a:solidFill>
                <a:ea typeface="阿里巴巴普惠体" panose="00020600040101010101"/>
              </a:rPr>
              <a:t>commit(‘</a:t>
            </a:r>
            <a:r>
              <a:rPr lang="zh-CN" altLang="en-US">
                <a:solidFill>
                  <a:srgbClr val="C00000"/>
                </a:solidFill>
                <a:ea typeface="阿里巴巴普惠体" panose="00020600040101010101"/>
              </a:rPr>
              <a:t>模块</a:t>
            </a:r>
            <a:r>
              <a:rPr lang="en-US" altLang="zh-CN">
                <a:solidFill>
                  <a:srgbClr val="C00000"/>
                </a:solidFill>
                <a:ea typeface="阿里巴巴普惠体" panose="00020600040101010101"/>
              </a:rPr>
              <a:t>1/m1’)</a:t>
            </a:r>
            <a:r>
              <a:rPr lang="en-US" altLang="zh-CN">
                <a:ea typeface="Alibaba PuHuiTi B"/>
              </a:rPr>
              <a:t> </a:t>
            </a:r>
          </a:p>
          <a:p>
            <a:r>
              <a:rPr lang="en-US" altLang="zh-CN">
                <a:ea typeface="Alibaba PuHuiTi B"/>
              </a:rPr>
              <a:t> this.$store.</a:t>
            </a:r>
            <a:r>
              <a:rPr lang="en-US" altLang="zh-CN">
                <a:solidFill>
                  <a:srgbClr val="C00000"/>
                </a:solidFill>
                <a:ea typeface="阿里巴巴普惠体" panose="00020600040101010101"/>
              </a:rPr>
              <a:t>dispatch(‘</a:t>
            </a:r>
            <a:r>
              <a:rPr lang="zh-CN" altLang="en-US">
                <a:solidFill>
                  <a:srgbClr val="C00000"/>
                </a:solidFill>
                <a:ea typeface="阿里巴巴普惠体" panose="00020600040101010101"/>
              </a:rPr>
              <a:t>模块</a:t>
            </a:r>
            <a:r>
              <a:rPr lang="en-US" altLang="zh-CN">
                <a:solidFill>
                  <a:srgbClr val="C00000"/>
                </a:solidFill>
                <a:ea typeface="阿里巴巴普惠体" panose="00020600040101010101"/>
              </a:rPr>
              <a:t>2/a2’)</a:t>
            </a:r>
          </a:p>
          <a:p>
            <a:r>
              <a:rPr lang="en-US" altLang="zh-CN">
                <a:ea typeface="Alibaba PuHuiTi B"/>
              </a:rPr>
              <a:t>}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9626C29-E988-4A0A-84B8-AD73080B3E6F}"/>
              </a:ext>
            </a:extLst>
          </p:cNvPr>
          <p:cNvSpPr txBox="1"/>
          <p:nvPr/>
        </p:nvSpPr>
        <p:spPr>
          <a:xfrm>
            <a:off x="3810533" y="1744730"/>
            <a:ext cx="3090003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>
                <a:ea typeface="Alibaba PuHuiTi B"/>
              </a:rPr>
              <a:t>&lt;template&gt;</a:t>
            </a:r>
          </a:p>
          <a:p>
            <a:r>
              <a:rPr lang="en-US" altLang="zh-CN">
                <a:ea typeface="Alibaba PuHuiTi B"/>
              </a:rPr>
              <a:t> {{ $store.state.</a:t>
            </a:r>
            <a:r>
              <a:rPr lang="zh-CN" altLang="en-US">
                <a:ea typeface="Alibaba PuHuiTi B"/>
              </a:rPr>
              <a:t>模块</a:t>
            </a:r>
            <a:r>
              <a:rPr lang="en-US" altLang="zh-CN">
                <a:ea typeface="Alibaba PuHuiTi B"/>
              </a:rPr>
              <a:t>1.a}}</a:t>
            </a:r>
          </a:p>
          <a:p>
            <a:r>
              <a:rPr lang="en-US" altLang="zh-CN">
                <a:ea typeface="Alibaba PuHuiTi B"/>
              </a:rPr>
              <a:t> </a:t>
            </a:r>
          </a:p>
          <a:p>
            <a:r>
              <a:rPr lang="en-US" altLang="zh-CN">
                <a:ea typeface="Alibaba PuHuiTi B"/>
              </a:rPr>
              <a:t> {{ $store.state.</a:t>
            </a:r>
            <a:r>
              <a:rPr lang="zh-CN" altLang="en-US">
                <a:ea typeface="Alibaba PuHuiTi B"/>
              </a:rPr>
              <a:t>模块</a:t>
            </a:r>
            <a:r>
              <a:rPr lang="en-US" altLang="zh-CN">
                <a:ea typeface="Alibaba PuHuiTi B"/>
              </a:rPr>
              <a:t>2.b}}</a:t>
            </a:r>
          </a:p>
          <a:p>
            <a:r>
              <a:rPr lang="en-US" altLang="zh-CN">
                <a:ea typeface="Alibaba PuHuiTi B"/>
              </a:rPr>
              <a:t>&lt;/template&gt;</a:t>
            </a:r>
          </a:p>
        </p:txBody>
      </p:sp>
    </p:spTree>
    <p:extLst>
      <p:ext uri="{BB962C8B-B14F-4D97-AF65-F5344CB8AC3E}">
        <p14:creationId xmlns:p14="http://schemas.microsoft.com/office/powerpoint/2010/main" val="1493435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6"/>
            <a:ext cx="5973761" cy="510041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zh-CN" altLang="en-US"/>
              <a:t>复习组件通信</a:t>
            </a:r>
            <a:endParaRPr lang="en-US" altLang="zh-CN"/>
          </a:p>
          <a:p>
            <a:pPr>
              <a:buFont typeface="+mj-lt"/>
              <a:buAutoNum type="arabicPeriod"/>
            </a:pPr>
            <a:r>
              <a:rPr lang="en-US" altLang="zh-CN"/>
              <a:t>vuex</a:t>
            </a:r>
            <a:r>
              <a:rPr lang="zh-CN" altLang="en-US"/>
              <a:t>基本使用</a:t>
            </a:r>
            <a:endParaRPr lang="en-US" alt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631EC1-95BC-483D-8CA4-45E1402568E5}"/>
              </a:ext>
            </a:extLst>
          </p:cNvPr>
          <p:cNvSpPr txBox="1"/>
          <p:nvPr/>
        </p:nvSpPr>
        <p:spPr>
          <a:xfrm>
            <a:off x="1911718" y="652533"/>
            <a:ext cx="6094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4000">
                <a:latin typeface="+mj-ea"/>
                <a:ea typeface="+mj-ea"/>
              </a:rPr>
              <a:t>vuex</a:t>
            </a:r>
          </a:p>
        </p:txBody>
      </p:sp>
    </p:spTree>
    <p:extLst>
      <p:ext uri="{BB962C8B-B14F-4D97-AF65-F5344CB8AC3E}">
        <p14:creationId xmlns:p14="http://schemas.microsoft.com/office/powerpoint/2010/main" val="22352331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3574042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>
                <a:solidFill>
                  <a:srgbClr val="AD2B26"/>
                </a:solidFill>
              </a:rPr>
              <a:t>应用场景</a:t>
            </a:r>
            <a:br>
              <a:rPr lang="en-US" altLang="zh-CN">
                <a:solidFill>
                  <a:srgbClr val="AD2B26"/>
                </a:solidFill>
              </a:rPr>
            </a:br>
            <a:r>
              <a:rPr lang="zh-CN" altLang="en-US">
                <a:solidFill>
                  <a:srgbClr val="AD2B26"/>
                </a:solidFill>
              </a:rPr>
              <a:t>数据比较复杂，需要拆分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/>
              <a:t>语法格式</a:t>
            </a:r>
            <a:endParaRPr lang="zh-CN" altLang="en-US" dirty="0"/>
          </a:p>
          <a:p>
            <a:r>
              <a:rPr lang="zh-CN" altLang="en-US"/>
              <a:t>示例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3.5 modules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modules</a:t>
            </a:r>
            <a:r>
              <a:rPr lang="zh-CN" altLang="en-US"/>
              <a:t>的用法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8910A3A-C5A0-4CAE-9081-19D804617098}"/>
              </a:ext>
            </a:extLst>
          </p:cNvPr>
          <p:cNvSpPr/>
          <p:nvPr/>
        </p:nvSpPr>
        <p:spPr>
          <a:xfrm>
            <a:off x="7635244" y="1115261"/>
            <a:ext cx="4299095" cy="5085056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7802F6E-FD43-4D80-8B92-A10AA8DA28C2}"/>
              </a:ext>
            </a:extLst>
          </p:cNvPr>
          <p:cNvSpPr txBox="1"/>
          <p:nvPr/>
        </p:nvSpPr>
        <p:spPr>
          <a:xfrm>
            <a:off x="7847441" y="1359356"/>
            <a:ext cx="391460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400">
                <a:ea typeface="Alibaba PuHuiTi B"/>
              </a:rPr>
              <a:t>state: { c: 1 }</a:t>
            </a:r>
            <a:endParaRPr lang="zh-CN" altLang="en-US" sz="1400">
              <a:ea typeface="Alibaba PuHuiTi B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771449-56AC-4D85-A9DF-A78C3B134FA4}"/>
              </a:ext>
            </a:extLst>
          </p:cNvPr>
          <p:cNvSpPr txBox="1"/>
          <p:nvPr/>
        </p:nvSpPr>
        <p:spPr>
          <a:xfrm>
            <a:off x="7827491" y="1789883"/>
            <a:ext cx="391460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400">
                <a:ea typeface="阿里巴巴普惠体" panose="00020600040101010101"/>
              </a:rPr>
              <a:t>mutations: {}</a:t>
            </a:r>
            <a:endParaRPr lang="zh-CN" altLang="en-US" sz="1400">
              <a:ea typeface="阿里巴巴普惠体" panose="00020600040101010101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B0292C3-9688-49D6-8A10-B515F70C78F7}"/>
              </a:ext>
            </a:extLst>
          </p:cNvPr>
          <p:cNvSpPr txBox="1"/>
          <p:nvPr/>
        </p:nvSpPr>
        <p:spPr>
          <a:xfrm>
            <a:off x="9167073" y="864600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200">
                <a:ea typeface="阿里巴巴普惠体" panose="00020600040101010101"/>
              </a:rPr>
              <a:t>new Vuex.Store</a:t>
            </a:r>
            <a:endParaRPr lang="zh-CN" altLang="en-US" sz="1200">
              <a:ea typeface="阿里巴巴普惠体" panose="00020600040101010101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000AEF-E050-4DDB-9C3D-B2D6BD8680B1}"/>
              </a:ext>
            </a:extLst>
          </p:cNvPr>
          <p:cNvSpPr txBox="1"/>
          <p:nvPr/>
        </p:nvSpPr>
        <p:spPr>
          <a:xfrm>
            <a:off x="7837466" y="2264471"/>
            <a:ext cx="391460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400">
                <a:ea typeface="阿里巴巴普惠体" panose="00020600040101010101"/>
              </a:rPr>
              <a:t>actions: { }</a:t>
            </a:r>
            <a:endParaRPr lang="zh-CN" altLang="en-US" sz="1400">
              <a:ea typeface="阿里巴巴普惠体" panose="00020600040101010101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5E9BDFF-77BB-4BA4-97A6-9E962B39253E}"/>
              </a:ext>
            </a:extLst>
          </p:cNvPr>
          <p:cNvSpPr/>
          <p:nvPr/>
        </p:nvSpPr>
        <p:spPr>
          <a:xfrm>
            <a:off x="7827491" y="2694999"/>
            <a:ext cx="3914600" cy="3418722"/>
          </a:xfrm>
          <a:prstGeom prst="roundRect">
            <a:avLst>
              <a:gd name="adj" fmla="val 6515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/>
              <a:t>modules: {</a:t>
            </a:r>
          </a:p>
          <a:p>
            <a:r>
              <a:rPr lang="en-US" altLang="zh-CN"/>
              <a:t>     </a:t>
            </a:r>
            <a:r>
              <a:rPr lang="en-US" altLang="zh-CN">
                <a:solidFill>
                  <a:srgbClr val="C00000"/>
                </a:solidFill>
              </a:rPr>
              <a:t>namespaced: true,</a:t>
            </a:r>
          </a:p>
          <a:p>
            <a:r>
              <a:rPr lang="en-US" altLang="zh-CN"/>
              <a:t>    </a:t>
            </a:r>
            <a:r>
              <a:rPr lang="zh-CN" altLang="en-US"/>
              <a:t>模块</a:t>
            </a:r>
            <a:r>
              <a:rPr lang="en-US" altLang="zh-CN"/>
              <a:t>1:  {</a:t>
            </a:r>
          </a:p>
          <a:p>
            <a:r>
              <a:rPr lang="en-US" altLang="zh-CN"/>
              <a:t>         state: { a: 1 },</a:t>
            </a:r>
          </a:p>
          <a:p>
            <a:r>
              <a:rPr lang="en-US" altLang="zh-CN"/>
              <a:t>         mutations: { m1 () {} },</a:t>
            </a:r>
          </a:p>
          <a:p>
            <a:r>
              <a:rPr lang="en-US" altLang="zh-CN"/>
              <a:t>         actions: {}</a:t>
            </a:r>
          </a:p>
          <a:p>
            <a:r>
              <a:rPr lang="en-US" altLang="zh-CN"/>
              <a:t>     },</a:t>
            </a:r>
          </a:p>
          <a:p>
            <a:r>
              <a:rPr lang="zh-CN" altLang="en-US"/>
              <a:t>    模块</a:t>
            </a:r>
            <a:r>
              <a:rPr lang="en-US" altLang="zh-CN"/>
              <a:t>2:  {</a:t>
            </a:r>
          </a:p>
          <a:p>
            <a:r>
              <a:rPr lang="en-US" altLang="zh-CN"/>
              <a:t>         state: { b: 1 },</a:t>
            </a:r>
          </a:p>
          <a:p>
            <a:r>
              <a:rPr lang="en-US" altLang="zh-CN"/>
              <a:t>         mutations: {},</a:t>
            </a:r>
          </a:p>
          <a:p>
            <a:r>
              <a:rPr lang="en-US" altLang="zh-CN"/>
              <a:t>         actions: { a2 () {}  }</a:t>
            </a:r>
          </a:p>
          <a:p>
            <a:r>
              <a:rPr lang="en-US" altLang="zh-CN"/>
              <a:t>     }</a:t>
            </a:r>
          </a:p>
          <a:p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1A09932-8441-4515-A039-418DCA79FD4F}"/>
              </a:ext>
            </a:extLst>
          </p:cNvPr>
          <p:cNvSpPr/>
          <p:nvPr/>
        </p:nvSpPr>
        <p:spPr>
          <a:xfrm>
            <a:off x="3580166" y="1521698"/>
            <a:ext cx="3872805" cy="3290116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3332B80-3883-4F86-AF67-1FB8714B6E13}"/>
              </a:ext>
            </a:extLst>
          </p:cNvPr>
          <p:cNvSpPr txBox="1"/>
          <p:nvPr/>
        </p:nvSpPr>
        <p:spPr>
          <a:xfrm>
            <a:off x="4773132" y="1382425"/>
            <a:ext cx="11648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highlight>
                  <a:srgbClr val="FFFFFF"/>
                </a:highlight>
                <a:ea typeface="阿里巴巴普惠体" panose="00020600040101010101"/>
              </a:rPr>
              <a:t>任意组件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49CDA03-3D28-44BC-8B0A-67A8068E4709}"/>
              </a:ext>
            </a:extLst>
          </p:cNvPr>
          <p:cNvSpPr txBox="1"/>
          <p:nvPr/>
        </p:nvSpPr>
        <p:spPr>
          <a:xfrm>
            <a:off x="3810532" y="3445090"/>
            <a:ext cx="3343676" cy="11994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>
                <a:ea typeface="Alibaba PuHuiTi B"/>
              </a:rPr>
              <a:t>created: {</a:t>
            </a:r>
          </a:p>
          <a:p>
            <a:r>
              <a:rPr lang="en-US" altLang="zh-CN">
                <a:ea typeface="Alibaba PuHuiTi B"/>
              </a:rPr>
              <a:t> this.$store.</a:t>
            </a:r>
            <a:r>
              <a:rPr lang="en-US" altLang="zh-CN">
                <a:solidFill>
                  <a:srgbClr val="C00000"/>
                </a:solidFill>
                <a:ea typeface="阿里巴巴普惠体" panose="00020600040101010101"/>
              </a:rPr>
              <a:t>commit(‘</a:t>
            </a:r>
            <a:r>
              <a:rPr lang="zh-CN" altLang="en-US">
                <a:solidFill>
                  <a:srgbClr val="C00000"/>
                </a:solidFill>
                <a:ea typeface="阿里巴巴普惠体" panose="00020600040101010101"/>
              </a:rPr>
              <a:t>模块</a:t>
            </a:r>
            <a:r>
              <a:rPr lang="en-US" altLang="zh-CN">
                <a:solidFill>
                  <a:srgbClr val="C00000"/>
                </a:solidFill>
                <a:ea typeface="阿里巴巴普惠体" panose="00020600040101010101"/>
              </a:rPr>
              <a:t>1/m1’)</a:t>
            </a:r>
            <a:r>
              <a:rPr lang="en-US" altLang="zh-CN">
                <a:ea typeface="Alibaba PuHuiTi B"/>
              </a:rPr>
              <a:t> </a:t>
            </a:r>
          </a:p>
          <a:p>
            <a:r>
              <a:rPr lang="en-US" altLang="zh-CN">
                <a:ea typeface="Alibaba PuHuiTi B"/>
              </a:rPr>
              <a:t> this.$store.</a:t>
            </a:r>
            <a:r>
              <a:rPr lang="en-US" altLang="zh-CN">
                <a:solidFill>
                  <a:srgbClr val="C00000"/>
                </a:solidFill>
                <a:ea typeface="阿里巴巴普惠体" panose="00020600040101010101"/>
              </a:rPr>
              <a:t>dispatch(‘</a:t>
            </a:r>
            <a:r>
              <a:rPr lang="zh-CN" altLang="en-US">
                <a:solidFill>
                  <a:srgbClr val="C00000"/>
                </a:solidFill>
                <a:ea typeface="阿里巴巴普惠体" panose="00020600040101010101"/>
              </a:rPr>
              <a:t>模块</a:t>
            </a:r>
            <a:r>
              <a:rPr lang="en-US" altLang="zh-CN">
                <a:solidFill>
                  <a:srgbClr val="C00000"/>
                </a:solidFill>
                <a:ea typeface="阿里巴巴普惠体" panose="00020600040101010101"/>
              </a:rPr>
              <a:t>2/a2’)</a:t>
            </a:r>
          </a:p>
          <a:p>
            <a:r>
              <a:rPr lang="en-US" altLang="zh-CN">
                <a:ea typeface="Alibaba PuHuiTi B"/>
              </a:rPr>
              <a:t>}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9626C29-E988-4A0A-84B8-AD73080B3E6F}"/>
              </a:ext>
            </a:extLst>
          </p:cNvPr>
          <p:cNvSpPr txBox="1"/>
          <p:nvPr/>
        </p:nvSpPr>
        <p:spPr>
          <a:xfrm>
            <a:off x="3810533" y="1744730"/>
            <a:ext cx="3090003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>
                <a:ea typeface="Alibaba PuHuiTi B"/>
              </a:rPr>
              <a:t>&lt;template&gt;</a:t>
            </a:r>
          </a:p>
          <a:p>
            <a:r>
              <a:rPr lang="en-US" altLang="zh-CN">
                <a:ea typeface="Alibaba PuHuiTi B"/>
              </a:rPr>
              <a:t> {{ $store.state.</a:t>
            </a:r>
            <a:r>
              <a:rPr lang="zh-CN" altLang="en-US">
                <a:ea typeface="Alibaba PuHuiTi B"/>
              </a:rPr>
              <a:t>模块</a:t>
            </a:r>
            <a:r>
              <a:rPr lang="en-US" altLang="zh-CN">
                <a:ea typeface="Alibaba PuHuiTi B"/>
              </a:rPr>
              <a:t>1.a}}</a:t>
            </a:r>
          </a:p>
          <a:p>
            <a:r>
              <a:rPr lang="en-US" altLang="zh-CN">
                <a:ea typeface="Alibaba PuHuiTi B"/>
              </a:rPr>
              <a:t> </a:t>
            </a:r>
          </a:p>
          <a:p>
            <a:r>
              <a:rPr lang="en-US" altLang="zh-CN">
                <a:ea typeface="Alibaba PuHuiTi B"/>
              </a:rPr>
              <a:t> {{ $store.state.</a:t>
            </a:r>
            <a:r>
              <a:rPr lang="zh-CN" altLang="en-US">
                <a:ea typeface="Alibaba PuHuiTi B"/>
              </a:rPr>
              <a:t>模块</a:t>
            </a:r>
            <a:r>
              <a:rPr lang="en-US" altLang="zh-CN">
                <a:ea typeface="Alibaba PuHuiTi B"/>
              </a:rPr>
              <a:t>2.b}}</a:t>
            </a:r>
          </a:p>
          <a:p>
            <a:r>
              <a:rPr lang="en-US" altLang="zh-CN">
                <a:ea typeface="Alibaba PuHuiTi B"/>
              </a:rPr>
              <a:t>&lt;/template&gt;</a:t>
            </a:r>
          </a:p>
        </p:txBody>
      </p:sp>
    </p:spTree>
    <p:extLst>
      <p:ext uri="{BB962C8B-B14F-4D97-AF65-F5344CB8AC3E}">
        <p14:creationId xmlns:p14="http://schemas.microsoft.com/office/powerpoint/2010/main" val="42097110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0FBB3FE4-8BE7-448F-9C50-B1AA5E0626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91155" y="1202982"/>
            <a:ext cx="6499359" cy="9596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/>
              <a:t>vuex</a:t>
            </a:r>
            <a:r>
              <a:rPr lang="zh-CN" altLang="en-US"/>
              <a:t>是</a:t>
            </a:r>
            <a:r>
              <a:rPr lang="en-US" altLang="zh-CN"/>
              <a:t>vue</a:t>
            </a:r>
            <a:r>
              <a:rPr lang="zh-CN" altLang="en-US"/>
              <a:t>官方提供的用来处理多组件状态共享的插件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48A9C0ED-69C7-4E9A-B4C9-1C5F82AC1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vuex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CF7B2F-9B75-4399-A89A-184C8DBCB4E7}"/>
              </a:ext>
            </a:extLst>
          </p:cNvPr>
          <p:cNvSpPr txBox="1"/>
          <p:nvPr/>
        </p:nvSpPr>
        <p:spPr>
          <a:xfrm>
            <a:off x="8694055" y="1822657"/>
            <a:ext cx="267385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/>
              <a:t>它有五个核心概念</a:t>
            </a:r>
            <a:endParaRPr lang="en-US" altLang="zh-CN"/>
          </a:p>
          <a:p>
            <a:pPr marL="285750" indent="-285750">
              <a:buFontTx/>
              <a:buChar char="-"/>
            </a:pPr>
            <a:r>
              <a:rPr lang="en-US" altLang="zh-CN"/>
              <a:t>state: </a:t>
            </a:r>
            <a:r>
              <a:rPr lang="zh-CN" altLang="en-US"/>
              <a:t>定义状态</a:t>
            </a:r>
            <a:endParaRPr lang="en-US" altLang="zh-CN"/>
          </a:p>
          <a:p>
            <a:pPr marL="285750" indent="-285750">
              <a:buFontTx/>
              <a:buChar char="-"/>
            </a:pPr>
            <a:r>
              <a:rPr lang="en-US" altLang="zh-CN"/>
              <a:t>getters</a:t>
            </a:r>
            <a:r>
              <a:rPr lang="zh-CN" altLang="en-US"/>
              <a:t>： 在</a:t>
            </a:r>
            <a:r>
              <a:rPr lang="en-US" altLang="zh-CN"/>
              <a:t>state</a:t>
            </a:r>
            <a:r>
              <a:rPr lang="zh-CN" altLang="en-US"/>
              <a:t>的基础上派生出状态</a:t>
            </a:r>
            <a:endParaRPr lang="en-US" altLang="zh-CN"/>
          </a:p>
          <a:p>
            <a:pPr marL="285750" indent="-285750">
              <a:buFontTx/>
              <a:buChar char="-"/>
            </a:pPr>
            <a:r>
              <a:rPr lang="en-US" altLang="zh-CN"/>
              <a:t>mutations</a:t>
            </a:r>
            <a:r>
              <a:rPr lang="zh-CN" altLang="en-US"/>
              <a:t>： 修改数据的唯一方法</a:t>
            </a:r>
            <a:endParaRPr lang="en-US" altLang="zh-CN"/>
          </a:p>
          <a:p>
            <a:pPr marL="285750" indent="-285750">
              <a:buFontTx/>
              <a:buChar char="-"/>
            </a:pPr>
            <a:r>
              <a:rPr lang="en-US" altLang="zh-CN"/>
              <a:t>actions</a:t>
            </a:r>
            <a:r>
              <a:rPr lang="zh-CN" altLang="en-US"/>
              <a:t>：异步操作； 提交</a:t>
            </a:r>
            <a:r>
              <a:rPr lang="en-US" altLang="zh-CN"/>
              <a:t>mutation</a:t>
            </a:r>
          </a:p>
          <a:p>
            <a:pPr marL="285750" indent="-285750">
              <a:buFontTx/>
              <a:buChar char="-"/>
            </a:pPr>
            <a:r>
              <a:rPr lang="en-US" altLang="zh-CN"/>
              <a:t>modules: </a:t>
            </a:r>
            <a:r>
              <a:rPr lang="zh-CN" altLang="en-US"/>
              <a:t>模块拆分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6A0AEBC-AE49-456A-9881-73100EFBBFE1}"/>
              </a:ext>
            </a:extLst>
          </p:cNvPr>
          <p:cNvSpPr txBox="1"/>
          <p:nvPr/>
        </p:nvSpPr>
        <p:spPr>
          <a:xfrm>
            <a:off x="4691155" y="1822657"/>
            <a:ext cx="306099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/>
              <a:t>它的三个基本操作</a:t>
            </a:r>
            <a:endParaRPr lang="en-US" altLang="zh-CN"/>
          </a:p>
          <a:p>
            <a:pPr marL="285750" indent="-285750">
              <a:buFontTx/>
              <a:buChar char="-"/>
            </a:pPr>
            <a:r>
              <a:rPr lang="zh-CN" altLang="en-US"/>
              <a:t>定义数据</a:t>
            </a:r>
            <a:br>
              <a:rPr lang="en-US" altLang="zh-CN"/>
            </a:br>
            <a:r>
              <a:rPr lang="en-US" altLang="zh-CN"/>
              <a:t>state</a:t>
            </a:r>
          </a:p>
          <a:p>
            <a:pPr marL="285750" indent="-285750">
              <a:buFontTx/>
              <a:buChar char="-"/>
            </a:pPr>
            <a:r>
              <a:rPr lang="zh-CN" altLang="en-US"/>
              <a:t>获取数据</a:t>
            </a:r>
            <a:br>
              <a:rPr lang="en-US" altLang="zh-CN"/>
            </a:br>
            <a:r>
              <a:rPr lang="en-US" altLang="zh-CN"/>
              <a:t>state</a:t>
            </a:r>
            <a:br>
              <a:rPr lang="en-US" altLang="zh-CN"/>
            </a:br>
            <a:r>
              <a:rPr lang="en-US" altLang="zh-CN"/>
              <a:t>    mapState([‘xxx’])</a:t>
            </a:r>
            <a:br>
              <a:rPr lang="en-US" altLang="zh-CN"/>
            </a:br>
            <a:r>
              <a:rPr lang="en-US" altLang="zh-CN"/>
              <a:t>    $store.state.xxx</a:t>
            </a:r>
            <a:br>
              <a:rPr lang="en-US" altLang="zh-CN"/>
            </a:br>
            <a:r>
              <a:rPr lang="en-US" altLang="zh-CN"/>
              <a:t>getters</a:t>
            </a:r>
            <a:br>
              <a:rPr lang="en-US" altLang="zh-CN"/>
            </a:br>
            <a:r>
              <a:rPr lang="en-US" altLang="zh-CN"/>
              <a:t>    $store.getters.xxx</a:t>
            </a:r>
            <a:br>
              <a:rPr lang="en-US" altLang="zh-CN"/>
            </a:br>
            <a:r>
              <a:rPr lang="en-US" altLang="zh-CN"/>
              <a:t>    mapGetters([‘xxx’])</a:t>
            </a:r>
          </a:p>
          <a:p>
            <a:pPr marL="285750" indent="-285750">
              <a:buFontTx/>
              <a:buChar char="-"/>
            </a:pPr>
            <a:r>
              <a:rPr lang="zh-CN" altLang="en-US"/>
              <a:t>修改数据</a:t>
            </a:r>
            <a:br>
              <a:rPr lang="en-US" altLang="zh-CN"/>
            </a:br>
            <a:r>
              <a:rPr lang="en-US" altLang="zh-CN"/>
              <a:t>mutations</a:t>
            </a:r>
            <a:br>
              <a:rPr lang="en-US" altLang="zh-CN"/>
            </a:br>
            <a:r>
              <a:rPr lang="en-US" altLang="zh-CN"/>
              <a:t>    commit</a:t>
            </a:r>
            <a:br>
              <a:rPr lang="en-US" altLang="zh-CN"/>
            </a:br>
            <a:r>
              <a:rPr lang="en-US" altLang="zh-CN"/>
              <a:t>    mapMutations</a:t>
            </a:r>
            <a:br>
              <a:rPr lang="en-US" altLang="zh-CN"/>
            </a:br>
            <a:r>
              <a:rPr lang="en-US" altLang="zh-CN"/>
              <a:t>actions</a:t>
            </a:r>
            <a:br>
              <a:rPr lang="en-US" altLang="zh-CN"/>
            </a:br>
            <a:r>
              <a:rPr lang="en-US" altLang="zh-CN"/>
              <a:t>    dispatch</a:t>
            </a:r>
            <a:br>
              <a:rPr lang="en-US" altLang="zh-CN"/>
            </a:br>
            <a:r>
              <a:rPr lang="en-US" altLang="zh-CN"/>
              <a:t>    mapActions</a:t>
            </a:r>
          </a:p>
        </p:txBody>
      </p:sp>
    </p:spTree>
    <p:extLst>
      <p:ext uri="{BB962C8B-B14F-4D97-AF65-F5344CB8AC3E}">
        <p14:creationId xmlns:p14="http://schemas.microsoft.com/office/powerpoint/2010/main" val="13615691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标&#10;&#10;描述已自动生成">
            <a:extLst>
              <a:ext uri="{FF2B5EF4-FFF2-40B4-BE49-F238E27FC236}">
                <a16:creationId xmlns:a16="http://schemas.microsoft.com/office/drawing/2014/main" id="{0F328A1A-D830-DF4A-A06E-B1DB458B3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82838" y="2374899"/>
            <a:ext cx="2108202" cy="2108202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688D6F18-1CCA-FE4B-A017-75E274993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1.2</a:t>
            </a:r>
            <a:r>
              <a:rPr kumimoji="1" lang="zh-CN" altLang="en-US" dirty="0"/>
              <a:t> 开发环境准备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7C6FAB-78BC-0245-AA5E-BFDB5FB740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课程开发工具</a:t>
            </a:r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9EB0CF04-A04C-FB40-8988-5E63F4E92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966" y="2374901"/>
            <a:ext cx="2108200" cy="21082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B46B88D-56E6-B542-8D01-F9196E7721E4}"/>
              </a:ext>
            </a:extLst>
          </p:cNvPr>
          <p:cNvSpPr txBox="1"/>
          <p:nvPr/>
        </p:nvSpPr>
        <p:spPr>
          <a:xfrm>
            <a:off x="6884966" y="4906094"/>
            <a:ext cx="15696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>
                <a:solidFill>
                  <a:srgbClr val="AD2B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VSCode</a:t>
            </a:r>
            <a:endParaRPr kumimoji="1" lang="en-US" altLang="zh-CN" sz="1600" dirty="0">
              <a:solidFill>
                <a:srgbClr val="AD2B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2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solidFill>
                  <a:srgbClr val="AD2B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程序员</a:t>
            </a: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编写网页代码</a:t>
            </a:r>
            <a:endParaRPr kumimoji="1" lang="en-US" altLang="zh-CN" sz="1200" dirty="0">
              <a:solidFill>
                <a:srgbClr val="AD2B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D4D087-4E99-5C4F-BB52-6E029FBF6269}"/>
              </a:ext>
            </a:extLst>
          </p:cNvPr>
          <p:cNvSpPr txBox="1"/>
          <p:nvPr/>
        </p:nvSpPr>
        <p:spPr>
          <a:xfrm>
            <a:off x="2536691" y="4906094"/>
            <a:ext cx="3788217" cy="1054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AD2B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Chrome</a:t>
            </a:r>
            <a:r>
              <a:rPr kumimoji="1" lang="zh-CN" altLang="en-US" sz="1600" dirty="0">
                <a:solidFill>
                  <a:srgbClr val="AD2B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（谷歌浏览器）</a:t>
            </a:r>
            <a:endParaRPr kumimoji="1" lang="en-US" altLang="zh-CN" sz="1600" dirty="0">
              <a:solidFill>
                <a:srgbClr val="AD2B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solidFill>
                  <a:srgbClr val="AD2B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浏览器</a:t>
            </a: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负责</a:t>
            </a:r>
            <a:r>
              <a: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解析</a:t>
            </a: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代码，绘制（</a:t>
            </a:r>
            <a:r>
              <a: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渲染</a:t>
            </a: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）页面效果</a:t>
            </a:r>
            <a:endParaRPr kumimoji="1"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solidFill>
                  <a:srgbClr val="AD2B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用户</a:t>
            </a: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查看最终的网页效果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54184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52848B7-F7A9-8D4B-B556-22F60D59FD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浏览器市场份额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383B377-8E90-FE42-A35E-FCD0DED0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1.2</a:t>
            </a:r>
            <a:r>
              <a:rPr kumimoji="1" lang="zh-CN" altLang="en-US" dirty="0"/>
              <a:t> 开发环境准备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31FC70-D8E4-0A49-8D44-1C50A27F9A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为什么是 </a:t>
            </a:r>
            <a:r>
              <a:rPr kumimoji="1" lang="en" altLang="zh-CN" dirty="0">
                <a:solidFill>
                  <a:srgbClr val="AD2B26"/>
                </a:solidFill>
              </a:rPr>
              <a:t>Chrome</a:t>
            </a:r>
            <a:r>
              <a:rPr kumimoji="1" lang="zh-CN" altLang="en" dirty="0"/>
              <a:t>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3590E2-60D7-624E-986B-207F60ABC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307" y="2162792"/>
            <a:ext cx="7029716" cy="4336087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9F4C245E-9A21-0546-8072-B32027474B5D}"/>
              </a:ext>
            </a:extLst>
          </p:cNvPr>
          <p:cNvGrpSpPr/>
          <p:nvPr/>
        </p:nvGrpSpPr>
        <p:grpSpPr>
          <a:xfrm>
            <a:off x="8713542" y="2352185"/>
            <a:ext cx="2767579" cy="3948999"/>
            <a:chOff x="8061074" y="2448000"/>
            <a:chExt cx="2767579" cy="3948999"/>
          </a:xfrm>
        </p:grpSpPr>
        <p:pic>
          <p:nvPicPr>
            <p:cNvPr id="9" name="图片 8" descr="卡通画&#10;&#10;中度可信度描述已自动生成">
              <a:extLst>
                <a:ext uri="{FF2B5EF4-FFF2-40B4-BE49-F238E27FC236}">
                  <a16:creationId xmlns:a16="http://schemas.microsoft.com/office/drawing/2014/main" id="{B67DCF35-3B59-4243-BE3E-9327D76EE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4533" y="5136398"/>
              <a:ext cx="900000" cy="900000"/>
            </a:xfrm>
            <a:prstGeom prst="rect">
              <a:avLst/>
            </a:prstGeom>
          </p:spPr>
        </p:pic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77ED1A17-5F7F-0F44-85B4-8F38CF49C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4533" y="3792199"/>
              <a:ext cx="900000" cy="900000"/>
            </a:xfrm>
            <a:prstGeom prst="rect">
              <a:avLst/>
            </a:prstGeom>
          </p:spPr>
        </p:pic>
        <p:pic>
          <p:nvPicPr>
            <p:cNvPr id="13" name="图片 12" descr="卡通画&#10;&#10;中度可信度描述已自动生成">
              <a:extLst>
                <a:ext uri="{FF2B5EF4-FFF2-40B4-BE49-F238E27FC236}">
                  <a16:creationId xmlns:a16="http://schemas.microsoft.com/office/drawing/2014/main" id="{1074FBAB-3173-A241-8641-FF0F08AED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1383" y="5136398"/>
              <a:ext cx="909677" cy="900000"/>
            </a:xfrm>
            <a:prstGeom prst="rect">
              <a:avLst/>
            </a:prstGeom>
          </p:spPr>
        </p:pic>
        <p:pic>
          <p:nvPicPr>
            <p:cNvPr id="15" name="图片 14" descr="徽标, 图标, 公司名称&#10;&#10;描述已自动生成">
              <a:extLst>
                <a:ext uri="{FF2B5EF4-FFF2-40B4-BE49-F238E27FC236}">
                  <a16:creationId xmlns:a16="http://schemas.microsoft.com/office/drawing/2014/main" id="{7FD2FCAB-BC71-074D-92C1-1D76B1BAF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6221" y="2448000"/>
              <a:ext cx="900000" cy="900000"/>
            </a:xfrm>
            <a:prstGeom prst="rect">
              <a:avLst/>
            </a:prstGeom>
          </p:spPr>
        </p:pic>
        <p:pic>
          <p:nvPicPr>
            <p:cNvPr id="17" name="图片 16" descr="徽标&#10;&#10;描述已自动生成">
              <a:extLst>
                <a:ext uri="{FF2B5EF4-FFF2-40B4-BE49-F238E27FC236}">
                  <a16:creationId xmlns:a16="http://schemas.microsoft.com/office/drawing/2014/main" id="{FD60B44F-07E3-3545-B97F-2F0883AF2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4052" y="3792199"/>
              <a:ext cx="1084338" cy="900000"/>
            </a:xfrm>
            <a:prstGeom prst="rect">
              <a:avLst/>
            </a:prstGeom>
          </p:spPr>
        </p:pic>
        <p:pic>
          <p:nvPicPr>
            <p:cNvPr id="7" name="图片 6" descr="卡通画&#10;&#10;描述已自动生成">
              <a:extLst>
                <a:ext uri="{FF2B5EF4-FFF2-40B4-BE49-F238E27FC236}">
                  <a16:creationId xmlns:a16="http://schemas.microsoft.com/office/drawing/2014/main" id="{B14B3E95-DCE6-884F-AF43-C9A3857E9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4533" y="2448000"/>
              <a:ext cx="900000" cy="900000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3D92F8E-6762-F54B-B8F0-F5A301D35B0C}"/>
                </a:ext>
              </a:extLst>
            </p:cNvPr>
            <p:cNvSpPr txBox="1"/>
            <p:nvPr/>
          </p:nvSpPr>
          <p:spPr>
            <a:xfrm>
              <a:off x="8285495" y="3431600"/>
              <a:ext cx="9380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200" dirty="0">
                  <a:solidFill>
                    <a:srgbClr val="AD2B26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谷歌浏览器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BA3665D-C604-A641-AB5E-DEA698CD22AC}"/>
                </a:ext>
              </a:extLst>
            </p:cNvPr>
            <p:cNvSpPr txBox="1"/>
            <p:nvPr/>
          </p:nvSpPr>
          <p:spPr>
            <a:xfrm>
              <a:off x="9703025" y="3431600"/>
              <a:ext cx="11063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Safari</a:t>
              </a:r>
              <a:r>
                <a:rPr kumimoji="1"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 浏览器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72B3E0A-3AC1-8D4C-B5F7-BB479B9DE2AE}"/>
                </a:ext>
              </a:extLst>
            </p:cNvPr>
            <p:cNvSpPr txBox="1"/>
            <p:nvPr/>
          </p:nvSpPr>
          <p:spPr>
            <a:xfrm>
              <a:off x="8061074" y="4775799"/>
              <a:ext cx="13869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微软 </a:t>
              </a:r>
              <a:r>
                <a:rPr kumimoji="1"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Edge</a:t>
              </a:r>
              <a:r>
                <a:rPr kumimoji="1"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 浏览器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BA4E739-9502-F34C-85D5-07B17A92AD0B}"/>
                </a:ext>
              </a:extLst>
            </p:cNvPr>
            <p:cNvSpPr txBox="1"/>
            <p:nvPr/>
          </p:nvSpPr>
          <p:spPr>
            <a:xfrm>
              <a:off x="9683789" y="4775799"/>
              <a:ext cx="11448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微软 </a:t>
              </a:r>
              <a:r>
                <a:rPr kumimoji="1"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IE</a:t>
              </a:r>
              <a:r>
                <a:rPr kumimoji="1"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 浏览器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817F4EA-3CF5-D942-AE89-13980EE073CC}"/>
                </a:ext>
              </a:extLst>
            </p:cNvPr>
            <p:cNvSpPr txBox="1"/>
            <p:nvPr/>
          </p:nvSpPr>
          <p:spPr>
            <a:xfrm>
              <a:off x="8285495" y="6120000"/>
              <a:ext cx="9380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火狐浏览器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812879B-7BCF-4F40-AC5A-BD29C2D8D767}"/>
                </a:ext>
              </a:extLst>
            </p:cNvPr>
            <p:cNvSpPr txBox="1"/>
            <p:nvPr/>
          </p:nvSpPr>
          <p:spPr>
            <a:xfrm>
              <a:off x="9691804" y="6120000"/>
              <a:ext cx="11288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Opera</a:t>
              </a:r>
              <a:r>
                <a:rPr kumimoji="1"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 浏览器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30841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A98C2E9-EAE9-BB43-B663-0F62B24474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b="1" dirty="0"/>
              <a:t>编辑器</a:t>
            </a:r>
            <a:r>
              <a:rPr kumimoji="1" lang="zh-CN" altLang="en-US" dirty="0"/>
              <a:t>是编写网页源代码的工具，只要</a:t>
            </a:r>
            <a:r>
              <a:rPr kumimoji="1" lang="zh-CN" altLang="en-US" dirty="0">
                <a:solidFill>
                  <a:srgbClr val="AD2B26"/>
                </a:solidFill>
              </a:rPr>
              <a:t>能编辑文本文件</a:t>
            </a:r>
            <a:r>
              <a:rPr kumimoji="1" lang="zh-CN" altLang="en-US" dirty="0"/>
              <a:t>的工具都可以来开发网页，例如：记事本</a:t>
            </a:r>
            <a:endParaRPr kumimoji="1" lang="en-US" altLang="zh-CN" dirty="0"/>
          </a:p>
          <a:p>
            <a:r>
              <a:rPr kumimoji="1" lang="en" altLang="zh-CN" dirty="0"/>
              <a:t>Visual Studio Code </a:t>
            </a:r>
            <a:r>
              <a:rPr kumimoji="1" lang="zh-CN" altLang="en-US" dirty="0"/>
              <a:t>简称 </a:t>
            </a:r>
            <a:r>
              <a:rPr kumimoji="1" lang="en" altLang="zh-CN" dirty="0">
                <a:solidFill>
                  <a:srgbClr val="AD2B26"/>
                </a:solidFill>
              </a:rPr>
              <a:t>VS Code </a:t>
            </a:r>
            <a:r>
              <a:rPr kumimoji="1" lang="zh-CN" altLang="en-US" dirty="0"/>
              <a:t>是最受欢迎的编辑器之一，我们</a:t>
            </a:r>
            <a:r>
              <a:rPr kumimoji="1" lang="zh-CN" altLang="en-US" b="1" dirty="0"/>
              <a:t>教学中使用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7435F32-4F93-2449-80DE-952C8559F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1.2</a:t>
            </a:r>
            <a:r>
              <a:rPr kumimoji="1" lang="zh-CN" altLang="en-US" dirty="0"/>
              <a:t> 开发环境准备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ED5BB2-E2D1-6B44-8C86-ABC049C9BF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为什么是 </a:t>
            </a:r>
            <a:r>
              <a:rPr kumimoji="1" lang="en" altLang="zh-CN" dirty="0">
                <a:solidFill>
                  <a:srgbClr val="AD2B26"/>
                </a:solidFill>
              </a:rPr>
              <a:t>VS Code</a:t>
            </a:r>
            <a:r>
              <a:rPr kumimoji="1" lang="zh-CN" altLang="en" dirty="0"/>
              <a:t>？</a:t>
            </a:r>
          </a:p>
        </p:txBody>
      </p:sp>
      <p:pic>
        <p:nvPicPr>
          <p:cNvPr id="6" name="图片 5" descr="图标&#10;&#10;描述已自动生成">
            <a:extLst>
              <a:ext uri="{FF2B5EF4-FFF2-40B4-BE49-F238E27FC236}">
                <a16:creationId xmlns:a16="http://schemas.microsoft.com/office/drawing/2014/main" id="{1C668875-D893-014C-B820-6F999DD8F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07" y="2978999"/>
            <a:ext cx="900000" cy="900000"/>
          </a:xfrm>
          <a:prstGeom prst="rect">
            <a:avLst/>
          </a:prstGeom>
        </p:spPr>
      </p:pic>
      <p:pic>
        <p:nvPicPr>
          <p:cNvPr id="8" name="图片 7" descr="图标&#10;&#10;描述已自动生成">
            <a:extLst>
              <a:ext uri="{FF2B5EF4-FFF2-40B4-BE49-F238E27FC236}">
                <a16:creationId xmlns:a16="http://schemas.microsoft.com/office/drawing/2014/main" id="{C58959BA-DAE1-844B-B51D-3DA93EF05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877" y="2978999"/>
            <a:ext cx="823944" cy="900000"/>
          </a:xfrm>
          <a:prstGeom prst="rect">
            <a:avLst/>
          </a:prstGeom>
        </p:spPr>
      </p:pic>
      <p:pic>
        <p:nvPicPr>
          <p:cNvPr id="10" name="图片 9" descr="图标&#10;&#10;描述已自动生成">
            <a:extLst>
              <a:ext uri="{FF2B5EF4-FFF2-40B4-BE49-F238E27FC236}">
                <a16:creationId xmlns:a16="http://schemas.microsoft.com/office/drawing/2014/main" id="{42496116-5174-AC48-93DC-1DABCA52E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691" y="2938266"/>
            <a:ext cx="900000" cy="900000"/>
          </a:xfrm>
          <a:prstGeom prst="rect">
            <a:avLst/>
          </a:prstGeom>
        </p:spPr>
      </p:pic>
      <p:pic>
        <p:nvPicPr>
          <p:cNvPr id="12" name="图片 11" descr="图标&#10;&#10;描述已自动生成">
            <a:extLst>
              <a:ext uri="{FF2B5EF4-FFF2-40B4-BE49-F238E27FC236}">
                <a16:creationId xmlns:a16="http://schemas.microsoft.com/office/drawing/2014/main" id="{CA6493BB-1367-614E-AB72-B9EBB16636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442" y="4733571"/>
            <a:ext cx="900000" cy="900000"/>
          </a:xfrm>
          <a:prstGeom prst="rect">
            <a:avLst/>
          </a:prstGeom>
        </p:spPr>
      </p:pic>
      <p:pic>
        <p:nvPicPr>
          <p:cNvPr id="14" name="图片 13" descr="徽标&#10;&#10;描述已自动生成">
            <a:extLst>
              <a:ext uri="{FF2B5EF4-FFF2-40B4-BE49-F238E27FC236}">
                <a16:creationId xmlns:a16="http://schemas.microsoft.com/office/drawing/2014/main" id="{A7CA96CF-2431-6A47-B6E2-F29643FA4B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256" y="4761867"/>
            <a:ext cx="900000" cy="9000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06CA329-7AA7-3F42-8245-A7DCE468F5E7}"/>
              </a:ext>
            </a:extLst>
          </p:cNvPr>
          <p:cNvSpPr txBox="1"/>
          <p:nvPr/>
        </p:nvSpPr>
        <p:spPr>
          <a:xfrm>
            <a:off x="1341899" y="4067861"/>
            <a:ext cx="2294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b="1" dirty="0">
                <a:solidFill>
                  <a:srgbClr val="AD2B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Visual</a:t>
            </a:r>
            <a:r>
              <a:rPr kumimoji="1" lang="zh-CN" altLang="en-US" sz="1200" b="1" dirty="0">
                <a:solidFill>
                  <a:srgbClr val="AD2B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kumimoji="1" lang="en-US" altLang="zh-CN" sz="1200" b="1" dirty="0">
                <a:solidFill>
                  <a:srgbClr val="AD2B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Studio</a:t>
            </a:r>
            <a:r>
              <a:rPr kumimoji="1" lang="zh-CN" altLang="en-US" sz="1200" b="1" dirty="0">
                <a:solidFill>
                  <a:srgbClr val="AD2B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kumimoji="1" lang="en-US" altLang="zh-CN" sz="1200" b="1" dirty="0">
                <a:solidFill>
                  <a:srgbClr val="AD2B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Code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微软，速度快，体积小，插件多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F8F5BF9-9BA3-4D4B-AF0A-73827FB1FF29}"/>
              </a:ext>
            </a:extLst>
          </p:cNvPr>
          <p:cNvSpPr txBox="1"/>
          <p:nvPr/>
        </p:nvSpPr>
        <p:spPr>
          <a:xfrm>
            <a:off x="5267176" y="4067860"/>
            <a:ext cx="1606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HBuilderX</a:t>
            </a:r>
            <a:endParaRPr kumimoji="1"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就业班 </a:t>
            </a:r>
            <a:r>
              <a:rPr kumimoji="1"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uni</a:t>
            </a:r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-app</a:t>
            </a: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会讲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B406466-A40F-D547-9A23-4ACB144F9ADB}"/>
              </a:ext>
            </a:extLst>
          </p:cNvPr>
          <p:cNvSpPr txBox="1"/>
          <p:nvPr/>
        </p:nvSpPr>
        <p:spPr>
          <a:xfrm>
            <a:off x="9007630" y="4067859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Webstrom</a:t>
            </a:r>
            <a:endParaRPr kumimoji="1"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功能强大，贵，慢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D41D255-6797-7F4B-B186-204D91605349}"/>
              </a:ext>
            </a:extLst>
          </p:cNvPr>
          <p:cNvSpPr txBox="1"/>
          <p:nvPr/>
        </p:nvSpPr>
        <p:spPr>
          <a:xfrm>
            <a:off x="2938315" y="5795134"/>
            <a:ext cx="2746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Sublime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速度快，体积小，插件多（安装复杂）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BCA2256-CDAE-D144-92AC-18ECB9FDD9C5}"/>
              </a:ext>
            </a:extLst>
          </p:cNvPr>
          <p:cNvSpPr txBox="1"/>
          <p:nvPr/>
        </p:nvSpPr>
        <p:spPr>
          <a:xfrm>
            <a:off x="7034511" y="5795134"/>
            <a:ext cx="169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Dreamweaver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曾经的网页三剑客之一</a:t>
            </a:r>
          </a:p>
        </p:txBody>
      </p:sp>
    </p:spTree>
    <p:extLst>
      <p:ext uri="{BB962C8B-B14F-4D97-AF65-F5344CB8AC3E}">
        <p14:creationId xmlns:p14="http://schemas.microsoft.com/office/powerpoint/2010/main" val="39808767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标&#10;&#10;描述已自动生成">
            <a:extLst>
              <a:ext uri="{FF2B5EF4-FFF2-40B4-BE49-F238E27FC236}">
                <a16:creationId xmlns:a16="http://schemas.microsoft.com/office/drawing/2014/main" id="{0F328A1A-D830-DF4A-A06E-B1DB458B3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82838" y="2374899"/>
            <a:ext cx="2108202" cy="2108202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688D6F18-1CCA-FE4B-A017-75E274993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1.2</a:t>
            </a:r>
            <a:r>
              <a:rPr kumimoji="1" lang="zh-CN" altLang="en-US" dirty="0"/>
              <a:t> 开发环境准备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7C6FAB-78BC-0245-AA5E-BFDB5FB740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课程开发工具</a:t>
            </a:r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9EB0CF04-A04C-FB40-8988-5E63F4E92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966" y="2374901"/>
            <a:ext cx="2108200" cy="21082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B46B88D-56E6-B542-8D01-F9196E7721E4}"/>
              </a:ext>
            </a:extLst>
          </p:cNvPr>
          <p:cNvSpPr txBox="1"/>
          <p:nvPr/>
        </p:nvSpPr>
        <p:spPr>
          <a:xfrm>
            <a:off x="6884966" y="4906094"/>
            <a:ext cx="15696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>
                <a:solidFill>
                  <a:srgbClr val="AD2B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VSCode</a:t>
            </a:r>
            <a:endParaRPr kumimoji="1" lang="en-US" altLang="zh-CN" sz="1600" dirty="0">
              <a:solidFill>
                <a:srgbClr val="AD2B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2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solidFill>
                  <a:srgbClr val="AD2B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程序员</a:t>
            </a: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编写网页代码</a:t>
            </a:r>
            <a:endParaRPr kumimoji="1" lang="en-US" altLang="zh-CN" sz="1200" dirty="0">
              <a:solidFill>
                <a:srgbClr val="AD2B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D4D087-4E99-5C4F-BB52-6E029FBF6269}"/>
              </a:ext>
            </a:extLst>
          </p:cNvPr>
          <p:cNvSpPr txBox="1"/>
          <p:nvPr/>
        </p:nvSpPr>
        <p:spPr>
          <a:xfrm>
            <a:off x="2536691" y="4906094"/>
            <a:ext cx="3788217" cy="1054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AD2B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Chrome</a:t>
            </a:r>
            <a:r>
              <a:rPr kumimoji="1" lang="zh-CN" altLang="en-US" sz="1600" dirty="0">
                <a:solidFill>
                  <a:srgbClr val="AD2B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（谷歌浏览器）</a:t>
            </a:r>
            <a:endParaRPr kumimoji="1" lang="en-US" altLang="zh-CN" sz="1600" dirty="0">
              <a:solidFill>
                <a:srgbClr val="AD2B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solidFill>
                  <a:srgbClr val="AD2B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浏览器</a:t>
            </a: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负责</a:t>
            </a:r>
            <a:r>
              <a: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解析</a:t>
            </a: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代码，绘制（</a:t>
            </a:r>
            <a:r>
              <a: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渲染</a:t>
            </a: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）页面效果</a:t>
            </a:r>
            <a:endParaRPr kumimoji="1"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solidFill>
                  <a:srgbClr val="AD2B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用户</a:t>
            </a: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查看最终的网页效果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83458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85F74AC-2F4C-E249-B53A-1124470773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" dirty="0"/>
              <a:t>安装</a:t>
            </a:r>
            <a:r>
              <a:rPr lang="zh-CN" altLang="en-US" dirty="0"/>
              <a:t>地址：</a:t>
            </a:r>
            <a:r>
              <a:rPr lang="en" altLang="zh-CN" dirty="0">
                <a:hlinkClick r:id="rId2"/>
              </a:rPr>
              <a:t>https://www.google.cn/chrome/index.html</a:t>
            </a:r>
            <a:endParaRPr lang="en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C5B3C09-257E-AE43-B2AD-6E715ABC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1.2</a:t>
            </a:r>
            <a:r>
              <a:rPr kumimoji="1" lang="zh-CN" altLang="en-US" dirty="0"/>
              <a:t> 开发环境准备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A3488F-673A-5F47-B4C5-ADA76E25B7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安装 </a:t>
            </a:r>
            <a:r>
              <a:rPr kumimoji="1" lang="en" altLang="zh-CN" dirty="0">
                <a:solidFill>
                  <a:srgbClr val="AD2B26"/>
                </a:solidFill>
              </a:rPr>
              <a:t>Chrome</a:t>
            </a:r>
            <a:endParaRPr kumimoji="1" lang="zh-CN" altLang="en" dirty="0"/>
          </a:p>
        </p:txBody>
      </p:sp>
    </p:spTree>
    <p:extLst>
      <p:ext uri="{BB962C8B-B14F-4D97-AF65-F5344CB8AC3E}">
        <p14:creationId xmlns:p14="http://schemas.microsoft.com/office/powerpoint/2010/main" val="13006308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85F74AC-2F4C-E249-B53A-1124470773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" dirty="0"/>
              <a:t>安装</a:t>
            </a:r>
            <a:r>
              <a:rPr lang="zh-CN" altLang="en-US" dirty="0"/>
              <a:t>地址：</a:t>
            </a:r>
            <a:r>
              <a:rPr lang="en-US" altLang="zh-CN" dirty="0">
                <a:hlinkClick r:id="rId2"/>
              </a:rPr>
              <a:t>https://code.visualstudio.com/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插件：</a:t>
            </a:r>
            <a:endParaRPr lang="en-US" altLang="zh-CN" dirty="0"/>
          </a:p>
          <a:p>
            <a:pPr marL="790575" lvl="1" indent="-342900">
              <a:buSzPts val="1300"/>
            </a:pPr>
            <a:r>
              <a:rPr lang="en-US" altLang="zh-CN" sz="1600" b="0" i="0" u="none" strike="noStrike" kern="1200" baseline="0" dirty="0">
                <a:solidFill>
                  <a:srgbClr val="404040"/>
                </a:solidFill>
                <a:latin typeface="Alibaba PuHuiTi" panose="00020600040101010101" pitchFamily="18" charset="-122"/>
                <a:ea typeface="Alibaba PuHuiTi" panose="00020600040101010101" pitchFamily="18" charset="-122"/>
              </a:rPr>
              <a:t>Chinese (Simplified) Language Pack for Visual Studio Code</a:t>
            </a:r>
            <a:r>
              <a:rPr lang="zh-CN" altLang="en-US" sz="1600" b="0" i="0" u="none" strike="noStrike" kern="1200" baseline="0" dirty="0">
                <a:solidFill>
                  <a:srgbClr val="404040"/>
                </a:solidFill>
                <a:latin typeface="Alibaba PuHuiTi" panose="00020600040101010101" pitchFamily="18" charset="-122"/>
                <a:ea typeface="Alibaba PuHuiTi" panose="00020600040101010101" pitchFamily="18" charset="-122"/>
              </a:rPr>
              <a:t> </a:t>
            </a:r>
            <a:r>
              <a:rPr lang="zh-CN" altLang="en-US" sz="1600" b="0" i="0" u="none" strike="noStrike" kern="1200" baseline="0" dirty="0">
                <a:solidFill>
                  <a:srgbClr val="AD2B26"/>
                </a:solidFill>
                <a:latin typeface="Alibaba PuHuiTi" panose="00020600040101010101" pitchFamily="18" charset="-122"/>
                <a:ea typeface="Alibaba PuHuiTi" panose="00020600040101010101" pitchFamily="18" charset="-122"/>
              </a:rPr>
              <a:t>简体中文包</a:t>
            </a:r>
            <a:endParaRPr lang="en" altLang="zh-CN" sz="1600" b="0" i="0" u="none" strike="noStrike" kern="1200" baseline="0" dirty="0">
              <a:solidFill>
                <a:srgbClr val="AD2B26"/>
              </a:solidFill>
              <a:latin typeface="Alibaba PuHuiTi" panose="00020600040101010101" pitchFamily="18" charset="-122"/>
              <a:ea typeface="Alibaba PuHuiTi" panose="00020600040101010101" pitchFamily="18" charset="-122"/>
            </a:endParaRPr>
          </a:p>
          <a:p>
            <a:pPr marL="790575" lvl="1" indent="-342900">
              <a:buSzPts val="1300"/>
            </a:pPr>
            <a:r>
              <a:rPr lang="en-US" altLang="zh-CN" sz="1600" dirty="0">
                <a:solidFill>
                  <a:srgbClr val="404040"/>
                </a:solidFill>
                <a:latin typeface="Alibaba PuHuiTi" panose="00020600040101010101" pitchFamily="18" charset="-122"/>
                <a:ea typeface="Alibaba PuHuiTi" panose="00020600040101010101" pitchFamily="18" charset="-122"/>
              </a:rPr>
              <a:t>CSS Formatter</a:t>
            </a:r>
            <a:r>
              <a:rPr lang="zh-CN" altLang="en-US" sz="1600" b="0" i="0" u="none" strike="noStrike" kern="1200" baseline="0" dirty="0">
                <a:solidFill>
                  <a:srgbClr val="404040"/>
                </a:solidFill>
                <a:latin typeface="Alibaba PuHuiTi" panose="00020600040101010101" pitchFamily="18" charset="-122"/>
                <a:ea typeface="Alibaba PuHuiTi" panose="00020600040101010101" pitchFamily="18" charset="-122"/>
              </a:rPr>
              <a:t> </a:t>
            </a:r>
            <a:r>
              <a:rPr lang="en-US" altLang="zh-CN" sz="1600" b="0" i="0" u="none" strike="noStrike" kern="1200" baseline="0" dirty="0">
                <a:solidFill>
                  <a:srgbClr val="AD2B26"/>
                </a:solidFill>
                <a:latin typeface="Alibaba PuHuiTi" panose="00020600040101010101" pitchFamily="18" charset="-122"/>
                <a:ea typeface="Alibaba PuHuiTi" panose="00020600040101010101" pitchFamily="18" charset="-122"/>
              </a:rPr>
              <a:t>CSS </a:t>
            </a:r>
            <a:r>
              <a:rPr lang="zh-CN" altLang="en-US" sz="1600" b="0" i="0" u="none" strike="noStrike" kern="1200" baseline="0" dirty="0">
                <a:solidFill>
                  <a:srgbClr val="AD2B26"/>
                </a:solidFill>
                <a:latin typeface="Alibaba PuHuiTi" panose="00020600040101010101" pitchFamily="18" charset="-122"/>
                <a:ea typeface="Alibaba PuHuiTi" panose="00020600040101010101" pitchFamily="18" charset="-122"/>
              </a:rPr>
              <a:t>代码格式化</a:t>
            </a:r>
            <a:r>
              <a:rPr lang="zh-CN" altLang="en-US" sz="1600" b="0" i="0" u="none" strike="noStrike" kern="1200" baseline="0" dirty="0">
                <a:solidFill>
                  <a:srgbClr val="404040"/>
                </a:solidFill>
                <a:latin typeface="Alibaba PuHuiTi" panose="00020600040101010101" pitchFamily="18" charset="-122"/>
                <a:ea typeface="Alibaba PuHuiTi" panose="00020600040101010101" pitchFamily="18" charset="-122"/>
              </a:rPr>
              <a:t>（</a:t>
            </a:r>
            <a:r>
              <a:rPr lang="en-US" altLang="zh-CN" sz="1600" b="0" i="0" u="none" strike="noStrike" kern="1200" baseline="0" dirty="0" err="1">
                <a:solidFill>
                  <a:srgbClr val="404040"/>
                </a:solidFill>
                <a:latin typeface="Alibaba PuHuiTi" panose="00020600040101010101" pitchFamily="18" charset="-122"/>
                <a:ea typeface="Alibaba PuHuiTi" panose="00020600040101010101" pitchFamily="18" charset="-122"/>
              </a:rPr>
              <a:t>VSCode</a:t>
            </a:r>
            <a:r>
              <a:rPr lang="en-US" altLang="zh-CN" sz="1600" b="0" i="0" u="none" strike="noStrike" kern="1200" baseline="0" dirty="0">
                <a:solidFill>
                  <a:srgbClr val="404040"/>
                </a:solidFill>
                <a:latin typeface="Alibaba PuHuiTi" panose="00020600040101010101" pitchFamily="18" charset="-122"/>
                <a:ea typeface="Alibaba PuHuiTi" panose="00020600040101010101" pitchFamily="18" charset="-122"/>
              </a:rPr>
              <a:t> </a:t>
            </a:r>
            <a:r>
              <a:rPr lang="zh-CN" altLang="en-US" sz="1600" b="0" i="0" u="none" strike="noStrike" kern="1200" baseline="0" dirty="0">
                <a:solidFill>
                  <a:srgbClr val="404040"/>
                </a:solidFill>
                <a:latin typeface="Alibaba PuHuiTi" panose="00020600040101010101" pitchFamily="18" charset="-122"/>
                <a:ea typeface="Alibaba PuHuiTi" panose="00020600040101010101" pitchFamily="18" charset="-122"/>
              </a:rPr>
              <a:t>已经内置了 </a:t>
            </a:r>
            <a:r>
              <a:rPr lang="en-US" altLang="zh-CN" sz="1600" b="0" i="0" u="none" strike="noStrike" kern="1200" baseline="0" dirty="0">
                <a:solidFill>
                  <a:srgbClr val="404040"/>
                </a:solidFill>
                <a:latin typeface="Alibaba PuHuiTi" panose="00020600040101010101" pitchFamily="18" charset="-122"/>
                <a:ea typeface="Alibaba PuHuiTi" panose="00020600040101010101" pitchFamily="18" charset="-122"/>
              </a:rPr>
              <a:t>HTML </a:t>
            </a:r>
            <a:r>
              <a:rPr lang="zh-CN" altLang="en-US" sz="1600" b="0" i="0" u="none" strike="noStrike" kern="1200" baseline="0" dirty="0">
                <a:solidFill>
                  <a:srgbClr val="404040"/>
                </a:solidFill>
                <a:latin typeface="Alibaba PuHuiTi" panose="00020600040101010101" pitchFamily="18" charset="-122"/>
                <a:ea typeface="Alibaba PuHuiTi" panose="00020600040101010101" pitchFamily="18" charset="-122"/>
              </a:rPr>
              <a:t>和 </a:t>
            </a:r>
            <a:r>
              <a:rPr lang="en-US" altLang="zh-CN" sz="1600" b="0" i="0" u="none" strike="noStrike" kern="1200" baseline="0" dirty="0">
                <a:solidFill>
                  <a:srgbClr val="404040"/>
                </a:solidFill>
                <a:latin typeface="Alibaba PuHuiTi" panose="00020600040101010101" pitchFamily="18" charset="-122"/>
                <a:ea typeface="Alibaba PuHuiTi" panose="00020600040101010101" pitchFamily="18" charset="-122"/>
              </a:rPr>
              <a:t>JavaScript </a:t>
            </a:r>
            <a:r>
              <a:rPr lang="zh-CN" altLang="en-US" sz="1600" b="0" i="0" u="none" strike="noStrike" kern="1200" baseline="0" dirty="0">
                <a:solidFill>
                  <a:srgbClr val="404040"/>
                </a:solidFill>
                <a:latin typeface="Alibaba PuHuiTi" panose="00020600040101010101" pitchFamily="18" charset="-122"/>
                <a:ea typeface="Alibaba PuHuiTi" panose="00020600040101010101" pitchFamily="18" charset="-122"/>
              </a:rPr>
              <a:t>格式化器，不需要再单独安装 ）</a:t>
            </a:r>
            <a:endParaRPr lang="en" altLang="zh-CN" sz="1600" b="0" i="0" u="none" strike="noStrike" kern="1200" baseline="0" dirty="0">
              <a:solidFill>
                <a:srgbClr val="404040"/>
              </a:solidFill>
              <a:latin typeface="Alibaba PuHuiTi" panose="00020600040101010101" pitchFamily="18" charset="-122"/>
              <a:ea typeface="Alibaba PuHuiTi" panose="00020600040101010101" pitchFamily="18" charset="-122"/>
            </a:endParaRPr>
          </a:p>
          <a:p>
            <a:pPr marL="790575" lvl="1" indent="-342900">
              <a:buSzPts val="1300"/>
            </a:pPr>
            <a:r>
              <a:rPr lang="en-US" altLang="zh-CN" sz="1600" b="0" i="0" u="none" strike="noStrike" kern="1200" baseline="0" dirty="0">
                <a:solidFill>
                  <a:srgbClr val="404040"/>
                </a:solidFill>
                <a:latin typeface="Alibaba PuHuiTi" panose="00020600040101010101" pitchFamily="18" charset="-122"/>
                <a:ea typeface="Alibaba PuHuiTi" panose="00020600040101010101" pitchFamily="18" charset="-122"/>
              </a:rPr>
              <a:t>open in browser</a:t>
            </a:r>
            <a:r>
              <a:rPr lang="zh-CN" altLang="en-US" sz="1600" b="0" i="0" u="none" strike="noStrike" kern="1200" baseline="0" dirty="0">
                <a:solidFill>
                  <a:srgbClr val="404040"/>
                </a:solidFill>
                <a:latin typeface="Alibaba PuHuiTi" panose="00020600040101010101" pitchFamily="18" charset="-122"/>
                <a:ea typeface="Alibaba PuHuiTi" panose="00020600040101010101" pitchFamily="18" charset="-122"/>
              </a:rPr>
              <a:t> </a:t>
            </a:r>
            <a:r>
              <a:rPr lang="zh-CN" altLang="en-US" sz="1600" b="0" i="0" u="none" strike="noStrike" kern="1200" baseline="0" dirty="0">
                <a:solidFill>
                  <a:srgbClr val="AD2B26"/>
                </a:solidFill>
                <a:latin typeface="Alibaba PuHuiTi" panose="00020600040101010101" pitchFamily="18" charset="-122"/>
                <a:ea typeface="Alibaba PuHuiTi" panose="00020600040101010101" pitchFamily="18" charset="-122"/>
              </a:rPr>
              <a:t>在浏览器打开页面</a:t>
            </a:r>
            <a:r>
              <a:rPr lang="zh-CN" altLang="en-US" sz="1600" b="0" i="0" u="none" strike="noStrike" kern="1200" baseline="0" dirty="0">
                <a:solidFill>
                  <a:srgbClr val="404040"/>
                </a:solidFill>
                <a:latin typeface="Alibaba PuHuiTi" panose="00020600040101010101" pitchFamily="18" charset="-122"/>
                <a:ea typeface="Alibaba PuHuiTi" panose="00020600040101010101" pitchFamily="18" charset="-122"/>
              </a:rPr>
              <a:t>（</a:t>
            </a:r>
            <a:r>
              <a:rPr lang="en-US" altLang="zh-CN" sz="1600" b="1" i="0" u="none" strike="noStrike" kern="1200" baseline="0" dirty="0">
                <a:solidFill>
                  <a:srgbClr val="404040"/>
                </a:solidFill>
                <a:latin typeface="Alibaba PuHuiTi" panose="00020600040101010101" pitchFamily="18" charset="-122"/>
                <a:ea typeface="Alibaba PuHuiTi" panose="00020600040101010101" pitchFamily="18" charset="-122"/>
              </a:rPr>
              <a:t>alt</a:t>
            </a:r>
            <a:r>
              <a:rPr lang="zh-CN" altLang="en-US" sz="1600" b="1" i="0" u="none" strike="noStrike" kern="1200" baseline="0" dirty="0">
                <a:solidFill>
                  <a:srgbClr val="404040"/>
                </a:solidFill>
                <a:latin typeface="Alibaba PuHuiTi" panose="00020600040101010101" pitchFamily="18" charset="-122"/>
                <a:ea typeface="Alibaba PuHuiTi" panose="00020600040101010101" pitchFamily="18" charset="-122"/>
              </a:rPr>
              <a:t> </a:t>
            </a:r>
            <a:r>
              <a:rPr lang="en-US" altLang="zh-CN" sz="1600" b="1" i="0" u="none" strike="noStrike" kern="1200" baseline="0" dirty="0">
                <a:solidFill>
                  <a:srgbClr val="404040"/>
                </a:solidFill>
                <a:latin typeface="Alibaba PuHuiTi" panose="00020600040101010101" pitchFamily="18" charset="-122"/>
                <a:ea typeface="Alibaba PuHuiTi" panose="00020600040101010101" pitchFamily="18" charset="-122"/>
              </a:rPr>
              <a:t>+</a:t>
            </a:r>
            <a:r>
              <a:rPr lang="zh-CN" altLang="en-US" sz="1600" b="1" i="0" u="none" strike="noStrike" kern="1200" baseline="0" dirty="0">
                <a:solidFill>
                  <a:srgbClr val="404040"/>
                </a:solidFill>
                <a:latin typeface="Alibaba PuHuiTi" panose="00020600040101010101" pitchFamily="18" charset="-122"/>
                <a:ea typeface="Alibaba PuHuiTi" panose="00020600040101010101" pitchFamily="18" charset="-122"/>
              </a:rPr>
              <a:t> </a:t>
            </a:r>
            <a:r>
              <a:rPr lang="en-US" altLang="zh-CN" sz="1600" b="1" i="0" u="none" strike="noStrike" kern="1200" baseline="0" dirty="0">
                <a:solidFill>
                  <a:srgbClr val="404040"/>
                </a:solidFill>
                <a:latin typeface="Alibaba PuHuiTi" panose="00020600040101010101" pitchFamily="18" charset="-122"/>
                <a:ea typeface="Alibaba PuHuiTi" panose="00020600040101010101" pitchFamily="18" charset="-122"/>
              </a:rPr>
              <a:t>b</a:t>
            </a:r>
            <a:r>
              <a:rPr lang="zh-CN" altLang="en-US" sz="1600" b="0" i="0" u="none" strike="noStrike" kern="1200" baseline="0" dirty="0">
                <a:solidFill>
                  <a:srgbClr val="404040"/>
                </a:solidFill>
                <a:latin typeface="Alibaba PuHuiTi" panose="00020600040101010101" pitchFamily="18" charset="-122"/>
                <a:ea typeface="Alibaba PuHuiTi" panose="00020600040101010101" pitchFamily="18" charset="-122"/>
              </a:rPr>
              <a:t>）</a:t>
            </a:r>
            <a:endParaRPr lang="en-US" altLang="zh-CN" sz="1600" b="0" i="0" u="none" strike="noStrike" kern="1200" baseline="0" dirty="0">
              <a:solidFill>
                <a:srgbClr val="404040"/>
              </a:solidFill>
              <a:latin typeface="Alibaba PuHuiTi" panose="00020600040101010101" pitchFamily="18" charset="-122"/>
              <a:ea typeface="Alibaba PuHuiTi" panose="00020600040101010101" pitchFamily="18" charset="-122"/>
            </a:endParaRPr>
          </a:p>
          <a:p>
            <a:pPr marL="457200" lvl="1" indent="-457200">
              <a:buClr>
                <a:srgbClr val="40404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设置：保存时</a:t>
            </a:r>
            <a:r>
              <a:rPr lang="zh-CN" altLang="en-US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自动格式化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C5B3C09-257E-AE43-B2AD-6E715ABC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1.2</a:t>
            </a:r>
            <a:r>
              <a:rPr kumimoji="1" lang="zh-CN" altLang="en-US" dirty="0"/>
              <a:t> 开发环境准备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A3488F-673A-5F47-B4C5-ADA76E25B7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安装 </a:t>
            </a:r>
            <a:r>
              <a:rPr kumimoji="1" lang="en" altLang="zh-CN" dirty="0" err="1">
                <a:solidFill>
                  <a:srgbClr val="AD2B26"/>
                </a:solidFill>
              </a:rPr>
              <a:t>VSCode</a:t>
            </a:r>
            <a:endParaRPr kumimoji="1" lang="zh-CN" altLang="e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79933B2-E9BE-4EE0-BF08-56FF6B5B4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110" y="3755920"/>
            <a:ext cx="8146026" cy="295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967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网页、</a:t>
            </a:r>
            <a:r>
              <a:rPr lang="en-US" altLang="zh-CN" dirty="0"/>
              <a:t>HTML</a:t>
            </a:r>
            <a:r>
              <a:rPr lang="zh-CN" altLang="en-US" dirty="0"/>
              <a:t>和浏览器的关系</a:t>
            </a:r>
          </a:p>
          <a:p>
            <a:r>
              <a:rPr lang="zh-CN" altLang="en-US" dirty="0"/>
              <a:t>开发环境准备</a:t>
            </a:r>
          </a:p>
          <a:p>
            <a:r>
              <a:rPr lang="en" altLang="zh-CN" dirty="0">
                <a:solidFill>
                  <a:srgbClr val="AD2B26"/>
                </a:solidFill>
              </a:rPr>
              <a:t>HTML </a:t>
            </a:r>
            <a:r>
              <a:rPr lang="zh-CN" altLang="en-US" dirty="0">
                <a:solidFill>
                  <a:srgbClr val="AD2B26"/>
                </a:solidFill>
              </a:rPr>
              <a:t>语法规范</a:t>
            </a:r>
          </a:p>
          <a:p>
            <a:r>
              <a:rPr lang="en" altLang="zh-CN" dirty="0"/>
              <a:t>HTML </a:t>
            </a:r>
            <a:r>
              <a:rPr lang="zh-CN" altLang="en-US" dirty="0"/>
              <a:t>骨架标签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HTML</a:t>
            </a:r>
            <a:r>
              <a:rPr lang="zh-CN" altLang="en-US" dirty="0"/>
              <a:t> 基础认知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目标：理解网站和网页的关系，安装开发环境，使用 </a:t>
            </a:r>
            <a:r>
              <a:rPr lang="en" altLang="zh-CN" dirty="0"/>
              <a:t>HTML </a:t>
            </a:r>
            <a:r>
              <a:rPr lang="zh-CN" altLang="en-US" dirty="0"/>
              <a:t>骨架搭建第一个 </a:t>
            </a:r>
            <a:r>
              <a:rPr lang="en" altLang="zh-CN" dirty="0"/>
              <a:t>HTML </a:t>
            </a:r>
            <a:r>
              <a:rPr lang="zh-CN" altLang="en-US" dirty="0"/>
              <a:t>文件。</a:t>
            </a:r>
          </a:p>
        </p:txBody>
      </p:sp>
    </p:spTree>
    <p:extLst>
      <p:ext uri="{BB962C8B-B14F-4D97-AF65-F5344CB8AC3E}">
        <p14:creationId xmlns:p14="http://schemas.microsoft.com/office/powerpoint/2010/main" val="22702890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D0B8428-BCA7-4979-96CC-9D40ED839B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语法规范：程序员与计算机沟通时的约定规则</a:t>
            </a:r>
          </a:p>
          <a:p>
            <a:pPr lvl="1"/>
            <a:r>
              <a:rPr lang="zh-CN" altLang="en-US" dirty="0">
                <a:solidFill>
                  <a:srgbClr val="AD2B26"/>
                </a:solidFill>
              </a:rPr>
              <a:t>程序员</a:t>
            </a:r>
            <a:r>
              <a:rPr lang="zh-CN" altLang="en-US" dirty="0"/>
              <a:t>按照语法规范</a:t>
            </a:r>
            <a:r>
              <a:rPr lang="zh-CN" altLang="en-US" dirty="0">
                <a:solidFill>
                  <a:srgbClr val="AD2B26"/>
                </a:solidFill>
              </a:rPr>
              <a:t>编写</a:t>
            </a:r>
            <a:r>
              <a:rPr lang="zh-CN" altLang="en-US" dirty="0"/>
              <a:t>代码</a:t>
            </a:r>
          </a:p>
          <a:p>
            <a:pPr lvl="1"/>
            <a:r>
              <a:rPr lang="zh-CN" altLang="en-US" dirty="0">
                <a:solidFill>
                  <a:srgbClr val="AD2B26"/>
                </a:solidFill>
              </a:rPr>
              <a:t>浏览器</a:t>
            </a:r>
            <a:r>
              <a:rPr lang="zh-CN" altLang="en-US" dirty="0"/>
              <a:t>按照语法规范</a:t>
            </a:r>
            <a:r>
              <a:rPr lang="zh-CN" altLang="en-US" dirty="0">
                <a:solidFill>
                  <a:srgbClr val="AD2B26"/>
                </a:solidFill>
              </a:rPr>
              <a:t>理解并执行</a:t>
            </a:r>
            <a:r>
              <a:rPr lang="zh-CN" altLang="en-US" dirty="0"/>
              <a:t>代码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69DC6BC-2684-4F7E-97F0-A1554036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HTML </a:t>
            </a:r>
            <a:r>
              <a:rPr lang="zh-CN" altLang="en-US" dirty="0"/>
              <a:t>的语法规范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6B9A24-E5F2-45FA-98C8-CD03E4E344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什么是语法规范？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76C8A8-C067-4319-96FA-E82BC21F93CF}"/>
              </a:ext>
            </a:extLst>
          </p:cNvPr>
          <p:cNvSpPr txBox="1"/>
          <p:nvPr/>
        </p:nvSpPr>
        <p:spPr>
          <a:xfrm>
            <a:off x="3608130" y="3715815"/>
            <a:ext cx="169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你吃了吗？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66ED553-F763-4D94-8ED5-C8502991BAC9}"/>
              </a:ext>
            </a:extLst>
          </p:cNvPr>
          <p:cNvSpPr txBox="1"/>
          <p:nvPr/>
        </p:nvSpPr>
        <p:spPr>
          <a:xfrm>
            <a:off x="6884366" y="3715815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吗你了吃</a:t>
            </a:r>
          </a:p>
        </p:txBody>
      </p:sp>
    </p:spTree>
    <p:extLst>
      <p:ext uri="{BB962C8B-B14F-4D97-AF65-F5344CB8AC3E}">
        <p14:creationId xmlns:p14="http://schemas.microsoft.com/office/powerpoint/2010/main" val="116535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4818051" cy="227321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>
                <a:solidFill>
                  <a:srgbClr val="AD2B26"/>
                </a:solidFill>
              </a:rPr>
              <a:t>基本父子通信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/>
              <a:t>父子通信语法糖</a:t>
            </a:r>
            <a:endParaRPr lang="zh-CN" altLang="en-US" dirty="0"/>
          </a:p>
          <a:p>
            <a:r>
              <a:rPr lang="zh-CN" altLang="en-US" dirty="0"/>
              <a:t>非父子通信</a:t>
            </a:r>
            <a:r>
              <a:rPr lang="en-US" altLang="zh-CN"/>
              <a:t>-eventbus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</a:t>
            </a:r>
            <a:r>
              <a:rPr lang="zh-CN" altLang="en-US"/>
              <a:t> 复习组件通信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目标：复习前面学习过的组件之间通信方式</a:t>
            </a:r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C377F26B-FC8F-42F9-B0A8-284276C19F0F}"/>
              </a:ext>
            </a:extLst>
          </p:cNvPr>
          <p:cNvSpPr/>
          <p:nvPr/>
        </p:nvSpPr>
        <p:spPr>
          <a:xfrm>
            <a:off x="9042456" y="1457271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root</a:t>
            </a:r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4C5D56E-B99A-4351-B5A9-DCCA6DDD1749}"/>
              </a:ext>
            </a:extLst>
          </p:cNvPr>
          <p:cNvSpPr/>
          <p:nvPr/>
        </p:nvSpPr>
        <p:spPr>
          <a:xfrm>
            <a:off x="7978616" y="2621725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29BE83D-83D0-49D0-98AC-FA2D4A0791B2}"/>
              </a:ext>
            </a:extLst>
          </p:cNvPr>
          <p:cNvSpPr/>
          <p:nvPr/>
        </p:nvSpPr>
        <p:spPr>
          <a:xfrm>
            <a:off x="7216616" y="3919344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197F272-6480-4E8B-A609-7D3CABD1A86C}"/>
              </a:ext>
            </a:extLst>
          </p:cNvPr>
          <p:cNvSpPr/>
          <p:nvPr/>
        </p:nvSpPr>
        <p:spPr>
          <a:xfrm>
            <a:off x="8813666" y="3919344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EE8FFDC-8D3F-45B0-BE0C-AC2E34991FB7}"/>
              </a:ext>
            </a:extLst>
          </p:cNvPr>
          <p:cNvSpPr/>
          <p:nvPr/>
        </p:nvSpPr>
        <p:spPr>
          <a:xfrm>
            <a:off x="10148827" y="2621724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02D6F1C7-BA73-4A1D-8D93-051581052C4F}"/>
              </a:ext>
            </a:extLst>
          </p:cNvPr>
          <p:cNvCxnSpPr>
            <a:cxnSpLocks/>
            <a:stCxn id="2" idx="4"/>
            <a:endCxn id="6" idx="0"/>
          </p:cNvCxnSpPr>
          <p:nvPr/>
        </p:nvCxnSpPr>
        <p:spPr>
          <a:xfrm rot="5400000">
            <a:off x="8696228" y="1836051"/>
            <a:ext cx="507507" cy="1063840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72C21D36-1585-4094-924D-699D16BA85DC}"/>
              </a:ext>
            </a:extLst>
          </p:cNvPr>
          <p:cNvCxnSpPr>
            <a:stCxn id="2" idx="4"/>
            <a:endCxn id="9" idx="0"/>
          </p:cNvCxnSpPr>
          <p:nvPr/>
        </p:nvCxnSpPr>
        <p:spPr>
          <a:xfrm rot="16200000" flipH="1">
            <a:off x="9781333" y="1814785"/>
            <a:ext cx="507506" cy="1106371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BC6596D3-28AC-4A0E-A503-DC54132EE547}"/>
              </a:ext>
            </a:extLst>
          </p:cNvPr>
          <p:cNvCxnSpPr>
            <a:stCxn id="6" idx="4"/>
            <a:endCxn id="7" idx="0"/>
          </p:cNvCxnSpPr>
          <p:nvPr/>
        </p:nvCxnSpPr>
        <p:spPr>
          <a:xfrm rot="5400000">
            <a:off x="7716725" y="3218008"/>
            <a:ext cx="640672" cy="762000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0079C47B-E682-4F3F-A0BD-028A6117298E}"/>
              </a:ext>
            </a:extLst>
          </p:cNvPr>
          <p:cNvCxnSpPr>
            <a:stCxn id="6" idx="4"/>
            <a:endCxn id="8" idx="0"/>
          </p:cNvCxnSpPr>
          <p:nvPr/>
        </p:nvCxnSpPr>
        <p:spPr>
          <a:xfrm rot="16200000" flipH="1">
            <a:off x="8515250" y="3181483"/>
            <a:ext cx="640672" cy="835050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FB796B85-C56A-41C3-B946-6098A302A8DB}"/>
              </a:ext>
            </a:extLst>
          </p:cNvPr>
          <p:cNvSpPr txBox="1"/>
          <p:nvPr/>
        </p:nvSpPr>
        <p:spPr>
          <a:xfrm>
            <a:off x="692574" y="535943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/>
              <a:t>通信：在一个组件中的动作导致另一个组件中的数据更改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44990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D0B8428-BCA7-4979-96CC-9D40ED839B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" altLang="zh-CN" dirty="0"/>
              <a:t>HTML</a:t>
            </a:r>
            <a:r>
              <a:rPr kumimoji="1" lang="zh-CN" altLang="en" dirty="0"/>
              <a:t>（</a:t>
            </a:r>
            <a:r>
              <a:rPr kumimoji="1" lang="en" altLang="zh-CN" dirty="0"/>
              <a:t>Hyper Text Markup Language</a:t>
            </a:r>
            <a:r>
              <a:rPr kumimoji="1" lang="zh-CN" altLang="en" dirty="0"/>
              <a:t>）</a:t>
            </a:r>
            <a:r>
              <a:rPr kumimoji="1" lang="zh-CN" altLang="en-US" dirty="0">
                <a:solidFill>
                  <a:srgbClr val="AD2B26"/>
                </a:solidFill>
              </a:rPr>
              <a:t>超文本标记</a:t>
            </a:r>
            <a:r>
              <a:rPr kumimoji="1" lang="zh-CN" altLang="en-US" dirty="0"/>
              <a:t>语言，负责定义网页的</a:t>
            </a:r>
            <a:r>
              <a:rPr kumimoji="1" lang="zh-CN" altLang="en-US" dirty="0">
                <a:solidFill>
                  <a:srgbClr val="AD2B26"/>
                </a:solidFill>
              </a:rPr>
              <a:t>内容及结构</a:t>
            </a:r>
            <a:endParaRPr kumimoji="1" lang="en-US" altLang="zh-CN" dirty="0">
              <a:solidFill>
                <a:srgbClr val="AD2B26"/>
              </a:solidFill>
            </a:endParaRPr>
          </a:p>
          <a:p>
            <a:r>
              <a:rPr kumimoji="1" lang="zh-CN" altLang="en-US" dirty="0">
                <a:solidFill>
                  <a:srgbClr val="AD2B26"/>
                </a:solidFill>
              </a:rPr>
              <a:t>标记语言</a:t>
            </a:r>
            <a:r>
              <a:rPr kumimoji="1" lang="zh-CN" altLang="en-US" dirty="0"/>
              <a:t>是借助一系列的</a:t>
            </a:r>
            <a:r>
              <a:rPr kumimoji="1" lang="zh-CN" altLang="en-US" sz="2000" dirty="0">
                <a:solidFill>
                  <a:srgbClr val="AD2B26"/>
                </a:solidFill>
              </a:rPr>
              <a:t>标签</a:t>
            </a:r>
            <a:r>
              <a:rPr kumimoji="1" lang="zh-CN" altLang="en-US" dirty="0"/>
              <a:t>对内容进行标记，以表达不同的涵义（</a:t>
            </a:r>
            <a:r>
              <a:rPr kumimoji="1" lang="zh-CN" altLang="en-US" dirty="0">
                <a:solidFill>
                  <a:srgbClr val="AD2B26"/>
                </a:solidFill>
              </a:rPr>
              <a:t>语义</a:t>
            </a:r>
            <a:r>
              <a:rPr kumimoji="1" lang="zh-CN" altLang="en-US" dirty="0"/>
              <a:t>），浏览器会以不同的方式显示</a:t>
            </a:r>
            <a:endParaRPr kumimoji="1" lang="en-US" altLang="zh-CN" dirty="0"/>
          </a:p>
          <a:p>
            <a:r>
              <a:rPr kumimoji="1" lang="zh-CN" altLang="en-US" dirty="0"/>
              <a:t>标签结构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lvl="1"/>
            <a:r>
              <a:rPr kumimoji="1" lang="zh-CN" altLang="en-US" dirty="0"/>
              <a:t>不同的标签表达不同的涵义（</a:t>
            </a:r>
            <a:r>
              <a:rPr kumimoji="1" lang="zh-CN" altLang="en-US" dirty="0">
                <a:solidFill>
                  <a:srgbClr val="AD2B26"/>
                </a:solidFill>
              </a:rPr>
              <a:t>语义</a:t>
            </a:r>
            <a:r>
              <a:rPr kumimoji="1" lang="zh-CN" altLang="en-US" dirty="0"/>
              <a:t>），浏览器会以不同的方式显示（标签本身不会显示在显示器中）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AD2B26"/>
                </a:solidFill>
              </a:rPr>
              <a:t>双标签</a:t>
            </a:r>
            <a:r>
              <a:rPr kumimoji="1" lang="zh-CN" altLang="en-US" dirty="0"/>
              <a:t>既有开始标签，又有结束标签</a:t>
            </a:r>
            <a:endParaRPr kumimoji="1" lang="en-US" altLang="zh-CN" dirty="0">
              <a:solidFill>
                <a:srgbClr val="AD2B26"/>
              </a:solidFill>
            </a:endParaRPr>
          </a:p>
          <a:p>
            <a:pPr lvl="1"/>
            <a:r>
              <a:rPr kumimoji="1" lang="zh-CN" altLang="en-US" dirty="0">
                <a:solidFill>
                  <a:srgbClr val="AD2B26"/>
                </a:solidFill>
              </a:rPr>
              <a:t>单标签</a:t>
            </a:r>
            <a:r>
              <a:rPr kumimoji="1" lang="zh-CN" altLang="en-US" dirty="0"/>
              <a:t>只有开始标签，没有结束标签，例如：</a:t>
            </a:r>
            <a:r>
              <a:rPr kumimoji="1" lang="en-US" altLang="zh-CN" dirty="0" err="1">
                <a:solidFill>
                  <a:srgbClr val="AD2B26"/>
                </a:solidFill>
              </a:rPr>
              <a:t>br</a:t>
            </a:r>
            <a:r>
              <a:rPr kumimoji="1" lang="zh-CN" altLang="en-US" dirty="0"/>
              <a:t>、</a:t>
            </a:r>
            <a:r>
              <a:rPr kumimoji="1" lang="en-US" altLang="zh-CN" dirty="0" err="1">
                <a:solidFill>
                  <a:srgbClr val="AD2B26"/>
                </a:solidFill>
              </a:rPr>
              <a:t>hr</a:t>
            </a:r>
            <a:endParaRPr kumimoji="1"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DD66BA-A470-844F-AB9F-A93BF12DCA1C}"/>
              </a:ext>
            </a:extLst>
          </p:cNvPr>
          <p:cNvSpPr txBox="1"/>
          <p:nvPr/>
        </p:nvSpPr>
        <p:spPr>
          <a:xfrm>
            <a:off x="1317479" y="3431862"/>
            <a:ext cx="3855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&lt;</a:t>
            </a:r>
            <a:r>
              <a:rPr kumimoji="1" lang="zh-CN" altLang="en-US" sz="2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　　　　　　　　　　　</a:t>
            </a:r>
            <a:r>
              <a:rPr kumimoji="1" lang="en-US" altLang="zh-CN" sz="2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&gt;</a:t>
            </a:r>
            <a:endParaRPr kumimoji="1" lang="zh-CN" altLang="en-US" sz="24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ED3214-0EA5-A54E-A1DC-5F5B6AA9C0A6}"/>
              </a:ext>
            </a:extLst>
          </p:cNvPr>
          <p:cNvSpPr txBox="1"/>
          <p:nvPr/>
        </p:nvSpPr>
        <p:spPr>
          <a:xfrm>
            <a:off x="7019396" y="3431862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&lt;/</a:t>
            </a:r>
            <a:r>
              <a:rPr kumimoji="1" lang="zh-CN" altLang="en-US" sz="2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　　　</a:t>
            </a:r>
            <a:r>
              <a:rPr kumimoji="1" lang="en-US" altLang="zh-CN" sz="2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&gt;</a:t>
            </a:r>
            <a:endParaRPr kumimoji="1" lang="zh-CN" altLang="en-US" sz="24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42F7B33-4633-1B45-B465-9FBDD574CB8C}"/>
              </a:ext>
            </a:extLst>
          </p:cNvPr>
          <p:cNvSpPr txBox="1"/>
          <p:nvPr/>
        </p:nvSpPr>
        <p:spPr>
          <a:xfrm>
            <a:off x="5094764" y="3431862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要显示的内容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69DC6BC-2684-4F7E-97F0-A1554036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HTML </a:t>
            </a:r>
            <a:r>
              <a:rPr lang="zh-CN" altLang="en-US" dirty="0"/>
              <a:t>的语法规范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6B9A24-E5F2-45FA-98C8-CD03E4E344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zh-CN" dirty="0"/>
              <a:t>HTML </a:t>
            </a:r>
            <a:r>
              <a:rPr lang="zh-CN" altLang="en-US" dirty="0"/>
              <a:t>标签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640E4C-36C7-AC4D-8EA5-C6A523E4590F}"/>
              </a:ext>
            </a:extLst>
          </p:cNvPr>
          <p:cNvSpPr txBox="1"/>
          <p:nvPr/>
        </p:nvSpPr>
        <p:spPr>
          <a:xfrm>
            <a:off x="1317479" y="3434109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&lt;</a:t>
            </a:r>
            <a:r>
              <a:rPr kumimoji="1" lang="zh-CN" altLang="en-US" sz="2400" dirty="0">
                <a:solidFill>
                  <a:srgbClr val="AD2B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标签名</a:t>
            </a:r>
            <a:endParaRPr kumimoji="1"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683BEB2-92B9-F84B-A592-8A3BDCF4EBE7}"/>
              </a:ext>
            </a:extLst>
          </p:cNvPr>
          <p:cNvSpPr txBox="1"/>
          <p:nvPr/>
        </p:nvSpPr>
        <p:spPr>
          <a:xfrm>
            <a:off x="7019396" y="3431861"/>
            <a:ext cx="1639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&lt;/</a:t>
            </a:r>
            <a:r>
              <a:rPr kumimoji="1" lang="zh-CN" altLang="en-US" sz="2400" dirty="0">
                <a:solidFill>
                  <a:srgbClr val="AD2B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标签名</a:t>
            </a:r>
            <a:r>
              <a:rPr kumimoji="1" lang="en-US" altLang="zh-CN" sz="2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&gt;</a:t>
            </a:r>
            <a:endParaRPr kumimoji="1" lang="zh-CN" altLang="en-US" sz="24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B21F44DB-B457-3C45-AE8E-8971DD6CF3CF}"/>
              </a:ext>
            </a:extLst>
          </p:cNvPr>
          <p:cNvCxnSpPr>
            <a:cxnSpLocks/>
          </p:cNvCxnSpPr>
          <p:nvPr/>
        </p:nvCxnSpPr>
        <p:spPr>
          <a:xfrm>
            <a:off x="1370478" y="3904995"/>
            <a:ext cx="3670496" cy="0"/>
          </a:xfrm>
          <a:prstGeom prst="line">
            <a:avLst/>
          </a:prstGeom>
          <a:ln w="19050">
            <a:solidFill>
              <a:srgbClr val="AD2B2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662B4BA-81F5-3C46-B54E-534661715530}"/>
              </a:ext>
            </a:extLst>
          </p:cNvPr>
          <p:cNvSpPr txBox="1"/>
          <p:nvPr/>
        </p:nvSpPr>
        <p:spPr>
          <a:xfrm>
            <a:off x="2748750" y="4076866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开始标签</a:t>
            </a:r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2AC37C32-CA61-4441-ABB9-F7180708F31C}"/>
              </a:ext>
            </a:extLst>
          </p:cNvPr>
          <p:cNvCxnSpPr>
            <a:cxnSpLocks/>
          </p:cNvCxnSpPr>
          <p:nvPr/>
        </p:nvCxnSpPr>
        <p:spPr>
          <a:xfrm flipV="1">
            <a:off x="7138347" y="3904995"/>
            <a:ext cx="1401306" cy="8069"/>
          </a:xfrm>
          <a:prstGeom prst="line">
            <a:avLst/>
          </a:prstGeom>
          <a:ln w="19050">
            <a:solidFill>
              <a:srgbClr val="AD2B2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C0A16D7-9999-7044-ACF0-92943094F324}"/>
              </a:ext>
            </a:extLst>
          </p:cNvPr>
          <p:cNvSpPr txBox="1"/>
          <p:nvPr/>
        </p:nvSpPr>
        <p:spPr>
          <a:xfrm>
            <a:off x="7342710" y="4076866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结束标签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A598808-2795-044F-B68B-0BDB76F50B28}"/>
              </a:ext>
            </a:extLst>
          </p:cNvPr>
          <p:cNvSpPr/>
          <p:nvPr/>
        </p:nvSpPr>
        <p:spPr>
          <a:xfrm>
            <a:off x="-1" y="5799304"/>
            <a:ext cx="12192000" cy="109479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代码演练</a:t>
            </a:r>
            <a:endParaRPr kumimoji="1"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B584FC6-8472-0349-AD50-14453957D731}"/>
              </a:ext>
            </a:extLst>
          </p:cNvPr>
          <p:cNvSpPr/>
          <p:nvPr/>
        </p:nvSpPr>
        <p:spPr>
          <a:xfrm>
            <a:off x="-1" y="5799304"/>
            <a:ext cx="12192000" cy="109479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猜一猜：在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中标签名能随便写吗？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dirty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不能</a:t>
            </a:r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，不同的标签表达不同的涵义（需要学习和练习）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A8196B3-D5D0-F244-B6BE-DD4A74AD0E60}"/>
              </a:ext>
            </a:extLst>
          </p:cNvPr>
          <p:cNvSpPr/>
          <p:nvPr/>
        </p:nvSpPr>
        <p:spPr>
          <a:xfrm>
            <a:off x="-1" y="5799304"/>
            <a:ext cx="12192000" cy="109479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猜一猜：在 </a:t>
            </a: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HTML</a:t>
            </a: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中是单标签多还是双标签多？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dirty="0">
                <a:solidFill>
                  <a:srgbClr val="FFFF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双标签多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810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6" grpId="0"/>
      <p:bldP spid="8" grpId="0"/>
      <p:bldP spid="16" grpId="0"/>
      <p:bldP spid="20" grpId="0"/>
      <p:bldP spid="29" grpId="0" animBg="1"/>
      <p:bldP spid="27" grpId="0" animBg="1"/>
      <p:bldP spid="2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D0B8428-BCA7-4979-96CC-9D40ED839B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" altLang="zh-CN" dirty="0"/>
              <a:t>HTML</a:t>
            </a:r>
            <a:r>
              <a:rPr kumimoji="1" lang="zh-CN" altLang="en" dirty="0"/>
              <a:t>（</a:t>
            </a:r>
            <a:r>
              <a:rPr kumimoji="1" lang="en" altLang="zh-CN" dirty="0"/>
              <a:t>Hyper Text Markup Language</a:t>
            </a:r>
            <a:r>
              <a:rPr kumimoji="1" lang="zh-CN" altLang="en" dirty="0"/>
              <a:t>）</a:t>
            </a:r>
            <a:r>
              <a:rPr kumimoji="1" lang="zh-CN" altLang="en-US" dirty="0">
                <a:solidFill>
                  <a:srgbClr val="AD2B26"/>
                </a:solidFill>
              </a:rPr>
              <a:t>超文本标记</a:t>
            </a:r>
            <a:r>
              <a:rPr kumimoji="1" lang="zh-CN" altLang="en-US" dirty="0"/>
              <a:t>语言，负责定义网页的</a:t>
            </a:r>
            <a:r>
              <a:rPr kumimoji="1" lang="zh-CN" altLang="en-US" dirty="0">
                <a:solidFill>
                  <a:srgbClr val="AD2B26"/>
                </a:solidFill>
              </a:rPr>
              <a:t>内容及结构</a:t>
            </a:r>
            <a:endParaRPr kumimoji="1" lang="en-US" altLang="zh-CN" dirty="0">
              <a:solidFill>
                <a:srgbClr val="AD2B26"/>
              </a:solidFill>
            </a:endParaRPr>
          </a:p>
          <a:p>
            <a:r>
              <a:rPr kumimoji="1" lang="zh-CN" altLang="en-US" dirty="0">
                <a:solidFill>
                  <a:srgbClr val="AD2B26"/>
                </a:solidFill>
              </a:rPr>
              <a:t>标记语言</a:t>
            </a:r>
            <a:r>
              <a:rPr kumimoji="1" lang="zh-CN" altLang="en-US" dirty="0"/>
              <a:t>是借助一系列的</a:t>
            </a:r>
            <a:r>
              <a:rPr kumimoji="1" lang="zh-CN" altLang="en-US" sz="2000" dirty="0">
                <a:solidFill>
                  <a:srgbClr val="AD2B26"/>
                </a:solidFill>
              </a:rPr>
              <a:t>标签</a:t>
            </a:r>
            <a:r>
              <a:rPr kumimoji="1" lang="zh-CN" altLang="en-US" dirty="0"/>
              <a:t>对内容进行标记，以表达不同的涵义（</a:t>
            </a:r>
            <a:r>
              <a:rPr kumimoji="1" lang="zh-CN" altLang="en-US" dirty="0">
                <a:solidFill>
                  <a:srgbClr val="AD2B26"/>
                </a:solidFill>
              </a:rPr>
              <a:t>语义</a:t>
            </a:r>
            <a:r>
              <a:rPr kumimoji="1" lang="zh-CN" altLang="en-US" dirty="0"/>
              <a:t>），浏览器会以不同的方式显示</a:t>
            </a:r>
            <a:endParaRPr kumimoji="1" lang="en-US" altLang="zh-CN" dirty="0"/>
          </a:p>
          <a:p>
            <a:r>
              <a:rPr kumimoji="1" lang="zh-CN" altLang="en-US" dirty="0"/>
              <a:t>标签结构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lvl="1"/>
            <a:r>
              <a:rPr kumimoji="1" lang="zh-CN" altLang="en-US" dirty="0"/>
              <a:t>属性必须写在</a:t>
            </a:r>
            <a:r>
              <a:rPr kumimoji="1" lang="zh-CN" altLang="en-US" dirty="0">
                <a:solidFill>
                  <a:srgbClr val="AD2B26"/>
                </a:solidFill>
              </a:rPr>
              <a:t>开始标签</a:t>
            </a:r>
            <a:r>
              <a:rPr kumimoji="1" lang="zh-CN" altLang="en-US" dirty="0"/>
              <a:t>内部，表示</a:t>
            </a:r>
            <a:r>
              <a:rPr kumimoji="1" lang="zh-CN" altLang="en-US" dirty="0">
                <a:solidFill>
                  <a:srgbClr val="AD2B26"/>
                </a:solidFill>
              </a:rPr>
              <a:t>当前这个元素特有的特性</a:t>
            </a:r>
            <a:r>
              <a:rPr kumimoji="1" lang="zh-CN" altLang="en-US" dirty="0"/>
              <a:t>，例如，显示哪一张图像，链接到哪一个网站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属性由</a:t>
            </a:r>
            <a:r>
              <a:rPr kumimoji="1" lang="zh-CN" altLang="en-US" dirty="0">
                <a:solidFill>
                  <a:srgbClr val="AD2B26"/>
                </a:solidFill>
              </a:rPr>
              <a:t>属性名</a:t>
            </a:r>
            <a:r>
              <a:rPr kumimoji="1" lang="zh-CN" altLang="en-US" dirty="0"/>
              <a:t>和</a:t>
            </a:r>
            <a:r>
              <a:rPr kumimoji="1" lang="zh-CN" altLang="en-US" dirty="0">
                <a:solidFill>
                  <a:srgbClr val="AD2B26"/>
                </a:solidFill>
              </a:rPr>
              <a:t>属性值</a:t>
            </a:r>
            <a:r>
              <a:rPr kumimoji="1" lang="zh-CN" altLang="en-US" dirty="0"/>
              <a:t>构成，使用 </a:t>
            </a:r>
            <a:r>
              <a:rPr kumimoji="1" lang="en-US" altLang="zh-CN" dirty="0">
                <a:solidFill>
                  <a:srgbClr val="AD2B26"/>
                </a:solidFill>
              </a:rPr>
              <a:t>=</a:t>
            </a:r>
            <a:r>
              <a:rPr kumimoji="1" lang="en-US" altLang="zh-CN" dirty="0"/>
              <a:t> </a:t>
            </a:r>
            <a:r>
              <a:rPr kumimoji="1" lang="zh-CN" altLang="en-US" dirty="0"/>
              <a:t>连接</a:t>
            </a:r>
          </a:p>
          <a:p>
            <a:pPr lvl="1"/>
            <a:r>
              <a:rPr kumimoji="1" lang="zh-CN" altLang="en-US" dirty="0">
                <a:solidFill>
                  <a:srgbClr val="AD2B26"/>
                </a:solidFill>
              </a:rPr>
              <a:t>属性值</a:t>
            </a:r>
            <a:r>
              <a:rPr kumimoji="1" lang="zh-CN" altLang="en-US" dirty="0"/>
              <a:t>使用单引号或双引号包裹，推荐使用</a:t>
            </a:r>
            <a:r>
              <a:rPr kumimoji="1" lang="zh-CN" altLang="en-US" dirty="0">
                <a:solidFill>
                  <a:srgbClr val="AD2B26"/>
                </a:solidFill>
              </a:rPr>
              <a:t>双引号</a:t>
            </a:r>
            <a:endParaRPr kumimoji="1" lang="en-US" altLang="zh-CN" dirty="0">
              <a:solidFill>
                <a:srgbClr val="AD2B26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DD66BA-A470-844F-AB9F-A93BF12DCA1C}"/>
              </a:ext>
            </a:extLst>
          </p:cNvPr>
          <p:cNvSpPr txBox="1"/>
          <p:nvPr/>
        </p:nvSpPr>
        <p:spPr>
          <a:xfrm>
            <a:off x="1317479" y="3431862"/>
            <a:ext cx="3855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&lt;</a:t>
            </a:r>
            <a:r>
              <a:rPr kumimoji="1" lang="zh-CN" altLang="en-US" sz="2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　　　　　　　　　　　</a:t>
            </a:r>
            <a:r>
              <a:rPr kumimoji="1" lang="en-US" altLang="zh-CN" sz="2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&gt;</a:t>
            </a:r>
            <a:endParaRPr kumimoji="1" lang="zh-CN" altLang="en-US" sz="24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ED3214-0EA5-A54E-A1DC-5F5B6AA9C0A6}"/>
              </a:ext>
            </a:extLst>
          </p:cNvPr>
          <p:cNvSpPr txBox="1"/>
          <p:nvPr/>
        </p:nvSpPr>
        <p:spPr>
          <a:xfrm>
            <a:off x="7019396" y="3431862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&lt;/</a:t>
            </a:r>
            <a:r>
              <a:rPr kumimoji="1" lang="zh-CN" altLang="en-US" sz="2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　　　</a:t>
            </a:r>
            <a:r>
              <a:rPr kumimoji="1" lang="en-US" altLang="zh-CN" sz="2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&gt;</a:t>
            </a:r>
            <a:endParaRPr kumimoji="1" lang="zh-CN" altLang="en-US" sz="24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42F7B33-4633-1B45-B465-9FBDD574CB8C}"/>
              </a:ext>
            </a:extLst>
          </p:cNvPr>
          <p:cNvSpPr txBox="1"/>
          <p:nvPr/>
        </p:nvSpPr>
        <p:spPr>
          <a:xfrm>
            <a:off x="5094764" y="3431862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要显示的内容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69DC6BC-2684-4F7E-97F0-A1554036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HTML </a:t>
            </a:r>
            <a:r>
              <a:rPr lang="zh-CN" altLang="en-US" dirty="0"/>
              <a:t>的语法规范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6B9A24-E5F2-45FA-98C8-CD03E4E344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zh-CN" dirty="0"/>
              <a:t>HTML </a:t>
            </a:r>
            <a:r>
              <a:rPr lang="zh-CN" altLang="en-US" dirty="0"/>
              <a:t>标签的属性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640E4C-36C7-AC4D-8EA5-C6A523E4590F}"/>
              </a:ext>
            </a:extLst>
          </p:cNvPr>
          <p:cNvSpPr txBox="1"/>
          <p:nvPr/>
        </p:nvSpPr>
        <p:spPr>
          <a:xfrm>
            <a:off x="1317479" y="3434109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&lt;</a:t>
            </a:r>
            <a:r>
              <a:rPr kumimoji="1" lang="zh-CN" altLang="en-US" sz="2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标签名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683BEB2-92B9-F84B-A592-8A3BDCF4EBE7}"/>
              </a:ext>
            </a:extLst>
          </p:cNvPr>
          <p:cNvSpPr txBox="1"/>
          <p:nvPr/>
        </p:nvSpPr>
        <p:spPr>
          <a:xfrm>
            <a:off x="7019396" y="3431861"/>
            <a:ext cx="1639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&lt;/</a:t>
            </a:r>
            <a:r>
              <a:rPr kumimoji="1" lang="zh-CN" altLang="en-US" sz="2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标签名</a:t>
            </a:r>
            <a:r>
              <a:rPr kumimoji="1" lang="en-US" altLang="zh-CN" sz="2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&gt;</a:t>
            </a:r>
            <a:endParaRPr kumimoji="1" lang="zh-CN" altLang="en-US" sz="24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B21F44DB-B457-3C45-AE8E-8971DD6CF3CF}"/>
              </a:ext>
            </a:extLst>
          </p:cNvPr>
          <p:cNvCxnSpPr>
            <a:cxnSpLocks/>
          </p:cNvCxnSpPr>
          <p:nvPr/>
        </p:nvCxnSpPr>
        <p:spPr>
          <a:xfrm>
            <a:off x="1370478" y="3904995"/>
            <a:ext cx="3670496" cy="0"/>
          </a:xfrm>
          <a:prstGeom prst="line">
            <a:avLst/>
          </a:prstGeom>
          <a:ln w="19050">
            <a:solidFill>
              <a:srgbClr val="AD2B2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662B4BA-81F5-3C46-B54E-534661715530}"/>
              </a:ext>
            </a:extLst>
          </p:cNvPr>
          <p:cNvSpPr txBox="1"/>
          <p:nvPr/>
        </p:nvSpPr>
        <p:spPr>
          <a:xfrm>
            <a:off x="2748750" y="4076866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开始标签</a:t>
            </a:r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2AC37C32-CA61-4441-ABB9-F7180708F31C}"/>
              </a:ext>
            </a:extLst>
          </p:cNvPr>
          <p:cNvCxnSpPr>
            <a:cxnSpLocks/>
          </p:cNvCxnSpPr>
          <p:nvPr/>
        </p:nvCxnSpPr>
        <p:spPr>
          <a:xfrm flipV="1">
            <a:off x="7138347" y="3904995"/>
            <a:ext cx="1401306" cy="8069"/>
          </a:xfrm>
          <a:prstGeom prst="line">
            <a:avLst/>
          </a:prstGeom>
          <a:ln w="19050">
            <a:solidFill>
              <a:srgbClr val="AD2B2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C0A16D7-9999-7044-ACF0-92943094F324}"/>
              </a:ext>
            </a:extLst>
          </p:cNvPr>
          <p:cNvSpPr txBox="1"/>
          <p:nvPr/>
        </p:nvSpPr>
        <p:spPr>
          <a:xfrm>
            <a:off x="7342710" y="4076866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结束标签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76793CE-DD9F-4A3D-ADCA-879233404C79}"/>
              </a:ext>
            </a:extLst>
          </p:cNvPr>
          <p:cNvSpPr txBox="1"/>
          <p:nvPr/>
        </p:nvSpPr>
        <p:spPr>
          <a:xfrm>
            <a:off x="2553241" y="3434665"/>
            <a:ext cx="2592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2400" dirty="0">
                <a:solidFill>
                  <a:srgbClr val="AD2B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属性名</a:t>
            </a:r>
            <a:r>
              <a:rPr kumimoji="1" lang="en-US" altLang="zh-CN" sz="2400" dirty="0">
                <a:solidFill>
                  <a:srgbClr val="AD2B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="</a:t>
            </a:r>
            <a:r>
              <a:rPr kumimoji="1" lang="zh-CN" altLang="en-US" sz="2400" dirty="0">
                <a:solidFill>
                  <a:srgbClr val="AD2B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属性值</a:t>
            </a:r>
            <a:r>
              <a:rPr kumimoji="1" lang="en-US" altLang="zh-CN" sz="2400" dirty="0">
                <a:solidFill>
                  <a:srgbClr val="AD2B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"</a:t>
            </a:r>
            <a:r>
              <a:rPr kumimoji="1" lang="en-US" altLang="zh-CN" sz="2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&gt;</a:t>
            </a:r>
            <a:endParaRPr kumimoji="1" lang="zh-CN" altLang="en-US" sz="24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803C700-B349-4B7B-9E1A-2B9E59F05F1C}"/>
              </a:ext>
            </a:extLst>
          </p:cNvPr>
          <p:cNvSpPr/>
          <p:nvPr/>
        </p:nvSpPr>
        <p:spPr>
          <a:xfrm>
            <a:off x="0" y="5763206"/>
            <a:ext cx="12192000" cy="109479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猜一猜：在 </a:t>
            </a: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HTML</a:t>
            </a: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中属性名能随便写吗？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dirty="0">
                <a:solidFill>
                  <a:srgbClr val="FFFF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不能</a:t>
            </a:r>
            <a:r>
              <a:rPr kumimoji="1" lang="zh-CN" altLang="en-US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，不同的标签具有不同的属性（需要学习和练习）</a:t>
            </a:r>
          </a:p>
        </p:txBody>
      </p:sp>
    </p:spTree>
    <p:extLst>
      <p:ext uri="{BB962C8B-B14F-4D97-AF65-F5344CB8AC3E}">
        <p14:creationId xmlns:p14="http://schemas.microsoft.com/office/powerpoint/2010/main" val="26202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D0B8428-BCA7-4979-96CC-9D40ED839B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AD2B26"/>
                </a:solidFill>
              </a:rPr>
              <a:t>开始标签</a:t>
            </a:r>
            <a:r>
              <a:rPr kumimoji="1" lang="zh-CN" altLang="en-US" dirty="0"/>
              <a:t>、</a:t>
            </a:r>
            <a:r>
              <a:rPr kumimoji="1" lang="zh-CN" altLang="en-US" dirty="0">
                <a:solidFill>
                  <a:srgbClr val="AD2B26"/>
                </a:solidFill>
              </a:rPr>
              <a:t>结束标签</a:t>
            </a:r>
            <a:r>
              <a:rPr kumimoji="1" lang="zh-CN" altLang="en-US" dirty="0"/>
              <a:t>和</a:t>
            </a:r>
            <a:r>
              <a:rPr kumimoji="1" lang="zh-CN" altLang="en-US" dirty="0">
                <a:solidFill>
                  <a:srgbClr val="AD2B26"/>
                </a:solidFill>
              </a:rPr>
              <a:t>内容</a:t>
            </a:r>
            <a:r>
              <a:rPr kumimoji="1" lang="zh-CN" altLang="en-US" dirty="0"/>
              <a:t>相结合构成一个完整的</a:t>
            </a:r>
            <a:r>
              <a:rPr kumimoji="1" lang="zh-CN" altLang="en-US" dirty="0">
                <a:solidFill>
                  <a:srgbClr val="AD2B26"/>
                </a:solidFill>
              </a:rPr>
              <a:t>元素</a:t>
            </a:r>
            <a:r>
              <a:rPr kumimoji="1" lang="zh-CN" altLang="en-US" dirty="0"/>
              <a:t>（单标签自己就是一个元素）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一个 </a:t>
            </a:r>
            <a:r>
              <a:rPr kumimoji="1" lang="en-US" altLang="zh-CN" dirty="0"/>
              <a:t>HTML </a:t>
            </a:r>
            <a:r>
              <a:rPr kumimoji="1" lang="zh-CN" altLang="en-US" dirty="0"/>
              <a:t>文档是由一系列元素构成的</a:t>
            </a:r>
            <a:endParaRPr kumimoji="1" lang="en-US" altLang="zh-CN" dirty="0"/>
          </a:p>
          <a:p>
            <a:r>
              <a:rPr kumimoji="1" lang="zh-CN" altLang="en-US" dirty="0"/>
              <a:t>在一个 </a:t>
            </a:r>
            <a:r>
              <a:rPr kumimoji="1" lang="en-US" altLang="zh-CN" dirty="0"/>
              <a:t>HTML </a:t>
            </a:r>
            <a:r>
              <a:rPr kumimoji="1" lang="zh-CN" altLang="en-US" dirty="0"/>
              <a:t>中，相邻的两个元素之间有</a:t>
            </a:r>
            <a:r>
              <a:rPr kumimoji="1" lang="zh-CN" altLang="en-US" dirty="0">
                <a:solidFill>
                  <a:srgbClr val="AD2B26"/>
                </a:solidFill>
              </a:rPr>
              <a:t>两种</a:t>
            </a:r>
            <a:r>
              <a:rPr kumimoji="1" lang="zh-CN" altLang="en-US" dirty="0"/>
              <a:t>关系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AD2B26"/>
                </a:solidFill>
              </a:rPr>
              <a:t>兄弟并列</a:t>
            </a:r>
            <a:r>
              <a:rPr kumimoji="1" lang="zh-CN" altLang="en-US" dirty="0"/>
              <a:t> 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 弟弟的开始 挨着 哥哥的结束</a:t>
            </a:r>
            <a:endParaRPr kumimoji="1" lang="en-US" altLang="zh-CN" dirty="0">
              <a:solidFill>
                <a:srgbClr val="AD2B26"/>
              </a:solidFill>
            </a:endParaRPr>
          </a:p>
          <a:p>
            <a:pPr lvl="1"/>
            <a:r>
              <a:rPr kumimoji="1" lang="zh-CN" altLang="en-US" dirty="0">
                <a:solidFill>
                  <a:srgbClr val="AD2B26"/>
                </a:solidFill>
              </a:rPr>
              <a:t>父子嵌套 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 儿子元素 包含在 父亲元素 的开始和结束之间</a:t>
            </a:r>
            <a:endParaRPr kumimoji="1" lang="en-US" altLang="zh-CN" dirty="0">
              <a:solidFill>
                <a:srgbClr val="AD2B26"/>
              </a:solidFill>
            </a:endParaRPr>
          </a:p>
          <a:p>
            <a:r>
              <a:rPr kumimoji="1" lang="zh-CN" altLang="en-US" b="1" dirty="0"/>
              <a:t>注意</a:t>
            </a:r>
            <a:r>
              <a:rPr kumimoji="1" lang="zh-CN" altLang="en-US" dirty="0"/>
              <a:t>：在编写 </a:t>
            </a:r>
            <a:r>
              <a:rPr kumimoji="1" lang="en-US" altLang="zh-CN" dirty="0"/>
              <a:t>HTML </a:t>
            </a:r>
            <a:r>
              <a:rPr kumimoji="1" lang="zh-CN" altLang="en-US" dirty="0"/>
              <a:t>时，要注意</a:t>
            </a:r>
            <a:r>
              <a:rPr kumimoji="1" lang="zh-CN" altLang="en-US" dirty="0">
                <a:solidFill>
                  <a:srgbClr val="AD2B26"/>
                </a:solidFill>
              </a:rPr>
              <a:t>正确的嵌套关系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69DC6BC-2684-4F7E-97F0-A1554036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HTML </a:t>
            </a:r>
            <a:r>
              <a:rPr lang="zh-CN" altLang="en-US" dirty="0"/>
              <a:t>的语法规范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6B9A24-E5F2-45FA-98C8-CD03E4E344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zh-CN" dirty="0"/>
              <a:t>HTML </a:t>
            </a:r>
            <a:r>
              <a:rPr lang="zh-CN" altLang="en-US" dirty="0"/>
              <a:t>元素和标签的关系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9575BF2-477F-4759-85A0-48727AC9D239}"/>
              </a:ext>
            </a:extLst>
          </p:cNvPr>
          <p:cNvGrpSpPr/>
          <p:nvPr/>
        </p:nvGrpSpPr>
        <p:grpSpPr>
          <a:xfrm>
            <a:off x="2425437" y="2412407"/>
            <a:ext cx="7341126" cy="983559"/>
            <a:chOff x="1317479" y="3431861"/>
            <a:chExt cx="7341126" cy="983559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6DD66BA-A470-844F-AB9F-A93BF12DCA1C}"/>
                </a:ext>
              </a:extLst>
            </p:cNvPr>
            <p:cNvSpPr txBox="1"/>
            <p:nvPr/>
          </p:nvSpPr>
          <p:spPr>
            <a:xfrm>
              <a:off x="1317479" y="3431862"/>
              <a:ext cx="38551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2400" dirty="0"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&lt;</a:t>
              </a:r>
              <a:r>
                <a:rPr kumimoji="1" lang="zh-CN" altLang="en-US" sz="2400" dirty="0"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　　　　　　　　　　　</a:t>
              </a:r>
              <a:r>
                <a:rPr kumimoji="1" lang="en-US" altLang="zh-CN" sz="2400" dirty="0"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&gt;</a:t>
              </a:r>
              <a:endParaRPr kumimoji="1" lang="zh-CN" altLang="en-US" sz="2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0ED3214-0EA5-A54E-A1DC-5F5B6AA9C0A6}"/>
                </a:ext>
              </a:extLst>
            </p:cNvPr>
            <p:cNvSpPr txBox="1"/>
            <p:nvPr/>
          </p:nvSpPr>
          <p:spPr>
            <a:xfrm>
              <a:off x="7019396" y="3431862"/>
              <a:ext cx="1582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2400" dirty="0"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&lt;/</a:t>
              </a:r>
              <a:r>
                <a:rPr kumimoji="1" lang="zh-CN" altLang="en-US" sz="2400" dirty="0"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　　　</a:t>
              </a:r>
              <a:r>
                <a:rPr kumimoji="1" lang="en-US" altLang="zh-CN" sz="2400" dirty="0"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&gt;</a:t>
              </a:r>
              <a:endParaRPr kumimoji="1" lang="zh-CN" altLang="en-US" sz="2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42F7B33-4633-1B45-B465-9FBDD574CB8C}"/>
                </a:ext>
              </a:extLst>
            </p:cNvPr>
            <p:cNvSpPr txBox="1"/>
            <p:nvPr/>
          </p:nvSpPr>
          <p:spPr>
            <a:xfrm>
              <a:off x="5094764" y="3431862"/>
              <a:ext cx="20024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要显示的内容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9640E4C-36C7-AC4D-8EA5-C6A523E4590F}"/>
                </a:ext>
              </a:extLst>
            </p:cNvPr>
            <p:cNvSpPr txBox="1"/>
            <p:nvPr/>
          </p:nvSpPr>
          <p:spPr>
            <a:xfrm>
              <a:off x="1317479" y="3434109"/>
              <a:ext cx="12634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2400" dirty="0"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&lt;</a:t>
              </a:r>
              <a:r>
                <a:rPr kumimoji="1" lang="zh-CN" altLang="en-US" sz="2400" dirty="0"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标签名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683BEB2-92B9-F84B-A592-8A3BDCF4EBE7}"/>
                </a:ext>
              </a:extLst>
            </p:cNvPr>
            <p:cNvSpPr txBox="1"/>
            <p:nvPr/>
          </p:nvSpPr>
          <p:spPr>
            <a:xfrm>
              <a:off x="7019396" y="3431861"/>
              <a:ext cx="1639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2400" dirty="0"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&lt;/</a:t>
              </a:r>
              <a:r>
                <a:rPr kumimoji="1" lang="zh-CN" altLang="en-US" sz="2400" dirty="0"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标签名</a:t>
              </a:r>
              <a:r>
                <a:rPr kumimoji="1" lang="en-US" altLang="zh-CN" sz="2400" dirty="0"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&gt;</a:t>
              </a:r>
              <a:endParaRPr kumimoji="1" lang="zh-CN" altLang="en-US" sz="2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endParaRPr>
            </a:p>
          </p:txBody>
        </p: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B21F44DB-B457-3C45-AE8E-8971DD6CF3CF}"/>
                </a:ext>
              </a:extLst>
            </p:cNvPr>
            <p:cNvCxnSpPr>
              <a:cxnSpLocks/>
            </p:cNvCxnSpPr>
            <p:nvPr/>
          </p:nvCxnSpPr>
          <p:spPr>
            <a:xfrm>
              <a:off x="1370478" y="3904995"/>
              <a:ext cx="3670496" cy="0"/>
            </a:xfrm>
            <a:prstGeom prst="line">
              <a:avLst/>
            </a:prstGeom>
            <a:ln w="19050">
              <a:solidFill>
                <a:srgbClr val="AD2B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662B4BA-81F5-3C46-B54E-534661715530}"/>
                </a:ext>
              </a:extLst>
            </p:cNvPr>
            <p:cNvSpPr txBox="1"/>
            <p:nvPr/>
          </p:nvSpPr>
          <p:spPr>
            <a:xfrm>
              <a:off x="2748750" y="4076866"/>
              <a:ext cx="9925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开始标签</a:t>
              </a:r>
            </a:p>
          </p:txBody>
        </p: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2AC37C32-CA61-4441-ABB9-F7180708F3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8347" y="3904995"/>
              <a:ext cx="1401306" cy="8069"/>
            </a:xfrm>
            <a:prstGeom prst="line">
              <a:avLst/>
            </a:prstGeom>
            <a:ln w="19050">
              <a:solidFill>
                <a:srgbClr val="AD2B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C0A16D7-9999-7044-ACF0-92943094F324}"/>
                </a:ext>
              </a:extLst>
            </p:cNvPr>
            <p:cNvSpPr txBox="1"/>
            <p:nvPr/>
          </p:nvSpPr>
          <p:spPr>
            <a:xfrm>
              <a:off x="7342710" y="4076866"/>
              <a:ext cx="9925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结束标签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76793CE-DD9F-4A3D-ADCA-879233404C79}"/>
                </a:ext>
              </a:extLst>
            </p:cNvPr>
            <p:cNvSpPr txBox="1"/>
            <p:nvPr/>
          </p:nvSpPr>
          <p:spPr>
            <a:xfrm>
              <a:off x="2553241" y="3434665"/>
              <a:ext cx="2592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2400" dirty="0">
                  <a:solidFill>
                    <a:srgbClr val="AD2B26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属性名</a:t>
              </a:r>
              <a:r>
                <a:rPr kumimoji="1" lang="en-US" altLang="zh-CN" sz="2400" dirty="0">
                  <a:solidFill>
                    <a:srgbClr val="AD2B26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="</a:t>
              </a:r>
              <a:r>
                <a:rPr kumimoji="1" lang="zh-CN" altLang="en-US" sz="2400" dirty="0">
                  <a:solidFill>
                    <a:srgbClr val="AD2B26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属性值</a:t>
              </a:r>
              <a:r>
                <a:rPr kumimoji="1" lang="en-US" altLang="zh-CN" sz="2400" dirty="0">
                  <a:solidFill>
                    <a:srgbClr val="AD2B26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"</a:t>
              </a:r>
              <a:r>
                <a:rPr kumimoji="1" lang="en-US" altLang="zh-CN" sz="2400" dirty="0"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&gt;</a:t>
              </a:r>
              <a:endParaRPr kumimoji="1" lang="zh-CN" altLang="en-US" sz="2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8DEFE74B-914D-4020-B2CA-5E45FA4E0019}"/>
              </a:ext>
            </a:extLst>
          </p:cNvPr>
          <p:cNvSpPr/>
          <p:nvPr/>
        </p:nvSpPr>
        <p:spPr>
          <a:xfrm>
            <a:off x="7542706" y="3964391"/>
            <a:ext cx="2104905" cy="735879"/>
          </a:xfrm>
          <a:prstGeom prst="rect">
            <a:avLst/>
          </a:prstGeom>
          <a:ln w="9525">
            <a:solidFill>
              <a:srgbClr val="AD2B2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元素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1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345F904-A8CF-4EF5-8C83-0DC0B73E44B2}"/>
              </a:ext>
            </a:extLst>
          </p:cNvPr>
          <p:cNvSpPr/>
          <p:nvPr/>
        </p:nvSpPr>
        <p:spPr>
          <a:xfrm>
            <a:off x="7542706" y="4753417"/>
            <a:ext cx="2104905" cy="735879"/>
          </a:xfrm>
          <a:prstGeom prst="rect">
            <a:avLst/>
          </a:prstGeom>
          <a:ln w="9525">
            <a:solidFill>
              <a:srgbClr val="AD2B2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元素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2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2C70A9C-9975-4EE7-B2F7-15FB8D84D2FD}"/>
              </a:ext>
            </a:extLst>
          </p:cNvPr>
          <p:cNvSpPr/>
          <p:nvPr/>
        </p:nvSpPr>
        <p:spPr>
          <a:xfrm>
            <a:off x="7542706" y="5542443"/>
            <a:ext cx="2104905" cy="735879"/>
          </a:xfrm>
          <a:prstGeom prst="rect">
            <a:avLst/>
          </a:prstGeom>
          <a:ln w="9525">
            <a:solidFill>
              <a:srgbClr val="AD2B2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元素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3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E4B2BFD-58E9-4C0F-AC52-4310C09EACC9}"/>
              </a:ext>
            </a:extLst>
          </p:cNvPr>
          <p:cNvSpPr/>
          <p:nvPr/>
        </p:nvSpPr>
        <p:spPr>
          <a:xfrm>
            <a:off x="8246305" y="4864078"/>
            <a:ext cx="1315972" cy="508444"/>
          </a:xfrm>
          <a:prstGeom prst="rect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元素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A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9A8B9EF-4C4B-46E0-881C-10BBEBA16AE3}"/>
              </a:ext>
            </a:extLst>
          </p:cNvPr>
          <p:cNvSpPr/>
          <p:nvPr/>
        </p:nvSpPr>
        <p:spPr>
          <a:xfrm>
            <a:off x="8849563" y="4990514"/>
            <a:ext cx="616138" cy="255570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元素 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a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303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A4C1A6E-2AD8-4BFC-BC29-7FA9515871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效果：</a:t>
            </a:r>
            <a:r>
              <a:rPr lang="zh-CN" altLang="en-US" dirty="0">
                <a:solidFill>
                  <a:srgbClr val="AD2B26"/>
                </a:solidFill>
              </a:rPr>
              <a:t>不会</a:t>
            </a:r>
            <a:r>
              <a:rPr lang="zh-CN" altLang="en-US" dirty="0"/>
              <a:t>显示在页面中</a:t>
            </a:r>
            <a:endParaRPr lang="en-US" altLang="zh-CN" dirty="0"/>
          </a:p>
          <a:p>
            <a:r>
              <a:rPr lang="zh-CN" altLang="en-US" dirty="0"/>
              <a:t>作用</a:t>
            </a:r>
          </a:p>
          <a:p>
            <a:pPr lvl="1"/>
            <a:r>
              <a:rPr lang="zh-CN" altLang="en-US" dirty="0"/>
              <a:t>注释是为标签添加的具有解释性、描述性的信息，主要用来</a:t>
            </a:r>
            <a:r>
              <a:rPr lang="zh-CN" altLang="en-US" dirty="0">
                <a:solidFill>
                  <a:srgbClr val="AD2B26"/>
                </a:solidFill>
              </a:rPr>
              <a:t>帮助开发人员理解代码</a:t>
            </a:r>
          </a:p>
          <a:p>
            <a:pPr lvl="1"/>
            <a:r>
              <a:rPr lang="zh-CN" altLang="en-US" dirty="0">
                <a:solidFill>
                  <a:srgbClr val="AD2B26"/>
                </a:solidFill>
              </a:rPr>
              <a:t>浏览器</a:t>
            </a:r>
            <a:r>
              <a:rPr lang="zh-CN" altLang="en-US" dirty="0"/>
              <a:t>执行代码时会</a:t>
            </a:r>
            <a:r>
              <a:rPr lang="zh-CN" altLang="en-US" dirty="0">
                <a:solidFill>
                  <a:srgbClr val="AD2B26"/>
                </a:solidFill>
              </a:rPr>
              <a:t>忽略</a:t>
            </a:r>
            <a:r>
              <a:rPr lang="zh-CN" altLang="en-US" dirty="0"/>
              <a:t>所有的</a:t>
            </a:r>
            <a:r>
              <a:rPr lang="zh-CN" altLang="en-US" dirty="0">
                <a:solidFill>
                  <a:srgbClr val="AD2B26"/>
                </a:solidFill>
              </a:rPr>
              <a:t>注释信息</a:t>
            </a:r>
          </a:p>
          <a:p>
            <a:r>
              <a:rPr lang="zh-CN" altLang="en-US" dirty="0"/>
              <a:t>语法示例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快捷键：</a:t>
            </a:r>
            <a:r>
              <a:rPr lang="en-US" altLang="zh-CN" dirty="0">
                <a:solidFill>
                  <a:srgbClr val="AD2B26"/>
                </a:solidFill>
                <a:ea typeface="Alibaba PuHuiTi R"/>
              </a:rPr>
              <a:t>ctrl + /</a:t>
            </a:r>
            <a:endParaRPr lang="zh-CN" altLang="en-US" dirty="0">
              <a:solidFill>
                <a:srgbClr val="AD2B26"/>
              </a:solidFill>
              <a:ea typeface="Alibaba PuHuiTi R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108E532-DB8A-4451-983A-65C3C998C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HTML </a:t>
            </a:r>
            <a:r>
              <a:rPr lang="zh-CN" altLang="en-US" dirty="0"/>
              <a:t>的语法规范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480176-85AC-4C26-B2A5-03901DE97E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i="0" u="none" strike="noStrike" kern="1200" baseline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HTML</a:t>
            </a:r>
            <a:r>
              <a:rPr lang="zh-CN" altLang="en-US" b="1" i="0" u="none" strike="noStrike" kern="1200" baseline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 的注释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BB83533F-C8F1-4268-A2C9-17D9FC0A54EB}"/>
              </a:ext>
            </a:extLst>
          </p:cNvPr>
          <p:cNvSpPr txBox="1"/>
          <p:nvPr/>
        </p:nvSpPr>
        <p:spPr>
          <a:xfrm>
            <a:off x="1142331" y="3713147"/>
            <a:ext cx="5770944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Alibaba PuHuiTi R"/>
              </a:rPr>
              <a:t>&lt;!-- 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Alibaba PuHuiTi R"/>
              </a:rPr>
              <a:t>注释文字 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Alibaba PuHuiTi R"/>
              </a:rPr>
              <a:t>--&gt;</a:t>
            </a:r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31779305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237D95E-CFF9-40CB-8DF9-38D550D4C4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语法规范：程序员与计算机沟通时的约定规则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AD2B26"/>
                </a:solidFill>
              </a:rPr>
              <a:t>程序员</a:t>
            </a:r>
            <a:r>
              <a:rPr lang="zh-CN" altLang="en-US" dirty="0"/>
              <a:t>按照语法规范</a:t>
            </a:r>
            <a:r>
              <a:rPr lang="zh-CN" altLang="en-US" dirty="0">
                <a:solidFill>
                  <a:srgbClr val="AD2B26"/>
                </a:solidFill>
              </a:rPr>
              <a:t>编写</a:t>
            </a:r>
            <a:r>
              <a:rPr lang="zh-CN" altLang="en-US" dirty="0"/>
              <a:t>代码</a:t>
            </a:r>
          </a:p>
          <a:p>
            <a:pPr lvl="1"/>
            <a:r>
              <a:rPr lang="zh-CN" altLang="en-US" dirty="0">
                <a:solidFill>
                  <a:srgbClr val="AD2B26"/>
                </a:solidFill>
              </a:rPr>
              <a:t>浏览器</a:t>
            </a:r>
            <a:r>
              <a:rPr lang="zh-CN" altLang="en-US" dirty="0"/>
              <a:t>按照语法规范</a:t>
            </a:r>
            <a:r>
              <a:rPr lang="zh-CN" altLang="en-US" dirty="0">
                <a:solidFill>
                  <a:srgbClr val="AD2B26"/>
                </a:solidFill>
              </a:rPr>
              <a:t>理解并执行</a:t>
            </a:r>
            <a:r>
              <a:rPr lang="zh-CN" altLang="en-US" dirty="0"/>
              <a:t>代码</a:t>
            </a:r>
            <a:endParaRPr lang="en-US" altLang="zh-CN" dirty="0"/>
          </a:p>
          <a:p>
            <a:r>
              <a:rPr lang="en-US" altLang="zh-CN" dirty="0"/>
              <a:t>HTML </a:t>
            </a:r>
            <a:r>
              <a:rPr lang="zh-CN" altLang="en-US" dirty="0"/>
              <a:t>标签</a:t>
            </a:r>
            <a:endParaRPr lang="en-US" altLang="zh-CN" dirty="0"/>
          </a:p>
          <a:p>
            <a:pPr lvl="1"/>
            <a:r>
              <a:rPr kumimoji="1" lang="zh-CN" altLang="en-US" dirty="0"/>
              <a:t>不同的标签表达不同的涵义（</a:t>
            </a:r>
            <a:r>
              <a:rPr kumimoji="1" lang="zh-CN" altLang="en-US" dirty="0">
                <a:solidFill>
                  <a:srgbClr val="AD2B26"/>
                </a:solidFill>
              </a:rPr>
              <a:t>语义</a:t>
            </a:r>
            <a:r>
              <a:rPr kumimoji="1" lang="zh-CN" altLang="en-US" dirty="0"/>
              <a:t>），浏览器会以不同的方式显示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AD2B26"/>
                </a:solidFill>
              </a:rPr>
              <a:t>双标签</a:t>
            </a:r>
            <a:r>
              <a:rPr kumimoji="1" lang="zh-CN" altLang="en-US" dirty="0"/>
              <a:t>（有开始，有结束）、</a:t>
            </a:r>
            <a:r>
              <a:rPr kumimoji="1" lang="zh-CN" altLang="en-US" dirty="0">
                <a:solidFill>
                  <a:srgbClr val="AD2B26"/>
                </a:solidFill>
              </a:rPr>
              <a:t>单标签</a:t>
            </a:r>
            <a:r>
              <a:rPr kumimoji="1" lang="zh-CN" altLang="en-US" dirty="0"/>
              <a:t>（只有开始，没有结束）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属性必须写在</a:t>
            </a:r>
            <a:r>
              <a:rPr kumimoji="1" lang="zh-CN" altLang="en-US" dirty="0">
                <a:solidFill>
                  <a:srgbClr val="AD2B26"/>
                </a:solidFill>
              </a:rPr>
              <a:t>开始标签</a:t>
            </a:r>
            <a:r>
              <a:rPr kumimoji="1" lang="zh-CN" altLang="en-US" dirty="0"/>
              <a:t>内部，表示</a:t>
            </a:r>
            <a:r>
              <a:rPr kumimoji="1" lang="zh-CN" altLang="en-US" dirty="0">
                <a:solidFill>
                  <a:srgbClr val="AD2B26"/>
                </a:solidFill>
              </a:rPr>
              <a:t>当前这个元素特有的特性</a:t>
            </a:r>
            <a:r>
              <a:rPr kumimoji="1" lang="zh-CN" altLang="en-US" dirty="0"/>
              <a:t>，例如，显示哪一张图像，链接到哪一个网站</a:t>
            </a:r>
            <a:endParaRPr kumimoji="1" lang="en-US" altLang="zh-CN" dirty="0"/>
          </a:p>
          <a:p>
            <a:r>
              <a:rPr kumimoji="1" lang="en-US" altLang="zh-CN" dirty="0"/>
              <a:t>HTML </a:t>
            </a:r>
            <a:r>
              <a:rPr kumimoji="1" lang="zh-CN" altLang="en-US" dirty="0"/>
              <a:t>元素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一个 </a:t>
            </a:r>
            <a:r>
              <a:rPr kumimoji="1" lang="en-US" altLang="zh-CN" dirty="0"/>
              <a:t>HTML </a:t>
            </a:r>
            <a:r>
              <a:rPr kumimoji="1" lang="zh-CN" altLang="en-US" dirty="0"/>
              <a:t>文档是由一系列元素构成的，相邻元素之间有</a:t>
            </a:r>
            <a:r>
              <a:rPr kumimoji="1" lang="zh-CN" altLang="en-US" dirty="0">
                <a:solidFill>
                  <a:srgbClr val="AD2B26"/>
                </a:solidFill>
              </a:rPr>
              <a:t>兄弟并列</a:t>
            </a:r>
            <a:r>
              <a:rPr kumimoji="1" lang="zh-CN" altLang="en-US" dirty="0"/>
              <a:t>关系或</a:t>
            </a:r>
            <a:r>
              <a:rPr kumimoji="1" lang="zh-CN" altLang="en-US" dirty="0">
                <a:solidFill>
                  <a:srgbClr val="AD2B26"/>
                </a:solidFill>
              </a:rPr>
              <a:t>父子嵌套</a:t>
            </a:r>
            <a:r>
              <a:rPr kumimoji="1" lang="zh-CN" altLang="en-US" dirty="0"/>
              <a:t>关系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注意：在编写 </a:t>
            </a:r>
            <a:r>
              <a:rPr kumimoji="1" lang="en-US" altLang="zh-CN" dirty="0"/>
              <a:t>HTML </a:t>
            </a:r>
            <a:r>
              <a:rPr kumimoji="1" lang="zh-CN" altLang="en-US" dirty="0"/>
              <a:t>时，要注意</a:t>
            </a:r>
            <a:r>
              <a:rPr kumimoji="1" lang="zh-CN" altLang="en-US" dirty="0">
                <a:solidFill>
                  <a:srgbClr val="AD2B26"/>
                </a:solidFill>
              </a:rPr>
              <a:t>正确的嵌套关系</a:t>
            </a:r>
            <a:endParaRPr kumimoji="1" lang="en-US" altLang="zh-CN" dirty="0">
              <a:solidFill>
                <a:srgbClr val="AD2B26"/>
              </a:solidFill>
            </a:endParaRPr>
          </a:p>
          <a:p>
            <a:r>
              <a:rPr lang="en-US" altLang="zh-CN" dirty="0"/>
              <a:t>HTML </a:t>
            </a:r>
            <a:r>
              <a:rPr lang="zh-CN" altLang="en-US" dirty="0"/>
              <a:t>注释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AD2B26"/>
                </a:solidFill>
              </a:rPr>
              <a:t>不会</a:t>
            </a:r>
            <a:r>
              <a:rPr lang="zh-CN" altLang="en-US" dirty="0"/>
              <a:t>显示在页面中，</a:t>
            </a:r>
            <a:r>
              <a:rPr lang="zh-CN" altLang="en-US" dirty="0">
                <a:solidFill>
                  <a:srgbClr val="AD2B26"/>
                </a:solidFill>
              </a:rPr>
              <a:t>帮助开发人员理解代码</a:t>
            </a:r>
            <a:endParaRPr lang="en-US" altLang="zh-CN" dirty="0">
              <a:solidFill>
                <a:srgbClr val="AD2B26"/>
              </a:solidFill>
            </a:endParaRPr>
          </a:p>
          <a:p>
            <a:pPr lvl="1"/>
            <a:r>
              <a:rPr lang="zh-CN" altLang="en-US" dirty="0"/>
              <a:t>快捷键：</a:t>
            </a:r>
            <a:r>
              <a:rPr lang="en-US" altLang="zh-CN" dirty="0">
                <a:solidFill>
                  <a:srgbClr val="AD2B26"/>
                </a:solidFill>
                <a:ea typeface="Alibaba PuHuiTi R"/>
              </a:rPr>
              <a:t>ctrl + /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130A067-EC84-4DE0-BC14-0A4A9E36E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HTML </a:t>
            </a:r>
            <a:r>
              <a:rPr lang="zh-CN" altLang="en-US" dirty="0"/>
              <a:t>的语法规范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9418A1-7B67-4A08-8381-76A870526A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B3A42B54-EC88-49BD-B28B-86AB4376B7E7}"/>
              </a:ext>
            </a:extLst>
          </p:cNvPr>
          <p:cNvSpPr txBox="1"/>
          <p:nvPr/>
        </p:nvSpPr>
        <p:spPr>
          <a:xfrm>
            <a:off x="2379782" y="5557931"/>
            <a:ext cx="5770944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Alibaba PuHuiTi R"/>
              </a:rPr>
              <a:t>&lt;!-- 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Alibaba PuHuiTi R"/>
              </a:rPr>
              <a:t>注释文字 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Alibaba PuHuiTi R"/>
              </a:rPr>
              <a:t>--&gt;</a:t>
            </a:r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  <a:ea typeface="Alibaba PuHuiTi R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765B6785-95B0-4C39-BE10-EAE7F55D6B54}"/>
              </a:ext>
            </a:extLst>
          </p:cNvPr>
          <p:cNvSpPr txBox="1"/>
          <p:nvPr/>
        </p:nvSpPr>
        <p:spPr>
          <a:xfrm>
            <a:off x="2459681" y="2916390"/>
            <a:ext cx="5770944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Alibaba PuHuiTi R"/>
              </a:rPr>
              <a:t>&lt;</a:t>
            </a:r>
            <a:r>
              <a:rPr lang="zh-CN" alt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Alibaba PuHuiTi R"/>
              </a:rPr>
              <a:t>标签名</a:t>
            </a:r>
            <a:r>
              <a:rPr lang="zh-CN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Alibaba PuHuiTi R"/>
              </a:rPr>
              <a:t> </a:t>
            </a:r>
            <a:r>
              <a:rPr lang="zh-CN" alt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  <a:ea typeface="Alibaba PuHuiTi R"/>
              </a:rPr>
              <a:t>属性名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Alibaba PuHuiTi R"/>
              </a:rPr>
              <a:t>=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Alibaba PuHuiTi R"/>
              </a:rPr>
              <a:t>"</a:t>
            </a:r>
            <a:r>
              <a:rPr lang="zh-CN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Alibaba PuHuiTi R"/>
              </a:rPr>
              <a:t>属性值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Alibaba PuHuiTi R"/>
              </a:rPr>
              <a:t>"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Alibaba PuHuiTi R"/>
              </a:rPr>
              <a:t>&gt;</a:t>
            </a:r>
            <a:r>
              <a:rPr lang="zh-CN" altLang="en-US" sz="1400" b="0" dirty="0">
                <a:effectLst/>
                <a:latin typeface="Consolas" panose="020B0609020204030204" pitchFamily="49" charset="0"/>
                <a:ea typeface="Alibaba PuHuiTi R"/>
              </a:rPr>
              <a:t>内容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Alibaba PuHuiTi R"/>
              </a:rPr>
              <a:t>&lt;/</a:t>
            </a:r>
            <a:r>
              <a:rPr lang="zh-CN" alt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Alibaba PuHuiTi R"/>
              </a:rPr>
              <a:t>标签名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Alibaba PuHuiTi R"/>
              </a:rPr>
              <a:t>&gt;</a:t>
            </a:r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8430244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网页、</a:t>
            </a:r>
            <a:r>
              <a:rPr lang="en-US" altLang="zh-CN" dirty="0"/>
              <a:t>HTML</a:t>
            </a:r>
            <a:r>
              <a:rPr lang="zh-CN" altLang="en-US" dirty="0"/>
              <a:t>和浏览器的关系</a:t>
            </a:r>
          </a:p>
          <a:p>
            <a:r>
              <a:rPr lang="zh-CN" altLang="en-US" dirty="0"/>
              <a:t>开发环境准备</a:t>
            </a:r>
          </a:p>
          <a:p>
            <a:r>
              <a:rPr lang="en" altLang="zh-CN" dirty="0"/>
              <a:t>HTML </a:t>
            </a:r>
            <a:r>
              <a:rPr lang="zh-CN" altLang="en-US" dirty="0"/>
              <a:t>语法规范</a:t>
            </a:r>
          </a:p>
          <a:p>
            <a:r>
              <a:rPr lang="en" altLang="zh-CN" dirty="0">
                <a:solidFill>
                  <a:srgbClr val="AD2B26"/>
                </a:solidFill>
              </a:rPr>
              <a:t>HTML </a:t>
            </a:r>
            <a:r>
              <a:rPr lang="zh-CN" altLang="en-US" dirty="0">
                <a:solidFill>
                  <a:srgbClr val="AD2B26"/>
                </a:solidFill>
              </a:rPr>
              <a:t>骨架标签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HTML</a:t>
            </a:r>
            <a:r>
              <a:rPr lang="zh-CN" altLang="en-US" dirty="0"/>
              <a:t> 基础认知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目标：理解网站和网页的关系，安装开发环境，使用 </a:t>
            </a:r>
            <a:r>
              <a:rPr lang="en" altLang="zh-CN" dirty="0"/>
              <a:t>HTML </a:t>
            </a:r>
            <a:r>
              <a:rPr lang="zh-CN" altLang="en-US" dirty="0"/>
              <a:t>骨架搭建第一个 </a:t>
            </a:r>
            <a:r>
              <a:rPr lang="en" altLang="zh-CN" dirty="0"/>
              <a:t>HTML </a:t>
            </a:r>
            <a:r>
              <a:rPr lang="zh-CN" altLang="en-US" dirty="0"/>
              <a:t>文件。</a:t>
            </a:r>
          </a:p>
        </p:txBody>
      </p:sp>
    </p:spTree>
    <p:extLst>
      <p:ext uri="{BB962C8B-B14F-4D97-AF65-F5344CB8AC3E}">
        <p14:creationId xmlns:p14="http://schemas.microsoft.com/office/powerpoint/2010/main" val="27554438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75610D5-BBE5-4635-B367-E8C62DA842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标准的网页</a:t>
            </a:r>
            <a:r>
              <a:rPr lang="zh-CN" altLang="en-US" dirty="0">
                <a:solidFill>
                  <a:srgbClr val="AD2B26"/>
                </a:solidFill>
              </a:rPr>
              <a:t>要有固定的标签结构</a:t>
            </a:r>
            <a:r>
              <a:rPr lang="zh-CN" altLang="en-US" dirty="0"/>
              <a:t>，即</a:t>
            </a:r>
            <a:r>
              <a:rPr lang="zh-CN" altLang="en-US" b="1" dirty="0"/>
              <a:t>任何网页都至少要包含这</a:t>
            </a:r>
            <a:r>
              <a:rPr lang="zh-CN" altLang="en-US" b="1" dirty="0">
                <a:solidFill>
                  <a:srgbClr val="AD2B26"/>
                </a:solidFill>
              </a:rPr>
              <a:t>四</a:t>
            </a:r>
            <a:r>
              <a:rPr lang="zh-CN" altLang="en-US" b="1" dirty="0"/>
              <a:t>个标签</a:t>
            </a:r>
            <a:endParaRPr lang="en-US" altLang="zh-CN" dirty="0"/>
          </a:p>
          <a:p>
            <a:r>
              <a:rPr lang="zh-CN" altLang="en-US" dirty="0"/>
              <a:t>网页结构说明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html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标签是网页的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</a:t>
            </a:r>
          </a:p>
          <a:p>
            <a:pPr lvl="1"/>
            <a:r>
              <a:rPr lang="en-US" altLang="zh-CN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head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标签中定义网页的相关信息，大部分不会被显示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2"/>
            <a:r>
              <a:rPr lang="en-US" altLang="zh-CN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title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标签中的内容会显示在浏览器的标签栏中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2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其他内容稍后在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SEO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讲解（搜索引擎优化）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body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标签中的内容会被显示在浏览器中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D0924DA-7228-43F7-8FED-EF3BA02DA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HTML </a:t>
            </a:r>
            <a:r>
              <a:rPr lang="zh-CN" altLang="en-US" dirty="0"/>
              <a:t>的骨架标签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3B3EF0-5A06-469B-BE8D-343AE01FEF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网页结构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54C49D-011A-4821-B361-7D89B69A8B5E}"/>
              </a:ext>
            </a:extLst>
          </p:cNvPr>
          <p:cNvSpPr/>
          <p:nvPr/>
        </p:nvSpPr>
        <p:spPr>
          <a:xfrm>
            <a:off x="5918960" y="2223033"/>
            <a:ext cx="5957289" cy="345203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DFBA1D-86DA-4651-A2F2-4959D28E244B}"/>
              </a:ext>
            </a:extLst>
          </p:cNvPr>
          <p:cNvSpPr txBox="1"/>
          <p:nvPr/>
        </p:nvSpPr>
        <p:spPr>
          <a:xfrm>
            <a:off x="5918960" y="2223033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en-US" altLang="zh-CN" sz="12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html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12C99B-21BB-466E-997E-FC5014037A16}"/>
              </a:ext>
            </a:extLst>
          </p:cNvPr>
          <p:cNvSpPr txBox="1"/>
          <p:nvPr/>
        </p:nvSpPr>
        <p:spPr>
          <a:xfrm>
            <a:off x="5918960" y="5398069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</a:t>
            </a:r>
            <a:r>
              <a:rPr lang="en-US" altLang="zh-CN" sz="12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html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5356FE-B5CE-48E4-9A00-028CF9E6D8E4}"/>
              </a:ext>
            </a:extLst>
          </p:cNvPr>
          <p:cNvSpPr/>
          <p:nvPr/>
        </p:nvSpPr>
        <p:spPr>
          <a:xfrm>
            <a:off x="6071361" y="2500031"/>
            <a:ext cx="5695380" cy="11137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6BB3E1-8EFA-40D9-A695-8270DB609CB6}"/>
              </a:ext>
            </a:extLst>
          </p:cNvPr>
          <p:cNvSpPr txBox="1"/>
          <p:nvPr/>
        </p:nvSpPr>
        <p:spPr>
          <a:xfrm>
            <a:off x="6070439" y="2500030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en-US" altLang="zh-CN" sz="12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head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03E509-8660-47CC-B422-0154410BD43D}"/>
              </a:ext>
            </a:extLst>
          </p:cNvPr>
          <p:cNvSpPr txBox="1"/>
          <p:nvPr/>
        </p:nvSpPr>
        <p:spPr>
          <a:xfrm>
            <a:off x="6070439" y="3336797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</a:t>
            </a:r>
            <a:r>
              <a:rPr lang="en-US" altLang="zh-CN" sz="12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head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19D458-A192-442D-93C0-BFDA7E783627}"/>
              </a:ext>
            </a:extLst>
          </p:cNvPr>
          <p:cNvSpPr/>
          <p:nvPr/>
        </p:nvSpPr>
        <p:spPr>
          <a:xfrm>
            <a:off x="6223761" y="2777029"/>
            <a:ext cx="5400617" cy="55976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BC800DB-7DE8-4660-9359-BE62FB423796}"/>
              </a:ext>
            </a:extLst>
          </p:cNvPr>
          <p:cNvSpPr txBox="1"/>
          <p:nvPr/>
        </p:nvSpPr>
        <p:spPr>
          <a:xfrm>
            <a:off x="6223761" y="2915526"/>
            <a:ext cx="1755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en-US" altLang="zh-CN" sz="12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title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网页标题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</a:t>
            </a:r>
            <a:r>
              <a:rPr lang="en-US" altLang="zh-CN" sz="12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title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3D3E73B-86A9-4822-B70C-18BCCF5B01AF}"/>
              </a:ext>
            </a:extLst>
          </p:cNvPr>
          <p:cNvSpPr/>
          <p:nvPr/>
        </p:nvSpPr>
        <p:spPr>
          <a:xfrm>
            <a:off x="6070439" y="3761598"/>
            <a:ext cx="5695380" cy="158334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14D6DA-28C2-4A2C-82AC-B6DA04C6FC56}"/>
              </a:ext>
            </a:extLst>
          </p:cNvPr>
          <p:cNvSpPr txBox="1"/>
          <p:nvPr/>
        </p:nvSpPr>
        <p:spPr>
          <a:xfrm>
            <a:off x="6070438" y="3769425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en-US" altLang="zh-CN" sz="12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body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EE1E74D-4F22-4DCC-ACC2-4483C5975F71}"/>
              </a:ext>
            </a:extLst>
          </p:cNvPr>
          <p:cNvSpPr txBox="1"/>
          <p:nvPr/>
        </p:nvSpPr>
        <p:spPr>
          <a:xfrm>
            <a:off x="6070438" y="5067944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</a:t>
            </a:r>
            <a:r>
              <a:rPr lang="en-US" altLang="zh-CN" sz="12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body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353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9" grpId="0"/>
      <p:bldP spid="10" grpId="0"/>
      <p:bldP spid="11" grpId="0" animBg="1"/>
      <p:bldP spid="12" grpId="0"/>
      <p:bldP spid="13" grpId="0" animBg="1"/>
      <p:bldP spid="14" grpId="0"/>
      <p:bldP spid="1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75610D5-BBE5-4635-B367-E8C62DA842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VS Code 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输入</a:t>
            </a:r>
            <a:r>
              <a:rPr lang="zh-CN" altLang="en-US" dirty="0">
                <a:solidFill>
                  <a:srgbClr val="AD2B26"/>
                </a:solidFill>
              </a:rPr>
              <a:t> </a:t>
            </a:r>
            <a:r>
              <a:rPr lang="en-US" altLang="zh-CN" dirty="0">
                <a:solidFill>
                  <a:srgbClr val="AD2B26"/>
                </a:solidFill>
              </a:rPr>
              <a:t>! </a:t>
            </a:r>
            <a:r>
              <a:rPr lang="zh-CN" altLang="en-US" dirty="0"/>
              <a:t>然后按 </a:t>
            </a:r>
            <a:r>
              <a:rPr lang="en-US" altLang="zh-CN" dirty="0">
                <a:solidFill>
                  <a:srgbClr val="AD2B26"/>
                </a:solidFill>
              </a:rPr>
              <a:t>Tab</a:t>
            </a:r>
            <a:r>
              <a:rPr lang="en-US" altLang="zh-CN" dirty="0"/>
              <a:t> </a:t>
            </a:r>
            <a:r>
              <a:rPr lang="zh-CN" altLang="en-US" dirty="0"/>
              <a:t>键可快速生成网页的基本结构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提示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：要使用</a:t>
            </a:r>
            <a:r>
              <a:rPr lang="zh-CN" altLang="en-US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英文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的惊叹号，使用 </a:t>
            </a:r>
            <a:r>
              <a:rPr lang="en-US" altLang="zh-CN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SHIFT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键可以切换中英文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zh-CN" altLang="en-US" dirty="0"/>
              <a:t>输入</a:t>
            </a:r>
            <a:r>
              <a:rPr lang="zh-CN" altLang="en-US" dirty="0">
                <a:solidFill>
                  <a:srgbClr val="AD2B26"/>
                </a:solidFill>
              </a:rPr>
              <a:t>标签名</a:t>
            </a:r>
            <a:r>
              <a:rPr lang="zh-CN" altLang="en-US" dirty="0"/>
              <a:t>，会自动补齐完整的标签</a:t>
            </a:r>
            <a:endParaRPr lang="en-US" altLang="zh-CN" dirty="0"/>
          </a:p>
          <a:p>
            <a:r>
              <a:rPr lang="zh-CN" altLang="en-US" dirty="0"/>
              <a:t>网页结构说明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html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标签是网页的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</a:t>
            </a:r>
          </a:p>
          <a:p>
            <a:pPr lvl="1"/>
            <a:r>
              <a:rPr lang="en-US" altLang="zh-CN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head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标签中定义网页的相关信息，大部分不会被显示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2"/>
            <a:r>
              <a:rPr lang="en-US" altLang="zh-CN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title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标签中的内容会显示在浏览器的标签栏中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2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其他内容稍后在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SEO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讲解（搜索引擎优化）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body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标签中的内容会被显示在浏览器中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D0924DA-7228-43F7-8FED-EF3BA02DA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HTML </a:t>
            </a:r>
            <a:r>
              <a:rPr lang="zh-CN" altLang="en-US" dirty="0"/>
              <a:t>的骨架标签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3B3EF0-5A06-469B-BE8D-343AE01FEF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 err="1"/>
              <a:t>VSCode</a:t>
            </a:r>
            <a:r>
              <a:rPr lang="en-US" altLang="zh-CN" dirty="0"/>
              <a:t> </a:t>
            </a:r>
            <a:r>
              <a:rPr lang="zh-CN" altLang="en-US" dirty="0"/>
              <a:t>中快速搭建网页结构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D7560CB-F6AA-41CA-9ACE-6067F7BAD25C}"/>
              </a:ext>
            </a:extLst>
          </p:cNvPr>
          <p:cNvSpPr/>
          <p:nvPr/>
        </p:nvSpPr>
        <p:spPr>
          <a:xfrm>
            <a:off x="0" y="5763206"/>
            <a:ext cx="12192000" cy="109479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提问 </a:t>
            </a: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kumimoji="1" lang="en-US" altLang="zh-CN" dirty="0">
                <a:solidFill>
                  <a:srgbClr val="FFFF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head</a:t>
            </a: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 </a:t>
            </a:r>
            <a:r>
              <a:rPr kumimoji="1" lang="en-US" altLang="zh-CN" dirty="0">
                <a:solidFill>
                  <a:srgbClr val="FFFF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body</a:t>
            </a: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是父子关系还是兄弟关系？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提问 </a:t>
            </a: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kumimoji="1" lang="en-US" altLang="zh-CN" dirty="0">
                <a:solidFill>
                  <a:srgbClr val="FFFF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head</a:t>
            </a: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 </a:t>
            </a:r>
            <a:r>
              <a:rPr kumimoji="1" lang="en-US" altLang="zh-CN" dirty="0">
                <a:solidFill>
                  <a:srgbClr val="FFFF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title</a:t>
            </a: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是父子关系还是兄弟关系？</a:t>
            </a:r>
            <a:endParaRPr kumimoji="1" lang="zh-CN" altLang="en-US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B16DC44E-3D6B-4F1B-A50A-EF23D9311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092" y="3287791"/>
            <a:ext cx="6023907" cy="215236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6904BE5-D035-4306-B3A1-BBF4C41C7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356" y="1736703"/>
            <a:ext cx="3439287" cy="146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21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zh-CN" dirty="0"/>
              <a:t>HTML</a:t>
            </a:r>
            <a:r>
              <a:rPr lang="zh-CN" altLang="en-US" dirty="0"/>
              <a:t> 基础认知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AD2B26"/>
                </a:solidFill>
              </a:rPr>
              <a:t>排版标签</a:t>
            </a:r>
            <a:endParaRPr lang="en-US" altLang="zh-CN" dirty="0">
              <a:solidFill>
                <a:srgbClr val="AD2B26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 dirty="0"/>
              <a:t>媒体标签</a:t>
            </a: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链接标签</a:t>
            </a: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综合案例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44541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>
                <a:solidFill>
                  <a:srgbClr val="AD2B26"/>
                </a:solidFill>
              </a:rPr>
              <a:t>标题标签</a:t>
            </a:r>
          </a:p>
          <a:p>
            <a:r>
              <a:rPr lang="zh-CN" altLang="en-US" dirty="0"/>
              <a:t>段落和换行标签</a:t>
            </a:r>
          </a:p>
          <a:p>
            <a:r>
              <a:rPr lang="en" altLang="zh-CN" dirty="0"/>
              <a:t>HTML </a:t>
            </a:r>
            <a:r>
              <a:rPr lang="zh-CN" altLang="en-US" dirty="0"/>
              <a:t>语法规范</a:t>
            </a:r>
          </a:p>
          <a:p>
            <a:r>
              <a:rPr lang="en" altLang="zh-CN" dirty="0"/>
              <a:t>HTML </a:t>
            </a:r>
            <a:r>
              <a:rPr lang="zh-CN" altLang="en-US" dirty="0"/>
              <a:t>骨架标签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排版标签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目标：能够应用标题、段落及换行标签完成网站文字内容的排版工作。</a:t>
            </a:r>
          </a:p>
        </p:txBody>
      </p:sp>
    </p:spTree>
    <p:extLst>
      <p:ext uri="{BB962C8B-B14F-4D97-AF65-F5344CB8AC3E}">
        <p14:creationId xmlns:p14="http://schemas.microsoft.com/office/powerpoint/2010/main" val="3731175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099C93-DB42-4043-8305-F82BDAAAD3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2249814"/>
            <a:ext cx="10719120" cy="4219575"/>
          </a:xfrm>
        </p:spPr>
        <p:txBody>
          <a:bodyPr/>
          <a:lstStyle/>
          <a:p>
            <a:r>
              <a:rPr kumimoji="1" lang="zh-CN" altLang="en-US"/>
              <a:t>父传子：把数据从父组件中传递给子组件；在父组件中修改了数据，也会更新子组件中的数据</a:t>
            </a:r>
            <a:endParaRPr kumimoji="1" lang="en-US" altLang="zh-CN"/>
          </a:p>
          <a:p>
            <a:r>
              <a:rPr kumimoji="1" lang="zh-CN" altLang="en-US"/>
              <a:t>子传父：把数据从</a:t>
            </a:r>
            <a:r>
              <a:rPr kumimoji="1" lang="zh-CN" altLang="en-US">
                <a:solidFill>
                  <a:srgbClr val="C00000"/>
                </a:solidFill>
              </a:rPr>
              <a:t>子</a:t>
            </a:r>
            <a:r>
              <a:rPr kumimoji="1" lang="zh-CN" altLang="en-US"/>
              <a:t>组件中</a:t>
            </a:r>
            <a:r>
              <a:rPr kumimoji="1" lang="zh-CN" altLang="en-US">
                <a:solidFill>
                  <a:srgbClr val="C00000"/>
                </a:solidFill>
              </a:rPr>
              <a:t>传</a:t>
            </a:r>
            <a:r>
              <a:rPr kumimoji="1" lang="zh-CN" altLang="en-US"/>
              <a:t>递给</a:t>
            </a:r>
            <a:r>
              <a:rPr kumimoji="1" lang="zh-CN" altLang="en-US">
                <a:solidFill>
                  <a:srgbClr val="C00000"/>
                </a:solidFill>
              </a:rPr>
              <a:t>父</a:t>
            </a:r>
            <a:r>
              <a:rPr kumimoji="1" lang="zh-CN" altLang="en-US"/>
              <a:t>组件；在子组件中修改了数据，也会更新父组件中的数据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0F23489-F6DD-D34B-9E58-3723C88F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1.1 </a:t>
            </a:r>
            <a:r>
              <a:rPr kumimoji="1" lang="zh-CN" altLang="en-US"/>
              <a:t>基本父子通信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03A77D-F916-DB4A-9F31-197A30E969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0881" y="940080"/>
            <a:ext cx="10719120" cy="1057395"/>
          </a:xfrm>
        </p:spPr>
        <p:txBody>
          <a:bodyPr/>
          <a:lstStyle/>
          <a:p>
            <a:r>
              <a:rPr kumimoji="1" lang="zh-CN" altLang="en-US"/>
              <a:t>父子关系：一个组件</a:t>
            </a:r>
            <a:r>
              <a:rPr kumimoji="1" lang="en-US" altLang="zh-CN"/>
              <a:t>A</a:t>
            </a:r>
            <a:r>
              <a:rPr kumimoji="1" lang="zh-CN" altLang="en-US"/>
              <a:t>的模板中使用了另一个组件</a:t>
            </a:r>
            <a:r>
              <a:rPr kumimoji="1" lang="en-US" altLang="zh-CN"/>
              <a:t>B</a:t>
            </a:r>
            <a:r>
              <a:rPr kumimoji="1" lang="zh-CN" altLang="en-US"/>
              <a:t>，就称</a:t>
            </a:r>
            <a:r>
              <a:rPr kumimoji="1" lang="en-US" altLang="zh-CN"/>
              <a:t>A</a:t>
            </a:r>
            <a:r>
              <a:rPr kumimoji="1" lang="zh-CN" altLang="en-US"/>
              <a:t>是</a:t>
            </a:r>
            <a:r>
              <a:rPr kumimoji="1" lang="en-US" altLang="zh-CN"/>
              <a:t>B</a:t>
            </a:r>
            <a:r>
              <a:rPr kumimoji="1" lang="zh-CN" altLang="en-US"/>
              <a:t>的父组件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659534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6CC3408-8DFB-4380-95E2-2497BCC3DF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887EAC1-5727-4309-A228-F34B34B34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6138ED-6E37-45D5-8442-3145A65B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5365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一级标题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设置二级名称</a:t>
            </a:r>
            <a:endParaRPr lang="en-US" altLang="zh-CN" dirty="0"/>
          </a:p>
          <a:p>
            <a:r>
              <a:rPr lang="zh-CN" altLang="en-US" dirty="0"/>
              <a:t>设置二级标题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4169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仅有一级标题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354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运算符：对常量或者变量进行操作的</a:t>
            </a:r>
            <a:r>
              <a:rPr lang="zh-CN" altLang="en-US" dirty="0">
                <a:solidFill>
                  <a:srgbClr val="AD2B26"/>
                </a:solidFill>
              </a:rPr>
              <a:t>符号</a:t>
            </a:r>
            <a:endParaRPr lang="en-US" altLang="zh-CN" sz="2667" dirty="0">
              <a:solidFill>
                <a:srgbClr val="AD2B26"/>
              </a:solidFill>
            </a:endParaRPr>
          </a:p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表达式：用</a:t>
            </a:r>
            <a:r>
              <a:rPr lang="zh-CN" altLang="en-US" dirty="0">
                <a:solidFill>
                  <a:srgbClr val="AD2B26"/>
                </a:solidFill>
              </a:rPr>
              <a:t>运算符</a:t>
            </a:r>
            <a:r>
              <a:rPr lang="zh-CN" altLang="en-US" dirty="0">
                <a:solidFill>
                  <a:srgbClr val="262626"/>
                </a:solidFill>
              </a:rPr>
              <a:t>把常量或者变量连接起来</a:t>
            </a:r>
            <a:r>
              <a:rPr lang="zh-CN" altLang="en-US" dirty="0">
                <a:solidFill>
                  <a:srgbClr val="AD2B26"/>
                </a:solidFill>
              </a:rPr>
              <a:t>符合</a:t>
            </a:r>
            <a:r>
              <a:rPr lang="en-US" altLang="zh-CN" dirty="0">
                <a:solidFill>
                  <a:srgbClr val="AD2B26"/>
                </a:solidFill>
              </a:rPr>
              <a:t>java</a:t>
            </a:r>
            <a:r>
              <a:rPr lang="zh-CN" altLang="en-US" dirty="0">
                <a:solidFill>
                  <a:srgbClr val="AD2B26"/>
                </a:solidFill>
              </a:rPr>
              <a:t>语法的式子</a:t>
            </a:r>
            <a:r>
              <a:rPr lang="zh-CN" altLang="en-US" dirty="0">
                <a:solidFill>
                  <a:srgbClr val="262626"/>
                </a:solidFill>
              </a:rPr>
              <a:t>就可以称为表达式。</a:t>
            </a:r>
            <a:endParaRPr lang="en-US" altLang="zh-CN" dirty="0">
              <a:solidFill>
                <a:srgbClr val="262626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262626"/>
                </a:solidFill>
              </a:rPr>
              <a:t>                  </a:t>
            </a:r>
            <a:r>
              <a:rPr lang="zh-CN" altLang="en-US" dirty="0">
                <a:solidFill>
                  <a:srgbClr val="262626"/>
                </a:solidFill>
              </a:rPr>
              <a:t>   </a:t>
            </a:r>
            <a:r>
              <a:rPr lang="en-US" altLang="zh-CN" dirty="0">
                <a:solidFill>
                  <a:srgbClr val="262626"/>
                </a:solidFill>
              </a:rPr>
              <a:t>  </a:t>
            </a:r>
            <a:r>
              <a:rPr lang="zh-CN" altLang="en-US" dirty="0">
                <a:solidFill>
                  <a:srgbClr val="262626"/>
                </a:solidFill>
              </a:rPr>
              <a:t>不同运算符连接的表达式体现的是不同类型的表达式。</a:t>
            </a:r>
            <a:endParaRPr lang="en-US" altLang="zh-CN" dirty="0">
              <a:solidFill>
                <a:srgbClr val="262626"/>
              </a:solidFill>
            </a:endParaRPr>
          </a:p>
          <a:p>
            <a:endParaRPr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标题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二级标题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4B5439-C037-5945-863E-78CF680F521E}"/>
              </a:ext>
            </a:extLst>
          </p:cNvPr>
          <p:cNvSpPr/>
          <p:nvPr/>
        </p:nvSpPr>
        <p:spPr>
          <a:xfrm>
            <a:off x="3778600" y="3637357"/>
            <a:ext cx="6955972" cy="1417524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6" name="三角形 5">
            <a:extLst>
              <a:ext uri="{FF2B5EF4-FFF2-40B4-BE49-F238E27FC236}">
                <a16:creationId xmlns:a16="http://schemas.microsoft.com/office/drawing/2014/main" id="{FADF9B97-18AB-6441-8245-9FE8053466B3}"/>
              </a:ext>
            </a:extLst>
          </p:cNvPr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28EF1E-1F83-1944-964B-3BFCA8353C29}"/>
              </a:ext>
            </a:extLst>
          </p:cNvPr>
          <p:cNvSpPr/>
          <p:nvPr/>
        </p:nvSpPr>
        <p:spPr>
          <a:xfrm>
            <a:off x="944880" y="3159760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BDBDFC-FF73-3C46-A036-6C3DA2363B85}"/>
              </a:ext>
            </a:extLst>
          </p:cNvPr>
          <p:cNvSpPr/>
          <p:nvPr/>
        </p:nvSpPr>
        <p:spPr>
          <a:xfrm>
            <a:off x="844952" y="323223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举例说明</a:t>
            </a: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88A0C1A6-69C3-E94F-B61C-4585A79E868E}"/>
              </a:ext>
            </a:extLst>
          </p:cNvPr>
          <p:cNvSpPr txBox="1">
            <a:spLocks/>
          </p:cNvSpPr>
          <p:nvPr/>
        </p:nvSpPr>
        <p:spPr>
          <a:xfrm>
            <a:off x="1141908" y="3605642"/>
            <a:ext cx="3267532" cy="160622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  <a:defRPr lang="zh-CN" altLang="en-US" sz="1600" kern="12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p"/>
              <a:tabLst/>
              <a:defRPr lang="en-US" altLang="zh-CN" sz="1600" b="0" kern="12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p"/>
              <a:tabLst/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rgbClr val="262626"/>
                </a:solidFill>
              </a:rPr>
              <a:t>int a = 10;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262626"/>
                </a:solidFill>
              </a:rPr>
              <a:t>	int b = 20;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262626"/>
                </a:solidFill>
              </a:rPr>
              <a:t>	int c = a + b;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759BB35-B5A3-CF4C-B45F-451AFE402157}"/>
              </a:ext>
            </a:extLst>
          </p:cNvPr>
          <p:cNvSpPr/>
          <p:nvPr/>
        </p:nvSpPr>
        <p:spPr>
          <a:xfrm>
            <a:off x="3916678" y="3960477"/>
            <a:ext cx="7045962" cy="708399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+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注释的背景颜色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 + b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代码的背景颜色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42645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734944-48F7-2B45-997B-7F408F7CF0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ElasticSearch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是一个搜索服务器</a:t>
            </a:r>
          </a:p>
          <a:p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搜索就是查询</a:t>
            </a:r>
          </a:p>
          <a:p>
            <a:endParaRPr lang="zh-CN" altLang="en-US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399F727-836E-4A46-96D8-D37440EF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一级标题</a:t>
            </a:r>
          </a:p>
        </p:txBody>
      </p:sp>
      <p:pic>
        <p:nvPicPr>
          <p:cNvPr id="4" name="Picture 41">
            <a:extLst>
              <a:ext uri="{FF2B5EF4-FFF2-40B4-BE49-F238E27FC236}">
                <a16:creationId xmlns:a16="http://schemas.microsoft.com/office/drawing/2014/main" id="{F5A1C003-0F68-7646-9603-181337DDC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445" y="3194623"/>
            <a:ext cx="4820716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2">
            <a:extLst>
              <a:ext uri="{FF2B5EF4-FFF2-40B4-BE49-F238E27FC236}">
                <a16:creationId xmlns:a16="http://schemas.microsoft.com/office/drawing/2014/main" id="{6D6ACDC1-E57B-374E-AD5F-6F4A362E0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401" y="3429000"/>
            <a:ext cx="3243072" cy="1187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0">
            <a:extLst>
              <a:ext uri="{FF2B5EF4-FFF2-40B4-BE49-F238E27FC236}">
                <a16:creationId xmlns:a16="http://schemas.microsoft.com/office/drawing/2014/main" id="{46E18C9D-1426-104F-AF61-699CA3C37AA7}"/>
              </a:ext>
            </a:extLst>
          </p:cNvPr>
          <p:cNvSpPr txBox="1"/>
          <p:nvPr/>
        </p:nvSpPr>
        <p:spPr>
          <a:xfrm>
            <a:off x="1164792" y="2061498"/>
            <a:ext cx="2691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select * from xxx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7" name="直接箭头连接符 2">
            <a:extLst>
              <a:ext uri="{FF2B5EF4-FFF2-40B4-BE49-F238E27FC236}">
                <a16:creationId xmlns:a16="http://schemas.microsoft.com/office/drawing/2014/main" id="{E47E3DF3-E379-E34C-9AE3-CF7272EF47D9}"/>
              </a:ext>
            </a:extLst>
          </p:cNvPr>
          <p:cNvCxnSpPr>
            <a:cxnSpLocks/>
          </p:cNvCxnSpPr>
          <p:nvPr/>
        </p:nvCxnSpPr>
        <p:spPr>
          <a:xfrm>
            <a:off x="3795621" y="2249665"/>
            <a:ext cx="840907" cy="0"/>
          </a:xfrm>
          <a:prstGeom prst="straightConnector1">
            <a:avLst/>
          </a:prstGeom>
          <a:ln>
            <a:solidFill>
              <a:srgbClr val="AD2B2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50">
            <a:extLst>
              <a:ext uri="{FF2B5EF4-FFF2-40B4-BE49-F238E27FC236}">
                <a16:creationId xmlns:a16="http://schemas.microsoft.com/office/drawing/2014/main" id="{916FD441-1E4E-5141-85BD-0A711B74ABBF}"/>
              </a:ext>
            </a:extLst>
          </p:cNvPr>
          <p:cNvSpPr txBox="1"/>
          <p:nvPr/>
        </p:nvSpPr>
        <p:spPr>
          <a:xfrm>
            <a:off x="4986020" y="2121282"/>
            <a:ext cx="22199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关系型数据库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7DF0A75-B63C-434E-8D20-8100A4CF1FE7}"/>
              </a:ext>
            </a:extLst>
          </p:cNvPr>
          <p:cNvSpPr/>
          <p:nvPr/>
        </p:nvSpPr>
        <p:spPr>
          <a:xfrm>
            <a:off x="710880" y="1877568"/>
            <a:ext cx="6933504" cy="768096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982214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399F727-836E-4A46-96D8-D37440EF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表格样式（非母版，使用请复制）</a:t>
            </a:r>
          </a:p>
        </p:txBody>
      </p:sp>
      <p:sp>
        <p:nvSpPr>
          <p:cNvPr id="10" name="三角形 9">
            <a:extLst>
              <a:ext uri="{FF2B5EF4-FFF2-40B4-BE49-F238E27FC236}">
                <a16:creationId xmlns:a16="http://schemas.microsoft.com/office/drawing/2014/main" id="{6C3710E9-2588-F946-B755-060464DABD9F}"/>
              </a:ext>
            </a:extLst>
          </p:cNvPr>
          <p:cNvSpPr/>
          <p:nvPr/>
        </p:nvSpPr>
        <p:spPr>
          <a:xfrm rot="2651319">
            <a:off x="851566" y="5069553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999DF7A-3233-EB4C-A84A-789423B2A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120353"/>
              </p:ext>
            </p:extLst>
          </p:nvPr>
        </p:nvGraphicFramePr>
        <p:xfrm>
          <a:off x="834072" y="1169670"/>
          <a:ext cx="10413048" cy="3138172"/>
        </p:xfrm>
        <a:graphic>
          <a:graphicData uri="http://schemas.openxmlformats.org/drawingml/2006/table">
            <a:tbl>
              <a:tblPr/>
              <a:tblGrid>
                <a:gridCol w="1769898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1783423">
                  <a:extLst>
                    <a:ext uri="{9D8B030D-6E8A-4147-A177-3AD203B41FA5}">
                      <a16:colId xmlns:a16="http://schemas.microsoft.com/office/drawing/2014/main" val="4070352941"/>
                    </a:ext>
                  </a:extLst>
                </a:gridCol>
                <a:gridCol w="6859727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符号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作用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+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加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参看小学一年级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-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减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参看小学一年级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*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乘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参看小学二年级，与“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D2B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×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”相同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/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除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参看小学二年级，与“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D2B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÷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”相同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%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取余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获取的是两个数据做除法的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D2B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余数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03320"/>
                  </a:ext>
                </a:extLst>
              </a:tr>
            </a:tbl>
          </a:graphicData>
        </a:graphic>
      </p:graphicFrame>
      <p:sp>
        <p:nvSpPr>
          <p:cNvPr id="12" name="TextBox 6">
            <a:extLst>
              <a:ext uri="{FF2B5EF4-FFF2-40B4-BE49-F238E27FC236}">
                <a16:creationId xmlns:a16="http://schemas.microsoft.com/office/drawing/2014/main" id="{34FCCE8B-9629-7E4B-B3A9-E87708BF9B85}"/>
              </a:ext>
            </a:extLst>
          </p:cNvPr>
          <p:cNvSpPr txBox="1"/>
          <p:nvPr/>
        </p:nvSpPr>
        <p:spPr>
          <a:xfrm>
            <a:off x="1189355" y="5210614"/>
            <a:ext cx="6767513" cy="708399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</a:t>
            </a:r>
            <a:r>
              <a:rPr lang="en-US" altLang="zh-CN" sz="1400" dirty="0">
                <a:solidFill>
                  <a:srgbClr val="B6020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sz="14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和 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%</a:t>
            </a:r>
            <a:r>
              <a:rPr lang="en-US" altLang="zh-CN" sz="1400" dirty="0">
                <a:solidFill>
                  <a:srgbClr val="B6020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sz="14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的区别：两个数据做除法，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 </a:t>
            </a:r>
            <a:r>
              <a:rPr lang="zh-CN" altLang="en-US" sz="14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取结果的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商</a:t>
            </a:r>
            <a:r>
              <a:rPr lang="zh-CN" altLang="en-US" sz="14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%</a:t>
            </a:r>
            <a:r>
              <a:rPr lang="en-US" altLang="zh-CN" sz="1400" dirty="0">
                <a:solidFill>
                  <a:srgbClr val="FF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sz="14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取结果的 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余数</a:t>
            </a:r>
            <a:r>
              <a:rPr lang="zh-CN" altLang="en-US" sz="14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。</a:t>
            </a:r>
            <a:endParaRPr lang="en-US" altLang="zh-CN" sz="1400" dirty="0">
              <a:solidFill>
                <a:srgbClr val="FF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整数操作只能得到整数，要想得到小数，必须有浮点数参与运算。</a:t>
            </a:r>
            <a:endParaRPr lang="en-US" altLang="zh-CN" sz="14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0A4F270-7F30-AE46-96EF-656D6943C707}"/>
              </a:ext>
            </a:extLst>
          </p:cNvPr>
          <p:cNvSpPr/>
          <p:nvPr/>
        </p:nvSpPr>
        <p:spPr>
          <a:xfrm>
            <a:off x="944880" y="4712970"/>
            <a:ext cx="10302240" cy="141351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D3E04DF-C15D-7146-95A9-19AF703E9900}"/>
              </a:ext>
            </a:extLst>
          </p:cNvPr>
          <p:cNvSpPr/>
          <p:nvPr/>
        </p:nvSpPr>
        <p:spPr>
          <a:xfrm>
            <a:off x="844952" y="478544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801428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B30134A-CD36-F741-B3CD-D46BF5C47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章节标题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案例标题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需求：键盘录入一个三位数，将其拆分为个位、十位、百位后，打印在控制台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①：使用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Scanner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键盘录入一个三位数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</a:t>
            </a:r>
            <a:r>
              <a:rPr lang="zh-CN" altLang="en-US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个位的计算：数值 </a:t>
            </a:r>
            <a:r>
              <a:rPr lang="en-US" altLang="zh-CN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% 10</a:t>
            </a: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123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除以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10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（商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，余数为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</a:t>
            </a:r>
            <a:r>
              <a:rPr lang="zh-CN" altLang="en-US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十位的计算：数值 </a:t>
            </a:r>
            <a:r>
              <a:rPr lang="en-US" altLang="zh-CN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 10 % 10</a:t>
            </a: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123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除以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10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（商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，余数为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，整数相除只能得到整数）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12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除以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10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（商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，余数为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④：</a:t>
            </a:r>
            <a:r>
              <a:rPr lang="zh-CN" altLang="en-US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百位的计算：数值</a:t>
            </a:r>
            <a:r>
              <a:rPr lang="en-US" altLang="zh-CN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/ 10 / 10 % 10</a:t>
            </a:r>
          </a:p>
          <a:p>
            <a:r>
              <a:rPr lang="en-US" altLang="zh-CN" dirty="0">
                <a:solidFill>
                  <a:srgbClr val="FF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123 / 10 / 10 % 10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123 / 10 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得到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  / 10 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得到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1 % 10 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得到 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35310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62332D-6E1B-9948-9FF1-126B7A8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章节名称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输入练习的标题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需求：键盘录入一个三位数，将其拆分为个位、十位、百位后，打印在控制台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①：使用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Scanner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键盘录入一个三位数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</a:t>
            </a:r>
            <a:r>
              <a:rPr lang="zh-CN" altLang="en-US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个位的计算：数值 </a:t>
            </a:r>
            <a:r>
              <a:rPr lang="en-US" altLang="zh-CN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% 10</a:t>
            </a: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123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除以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10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（商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，余数为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</a:t>
            </a:r>
            <a:r>
              <a:rPr lang="zh-CN" altLang="en-US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十位的计算：数值 </a:t>
            </a:r>
            <a:r>
              <a:rPr lang="en-US" altLang="zh-CN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 10 % 10</a:t>
            </a: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123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除以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10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（商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，余数为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，整数相除只能得到整数）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12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除以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10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（商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，余数为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④：</a:t>
            </a:r>
            <a:r>
              <a:rPr lang="zh-CN" altLang="en-US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百位的计算：数值</a:t>
            </a:r>
            <a:r>
              <a:rPr lang="en-US" altLang="zh-CN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/ 10 / 10 % 10</a:t>
            </a:r>
          </a:p>
          <a:p>
            <a:r>
              <a:rPr lang="en-US" altLang="zh-CN" dirty="0">
                <a:solidFill>
                  <a:srgbClr val="FF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123 / 10 / 10 % 10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123 / 10 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得到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  / 10 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得到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1 % 10 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得到 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30458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5FE52-5451-4C68-8940-284012924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453" y="236790"/>
            <a:ext cx="8771021" cy="517190"/>
          </a:xfrm>
          <a:prstGeom prst="rect">
            <a:avLst/>
          </a:prstGeom>
        </p:spPr>
        <p:txBody>
          <a:bodyPr/>
          <a:lstStyle/>
          <a:p>
            <a:r>
              <a:rPr lang="zh-CN" altLang="en-US" b="0" dirty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输入章节名称</a:t>
            </a:r>
            <a:endParaRPr lang="zh-CN" altLang="en-US" b="0" dirty="0"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文本居中对齐</a:t>
            </a:r>
            <a:endParaRPr lang="en-US" altLang="zh-CN" dirty="0"/>
          </a:p>
          <a:p>
            <a:r>
              <a:rPr lang="zh-CN" altLang="en-US" dirty="0"/>
              <a:t>根据实际情况调整文本位置，红色色值</a:t>
            </a:r>
            <a:endParaRPr lang="en-US" altLang="zh-CN" dirty="0"/>
          </a:p>
          <a:p>
            <a:r>
              <a:rPr lang="zh-CN" altLang="en-US" dirty="0"/>
              <a:t>力求美观、简洁、大方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065416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文本居中对齐</a:t>
            </a:r>
            <a:endParaRPr lang="en-US" altLang="zh-CN" dirty="0"/>
          </a:p>
          <a:p>
            <a:r>
              <a:rPr lang="zh-CN" altLang="en-US" dirty="0"/>
              <a:t>根据实际情况调整文本位置，红色色值</a:t>
            </a:r>
            <a:endParaRPr lang="en-US" altLang="zh-CN" dirty="0"/>
          </a:p>
          <a:p>
            <a:r>
              <a:rPr lang="zh-CN" altLang="en-US" dirty="0"/>
              <a:t>力求美观、简洁、大方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输入章节名称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0213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099C93-DB42-4043-8305-F82BDAAAD3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2089910"/>
            <a:ext cx="8340615" cy="517190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原则：你情我愿。 父组件愿意传递（自定义属性），子组件愿意接收（</a:t>
            </a:r>
            <a:r>
              <a:rPr kumimoji="1" lang="en-US" altLang="zh-CN"/>
              <a:t>props</a:t>
            </a:r>
            <a:r>
              <a:rPr kumimoji="1" lang="zh-CN" altLang="en-US"/>
              <a:t>）</a:t>
            </a:r>
            <a:endParaRPr kumimoji="1" lang="en-US" alt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0F23489-F6DD-D34B-9E58-3723C88F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1.1 </a:t>
            </a:r>
            <a:r>
              <a:rPr kumimoji="1" lang="zh-CN" altLang="en-US"/>
              <a:t>基本父子通信</a:t>
            </a:r>
            <a:r>
              <a:rPr kumimoji="1" lang="en-US" altLang="zh-CN"/>
              <a:t>-</a:t>
            </a:r>
            <a:r>
              <a:rPr kumimoji="1" lang="zh-CN" altLang="en-US"/>
              <a:t>父传子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03A77D-F916-DB4A-9F31-197A30E969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0881" y="940080"/>
            <a:ext cx="10719120" cy="1057395"/>
          </a:xfrm>
        </p:spPr>
        <p:txBody>
          <a:bodyPr/>
          <a:lstStyle/>
          <a:p>
            <a:r>
              <a:rPr kumimoji="1" lang="zh-CN" altLang="en-US"/>
              <a:t>父传子：把数据从父组件中传递给子组件；在父组件中修改了数据，也会更新子组件中的数据</a:t>
            </a:r>
            <a:endParaRPr kumimoji="1" lang="en-US" altLang="zh-CN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268A458-401B-455B-84AE-0000EDAB3ED0}"/>
              </a:ext>
            </a:extLst>
          </p:cNvPr>
          <p:cNvSpPr/>
          <p:nvPr/>
        </p:nvSpPr>
        <p:spPr>
          <a:xfrm>
            <a:off x="10183391" y="2250612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root</a:t>
            </a:r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C802059-A510-468D-B67E-4865CAE6958D}"/>
              </a:ext>
            </a:extLst>
          </p:cNvPr>
          <p:cNvSpPr/>
          <p:nvPr/>
        </p:nvSpPr>
        <p:spPr>
          <a:xfrm>
            <a:off x="9684785" y="3429653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A69BD96-6D3E-430A-A683-7858E38FD001}"/>
              </a:ext>
            </a:extLst>
          </p:cNvPr>
          <p:cNvSpPr/>
          <p:nvPr/>
        </p:nvSpPr>
        <p:spPr>
          <a:xfrm>
            <a:off x="8922785" y="4727272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B2BA052-B061-40EF-9280-06582447ECD6}"/>
              </a:ext>
            </a:extLst>
          </p:cNvPr>
          <p:cNvSpPr/>
          <p:nvPr/>
        </p:nvSpPr>
        <p:spPr>
          <a:xfrm>
            <a:off x="10978606" y="3408186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7FBA2C86-4ECF-4A45-8F9D-D5C7E1BB9D7D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0800000" flipV="1">
            <a:off x="9051495" y="3758126"/>
            <a:ext cx="633290" cy="10653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2AB56FC-0EBE-44E9-8590-5C9B8BF3BA63}"/>
              </a:ext>
            </a:extLst>
          </p:cNvPr>
          <p:cNvCxnSpPr>
            <a:cxnSpLocks/>
            <a:stCxn id="6" idx="4"/>
            <a:endCxn id="7" idx="7"/>
          </p:cNvCxnSpPr>
          <p:nvPr/>
        </p:nvCxnSpPr>
        <p:spPr>
          <a:xfrm flipH="1">
            <a:off x="9672965" y="4086600"/>
            <a:ext cx="451265" cy="736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F73F000-3DC9-45A0-A789-13ED3579DB7B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10124230" y="2907559"/>
            <a:ext cx="498606" cy="522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4F0F1C2-8C3E-458E-BFE1-4DFD642E91E9}"/>
              </a:ext>
            </a:extLst>
          </p:cNvPr>
          <p:cNvCxnSpPr>
            <a:cxnSpLocks/>
            <a:stCxn id="5" idx="4"/>
            <a:endCxn id="8" idx="1"/>
          </p:cNvCxnSpPr>
          <p:nvPr/>
        </p:nvCxnSpPr>
        <p:spPr>
          <a:xfrm>
            <a:off x="10622836" y="2907559"/>
            <a:ext cx="484480" cy="5968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F060611C-4C78-4A35-88C1-E16F3913E4F8}"/>
              </a:ext>
            </a:extLst>
          </p:cNvPr>
          <p:cNvSpPr/>
          <p:nvPr/>
        </p:nvSpPr>
        <p:spPr>
          <a:xfrm>
            <a:off x="798208" y="2907559"/>
            <a:ext cx="5124892" cy="176944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B3AEB4A-436E-454F-8C28-7555D3AA6203}"/>
              </a:ext>
            </a:extLst>
          </p:cNvPr>
          <p:cNvSpPr txBox="1"/>
          <p:nvPr/>
        </p:nvSpPr>
        <p:spPr>
          <a:xfrm>
            <a:off x="798208" y="3069359"/>
            <a:ext cx="3882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/>
              <a:t>&lt;sonB :p1=“num” p2=“</a:t>
            </a:r>
            <a:r>
              <a:rPr lang="zh-CN" altLang="en-US"/>
              <a:t>李白</a:t>
            </a:r>
            <a:r>
              <a:rPr lang="en-US" altLang="zh-CN"/>
              <a:t>”&gt;&lt;/sonB&gt;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378DF0C-2088-47AC-B0F9-FD7C0CBC415A}"/>
              </a:ext>
            </a:extLst>
          </p:cNvPr>
          <p:cNvSpPr txBox="1"/>
          <p:nvPr/>
        </p:nvSpPr>
        <p:spPr>
          <a:xfrm>
            <a:off x="4844353" y="4234407"/>
            <a:ext cx="1005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/>
              <a:t>父组件</a:t>
            </a:r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16A7BD9-B97D-4E0E-A292-85CFFDF2E89A}"/>
              </a:ext>
            </a:extLst>
          </p:cNvPr>
          <p:cNvSpPr/>
          <p:nvPr/>
        </p:nvSpPr>
        <p:spPr>
          <a:xfrm>
            <a:off x="798207" y="4838806"/>
            <a:ext cx="5124892" cy="137059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476419D-7D8D-4144-B89D-16AD8F00330D}"/>
              </a:ext>
            </a:extLst>
          </p:cNvPr>
          <p:cNvSpPr txBox="1"/>
          <p:nvPr/>
        </p:nvSpPr>
        <p:spPr>
          <a:xfrm>
            <a:off x="888692" y="5153791"/>
            <a:ext cx="38824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{</a:t>
            </a:r>
          </a:p>
          <a:p>
            <a:r>
              <a:rPr lang="en-US" altLang="zh-CN"/>
              <a:t>    props: [‘p1’, ‘p2’]</a:t>
            </a:r>
          </a:p>
          <a:p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9919010-5567-4CF2-8F48-40A9786F9FCC}"/>
              </a:ext>
            </a:extLst>
          </p:cNvPr>
          <p:cNvSpPr txBox="1"/>
          <p:nvPr/>
        </p:nvSpPr>
        <p:spPr>
          <a:xfrm>
            <a:off x="4781695" y="5740048"/>
            <a:ext cx="1005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/>
              <a:t>子组件</a:t>
            </a:r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2B10A8D-1F44-4AB1-81C7-AFDC1036DC84}"/>
              </a:ext>
            </a:extLst>
          </p:cNvPr>
          <p:cNvSpPr txBox="1"/>
          <p:nvPr/>
        </p:nvSpPr>
        <p:spPr>
          <a:xfrm>
            <a:off x="888692" y="3726514"/>
            <a:ext cx="38824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data: {</a:t>
            </a:r>
          </a:p>
          <a:p>
            <a:r>
              <a:rPr lang="en-US" altLang="zh-CN"/>
              <a:t>     return: { num: 10}</a:t>
            </a:r>
          </a:p>
          <a:p>
            <a:r>
              <a:rPr lang="en-US" altLang="zh-CN"/>
              <a:t>}</a:t>
            </a:r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848833E-68F6-4693-BEC7-1AEB741F3D19}"/>
              </a:ext>
            </a:extLst>
          </p:cNvPr>
          <p:cNvCxnSpPr>
            <a:cxnSpLocks/>
          </p:cNvCxnSpPr>
          <p:nvPr/>
        </p:nvCxnSpPr>
        <p:spPr>
          <a:xfrm flipH="1">
            <a:off x="2068497" y="3408186"/>
            <a:ext cx="219004" cy="2115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67D38B6-924C-4A39-86E2-7F24960E362E}"/>
              </a:ext>
            </a:extLst>
          </p:cNvPr>
          <p:cNvCxnSpPr>
            <a:cxnSpLocks/>
          </p:cNvCxnSpPr>
          <p:nvPr/>
        </p:nvCxnSpPr>
        <p:spPr>
          <a:xfrm flipH="1">
            <a:off x="2507215" y="3395775"/>
            <a:ext cx="757224" cy="2128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占位符 1">
            <a:extLst>
              <a:ext uri="{FF2B5EF4-FFF2-40B4-BE49-F238E27FC236}">
                <a16:creationId xmlns:a16="http://schemas.microsoft.com/office/drawing/2014/main" id="{6790D00D-08F3-45A6-A4B4-76B4797BF9B2}"/>
              </a:ext>
            </a:extLst>
          </p:cNvPr>
          <p:cNvSpPr txBox="1">
            <a:spLocks/>
          </p:cNvSpPr>
          <p:nvPr/>
        </p:nvSpPr>
        <p:spPr>
          <a:xfrm>
            <a:off x="710878" y="1661902"/>
            <a:ext cx="8340615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kumimoji="1" lang="zh-CN" altLang="en-US"/>
              <a:t>原理：自定义属性</a:t>
            </a:r>
            <a:r>
              <a:rPr kumimoji="1" lang="en-US" altLang="zh-CN"/>
              <a:t>+props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853962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EC2059-C43B-E74C-9676-118DAF47C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文本居中对齐</a:t>
            </a:r>
            <a:endParaRPr lang="en-US" altLang="zh-CN" dirty="0"/>
          </a:p>
          <a:p>
            <a:r>
              <a:rPr lang="zh-CN" altLang="en-US" dirty="0"/>
              <a:t>根据实际情况调整文本位置，红色色值</a:t>
            </a:r>
            <a:endParaRPr lang="en-US" altLang="zh-CN" dirty="0"/>
          </a:p>
          <a:p>
            <a:r>
              <a:rPr lang="zh-CN" altLang="en-US" dirty="0"/>
              <a:t>力求美观、简洁、大方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29EDBEC-5E42-F040-B63A-408C1ED4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输入章节名称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89282240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代码的样式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6041D0-477F-7C41-9E17-854D76F18F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代码样式（非母版，需要请复制，如有红色请用色值</a:t>
            </a:r>
            <a:r>
              <a:rPr lang="en" altLang="zh-CN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#AD2B26</a:t>
            </a:r>
            <a:r>
              <a:rPr lang="zh-CN" altLang="en-US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91903" y="1646133"/>
            <a:ext cx="5770944" cy="232422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solidFill>
                  <a:srgbClr val="0033B3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Test </a:t>
            </a: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public static void </a:t>
            </a:r>
            <a:r>
              <a:rPr lang="zh-CN" altLang="zh-CN" sz="1400" dirty="0">
                <a:solidFill>
                  <a:srgbClr val="00627A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main</a:t>
            </a: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String</a:t>
            </a: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[] args) {</a:t>
            </a:r>
            <a:b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int </a:t>
            </a:r>
            <a:r>
              <a:rPr lang="zh-CN" altLang="zh-CN" sz="1400" dirty="0">
                <a:solidFill>
                  <a:srgbClr val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 </a:t>
            </a: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= </a:t>
            </a:r>
            <a:r>
              <a:rPr lang="zh-CN" altLang="zh-CN" sz="1400" dirty="0">
                <a:solidFill>
                  <a:srgbClr val="1750EB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10</a:t>
            </a: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int </a:t>
            </a:r>
            <a:r>
              <a:rPr lang="zh-CN" altLang="zh-CN" sz="1400" dirty="0">
                <a:solidFill>
                  <a:srgbClr val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 </a:t>
            </a: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= </a:t>
            </a:r>
            <a:r>
              <a:rPr lang="zh-CN" altLang="zh-CN" sz="1400" dirty="0">
                <a:solidFill>
                  <a:srgbClr val="1750EB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20</a:t>
            </a: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</a:t>
            </a:r>
            <a:r>
              <a:rPr lang="zh-CN" altLang="zh-CN" sz="1400" dirty="0">
                <a:solidFill>
                  <a:srgbClr val="871094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 </a:t>
            </a: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 </a:t>
            </a: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|| </a:t>
            </a:r>
            <a:r>
              <a:rPr lang="zh-CN" altLang="zh-CN" sz="1400" dirty="0">
                <a:solidFill>
                  <a:srgbClr val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 </a:t>
            </a: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&lt; </a:t>
            </a:r>
            <a:r>
              <a:rPr lang="zh-CN" altLang="zh-CN" sz="1400" dirty="0">
                <a:solidFill>
                  <a:srgbClr val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 </a:t>
            </a:r>
            <a:r>
              <a:rPr lang="zh-CN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&amp;&amp; </a:t>
            </a:r>
            <a:r>
              <a:rPr lang="zh-CN" altLang="zh-CN" sz="1400" dirty="0">
                <a:solidFill>
                  <a:srgbClr val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 </a:t>
            </a: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</a:t>
            </a: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}</a:t>
            </a:r>
            <a:endParaRPr lang="zh-CN" altLang="zh-CN" sz="2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929376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</a:rPr>
              <a:t>流程图使用规范（非母版，请复制使用，规范需删除）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6041D0-477F-7C41-9E17-854D76F18F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流程图样式</a:t>
            </a:r>
          </a:p>
        </p:txBody>
      </p:sp>
      <p:sp>
        <p:nvSpPr>
          <p:cNvPr id="5" name="矩形 30">
            <a:extLst>
              <a:ext uri="{FF2B5EF4-FFF2-40B4-BE49-F238E27FC236}">
                <a16:creationId xmlns:a16="http://schemas.microsoft.com/office/drawing/2014/main" id="{4753D23F-4A60-B64D-9E61-C92E2D712A7B}"/>
              </a:ext>
            </a:extLst>
          </p:cNvPr>
          <p:cNvSpPr/>
          <p:nvPr/>
        </p:nvSpPr>
        <p:spPr>
          <a:xfrm rot="5400000">
            <a:off x="5022370" y="2800461"/>
            <a:ext cx="903288" cy="611314"/>
          </a:xfrm>
          <a:custGeom>
            <a:avLst/>
            <a:gdLst>
              <a:gd name="connsiteX0" fmla="*/ 0 w 997139"/>
              <a:gd name="connsiteY0" fmla="*/ 0 h 791890"/>
              <a:gd name="connsiteX1" fmla="*/ 997139 w 997139"/>
              <a:gd name="connsiteY1" fmla="*/ 0 h 791890"/>
              <a:gd name="connsiteX2" fmla="*/ 997139 w 997139"/>
              <a:gd name="connsiteY2" fmla="*/ 791890 h 791890"/>
              <a:gd name="connsiteX3" fmla="*/ 0 w 997139"/>
              <a:gd name="connsiteY3" fmla="*/ 791890 h 791890"/>
              <a:gd name="connsiteX4" fmla="*/ 0 w 997139"/>
              <a:gd name="connsiteY4" fmla="*/ 0 h 791890"/>
              <a:gd name="connsiteX0" fmla="*/ 997139 w 1088579"/>
              <a:gd name="connsiteY0" fmla="*/ 0 h 791890"/>
              <a:gd name="connsiteX1" fmla="*/ 997139 w 1088579"/>
              <a:gd name="connsiteY1" fmla="*/ 791890 h 791890"/>
              <a:gd name="connsiteX2" fmla="*/ 0 w 1088579"/>
              <a:gd name="connsiteY2" fmla="*/ 791890 h 791890"/>
              <a:gd name="connsiteX3" fmla="*/ 0 w 1088579"/>
              <a:gd name="connsiteY3" fmla="*/ 0 h 791890"/>
              <a:gd name="connsiteX4" fmla="*/ 1088579 w 1088579"/>
              <a:gd name="connsiteY4" fmla="*/ 91440 h 791890"/>
              <a:gd name="connsiteX0" fmla="*/ 997139 w 997139"/>
              <a:gd name="connsiteY0" fmla="*/ 0 h 791890"/>
              <a:gd name="connsiteX1" fmla="*/ 997139 w 997139"/>
              <a:gd name="connsiteY1" fmla="*/ 791890 h 791890"/>
              <a:gd name="connsiteX2" fmla="*/ 0 w 997139"/>
              <a:gd name="connsiteY2" fmla="*/ 791890 h 791890"/>
              <a:gd name="connsiteX3" fmla="*/ 0 w 997139"/>
              <a:gd name="connsiteY3" fmla="*/ 0 h 791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139" h="791890">
                <a:moveTo>
                  <a:pt x="997139" y="0"/>
                </a:moveTo>
                <a:lnTo>
                  <a:pt x="997139" y="791890"/>
                </a:lnTo>
                <a:lnTo>
                  <a:pt x="0" y="79189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49504F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B6DA91-86C5-2340-AF0F-B558F5FDDC6D}"/>
              </a:ext>
            </a:extLst>
          </p:cNvPr>
          <p:cNvSpPr/>
          <p:nvPr/>
        </p:nvSpPr>
        <p:spPr>
          <a:xfrm>
            <a:off x="5779671" y="4885882"/>
            <a:ext cx="1736668" cy="41138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最多写</a:t>
            </a:r>
            <a:r>
              <a:rPr lang="en-US" altLang="zh-CN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8</a:t>
            </a:r>
            <a:r>
              <a:rPr lang="zh-CN" altLang="en-US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个字</a:t>
            </a:r>
          </a:p>
        </p:txBody>
      </p:sp>
      <p:sp>
        <p:nvSpPr>
          <p:cNvPr id="17" name="流程图: 决策 12">
            <a:extLst>
              <a:ext uri="{FF2B5EF4-FFF2-40B4-BE49-F238E27FC236}">
                <a16:creationId xmlns:a16="http://schemas.microsoft.com/office/drawing/2014/main" id="{4B492D1B-37BF-4942-982B-28A7E335BAAE}"/>
              </a:ext>
            </a:extLst>
          </p:cNvPr>
          <p:cNvSpPr/>
          <p:nvPr/>
        </p:nvSpPr>
        <p:spPr>
          <a:xfrm>
            <a:off x="2784060" y="4664855"/>
            <a:ext cx="1728779" cy="853435"/>
          </a:xfrm>
          <a:prstGeom prst="flowChartDecision">
            <a:avLst/>
          </a:prstGeom>
          <a:noFill/>
          <a:ln w="1905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最多写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6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个字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3109401-97EA-FB43-8224-4982F0F7CCF7}"/>
              </a:ext>
            </a:extLst>
          </p:cNvPr>
          <p:cNvSpPr/>
          <p:nvPr/>
        </p:nvSpPr>
        <p:spPr>
          <a:xfrm>
            <a:off x="3134775" y="1457271"/>
            <a:ext cx="1008063" cy="1008062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起点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53796FF-7CF1-834A-B48A-BA6304CAF07A}"/>
              </a:ext>
            </a:extLst>
          </p:cNvPr>
          <p:cNvSpPr/>
          <p:nvPr/>
        </p:nvSpPr>
        <p:spPr bwMode="auto">
          <a:xfrm>
            <a:off x="2784063" y="3739131"/>
            <a:ext cx="1728776" cy="595814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这里最多写</a:t>
            </a:r>
            <a:r>
              <a:rPr lang="en-US" altLang="zh-CN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16</a:t>
            </a:r>
            <a:r>
              <a:rPr lang="zh-CN" altLang="en-US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个字这里最多写</a:t>
            </a:r>
            <a:r>
              <a:rPr lang="en-US" altLang="zh-CN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16</a:t>
            </a:r>
            <a:r>
              <a:rPr lang="zh-CN" altLang="en-US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个字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9DD52B2-D343-F24E-8365-AEF402A82DB5}"/>
              </a:ext>
            </a:extLst>
          </p:cNvPr>
          <p:cNvSpPr/>
          <p:nvPr/>
        </p:nvSpPr>
        <p:spPr bwMode="auto">
          <a:xfrm>
            <a:off x="2784063" y="2801679"/>
            <a:ext cx="1728778" cy="595816"/>
          </a:xfrm>
          <a:prstGeom prst="rect">
            <a:avLst/>
          </a:prstGeom>
          <a:noFill/>
          <a:ln w="1905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4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这里最多写</a:t>
            </a:r>
            <a:r>
              <a:rPr lang="en-US" altLang="zh-CN" sz="14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16</a:t>
            </a:r>
            <a:r>
              <a:rPr lang="zh-CN" altLang="en-US" sz="14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个字这里最多写</a:t>
            </a:r>
            <a:r>
              <a:rPr lang="en-US" altLang="zh-CN" sz="14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16</a:t>
            </a:r>
            <a:r>
              <a:rPr lang="zh-CN" altLang="en-US" sz="14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个字</a:t>
            </a:r>
          </a:p>
        </p:txBody>
      </p:sp>
      <p:cxnSp>
        <p:nvCxnSpPr>
          <p:cNvPr id="36" name="直接箭头连接符 59">
            <a:extLst>
              <a:ext uri="{FF2B5EF4-FFF2-40B4-BE49-F238E27FC236}">
                <a16:creationId xmlns:a16="http://schemas.microsoft.com/office/drawing/2014/main" id="{6E123348-7A3A-CB46-9528-DCF6C3201C8D}"/>
              </a:ext>
            </a:extLst>
          </p:cNvPr>
          <p:cNvCxnSpPr>
            <a:cxnSpLocks/>
          </p:cNvCxnSpPr>
          <p:nvPr/>
        </p:nvCxnSpPr>
        <p:spPr>
          <a:xfrm flipH="1">
            <a:off x="3648449" y="2454663"/>
            <a:ext cx="1" cy="341636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59">
            <a:extLst>
              <a:ext uri="{FF2B5EF4-FFF2-40B4-BE49-F238E27FC236}">
                <a16:creationId xmlns:a16="http://schemas.microsoft.com/office/drawing/2014/main" id="{EBD90338-2B53-9447-B2AB-0602075B76B5}"/>
              </a:ext>
            </a:extLst>
          </p:cNvPr>
          <p:cNvCxnSpPr>
            <a:cxnSpLocks/>
          </p:cNvCxnSpPr>
          <p:nvPr/>
        </p:nvCxnSpPr>
        <p:spPr>
          <a:xfrm flipH="1">
            <a:off x="3648449" y="3408819"/>
            <a:ext cx="1" cy="341636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流程图: 决策 12">
            <a:extLst>
              <a:ext uri="{FF2B5EF4-FFF2-40B4-BE49-F238E27FC236}">
                <a16:creationId xmlns:a16="http://schemas.microsoft.com/office/drawing/2014/main" id="{75DD6A72-2383-BA41-A549-B49338AE1446}"/>
              </a:ext>
            </a:extLst>
          </p:cNvPr>
          <p:cNvSpPr/>
          <p:nvPr/>
        </p:nvSpPr>
        <p:spPr>
          <a:xfrm>
            <a:off x="8408874" y="2220879"/>
            <a:ext cx="1728779" cy="853435"/>
          </a:xfrm>
          <a:prstGeom prst="flowChartDecision">
            <a:avLst/>
          </a:prstGeom>
          <a:solidFill>
            <a:srgbClr val="AD2B26"/>
          </a:solidFill>
          <a:ln w="19050">
            <a:solidFill>
              <a:srgbClr val="B7000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最多写</a:t>
            </a:r>
            <a:endParaRPr lang="en-US" altLang="zh-CN" sz="140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6</a:t>
            </a:r>
            <a:r>
              <a:rPr lang="zh-CN" altLang="en-US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个字</a:t>
            </a:r>
          </a:p>
        </p:txBody>
      </p:sp>
      <p:cxnSp>
        <p:nvCxnSpPr>
          <p:cNvPr id="48" name="直接箭头连接符 59">
            <a:extLst>
              <a:ext uri="{FF2B5EF4-FFF2-40B4-BE49-F238E27FC236}">
                <a16:creationId xmlns:a16="http://schemas.microsoft.com/office/drawing/2014/main" id="{FCCC33F4-688B-5246-8570-EDA301CBF103}"/>
              </a:ext>
            </a:extLst>
          </p:cNvPr>
          <p:cNvCxnSpPr>
            <a:cxnSpLocks/>
          </p:cNvCxnSpPr>
          <p:nvPr/>
        </p:nvCxnSpPr>
        <p:spPr>
          <a:xfrm flipH="1">
            <a:off x="3648449" y="4323219"/>
            <a:ext cx="1" cy="341636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59">
            <a:extLst>
              <a:ext uri="{FF2B5EF4-FFF2-40B4-BE49-F238E27FC236}">
                <a16:creationId xmlns:a16="http://schemas.microsoft.com/office/drawing/2014/main" id="{2BCADD87-FBEB-8148-B465-E989000B87F0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12839" y="5091572"/>
            <a:ext cx="1266832" cy="0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9">
            <a:extLst>
              <a:ext uri="{FF2B5EF4-FFF2-40B4-BE49-F238E27FC236}">
                <a16:creationId xmlns:a16="http://schemas.microsoft.com/office/drawing/2014/main" id="{1CC32427-9A1A-3848-8723-1D9AE018EAE2}"/>
              </a:ext>
            </a:extLst>
          </p:cNvPr>
          <p:cNvCxnSpPr>
            <a:cxnSpLocks/>
          </p:cNvCxnSpPr>
          <p:nvPr/>
        </p:nvCxnSpPr>
        <p:spPr>
          <a:xfrm>
            <a:off x="7524286" y="5091572"/>
            <a:ext cx="1243676" cy="0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ACB2BDF0-BA5E-C447-8372-61D5BB1A7416}"/>
              </a:ext>
            </a:extLst>
          </p:cNvPr>
          <p:cNvSpPr/>
          <p:nvPr/>
        </p:nvSpPr>
        <p:spPr>
          <a:xfrm>
            <a:off x="8783171" y="4598037"/>
            <a:ext cx="1008063" cy="1008062"/>
          </a:xfrm>
          <a:prstGeom prst="ellipse">
            <a:avLst/>
          </a:prstGeom>
          <a:solidFill>
            <a:schemeClr val="bg1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结束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0B58156-30BF-B74E-BEB2-E053B54D9242}"/>
              </a:ext>
            </a:extLst>
          </p:cNvPr>
          <p:cNvSpPr/>
          <p:nvPr/>
        </p:nvSpPr>
        <p:spPr>
          <a:xfrm>
            <a:off x="2770472" y="5840987"/>
            <a:ext cx="1736668" cy="411380"/>
          </a:xfrm>
          <a:prstGeom prst="rect">
            <a:avLst/>
          </a:prstGeom>
          <a:solidFill>
            <a:schemeClr val="bg1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最多写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8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个字</a:t>
            </a:r>
          </a:p>
        </p:txBody>
      </p:sp>
      <p:cxnSp>
        <p:nvCxnSpPr>
          <p:cNvPr id="55" name="直接箭头连接符 59">
            <a:extLst>
              <a:ext uri="{FF2B5EF4-FFF2-40B4-BE49-F238E27FC236}">
                <a16:creationId xmlns:a16="http://schemas.microsoft.com/office/drawing/2014/main" id="{908374C9-321A-E344-8F48-A6859FF5C13A}"/>
              </a:ext>
            </a:extLst>
          </p:cNvPr>
          <p:cNvCxnSpPr>
            <a:cxnSpLocks/>
          </p:cNvCxnSpPr>
          <p:nvPr/>
        </p:nvCxnSpPr>
        <p:spPr>
          <a:xfrm flipH="1">
            <a:off x="3648449" y="5502663"/>
            <a:ext cx="1" cy="341636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9">
            <a:extLst>
              <a:ext uri="{FF2B5EF4-FFF2-40B4-BE49-F238E27FC236}">
                <a16:creationId xmlns:a16="http://schemas.microsoft.com/office/drawing/2014/main" id="{9BD03D33-7A90-9A4F-B5E2-657680614BFD}"/>
              </a:ext>
            </a:extLst>
          </p:cNvPr>
          <p:cNvCxnSpPr>
            <a:cxnSpLocks/>
          </p:cNvCxnSpPr>
          <p:nvPr/>
        </p:nvCxnSpPr>
        <p:spPr>
          <a:xfrm>
            <a:off x="4512839" y="3090494"/>
            <a:ext cx="655518" cy="0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464C4CC2-09AC-5246-9DEE-469AA53E56DA}"/>
              </a:ext>
            </a:extLst>
          </p:cNvPr>
          <p:cNvSpPr/>
          <p:nvPr/>
        </p:nvSpPr>
        <p:spPr>
          <a:xfrm>
            <a:off x="5779671" y="2447482"/>
            <a:ext cx="1736668" cy="41138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最多写</a:t>
            </a:r>
            <a:r>
              <a:rPr lang="en-US" altLang="zh-CN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8</a:t>
            </a:r>
            <a:r>
              <a:rPr lang="zh-CN" altLang="en-US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个字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FBF6FC3-2E91-3947-8088-065FBAD9B892}"/>
              </a:ext>
            </a:extLst>
          </p:cNvPr>
          <p:cNvSpPr/>
          <p:nvPr/>
        </p:nvSpPr>
        <p:spPr>
          <a:xfrm>
            <a:off x="5779671" y="3335378"/>
            <a:ext cx="1736668" cy="41138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最多写</a:t>
            </a:r>
            <a:r>
              <a:rPr lang="en-US" altLang="zh-CN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8</a:t>
            </a:r>
            <a:r>
              <a:rPr lang="zh-CN" altLang="en-US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个字</a:t>
            </a:r>
          </a:p>
        </p:txBody>
      </p:sp>
      <p:cxnSp>
        <p:nvCxnSpPr>
          <p:cNvPr id="65" name="直接箭头连接符 59">
            <a:extLst>
              <a:ext uri="{FF2B5EF4-FFF2-40B4-BE49-F238E27FC236}">
                <a16:creationId xmlns:a16="http://schemas.microsoft.com/office/drawing/2014/main" id="{56A40357-AC58-0443-9D2F-D5EAF90681FC}"/>
              </a:ext>
            </a:extLst>
          </p:cNvPr>
          <p:cNvCxnSpPr>
            <a:cxnSpLocks/>
            <a:stCxn id="59" idx="3"/>
            <a:endCxn id="46" idx="1"/>
          </p:cNvCxnSpPr>
          <p:nvPr/>
        </p:nvCxnSpPr>
        <p:spPr>
          <a:xfrm flipV="1">
            <a:off x="7516339" y="2647597"/>
            <a:ext cx="892535" cy="5575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59">
            <a:extLst>
              <a:ext uri="{FF2B5EF4-FFF2-40B4-BE49-F238E27FC236}">
                <a16:creationId xmlns:a16="http://schemas.microsoft.com/office/drawing/2014/main" id="{E562C4AF-EB7C-D040-A1F5-72E90CE77616}"/>
              </a:ext>
            </a:extLst>
          </p:cNvPr>
          <p:cNvCxnSpPr>
            <a:cxnSpLocks/>
            <a:stCxn id="8" idx="0"/>
            <a:endCxn id="60" idx="2"/>
          </p:cNvCxnSpPr>
          <p:nvPr/>
        </p:nvCxnSpPr>
        <p:spPr>
          <a:xfrm flipV="1">
            <a:off x="6648005" y="3746758"/>
            <a:ext cx="0" cy="1139124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>
            <a:extLst>
              <a:ext uri="{FF2B5EF4-FFF2-40B4-BE49-F238E27FC236}">
                <a16:creationId xmlns:a16="http://schemas.microsoft.com/office/drawing/2014/main" id="{898B492D-287C-3B41-93B1-3EA64F7F4B72}"/>
              </a:ext>
            </a:extLst>
          </p:cNvPr>
          <p:cNvCxnSpPr>
            <a:cxnSpLocks/>
            <a:stCxn id="60" idx="3"/>
            <a:endCxn id="53" idx="0"/>
          </p:cNvCxnSpPr>
          <p:nvPr/>
        </p:nvCxnSpPr>
        <p:spPr>
          <a:xfrm>
            <a:off x="7516339" y="3541068"/>
            <a:ext cx="1770864" cy="1056969"/>
          </a:xfrm>
          <a:prstGeom prst="bentConnector2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7A50FECA-5359-1947-9D1A-1F5485F6D745}"/>
              </a:ext>
            </a:extLst>
          </p:cNvPr>
          <p:cNvSpPr/>
          <p:nvPr/>
        </p:nvSpPr>
        <p:spPr>
          <a:xfrm>
            <a:off x="4942253" y="4748687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ED1EF83-9BD1-D044-A91D-474A4088434B}"/>
              </a:ext>
            </a:extLst>
          </p:cNvPr>
          <p:cNvSpPr/>
          <p:nvPr/>
        </p:nvSpPr>
        <p:spPr>
          <a:xfrm>
            <a:off x="3716799" y="5502663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否</a:t>
            </a:r>
          </a:p>
        </p:txBody>
      </p:sp>
      <p:cxnSp>
        <p:nvCxnSpPr>
          <p:cNvPr id="77" name="肘形连接符 76">
            <a:extLst>
              <a:ext uri="{FF2B5EF4-FFF2-40B4-BE49-F238E27FC236}">
                <a16:creationId xmlns:a16="http://schemas.microsoft.com/office/drawing/2014/main" id="{49A89669-B750-BE45-B3F8-B339B07E6633}"/>
              </a:ext>
            </a:extLst>
          </p:cNvPr>
          <p:cNvCxnSpPr>
            <a:cxnSpLocks/>
            <a:stCxn id="46" idx="3"/>
            <a:endCxn id="53" idx="6"/>
          </p:cNvCxnSpPr>
          <p:nvPr/>
        </p:nvCxnSpPr>
        <p:spPr>
          <a:xfrm flipH="1">
            <a:off x="9791234" y="2647597"/>
            <a:ext cx="346419" cy="2454471"/>
          </a:xfrm>
          <a:prstGeom prst="bentConnector3">
            <a:avLst>
              <a:gd name="adj1" fmla="val -180753"/>
            </a:avLst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5814D4DD-D737-034B-A9BF-0C9C31FF95F3}"/>
              </a:ext>
            </a:extLst>
          </p:cNvPr>
          <p:cNvSpPr txBox="1"/>
          <p:nvPr/>
        </p:nvSpPr>
        <p:spPr>
          <a:xfrm>
            <a:off x="732074" y="1643944"/>
            <a:ext cx="169627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使用规范：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、只有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90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度横向和竖向，没有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45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度的走向。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、起点和结束为固定样式。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、流程中重点用实色块，非重点用线框。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4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、字数多和字数少的矩形高度不同，做了区分。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057477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</a:rPr>
              <a:t>其他样式（非母版，需要请复制）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6041D0-477F-7C41-9E17-854D76F18F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其他的版式样式（此版式有动画）</a:t>
            </a:r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81270032-1060-FA47-A9F5-64EB45423470}"/>
              </a:ext>
            </a:extLst>
          </p:cNvPr>
          <p:cNvSpPr>
            <a:spLocks/>
          </p:cNvSpPr>
          <p:nvPr/>
        </p:nvSpPr>
        <p:spPr bwMode="auto">
          <a:xfrm>
            <a:off x="5470870" y="1561306"/>
            <a:ext cx="968375" cy="4479925"/>
          </a:xfrm>
          <a:custGeom>
            <a:avLst/>
            <a:gdLst>
              <a:gd name="T0" fmla="*/ 0 w 777"/>
              <a:gd name="T1" fmla="*/ 2974 h 2974"/>
              <a:gd name="T2" fmla="*/ 507 w 777"/>
              <a:gd name="T3" fmla="*/ 2467 h 2974"/>
              <a:gd name="T4" fmla="*/ 388 w 777"/>
              <a:gd name="T5" fmla="*/ 2138 h 2974"/>
              <a:gd name="T6" fmla="*/ 277 w 777"/>
              <a:gd name="T7" fmla="*/ 1818 h 2974"/>
              <a:gd name="T8" fmla="*/ 398 w 777"/>
              <a:gd name="T9" fmla="*/ 1488 h 2974"/>
              <a:gd name="T10" fmla="*/ 507 w 777"/>
              <a:gd name="T11" fmla="*/ 1171 h 2974"/>
              <a:gd name="T12" fmla="*/ 390 w 777"/>
              <a:gd name="T13" fmla="*/ 844 h 2974"/>
              <a:gd name="T14" fmla="*/ 267 w 777"/>
              <a:gd name="T15" fmla="*/ 511 h 2974"/>
              <a:gd name="T16" fmla="*/ 777 w 777"/>
              <a:gd name="T17" fmla="*/ 0 h 2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77" h="2974">
                <a:moveTo>
                  <a:pt x="0" y="2974"/>
                </a:moveTo>
                <a:cubicBezTo>
                  <a:pt x="280" y="2974"/>
                  <a:pt x="507" y="2747"/>
                  <a:pt x="507" y="2467"/>
                </a:cubicBezTo>
                <a:cubicBezTo>
                  <a:pt x="507" y="2342"/>
                  <a:pt x="459" y="2227"/>
                  <a:pt x="388" y="2138"/>
                </a:cubicBezTo>
                <a:cubicBezTo>
                  <a:pt x="317" y="2049"/>
                  <a:pt x="277" y="1939"/>
                  <a:pt x="277" y="1818"/>
                </a:cubicBezTo>
                <a:cubicBezTo>
                  <a:pt x="277" y="1692"/>
                  <a:pt x="326" y="1577"/>
                  <a:pt x="398" y="1488"/>
                </a:cubicBezTo>
                <a:cubicBezTo>
                  <a:pt x="469" y="1400"/>
                  <a:pt x="507" y="1290"/>
                  <a:pt x="507" y="1171"/>
                </a:cubicBezTo>
                <a:cubicBezTo>
                  <a:pt x="507" y="1047"/>
                  <a:pt x="465" y="933"/>
                  <a:pt x="390" y="844"/>
                </a:cubicBezTo>
                <a:cubicBezTo>
                  <a:pt x="315" y="754"/>
                  <a:pt x="267" y="638"/>
                  <a:pt x="267" y="511"/>
                </a:cubicBezTo>
                <a:cubicBezTo>
                  <a:pt x="267" y="229"/>
                  <a:pt x="496" y="0"/>
                  <a:pt x="777" y="0"/>
                </a:cubicBezTo>
              </a:path>
            </a:pathLst>
          </a:cu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31" name="Oval 12">
            <a:extLst>
              <a:ext uri="{FF2B5EF4-FFF2-40B4-BE49-F238E27FC236}">
                <a16:creationId xmlns:a16="http://schemas.microsoft.com/office/drawing/2014/main" id="{6B0B338A-C282-9349-B458-C8C9A7B6F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745" y="2167291"/>
            <a:ext cx="163512" cy="163513"/>
          </a:xfrm>
          <a:prstGeom prst="ellipse">
            <a:avLst/>
          </a:prstGeom>
          <a:solidFill>
            <a:srgbClr val="AD2B26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32" name="Oval 13">
            <a:extLst>
              <a:ext uri="{FF2B5EF4-FFF2-40B4-BE49-F238E27FC236}">
                <a16:creationId xmlns:a16="http://schemas.microsoft.com/office/drawing/2014/main" id="{9DA88056-B7B5-6E4A-B6DB-3A3940B5C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5966" y="3225007"/>
            <a:ext cx="165100" cy="165100"/>
          </a:xfrm>
          <a:prstGeom prst="ellipse">
            <a:avLst/>
          </a:prstGeom>
          <a:solidFill>
            <a:srgbClr val="49504F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33" name="Oval 14">
            <a:extLst>
              <a:ext uri="{FF2B5EF4-FFF2-40B4-BE49-F238E27FC236}">
                <a16:creationId xmlns:a16="http://schemas.microsoft.com/office/drawing/2014/main" id="{27D38179-4ACD-594B-ACEB-874BCB1F9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1220" y="4201727"/>
            <a:ext cx="163512" cy="163513"/>
          </a:xfrm>
          <a:prstGeom prst="ellipse">
            <a:avLst/>
          </a:prstGeom>
          <a:solidFill>
            <a:srgbClr val="AD2B26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34" name="Oval 15">
            <a:extLst>
              <a:ext uri="{FF2B5EF4-FFF2-40B4-BE49-F238E27FC236}">
                <a16:creationId xmlns:a16="http://schemas.microsoft.com/office/drawing/2014/main" id="{06DEC186-6E02-124F-8406-9394AEAE4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4165" y="5176296"/>
            <a:ext cx="163513" cy="163512"/>
          </a:xfrm>
          <a:prstGeom prst="ellipse">
            <a:avLst/>
          </a:prstGeom>
          <a:solidFill>
            <a:srgbClr val="49504F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35" name="Line 16">
            <a:extLst>
              <a:ext uri="{FF2B5EF4-FFF2-40B4-BE49-F238E27FC236}">
                <a16:creationId xmlns:a16="http://schemas.microsoft.com/office/drawing/2014/main" id="{02CEA69C-B228-2D4F-968E-81955FF118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12045" y="2249841"/>
            <a:ext cx="1028700" cy="0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37" name="Line 17">
            <a:extLst>
              <a:ext uri="{FF2B5EF4-FFF2-40B4-BE49-F238E27FC236}">
                <a16:creationId xmlns:a16="http://schemas.microsoft.com/office/drawing/2014/main" id="{20542B8D-2E99-6543-B440-907A7B3161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01066" y="3305969"/>
            <a:ext cx="1028700" cy="0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38" name="Line 18">
            <a:extLst>
              <a:ext uri="{FF2B5EF4-FFF2-40B4-BE49-F238E27FC236}">
                <a16:creationId xmlns:a16="http://schemas.microsoft.com/office/drawing/2014/main" id="{EC7F3DDC-9999-0642-BE0B-F2DFFC739C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5482" y="4284277"/>
            <a:ext cx="1457325" cy="0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39" name="Line 19">
            <a:extLst>
              <a:ext uri="{FF2B5EF4-FFF2-40B4-BE49-F238E27FC236}">
                <a16:creationId xmlns:a16="http://schemas.microsoft.com/office/drawing/2014/main" id="{268353D5-1C48-F14B-9302-7A02D8D2EA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06090" y="5258846"/>
            <a:ext cx="1027113" cy="0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40" name="TextBox 45">
            <a:extLst>
              <a:ext uri="{FF2B5EF4-FFF2-40B4-BE49-F238E27FC236}">
                <a16:creationId xmlns:a16="http://schemas.microsoft.com/office/drawing/2014/main" id="{D4E900A5-A6C9-044E-A279-75BA62DB750F}"/>
              </a:ext>
            </a:extLst>
          </p:cNvPr>
          <p:cNvSpPr txBox="1"/>
          <p:nvPr/>
        </p:nvSpPr>
        <p:spPr>
          <a:xfrm>
            <a:off x="834887" y="2318104"/>
            <a:ext cx="3707295" cy="91307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41" name="TextBox 46">
            <a:extLst>
              <a:ext uri="{FF2B5EF4-FFF2-40B4-BE49-F238E27FC236}">
                <a16:creationId xmlns:a16="http://schemas.microsoft.com/office/drawing/2014/main" id="{72E30CCD-879E-A94A-A9DF-23D2212AF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7486" y="1860078"/>
            <a:ext cx="1694696" cy="41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20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填写段落标题</a:t>
            </a:r>
          </a:p>
        </p:txBody>
      </p:sp>
      <p:sp>
        <p:nvSpPr>
          <p:cNvPr id="42" name="TextBox 47">
            <a:extLst>
              <a:ext uri="{FF2B5EF4-FFF2-40B4-BE49-F238E27FC236}">
                <a16:creationId xmlns:a16="http://schemas.microsoft.com/office/drawing/2014/main" id="{E098A4C5-11D7-B84B-9F68-13BE2E7EE5E0}"/>
              </a:ext>
            </a:extLst>
          </p:cNvPr>
          <p:cNvSpPr txBox="1"/>
          <p:nvPr/>
        </p:nvSpPr>
        <p:spPr>
          <a:xfrm>
            <a:off x="7421370" y="3386147"/>
            <a:ext cx="3890032" cy="91307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43" name="TextBox 48">
            <a:extLst>
              <a:ext uri="{FF2B5EF4-FFF2-40B4-BE49-F238E27FC236}">
                <a16:creationId xmlns:a16="http://schemas.microsoft.com/office/drawing/2014/main" id="{05D28F95-8A74-0948-991E-AD36EE6DAAA9}"/>
              </a:ext>
            </a:extLst>
          </p:cNvPr>
          <p:cNvSpPr txBox="1"/>
          <p:nvPr/>
        </p:nvSpPr>
        <p:spPr>
          <a:xfrm>
            <a:off x="7397091" y="2929708"/>
            <a:ext cx="1694695" cy="418513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40404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填写段落标题</a:t>
            </a:r>
          </a:p>
        </p:txBody>
      </p:sp>
      <p:sp>
        <p:nvSpPr>
          <p:cNvPr id="44" name="TextBox 49">
            <a:extLst>
              <a:ext uri="{FF2B5EF4-FFF2-40B4-BE49-F238E27FC236}">
                <a16:creationId xmlns:a16="http://schemas.microsoft.com/office/drawing/2014/main" id="{6396A13F-A573-E04A-8997-84DC80C26EA7}"/>
              </a:ext>
            </a:extLst>
          </p:cNvPr>
          <p:cNvSpPr txBox="1"/>
          <p:nvPr/>
        </p:nvSpPr>
        <p:spPr>
          <a:xfrm>
            <a:off x="722260" y="4345776"/>
            <a:ext cx="3384378" cy="91307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47" name="TextBox 50">
            <a:extLst>
              <a:ext uri="{FF2B5EF4-FFF2-40B4-BE49-F238E27FC236}">
                <a16:creationId xmlns:a16="http://schemas.microsoft.com/office/drawing/2014/main" id="{F22E4E3D-A357-B54D-B46E-4D77464CC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942" y="3889337"/>
            <a:ext cx="1694696" cy="41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20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填写段落标题</a:t>
            </a:r>
          </a:p>
        </p:txBody>
      </p:sp>
      <p:sp>
        <p:nvSpPr>
          <p:cNvPr id="50" name="TextBox 51">
            <a:extLst>
              <a:ext uri="{FF2B5EF4-FFF2-40B4-BE49-F238E27FC236}">
                <a16:creationId xmlns:a16="http://schemas.microsoft.com/office/drawing/2014/main" id="{B0700DE3-28A3-A342-9631-EA1F8995EA30}"/>
              </a:ext>
            </a:extLst>
          </p:cNvPr>
          <p:cNvSpPr txBox="1"/>
          <p:nvPr/>
        </p:nvSpPr>
        <p:spPr>
          <a:xfrm>
            <a:off x="7421370" y="5309220"/>
            <a:ext cx="3887530" cy="91307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51" name="TextBox 52">
            <a:extLst>
              <a:ext uri="{FF2B5EF4-FFF2-40B4-BE49-F238E27FC236}">
                <a16:creationId xmlns:a16="http://schemas.microsoft.com/office/drawing/2014/main" id="{5F4B56EC-51FC-D444-B899-27B78AFDE5AD}"/>
              </a:ext>
            </a:extLst>
          </p:cNvPr>
          <p:cNvSpPr txBox="1"/>
          <p:nvPr/>
        </p:nvSpPr>
        <p:spPr>
          <a:xfrm>
            <a:off x="7396177" y="4852781"/>
            <a:ext cx="1694695" cy="418513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40404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填写段落标题</a:t>
            </a: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A2859677-C202-E24F-BE65-0669D91D1D76}"/>
              </a:ext>
            </a:extLst>
          </p:cNvPr>
          <p:cNvSpPr/>
          <p:nvPr/>
        </p:nvSpPr>
        <p:spPr>
          <a:xfrm>
            <a:off x="6122504" y="1774384"/>
            <a:ext cx="947738" cy="949325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 pitchFamily="2" charset="0"/>
              </a:rPr>
              <a:t>填写</a:t>
            </a:r>
            <a:endParaRPr lang="en-US" altLang="zh-CN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 pitchFamily="2" charset="0"/>
              </a:rPr>
              <a:t>标题</a:t>
            </a: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41E25AC2-796C-E24E-8A71-7D6AC24ACD5B}"/>
              </a:ext>
            </a:extLst>
          </p:cNvPr>
          <p:cNvSpPr/>
          <p:nvPr/>
        </p:nvSpPr>
        <p:spPr>
          <a:xfrm>
            <a:off x="4903458" y="2835876"/>
            <a:ext cx="947737" cy="947737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 pitchFamily="2" charset="0"/>
              </a:rPr>
              <a:t>填写</a:t>
            </a:r>
            <a:endParaRPr lang="en-US" altLang="zh-CN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 pitchFamily="2" charset="0"/>
              </a:rPr>
              <a:t>标题</a:t>
            </a: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A41FB78D-A639-D842-A2A1-4CA6E0E2ECAC}"/>
              </a:ext>
            </a:extLst>
          </p:cNvPr>
          <p:cNvSpPr/>
          <p:nvPr/>
        </p:nvSpPr>
        <p:spPr>
          <a:xfrm>
            <a:off x="6122504" y="3810408"/>
            <a:ext cx="947738" cy="947737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 pitchFamily="2" charset="0"/>
              </a:rPr>
              <a:t>填写</a:t>
            </a:r>
            <a:endParaRPr lang="en-US" altLang="zh-CN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 pitchFamily="2" charset="0"/>
              </a:rPr>
              <a:t>标题</a:t>
            </a: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63A19995-8A4F-4244-87C1-E59641201B8E}"/>
              </a:ext>
            </a:extLst>
          </p:cNvPr>
          <p:cNvSpPr/>
          <p:nvPr/>
        </p:nvSpPr>
        <p:spPr>
          <a:xfrm>
            <a:off x="4901856" y="4758145"/>
            <a:ext cx="947737" cy="947738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 pitchFamily="2" charset="0"/>
              </a:rPr>
              <a:t>填写</a:t>
            </a:r>
            <a:endParaRPr lang="en-US" altLang="zh-CN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 pitchFamily="2" charset="0"/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24983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path" presetSubtype="0" decel="4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919 -1.48148E-6 L -0.0306 -1.48148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40000" decel="4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16667E-7 -1.48148E-6 L -0.03073 -1.48148E-6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5" presetClass="path" presetSubtype="0" decel="4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3073 -4.44444E-6 L -0.08906 -4.44444E-6 " pathEditMode="relative" rAng="0" ptsTypes="AA">
                                      <p:cBhvr>
                                        <p:cTn id="33" dur="1000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40000" decel="4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3073 -4.44444E-6 L -4.16667E-6 -4.44444E-6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5" presetClass="path" presetSubtype="0" decel="4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8919 -1.48148E-6 L -0.0306 -1.48148E-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35" presetClass="path" presetSubtype="0" accel="40000" decel="40000" fill="hold" grpId="2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4.16667E-7 -1.48148E-6 L -0.03073 -1.48148E-6 " pathEditMode="relative" rAng="0" ptsTypes="AA">
                                      <p:cBhvr>
                                        <p:cTn id="56" dur="10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5" presetClass="path" presetSubtype="0" decel="4000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0.03073 -4.44444E-6 L -0.08906 -4.44444E-6 " pathEditMode="relative" rAng="0" ptsTypes="AA">
                                      <p:cBhvr>
                                        <p:cTn id="75" dur="100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35" presetClass="path" presetSubtype="0" accel="40000" decel="40000" fill="hold" grpId="2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0.03073 -4.44444E-6 L -4.16667E-6 -4.44444E-6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40" grpId="0"/>
      <p:bldP spid="41" grpId="0"/>
      <p:bldP spid="42" grpId="0"/>
      <p:bldP spid="43" grpId="0"/>
      <p:bldP spid="44" grpId="0"/>
      <p:bldP spid="47" grpId="0"/>
      <p:bldP spid="50" grpId="0"/>
      <p:bldP spid="51" grpId="0"/>
      <p:bldP spid="56" grpId="0" animBg="1"/>
      <p:bldP spid="56" grpId="1" animBg="1"/>
      <p:bldP spid="56" grpId="2" animBg="1"/>
      <p:bldP spid="58" grpId="0" animBg="1"/>
      <p:bldP spid="58" grpId="1" animBg="1"/>
      <p:bldP spid="58" grpId="2" animBg="1"/>
      <p:bldP spid="61" grpId="0" animBg="1"/>
      <p:bldP spid="61" grpId="1" animBg="1"/>
      <p:bldP spid="61" grpId="2" animBg="1"/>
      <p:bldP spid="62" grpId="0" animBg="1"/>
      <p:bldP spid="62" grpId="1" animBg="1"/>
      <p:bldP spid="62" grpId="2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</a:rPr>
              <a:t>其他样式（非母版，需要请复制）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6041D0-477F-7C41-9E17-854D76F18F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其他的版式样式</a:t>
            </a:r>
          </a:p>
        </p:txBody>
      </p:sp>
      <p:sp>
        <p:nvSpPr>
          <p:cNvPr id="25" name="Freeform 46">
            <a:extLst>
              <a:ext uri="{FF2B5EF4-FFF2-40B4-BE49-F238E27FC236}">
                <a16:creationId xmlns:a16="http://schemas.microsoft.com/office/drawing/2014/main" id="{117F23E5-10F0-FD4D-BEA6-806990AB2EED}"/>
              </a:ext>
            </a:extLst>
          </p:cNvPr>
          <p:cNvSpPr>
            <a:spLocks/>
          </p:cNvSpPr>
          <p:nvPr/>
        </p:nvSpPr>
        <p:spPr bwMode="auto">
          <a:xfrm>
            <a:off x="2553509" y="2006390"/>
            <a:ext cx="3257787" cy="3665541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49504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26" name="Freeform 46">
            <a:extLst>
              <a:ext uri="{FF2B5EF4-FFF2-40B4-BE49-F238E27FC236}">
                <a16:creationId xmlns:a16="http://schemas.microsoft.com/office/drawing/2014/main" id="{792B8FF4-2F5F-FA4C-B6D3-3433AA7A4FEB}"/>
              </a:ext>
            </a:extLst>
          </p:cNvPr>
          <p:cNvSpPr>
            <a:spLocks/>
          </p:cNvSpPr>
          <p:nvPr/>
        </p:nvSpPr>
        <p:spPr bwMode="auto">
          <a:xfrm>
            <a:off x="6438717" y="2006390"/>
            <a:ext cx="3255664" cy="3665541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D793896C-5C88-CD46-B521-7EC3ECD48881}"/>
              </a:ext>
            </a:extLst>
          </p:cNvPr>
          <p:cNvSpPr>
            <a:spLocks/>
          </p:cNvSpPr>
          <p:nvPr/>
        </p:nvSpPr>
        <p:spPr bwMode="auto">
          <a:xfrm>
            <a:off x="1187958" y="3006662"/>
            <a:ext cx="1936833" cy="1722338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填写标题</a:t>
            </a:r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4B69586E-EDDC-7D4C-98AB-FA70FA75795F}"/>
              </a:ext>
            </a:extLst>
          </p:cNvPr>
          <p:cNvSpPr>
            <a:spLocks/>
          </p:cNvSpPr>
          <p:nvPr/>
        </p:nvSpPr>
        <p:spPr bwMode="auto">
          <a:xfrm>
            <a:off x="9135841" y="3019404"/>
            <a:ext cx="1936833" cy="1722338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填写标题</a:t>
            </a:r>
          </a:p>
        </p:txBody>
      </p:sp>
      <p:sp>
        <p:nvSpPr>
          <p:cNvPr id="30" name="Rectangle 7">
            <a:extLst>
              <a:ext uri="{FF2B5EF4-FFF2-40B4-BE49-F238E27FC236}">
                <a16:creationId xmlns:a16="http://schemas.microsoft.com/office/drawing/2014/main" id="{14472B7E-CE71-2E49-8D15-31D73AD9A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256" y="2917738"/>
            <a:ext cx="2155575" cy="1904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您的内容打在这里，或者通过复制您的文本后，在此框中选择粘贴，并选择只保留文字。</a:t>
            </a:r>
            <a:endParaRPr lang="zh-CN" altLang="en-US" sz="32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2937D0EF-ABF8-9045-9E8F-12AE9C5B9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867" y="2886943"/>
            <a:ext cx="2155575" cy="1904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您的内容打在这里，或者通过复制您的文本后，在此框中选择粘贴，并选择只保留文字。</a:t>
            </a:r>
            <a:endParaRPr lang="zh-CN" altLang="en-US" sz="32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</p:spTree>
    <p:extLst>
      <p:ext uri="{BB962C8B-B14F-4D97-AF65-F5344CB8AC3E}">
        <p14:creationId xmlns:p14="http://schemas.microsoft.com/office/powerpoint/2010/main" val="229945328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</a:rPr>
              <a:t>其他样式（非母版，需要请复制）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6041D0-477F-7C41-9E17-854D76F18F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其他的版式样式</a:t>
            </a:r>
          </a:p>
        </p:txBody>
      </p:sp>
      <p:sp>
        <p:nvSpPr>
          <p:cNvPr id="10" name="Oval 25">
            <a:extLst>
              <a:ext uri="{FF2B5EF4-FFF2-40B4-BE49-F238E27FC236}">
                <a16:creationId xmlns:a16="http://schemas.microsoft.com/office/drawing/2014/main" id="{BA026C7A-65BA-5146-8D2B-1B0AD2646AE9}"/>
              </a:ext>
            </a:extLst>
          </p:cNvPr>
          <p:cNvSpPr/>
          <p:nvPr/>
        </p:nvSpPr>
        <p:spPr>
          <a:xfrm>
            <a:off x="6500102" y="1984837"/>
            <a:ext cx="1144224" cy="1144223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50" dirty="0">
              <a:solidFill>
                <a:srgbClr val="FEFABC"/>
              </a:solidFill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11" name="Freeform 131">
            <a:extLst>
              <a:ext uri="{FF2B5EF4-FFF2-40B4-BE49-F238E27FC236}">
                <a16:creationId xmlns:a16="http://schemas.microsoft.com/office/drawing/2014/main" id="{11AC132F-14DD-1A45-8A50-B980661D4E1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08259" y="2262683"/>
            <a:ext cx="553168" cy="555693"/>
          </a:xfrm>
          <a:custGeom>
            <a:avLst/>
            <a:gdLst/>
            <a:ahLst/>
            <a:cxnLst>
              <a:cxn ang="0">
                <a:pos x="55" y="28"/>
              </a:cxn>
              <a:cxn ang="0">
                <a:pos x="27" y="55"/>
              </a:cxn>
              <a:cxn ang="0">
                <a:pos x="0" y="28"/>
              </a:cxn>
              <a:cxn ang="0">
                <a:pos x="27" y="0"/>
              </a:cxn>
              <a:cxn ang="0">
                <a:pos x="55" y="28"/>
              </a:cxn>
              <a:cxn ang="0">
                <a:pos x="42" y="28"/>
              </a:cxn>
              <a:cxn ang="0">
                <a:pos x="41" y="26"/>
              </a:cxn>
              <a:cxn ang="0">
                <a:pos x="21" y="14"/>
              </a:cxn>
              <a:cxn ang="0">
                <a:pos x="19" y="14"/>
              </a:cxn>
              <a:cxn ang="0">
                <a:pos x="18" y="16"/>
              </a:cxn>
              <a:cxn ang="0">
                <a:pos x="18" y="39"/>
              </a:cxn>
              <a:cxn ang="0">
                <a:pos x="19" y="41"/>
              </a:cxn>
              <a:cxn ang="0">
                <a:pos x="20" y="41"/>
              </a:cxn>
              <a:cxn ang="0">
                <a:pos x="21" y="41"/>
              </a:cxn>
              <a:cxn ang="0">
                <a:pos x="41" y="30"/>
              </a:cxn>
              <a:cxn ang="0">
                <a:pos x="42" y="28"/>
              </a:cxn>
            </a:cxnLst>
            <a:rect l="0" t="0" r="r" b="b"/>
            <a:pathLst>
              <a:path w="55" h="55">
                <a:moveTo>
                  <a:pt x="55" y="28"/>
                </a:moveTo>
                <a:cubicBezTo>
                  <a:pt x="55" y="43"/>
                  <a:pt x="42" y="55"/>
                  <a:pt x="27" y="55"/>
                </a:cubicBezTo>
                <a:cubicBezTo>
                  <a:pt x="12" y="55"/>
                  <a:pt x="0" y="43"/>
                  <a:pt x="0" y="28"/>
                </a:cubicBezTo>
                <a:cubicBezTo>
                  <a:pt x="0" y="13"/>
                  <a:pt x="12" y="0"/>
                  <a:pt x="27" y="0"/>
                </a:cubicBezTo>
                <a:cubicBezTo>
                  <a:pt x="42" y="0"/>
                  <a:pt x="55" y="13"/>
                  <a:pt x="55" y="28"/>
                </a:cubicBezTo>
                <a:close/>
                <a:moveTo>
                  <a:pt x="42" y="28"/>
                </a:moveTo>
                <a:cubicBezTo>
                  <a:pt x="42" y="27"/>
                  <a:pt x="42" y="26"/>
                  <a:pt x="41" y="26"/>
                </a:cubicBezTo>
                <a:cubicBezTo>
                  <a:pt x="21" y="14"/>
                  <a:pt x="21" y="14"/>
                  <a:pt x="21" y="14"/>
                </a:cubicBezTo>
                <a:cubicBezTo>
                  <a:pt x="21" y="14"/>
                  <a:pt x="20" y="14"/>
                  <a:pt x="19" y="14"/>
                </a:cubicBezTo>
                <a:cubicBezTo>
                  <a:pt x="18" y="15"/>
                  <a:pt x="18" y="16"/>
                  <a:pt x="18" y="16"/>
                </a:cubicBezTo>
                <a:cubicBezTo>
                  <a:pt x="18" y="39"/>
                  <a:pt x="18" y="39"/>
                  <a:pt x="18" y="39"/>
                </a:cubicBezTo>
                <a:cubicBezTo>
                  <a:pt x="18" y="40"/>
                  <a:pt x="18" y="41"/>
                  <a:pt x="19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41" y="30"/>
                  <a:pt x="41" y="30"/>
                  <a:pt x="41" y="30"/>
                </a:cubicBezTo>
                <a:cubicBezTo>
                  <a:pt x="42" y="29"/>
                  <a:pt x="42" y="29"/>
                  <a:pt x="42" y="28"/>
                </a:cubicBez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lIns="45720" tIns="22860" rIns="45720" bIns="22860"/>
          <a:lstStyle/>
          <a:p>
            <a:pPr>
              <a:defRPr/>
            </a:pPr>
            <a:endParaRPr lang="en-US" sz="105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Lato Light"/>
              <a:sym typeface="Bebas" pitchFamily="2" charset="0"/>
            </a:endParaRPr>
          </a:p>
        </p:txBody>
      </p:sp>
      <p:sp>
        <p:nvSpPr>
          <p:cNvPr id="12" name="Oval 37">
            <a:extLst>
              <a:ext uri="{FF2B5EF4-FFF2-40B4-BE49-F238E27FC236}">
                <a16:creationId xmlns:a16="http://schemas.microsoft.com/office/drawing/2014/main" id="{04B9582D-92E8-3042-94F6-D4A67C021C6A}"/>
              </a:ext>
            </a:extLst>
          </p:cNvPr>
          <p:cNvSpPr/>
          <p:nvPr/>
        </p:nvSpPr>
        <p:spPr>
          <a:xfrm>
            <a:off x="6500102" y="4018169"/>
            <a:ext cx="1144224" cy="1144222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50" dirty="0">
              <a:solidFill>
                <a:srgbClr val="FEFABC"/>
              </a:solidFill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13" name="Freeform 231">
            <a:extLst>
              <a:ext uri="{FF2B5EF4-FFF2-40B4-BE49-F238E27FC236}">
                <a16:creationId xmlns:a16="http://schemas.microsoft.com/office/drawing/2014/main" id="{E79B1DFD-712B-C849-9F03-F2384E91F00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08259" y="4328852"/>
            <a:ext cx="563272" cy="560745"/>
          </a:xfrm>
          <a:custGeom>
            <a:avLst/>
            <a:gdLst>
              <a:gd name="T0" fmla="*/ 59 w 59"/>
              <a:gd name="T1" fmla="*/ 47 h 58"/>
              <a:gd name="T2" fmla="*/ 48 w 59"/>
              <a:gd name="T3" fmla="*/ 58 h 58"/>
              <a:gd name="T4" fmla="*/ 11 w 59"/>
              <a:gd name="T5" fmla="*/ 58 h 58"/>
              <a:gd name="T6" fmla="*/ 0 w 59"/>
              <a:gd name="T7" fmla="*/ 47 h 58"/>
              <a:gd name="T8" fmla="*/ 0 w 59"/>
              <a:gd name="T9" fmla="*/ 10 h 58"/>
              <a:gd name="T10" fmla="*/ 11 w 59"/>
              <a:gd name="T11" fmla="*/ 0 h 58"/>
              <a:gd name="T12" fmla="*/ 48 w 59"/>
              <a:gd name="T13" fmla="*/ 0 h 58"/>
              <a:gd name="T14" fmla="*/ 59 w 59"/>
              <a:gd name="T15" fmla="*/ 10 h 58"/>
              <a:gd name="T16" fmla="*/ 59 w 59"/>
              <a:gd name="T17" fmla="*/ 47 h 58"/>
              <a:gd name="T18" fmla="*/ 49 w 59"/>
              <a:gd name="T19" fmla="*/ 39 h 58"/>
              <a:gd name="T20" fmla="*/ 42 w 59"/>
              <a:gd name="T21" fmla="*/ 35 h 58"/>
              <a:gd name="T22" fmla="*/ 40 w 59"/>
              <a:gd name="T23" fmla="*/ 34 h 58"/>
              <a:gd name="T24" fmla="*/ 34 w 59"/>
              <a:gd name="T25" fmla="*/ 39 h 58"/>
              <a:gd name="T26" fmla="*/ 32 w 59"/>
              <a:gd name="T27" fmla="*/ 38 h 58"/>
              <a:gd name="T28" fmla="*/ 20 w 59"/>
              <a:gd name="T29" fmla="*/ 27 h 58"/>
              <a:gd name="T30" fmla="*/ 19 w 59"/>
              <a:gd name="T31" fmla="*/ 24 h 58"/>
              <a:gd name="T32" fmla="*/ 24 w 59"/>
              <a:gd name="T33" fmla="*/ 19 h 58"/>
              <a:gd name="T34" fmla="*/ 23 w 59"/>
              <a:gd name="T35" fmla="*/ 16 h 58"/>
              <a:gd name="T36" fmla="*/ 19 w 59"/>
              <a:gd name="T37" fmla="*/ 9 h 58"/>
              <a:gd name="T38" fmla="*/ 18 w 59"/>
              <a:gd name="T39" fmla="*/ 9 h 58"/>
              <a:gd name="T40" fmla="*/ 14 w 59"/>
              <a:gd name="T41" fmla="*/ 10 h 58"/>
              <a:gd name="T42" fmla="*/ 10 w 59"/>
              <a:gd name="T43" fmla="*/ 19 h 58"/>
              <a:gd name="T44" fmla="*/ 12 w 59"/>
              <a:gd name="T45" fmla="*/ 26 h 58"/>
              <a:gd name="T46" fmla="*/ 32 w 59"/>
              <a:gd name="T47" fmla="*/ 46 h 58"/>
              <a:gd name="T48" fmla="*/ 40 w 59"/>
              <a:gd name="T49" fmla="*/ 48 h 58"/>
              <a:gd name="T50" fmla="*/ 48 w 59"/>
              <a:gd name="T51" fmla="*/ 44 h 58"/>
              <a:gd name="T52" fmla="*/ 49 w 59"/>
              <a:gd name="T53" fmla="*/ 40 h 58"/>
              <a:gd name="T54" fmla="*/ 49 w 59"/>
              <a:gd name="T55" fmla="*/ 39 h 5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9" h="58">
                <a:moveTo>
                  <a:pt x="59" y="47"/>
                </a:moveTo>
                <a:cubicBezTo>
                  <a:pt x="59" y="53"/>
                  <a:pt x="54" y="58"/>
                  <a:pt x="48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4" y="0"/>
                  <a:pt x="59" y="4"/>
                  <a:pt x="59" y="10"/>
                </a:cubicBezTo>
                <a:lnTo>
                  <a:pt x="59" y="47"/>
                </a:lnTo>
                <a:close/>
                <a:moveTo>
                  <a:pt x="49" y="39"/>
                </a:moveTo>
                <a:cubicBezTo>
                  <a:pt x="49" y="39"/>
                  <a:pt x="43" y="36"/>
                  <a:pt x="42" y="35"/>
                </a:cubicBezTo>
                <a:cubicBezTo>
                  <a:pt x="41" y="35"/>
                  <a:pt x="41" y="34"/>
                  <a:pt x="40" y="34"/>
                </a:cubicBezTo>
                <a:cubicBezTo>
                  <a:pt x="38" y="34"/>
                  <a:pt x="36" y="39"/>
                  <a:pt x="34" y="39"/>
                </a:cubicBezTo>
                <a:cubicBezTo>
                  <a:pt x="33" y="39"/>
                  <a:pt x="32" y="38"/>
                  <a:pt x="32" y="38"/>
                </a:cubicBezTo>
                <a:cubicBezTo>
                  <a:pt x="27" y="35"/>
                  <a:pt x="23" y="32"/>
                  <a:pt x="20" y="27"/>
                </a:cubicBezTo>
                <a:cubicBezTo>
                  <a:pt x="20" y="26"/>
                  <a:pt x="19" y="25"/>
                  <a:pt x="19" y="24"/>
                </a:cubicBezTo>
                <a:cubicBezTo>
                  <a:pt x="19" y="23"/>
                  <a:pt x="24" y="20"/>
                  <a:pt x="24" y="19"/>
                </a:cubicBezTo>
                <a:cubicBezTo>
                  <a:pt x="24" y="18"/>
                  <a:pt x="23" y="17"/>
                  <a:pt x="23" y="16"/>
                </a:cubicBezTo>
                <a:cubicBezTo>
                  <a:pt x="22" y="15"/>
                  <a:pt x="20" y="10"/>
                  <a:pt x="19" y="9"/>
                </a:cubicBezTo>
                <a:cubicBezTo>
                  <a:pt x="19" y="9"/>
                  <a:pt x="19" y="9"/>
                  <a:pt x="18" y="9"/>
                </a:cubicBezTo>
                <a:cubicBezTo>
                  <a:pt x="17" y="9"/>
                  <a:pt x="15" y="10"/>
                  <a:pt x="14" y="10"/>
                </a:cubicBezTo>
                <a:cubicBezTo>
                  <a:pt x="12" y="11"/>
                  <a:pt x="10" y="16"/>
                  <a:pt x="10" y="19"/>
                </a:cubicBezTo>
                <a:cubicBezTo>
                  <a:pt x="10" y="21"/>
                  <a:pt x="11" y="24"/>
                  <a:pt x="12" y="26"/>
                </a:cubicBezTo>
                <a:cubicBezTo>
                  <a:pt x="15" y="34"/>
                  <a:pt x="24" y="43"/>
                  <a:pt x="32" y="46"/>
                </a:cubicBezTo>
                <a:cubicBezTo>
                  <a:pt x="35" y="47"/>
                  <a:pt x="37" y="48"/>
                  <a:pt x="40" y="48"/>
                </a:cubicBezTo>
                <a:cubicBezTo>
                  <a:pt x="42" y="48"/>
                  <a:pt x="47" y="46"/>
                  <a:pt x="48" y="44"/>
                </a:cubicBezTo>
                <a:cubicBezTo>
                  <a:pt x="49" y="43"/>
                  <a:pt x="49" y="41"/>
                  <a:pt x="49" y="40"/>
                </a:cubicBezTo>
                <a:cubicBezTo>
                  <a:pt x="49" y="40"/>
                  <a:pt x="49" y="40"/>
                  <a:pt x="49" y="39"/>
                </a:cubicBez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050" dirty="0"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14" name="Oval 48">
            <a:extLst>
              <a:ext uri="{FF2B5EF4-FFF2-40B4-BE49-F238E27FC236}">
                <a16:creationId xmlns:a16="http://schemas.microsoft.com/office/drawing/2014/main" id="{3206B771-BB0C-544C-BF99-6D2BAF516326}"/>
              </a:ext>
            </a:extLst>
          </p:cNvPr>
          <p:cNvSpPr/>
          <p:nvPr/>
        </p:nvSpPr>
        <p:spPr>
          <a:xfrm>
            <a:off x="4499605" y="1984837"/>
            <a:ext cx="1144224" cy="1144223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50" dirty="0">
              <a:solidFill>
                <a:srgbClr val="FEFABC"/>
              </a:solidFill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15" name="Oval 51">
            <a:extLst>
              <a:ext uri="{FF2B5EF4-FFF2-40B4-BE49-F238E27FC236}">
                <a16:creationId xmlns:a16="http://schemas.microsoft.com/office/drawing/2014/main" id="{1F14A628-F3BE-4D43-9B13-8675359EB2BC}"/>
              </a:ext>
            </a:extLst>
          </p:cNvPr>
          <p:cNvSpPr/>
          <p:nvPr/>
        </p:nvSpPr>
        <p:spPr>
          <a:xfrm>
            <a:off x="4499605" y="4018169"/>
            <a:ext cx="1144224" cy="1144222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50" dirty="0">
              <a:solidFill>
                <a:srgbClr val="FEFABC"/>
              </a:solidFill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16" name="Freeform 37">
            <a:extLst>
              <a:ext uri="{FF2B5EF4-FFF2-40B4-BE49-F238E27FC236}">
                <a16:creationId xmlns:a16="http://schemas.microsoft.com/office/drawing/2014/main" id="{8C516E5A-B83E-8A4F-9163-817EA48EC25B}"/>
              </a:ext>
            </a:extLst>
          </p:cNvPr>
          <p:cNvSpPr>
            <a:spLocks noChangeAspect="1"/>
          </p:cNvSpPr>
          <p:nvPr/>
        </p:nvSpPr>
        <p:spPr bwMode="auto">
          <a:xfrm>
            <a:off x="4815341" y="2353615"/>
            <a:ext cx="530434" cy="464762"/>
          </a:xfrm>
          <a:custGeom>
            <a:avLst/>
            <a:gdLst>
              <a:gd name="T0" fmla="*/ 34 w 68"/>
              <a:gd name="T1" fmla="*/ 49 h 59"/>
              <a:gd name="T2" fmla="*/ 29 w 68"/>
              <a:gd name="T3" fmla="*/ 49 h 59"/>
              <a:gd name="T4" fmla="*/ 11 w 68"/>
              <a:gd name="T5" fmla="*/ 58 h 59"/>
              <a:gd name="T6" fmla="*/ 7 w 68"/>
              <a:gd name="T7" fmla="*/ 59 h 59"/>
              <a:gd name="T8" fmla="*/ 5 w 68"/>
              <a:gd name="T9" fmla="*/ 57 h 59"/>
              <a:gd name="T10" fmla="*/ 5 w 68"/>
              <a:gd name="T11" fmla="*/ 57 h 59"/>
              <a:gd name="T12" fmla="*/ 6 w 68"/>
              <a:gd name="T13" fmla="*/ 55 h 59"/>
              <a:gd name="T14" fmla="*/ 13 w 68"/>
              <a:gd name="T15" fmla="*/ 44 h 59"/>
              <a:gd name="T16" fmla="*/ 0 w 68"/>
              <a:gd name="T17" fmla="*/ 25 h 59"/>
              <a:gd name="T18" fmla="*/ 34 w 68"/>
              <a:gd name="T19" fmla="*/ 0 h 59"/>
              <a:gd name="T20" fmla="*/ 68 w 68"/>
              <a:gd name="T21" fmla="*/ 25 h 59"/>
              <a:gd name="T22" fmla="*/ 34 w 68"/>
              <a:gd name="T23" fmla="*/ 49 h 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8" h="59">
                <a:moveTo>
                  <a:pt x="34" y="49"/>
                </a:moveTo>
                <a:cubicBezTo>
                  <a:pt x="33" y="49"/>
                  <a:pt x="31" y="49"/>
                  <a:pt x="29" y="49"/>
                </a:cubicBezTo>
                <a:cubicBezTo>
                  <a:pt x="24" y="53"/>
                  <a:pt x="18" y="56"/>
                  <a:pt x="11" y="58"/>
                </a:cubicBezTo>
                <a:cubicBezTo>
                  <a:pt x="10" y="58"/>
                  <a:pt x="9" y="59"/>
                  <a:pt x="7" y="59"/>
                </a:cubicBezTo>
                <a:cubicBezTo>
                  <a:pt x="6" y="59"/>
                  <a:pt x="6" y="58"/>
                  <a:pt x="5" y="57"/>
                </a:cubicBezTo>
                <a:cubicBezTo>
                  <a:pt x="5" y="57"/>
                  <a:pt x="5" y="57"/>
                  <a:pt x="5" y="57"/>
                </a:cubicBezTo>
                <a:cubicBezTo>
                  <a:pt x="5" y="56"/>
                  <a:pt x="6" y="56"/>
                  <a:pt x="6" y="55"/>
                </a:cubicBezTo>
                <a:cubicBezTo>
                  <a:pt x="9" y="52"/>
                  <a:pt x="11" y="50"/>
                  <a:pt x="13" y="44"/>
                </a:cubicBezTo>
                <a:cubicBezTo>
                  <a:pt x="5" y="39"/>
                  <a:pt x="0" y="32"/>
                  <a:pt x="0" y="25"/>
                </a:cubicBezTo>
                <a:cubicBezTo>
                  <a:pt x="0" y="11"/>
                  <a:pt x="16" y="0"/>
                  <a:pt x="34" y="0"/>
                </a:cubicBezTo>
                <a:cubicBezTo>
                  <a:pt x="53" y="0"/>
                  <a:pt x="68" y="11"/>
                  <a:pt x="68" y="25"/>
                </a:cubicBezTo>
                <a:cubicBezTo>
                  <a:pt x="68" y="38"/>
                  <a:pt x="53" y="49"/>
                  <a:pt x="34" y="49"/>
                </a:cubicBez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050" dirty="0"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17" name="Freeform 116">
            <a:extLst>
              <a:ext uri="{FF2B5EF4-FFF2-40B4-BE49-F238E27FC236}">
                <a16:creationId xmlns:a16="http://schemas.microsoft.com/office/drawing/2014/main" id="{61B9797C-DE7E-2E4A-8E14-A923B604106F}"/>
              </a:ext>
            </a:extLst>
          </p:cNvPr>
          <p:cNvSpPr>
            <a:spLocks noChangeAspect="1"/>
          </p:cNvSpPr>
          <p:nvPr/>
        </p:nvSpPr>
        <p:spPr bwMode="auto">
          <a:xfrm>
            <a:off x="4779978" y="4260654"/>
            <a:ext cx="593581" cy="560745"/>
          </a:xfrm>
          <a:custGeom>
            <a:avLst/>
            <a:gdLst>
              <a:gd name="T0" fmla="*/ 63 w 64"/>
              <a:gd name="T1" fmla="*/ 25 h 60"/>
              <a:gd name="T2" fmla="*/ 49 w 64"/>
              <a:gd name="T3" fmla="*/ 39 h 60"/>
              <a:gd name="T4" fmla="*/ 52 w 64"/>
              <a:gd name="T5" fmla="*/ 57 h 60"/>
              <a:gd name="T6" fmla="*/ 52 w 64"/>
              <a:gd name="T7" fmla="*/ 58 h 60"/>
              <a:gd name="T8" fmla="*/ 51 w 64"/>
              <a:gd name="T9" fmla="*/ 60 h 60"/>
              <a:gd name="T10" fmla="*/ 49 w 64"/>
              <a:gd name="T11" fmla="*/ 60 h 60"/>
              <a:gd name="T12" fmla="*/ 32 w 64"/>
              <a:gd name="T13" fmla="*/ 51 h 60"/>
              <a:gd name="T14" fmla="*/ 15 w 64"/>
              <a:gd name="T15" fmla="*/ 60 h 60"/>
              <a:gd name="T16" fmla="*/ 13 w 64"/>
              <a:gd name="T17" fmla="*/ 60 h 60"/>
              <a:gd name="T18" fmla="*/ 12 w 64"/>
              <a:gd name="T19" fmla="*/ 58 h 60"/>
              <a:gd name="T20" fmla="*/ 12 w 64"/>
              <a:gd name="T21" fmla="*/ 57 h 60"/>
              <a:gd name="T22" fmla="*/ 15 w 64"/>
              <a:gd name="T23" fmla="*/ 39 h 60"/>
              <a:gd name="T24" fmla="*/ 1 w 64"/>
              <a:gd name="T25" fmla="*/ 25 h 60"/>
              <a:gd name="T26" fmla="*/ 0 w 64"/>
              <a:gd name="T27" fmla="*/ 23 h 60"/>
              <a:gd name="T28" fmla="*/ 3 w 64"/>
              <a:gd name="T29" fmla="*/ 22 h 60"/>
              <a:gd name="T30" fmla="*/ 22 w 64"/>
              <a:gd name="T31" fmla="*/ 19 h 60"/>
              <a:gd name="T32" fmla="*/ 30 w 64"/>
              <a:gd name="T33" fmla="*/ 1 h 60"/>
              <a:gd name="T34" fmla="*/ 32 w 64"/>
              <a:gd name="T35" fmla="*/ 0 h 60"/>
              <a:gd name="T36" fmla="*/ 34 w 64"/>
              <a:gd name="T37" fmla="*/ 1 h 60"/>
              <a:gd name="T38" fmla="*/ 42 w 64"/>
              <a:gd name="T39" fmla="*/ 19 h 60"/>
              <a:gd name="T40" fmla="*/ 61 w 64"/>
              <a:gd name="T41" fmla="*/ 22 h 60"/>
              <a:gd name="T42" fmla="*/ 64 w 64"/>
              <a:gd name="T43" fmla="*/ 23 h 60"/>
              <a:gd name="T44" fmla="*/ 63 w 64"/>
              <a:gd name="T45" fmla="*/ 25 h 6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4" h="60">
                <a:moveTo>
                  <a:pt x="63" y="25"/>
                </a:moveTo>
                <a:cubicBezTo>
                  <a:pt x="49" y="39"/>
                  <a:pt x="49" y="39"/>
                  <a:pt x="49" y="39"/>
                </a:cubicBezTo>
                <a:cubicBezTo>
                  <a:pt x="52" y="57"/>
                  <a:pt x="52" y="57"/>
                  <a:pt x="52" y="57"/>
                </a:cubicBezTo>
                <a:cubicBezTo>
                  <a:pt x="52" y="58"/>
                  <a:pt x="52" y="58"/>
                  <a:pt x="52" y="58"/>
                </a:cubicBezTo>
                <a:cubicBezTo>
                  <a:pt x="52" y="59"/>
                  <a:pt x="52" y="60"/>
                  <a:pt x="51" y="60"/>
                </a:cubicBezTo>
                <a:cubicBezTo>
                  <a:pt x="50" y="60"/>
                  <a:pt x="50" y="60"/>
                  <a:pt x="49" y="60"/>
                </a:cubicBezTo>
                <a:cubicBezTo>
                  <a:pt x="32" y="51"/>
                  <a:pt x="32" y="51"/>
                  <a:pt x="32" y="51"/>
                </a:cubicBezTo>
                <a:cubicBezTo>
                  <a:pt x="15" y="60"/>
                  <a:pt x="15" y="60"/>
                  <a:pt x="15" y="60"/>
                </a:cubicBezTo>
                <a:cubicBezTo>
                  <a:pt x="14" y="60"/>
                  <a:pt x="14" y="60"/>
                  <a:pt x="13" y="60"/>
                </a:cubicBezTo>
                <a:cubicBezTo>
                  <a:pt x="12" y="60"/>
                  <a:pt x="12" y="59"/>
                  <a:pt x="12" y="58"/>
                </a:cubicBezTo>
                <a:cubicBezTo>
                  <a:pt x="12" y="58"/>
                  <a:pt x="12" y="58"/>
                  <a:pt x="12" y="57"/>
                </a:cubicBezTo>
                <a:cubicBezTo>
                  <a:pt x="15" y="39"/>
                  <a:pt x="15" y="39"/>
                  <a:pt x="15" y="39"/>
                </a:cubicBezTo>
                <a:cubicBezTo>
                  <a:pt x="1" y="25"/>
                  <a:pt x="1" y="25"/>
                  <a:pt x="1" y="25"/>
                </a:cubicBezTo>
                <a:cubicBezTo>
                  <a:pt x="1" y="25"/>
                  <a:pt x="0" y="24"/>
                  <a:pt x="0" y="23"/>
                </a:cubicBezTo>
                <a:cubicBezTo>
                  <a:pt x="0" y="22"/>
                  <a:pt x="2" y="22"/>
                  <a:pt x="3" y="22"/>
                </a:cubicBezTo>
                <a:cubicBezTo>
                  <a:pt x="22" y="19"/>
                  <a:pt x="22" y="19"/>
                  <a:pt x="22" y="19"/>
                </a:cubicBezTo>
                <a:cubicBezTo>
                  <a:pt x="30" y="1"/>
                  <a:pt x="30" y="1"/>
                  <a:pt x="30" y="1"/>
                </a:cubicBezTo>
                <a:cubicBezTo>
                  <a:pt x="31" y="1"/>
                  <a:pt x="31" y="0"/>
                  <a:pt x="32" y="0"/>
                </a:cubicBezTo>
                <a:cubicBezTo>
                  <a:pt x="33" y="0"/>
                  <a:pt x="34" y="1"/>
                  <a:pt x="34" y="1"/>
                </a:cubicBezTo>
                <a:cubicBezTo>
                  <a:pt x="42" y="19"/>
                  <a:pt x="42" y="19"/>
                  <a:pt x="42" y="19"/>
                </a:cubicBezTo>
                <a:cubicBezTo>
                  <a:pt x="61" y="22"/>
                  <a:pt x="61" y="22"/>
                  <a:pt x="61" y="22"/>
                </a:cubicBezTo>
                <a:cubicBezTo>
                  <a:pt x="62" y="22"/>
                  <a:pt x="64" y="22"/>
                  <a:pt x="64" y="23"/>
                </a:cubicBezTo>
                <a:cubicBezTo>
                  <a:pt x="64" y="24"/>
                  <a:pt x="63" y="25"/>
                  <a:pt x="63" y="25"/>
                </a:cubicBez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050" dirty="0"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18" name="TextBox 37">
            <a:extLst>
              <a:ext uri="{FF2B5EF4-FFF2-40B4-BE49-F238E27FC236}">
                <a16:creationId xmlns:a16="http://schemas.microsoft.com/office/drawing/2014/main" id="{7B5FF5E2-D982-894A-91D1-83EE0C906FF0}"/>
              </a:ext>
            </a:extLst>
          </p:cNvPr>
          <p:cNvSpPr txBox="1"/>
          <p:nvPr/>
        </p:nvSpPr>
        <p:spPr>
          <a:xfrm>
            <a:off x="7896913" y="1957053"/>
            <a:ext cx="1694695" cy="418513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49504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填写段落标题</a:t>
            </a:r>
          </a:p>
        </p:txBody>
      </p:sp>
      <p:sp>
        <p:nvSpPr>
          <p:cNvPr id="19" name="TextBox 38">
            <a:extLst>
              <a:ext uri="{FF2B5EF4-FFF2-40B4-BE49-F238E27FC236}">
                <a16:creationId xmlns:a16="http://schemas.microsoft.com/office/drawing/2014/main" id="{DFDE0DDA-5E13-6644-A5E1-E8CDC2F77612}"/>
              </a:ext>
            </a:extLst>
          </p:cNvPr>
          <p:cNvSpPr txBox="1"/>
          <p:nvPr/>
        </p:nvSpPr>
        <p:spPr>
          <a:xfrm>
            <a:off x="7896913" y="2426866"/>
            <a:ext cx="3169976" cy="91313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0" name="TextBox 37">
            <a:extLst>
              <a:ext uri="{FF2B5EF4-FFF2-40B4-BE49-F238E27FC236}">
                <a16:creationId xmlns:a16="http://schemas.microsoft.com/office/drawing/2014/main" id="{92D4219B-8211-E746-80AE-0DE930C62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8865" y="1957053"/>
            <a:ext cx="1694696" cy="41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2000" b="1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填写段落标题</a:t>
            </a:r>
          </a:p>
        </p:txBody>
      </p:sp>
      <p:sp>
        <p:nvSpPr>
          <p:cNvPr id="21" name="TextBox 38">
            <a:extLst>
              <a:ext uri="{FF2B5EF4-FFF2-40B4-BE49-F238E27FC236}">
                <a16:creationId xmlns:a16="http://schemas.microsoft.com/office/drawing/2014/main" id="{FB817CEB-9C8B-8749-9676-64A5BB500E15}"/>
              </a:ext>
            </a:extLst>
          </p:cNvPr>
          <p:cNvSpPr txBox="1"/>
          <p:nvPr/>
        </p:nvSpPr>
        <p:spPr>
          <a:xfrm>
            <a:off x="983583" y="2426866"/>
            <a:ext cx="3169978" cy="91313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2" name="TextBox 37">
            <a:extLst>
              <a:ext uri="{FF2B5EF4-FFF2-40B4-BE49-F238E27FC236}">
                <a16:creationId xmlns:a16="http://schemas.microsoft.com/office/drawing/2014/main" id="{E7D4A159-6245-9149-9BD1-08F2C3447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913" y="4018169"/>
            <a:ext cx="1694695" cy="41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填写段落标题</a:t>
            </a:r>
          </a:p>
        </p:txBody>
      </p:sp>
      <p:sp>
        <p:nvSpPr>
          <p:cNvPr id="23" name="TextBox 38">
            <a:extLst>
              <a:ext uri="{FF2B5EF4-FFF2-40B4-BE49-F238E27FC236}">
                <a16:creationId xmlns:a16="http://schemas.microsoft.com/office/drawing/2014/main" id="{E843196D-546D-FA4E-AF3F-FB97B68F3EBA}"/>
              </a:ext>
            </a:extLst>
          </p:cNvPr>
          <p:cNvSpPr txBox="1"/>
          <p:nvPr/>
        </p:nvSpPr>
        <p:spPr>
          <a:xfrm>
            <a:off x="7896913" y="4490508"/>
            <a:ext cx="3169976" cy="91313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4" name="TextBox 37">
            <a:extLst>
              <a:ext uri="{FF2B5EF4-FFF2-40B4-BE49-F238E27FC236}">
                <a16:creationId xmlns:a16="http://schemas.microsoft.com/office/drawing/2014/main" id="{45E7D30B-7D02-364B-93F6-2334CBE4A162}"/>
              </a:ext>
            </a:extLst>
          </p:cNvPr>
          <p:cNvSpPr txBox="1"/>
          <p:nvPr/>
        </p:nvSpPr>
        <p:spPr>
          <a:xfrm>
            <a:off x="2458865" y="4018169"/>
            <a:ext cx="1694696" cy="418513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2000" b="1" dirty="0">
                <a:solidFill>
                  <a:srgbClr val="49504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填写段落标题</a:t>
            </a:r>
          </a:p>
        </p:txBody>
      </p:sp>
      <p:sp>
        <p:nvSpPr>
          <p:cNvPr id="29" name="TextBox 38">
            <a:extLst>
              <a:ext uri="{FF2B5EF4-FFF2-40B4-BE49-F238E27FC236}">
                <a16:creationId xmlns:a16="http://schemas.microsoft.com/office/drawing/2014/main" id="{1054C961-140D-E44F-BEA9-244D89AC702B}"/>
              </a:ext>
            </a:extLst>
          </p:cNvPr>
          <p:cNvSpPr txBox="1"/>
          <p:nvPr/>
        </p:nvSpPr>
        <p:spPr>
          <a:xfrm>
            <a:off x="983583" y="4490508"/>
            <a:ext cx="3169978" cy="91313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您的内容打在这里，或者通过复制您的文本后，在此框中选择粘贴，并选择只保留文字。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9BD1B72C-E7E3-724C-B6DD-4824C54251B3}"/>
              </a:ext>
            </a:extLst>
          </p:cNvPr>
          <p:cNvCxnSpPr/>
          <p:nvPr/>
        </p:nvCxnSpPr>
        <p:spPr>
          <a:xfrm>
            <a:off x="983583" y="3657600"/>
            <a:ext cx="10083306" cy="0"/>
          </a:xfrm>
          <a:prstGeom prst="line">
            <a:avLst/>
          </a:prstGeom>
          <a:ln>
            <a:solidFill>
              <a:srgbClr val="91919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984C915E-DD60-F34A-B2F2-BD85D38AF6D5}"/>
              </a:ext>
            </a:extLst>
          </p:cNvPr>
          <p:cNvCxnSpPr>
            <a:cxnSpLocks/>
          </p:cNvCxnSpPr>
          <p:nvPr/>
        </p:nvCxnSpPr>
        <p:spPr>
          <a:xfrm>
            <a:off x="6096000" y="1957053"/>
            <a:ext cx="0" cy="3446590"/>
          </a:xfrm>
          <a:prstGeom prst="line">
            <a:avLst/>
          </a:prstGeom>
          <a:ln>
            <a:solidFill>
              <a:srgbClr val="91919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57244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</a:rPr>
              <a:t>其他样式（非母版，需要请复制）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6041D0-477F-7C41-9E17-854D76F18F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其他的版式样式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0759FC2-2FC6-2F47-8824-8C508A3EEAE6}"/>
              </a:ext>
            </a:extLst>
          </p:cNvPr>
          <p:cNvSpPr/>
          <p:nvPr/>
        </p:nvSpPr>
        <p:spPr>
          <a:xfrm>
            <a:off x="2679167" y="1905898"/>
            <a:ext cx="1612201" cy="1612201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A</a:t>
            </a:r>
            <a:endParaRPr lang="zh-CN" altLang="en-US" sz="2800" b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B347982B-22F3-5A4A-8B95-98317E971DD7}"/>
              </a:ext>
            </a:extLst>
          </p:cNvPr>
          <p:cNvSpPr/>
          <p:nvPr/>
        </p:nvSpPr>
        <p:spPr>
          <a:xfrm>
            <a:off x="5419465" y="1905898"/>
            <a:ext cx="1612201" cy="1612201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B</a:t>
            </a:r>
            <a:endParaRPr lang="zh-CN" altLang="en-US" sz="2800" b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2A09BCA-B604-DB4E-A7BC-2D1D46CBD44C}"/>
              </a:ext>
            </a:extLst>
          </p:cNvPr>
          <p:cNvSpPr/>
          <p:nvPr/>
        </p:nvSpPr>
        <p:spPr>
          <a:xfrm>
            <a:off x="8159762" y="1905898"/>
            <a:ext cx="1612201" cy="1612201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C</a:t>
            </a:r>
            <a:endParaRPr lang="zh-CN" altLang="en-US" sz="2800" b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3DFC903-87EB-D643-B790-CDA95E0BFB58}"/>
              </a:ext>
            </a:extLst>
          </p:cNvPr>
          <p:cNvSpPr/>
          <p:nvPr/>
        </p:nvSpPr>
        <p:spPr>
          <a:xfrm>
            <a:off x="2432674" y="3820953"/>
            <a:ext cx="2102967" cy="546230"/>
          </a:xfrm>
          <a:prstGeom prst="rect">
            <a:avLst/>
          </a:prstGeom>
          <a:solidFill>
            <a:srgbClr val="AD2B2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填写段落标题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9603BE6-B9B2-2D48-8B4E-0B24D29D64D1}"/>
              </a:ext>
            </a:extLst>
          </p:cNvPr>
          <p:cNvSpPr/>
          <p:nvPr/>
        </p:nvSpPr>
        <p:spPr>
          <a:xfrm>
            <a:off x="5172972" y="3820953"/>
            <a:ext cx="2105188" cy="546230"/>
          </a:xfrm>
          <a:prstGeom prst="rect">
            <a:avLst/>
          </a:prstGeom>
          <a:solidFill>
            <a:srgbClr val="49504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填写段落标题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EFA452C-DDD2-AD40-8706-FD1214F5244D}"/>
              </a:ext>
            </a:extLst>
          </p:cNvPr>
          <p:cNvSpPr/>
          <p:nvPr/>
        </p:nvSpPr>
        <p:spPr>
          <a:xfrm>
            <a:off x="7913269" y="3820953"/>
            <a:ext cx="2105188" cy="546230"/>
          </a:xfrm>
          <a:prstGeom prst="rect">
            <a:avLst/>
          </a:prstGeom>
          <a:solidFill>
            <a:srgbClr val="AD2B2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填写段落标题</a:t>
            </a:r>
          </a:p>
        </p:txBody>
      </p:sp>
      <p:sp>
        <p:nvSpPr>
          <p:cNvPr id="33" name="TextBox 16">
            <a:extLst>
              <a:ext uri="{FF2B5EF4-FFF2-40B4-BE49-F238E27FC236}">
                <a16:creationId xmlns:a16="http://schemas.microsoft.com/office/drawing/2014/main" id="{2CC58F37-4118-2D48-9E6D-E938CB19044E}"/>
              </a:ext>
            </a:extLst>
          </p:cNvPr>
          <p:cNvSpPr txBox="1"/>
          <p:nvPr/>
        </p:nvSpPr>
        <p:spPr>
          <a:xfrm>
            <a:off x="2355022" y="4451369"/>
            <a:ext cx="2273959" cy="135473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4" name="TextBox 17">
            <a:extLst>
              <a:ext uri="{FF2B5EF4-FFF2-40B4-BE49-F238E27FC236}">
                <a16:creationId xmlns:a16="http://schemas.microsoft.com/office/drawing/2014/main" id="{7C3645BD-8961-B441-8FB6-BE11A1C39B30}"/>
              </a:ext>
            </a:extLst>
          </p:cNvPr>
          <p:cNvSpPr txBox="1"/>
          <p:nvPr/>
        </p:nvSpPr>
        <p:spPr>
          <a:xfrm>
            <a:off x="5102126" y="4451369"/>
            <a:ext cx="2273959" cy="135473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5" name="TextBox 18">
            <a:extLst>
              <a:ext uri="{FF2B5EF4-FFF2-40B4-BE49-F238E27FC236}">
                <a16:creationId xmlns:a16="http://schemas.microsoft.com/office/drawing/2014/main" id="{2DC4E889-5BC9-2142-860D-10295F36134C}"/>
              </a:ext>
            </a:extLst>
          </p:cNvPr>
          <p:cNvSpPr txBox="1"/>
          <p:nvPr/>
        </p:nvSpPr>
        <p:spPr>
          <a:xfrm>
            <a:off x="7846865" y="4451369"/>
            <a:ext cx="2273959" cy="135473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270663124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099C93-DB42-4043-8305-F82BDAAAD3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2089910"/>
            <a:ext cx="8340615" cy="517190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原则：你情我愿。 父组件愿意传递（自定义属性），子组件愿意接收（</a:t>
            </a:r>
            <a:r>
              <a:rPr kumimoji="1" lang="en-US" altLang="zh-CN"/>
              <a:t>props</a:t>
            </a:r>
            <a:r>
              <a:rPr kumimoji="1" lang="zh-CN" altLang="en-US"/>
              <a:t>）</a:t>
            </a:r>
            <a:endParaRPr kumimoji="1" lang="en-US" alt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0F23489-F6DD-D34B-9E58-3723C88F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1.1 </a:t>
            </a:r>
            <a:r>
              <a:rPr kumimoji="1" lang="zh-CN" altLang="en-US"/>
              <a:t>基本父子通信</a:t>
            </a:r>
            <a:r>
              <a:rPr kumimoji="1" lang="en-US" altLang="zh-CN"/>
              <a:t>-</a:t>
            </a:r>
            <a:r>
              <a:rPr kumimoji="1" lang="zh-CN" altLang="en-US"/>
              <a:t>子传父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03A77D-F916-DB4A-9F31-197A30E969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0881" y="940080"/>
            <a:ext cx="10719120" cy="1057395"/>
          </a:xfrm>
        </p:spPr>
        <p:txBody>
          <a:bodyPr/>
          <a:lstStyle/>
          <a:p>
            <a:r>
              <a:rPr kumimoji="1" lang="zh-CN" altLang="en-US"/>
              <a:t>子传父：把数据从子组件中传递给父组件；在父组件中修改了数据，也会更新子组件中的数据</a:t>
            </a:r>
            <a:endParaRPr kumimoji="1" lang="en-US" altLang="zh-CN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268A458-401B-455B-84AE-0000EDAB3ED0}"/>
              </a:ext>
            </a:extLst>
          </p:cNvPr>
          <p:cNvSpPr/>
          <p:nvPr/>
        </p:nvSpPr>
        <p:spPr>
          <a:xfrm>
            <a:off x="10183391" y="2250612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root</a:t>
            </a:r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C802059-A510-468D-B67E-4865CAE6958D}"/>
              </a:ext>
            </a:extLst>
          </p:cNvPr>
          <p:cNvSpPr/>
          <p:nvPr/>
        </p:nvSpPr>
        <p:spPr>
          <a:xfrm>
            <a:off x="9684785" y="3429653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A69BD96-6D3E-430A-A683-7858E38FD001}"/>
              </a:ext>
            </a:extLst>
          </p:cNvPr>
          <p:cNvSpPr/>
          <p:nvPr/>
        </p:nvSpPr>
        <p:spPr>
          <a:xfrm>
            <a:off x="8922785" y="4727272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B2BA052-B061-40EF-9280-06582447ECD6}"/>
              </a:ext>
            </a:extLst>
          </p:cNvPr>
          <p:cNvSpPr/>
          <p:nvPr/>
        </p:nvSpPr>
        <p:spPr>
          <a:xfrm>
            <a:off x="10978606" y="3408186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7FBA2C86-4ECF-4A45-8F9D-D5C7E1BB9D7D}"/>
              </a:ext>
            </a:extLst>
          </p:cNvPr>
          <p:cNvCxnSpPr>
            <a:cxnSpLocks/>
            <a:stCxn id="7" idx="1"/>
            <a:endCxn id="6" idx="2"/>
          </p:cNvCxnSpPr>
          <p:nvPr/>
        </p:nvCxnSpPr>
        <p:spPr>
          <a:xfrm rot="5400000" flipH="1" flipV="1">
            <a:off x="8835464" y="3974159"/>
            <a:ext cx="1065353" cy="6332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2AB56FC-0EBE-44E9-8590-5C9B8BF3BA63}"/>
              </a:ext>
            </a:extLst>
          </p:cNvPr>
          <p:cNvCxnSpPr>
            <a:cxnSpLocks/>
            <a:stCxn id="6" idx="4"/>
            <a:endCxn id="7" idx="7"/>
          </p:cNvCxnSpPr>
          <p:nvPr/>
        </p:nvCxnSpPr>
        <p:spPr>
          <a:xfrm flipH="1">
            <a:off x="9672965" y="4086600"/>
            <a:ext cx="451265" cy="736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F73F000-3DC9-45A0-A789-13ED3579DB7B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10124230" y="2907559"/>
            <a:ext cx="498606" cy="522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4F0F1C2-8C3E-458E-BFE1-4DFD642E91E9}"/>
              </a:ext>
            </a:extLst>
          </p:cNvPr>
          <p:cNvCxnSpPr>
            <a:cxnSpLocks/>
            <a:stCxn id="5" idx="4"/>
            <a:endCxn id="8" idx="1"/>
          </p:cNvCxnSpPr>
          <p:nvPr/>
        </p:nvCxnSpPr>
        <p:spPr>
          <a:xfrm>
            <a:off x="10622836" y="2907559"/>
            <a:ext cx="484480" cy="5968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F060611C-4C78-4A35-88C1-E16F3913E4F8}"/>
              </a:ext>
            </a:extLst>
          </p:cNvPr>
          <p:cNvSpPr/>
          <p:nvPr/>
        </p:nvSpPr>
        <p:spPr>
          <a:xfrm>
            <a:off x="798208" y="2907559"/>
            <a:ext cx="5124892" cy="176944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B3AEB4A-436E-454F-8C28-7555D3AA6203}"/>
              </a:ext>
            </a:extLst>
          </p:cNvPr>
          <p:cNvSpPr txBox="1"/>
          <p:nvPr/>
        </p:nvSpPr>
        <p:spPr>
          <a:xfrm>
            <a:off x="798208" y="3069359"/>
            <a:ext cx="3882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/>
              <a:t>&lt;sonB @my-event=“hEvent”&gt;&lt;/sonB&gt;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378DF0C-2088-47AC-B0F9-FD7C0CBC415A}"/>
              </a:ext>
            </a:extLst>
          </p:cNvPr>
          <p:cNvSpPr txBox="1"/>
          <p:nvPr/>
        </p:nvSpPr>
        <p:spPr>
          <a:xfrm>
            <a:off x="4844353" y="4234407"/>
            <a:ext cx="1005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/>
              <a:t>父组件</a:t>
            </a:r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16A7BD9-B97D-4E0E-A292-85CFFDF2E89A}"/>
              </a:ext>
            </a:extLst>
          </p:cNvPr>
          <p:cNvSpPr/>
          <p:nvPr/>
        </p:nvSpPr>
        <p:spPr>
          <a:xfrm>
            <a:off x="798207" y="4838806"/>
            <a:ext cx="5124892" cy="137059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476419D-7D8D-4144-B89D-16AD8F00330D}"/>
              </a:ext>
            </a:extLst>
          </p:cNvPr>
          <p:cNvSpPr txBox="1"/>
          <p:nvPr/>
        </p:nvSpPr>
        <p:spPr>
          <a:xfrm>
            <a:off x="888692" y="5153791"/>
            <a:ext cx="38824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某个时刻</a:t>
            </a:r>
            <a:endParaRPr lang="en-US" altLang="zh-CN"/>
          </a:p>
          <a:p>
            <a:r>
              <a:rPr lang="en-US" altLang="zh-CN"/>
              <a:t>this.$emit(‘my-event’, {a:1, b:2})</a:t>
            </a:r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9919010-5567-4CF2-8F48-40A9786F9FCC}"/>
              </a:ext>
            </a:extLst>
          </p:cNvPr>
          <p:cNvSpPr txBox="1"/>
          <p:nvPr/>
        </p:nvSpPr>
        <p:spPr>
          <a:xfrm>
            <a:off x="4781695" y="5740048"/>
            <a:ext cx="1005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/>
              <a:t>子组件</a:t>
            </a:r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2B10A8D-1F44-4AB1-81C7-AFDC1036DC84}"/>
              </a:ext>
            </a:extLst>
          </p:cNvPr>
          <p:cNvSpPr txBox="1"/>
          <p:nvPr/>
        </p:nvSpPr>
        <p:spPr>
          <a:xfrm>
            <a:off x="888692" y="3726514"/>
            <a:ext cx="38824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methods: {</a:t>
            </a:r>
          </a:p>
          <a:p>
            <a:r>
              <a:rPr lang="en-US" altLang="zh-CN"/>
              <a:t>     hEvent(obj){  console.log(obj) }</a:t>
            </a:r>
          </a:p>
          <a:p>
            <a:r>
              <a:rPr lang="en-US" altLang="zh-CN"/>
              <a:t>}</a:t>
            </a:r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848833E-68F6-4693-BEC7-1AEB741F3D19}"/>
              </a:ext>
            </a:extLst>
          </p:cNvPr>
          <p:cNvCxnSpPr>
            <a:cxnSpLocks/>
          </p:cNvCxnSpPr>
          <p:nvPr/>
        </p:nvCxnSpPr>
        <p:spPr>
          <a:xfrm flipV="1">
            <a:off x="1950825" y="3408186"/>
            <a:ext cx="545793" cy="2068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67D38B6-924C-4A39-86E2-7F24960E362E}"/>
              </a:ext>
            </a:extLst>
          </p:cNvPr>
          <p:cNvCxnSpPr>
            <a:cxnSpLocks/>
          </p:cNvCxnSpPr>
          <p:nvPr/>
        </p:nvCxnSpPr>
        <p:spPr>
          <a:xfrm flipH="1" flipV="1">
            <a:off x="2067770" y="4338021"/>
            <a:ext cx="1292884" cy="113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占位符 1">
            <a:extLst>
              <a:ext uri="{FF2B5EF4-FFF2-40B4-BE49-F238E27FC236}">
                <a16:creationId xmlns:a16="http://schemas.microsoft.com/office/drawing/2014/main" id="{AEC19CB4-A68A-4453-83EA-58A33B27E4B5}"/>
              </a:ext>
            </a:extLst>
          </p:cNvPr>
          <p:cNvSpPr txBox="1">
            <a:spLocks/>
          </p:cNvSpPr>
          <p:nvPr/>
        </p:nvSpPr>
        <p:spPr>
          <a:xfrm>
            <a:off x="710878" y="1630150"/>
            <a:ext cx="8340615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kumimoji="1" lang="zh-CN" altLang="en-US"/>
              <a:t>原理：自定义事件 </a:t>
            </a:r>
            <a:r>
              <a:rPr kumimoji="1" lang="en-US" altLang="zh-CN"/>
              <a:t>+ $emit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7403853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20351</TotalTime>
  <Words>7172</Words>
  <Application>Microsoft Office PowerPoint</Application>
  <PresentationFormat>宽屏</PresentationFormat>
  <Paragraphs>1245</Paragraphs>
  <Slides>87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87</vt:i4>
      </vt:variant>
    </vt:vector>
  </HeadingPairs>
  <TitlesOfParts>
    <vt:vector size="110" baseType="lpstr">
      <vt:lpstr>Alibaba PuHuiTi</vt:lpstr>
      <vt:lpstr>Alibaba PuHuiTi B</vt:lpstr>
      <vt:lpstr>Alibaba PuHuiTi M</vt:lpstr>
      <vt:lpstr>Alibaba PuHuiTi R</vt:lpstr>
      <vt:lpstr>-apple-system</vt:lpstr>
      <vt:lpstr>阿里巴巴普惠体</vt:lpstr>
      <vt:lpstr>等线</vt:lpstr>
      <vt:lpstr>黑体</vt:lpstr>
      <vt:lpstr>微软雅黑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黑马头条</vt:lpstr>
      <vt:lpstr>PowerPoint 演示文稿</vt:lpstr>
      <vt:lpstr>PowerPoint 演示文稿</vt:lpstr>
      <vt:lpstr>PowerPoint 演示文稿</vt:lpstr>
      <vt:lpstr>PowerPoint 演示文稿</vt:lpstr>
      <vt:lpstr>1. 复习组件通信</vt:lpstr>
      <vt:lpstr>1.1 基本父子通信</vt:lpstr>
      <vt:lpstr>1.1 基本父子通信-父传子</vt:lpstr>
      <vt:lpstr>1.1 基本父子通信-子传父</vt:lpstr>
      <vt:lpstr>1. 复习组件通信</vt:lpstr>
      <vt:lpstr>1. 2 父子通信-语法糖-v-model</vt:lpstr>
      <vt:lpstr>1. 2 父子通信-语法糖-.sync</vt:lpstr>
      <vt:lpstr>1. 复习组件通信</vt:lpstr>
      <vt:lpstr>1.3 复习非父子通信-eventBus</vt:lpstr>
      <vt:lpstr>1.3 复习非父子通信-eventBus</vt:lpstr>
      <vt:lpstr>PowerPoint 演示文稿</vt:lpstr>
      <vt:lpstr>2. Vuex</vt:lpstr>
      <vt:lpstr>2.1 vuex 概述</vt:lpstr>
      <vt:lpstr>2. Vuex</vt:lpstr>
      <vt:lpstr>2.2 vuex基本使用</vt:lpstr>
      <vt:lpstr>2.2 vuex基本使用-问题导入</vt:lpstr>
      <vt:lpstr>2.2 vuex基本使用-问题分析</vt:lpstr>
      <vt:lpstr>2.2 vuex基本使用-步骤</vt:lpstr>
      <vt:lpstr>2.2 vuex基本使用-定义store</vt:lpstr>
      <vt:lpstr>2.2 vuex基本使用-定义store</vt:lpstr>
      <vt:lpstr>2.2 vuex基本使用-获取数据</vt:lpstr>
      <vt:lpstr>2.2 vuex基本使用-修改数据</vt:lpstr>
      <vt:lpstr>2.2 vuex基本使用-小结</vt:lpstr>
      <vt:lpstr>2. Vuex</vt:lpstr>
      <vt:lpstr>3.1 state</vt:lpstr>
      <vt:lpstr>3.1 state</vt:lpstr>
      <vt:lpstr>3.1 state-map函数使用（难点）</vt:lpstr>
      <vt:lpstr>2. Vuex</vt:lpstr>
      <vt:lpstr>3.2 mutations</vt:lpstr>
      <vt:lpstr>3.2 mutations-定义及基本使用</vt:lpstr>
      <vt:lpstr>3.2 mutations-map辅助函数使用</vt:lpstr>
      <vt:lpstr>3.2 mutations</vt:lpstr>
      <vt:lpstr>2. Vuex</vt:lpstr>
      <vt:lpstr>3.3 getters</vt:lpstr>
      <vt:lpstr>3.3 getters</vt:lpstr>
      <vt:lpstr>3.3 getters</vt:lpstr>
      <vt:lpstr>2. Vuex</vt:lpstr>
      <vt:lpstr>3.4 actions</vt:lpstr>
      <vt:lpstr>3.4 actions</vt:lpstr>
      <vt:lpstr>3.4 actions</vt:lpstr>
      <vt:lpstr>2. Vuex</vt:lpstr>
      <vt:lpstr>3.5 modules</vt:lpstr>
      <vt:lpstr>3.5 modules</vt:lpstr>
      <vt:lpstr>3.5 modules</vt:lpstr>
      <vt:lpstr>3.5 modules</vt:lpstr>
      <vt:lpstr>vuex</vt:lpstr>
      <vt:lpstr>1.2 开发环境准备</vt:lpstr>
      <vt:lpstr>1.2 开发环境准备</vt:lpstr>
      <vt:lpstr>1.2 开发环境准备</vt:lpstr>
      <vt:lpstr>1.2 开发环境准备</vt:lpstr>
      <vt:lpstr>1.2 开发环境准备</vt:lpstr>
      <vt:lpstr>1.2 开发环境准备</vt:lpstr>
      <vt:lpstr>1. HTML 基础认知</vt:lpstr>
      <vt:lpstr>1.3 HTML 的语法规范</vt:lpstr>
      <vt:lpstr>1.3 HTML 的语法规范</vt:lpstr>
      <vt:lpstr>1.3 HTML 的语法规范</vt:lpstr>
      <vt:lpstr>1.3 HTML 的语法规范</vt:lpstr>
      <vt:lpstr>1.3 HTML 的语法规范</vt:lpstr>
      <vt:lpstr>1.3 HTML 的语法规范</vt:lpstr>
      <vt:lpstr>1. HTML 基础认知</vt:lpstr>
      <vt:lpstr>1.4 HTML 的骨架标签</vt:lpstr>
      <vt:lpstr>1.4 HTML 的骨架标签</vt:lpstr>
      <vt:lpstr>PowerPoint 演示文稿</vt:lpstr>
      <vt:lpstr>2. 排版标签</vt:lpstr>
      <vt:lpstr>PowerPoint 演示文稿</vt:lpstr>
      <vt:lpstr>一级标题</vt:lpstr>
      <vt:lpstr>仅有一级标题</vt:lpstr>
      <vt:lpstr>标题</vt:lpstr>
      <vt:lpstr>一级标题</vt:lpstr>
      <vt:lpstr>表格样式（非母版，使用请复制）</vt:lpstr>
      <vt:lpstr>章节标题</vt:lpstr>
      <vt:lpstr>章节名称</vt:lpstr>
      <vt:lpstr>输入章节名称</vt:lpstr>
      <vt:lpstr>输入章节名称</vt:lpstr>
      <vt:lpstr>输入章节名称</vt:lpstr>
      <vt:lpstr>代码的样式</vt:lpstr>
      <vt:lpstr>流程图使用规范（非母版，请复制使用，规范需删除）</vt:lpstr>
      <vt:lpstr>其他样式（非母版，需要请复制）</vt:lpstr>
      <vt:lpstr>其他样式（非母版，需要请复制）</vt:lpstr>
      <vt:lpstr>其他样式（非母版，需要请复制）</vt:lpstr>
      <vt:lpstr>其他样式（非母版，需要请复制）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fan youfu</cp:lastModifiedBy>
  <cp:revision>527</cp:revision>
  <dcterms:created xsi:type="dcterms:W3CDTF">2020-03-31T02:23:27Z</dcterms:created>
  <dcterms:modified xsi:type="dcterms:W3CDTF">2021-02-26T09:16:57Z</dcterms:modified>
</cp:coreProperties>
</file>