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10" r:id="rId8"/>
  </p:sldMasterIdLst>
  <p:notesMasterIdLst>
    <p:notesMasterId r:id="rId48"/>
  </p:notesMasterIdLst>
  <p:handoutMasterIdLst>
    <p:handoutMasterId r:id="rId49"/>
  </p:handoutMasterIdLst>
  <p:sldIdLst>
    <p:sldId id="464" r:id="rId9"/>
    <p:sldId id="463" r:id="rId10"/>
    <p:sldId id="467" r:id="rId11"/>
    <p:sldId id="513" r:id="rId12"/>
    <p:sldId id="512" r:id="rId13"/>
    <p:sldId id="515" r:id="rId14"/>
    <p:sldId id="516" r:id="rId15"/>
    <p:sldId id="517" r:id="rId16"/>
    <p:sldId id="518" r:id="rId17"/>
    <p:sldId id="519" r:id="rId18"/>
    <p:sldId id="522" r:id="rId19"/>
    <p:sldId id="520" r:id="rId20"/>
    <p:sldId id="523" r:id="rId21"/>
    <p:sldId id="524" r:id="rId22"/>
    <p:sldId id="484" r:id="rId23"/>
    <p:sldId id="525" r:id="rId24"/>
    <p:sldId id="476" r:id="rId25"/>
    <p:sldId id="527" r:id="rId26"/>
    <p:sldId id="528" r:id="rId27"/>
    <p:sldId id="530" r:id="rId28"/>
    <p:sldId id="529" r:id="rId29"/>
    <p:sldId id="532" r:id="rId30"/>
    <p:sldId id="546" r:id="rId31"/>
    <p:sldId id="533" r:id="rId32"/>
    <p:sldId id="531" r:id="rId33"/>
    <p:sldId id="534" r:id="rId34"/>
    <p:sldId id="526" r:id="rId35"/>
    <p:sldId id="536" r:id="rId36"/>
    <p:sldId id="537" r:id="rId37"/>
    <p:sldId id="538" r:id="rId38"/>
    <p:sldId id="535" r:id="rId39"/>
    <p:sldId id="540" r:id="rId40"/>
    <p:sldId id="542" r:id="rId41"/>
    <p:sldId id="541" r:id="rId42"/>
    <p:sldId id="543" r:id="rId43"/>
    <p:sldId id="548" r:id="rId44"/>
    <p:sldId id="550" r:id="rId45"/>
    <p:sldId id="545" r:id="rId46"/>
    <p:sldId id="54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4"/>
            <p14:sldId id="463"/>
          </p14:sldIdLst>
        </p14:section>
        <p14:section name="用vuecli创建项目" id="{20C7E19F-3BD9-4FD3-BC5A-C47C7980860B}">
          <p14:sldIdLst>
            <p14:sldId id="467"/>
            <p14:sldId id="513"/>
            <p14:sldId id="512"/>
            <p14:sldId id="515"/>
            <p14:sldId id="516"/>
            <p14:sldId id="517"/>
            <p14:sldId id="518"/>
            <p14:sldId id="519"/>
            <p14:sldId id="522"/>
            <p14:sldId id="520"/>
            <p14:sldId id="523"/>
            <p14:sldId id="524"/>
            <p14:sldId id="484"/>
            <p14:sldId id="525"/>
            <p14:sldId id="476"/>
            <p14:sldId id="527"/>
            <p14:sldId id="528"/>
            <p14:sldId id="530"/>
            <p14:sldId id="529"/>
            <p14:sldId id="532"/>
            <p14:sldId id="546"/>
            <p14:sldId id="533"/>
            <p14:sldId id="531"/>
            <p14:sldId id="534"/>
            <p14:sldId id="526"/>
            <p14:sldId id="536"/>
            <p14:sldId id="537"/>
            <p14:sldId id="538"/>
            <p14:sldId id="535"/>
            <p14:sldId id="540"/>
            <p14:sldId id="542"/>
            <p14:sldId id="541"/>
            <p14:sldId id="543"/>
            <p14:sldId id="548"/>
            <p14:sldId id="550"/>
            <p14:sldId id="545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91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根组件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"https://cdn.jsdelivr.net/npm/vue/dist/vue.js"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'com-a'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&lt;com-b&gt;&lt;/com-b&gt;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&lt;com-c&gt;&lt;/com-c&gt;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'com-b'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&lt;button @click="hSetNum10"&gt;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+10&lt;/button&gt;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hSetNum10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'com-c'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'com-d'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:100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09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99CD"/>
                </a:solidFill>
                <a:effectLst/>
              </a:rPr>
              <a:t>const</a:t>
            </a:r>
            <a:r>
              <a:rPr lang="en-US" altLang="zh-CN"/>
              <a:t> </a:t>
            </a:r>
            <a:r>
              <a:rPr lang="en-US" altLang="zh-CN">
                <a:solidFill>
                  <a:srgbClr val="CCCCCC"/>
                </a:solidFill>
                <a:effectLst/>
              </a:rPr>
              <a:t>{</a:t>
            </a:r>
            <a:r>
              <a:rPr lang="en-US" altLang="zh-CN"/>
              <a:t> mapState</a:t>
            </a:r>
            <a:r>
              <a:rPr lang="en-US" altLang="zh-CN">
                <a:solidFill>
                  <a:srgbClr val="CCCCCC"/>
                </a:solidFill>
                <a:effectLst/>
              </a:rPr>
              <a:t>,</a:t>
            </a:r>
            <a:r>
              <a:rPr lang="en-US" altLang="zh-CN"/>
              <a:t> mapActions </a:t>
            </a:r>
            <a:r>
              <a:rPr lang="en-US" altLang="zh-CN">
                <a:solidFill>
                  <a:srgbClr val="CCCCCC"/>
                </a:solidFill>
                <a:effectLst/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67CDCC"/>
                </a:solidFill>
                <a:effectLst/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rgbClr val="F08D49"/>
                </a:solidFill>
                <a:effectLst/>
              </a:rPr>
              <a:t>createNamespacedHelpers</a:t>
            </a:r>
            <a:r>
              <a:rPr lang="en-US" altLang="zh-CN">
                <a:solidFill>
                  <a:srgbClr val="CCCCCC"/>
                </a:solidFill>
                <a:effectLst/>
              </a:rPr>
              <a:t>(</a:t>
            </a:r>
            <a:r>
              <a:rPr lang="en-US" altLang="zh-CN">
                <a:solidFill>
                  <a:srgbClr val="7EC699"/>
                </a:solidFill>
                <a:effectLst/>
              </a:rPr>
              <a:t>'some/nested/module'</a:t>
            </a:r>
            <a:r>
              <a:rPr lang="en-US" altLang="zh-CN">
                <a:solidFill>
                  <a:srgbClr val="CCCCCC"/>
                </a:solidFill>
                <a:effectLst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9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4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1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1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45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13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3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908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6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用</a:t>
            </a:r>
            <a:r>
              <a:rPr kumimoji="1" lang="en-US" altLang="zh-CN"/>
              <a:t>vuecli </a:t>
            </a:r>
            <a:r>
              <a:rPr kumimoji="1" lang="zh-CN" altLang="en-US"/>
              <a:t>脚手架工具创建项目（选中</a:t>
            </a:r>
            <a:r>
              <a:rPr kumimoji="1" lang="en-US" altLang="zh-CN"/>
              <a:t>vuex</a:t>
            </a:r>
            <a:r>
              <a:rPr kumimoji="1" lang="zh-CN" altLang="en-US"/>
              <a:t>项）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vuex</a:t>
            </a:r>
            <a:r>
              <a:rPr kumimoji="1" lang="zh-CN" altLang="en-US"/>
              <a:t>的使用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/>
              <a:t>定义</a:t>
            </a:r>
            <a:r>
              <a:rPr lang="en-US" altLang="zh-CN"/>
              <a:t>store</a:t>
            </a:r>
            <a:r>
              <a:rPr lang="zh-CN" altLang="en-US"/>
              <a:t>（定义公共数据和操作数据的方法）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store</a:t>
            </a:r>
            <a:r>
              <a:rPr lang="zh-CN" altLang="en-US"/>
              <a:t>注入到</a:t>
            </a:r>
            <a:r>
              <a:rPr lang="en-US" altLang="zh-CN"/>
              <a:t>vue</a:t>
            </a:r>
            <a:r>
              <a:rPr lang="zh-CN" altLang="en-US"/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步骤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（定义公共数据和操作数据的方法）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396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 //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1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2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把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注入到</a:t>
            </a:r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479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Vue.use(Vuex)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add10 (state)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this.state.num +=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new Vue({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el: "#app",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补充一项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786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rgbClr val="C00000"/>
                </a:solidFill>
              </a:rPr>
              <a:t>获取数据：把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获取数据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119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{{$store.state.num}}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this.$store.state.num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78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chemeClr val="tx1"/>
                </a:solidFill>
              </a:rPr>
              <a:t>获取数据：把</a:t>
            </a:r>
            <a:r>
              <a:rPr lang="en-US" altLang="zh-CN">
                <a:solidFill>
                  <a:schemeClr val="tx1"/>
                </a:solidFill>
              </a:rPr>
              <a:t>vuex</a:t>
            </a:r>
            <a:r>
              <a:rPr lang="zh-CN" altLang="en-US">
                <a:solidFill>
                  <a:schemeClr val="tx1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>
                <a:solidFill>
                  <a:srgbClr val="C00000"/>
                </a:solidFill>
              </a:rPr>
              <a:t>修改数据：在组件内修改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修改数据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3064757" y="5069808"/>
            <a:ext cx="5303605" cy="64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this.$store.commit(‘mutation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的名字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75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B0B9C4-B2FF-BE4E-BEA9-7267089A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小结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235FE-FD5F-804A-A7E9-FEB9E7FAD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C7E24B-9E40-4DED-B94B-137D3485B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644" y="1617073"/>
            <a:ext cx="3215152" cy="947841"/>
          </a:xfrm>
        </p:spPr>
        <p:txBody>
          <a:bodyPr/>
          <a:lstStyle/>
          <a:p>
            <a:r>
              <a:rPr lang="zh-CN" altLang="en-US"/>
              <a:t>多个组件之间共享的公共数据通过</a:t>
            </a:r>
            <a:r>
              <a:rPr lang="en-US" altLang="zh-CN"/>
              <a:t>state</a:t>
            </a:r>
            <a:r>
              <a:rPr lang="zh-CN" altLang="en-US"/>
              <a:t>定义在</a:t>
            </a:r>
            <a:r>
              <a:rPr lang="en-US" altLang="zh-CN"/>
              <a:t>vuex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在任意组件中可以来使用数据</a:t>
            </a:r>
            <a:endParaRPr lang="en-US" altLang="zh-CN"/>
          </a:p>
          <a:p>
            <a:pPr lvl="1"/>
            <a:r>
              <a:rPr lang="zh-CN" altLang="en-US"/>
              <a:t>获取数据</a:t>
            </a:r>
            <a:endParaRPr lang="en-US" altLang="zh-CN"/>
          </a:p>
          <a:p>
            <a:pPr lvl="1"/>
            <a:r>
              <a:rPr lang="zh-CN" altLang="en-US"/>
              <a:t>修改数据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C9D04F-507C-41AD-BA6F-7501697E9A7D}"/>
              </a:ext>
            </a:extLst>
          </p:cNvPr>
          <p:cNvSpPr/>
          <p:nvPr/>
        </p:nvSpPr>
        <p:spPr>
          <a:xfrm>
            <a:off x="5152020" y="1659534"/>
            <a:ext cx="834344" cy="58281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F97EB9-1AB7-4CEC-A322-4A15A9AB30A2}"/>
              </a:ext>
            </a:extLst>
          </p:cNvPr>
          <p:cNvSpPr/>
          <p:nvPr/>
        </p:nvSpPr>
        <p:spPr>
          <a:xfrm>
            <a:off x="4741794" y="2895795"/>
            <a:ext cx="451953" cy="42040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B6F5D3-B37F-448F-BF25-9CCA9638FD53}"/>
              </a:ext>
            </a:extLst>
          </p:cNvPr>
          <p:cNvSpPr/>
          <p:nvPr/>
        </p:nvSpPr>
        <p:spPr>
          <a:xfrm>
            <a:off x="3929685" y="3884619"/>
            <a:ext cx="405171" cy="3758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0A154B-18CF-4001-86EF-C7CFCEEA0A22}"/>
              </a:ext>
            </a:extLst>
          </p:cNvPr>
          <p:cNvSpPr/>
          <p:nvPr/>
        </p:nvSpPr>
        <p:spPr>
          <a:xfrm>
            <a:off x="5879594" y="2525508"/>
            <a:ext cx="432812" cy="43443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9C6B7-9601-4898-AD19-3FF11957395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132271" y="3254636"/>
            <a:ext cx="675710" cy="629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E3EEFB-02FB-4BD1-ADD7-8EC73977DD3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967771" y="2242345"/>
            <a:ext cx="601421" cy="65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9EB3F3-73C6-4565-AFDB-5529F34292AA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569192" y="2242345"/>
            <a:ext cx="373786" cy="34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DE0101-25A1-4919-B9D7-852F60DC00E2}"/>
              </a:ext>
            </a:extLst>
          </p:cNvPr>
          <p:cNvSpPr/>
          <p:nvPr/>
        </p:nvSpPr>
        <p:spPr>
          <a:xfrm>
            <a:off x="5261656" y="3600296"/>
            <a:ext cx="365869" cy="38180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79C551-8FA9-467F-8F2D-427A98698296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127560" y="3254636"/>
            <a:ext cx="187676" cy="4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CF8859-0C64-4648-8146-8F3860C82274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66636-5452-4F97-AC61-0844C280A96B}"/>
              </a:ext>
            </a:extLst>
          </p:cNvPr>
          <p:cNvSpPr txBox="1"/>
          <p:nvPr/>
        </p:nvSpPr>
        <p:spPr>
          <a:xfrm>
            <a:off x="8458149" y="5733253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E7B182-7EE5-4FDA-AF22-692FE0943F27}"/>
              </a:ext>
            </a:extLst>
          </p:cNvPr>
          <p:cNvCxnSpPr>
            <a:cxnSpLocks/>
            <a:stCxn id="26" idx="1"/>
            <a:endCxn id="14" idx="6"/>
          </p:cNvCxnSpPr>
          <p:nvPr/>
        </p:nvCxnSpPr>
        <p:spPr>
          <a:xfrm flipH="1">
            <a:off x="5627525" y="2231896"/>
            <a:ext cx="2912641" cy="155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9470A2-A634-43CF-87E1-96E812583848}"/>
              </a:ext>
            </a:extLst>
          </p:cNvPr>
          <p:cNvCxnSpPr>
            <a:cxnSpLocks/>
            <a:stCxn id="26" idx="1"/>
            <a:endCxn id="10" idx="5"/>
          </p:cNvCxnSpPr>
          <p:nvPr/>
        </p:nvCxnSpPr>
        <p:spPr>
          <a:xfrm flipH="1">
            <a:off x="6249022" y="2231896"/>
            <a:ext cx="2291144" cy="66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FD722-5411-4970-8E7E-EF4F64A65538}"/>
              </a:ext>
            </a:extLst>
          </p:cNvPr>
          <p:cNvSpPr txBox="1"/>
          <p:nvPr/>
        </p:nvSpPr>
        <p:spPr>
          <a:xfrm>
            <a:off x="6309040" y="5088228"/>
            <a:ext cx="274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this.$store.commit(‘mutation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’,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F9EAAD-C66C-45AA-BB67-D00B749F9278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46D1C1-06DC-436B-99A0-1E4BA28D2234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25CB67-D3D2-4E39-818F-D6431A2C93A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5F351AE-AAFB-4211-89CF-7A7ADD32F0F4}"/>
              </a:ext>
            </a:extLst>
          </p:cNvPr>
          <p:cNvCxnSpPr>
            <a:cxnSpLocks/>
            <a:stCxn id="9" idx="5"/>
            <a:endCxn id="27" idx="2"/>
          </p:cNvCxnSpPr>
          <p:nvPr/>
        </p:nvCxnSpPr>
        <p:spPr>
          <a:xfrm rot="16200000" flipH="1">
            <a:off x="6870337" y="1610589"/>
            <a:ext cx="199503" cy="5389137"/>
          </a:xfrm>
          <a:prstGeom prst="curvedConnector3">
            <a:avLst>
              <a:gd name="adj1" fmla="val 214585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F94AB412-FA5E-409D-AC15-2F2CC696DFA2}"/>
              </a:ext>
            </a:extLst>
          </p:cNvPr>
          <p:cNvSpPr/>
          <p:nvPr/>
        </p:nvSpPr>
        <p:spPr>
          <a:xfrm>
            <a:off x="10986542" y="1467450"/>
            <a:ext cx="769628" cy="517190"/>
          </a:xfrm>
          <a:prstGeom prst="wedgeRoundRectCallout">
            <a:avLst>
              <a:gd name="adj1" fmla="val -75621"/>
              <a:gd name="adj2" fmla="val 42839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初始化数据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DFC6F711-41A1-49FE-A308-DA9F928B8DF0}"/>
              </a:ext>
            </a:extLst>
          </p:cNvPr>
          <p:cNvSpPr/>
          <p:nvPr/>
        </p:nvSpPr>
        <p:spPr>
          <a:xfrm>
            <a:off x="6840812" y="2417868"/>
            <a:ext cx="584691" cy="593679"/>
          </a:xfrm>
          <a:prstGeom prst="wedgeRoundRectCallout">
            <a:avLst>
              <a:gd name="adj1" fmla="val -69671"/>
              <a:gd name="adj2" fmla="val 2684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169F42-3A36-4463-A711-7B7448D1AB4F}"/>
              </a:ext>
            </a:extLst>
          </p:cNvPr>
          <p:cNvCxnSpPr>
            <a:cxnSpLocks/>
            <a:stCxn id="26" idx="1"/>
            <a:endCxn id="9" idx="6"/>
          </p:cNvCxnSpPr>
          <p:nvPr/>
        </p:nvCxnSpPr>
        <p:spPr>
          <a:xfrm flipH="1">
            <a:off x="4334856" y="2231896"/>
            <a:ext cx="4205310" cy="18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8FD585D5-8151-4C79-AF27-35418A7660A4}"/>
              </a:ext>
            </a:extLst>
          </p:cNvPr>
          <p:cNvSpPr/>
          <p:nvPr/>
        </p:nvSpPr>
        <p:spPr>
          <a:xfrm>
            <a:off x="6015408" y="3982100"/>
            <a:ext cx="584691" cy="593679"/>
          </a:xfrm>
          <a:prstGeom prst="wedgeRoundRectCallout">
            <a:avLst>
              <a:gd name="adj1" fmla="val -71490"/>
              <a:gd name="adj2" fmla="val 340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8FD20E6-FA8D-41D9-9F29-E1B64B756996}"/>
              </a:ext>
            </a:extLst>
          </p:cNvPr>
          <p:cNvSpPr/>
          <p:nvPr/>
        </p:nvSpPr>
        <p:spPr>
          <a:xfrm>
            <a:off x="4848911" y="1198676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r>
              <a:rPr lang="zh-CN" altLang="en-US"/>
              <a:t>在</a:t>
            </a:r>
            <a:r>
              <a:rPr lang="en-US" altLang="zh-CN"/>
              <a:t>vuex</a:t>
            </a:r>
            <a:r>
              <a:rPr lang="zh-CN" altLang="en-US"/>
              <a:t>中用它来提供数据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this.$store.state.XXXX</a:t>
            </a:r>
          </a:p>
          <a:p>
            <a:pPr lvl="1"/>
            <a:r>
              <a:rPr lang="en-US" altLang="zh-CN"/>
              <a:t>map</a:t>
            </a:r>
            <a:r>
              <a:rPr lang="zh-CN" altLang="en-US"/>
              <a:t>函数使用（难点）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7DC10F-0C93-4AD2-A31B-0520F0DFFAC8}"/>
              </a:ext>
            </a:extLst>
          </p:cNvPr>
          <p:cNvSpPr/>
          <p:nvPr/>
        </p:nvSpPr>
        <p:spPr>
          <a:xfrm>
            <a:off x="9413085" y="1263412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DE0C4-092C-4576-9A91-0535CF1C17C4}"/>
              </a:ext>
            </a:extLst>
          </p:cNvPr>
          <p:cNvSpPr txBox="1"/>
          <p:nvPr/>
        </p:nvSpPr>
        <p:spPr>
          <a:xfrm>
            <a:off x="6115085" y="992292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E81DCA-E7C3-49A2-B7E3-710207C73F9E}"/>
              </a:ext>
            </a:extLst>
          </p:cNvPr>
          <p:cNvSpPr txBox="1"/>
          <p:nvPr/>
        </p:nvSpPr>
        <p:spPr>
          <a:xfrm>
            <a:off x="9726756" y="1799644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A720C8-FE8F-47D0-8E62-578A6CC10D67}"/>
              </a:ext>
            </a:extLst>
          </p:cNvPr>
          <p:cNvSpPr txBox="1"/>
          <p:nvPr/>
        </p:nvSpPr>
        <p:spPr>
          <a:xfrm>
            <a:off x="9726756" y="102205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77C39-E5C4-4A74-B8D3-1959A5F96817}"/>
              </a:ext>
            </a:extLst>
          </p:cNvPr>
          <p:cNvSpPr txBox="1"/>
          <p:nvPr/>
        </p:nvSpPr>
        <p:spPr>
          <a:xfrm>
            <a:off x="5157616" y="1524569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DFCAF6-5970-4DD4-8FDE-BB622677EF0D}"/>
              </a:ext>
            </a:extLst>
          </p:cNvPr>
          <p:cNvSpPr txBox="1"/>
          <p:nvPr/>
        </p:nvSpPr>
        <p:spPr>
          <a:xfrm>
            <a:off x="5157616" y="2994654"/>
            <a:ext cx="309000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代码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this.$store.state.num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0A4C78F-753C-44D3-9538-D545C1133266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 flipV="1">
            <a:off x="8247620" y="2168975"/>
            <a:ext cx="1479137" cy="1287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C253132-2C37-4A79-9089-012C6A9B55A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7928794" y="1986234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40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391428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/>
              <a:t>直接使用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map</a:t>
            </a:r>
            <a:r>
              <a:rPr lang="zh-CN" altLang="en-US" b="1">
                <a:solidFill>
                  <a:srgbClr val="C00000"/>
                </a:solidFill>
              </a:rPr>
              <a:t>函数使用（难点）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3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493618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18520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>
            <a:off x="8017571" y="2485198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329785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39"/>
            <a:ext cx="3550740" cy="395961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4146698"/>
            <a:ext cx="3914284" cy="1719010"/>
          </a:xfrm>
        </p:spPr>
        <p:txBody>
          <a:bodyPr/>
          <a:lstStyle/>
          <a:p>
            <a:r>
              <a:rPr lang="zh-CN" altLang="en-US"/>
              <a:t>它是</a:t>
            </a:r>
            <a:r>
              <a:rPr lang="en-US" altLang="zh-CN"/>
              <a:t>vuex</a:t>
            </a:r>
            <a:r>
              <a:rPr lang="zh-CN" altLang="en-US"/>
              <a:t>提供的辅助函数，用来把</a:t>
            </a:r>
            <a:r>
              <a:rPr lang="en-US" altLang="zh-CN"/>
              <a:t>state</a:t>
            </a:r>
            <a:r>
              <a:rPr lang="zh-CN" altLang="en-US"/>
              <a:t>中的数据项生成计算属性。</a:t>
            </a:r>
            <a:endParaRPr lang="en-US" altLang="zh-CN"/>
          </a:p>
          <a:p>
            <a:r>
              <a:rPr lang="zh-CN" altLang="en-US"/>
              <a:t>它的返回结果是对象。</a:t>
            </a:r>
            <a:endParaRPr lang="en-US" altLang="zh-CN"/>
          </a:p>
          <a:p>
            <a:r>
              <a:rPr lang="en-US" altLang="zh-CN"/>
              <a:t>...</a:t>
            </a:r>
            <a:r>
              <a:rPr lang="zh-CN" altLang="en-US"/>
              <a:t>是展开运算符，用来合并对象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state-map</a:t>
            </a:r>
            <a:r>
              <a:rPr lang="zh-CN" altLang="en-US"/>
              <a:t>函数使用（难点）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mapState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2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912596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22908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8336397" y="2667940"/>
            <a:ext cx="1479137" cy="942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768583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CFE7F496-4727-498D-9617-E7ED07C40010}"/>
              </a:ext>
            </a:extLst>
          </p:cNvPr>
          <p:cNvSpPr txBox="1">
            <a:spLocks/>
          </p:cNvSpPr>
          <p:nvPr/>
        </p:nvSpPr>
        <p:spPr>
          <a:xfrm>
            <a:off x="710880" y="1681575"/>
            <a:ext cx="3914284" cy="171901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格式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mapState([‘num’])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取别名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mapState({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Alibaba PuHuiTi B"/>
              </a:rPr>
              <a:t>newNum: ‘num’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2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vuex</a:t>
            </a:r>
            <a:r>
              <a:rPr lang="zh-CN" altLang="en-US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0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C00000"/>
                </a:solidFill>
              </a:rPr>
              <a:t>作用： 用它来修改数据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定义格式</a:t>
            </a:r>
            <a:endParaRPr lang="en-US" altLang="zh-CN"/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9346019" y="269003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5832111" y="1679931"/>
            <a:ext cx="1338798" cy="321103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982DC4DD-D907-475C-BBF0-530B564726C2}"/>
              </a:ext>
            </a:extLst>
          </p:cNvPr>
          <p:cNvSpPr/>
          <p:nvPr/>
        </p:nvSpPr>
        <p:spPr>
          <a:xfrm rot="5400000">
            <a:off x="7518606" y="3150734"/>
            <a:ext cx="422675" cy="1338800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65009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4"/>
            <a:ext cx="3691000" cy="34318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   定义格式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F5F1C4-8A3B-4CE9-A325-E4932A043FE9}"/>
              </a:ext>
            </a:extLst>
          </p:cNvPr>
          <p:cNvSpPr txBox="1"/>
          <p:nvPr/>
        </p:nvSpPr>
        <p:spPr>
          <a:xfrm>
            <a:off x="616676" y="5586039"/>
            <a:ext cx="1064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在定义时，它就是一个一个的函数；每个函数的第一个参数会自动传入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的值，如果需要传入载荷就写第二个参数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283A02-5874-4FCF-8579-8D68ADCD43E0}"/>
              </a:ext>
            </a:extLst>
          </p:cNvPr>
          <p:cNvSpPr txBox="1"/>
          <p:nvPr/>
        </p:nvSpPr>
        <p:spPr>
          <a:xfrm>
            <a:off x="4880486" y="2274537"/>
            <a:ext cx="340079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0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r>
              <a:rPr lang="en-US" altLang="zh-CN">
                <a:solidFill>
                  <a:srgbClr val="C00000"/>
                </a:solidFill>
              </a:rPr>
              <a:t>:commit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98971" y="277269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1"/>
            <a:ext cx="3838405" cy="3328004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4C16EA-9B51-4E31-8C6E-C489BED1D624}"/>
              </a:ext>
            </a:extLst>
          </p:cNvPr>
          <p:cNvSpPr txBox="1"/>
          <p:nvPr/>
        </p:nvSpPr>
        <p:spPr>
          <a:xfrm>
            <a:off x="5087729" y="3208679"/>
            <a:ext cx="342363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A47C12-81B2-4C5D-9541-BF6908987CC2}"/>
              </a:ext>
            </a:extLst>
          </p:cNvPr>
          <p:cNvSpPr txBox="1"/>
          <p:nvPr/>
        </p:nvSpPr>
        <p:spPr>
          <a:xfrm>
            <a:off x="5096390" y="20710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mutations</a:t>
            </a:r>
            <a:r>
              <a:rPr lang="zh-CN" altLang="en-US"/>
              <a:t>的格式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D3D8E30D-5C21-413B-8656-58A2FF1C0BDD}"/>
              </a:ext>
            </a:extLst>
          </p:cNvPr>
          <p:cNvSpPr/>
          <p:nvPr/>
        </p:nvSpPr>
        <p:spPr>
          <a:xfrm rot="5400000">
            <a:off x="8675638" y="3791385"/>
            <a:ext cx="369332" cy="532038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5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定义格式</a:t>
            </a:r>
            <a:r>
              <a:rPr lang="en-US" altLang="zh-CN">
                <a:solidFill>
                  <a:schemeClr val="tx1"/>
                </a:solidFill>
              </a:rPr>
              <a:t> &amp; </a:t>
            </a:r>
            <a:r>
              <a:rPr lang="zh-CN" altLang="en-US">
                <a:solidFill>
                  <a:schemeClr val="tx1"/>
                </a:solidFill>
              </a:rPr>
              <a:t>使用格式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mutations-map</a:t>
            </a:r>
            <a:r>
              <a:rPr lang="zh-CN" altLang="en-US"/>
              <a:t>辅助函数使用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0"/>
            <a:ext cx="3838405" cy="3593405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370591" y="1323932"/>
            <a:ext cx="7894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05206E5-9781-4AE3-94E4-F549F11181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511360" y="3282666"/>
            <a:ext cx="703621" cy="583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DEED8-300E-4B8F-808B-61BFD12F2032}"/>
              </a:ext>
            </a:extLst>
          </p:cNvPr>
          <p:cNvSpPr txBox="1"/>
          <p:nvPr/>
        </p:nvSpPr>
        <p:spPr>
          <a:xfrm>
            <a:off x="5053510" y="2318755"/>
            <a:ext cx="342363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f1 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     this.mutations</a:t>
            </a:r>
            <a:r>
              <a:rPr lang="zh-CN" altLang="en-US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名字</a:t>
            </a: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()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ED782B-9635-4868-B008-4C3DBDF8ECCC}"/>
              </a:ext>
            </a:extLst>
          </p:cNvPr>
          <p:cNvSpPr txBox="1"/>
          <p:nvPr/>
        </p:nvSpPr>
        <p:spPr>
          <a:xfrm>
            <a:off x="5484265" y="3379330"/>
            <a:ext cx="2992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mapMutations([‘mutation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’])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E5663-0194-489E-B6B3-EAE0FBEEEB7E}"/>
              </a:ext>
            </a:extLst>
          </p:cNvPr>
          <p:cNvSpPr txBox="1"/>
          <p:nvPr/>
        </p:nvSpPr>
        <p:spPr>
          <a:xfrm>
            <a:off x="5484265" y="3813031"/>
            <a:ext cx="2630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newName: 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vuex</a:t>
            </a:r>
            <a:r>
              <a:rPr lang="zh-CN" altLang="en-US"/>
              <a:t>中用</a:t>
            </a:r>
            <a:r>
              <a:rPr lang="en-US" altLang="zh-CN"/>
              <a:t>mutations</a:t>
            </a:r>
            <a:r>
              <a:rPr lang="zh-CN" altLang="en-US"/>
              <a:t>来修改数据</a:t>
            </a:r>
            <a:endParaRPr lang="en-US" altLang="zh-CN"/>
          </a:p>
          <a:p>
            <a:r>
              <a:rPr lang="zh-CN" altLang="en-US"/>
              <a:t>定义格式是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使用格式是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683EA-4482-4309-8D75-B7B7B49D05C6}"/>
              </a:ext>
            </a:extLst>
          </p:cNvPr>
          <p:cNvSpPr txBox="1"/>
          <p:nvPr/>
        </p:nvSpPr>
        <p:spPr>
          <a:xfrm>
            <a:off x="7083224" y="2163763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90C6E-1F95-4533-B7CF-4FABE6343736}"/>
              </a:ext>
            </a:extLst>
          </p:cNvPr>
          <p:cNvSpPr txBox="1"/>
          <p:nvPr/>
        </p:nvSpPr>
        <p:spPr>
          <a:xfrm>
            <a:off x="6905261" y="4380532"/>
            <a:ext cx="241588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41AE58-1BF9-418B-BC26-FBE5849C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80" y="4380532"/>
            <a:ext cx="2433570" cy="17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53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r>
              <a:rPr lang="en-US" altLang="zh-CN">
                <a:solidFill>
                  <a:srgbClr val="AD2B26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</a:t>
            </a:r>
            <a:b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新数据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9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9"/>
            <a:ext cx="4274288" cy="4173410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41611" y="1908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941611" y="419869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60139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7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辅助函数使用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8"/>
            <a:ext cx="4274288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10169" y="2002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877817" y="399615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509021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8" y="1718635"/>
            <a:ext cx="3550740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4902628" y="1470453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0513B-9F9A-41D0-9BB7-06DBE360DE6B}"/>
              </a:ext>
            </a:extLst>
          </p:cNvPr>
          <p:cNvSpPr txBox="1"/>
          <p:nvPr/>
        </p:nvSpPr>
        <p:spPr>
          <a:xfrm>
            <a:off x="3945159" y="2002729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$store.getters.doneTodos}}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45159" y="3891793"/>
            <a:ext cx="30900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4" y="4747780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([‘doneTodos’])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rot="10800000">
            <a:off x="7035163" y="2741393"/>
            <a:ext cx="842655" cy="183953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rot="10800000" flipV="1">
            <a:off x="7035163" y="4580926"/>
            <a:ext cx="842655" cy="35151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31364" y="5111683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newName:‘doneTodos’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4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518389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小项目不需要用</a:t>
            </a:r>
            <a:r>
              <a:rPr lang="en-US" altLang="zh-CN"/>
              <a:t>vuex;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vuex</a:t>
            </a:r>
            <a:r>
              <a:rPr lang="zh-CN" altLang="en-US"/>
              <a:t>的下载安装操作过程已经集成在</a:t>
            </a:r>
            <a:r>
              <a:rPr lang="en-US" altLang="zh-CN"/>
              <a:t>vuecli</a:t>
            </a:r>
            <a:r>
              <a:rPr lang="zh-CN" altLang="en-US"/>
              <a:t>工具中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FFB74F-5100-4FAD-A7D6-A3825E02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19" y="2548384"/>
            <a:ext cx="3589331" cy="18289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1BE5C3-5B28-421C-890A-EF18A09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73" y="872036"/>
            <a:ext cx="3254022" cy="2362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65A90F-3407-45CF-9CF2-EED24A16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819" y="1253746"/>
            <a:ext cx="4198984" cy="1173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473D13-44D7-4950-938B-F8037E06F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819" y="4537448"/>
            <a:ext cx="6622354" cy="4724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6F44D5-E6EA-4507-ACC0-520C2CA0E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819" y="5202134"/>
            <a:ext cx="61879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2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1646133"/>
            <a:ext cx="790046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作用：间接调用 </a:t>
            </a:r>
            <a:r>
              <a:rPr lang="en-US" altLang="zh-CN">
                <a:solidFill>
                  <a:srgbClr val="AD2B26"/>
                </a:solidFill>
              </a:rPr>
              <a:t>mutations</a:t>
            </a:r>
            <a:r>
              <a:rPr lang="zh-CN" altLang="en-US">
                <a:solidFill>
                  <a:srgbClr val="AD2B26"/>
                </a:solidFill>
              </a:rPr>
              <a:t>来修改数据；它可以包含异步请求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4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2774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D9066-DDBD-4510-9508-02672FF5DBE2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057BB8-A376-4494-844B-E273AB9568ED}"/>
              </a:ext>
            </a:extLst>
          </p:cNvPr>
          <p:cNvSpPr txBox="1"/>
          <p:nvPr/>
        </p:nvSpPr>
        <p:spPr>
          <a:xfrm>
            <a:off x="7847441" y="1359356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books: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353DD-87E8-474C-BE6C-77EF70CDABED}"/>
              </a:ext>
            </a:extLst>
          </p:cNvPr>
          <p:cNvSpPr txBox="1"/>
          <p:nvPr/>
        </p:nvSpPr>
        <p:spPr>
          <a:xfrm>
            <a:off x="7847441" y="3025335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setBooks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payload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state.books = payload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429B4-2BD3-46BB-9371-B43999944528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E934F-44B2-4BC2-A0F2-93797987EF1E}"/>
              </a:ext>
            </a:extLst>
          </p:cNvPr>
          <p:cNvSpPr txBox="1"/>
          <p:nvPr/>
        </p:nvSpPr>
        <p:spPr>
          <a:xfrm>
            <a:off x="7847441" y="4380621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axios().then(res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=&gt;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  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context.commit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(‘setBooks’, res.data.data)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D6941F-4DBC-42FF-AE39-75344D34297C}"/>
              </a:ext>
            </a:extLst>
          </p:cNvPr>
          <p:cNvSpPr/>
          <p:nvPr/>
        </p:nvSpPr>
        <p:spPr>
          <a:xfrm>
            <a:off x="3580166" y="1664657"/>
            <a:ext cx="3550740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ABEA3-9B82-43AC-8864-B75A48E9C072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2622C1-124A-48D1-86AA-D1484D1FC4C3}"/>
              </a:ext>
            </a:extLst>
          </p:cNvPr>
          <p:cNvSpPr txBox="1"/>
          <p:nvPr/>
        </p:nvSpPr>
        <p:spPr>
          <a:xfrm>
            <a:off x="3802327" y="3057624"/>
            <a:ext cx="30900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created: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this.$store.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dispatch(‘getBooks’)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D70C90C-68B4-4B5E-8AE2-0C8F785097E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892330" y="3657789"/>
            <a:ext cx="955111" cy="14153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F7FB090-DC74-49E9-96AF-F4E35F5483D3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762041" y="3610111"/>
            <a:ext cx="12700" cy="146300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965B265-3372-4B64-A2C5-BD43092A0A11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62041" y="2051854"/>
            <a:ext cx="12700" cy="1558257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9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</a:p>
          <a:p>
            <a:r>
              <a:rPr lang="zh-CN" altLang="en-US"/>
              <a:t>示例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8916838" y="1692299"/>
            <a:ext cx="2697294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129034" y="2002730"/>
            <a:ext cx="22439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096682" y="3996152"/>
            <a:ext cx="2276276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a1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682752" y="151166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7" y="1718635"/>
            <a:ext cx="4267183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6820243" y="1843050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01999" y="3325525"/>
            <a:ext cx="36594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 this.$store.dispatch(‘action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},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5" y="4472959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([‘a1’])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601162" y="4042358"/>
            <a:ext cx="1495521" cy="53857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 flipV="1">
            <a:off x="7035164" y="4580927"/>
            <a:ext cx="2061519" cy="7669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09784" y="4805031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newName:‘a1’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17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E94B8D-31F9-46CF-9AF0-2A57E1F9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8" y="1077846"/>
            <a:ext cx="3825819" cy="53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语法格式</a:t>
            </a:r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1219"/>
            <a:ext cx="3276359" cy="52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1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BB8400-6AAA-40E2-9BA7-75845BA9BCB8}"/>
              </a:ext>
            </a:extLst>
          </p:cNvPr>
          <p:cNvSpPr/>
          <p:nvPr/>
        </p:nvSpPr>
        <p:spPr>
          <a:xfrm>
            <a:off x="3824549" y="1200408"/>
            <a:ext cx="4542902" cy="3760517"/>
          </a:xfrm>
          <a:prstGeom prst="roundRect">
            <a:avLst>
              <a:gd name="adj" fmla="val 3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C6EA29-2B0E-4A42-AAC1-0795AF5DFB28}"/>
              </a:ext>
            </a:extLst>
          </p:cNvPr>
          <p:cNvSpPr txBox="1"/>
          <p:nvPr/>
        </p:nvSpPr>
        <p:spPr>
          <a:xfrm>
            <a:off x="7324677" y="4622371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语法格式（</a:t>
            </a:r>
            <a:r>
              <a:rPr lang="zh-CN" altLang="en-US"/>
              <a:t>示例</a:t>
            </a:r>
            <a:r>
              <a:rPr lang="zh-CN" altLang="en-US">
                <a:solidFill>
                  <a:srgbClr val="AD2B26"/>
                </a:solidFill>
              </a:rPr>
              <a:t>）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命名空间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06" y="1217096"/>
            <a:ext cx="3276359" cy="52421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0446F7-C8DC-4A08-AF39-CD3B8DB3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91" y="1457271"/>
            <a:ext cx="4359018" cy="15088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5C0EF0-AA4B-4EA9-A218-2685DC7E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31" y="3106630"/>
            <a:ext cx="3810330" cy="150889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B34920D-E499-4C85-8DA9-BCF632955657}"/>
              </a:ext>
            </a:extLst>
          </p:cNvPr>
          <p:cNvSpPr txBox="1"/>
          <p:nvPr/>
        </p:nvSpPr>
        <p:spPr>
          <a:xfrm>
            <a:off x="710879" y="56669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各个模块之的</a:t>
            </a:r>
            <a:r>
              <a:rPr lang="en-US" altLang="zh-CN"/>
              <a:t>mutations</a:t>
            </a:r>
            <a:r>
              <a:rPr lang="zh-CN" altLang="en-US"/>
              <a:t>是直接合并到了主模块上的，</a:t>
            </a:r>
            <a:endParaRPr lang="en-US" altLang="zh-CN"/>
          </a:p>
          <a:p>
            <a:r>
              <a:rPr lang="zh-CN" altLang="en-US"/>
              <a:t>所以在调用时，是不需要加模块名的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6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语法格式</a:t>
            </a:r>
          </a:p>
          <a:p>
            <a:r>
              <a:rPr lang="zh-CN" altLang="en-US">
                <a:solidFill>
                  <a:schemeClr val="accent2"/>
                </a:solidFill>
              </a:rPr>
              <a:t>命名空间</a:t>
            </a:r>
          </a:p>
          <a:p>
            <a:pPr marL="0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4159597" y="1034237"/>
            <a:ext cx="3872805" cy="3290116"/>
          </a:xfrm>
          <a:prstGeom prst="roundRect">
            <a:avLst>
              <a:gd name="adj" fmla="val 1509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6992600" y="3985799"/>
            <a:ext cx="1063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26A8A4-CC04-4CE6-A549-7B29C957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45" y="1264466"/>
            <a:ext cx="3177815" cy="14860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1C85D4-D0CA-4055-A187-51F065697F75}"/>
              </a:ext>
            </a:extLst>
          </p:cNvPr>
          <p:cNvSpPr txBox="1"/>
          <p:nvPr/>
        </p:nvSpPr>
        <p:spPr>
          <a:xfrm>
            <a:off x="11179247" y="6076631"/>
            <a:ext cx="829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vuex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9CAE28-5417-441F-8D42-435A249039E6}"/>
              </a:ext>
            </a:extLst>
          </p:cNvPr>
          <p:cNvSpPr txBox="1"/>
          <p:nvPr/>
        </p:nvSpPr>
        <p:spPr>
          <a:xfrm>
            <a:off x="710879" y="56669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namespaced</a:t>
            </a:r>
            <a:r>
              <a:rPr lang="zh-CN" altLang="en-US"/>
              <a:t>为</a:t>
            </a:r>
            <a:r>
              <a:rPr lang="en-US" altLang="zh-CN"/>
              <a:t>true,</a:t>
            </a:r>
            <a:r>
              <a:rPr lang="zh-CN" altLang="en-US"/>
              <a:t>再次访问时，需要加上模块名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7FBAD36-8846-495D-9DE6-D5595917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048" y="929126"/>
            <a:ext cx="3328303" cy="54860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C2231B-863F-4951-BF7B-5AEC3684B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145" y="2980725"/>
            <a:ext cx="3177815" cy="1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2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vuex</a:t>
            </a:r>
            <a:r>
              <a:rPr lang="zh-CN" altLang="en-US">
                <a:solidFill>
                  <a:srgbClr val="AD2B26"/>
                </a:solidFill>
              </a:rPr>
              <a:t>概述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五个核心概念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2.1 vuex </a:t>
            </a:r>
            <a:r>
              <a:rPr kumimoji="1" lang="zh-CN" altLang="en-US"/>
              <a:t>概述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1513" y="1213333"/>
            <a:ext cx="5436351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应用场景： 多组件共享数据</a:t>
            </a: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要点：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ea typeface="阿里巴巴普惠体" panose="00020600040101010101"/>
              </a:rPr>
              <a:t>它是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的官方插件（类似于</a:t>
            </a:r>
            <a:r>
              <a:rPr kumimoji="1" lang="en-US" altLang="zh-CN" sz="1600">
                <a:ea typeface="阿里巴巴普惠体" panose="00020600040101010101"/>
              </a:rPr>
              <a:t>vue-router</a:t>
            </a:r>
            <a:r>
              <a:rPr kumimoji="1" lang="zh-CN" altLang="en-US" sz="1600">
                <a:ea typeface="阿里巴巴普惠体" panose="00020600040101010101"/>
              </a:rPr>
              <a:t>）</a:t>
            </a:r>
            <a:r>
              <a:rPr kumimoji="1" lang="en-US" altLang="zh-CN" sz="1600">
                <a:ea typeface="阿里巴巴普惠体" panose="00020600040101010101"/>
              </a:rPr>
              <a:t>, </a:t>
            </a:r>
            <a:r>
              <a:rPr kumimoji="1" lang="zh-CN" altLang="en-US" sz="1600">
                <a:ea typeface="阿里巴巴普惠体" panose="00020600040101010101"/>
              </a:rPr>
              <a:t>集成到了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的调试工具中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它是独立于组件体系而单独存在的，所有的组件都可以把它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当作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第三方来操作数据（类似于 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eventBus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注意： 它应用在比较复杂的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vue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项目中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47350" y="342900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9019785" y="286080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989739"/>
            <a:ext cx="413932" cy="63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886795" y="2801027"/>
            <a:ext cx="535939" cy="62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>
            <a:off x="8422734" y="2801027"/>
            <a:ext cx="597051" cy="3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970908" y="1502850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vuex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10031767" y="3115013"/>
            <a:ext cx="101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05817" y="5037990"/>
            <a:ext cx="326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7C7EB7-B3AA-4C7D-AC0E-2707BF7A9C15}"/>
              </a:ext>
            </a:extLst>
          </p:cNvPr>
          <p:cNvCxnSpPr>
            <a:cxnSpLocks/>
          </p:cNvCxnSpPr>
          <p:nvPr/>
        </p:nvCxnSpPr>
        <p:spPr>
          <a:xfrm>
            <a:off x="8363573" y="3821026"/>
            <a:ext cx="268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31960-CFE3-47A1-9578-C19700E34C08}"/>
              </a:ext>
            </a:extLst>
          </p:cNvPr>
          <p:cNvCxnSpPr>
            <a:cxnSpLocks/>
          </p:cNvCxnSpPr>
          <p:nvPr/>
        </p:nvCxnSpPr>
        <p:spPr>
          <a:xfrm flipH="1" flipV="1">
            <a:off x="8363574" y="3976335"/>
            <a:ext cx="2680859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基本使用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</a:t>
            </a:r>
            <a:r>
              <a:rPr lang="zh-CN" altLang="en-US" dirty="0">
                <a:solidFill>
                  <a:schemeClr val="tx1"/>
                </a:solidFill>
              </a:rPr>
              <a:t>核心概念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66292EC-0B20-491F-B289-CCF361449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问题导入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vuex</a:t>
            </a:r>
            <a:r>
              <a:rPr lang="zh-CN" altLang="en-US"/>
              <a:t>解决问题</a:t>
            </a:r>
            <a:endParaRPr lang="en-US" altLang="zh-CN"/>
          </a:p>
          <a:p>
            <a:r>
              <a:rPr lang="zh-CN" altLang="en-US"/>
              <a:t>总结</a:t>
            </a:r>
            <a:r>
              <a:rPr lang="en-US" altLang="zh-CN"/>
              <a:t>vuex</a:t>
            </a:r>
            <a:r>
              <a:rPr lang="zh-CN" altLang="en-US"/>
              <a:t>的特点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内容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7757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问题导入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问题导入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1803941" y="2992586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1268002" y="4026645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710880" y="496399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2885953" y="403503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143692" y="4468095"/>
            <a:ext cx="251078" cy="49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700814" y="3509777"/>
            <a:ext cx="535939" cy="51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2236753" y="3509777"/>
            <a:ext cx="775968" cy="60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2328831" y="496399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2006858" y="4468095"/>
            <a:ext cx="448741" cy="57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组件中修改数据后，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组件中都能跟着变化。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E65F875-08FC-46EB-9CA3-1711602B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4" y="2265565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921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问题分析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问题分析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6372588" y="259776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5799339" y="381399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5096390" y="494045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7298111" y="339256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529202" y="4255443"/>
            <a:ext cx="396905" cy="6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232151" y="3114952"/>
            <a:ext cx="573249" cy="699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6805400" y="3114952"/>
            <a:ext cx="619479" cy="35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6865299" y="4352024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538195" y="4255443"/>
            <a:ext cx="453872" cy="172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将多个组件之间共享的数据保存在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812661-B6FD-4CD2-85C5-FD4D094E4FAF}"/>
              </a:ext>
            </a:extLst>
          </p:cNvPr>
          <p:cNvSpPr/>
          <p:nvPr/>
        </p:nvSpPr>
        <p:spPr>
          <a:xfrm>
            <a:off x="9535739" y="2571666"/>
            <a:ext cx="1709010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6234B3-D238-4260-929B-0EAF170FFDA9}"/>
              </a:ext>
            </a:extLst>
          </p:cNvPr>
          <p:cNvSpPr txBox="1"/>
          <p:nvPr/>
        </p:nvSpPr>
        <p:spPr>
          <a:xfrm>
            <a:off x="9366492" y="5828045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8EFF40-4D4C-446B-A43B-348EED546648}"/>
              </a:ext>
            </a:extLst>
          </p:cNvPr>
          <p:cNvCxnSpPr>
            <a:cxnSpLocks/>
          </p:cNvCxnSpPr>
          <p:nvPr/>
        </p:nvCxnSpPr>
        <p:spPr>
          <a:xfrm flipH="1">
            <a:off x="7828932" y="4610619"/>
            <a:ext cx="1537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14E33D-53DC-418C-A76C-4945ADA1E826}"/>
              </a:ext>
            </a:extLst>
          </p:cNvPr>
          <p:cNvCxnSpPr>
            <a:cxnSpLocks/>
          </p:cNvCxnSpPr>
          <p:nvPr/>
        </p:nvCxnSpPr>
        <p:spPr>
          <a:xfrm flipH="1" flipV="1">
            <a:off x="6185099" y="5144999"/>
            <a:ext cx="3181393" cy="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544C40-DF60-400E-96DE-6D1FE1FF1B92}"/>
              </a:ext>
            </a:extLst>
          </p:cNvPr>
          <p:cNvCxnSpPr>
            <a:cxnSpLocks/>
          </p:cNvCxnSpPr>
          <p:nvPr/>
        </p:nvCxnSpPr>
        <p:spPr>
          <a:xfrm flipH="1">
            <a:off x="8298437" y="3651157"/>
            <a:ext cx="106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DBFC76-E9D1-4385-9778-2F20E1B695FB}"/>
              </a:ext>
            </a:extLst>
          </p:cNvPr>
          <p:cNvCxnSpPr>
            <a:cxnSpLocks/>
          </p:cNvCxnSpPr>
          <p:nvPr/>
        </p:nvCxnSpPr>
        <p:spPr>
          <a:xfrm>
            <a:off x="6185100" y="5460806"/>
            <a:ext cx="3181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46002E-8B53-4666-AC2F-914740B847D3}"/>
              </a:ext>
            </a:extLst>
          </p:cNvPr>
          <p:cNvSpPr txBox="1"/>
          <p:nvPr/>
        </p:nvSpPr>
        <p:spPr>
          <a:xfrm>
            <a:off x="8521033" y="322062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A536DB-656E-4671-A27B-DC75FD91A2E6}"/>
              </a:ext>
            </a:extLst>
          </p:cNvPr>
          <p:cNvSpPr txBox="1"/>
          <p:nvPr/>
        </p:nvSpPr>
        <p:spPr>
          <a:xfrm>
            <a:off x="8505936" y="417928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76D098-CC27-4B42-BF05-D9D82F1F5FF2}"/>
              </a:ext>
            </a:extLst>
          </p:cNvPr>
          <p:cNvSpPr txBox="1"/>
          <p:nvPr/>
        </p:nvSpPr>
        <p:spPr>
          <a:xfrm>
            <a:off x="8521033" y="4914166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6D6472-A1F2-4D91-8134-7897B96FC46A}"/>
              </a:ext>
            </a:extLst>
          </p:cNvPr>
          <p:cNvSpPr txBox="1"/>
          <p:nvPr/>
        </p:nvSpPr>
        <p:spPr>
          <a:xfrm>
            <a:off x="7193901" y="523865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C9EE021-4096-4C67-8177-58FF0FDA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" y="2198141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050073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21800</TotalTime>
  <Words>3418</Words>
  <Application>Microsoft Office PowerPoint</Application>
  <PresentationFormat>宽屏</PresentationFormat>
  <Paragraphs>676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Alibaba PuHuiTi</vt:lpstr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1_目录</vt:lpstr>
      <vt:lpstr>PowerPoint 演示文稿</vt:lpstr>
      <vt:lpstr>PowerPoint 演示文稿</vt:lpstr>
      <vt:lpstr>1用vuecli创建项目</vt:lpstr>
      <vt:lpstr>2. Vuex</vt:lpstr>
      <vt:lpstr>2.1 vuex 概述</vt:lpstr>
      <vt:lpstr>2. Vuex</vt:lpstr>
      <vt:lpstr>2.2 vuex基本使用</vt:lpstr>
      <vt:lpstr>2.2 vuex基本使用-问题导入</vt:lpstr>
      <vt:lpstr>2.2 vuex基本使用-问题分析</vt:lpstr>
      <vt:lpstr>2.2 vuex基本使用-步骤</vt:lpstr>
      <vt:lpstr>2.2 vuex基本使用-定义store</vt:lpstr>
      <vt:lpstr>2.2 vuex基本使用-定义store</vt:lpstr>
      <vt:lpstr>2.2 vuex基本使用-获取数据</vt:lpstr>
      <vt:lpstr>2.2 vuex基本使用-修改数据</vt:lpstr>
      <vt:lpstr>2.2 vuex基本使用-小结</vt:lpstr>
      <vt:lpstr>2. Vuex</vt:lpstr>
      <vt:lpstr>3.1 state</vt:lpstr>
      <vt:lpstr>3.1 state</vt:lpstr>
      <vt:lpstr>3.1 state-map函数使用（难点）</vt:lpstr>
      <vt:lpstr>2. Vuex</vt:lpstr>
      <vt:lpstr>3.2 mutations</vt:lpstr>
      <vt:lpstr>3.2 mutations-定义及基本使用</vt:lpstr>
      <vt:lpstr>3.2 mutations-定义及基本使用</vt:lpstr>
      <vt:lpstr>3.2 mutations-map辅助函数使用</vt:lpstr>
      <vt:lpstr>3.2 mutations</vt:lpstr>
      <vt:lpstr>2. Vuex</vt:lpstr>
      <vt:lpstr>3.3 getters</vt:lpstr>
      <vt:lpstr>3.3 getters</vt:lpstr>
      <vt:lpstr>3.3 getters</vt:lpstr>
      <vt:lpstr>2. Vuex</vt:lpstr>
      <vt:lpstr>3.4 actions</vt:lpstr>
      <vt:lpstr>3.4 actions</vt:lpstr>
      <vt:lpstr>3.4 actions</vt:lpstr>
      <vt:lpstr>2. Vuex</vt:lpstr>
      <vt:lpstr>3.5 modules</vt:lpstr>
      <vt:lpstr>3.5 modules</vt:lpstr>
      <vt:lpstr>3.5 modules</vt:lpstr>
      <vt:lpstr>3.5 modules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565</cp:revision>
  <dcterms:created xsi:type="dcterms:W3CDTF">2020-03-31T02:23:27Z</dcterms:created>
  <dcterms:modified xsi:type="dcterms:W3CDTF">2021-02-27T08:24:25Z</dcterms:modified>
</cp:coreProperties>
</file>