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9"/>
  </p:notesMasterIdLst>
  <p:handoutMasterIdLst>
    <p:handoutMasterId r:id="rId20"/>
  </p:handoutMasterIdLst>
  <p:sldIdLst>
    <p:sldId id="501" r:id="rId8"/>
    <p:sldId id="470" r:id="rId9"/>
    <p:sldId id="472" r:id="rId10"/>
    <p:sldId id="502" r:id="rId11"/>
    <p:sldId id="503" r:id="rId12"/>
    <p:sldId id="505" r:id="rId13"/>
    <p:sldId id="504" r:id="rId14"/>
    <p:sldId id="506" r:id="rId15"/>
    <p:sldId id="507" r:id="rId16"/>
    <p:sldId id="482" r:id="rId17"/>
    <p:sldId id="50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5" autoAdjust="0"/>
    <p:restoredTop sz="78974" autoAdjust="0"/>
  </p:normalViewPr>
  <p:slideViewPr>
    <p:cSldViewPr snapToGrid="0">
      <p:cViewPr varScale="1">
        <p:scale>
          <a:sx n="68" d="100"/>
          <a:sy n="68" d="100"/>
        </p:scale>
        <p:origin x="110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8736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/>
              <a:t>复习组件通信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631EC1-95BC-483D-8CA4-45E1402568E5}"/>
              </a:ext>
            </a:extLst>
          </p:cNvPr>
          <p:cNvSpPr txBox="1"/>
          <p:nvPr/>
        </p:nvSpPr>
        <p:spPr>
          <a:xfrm>
            <a:off x="1911718" y="652533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4000">
                <a:latin typeface="+mj-ea"/>
                <a:ea typeface="+mj-ea"/>
              </a:rPr>
              <a:t>vuex</a:t>
            </a:r>
          </a:p>
        </p:txBody>
      </p:sp>
    </p:spTree>
    <p:extLst>
      <p:ext uri="{BB962C8B-B14F-4D97-AF65-F5344CB8AC3E}">
        <p14:creationId xmlns:p14="http://schemas.microsoft.com/office/powerpoint/2010/main" val="223523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4642356" cy="42195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eventBus:</a:t>
            </a:r>
            <a:r>
              <a:rPr kumimoji="1" lang="zh-CN" altLang="en-US"/>
              <a:t>事件总线。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特点：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zh-CN" altLang="en-US"/>
              <a:t>独立于组件体系（与组件没有关系，不关心是否是父子，还是兄弟组件）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zh-CN" altLang="en-US"/>
              <a:t>所有的组件都可以访问它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原理：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- </a:t>
            </a:r>
            <a:r>
              <a:rPr kumimoji="1" lang="zh-CN" altLang="en-US"/>
              <a:t>发布</a:t>
            </a:r>
            <a:r>
              <a:rPr kumimoji="1" lang="en-US" altLang="zh-CN"/>
              <a:t>-</a:t>
            </a:r>
            <a:r>
              <a:rPr kumimoji="1" lang="zh-CN" altLang="en-US"/>
              <a:t>订阅者模式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1.3</a:t>
            </a:r>
            <a:r>
              <a:rPr kumimoji="1" lang="zh-CN" altLang="en-US"/>
              <a:t> 复习非父子通信</a:t>
            </a:r>
            <a:r>
              <a:rPr kumimoji="1" lang="en-US" altLang="zh-CN"/>
              <a:t>-eventBus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eventBus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73E5E-A032-4E2D-B381-9021935B1065}"/>
              </a:ext>
            </a:extLst>
          </p:cNvPr>
          <p:cNvSpPr txBox="1"/>
          <p:nvPr/>
        </p:nvSpPr>
        <p:spPr>
          <a:xfrm>
            <a:off x="7983289" y="1477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组件体系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B7C75E-C7E9-475C-8B8A-67742E24EBA2}"/>
              </a:ext>
            </a:extLst>
          </p:cNvPr>
          <p:cNvSpPr/>
          <p:nvPr/>
        </p:nvSpPr>
        <p:spPr>
          <a:xfrm>
            <a:off x="7983289" y="214408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A4E58-D720-4B80-95D8-DA27B0C488C5}"/>
              </a:ext>
            </a:extLst>
          </p:cNvPr>
          <p:cNvSpPr/>
          <p:nvPr/>
        </p:nvSpPr>
        <p:spPr>
          <a:xfrm>
            <a:off x="7484683" y="3323121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5D749E-03D9-46AE-A7F9-CBF1C4918F55}"/>
              </a:ext>
            </a:extLst>
          </p:cNvPr>
          <p:cNvSpPr/>
          <p:nvPr/>
        </p:nvSpPr>
        <p:spPr>
          <a:xfrm>
            <a:off x="6722683" y="462074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D3D348-A4D8-4BD6-8DF4-350043762CAF}"/>
              </a:ext>
            </a:extLst>
          </p:cNvPr>
          <p:cNvSpPr/>
          <p:nvPr/>
        </p:nvSpPr>
        <p:spPr>
          <a:xfrm>
            <a:off x="8841574" y="3323787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26D081-644C-4FE7-952E-F7BBB9FCB70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7162128" y="388386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A40CB-6E66-496E-9847-E68835907EB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7924128" y="2801027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9EC685-915F-49C7-8FA3-263E14239352}"/>
              </a:ext>
            </a:extLst>
          </p:cNvPr>
          <p:cNvCxnSpPr>
            <a:cxnSpLocks/>
            <a:stCxn id="15" idx="4"/>
            <a:endCxn id="18" idx="1"/>
          </p:cNvCxnSpPr>
          <p:nvPr/>
        </p:nvCxnSpPr>
        <p:spPr>
          <a:xfrm>
            <a:off x="8422734" y="2801027"/>
            <a:ext cx="547550" cy="618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A5F047-8D33-4BDF-AF7F-3230F853BCBE}"/>
              </a:ext>
            </a:extLst>
          </p:cNvPr>
          <p:cNvSpPr/>
          <p:nvPr/>
        </p:nvSpPr>
        <p:spPr>
          <a:xfrm>
            <a:off x="10688715" y="2144080"/>
            <a:ext cx="1278384" cy="3040479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D181D-FDBF-4D7B-BC3C-0C11765152F9}"/>
              </a:ext>
            </a:extLst>
          </p:cNvPr>
          <p:cNvSpPr txBox="1"/>
          <p:nvPr/>
        </p:nvSpPr>
        <p:spPr>
          <a:xfrm>
            <a:off x="10833051" y="15028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事件总线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743360-FD62-49B3-8FBB-3FB39576457A}"/>
              </a:ext>
            </a:extLst>
          </p:cNvPr>
          <p:cNvCxnSpPr>
            <a:cxnSpLocks/>
          </p:cNvCxnSpPr>
          <p:nvPr/>
        </p:nvCxnSpPr>
        <p:spPr>
          <a:xfrm>
            <a:off x="9771269" y="3664319"/>
            <a:ext cx="1323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F1CC6D2-0376-4B76-A86D-C60AAB20194D}"/>
              </a:ext>
            </a:extLst>
          </p:cNvPr>
          <p:cNvCxnSpPr>
            <a:cxnSpLocks/>
          </p:cNvCxnSpPr>
          <p:nvPr/>
        </p:nvCxnSpPr>
        <p:spPr>
          <a:xfrm flipH="1">
            <a:off x="7776839" y="4949213"/>
            <a:ext cx="3267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55045D-3270-4F3F-80ED-B55098A0CB22}"/>
              </a:ext>
            </a:extLst>
          </p:cNvPr>
          <p:cNvCxnSpPr>
            <a:cxnSpLocks/>
            <a:stCxn id="17" idx="6"/>
            <a:endCxn id="18" idx="4"/>
          </p:cNvCxnSpPr>
          <p:nvPr/>
        </p:nvCxnSpPr>
        <p:spPr>
          <a:xfrm flipV="1">
            <a:off x="7601573" y="3980734"/>
            <a:ext cx="1679446" cy="968480"/>
          </a:xfrm>
          <a:prstGeom prst="curvedConnector2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4642356" cy="42195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Vue.prototype.$eventBus=new Vue()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1.3</a:t>
            </a:r>
            <a:r>
              <a:rPr kumimoji="1" lang="zh-CN" altLang="en-US"/>
              <a:t> 复习非父子通信</a:t>
            </a:r>
            <a:r>
              <a:rPr kumimoji="1" lang="en-US" altLang="zh-CN"/>
              <a:t>-eventBus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vue2.0</a:t>
            </a:r>
            <a:r>
              <a:rPr kumimoji="1" lang="zh-CN" altLang="en-US"/>
              <a:t>中，可以使用</a:t>
            </a:r>
            <a:r>
              <a:rPr kumimoji="1" lang="en-US" altLang="zh-CN"/>
              <a:t>new Vue</a:t>
            </a:r>
            <a:r>
              <a:rPr kumimoji="1" lang="zh-CN" altLang="en-US"/>
              <a:t>来充当事件总线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73E5E-A032-4E2D-B381-9021935B1065}"/>
              </a:ext>
            </a:extLst>
          </p:cNvPr>
          <p:cNvSpPr txBox="1"/>
          <p:nvPr/>
        </p:nvSpPr>
        <p:spPr>
          <a:xfrm>
            <a:off x="7983289" y="1477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组件体系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B7C75E-C7E9-475C-8B8A-67742E24EBA2}"/>
              </a:ext>
            </a:extLst>
          </p:cNvPr>
          <p:cNvSpPr/>
          <p:nvPr/>
        </p:nvSpPr>
        <p:spPr>
          <a:xfrm>
            <a:off x="4474345" y="2953629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A4E58-D720-4B80-95D8-DA27B0C488C5}"/>
              </a:ext>
            </a:extLst>
          </p:cNvPr>
          <p:cNvSpPr/>
          <p:nvPr/>
        </p:nvSpPr>
        <p:spPr>
          <a:xfrm>
            <a:off x="3975739" y="413267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5D749E-03D9-46AE-A7F9-CBF1C4918F55}"/>
              </a:ext>
            </a:extLst>
          </p:cNvPr>
          <p:cNvSpPr/>
          <p:nvPr/>
        </p:nvSpPr>
        <p:spPr>
          <a:xfrm>
            <a:off x="3213739" y="5430289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D3D348-A4D8-4BD6-8DF4-350043762CAF}"/>
              </a:ext>
            </a:extLst>
          </p:cNvPr>
          <p:cNvSpPr/>
          <p:nvPr/>
        </p:nvSpPr>
        <p:spPr>
          <a:xfrm>
            <a:off x="5332630" y="413333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26D081-644C-4FE7-952E-F7BBB9FCB70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3653184" y="4693409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A40CB-6E66-496E-9847-E68835907EB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4415184" y="3610576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9EC685-915F-49C7-8FA3-263E14239352}"/>
              </a:ext>
            </a:extLst>
          </p:cNvPr>
          <p:cNvCxnSpPr>
            <a:cxnSpLocks/>
            <a:stCxn id="15" idx="4"/>
            <a:endCxn id="18" idx="1"/>
          </p:cNvCxnSpPr>
          <p:nvPr/>
        </p:nvCxnSpPr>
        <p:spPr>
          <a:xfrm>
            <a:off x="4913790" y="3610576"/>
            <a:ext cx="547550" cy="618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A5F047-8D33-4BDF-AF7F-3230F853BCBE}"/>
              </a:ext>
            </a:extLst>
          </p:cNvPr>
          <p:cNvSpPr/>
          <p:nvPr/>
        </p:nvSpPr>
        <p:spPr>
          <a:xfrm>
            <a:off x="10593968" y="3005196"/>
            <a:ext cx="1278384" cy="3368966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D181D-FDBF-4D7B-BC3C-0C11765152F9}"/>
              </a:ext>
            </a:extLst>
          </p:cNvPr>
          <p:cNvSpPr txBox="1"/>
          <p:nvPr/>
        </p:nvSpPr>
        <p:spPr>
          <a:xfrm>
            <a:off x="10833051" y="15028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事件总线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0C88F39-B6EC-4683-9055-664A12A5C701}"/>
              </a:ext>
            </a:extLst>
          </p:cNvPr>
          <p:cNvSpPr/>
          <p:nvPr/>
        </p:nvSpPr>
        <p:spPr>
          <a:xfrm>
            <a:off x="6152358" y="3685879"/>
            <a:ext cx="4181249" cy="488676"/>
          </a:xfrm>
          <a:prstGeom prst="wedgeRoundRectCallout">
            <a:avLst>
              <a:gd name="adj1" fmla="val -53654"/>
              <a:gd name="adj2" fmla="val 3503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this.$eventBus.$emit(‘event-name’, </a:t>
            </a:r>
            <a:r>
              <a:rPr lang="zh-CN" altLang="en-US"/>
              <a:t>数据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90B80E98-C629-4F4D-B8F1-E48C08F973EC}"/>
              </a:ext>
            </a:extLst>
          </p:cNvPr>
          <p:cNvSpPr/>
          <p:nvPr/>
        </p:nvSpPr>
        <p:spPr>
          <a:xfrm>
            <a:off x="4376055" y="5518656"/>
            <a:ext cx="4522974" cy="333506"/>
          </a:xfrm>
          <a:prstGeom prst="wedgeRoundRectCallout">
            <a:avLst>
              <a:gd name="adj1" fmla="val -53654"/>
              <a:gd name="adj2" fmla="val 3503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this.$eventBus.$on(‘event-name’, (</a:t>
            </a:r>
            <a:r>
              <a:rPr lang="zh-CN" altLang="en-US"/>
              <a:t>数据</a:t>
            </a:r>
            <a:r>
              <a:rPr lang="en-US" altLang="zh-CN"/>
              <a:t>)=&gt;{ } )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5D020F-2E8C-4290-8FA2-4A71D5EDD648}"/>
              </a:ext>
            </a:extLst>
          </p:cNvPr>
          <p:cNvCxnSpPr>
            <a:cxnSpLocks/>
          </p:cNvCxnSpPr>
          <p:nvPr/>
        </p:nvCxnSpPr>
        <p:spPr>
          <a:xfrm>
            <a:off x="6383045" y="4428477"/>
            <a:ext cx="4101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913342B-C8D6-40D7-9F17-2F9F9E3A03CA}"/>
              </a:ext>
            </a:extLst>
          </p:cNvPr>
          <p:cNvCxnSpPr>
            <a:cxnSpLocks/>
          </p:cNvCxnSpPr>
          <p:nvPr/>
        </p:nvCxnSpPr>
        <p:spPr>
          <a:xfrm flipH="1">
            <a:off x="4145873" y="6031781"/>
            <a:ext cx="6338655" cy="2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5DB74E1-4CC0-4368-86F6-9BDCB36612BA}"/>
              </a:ext>
            </a:extLst>
          </p:cNvPr>
          <p:cNvSpPr txBox="1"/>
          <p:nvPr/>
        </p:nvSpPr>
        <p:spPr>
          <a:xfrm>
            <a:off x="8360370" y="4301519"/>
            <a:ext cx="72327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发布事件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AE25396-70B4-49FE-99E3-B81E7C2B5F0F}"/>
              </a:ext>
            </a:extLst>
          </p:cNvPr>
          <p:cNvSpPr txBox="1"/>
          <p:nvPr/>
        </p:nvSpPr>
        <p:spPr>
          <a:xfrm>
            <a:off x="8308893" y="5917919"/>
            <a:ext cx="72327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监听事件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E5F35D-FE09-493F-A2F3-5166ED23018D}"/>
              </a:ext>
            </a:extLst>
          </p:cNvPr>
          <p:cNvCxnSpPr/>
          <p:nvPr/>
        </p:nvCxnSpPr>
        <p:spPr>
          <a:xfrm flipH="1">
            <a:off x="8069802" y="4132670"/>
            <a:ext cx="1811045" cy="145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4818051" cy="22732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C00000"/>
                </a:solidFill>
              </a:rPr>
              <a:t>基本父子通信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父子通信语法糖 </a:t>
            </a:r>
            <a:r>
              <a:rPr lang="en-US" altLang="zh-CN">
                <a:solidFill>
                  <a:schemeClr val="tx1"/>
                </a:solidFill>
              </a:rPr>
              <a:t>(v-model, .sync)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非父子通信</a:t>
            </a:r>
            <a:r>
              <a:rPr lang="en-US" altLang="zh-CN"/>
              <a:t>-eventbus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</a:t>
            </a:r>
            <a:r>
              <a:rPr lang="zh-CN" altLang="en-US"/>
              <a:t> 复习组件通信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目标：复习前面学习过的组件之间通信方式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77F26B-FC8F-42F9-B0A8-284276C19F0F}"/>
              </a:ext>
            </a:extLst>
          </p:cNvPr>
          <p:cNvSpPr/>
          <p:nvPr/>
        </p:nvSpPr>
        <p:spPr>
          <a:xfrm>
            <a:off x="9042456" y="1457271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4C5D56E-B99A-4351-B5A9-DCCA6DDD1749}"/>
              </a:ext>
            </a:extLst>
          </p:cNvPr>
          <p:cNvSpPr/>
          <p:nvPr/>
        </p:nvSpPr>
        <p:spPr>
          <a:xfrm>
            <a:off x="7978616" y="2621725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9BE83D-83D0-49D0-98AC-FA2D4A0791B2}"/>
              </a:ext>
            </a:extLst>
          </p:cNvPr>
          <p:cNvSpPr/>
          <p:nvPr/>
        </p:nvSpPr>
        <p:spPr>
          <a:xfrm>
            <a:off x="7216616" y="3919344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97F272-6480-4E8B-A609-7D3CABD1A86C}"/>
              </a:ext>
            </a:extLst>
          </p:cNvPr>
          <p:cNvSpPr/>
          <p:nvPr/>
        </p:nvSpPr>
        <p:spPr>
          <a:xfrm>
            <a:off x="8813666" y="3919344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E8FFDC-8D3F-45B0-BE0C-AC2E34991FB7}"/>
              </a:ext>
            </a:extLst>
          </p:cNvPr>
          <p:cNvSpPr/>
          <p:nvPr/>
        </p:nvSpPr>
        <p:spPr>
          <a:xfrm>
            <a:off x="10148827" y="2621724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02D6F1C7-BA73-4A1D-8D93-051581052C4F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rot="5400000">
            <a:off x="8696228" y="1836051"/>
            <a:ext cx="507507" cy="106384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2C21D36-1585-4094-924D-699D16BA85DC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16200000" flipH="1">
            <a:off x="9781333" y="1814785"/>
            <a:ext cx="507506" cy="110637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C6596D3-28AC-4A0E-A503-DC54132EE547}"/>
              </a:ext>
            </a:extLst>
          </p:cNvPr>
          <p:cNvCxnSpPr>
            <a:stCxn id="6" idx="4"/>
            <a:endCxn id="7" idx="0"/>
          </p:cNvCxnSpPr>
          <p:nvPr/>
        </p:nvCxnSpPr>
        <p:spPr>
          <a:xfrm rot="5400000">
            <a:off x="7716725" y="3218008"/>
            <a:ext cx="640672" cy="76200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079C47B-E682-4F3F-A0BD-028A6117298E}"/>
              </a:ext>
            </a:extLst>
          </p:cNvPr>
          <p:cNvCxnSpPr>
            <a:stCxn id="6" idx="4"/>
            <a:endCxn id="8" idx="0"/>
          </p:cNvCxnSpPr>
          <p:nvPr/>
        </p:nvCxnSpPr>
        <p:spPr>
          <a:xfrm rot="16200000" flipH="1">
            <a:off x="8515250" y="3181483"/>
            <a:ext cx="640672" cy="83505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B796B85-C56A-41C3-B946-6098A302A8DB}"/>
              </a:ext>
            </a:extLst>
          </p:cNvPr>
          <p:cNvSpPr txBox="1"/>
          <p:nvPr/>
        </p:nvSpPr>
        <p:spPr>
          <a:xfrm>
            <a:off x="692574" y="53594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/>
              <a:t>通信：在一个组件中的动作导致另一个组件中的数据更改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49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2249814"/>
            <a:ext cx="10719120" cy="4219575"/>
          </a:xfrm>
        </p:spPr>
        <p:txBody>
          <a:bodyPr/>
          <a:lstStyle/>
          <a:p>
            <a:r>
              <a:rPr kumimoji="1" lang="zh-CN" altLang="en-US"/>
              <a:t>父传子：把数据从父组件中传递给子组件；在父组件中修改了数据，也会更新子组件中的数据</a:t>
            </a:r>
            <a:endParaRPr kumimoji="1" lang="en-US" altLang="zh-CN"/>
          </a:p>
          <a:p>
            <a:r>
              <a:rPr kumimoji="1" lang="zh-CN" altLang="en-US"/>
              <a:t>子传父：把数据从</a:t>
            </a:r>
            <a:r>
              <a:rPr kumimoji="1" lang="zh-CN" altLang="en-US">
                <a:solidFill>
                  <a:srgbClr val="C00000"/>
                </a:solidFill>
              </a:rPr>
              <a:t>子</a:t>
            </a:r>
            <a:r>
              <a:rPr kumimoji="1" lang="zh-CN" altLang="en-US"/>
              <a:t>组件中</a:t>
            </a:r>
            <a:r>
              <a:rPr kumimoji="1" lang="zh-CN" altLang="en-US">
                <a:solidFill>
                  <a:srgbClr val="C00000"/>
                </a:solidFill>
              </a:rPr>
              <a:t>传</a:t>
            </a:r>
            <a:r>
              <a:rPr kumimoji="1" lang="zh-CN" altLang="en-US"/>
              <a:t>递给</a:t>
            </a:r>
            <a:r>
              <a:rPr kumimoji="1" lang="zh-CN" altLang="en-US">
                <a:solidFill>
                  <a:srgbClr val="C00000"/>
                </a:solidFill>
              </a:rPr>
              <a:t>父</a:t>
            </a:r>
            <a:r>
              <a:rPr kumimoji="1" lang="zh-CN" altLang="en-US"/>
              <a:t>组件；在子组件中修改了数据，也会更新父组件中的数据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1.1 </a:t>
            </a:r>
            <a:r>
              <a:rPr kumimoji="1" lang="zh-CN" altLang="en-US"/>
              <a:t>基本父子通信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0"/>
            <a:ext cx="10719120" cy="1057395"/>
          </a:xfrm>
        </p:spPr>
        <p:txBody>
          <a:bodyPr/>
          <a:lstStyle/>
          <a:p>
            <a:r>
              <a:rPr kumimoji="1" lang="zh-CN" altLang="en-US"/>
              <a:t>父子关系：一个组件</a:t>
            </a:r>
            <a:r>
              <a:rPr kumimoji="1" lang="en-US" altLang="zh-CN"/>
              <a:t>A</a:t>
            </a:r>
            <a:r>
              <a:rPr kumimoji="1" lang="zh-CN" altLang="en-US"/>
              <a:t>的模板中使用了另一个组件</a:t>
            </a:r>
            <a:r>
              <a:rPr kumimoji="1" lang="en-US" altLang="zh-CN"/>
              <a:t>B</a:t>
            </a:r>
            <a:r>
              <a:rPr kumimoji="1" lang="zh-CN" altLang="en-US"/>
              <a:t>，就称</a:t>
            </a:r>
            <a:r>
              <a:rPr kumimoji="1" lang="en-US" altLang="zh-CN"/>
              <a:t>A</a:t>
            </a:r>
            <a:r>
              <a:rPr kumimoji="1" lang="zh-CN" altLang="en-US"/>
              <a:t>是</a:t>
            </a:r>
            <a:r>
              <a:rPr kumimoji="1" lang="en-US" altLang="zh-CN"/>
              <a:t>B</a:t>
            </a:r>
            <a:r>
              <a:rPr kumimoji="1" lang="zh-CN" altLang="en-US"/>
              <a:t>的父组件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595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2089910"/>
            <a:ext cx="8340615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原则：你情我愿。 父组件愿意传递（自定义属性），子组件愿意接收（</a:t>
            </a:r>
            <a:r>
              <a:rPr kumimoji="1" lang="en-US" altLang="zh-CN"/>
              <a:t>props</a:t>
            </a:r>
            <a:r>
              <a:rPr kumimoji="1" lang="zh-CN" altLang="en-US"/>
              <a:t>）</a:t>
            </a:r>
            <a:endParaRPr kumimoji="1"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1.1 </a:t>
            </a:r>
            <a:r>
              <a:rPr kumimoji="1" lang="zh-CN" altLang="en-US"/>
              <a:t>基本父子通信</a:t>
            </a:r>
            <a:r>
              <a:rPr kumimoji="1" lang="en-US" altLang="zh-CN"/>
              <a:t>-</a:t>
            </a:r>
            <a:r>
              <a:rPr kumimoji="1" lang="zh-CN" altLang="en-US"/>
              <a:t>父传子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0"/>
            <a:ext cx="10719120" cy="1057395"/>
          </a:xfrm>
        </p:spPr>
        <p:txBody>
          <a:bodyPr/>
          <a:lstStyle/>
          <a:p>
            <a:r>
              <a:rPr kumimoji="1" lang="zh-CN" altLang="en-US"/>
              <a:t>父传子：把数据从父组件中传递给子组件；在父组件中修改了数据，也会更新子组件中的数据</a:t>
            </a:r>
            <a:endParaRPr kumimoji="1" lang="en-US" altLang="zh-CN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68A458-401B-455B-84AE-0000EDAB3ED0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802059-A510-468D-B67E-4865CAE6958D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9BD96-6D3E-430A-A683-7858E38FD001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2BA052-B061-40EF-9280-06582447ECD6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7FBA2C86-4ECF-4A45-8F9D-D5C7E1BB9D7D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0800000" flipV="1">
            <a:off x="9051495" y="3758126"/>
            <a:ext cx="633290" cy="10653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AB56FC-0EBE-44E9-8590-5C9B8BF3BA63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73F000-3DC9-45A0-A789-13ED3579DB7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0F1C2-8C3E-458E-BFE1-4DFD642E91E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060611C-4C78-4A35-88C1-E16F3913E4F8}"/>
              </a:ext>
            </a:extLst>
          </p:cNvPr>
          <p:cNvSpPr/>
          <p:nvPr/>
        </p:nvSpPr>
        <p:spPr>
          <a:xfrm>
            <a:off x="798208" y="2907559"/>
            <a:ext cx="5124892" cy="176944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3AEB4A-436E-454F-8C28-7555D3AA6203}"/>
              </a:ext>
            </a:extLst>
          </p:cNvPr>
          <p:cNvSpPr txBox="1"/>
          <p:nvPr/>
        </p:nvSpPr>
        <p:spPr>
          <a:xfrm>
            <a:off x="798208" y="3069359"/>
            <a:ext cx="3882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&lt;sonB :p1=“num” p2=“</a:t>
            </a:r>
            <a:r>
              <a:rPr lang="zh-CN" altLang="en-US"/>
              <a:t>李白</a:t>
            </a:r>
            <a:r>
              <a:rPr lang="en-US" altLang="zh-CN"/>
              <a:t>”&gt;&lt;/sonB&gt;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8DF0C-2088-47AC-B0F9-FD7C0CBC415A}"/>
              </a:ext>
            </a:extLst>
          </p:cNvPr>
          <p:cNvSpPr txBox="1"/>
          <p:nvPr/>
        </p:nvSpPr>
        <p:spPr>
          <a:xfrm>
            <a:off x="4844353" y="4234407"/>
            <a:ext cx="100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父组件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6A7BD9-B97D-4E0E-A292-85CFFDF2E89A}"/>
              </a:ext>
            </a:extLst>
          </p:cNvPr>
          <p:cNvSpPr/>
          <p:nvPr/>
        </p:nvSpPr>
        <p:spPr>
          <a:xfrm>
            <a:off x="798207" y="4838806"/>
            <a:ext cx="5124892" cy="13705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76419D-7D8D-4144-B89D-16AD8F00330D}"/>
              </a:ext>
            </a:extLst>
          </p:cNvPr>
          <p:cNvSpPr txBox="1"/>
          <p:nvPr/>
        </p:nvSpPr>
        <p:spPr>
          <a:xfrm>
            <a:off x="888692" y="5153791"/>
            <a:ext cx="3882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{</a:t>
            </a:r>
          </a:p>
          <a:p>
            <a:r>
              <a:rPr lang="en-US" altLang="zh-CN"/>
              <a:t>    props: [‘p1’, ‘p2’]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919010-5567-4CF2-8F48-40A9786F9FCC}"/>
              </a:ext>
            </a:extLst>
          </p:cNvPr>
          <p:cNvSpPr txBox="1"/>
          <p:nvPr/>
        </p:nvSpPr>
        <p:spPr>
          <a:xfrm>
            <a:off x="4781695" y="5740048"/>
            <a:ext cx="100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子组件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B10A8D-1F44-4AB1-81C7-AFDC1036DC84}"/>
              </a:ext>
            </a:extLst>
          </p:cNvPr>
          <p:cNvSpPr txBox="1"/>
          <p:nvPr/>
        </p:nvSpPr>
        <p:spPr>
          <a:xfrm>
            <a:off x="888692" y="3726514"/>
            <a:ext cx="3882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data: {</a:t>
            </a:r>
          </a:p>
          <a:p>
            <a:r>
              <a:rPr lang="en-US" altLang="zh-CN"/>
              <a:t>     return: { num: 10}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848833E-68F6-4693-BEC7-1AEB741F3D19}"/>
              </a:ext>
            </a:extLst>
          </p:cNvPr>
          <p:cNvCxnSpPr>
            <a:cxnSpLocks/>
          </p:cNvCxnSpPr>
          <p:nvPr/>
        </p:nvCxnSpPr>
        <p:spPr>
          <a:xfrm flipH="1">
            <a:off x="2068497" y="3408186"/>
            <a:ext cx="219004" cy="211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7D38B6-924C-4A39-86E2-7F24960E362E}"/>
              </a:ext>
            </a:extLst>
          </p:cNvPr>
          <p:cNvCxnSpPr>
            <a:cxnSpLocks/>
          </p:cNvCxnSpPr>
          <p:nvPr/>
        </p:nvCxnSpPr>
        <p:spPr>
          <a:xfrm flipH="1">
            <a:off x="2507215" y="3395775"/>
            <a:ext cx="757224" cy="212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1">
            <a:extLst>
              <a:ext uri="{FF2B5EF4-FFF2-40B4-BE49-F238E27FC236}">
                <a16:creationId xmlns:a16="http://schemas.microsoft.com/office/drawing/2014/main" id="{6790D00D-08F3-45A6-A4B4-76B4797BF9B2}"/>
              </a:ext>
            </a:extLst>
          </p:cNvPr>
          <p:cNvSpPr txBox="1">
            <a:spLocks/>
          </p:cNvSpPr>
          <p:nvPr/>
        </p:nvSpPr>
        <p:spPr>
          <a:xfrm>
            <a:off x="710878" y="1661902"/>
            <a:ext cx="834061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原理：自定义属性</a:t>
            </a:r>
            <a:r>
              <a:rPr kumimoji="1" lang="en-US" altLang="zh-CN"/>
              <a:t>+props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53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2089910"/>
            <a:ext cx="8340615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原则：你情我愿。 父组件愿意传递（自定义属性），子组件愿意接收（</a:t>
            </a:r>
            <a:r>
              <a:rPr kumimoji="1" lang="en-US" altLang="zh-CN"/>
              <a:t>props</a:t>
            </a:r>
            <a:r>
              <a:rPr kumimoji="1" lang="zh-CN" altLang="en-US"/>
              <a:t>）</a:t>
            </a:r>
            <a:endParaRPr kumimoji="1"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1.1 </a:t>
            </a:r>
            <a:r>
              <a:rPr kumimoji="1" lang="zh-CN" altLang="en-US"/>
              <a:t>基本父子通信</a:t>
            </a:r>
            <a:r>
              <a:rPr kumimoji="1" lang="en-US" altLang="zh-CN"/>
              <a:t>-</a:t>
            </a:r>
            <a:r>
              <a:rPr kumimoji="1" lang="zh-CN" altLang="en-US"/>
              <a:t>子传父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0"/>
            <a:ext cx="10719120" cy="1057395"/>
          </a:xfrm>
        </p:spPr>
        <p:txBody>
          <a:bodyPr/>
          <a:lstStyle/>
          <a:p>
            <a:r>
              <a:rPr kumimoji="1" lang="zh-CN" altLang="en-US"/>
              <a:t>子传父：把数据从子组件中传递给父组件；在父组件中修改了数据，也会更新子组件中的数据</a:t>
            </a:r>
            <a:endParaRPr kumimoji="1" lang="en-US" altLang="zh-CN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68A458-401B-455B-84AE-0000EDAB3ED0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802059-A510-468D-B67E-4865CAE6958D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9BD96-6D3E-430A-A683-7858E38FD001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2BA052-B061-40EF-9280-06582447ECD6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7FBA2C86-4ECF-4A45-8F9D-D5C7E1BB9D7D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5400000" flipH="1" flipV="1">
            <a:off x="8835464" y="3974159"/>
            <a:ext cx="1065353" cy="63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AB56FC-0EBE-44E9-8590-5C9B8BF3BA63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73F000-3DC9-45A0-A789-13ED3579DB7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0F1C2-8C3E-458E-BFE1-4DFD642E91E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060611C-4C78-4A35-88C1-E16F3913E4F8}"/>
              </a:ext>
            </a:extLst>
          </p:cNvPr>
          <p:cNvSpPr/>
          <p:nvPr/>
        </p:nvSpPr>
        <p:spPr>
          <a:xfrm>
            <a:off x="798208" y="2907559"/>
            <a:ext cx="5124892" cy="176944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3AEB4A-436E-454F-8C28-7555D3AA6203}"/>
              </a:ext>
            </a:extLst>
          </p:cNvPr>
          <p:cNvSpPr txBox="1"/>
          <p:nvPr/>
        </p:nvSpPr>
        <p:spPr>
          <a:xfrm>
            <a:off x="798208" y="3069359"/>
            <a:ext cx="3882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&lt;sonB @my-event=“hEvent”&gt;&lt;/sonB&gt;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8DF0C-2088-47AC-B0F9-FD7C0CBC415A}"/>
              </a:ext>
            </a:extLst>
          </p:cNvPr>
          <p:cNvSpPr txBox="1"/>
          <p:nvPr/>
        </p:nvSpPr>
        <p:spPr>
          <a:xfrm>
            <a:off x="4844353" y="4234407"/>
            <a:ext cx="100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父组件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6A7BD9-B97D-4E0E-A292-85CFFDF2E89A}"/>
              </a:ext>
            </a:extLst>
          </p:cNvPr>
          <p:cNvSpPr/>
          <p:nvPr/>
        </p:nvSpPr>
        <p:spPr>
          <a:xfrm>
            <a:off x="798207" y="4838806"/>
            <a:ext cx="5124892" cy="13705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76419D-7D8D-4144-B89D-16AD8F00330D}"/>
              </a:ext>
            </a:extLst>
          </p:cNvPr>
          <p:cNvSpPr txBox="1"/>
          <p:nvPr/>
        </p:nvSpPr>
        <p:spPr>
          <a:xfrm>
            <a:off x="888692" y="5153791"/>
            <a:ext cx="3882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某个时刻</a:t>
            </a:r>
            <a:endParaRPr lang="en-US" altLang="zh-CN"/>
          </a:p>
          <a:p>
            <a:r>
              <a:rPr lang="en-US" altLang="zh-CN"/>
              <a:t>this.$emit(‘my-event’, {a:1, b:2})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919010-5567-4CF2-8F48-40A9786F9FCC}"/>
              </a:ext>
            </a:extLst>
          </p:cNvPr>
          <p:cNvSpPr txBox="1"/>
          <p:nvPr/>
        </p:nvSpPr>
        <p:spPr>
          <a:xfrm>
            <a:off x="4781695" y="5740048"/>
            <a:ext cx="100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子组件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B10A8D-1F44-4AB1-81C7-AFDC1036DC84}"/>
              </a:ext>
            </a:extLst>
          </p:cNvPr>
          <p:cNvSpPr txBox="1"/>
          <p:nvPr/>
        </p:nvSpPr>
        <p:spPr>
          <a:xfrm>
            <a:off x="888692" y="3726514"/>
            <a:ext cx="3882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methods: {</a:t>
            </a:r>
          </a:p>
          <a:p>
            <a:r>
              <a:rPr lang="en-US" altLang="zh-CN"/>
              <a:t>     hEvent(obj){  console.log(obj)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848833E-68F6-4693-BEC7-1AEB741F3D19}"/>
              </a:ext>
            </a:extLst>
          </p:cNvPr>
          <p:cNvCxnSpPr>
            <a:cxnSpLocks/>
          </p:cNvCxnSpPr>
          <p:nvPr/>
        </p:nvCxnSpPr>
        <p:spPr>
          <a:xfrm flipV="1">
            <a:off x="1950825" y="3408186"/>
            <a:ext cx="545793" cy="206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7D38B6-924C-4A39-86E2-7F24960E362E}"/>
              </a:ext>
            </a:extLst>
          </p:cNvPr>
          <p:cNvCxnSpPr>
            <a:cxnSpLocks/>
          </p:cNvCxnSpPr>
          <p:nvPr/>
        </p:nvCxnSpPr>
        <p:spPr>
          <a:xfrm flipH="1" flipV="1">
            <a:off x="2067770" y="4338021"/>
            <a:ext cx="1292884" cy="113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AEC19CB4-A68A-4453-83EA-58A33B27E4B5}"/>
              </a:ext>
            </a:extLst>
          </p:cNvPr>
          <p:cNvSpPr txBox="1">
            <a:spLocks/>
          </p:cNvSpPr>
          <p:nvPr/>
        </p:nvSpPr>
        <p:spPr>
          <a:xfrm>
            <a:off x="710878" y="1630150"/>
            <a:ext cx="834061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原理：自定义事件 </a:t>
            </a:r>
            <a:r>
              <a:rPr kumimoji="1" lang="en-US" altLang="zh-CN"/>
              <a:t>+ $emit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40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38512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基本父子通信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父子</a:t>
            </a:r>
            <a:r>
              <a:rPr lang="zh-CN" altLang="en-US" dirty="0">
                <a:solidFill>
                  <a:srgbClr val="AD2B26"/>
                </a:solidFill>
              </a:rPr>
              <a:t>通信</a:t>
            </a:r>
            <a:r>
              <a:rPr lang="zh-CN" altLang="en-US">
                <a:solidFill>
                  <a:srgbClr val="AD2B26"/>
                </a:solidFill>
              </a:rPr>
              <a:t>语法糖 </a:t>
            </a:r>
            <a:r>
              <a:rPr lang="en-US" altLang="zh-CN">
                <a:solidFill>
                  <a:srgbClr val="AD2B26"/>
                </a:solidFill>
              </a:rPr>
              <a:t>(v-model, .sync)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 dirty="0"/>
              <a:t>非父子通信</a:t>
            </a:r>
            <a:r>
              <a:rPr lang="en-US" altLang="zh-CN" dirty="0"/>
              <a:t>-</a:t>
            </a:r>
            <a:r>
              <a:rPr lang="en-US" altLang="zh-CN" dirty="0" err="1"/>
              <a:t>eventbus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</a:t>
            </a:r>
            <a:r>
              <a:rPr lang="zh-CN" altLang="en-US"/>
              <a:t> 复习组件通信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目标：复习前面学习过的组件之间通信方式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796B85-C56A-41C3-B946-6098A302A8DB}"/>
              </a:ext>
            </a:extLst>
          </p:cNvPr>
          <p:cNvSpPr txBox="1"/>
          <p:nvPr/>
        </p:nvSpPr>
        <p:spPr>
          <a:xfrm>
            <a:off x="692574" y="53594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/>
              <a:t>通信：在一个组件中的动作导致另一个组件中的数据更改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00475A6-90B9-44A4-9B0B-F386CAB83F3A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B9891E3-8946-457A-B573-98ACF0299B40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84D7588-21C4-4B03-AF79-247A07A473C6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B72459-A730-4DAF-9194-F9E0A02A2DBA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790423-70D1-453E-9D24-0F3477299179}"/>
              </a:ext>
            </a:extLst>
          </p:cNvPr>
          <p:cNvCxnSpPr>
            <a:cxnSpLocks/>
            <a:stCxn id="18" idx="4"/>
            <a:endCxn id="20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65FA176-5852-479F-A111-A0C2E9F777A3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A935584-8079-4C10-9E4E-EA3389B197FB}"/>
              </a:ext>
            </a:extLst>
          </p:cNvPr>
          <p:cNvCxnSpPr>
            <a:cxnSpLocks/>
            <a:stCxn id="16" idx="4"/>
            <a:endCxn id="21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22AE2B2-8B83-453F-B523-C3D98BC4ED57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0800000" flipV="1">
            <a:off x="9051495" y="3758126"/>
            <a:ext cx="633290" cy="106535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1. 2 </a:t>
            </a:r>
            <a:r>
              <a:rPr kumimoji="1" lang="zh-CN" altLang="en-US"/>
              <a:t>父子通信</a:t>
            </a:r>
            <a:r>
              <a:rPr kumimoji="1" lang="en-US" altLang="zh-CN"/>
              <a:t>-</a:t>
            </a:r>
            <a:r>
              <a:rPr kumimoji="1" lang="zh-CN" altLang="en-US"/>
              <a:t>语法糖</a:t>
            </a:r>
            <a:r>
              <a:rPr kumimoji="1" lang="en-US" altLang="zh-CN"/>
              <a:t>-v-model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10719120" cy="609986"/>
          </a:xfrm>
        </p:spPr>
        <p:txBody>
          <a:bodyPr/>
          <a:lstStyle/>
          <a:p>
            <a:r>
              <a:rPr kumimoji="1" lang="en-US" altLang="zh-CN"/>
              <a:t>v-model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68A458-401B-455B-84AE-0000EDAB3ED0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802059-A510-468D-B67E-4865CAE6958D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9BD96-6D3E-430A-A683-7858E38FD001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2BA052-B061-40EF-9280-06582447ECD6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AB56FC-0EBE-44E9-8590-5C9B8BF3BA63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73F000-3DC9-45A0-A789-13ED3579DB7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0F1C2-8C3E-458E-BFE1-4DFD642E91E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16A7BD9-B97D-4E0E-A292-85CFFDF2E89A}"/>
              </a:ext>
            </a:extLst>
          </p:cNvPr>
          <p:cNvSpPr/>
          <p:nvPr/>
        </p:nvSpPr>
        <p:spPr>
          <a:xfrm>
            <a:off x="752627" y="5452129"/>
            <a:ext cx="5770944" cy="10694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76419D-7D8D-4144-B89D-16AD8F00330D}"/>
              </a:ext>
            </a:extLst>
          </p:cNvPr>
          <p:cNvSpPr txBox="1"/>
          <p:nvPr/>
        </p:nvSpPr>
        <p:spPr>
          <a:xfrm>
            <a:off x="752627" y="5525192"/>
            <a:ext cx="3882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props: [‘value’],</a:t>
            </a:r>
          </a:p>
          <a:p>
            <a:endParaRPr lang="en-US" altLang="zh-CN"/>
          </a:p>
          <a:p>
            <a:r>
              <a:rPr lang="en-US" altLang="zh-CN"/>
              <a:t>this.$emit(‘input’, </a:t>
            </a:r>
            <a:r>
              <a:rPr lang="zh-CN" altLang="en-US"/>
              <a:t>要抛出的新数据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919010-5567-4CF2-8F48-40A9786F9FCC}"/>
              </a:ext>
            </a:extLst>
          </p:cNvPr>
          <p:cNvSpPr txBox="1"/>
          <p:nvPr/>
        </p:nvSpPr>
        <p:spPr>
          <a:xfrm>
            <a:off x="5302523" y="6079190"/>
            <a:ext cx="114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组件内部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B10A8D-1F44-4AB1-81C7-AFDC1036DC84}"/>
              </a:ext>
            </a:extLst>
          </p:cNvPr>
          <p:cNvSpPr txBox="1"/>
          <p:nvPr/>
        </p:nvSpPr>
        <p:spPr>
          <a:xfrm>
            <a:off x="752627" y="3714299"/>
            <a:ext cx="5770944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 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value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“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数据项”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@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input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”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hInput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”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&gt;&lt;/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methods: {</a:t>
            </a: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  hInput (obj) {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    this.</a:t>
            </a:r>
            <a:r>
              <a:rPr lang="zh-CN" altLang="en-US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数据项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=obj</a:t>
            </a: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  }</a:t>
            </a:r>
            <a:endParaRPr lang="en-US" altLang="zh-CN" sz="1400">
              <a:solidFill>
                <a:srgbClr val="80808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lang="zh-CN" altLang="en-US" sz="1400" b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AEC19CB4-A68A-4453-83EA-58A33B27E4B5}"/>
              </a:ext>
            </a:extLst>
          </p:cNvPr>
          <p:cNvSpPr txBox="1">
            <a:spLocks/>
          </p:cNvSpPr>
          <p:nvPr/>
        </p:nvSpPr>
        <p:spPr>
          <a:xfrm>
            <a:off x="710880" y="1493592"/>
            <a:ext cx="834061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它是</a:t>
            </a:r>
            <a:r>
              <a:rPr kumimoji="1" lang="en-US" altLang="zh-CN"/>
              <a:t>vue</a:t>
            </a:r>
            <a:r>
              <a:rPr kumimoji="1" lang="zh-CN" altLang="en-US"/>
              <a:t>中的双向数据绑定指令，在组件上使用</a:t>
            </a:r>
            <a:r>
              <a:rPr kumimoji="1" lang="en-US" altLang="zh-CN"/>
              <a:t>v-model</a:t>
            </a:r>
            <a:r>
              <a:rPr kumimoji="1" lang="zh-CN" altLang="en-US"/>
              <a:t>时，表示：</a:t>
            </a:r>
            <a:endParaRPr kumimoji="1" lang="en-US" altLang="zh-CN"/>
          </a:p>
          <a:p>
            <a:pPr>
              <a:buFont typeface="+mj-lt"/>
              <a:buAutoNum type="arabicPeriod"/>
            </a:pPr>
            <a:r>
              <a:rPr kumimoji="1" lang="zh-CN" altLang="en-US"/>
              <a:t>外界数据的变化会影响组件中数据的展示</a:t>
            </a:r>
            <a:endParaRPr kumimoji="1" lang="en-US" altLang="zh-CN"/>
          </a:p>
          <a:p>
            <a:pPr>
              <a:buFont typeface="+mj-lt"/>
              <a:buAutoNum type="arabicPeriod"/>
            </a:pPr>
            <a:r>
              <a:rPr kumimoji="1" lang="zh-CN" altLang="en-US"/>
              <a:t>组件中数据的变化会影响外界数据的变化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A5576D60-CE3D-4918-9913-9CE4FBD013C9}"/>
              </a:ext>
            </a:extLst>
          </p:cNvPr>
          <p:cNvSpPr txBox="1"/>
          <p:nvPr/>
        </p:nvSpPr>
        <p:spPr>
          <a:xfrm>
            <a:off x="752627" y="2813794"/>
            <a:ext cx="577094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 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v-model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“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数据项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&gt;&lt;/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FD2A47E-FE04-41E9-A4C8-6E32B40CC109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0800000" flipV="1">
            <a:off x="9051495" y="3758126"/>
            <a:ext cx="633290" cy="106535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FC428CCF-C412-4156-BD7E-02290F1670C6}"/>
              </a:ext>
            </a:extLst>
          </p:cNvPr>
          <p:cNvSpPr/>
          <p:nvPr/>
        </p:nvSpPr>
        <p:spPr>
          <a:xfrm>
            <a:off x="6665642" y="2957965"/>
            <a:ext cx="390617" cy="1175221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1. 2 </a:t>
            </a:r>
            <a:r>
              <a:rPr kumimoji="1" lang="zh-CN" altLang="en-US"/>
              <a:t>父子通信</a:t>
            </a:r>
            <a:r>
              <a:rPr kumimoji="1" lang="en-US" altLang="zh-CN"/>
              <a:t>-</a:t>
            </a:r>
            <a:r>
              <a:rPr kumimoji="1" lang="zh-CN" altLang="en-US"/>
              <a:t>语法糖</a:t>
            </a:r>
            <a:r>
              <a:rPr kumimoji="1" lang="en-US" altLang="zh-CN"/>
              <a:t>-.sync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3A77D-F916-DB4A-9F31-197A30E96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10719120" cy="609986"/>
          </a:xfrm>
        </p:spPr>
        <p:txBody>
          <a:bodyPr/>
          <a:lstStyle/>
          <a:p>
            <a:r>
              <a:rPr kumimoji="1" lang="en-US" altLang="zh-CN"/>
              <a:t>.sync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68A458-401B-455B-84AE-0000EDAB3ED0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802059-A510-468D-B67E-4865CAE6958D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9BD96-6D3E-430A-A683-7858E38FD001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2BA052-B061-40EF-9280-06582447ECD6}"/>
              </a:ext>
            </a:extLst>
          </p:cNvPr>
          <p:cNvSpPr/>
          <p:nvPr/>
        </p:nvSpPr>
        <p:spPr>
          <a:xfrm>
            <a:off x="10978606" y="340818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AB56FC-0EBE-44E9-8590-5C9B8BF3BA63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9672965" y="4086600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73F000-3DC9-45A0-A789-13ED3579DB7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0F1C2-8C3E-458E-BFE1-4DFD642E91E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0622836" y="2907559"/>
            <a:ext cx="484480" cy="59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16A7BD9-B97D-4E0E-A292-85CFFDF2E89A}"/>
              </a:ext>
            </a:extLst>
          </p:cNvPr>
          <p:cNvSpPr/>
          <p:nvPr/>
        </p:nvSpPr>
        <p:spPr>
          <a:xfrm>
            <a:off x="752627" y="5452129"/>
            <a:ext cx="5770944" cy="10694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76419D-7D8D-4144-B89D-16AD8F00330D}"/>
              </a:ext>
            </a:extLst>
          </p:cNvPr>
          <p:cNvSpPr txBox="1"/>
          <p:nvPr/>
        </p:nvSpPr>
        <p:spPr>
          <a:xfrm>
            <a:off x="752627" y="5525192"/>
            <a:ext cx="4470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props: [‘p1’],</a:t>
            </a:r>
          </a:p>
          <a:p>
            <a:endParaRPr lang="en-US" altLang="zh-CN"/>
          </a:p>
          <a:p>
            <a:r>
              <a:rPr lang="en-US" altLang="zh-CN"/>
              <a:t>this.$emit(‘update:p1’, </a:t>
            </a:r>
            <a:r>
              <a:rPr lang="zh-CN" altLang="en-US"/>
              <a:t>要抛出的新数据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919010-5567-4CF2-8F48-40A9786F9FCC}"/>
              </a:ext>
            </a:extLst>
          </p:cNvPr>
          <p:cNvSpPr txBox="1"/>
          <p:nvPr/>
        </p:nvSpPr>
        <p:spPr>
          <a:xfrm>
            <a:off x="5302523" y="6079190"/>
            <a:ext cx="114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组件内部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B10A8D-1F44-4AB1-81C7-AFDC1036DC84}"/>
              </a:ext>
            </a:extLst>
          </p:cNvPr>
          <p:cNvSpPr txBox="1"/>
          <p:nvPr/>
        </p:nvSpPr>
        <p:spPr>
          <a:xfrm>
            <a:off x="752627" y="3714299"/>
            <a:ext cx="5770944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 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p1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“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数据项”</a:t>
            </a:r>
            <a:r>
              <a:rPr lang="en-US" altLang="zh-CN" sz="1400" b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@update:p1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zh-CN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”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hInput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”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&gt;&lt;/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methods: {</a:t>
            </a: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  hInput (obj) {</a:t>
            </a: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    this.</a:t>
            </a:r>
            <a:r>
              <a:rPr lang="zh-CN" altLang="en-US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数据项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  <a:ea typeface="Alibaba PuHuiTi R"/>
              </a:rPr>
              <a:t>=obj</a:t>
            </a: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  }</a:t>
            </a:r>
            <a:endParaRPr lang="en-US" altLang="zh-CN" sz="1400">
              <a:solidFill>
                <a:srgbClr val="80808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lang="zh-CN" altLang="en-US" sz="1400" b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AEC19CB4-A68A-4453-83EA-58A33B27E4B5}"/>
              </a:ext>
            </a:extLst>
          </p:cNvPr>
          <p:cNvSpPr txBox="1">
            <a:spLocks/>
          </p:cNvSpPr>
          <p:nvPr/>
        </p:nvSpPr>
        <p:spPr>
          <a:xfrm>
            <a:off x="710880" y="1493592"/>
            <a:ext cx="834061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它是</a:t>
            </a:r>
            <a:r>
              <a:rPr kumimoji="1" lang="en-US" altLang="zh-CN"/>
              <a:t>vue</a:t>
            </a:r>
            <a:r>
              <a:rPr kumimoji="1" lang="zh-CN" altLang="en-US"/>
              <a:t>中的属性修饰符。</a:t>
            </a:r>
            <a:endParaRPr kumimoji="1" lang="en-US" altLang="zh-CN"/>
          </a:p>
          <a:p>
            <a:pPr>
              <a:buFont typeface="+mj-lt"/>
              <a:buAutoNum type="arabicPeriod"/>
            </a:pPr>
            <a:r>
              <a:rPr kumimoji="1" lang="zh-CN" altLang="en-US"/>
              <a:t>外界数据的变化会影响组件中数据的展示</a:t>
            </a:r>
            <a:endParaRPr kumimoji="1" lang="en-US" altLang="zh-CN"/>
          </a:p>
          <a:p>
            <a:pPr>
              <a:buFont typeface="+mj-lt"/>
              <a:buAutoNum type="arabicPeriod"/>
            </a:pPr>
            <a:r>
              <a:rPr kumimoji="1" lang="zh-CN" altLang="en-US"/>
              <a:t>组件中数据的变化会影响外界数据的变化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A5576D60-CE3D-4918-9913-9CE4FBD013C9}"/>
              </a:ext>
            </a:extLst>
          </p:cNvPr>
          <p:cNvSpPr txBox="1"/>
          <p:nvPr/>
        </p:nvSpPr>
        <p:spPr>
          <a:xfrm>
            <a:off x="752627" y="2813794"/>
            <a:ext cx="577094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zh-CN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 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pitchFamily="49" charset="0"/>
                <a:ea typeface="Alibaba PuHuiTi R"/>
              </a:rPr>
              <a:t>:p1.sync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Alibaba PuHuiTi R"/>
              </a:rPr>
              <a:t>=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“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  <a:ea typeface="Alibaba PuHuiTi R"/>
              </a:rPr>
              <a:t>数据项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Alibaba PuHuiTi R"/>
              </a:rPr>
              <a:t>"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&gt;&lt;/</a:t>
            </a:r>
            <a:r>
              <a:rPr lang="zh-CN" altLang="en-US" sz="1400">
                <a:solidFill>
                  <a:srgbClr val="569CD6"/>
                </a:solidFill>
                <a:latin typeface="Consolas" panose="020B0609020204030204" pitchFamily="49" charset="0"/>
                <a:ea typeface="Alibaba PuHuiTi R"/>
              </a:rPr>
              <a:t>组件</a:t>
            </a:r>
            <a:r>
              <a:rPr lang="en-US" altLang="zh-CN" sz="1400" b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Alibaba PuHuiTi R"/>
              </a:rPr>
              <a:t>&gt;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FD2A47E-FE04-41E9-A4C8-6E32B40CC109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0800000" flipV="1">
            <a:off x="9051495" y="3758126"/>
            <a:ext cx="633290" cy="106535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FC428CCF-C412-4156-BD7E-02290F1670C6}"/>
              </a:ext>
            </a:extLst>
          </p:cNvPr>
          <p:cNvSpPr/>
          <p:nvPr/>
        </p:nvSpPr>
        <p:spPr>
          <a:xfrm>
            <a:off x="6665642" y="2957965"/>
            <a:ext cx="390617" cy="1175221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3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38512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基本父子通信</a:t>
            </a:r>
            <a:endParaRPr lang="en-US" altLang="zh-CN"/>
          </a:p>
          <a:p>
            <a:r>
              <a:rPr lang="zh-CN" altLang="en-US"/>
              <a:t>父子</a:t>
            </a:r>
            <a:r>
              <a:rPr lang="zh-CN" altLang="en-US" dirty="0"/>
              <a:t>通信</a:t>
            </a:r>
            <a:r>
              <a:rPr lang="zh-CN" altLang="en-US"/>
              <a:t>语法糖 </a:t>
            </a:r>
            <a:r>
              <a:rPr lang="en-US" altLang="zh-CN"/>
              <a:t>(v-model, .sync)</a:t>
            </a:r>
            <a:endParaRPr lang="zh-CN" altLang="en-US" dirty="0"/>
          </a:p>
          <a:p>
            <a:r>
              <a:rPr lang="zh-CN" altLang="en-US" dirty="0">
                <a:solidFill>
                  <a:srgbClr val="AD2B26"/>
                </a:solidFill>
              </a:rPr>
              <a:t>非父子通信</a:t>
            </a:r>
            <a:r>
              <a:rPr lang="en-US" altLang="zh-CN" dirty="0">
                <a:solidFill>
                  <a:srgbClr val="AD2B26"/>
                </a:solidFill>
              </a:rPr>
              <a:t>-</a:t>
            </a:r>
            <a:r>
              <a:rPr lang="en-US" altLang="zh-CN" dirty="0" err="1">
                <a:solidFill>
                  <a:srgbClr val="AD2B26"/>
                </a:solidFill>
              </a:rPr>
              <a:t>eventbus</a:t>
            </a:r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</a:t>
            </a:r>
            <a:r>
              <a:rPr lang="zh-CN" altLang="en-US"/>
              <a:t> 复习组件通信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目标：复习前面学习过的组件之间通信方式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796B85-C56A-41C3-B946-6098A302A8DB}"/>
              </a:ext>
            </a:extLst>
          </p:cNvPr>
          <p:cNvSpPr txBox="1"/>
          <p:nvPr/>
        </p:nvSpPr>
        <p:spPr>
          <a:xfrm>
            <a:off x="692574" y="53594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/>
              <a:t>通信：在一个组件中的动作导致另一个组件中的数据更改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00475A6-90B9-44A4-9B0B-F386CAB83F3A}"/>
              </a:ext>
            </a:extLst>
          </p:cNvPr>
          <p:cNvSpPr/>
          <p:nvPr/>
        </p:nvSpPr>
        <p:spPr>
          <a:xfrm>
            <a:off x="10183391" y="225061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root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B9891E3-8946-457A-B573-98ACF0299B40}"/>
              </a:ext>
            </a:extLst>
          </p:cNvPr>
          <p:cNvSpPr/>
          <p:nvPr/>
        </p:nvSpPr>
        <p:spPr>
          <a:xfrm>
            <a:off x="9684785" y="3429653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84D7588-21C4-4B03-AF79-247A07A473C6}"/>
              </a:ext>
            </a:extLst>
          </p:cNvPr>
          <p:cNvSpPr/>
          <p:nvPr/>
        </p:nvSpPr>
        <p:spPr>
          <a:xfrm>
            <a:off x="8922785" y="4727272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B72459-A730-4DAF-9194-F9E0A02A2DBA}"/>
              </a:ext>
            </a:extLst>
          </p:cNvPr>
          <p:cNvSpPr/>
          <p:nvPr/>
        </p:nvSpPr>
        <p:spPr>
          <a:xfrm>
            <a:off x="11041676" y="3430319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790423-70D1-453E-9D24-0F3477299179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 flipH="1">
            <a:off x="9362230" y="3990392"/>
            <a:ext cx="451265" cy="7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65FA176-5852-479F-A111-A0C2E9F777A3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10124230" y="2907559"/>
            <a:ext cx="498606" cy="52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A935584-8079-4C10-9E4E-EA3389B197FB}"/>
              </a:ext>
            </a:extLst>
          </p:cNvPr>
          <p:cNvCxnSpPr>
            <a:cxnSpLocks/>
            <a:stCxn id="16" idx="4"/>
            <a:endCxn id="21" idx="1"/>
          </p:cNvCxnSpPr>
          <p:nvPr/>
        </p:nvCxnSpPr>
        <p:spPr>
          <a:xfrm>
            <a:off x="10622836" y="2907559"/>
            <a:ext cx="547550" cy="618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22AE2B2-8B83-453F-B523-C3D98BC4ED57}"/>
              </a:ext>
            </a:extLst>
          </p:cNvPr>
          <p:cNvCxnSpPr>
            <a:cxnSpLocks/>
            <a:stCxn id="21" idx="4"/>
            <a:endCxn id="20" idx="6"/>
          </p:cNvCxnSpPr>
          <p:nvPr/>
        </p:nvCxnSpPr>
        <p:spPr>
          <a:xfrm rot="5400000">
            <a:off x="10157158" y="3731783"/>
            <a:ext cx="968480" cy="167944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21907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20352</TotalTime>
  <Words>854</Words>
  <Application>Microsoft Office PowerPoint</Application>
  <PresentationFormat>宽屏</PresentationFormat>
  <Paragraphs>144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1. 复习组件通信</vt:lpstr>
      <vt:lpstr>1.1 基本父子通信</vt:lpstr>
      <vt:lpstr>1.1 基本父子通信-父传子</vt:lpstr>
      <vt:lpstr>1.1 基本父子通信-子传父</vt:lpstr>
      <vt:lpstr>1. 复习组件通信</vt:lpstr>
      <vt:lpstr>1. 2 父子通信-语法糖-v-model</vt:lpstr>
      <vt:lpstr>1. 2 父子通信-语法糖-.sync</vt:lpstr>
      <vt:lpstr>1. 复习组件通信</vt:lpstr>
      <vt:lpstr>1.3 复习非父子通信-eventBus</vt:lpstr>
      <vt:lpstr>1.3 复习非父子通信-eventBus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528</cp:revision>
  <dcterms:created xsi:type="dcterms:W3CDTF">2020-03-31T02:23:27Z</dcterms:created>
  <dcterms:modified xsi:type="dcterms:W3CDTF">2021-02-26T09:20:59Z</dcterms:modified>
</cp:coreProperties>
</file>