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slideLayouts/slideLayout20.xml" ContentType="application/vnd.openxmlformats-officedocument.presentationml.slideLayout+xml"/>
  <Override PartName="/ppt/theme/theme7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  <p:sldMasterId id="2147483710" r:id="rId8"/>
  </p:sldMasterIdLst>
  <p:notesMasterIdLst>
    <p:notesMasterId r:id="rId48"/>
  </p:notesMasterIdLst>
  <p:handoutMasterIdLst>
    <p:handoutMasterId r:id="rId49"/>
  </p:handoutMasterIdLst>
  <p:sldIdLst>
    <p:sldId id="464" r:id="rId9"/>
    <p:sldId id="463" r:id="rId10"/>
    <p:sldId id="467" r:id="rId11"/>
    <p:sldId id="513" r:id="rId12"/>
    <p:sldId id="512" r:id="rId13"/>
    <p:sldId id="515" r:id="rId14"/>
    <p:sldId id="516" r:id="rId15"/>
    <p:sldId id="517" r:id="rId16"/>
    <p:sldId id="518" r:id="rId17"/>
    <p:sldId id="519" r:id="rId18"/>
    <p:sldId id="522" r:id="rId19"/>
    <p:sldId id="520" r:id="rId20"/>
    <p:sldId id="523" r:id="rId21"/>
    <p:sldId id="524" r:id="rId22"/>
    <p:sldId id="484" r:id="rId23"/>
    <p:sldId id="525" r:id="rId24"/>
    <p:sldId id="476" r:id="rId25"/>
    <p:sldId id="527" r:id="rId26"/>
    <p:sldId id="528" r:id="rId27"/>
    <p:sldId id="530" r:id="rId28"/>
    <p:sldId id="529" r:id="rId29"/>
    <p:sldId id="532" r:id="rId30"/>
    <p:sldId id="546" r:id="rId31"/>
    <p:sldId id="533" r:id="rId32"/>
    <p:sldId id="531" r:id="rId33"/>
    <p:sldId id="534" r:id="rId34"/>
    <p:sldId id="526" r:id="rId35"/>
    <p:sldId id="536" r:id="rId36"/>
    <p:sldId id="537" r:id="rId37"/>
    <p:sldId id="538" r:id="rId38"/>
    <p:sldId id="535" r:id="rId39"/>
    <p:sldId id="540" r:id="rId40"/>
    <p:sldId id="542" r:id="rId41"/>
    <p:sldId id="541" r:id="rId42"/>
    <p:sldId id="543" r:id="rId43"/>
    <p:sldId id="548" r:id="rId44"/>
    <p:sldId id="550" r:id="rId45"/>
    <p:sldId id="545" r:id="rId46"/>
    <p:sldId id="549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92C883-DABD-D14C-8012-CB19149D14F5}">
          <p14:sldIdLst>
            <p14:sldId id="464"/>
            <p14:sldId id="463"/>
          </p14:sldIdLst>
        </p14:section>
        <p14:section name="用vuecli创建项目" id="{20C7E19F-3BD9-4FD3-BC5A-C47C7980860B}">
          <p14:sldIdLst>
            <p14:sldId id="467"/>
            <p14:sldId id="513"/>
            <p14:sldId id="512"/>
            <p14:sldId id="515"/>
            <p14:sldId id="516"/>
            <p14:sldId id="517"/>
            <p14:sldId id="518"/>
            <p14:sldId id="519"/>
            <p14:sldId id="522"/>
            <p14:sldId id="520"/>
            <p14:sldId id="523"/>
            <p14:sldId id="524"/>
            <p14:sldId id="484"/>
            <p14:sldId id="525"/>
            <p14:sldId id="476"/>
            <p14:sldId id="527"/>
            <p14:sldId id="528"/>
            <p14:sldId id="530"/>
            <p14:sldId id="529"/>
            <p14:sldId id="532"/>
            <p14:sldId id="546"/>
            <p14:sldId id="533"/>
            <p14:sldId id="531"/>
            <p14:sldId id="534"/>
            <p14:sldId id="526"/>
            <p14:sldId id="536"/>
            <p14:sldId id="537"/>
            <p14:sldId id="538"/>
            <p14:sldId id="535"/>
            <p14:sldId id="540"/>
            <p14:sldId id="542"/>
            <p14:sldId id="541"/>
            <p14:sldId id="543"/>
            <p14:sldId id="548"/>
            <p14:sldId id="550"/>
            <p14:sldId id="545"/>
            <p14:sldId id="54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70006"/>
    <a:srgbClr val="AD2B26"/>
    <a:srgbClr val="49504F"/>
    <a:srgbClr val="FFFFE4"/>
    <a:srgbClr val="919191"/>
    <a:srgbClr val="333333"/>
    <a:srgbClr val="B60206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05" autoAdjust="0"/>
    <p:restoredTop sz="95852" autoAdjust="0"/>
  </p:normalViewPr>
  <p:slideViewPr>
    <p:cSldViewPr snapToGrid="0">
      <p:cViewPr varScale="1">
        <p:scale>
          <a:sx n="86" d="100"/>
          <a:sy n="86" d="100"/>
        </p:scale>
        <p:origin x="403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2021/2/26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 initial-scale=1.0"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#app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#ccc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.box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.2em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.2em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#ccc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根组件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com-a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com-a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com-d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com-d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"https://cdn.jsdelivr.net/npm/vue/dist/vue.js"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'com-a'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&lt;div class="box"&gt;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&lt;p&gt;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组件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A&lt;/p&gt;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&lt;com-b&gt;&lt;/com-b&gt;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&lt;com-c&gt;&lt;/com-c&gt;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&lt;/div&gt;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b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'com-b'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&lt;div class="box"&gt;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&lt;p&gt;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组件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B&lt;/p&gt;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数据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100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&lt;button @click="hSetNum10"&gt;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数据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+10&lt;/button&gt;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&lt;/div&gt;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`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hSetNum10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 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'com-c'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&lt;div class="box"&gt;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&lt;p&gt;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组件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C&lt;/p&gt;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数据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100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&lt;/div&gt;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})</a:t>
            </a:r>
          </a:p>
          <a:p>
            <a:b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'com-d'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&lt;div class="box"&gt;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&lt;p&gt;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组件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D&lt;/p&gt;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zh-CN" alt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数据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:100      &lt;/div&gt;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`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el: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"#app"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store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})</a:t>
            </a:r>
          </a:p>
          <a:p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968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/>
              <a:t>默认情况下，模块内部的 </a:t>
            </a:r>
            <a:r>
              <a:rPr lang="en-US" altLang="zh-CN"/>
              <a:t>action</a:t>
            </a:r>
            <a:r>
              <a:rPr lang="zh-CN" altLang="en-US"/>
              <a:t>、</a:t>
            </a:r>
            <a:r>
              <a:rPr lang="en-US" altLang="zh-CN"/>
              <a:t>mutation </a:t>
            </a:r>
            <a:r>
              <a:rPr lang="zh-CN" altLang="en-US"/>
              <a:t>和 </a:t>
            </a:r>
            <a:r>
              <a:rPr lang="en-US" altLang="zh-CN"/>
              <a:t>getter </a:t>
            </a:r>
            <a:r>
              <a:rPr lang="zh-CN" altLang="en-US"/>
              <a:t>是注册在全局命名空间的</a:t>
            </a:r>
            <a:r>
              <a:rPr lang="en-US" altLang="zh-CN"/>
              <a:t>——</a:t>
            </a:r>
            <a:r>
              <a:rPr lang="zh-CN" altLang="en-US"/>
              <a:t>这样使得多个模块能够对同一 </a:t>
            </a:r>
            <a:r>
              <a:rPr lang="en-US" altLang="zh-CN"/>
              <a:t>mutation </a:t>
            </a:r>
            <a:r>
              <a:rPr lang="zh-CN" altLang="en-US"/>
              <a:t>或 </a:t>
            </a:r>
            <a:r>
              <a:rPr lang="en-US" altLang="zh-CN"/>
              <a:t>action </a:t>
            </a:r>
            <a:r>
              <a:rPr lang="zh-CN" altLang="en-US"/>
              <a:t>作出响应。</a:t>
            </a:r>
          </a:p>
          <a:p>
            <a:pPr algn="l"/>
            <a:r>
              <a:rPr lang="zh-CN" altLang="en-US"/>
              <a:t>如果希望你的模块具有更高的封装度和复用性，你可以通过添加 </a:t>
            </a:r>
            <a:r>
              <a:rPr lang="en-US" altLang="zh-CN"/>
              <a:t>namespaced: true </a:t>
            </a:r>
            <a:r>
              <a:rPr lang="zh-CN" altLang="en-US"/>
              <a:t>的方式使其成为带命名空间的模块。当模块被注册后，它的所有 </a:t>
            </a:r>
            <a:r>
              <a:rPr lang="en-US" altLang="zh-CN"/>
              <a:t>getter</a:t>
            </a:r>
            <a:r>
              <a:rPr lang="zh-CN" altLang="en-US"/>
              <a:t>、</a:t>
            </a:r>
            <a:r>
              <a:rPr lang="en-US" altLang="zh-CN"/>
              <a:t>action </a:t>
            </a:r>
            <a:r>
              <a:rPr lang="zh-CN" altLang="en-US"/>
              <a:t>及 </a:t>
            </a:r>
            <a:r>
              <a:rPr lang="en-US" altLang="zh-CN"/>
              <a:t>mutation </a:t>
            </a:r>
            <a:r>
              <a:rPr lang="zh-CN" altLang="en-US"/>
              <a:t>都会自动根据模块注册的路径调整命名。例如：</a:t>
            </a:r>
            <a:r>
              <a:rPr lang="en-US" altLang="zh-CN"/>
              <a:t>’</a:t>
            </a:r>
            <a:r>
              <a:rPr lang="zh-CN" altLang="en-US"/>
              <a:t>模块名</a:t>
            </a:r>
            <a:r>
              <a:rPr lang="en-US" altLang="zh-CN"/>
              <a:t>/action</a:t>
            </a:r>
            <a:r>
              <a:rPr lang="zh-CN" altLang="en-US"/>
              <a:t>名</a:t>
            </a:r>
            <a:r>
              <a:rPr lang="en-US" altLang="zh-CN"/>
              <a:t>’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090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CC99CD"/>
                </a:solidFill>
                <a:effectLst/>
              </a:rPr>
              <a:t>const</a:t>
            </a:r>
            <a:r>
              <a:rPr lang="en-US" altLang="zh-CN"/>
              <a:t> </a:t>
            </a:r>
            <a:r>
              <a:rPr lang="en-US" altLang="zh-CN">
                <a:solidFill>
                  <a:srgbClr val="CCCCCC"/>
                </a:solidFill>
                <a:effectLst/>
              </a:rPr>
              <a:t>{</a:t>
            </a:r>
            <a:r>
              <a:rPr lang="en-US" altLang="zh-CN"/>
              <a:t> mapState</a:t>
            </a:r>
            <a:r>
              <a:rPr lang="en-US" altLang="zh-CN">
                <a:solidFill>
                  <a:srgbClr val="CCCCCC"/>
                </a:solidFill>
                <a:effectLst/>
              </a:rPr>
              <a:t>,</a:t>
            </a:r>
            <a:r>
              <a:rPr lang="en-US" altLang="zh-CN"/>
              <a:t> mapActions </a:t>
            </a:r>
            <a:r>
              <a:rPr lang="en-US" altLang="zh-CN">
                <a:solidFill>
                  <a:srgbClr val="CCCCCC"/>
                </a:solidFill>
                <a:effectLst/>
              </a:rPr>
              <a:t>}</a:t>
            </a:r>
            <a:r>
              <a:rPr lang="en-US" altLang="zh-CN"/>
              <a:t> </a:t>
            </a:r>
            <a:r>
              <a:rPr lang="en-US" altLang="zh-CN">
                <a:solidFill>
                  <a:srgbClr val="67CDCC"/>
                </a:solidFill>
                <a:effectLst/>
              </a:rPr>
              <a:t>=</a:t>
            </a:r>
            <a:r>
              <a:rPr lang="en-US" altLang="zh-CN"/>
              <a:t> </a:t>
            </a:r>
            <a:r>
              <a:rPr lang="en-US" altLang="zh-CN">
                <a:solidFill>
                  <a:srgbClr val="F08D49"/>
                </a:solidFill>
                <a:effectLst/>
              </a:rPr>
              <a:t>createNamespacedHelpers</a:t>
            </a:r>
            <a:r>
              <a:rPr lang="en-US" altLang="zh-CN">
                <a:solidFill>
                  <a:srgbClr val="CCCCCC"/>
                </a:solidFill>
                <a:effectLst/>
              </a:rPr>
              <a:t>(</a:t>
            </a:r>
            <a:r>
              <a:rPr lang="en-US" altLang="zh-CN">
                <a:solidFill>
                  <a:srgbClr val="7EC699"/>
                </a:solidFill>
                <a:effectLst/>
              </a:rPr>
              <a:t>'some/nested/module'</a:t>
            </a:r>
            <a:r>
              <a:rPr lang="en-US" altLang="zh-CN">
                <a:solidFill>
                  <a:srgbClr val="CCCCCC"/>
                </a:solidFill>
                <a:effectLst/>
              </a:rPr>
              <a:t>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94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149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874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175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82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110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450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/>
              <a:t>默认情况下，模块内部的 </a:t>
            </a:r>
            <a:r>
              <a:rPr lang="en-US" altLang="zh-CN"/>
              <a:t>action</a:t>
            </a:r>
            <a:r>
              <a:rPr lang="zh-CN" altLang="en-US"/>
              <a:t>、</a:t>
            </a:r>
            <a:r>
              <a:rPr lang="en-US" altLang="zh-CN"/>
              <a:t>mutation </a:t>
            </a:r>
            <a:r>
              <a:rPr lang="zh-CN" altLang="en-US"/>
              <a:t>和 </a:t>
            </a:r>
            <a:r>
              <a:rPr lang="en-US" altLang="zh-CN"/>
              <a:t>getter </a:t>
            </a:r>
            <a:r>
              <a:rPr lang="zh-CN" altLang="en-US"/>
              <a:t>是注册在全局命名空间的</a:t>
            </a:r>
            <a:r>
              <a:rPr lang="en-US" altLang="zh-CN"/>
              <a:t>——</a:t>
            </a:r>
            <a:r>
              <a:rPr lang="zh-CN" altLang="en-US"/>
              <a:t>这样使得多个模块能够对同一 </a:t>
            </a:r>
            <a:r>
              <a:rPr lang="en-US" altLang="zh-CN"/>
              <a:t>mutation </a:t>
            </a:r>
            <a:r>
              <a:rPr lang="zh-CN" altLang="en-US"/>
              <a:t>或 </a:t>
            </a:r>
            <a:r>
              <a:rPr lang="en-US" altLang="zh-CN"/>
              <a:t>action </a:t>
            </a:r>
            <a:r>
              <a:rPr lang="zh-CN" altLang="en-US"/>
              <a:t>作出响应。</a:t>
            </a:r>
          </a:p>
          <a:p>
            <a:pPr algn="l"/>
            <a:r>
              <a:rPr lang="zh-CN" altLang="en-US"/>
              <a:t>如果希望你的模块具有更高的封装度和复用性，你可以通过添加 </a:t>
            </a:r>
            <a:r>
              <a:rPr lang="en-US" altLang="zh-CN"/>
              <a:t>namespaced: true </a:t>
            </a:r>
            <a:r>
              <a:rPr lang="zh-CN" altLang="en-US"/>
              <a:t>的方式使其成为带命名空间的模块。当模块被注册后，它的所有 </a:t>
            </a:r>
            <a:r>
              <a:rPr lang="en-US" altLang="zh-CN"/>
              <a:t>getter</a:t>
            </a:r>
            <a:r>
              <a:rPr lang="zh-CN" altLang="en-US"/>
              <a:t>、</a:t>
            </a:r>
            <a:r>
              <a:rPr lang="en-US" altLang="zh-CN"/>
              <a:t>action </a:t>
            </a:r>
            <a:r>
              <a:rPr lang="zh-CN" altLang="en-US"/>
              <a:t>及 </a:t>
            </a:r>
            <a:r>
              <a:rPr lang="en-US" altLang="zh-CN"/>
              <a:t>mutation </a:t>
            </a:r>
            <a:r>
              <a:rPr lang="zh-CN" altLang="en-US"/>
              <a:t>都会自动根据模块注册的路径调整命名。例如：</a:t>
            </a:r>
            <a:r>
              <a:rPr lang="en-US" altLang="zh-CN"/>
              <a:t>’</a:t>
            </a:r>
            <a:r>
              <a:rPr lang="zh-CN" altLang="en-US"/>
              <a:t>模块名</a:t>
            </a:r>
            <a:r>
              <a:rPr lang="en-US" altLang="zh-CN"/>
              <a:t>/action</a:t>
            </a:r>
            <a:r>
              <a:rPr lang="zh-CN" altLang="en-US"/>
              <a:t>名</a:t>
            </a:r>
            <a:r>
              <a:rPr lang="en-US" altLang="zh-CN"/>
              <a:t>’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138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/>
              <a:t>默认情况下，模块内部的 </a:t>
            </a:r>
            <a:r>
              <a:rPr lang="en-US" altLang="zh-CN"/>
              <a:t>action</a:t>
            </a:r>
            <a:r>
              <a:rPr lang="zh-CN" altLang="en-US"/>
              <a:t>、</a:t>
            </a:r>
            <a:r>
              <a:rPr lang="en-US" altLang="zh-CN"/>
              <a:t>mutation </a:t>
            </a:r>
            <a:r>
              <a:rPr lang="zh-CN" altLang="en-US"/>
              <a:t>和 </a:t>
            </a:r>
            <a:r>
              <a:rPr lang="en-US" altLang="zh-CN"/>
              <a:t>getter </a:t>
            </a:r>
            <a:r>
              <a:rPr lang="zh-CN" altLang="en-US"/>
              <a:t>是注册在全局命名空间的</a:t>
            </a:r>
            <a:r>
              <a:rPr lang="en-US" altLang="zh-CN"/>
              <a:t>——</a:t>
            </a:r>
            <a:r>
              <a:rPr lang="zh-CN" altLang="en-US"/>
              <a:t>这样使得多个模块能够对同一 </a:t>
            </a:r>
            <a:r>
              <a:rPr lang="en-US" altLang="zh-CN"/>
              <a:t>mutation </a:t>
            </a:r>
            <a:r>
              <a:rPr lang="zh-CN" altLang="en-US"/>
              <a:t>或 </a:t>
            </a:r>
            <a:r>
              <a:rPr lang="en-US" altLang="zh-CN"/>
              <a:t>action </a:t>
            </a:r>
            <a:r>
              <a:rPr lang="zh-CN" altLang="en-US"/>
              <a:t>作出响应。</a:t>
            </a:r>
          </a:p>
          <a:p>
            <a:pPr algn="l"/>
            <a:r>
              <a:rPr lang="zh-CN" altLang="en-US"/>
              <a:t>如果希望你的模块具有更高的封装度和复用性，你可以通过添加 </a:t>
            </a:r>
            <a:r>
              <a:rPr lang="en-US" altLang="zh-CN"/>
              <a:t>namespaced: true </a:t>
            </a:r>
            <a:r>
              <a:rPr lang="zh-CN" altLang="en-US"/>
              <a:t>的方式使其成为带命名空间的模块。当模块被注册后，它的所有 </a:t>
            </a:r>
            <a:r>
              <a:rPr lang="en-US" altLang="zh-CN"/>
              <a:t>getter</a:t>
            </a:r>
            <a:r>
              <a:rPr lang="zh-CN" altLang="en-US"/>
              <a:t>、</a:t>
            </a:r>
            <a:r>
              <a:rPr lang="en-US" altLang="zh-CN"/>
              <a:t>action </a:t>
            </a:r>
            <a:r>
              <a:rPr lang="zh-CN" altLang="en-US"/>
              <a:t>及 </a:t>
            </a:r>
            <a:r>
              <a:rPr lang="en-US" altLang="zh-CN"/>
              <a:t>mutation </a:t>
            </a:r>
            <a:r>
              <a:rPr lang="zh-CN" altLang="en-US"/>
              <a:t>都会自动根据模块注册的路径调整命名。例如：</a:t>
            </a:r>
            <a:r>
              <a:rPr lang="en-US" altLang="zh-CN"/>
              <a:t>’</a:t>
            </a:r>
            <a:r>
              <a:rPr lang="zh-CN" altLang="en-US"/>
              <a:t>模块名</a:t>
            </a:r>
            <a:r>
              <a:rPr lang="en-US" altLang="zh-CN"/>
              <a:t>/action</a:t>
            </a:r>
            <a:r>
              <a:rPr lang="zh-CN" altLang="en-US"/>
              <a:t>名</a:t>
            </a:r>
            <a:r>
              <a:rPr lang="en-US" altLang="zh-CN"/>
              <a:t>’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65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954945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33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59085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0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9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4" r:id="rId10"/>
    <p:sldLayoutId id="2147483681" r:id="rId11"/>
    <p:sldLayoutId id="2147483693" r:id="rId12"/>
    <p:sldLayoutId id="214748370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369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5F2403-DAC9-454A-9779-7331986EC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7" y="1087755"/>
            <a:ext cx="6914410" cy="4322445"/>
          </a:xfrm>
        </p:spPr>
        <p:txBody>
          <a:bodyPr/>
          <a:lstStyle/>
          <a:p>
            <a:r>
              <a:rPr kumimoji="1" lang="zh-CN" altLang="en-US"/>
              <a:t>用</a:t>
            </a:r>
            <a:r>
              <a:rPr kumimoji="1" lang="en-US" altLang="zh-CN"/>
              <a:t>vuecli </a:t>
            </a:r>
            <a:r>
              <a:rPr kumimoji="1" lang="zh-CN" altLang="en-US"/>
              <a:t>脚手架工具创建项目（选中</a:t>
            </a:r>
            <a:r>
              <a:rPr kumimoji="1" lang="en-US" altLang="zh-CN"/>
              <a:t>vuex</a:t>
            </a:r>
            <a:r>
              <a:rPr kumimoji="1" lang="zh-CN" altLang="en-US"/>
              <a:t>项）</a:t>
            </a:r>
            <a:endParaRPr kumimoji="1" lang="en-US" altLang="zh-CN"/>
          </a:p>
          <a:p>
            <a:r>
              <a:rPr kumimoji="1" lang="zh-CN" altLang="en-US"/>
              <a:t>学习</a:t>
            </a:r>
            <a:r>
              <a:rPr kumimoji="1" lang="en-US" altLang="zh-CN"/>
              <a:t>vuex</a:t>
            </a:r>
            <a:r>
              <a:rPr kumimoji="1" lang="zh-CN" altLang="en-US"/>
              <a:t>的使用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45184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D0F6B2F-6281-4AED-BB5A-45479AA529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vuex</a:t>
            </a:r>
          </a:p>
          <a:p>
            <a:r>
              <a:rPr lang="zh-CN" altLang="en-US"/>
              <a:t>定义</a:t>
            </a:r>
            <a:r>
              <a:rPr lang="en-US" altLang="zh-CN"/>
              <a:t>store</a:t>
            </a:r>
            <a:r>
              <a:rPr lang="zh-CN" altLang="en-US"/>
              <a:t>（定义公共数据和操作数据的方法）</a:t>
            </a:r>
            <a:endParaRPr lang="en-US" altLang="zh-CN"/>
          </a:p>
          <a:p>
            <a:r>
              <a:rPr lang="zh-CN" altLang="en-US"/>
              <a:t>把</a:t>
            </a:r>
            <a:r>
              <a:rPr lang="en-US" altLang="zh-CN"/>
              <a:t>store</a:t>
            </a:r>
            <a:r>
              <a:rPr lang="zh-CN" altLang="en-US"/>
              <a:t>注入到</a:t>
            </a:r>
            <a:r>
              <a:rPr lang="en-US" altLang="zh-CN"/>
              <a:t>vue</a:t>
            </a:r>
            <a:r>
              <a:rPr lang="zh-CN" altLang="en-US"/>
              <a:t>实例</a:t>
            </a:r>
          </a:p>
          <a:p>
            <a:r>
              <a:rPr lang="zh-CN" altLang="en-US"/>
              <a:t>在任意组件中使用（操作）数据</a:t>
            </a:r>
          </a:p>
          <a:p>
            <a:pPr marL="0" indent="0">
              <a:buNone/>
            </a:pPr>
            <a:r>
              <a:rPr lang="en-US" altLang="zh-CN"/>
              <a:t> 	</a:t>
            </a:r>
            <a:r>
              <a:rPr lang="zh-CN" altLang="en-US"/>
              <a:t>获取数据：把</a:t>
            </a:r>
            <a:r>
              <a:rPr lang="en-US" altLang="zh-CN"/>
              <a:t>vuex</a:t>
            </a:r>
            <a:r>
              <a:rPr lang="zh-CN" altLang="en-US"/>
              <a:t>中的数据取到组件内来使用</a:t>
            </a:r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/>
              <a:t>修改数据：在组件内修改</a:t>
            </a:r>
            <a:r>
              <a:rPr lang="en-US" altLang="zh-CN"/>
              <a:t>vuex</a:t>
            </a:r>
            <a:r>
              <a:rPr lang="zh-CN" altLang="en-US"/>
              <a:t>中的数据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步骤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F22BD4D-D9AD-400D-9F61-97137CBE3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vuex</a:t>
            </a:r>
            <a:r>
              <a:rPr kumimoji="1" lang="zh-CN" altLang="en-US"/>
              <a:t>的使用步骤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85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D0F6B2F-6281-4AED-BB5A-45479AA529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5466637" cy="4219575"/>
          </a:xfrm>
        </p:spPr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vuex</a:t>
            </a:r>
          </a:p>
          <a:p>
            <a:r>
              <a:rPr lang="zh-CN" altLang="en-US">
                <a:solidFill>
                  <a:srgbClr val="C00000"/>
                </a:solidFill>
              </a:rPr>
              <a:t>定义</a:t>
            </a:r>
            <a:r>
              <a:rPr lang="en-US" altLang="zh-CN">
                <a:solidFill>
                  <a:srgbClr val="C00000"/>
                </a:solidFill>
              </a:rPr>
              <a:t>store</a:t>
            </a:r>
            <a:r>
              <a:rPr lang="zh-CN" altLang="en-US">
                <a:solidFill>
                  <a:srgbClr val="C00000"/>
                </a:solidFill>
              </a:rPr>
              <a:t>（定义公共数据和操作数据的方法）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把</a:t>
            </a:r>
            <a:r>
              <a:rPr lang="en-US" altLang="zh-CN">
                <a:solidFill>
                  <a:schemeClr val="tx1"/>
                </a:solidFill>
              </a:rPr>
              <a:t>store</a:t>
            </a:r>
            <a:r>
              <a:rPr lang="zh-CN" altLang="en-US">
                <a:solidFill>
                  <a:schemeClr val="tx1"/>
                </a:solidFill>
              </a:rPr>
              <a:t>注入到</a:t>
            </a:r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实例</a:t>
            </a:r>
          </a:p>
          <a:p>
            <a:r>
              <a:rPr lang="zh-CN" altLang="en-US"/>
              <a:t>在任意组件中使用（操作）数据</a:t>
            </a:r>
          </a:p>
          <a:p>
            <a:pPr marL="0" indent="0">
              <a:buNone/>
            </a:pPr>
            <a:r>
              <a:rPr lang="en-US" altLang="zh-CN"/>
              <a:t> 	</a:t>
            </a:r>
            <a:r>
              <a:rPr lang="zh-CN" altLang="en-US"/>
              <a:t>获取数据：把</a:t>
            </a:r>
            <a:r>
              <a:rPr lang="en-US" altLang="zh-CN"/>
              <a:t>vuex</a:t>
            </a:r>
            <a:r>
              <a:rPr lang="zh-CN" altLang="en-US"/>
              <a:t>中的数据取到组件内来使用</a:t>
            </a:r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/>
              <a:t>修改数据：在组件内修改</a:t>
            </a:r>
            <a:r>
              <a:rPr lang="en-US" altLang="zh-CN"/>
              <a:t>vuex</a:t>
            </a:r>
            <a:r>
              <a:rPr lang="zh-CN" altLang="en-US"/>
              <a:t>中的数据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定义</a:t>
            </a:r>
            <a:r>
              <a:rPr kumimoji="1" lang="en-US" altLang="zh-CN"/>
              <a:t>store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F22BD4D-D9AD-400D-9F61-97137CBE3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vuex</a:t>
            </a:r>
            <a:r>
              <a:rPr kumimoji="1" lang="zh-CN" altLang="en-US"/>
              <a:t>的使用步骤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D0D2C-E841-4B51-9478-30A2EFBB302D}"/>
              </a:ext>
            </a:extLst>
          </p:cNvPr>
          <p:cNvSpPr txBox="1"/>
          <p:nvPr/>
        </p:nvSpPr>
        <p:spPr>
          <a:xfrm>
            <a:off x="6592185" y="1465990"/>
            <a:ext cx="5303605" cy="3964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const store = new Vuex.Store({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state: { //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num: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mutation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名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1 (state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，载荷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//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自定义逻辑来修改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中的数据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mutation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名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2 (state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，载荷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//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自定义逻辑来修改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中的数据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70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D0F6B2F-6281-4AED-BB5A-45479AA529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5466637" cy="4219575"/>
          </a:xfrm>
        </p:spPr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vuex</a:t>
            </a:r>
          </a:p>
          <a:p>
            <a:r>
              <a:rPr lang="zh-CN" altLang="en-US">
                <a:solidFill>
                  <a:schemeClr val="tx1"/>
                </a:solidFill>
              </a:rPr>
              <a:t>定义</a:t>
            </a:r>
            <a:r>
              <a:rPr lang="en-US" altLang="zh-CN">
                <a:solidFill>
                  <a:schemeClr val="tx1"/>
                </a:solidFill>
              </a:rPr>
              <a:t>store</a:t>
            </a:r>
            <a:r>
              <a:rPr lang="zh-CN" altLang="en-US">
                <a:solidFill>
                  <a:schemeClr val="tx1"/>
                </a:solidFill>
              </a:rPr>
              <a:t>（定义公共数据和操作数据的方法）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把</a:t>
            </a:r>
            <a:r>
              <a:rPr lang="en-US" altLang="zh-CN">
                <a:solidFill>
                  <a:srgbClr val="C00000"/>
                </a:solidFill>
              </a:rPr>
              <a:t>store</a:t>
            </a:r>
            <a:r>
              <a:rPr lang="zh-CN" altLang="en-US">
                <a:solidFill>
                  <a:srgbClr val="C00000"/>
                </a:solidFill>
              </a:rPr>
              <a:t>注入到</a:t>
            </a:r>
            <a:r>
              <a:rPr lang="en-US" altLang="zh-CN">
                <a:solidFill>
                  <a:srgbClr val="C00000"/>
                </a:solidFill>
              </a:rPr>
              <a:t>vue</a:t>
            </a:r>
            <a:r>
              <a:rPr lang="zh-CN" altLang="en-US">
                <a:solidFill>
                  <a:srgbClr val="C00000"/>
                </a:solidFill>
              </a:rPr>
              <a:t>实例</a:t>
            </a:r>
          </a:p>
          <a:p>
            <a:r>
              <a:rPr lang="zh-CN" altLang="en-US"/>
              <a:t>在任意组件中使用（操作）数据</a:t>
            </a:r>
          </a:p>
          <a:p>
            <a:pPr marL="0" indent="0">
              <a:buNone/>
            </a:pPr>
            <a:r>
              <a:rPr lang="en-US" altLang="zh-CN"/>
              <a:t> 	</a:t>
            </a:r>
            <a:r>
              <a:rPr lang="zh-CN" altLang="en-US"/>
              <a:t>获取数据：把</a:t>
            </a:r>
            <a:r>
              <a:rPr lang="en-US" altLang="zh-CN"/>
              <a:t>vuex</a:t>
            </a:r>
            <a:r>
              <a:rPr lang="zh-CN" altLang="en-US"/>
              <a:t>中的数据取到组件内来使用</a:t>
            </a:r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/>
              <a:t>修改数据：在组件内修改</a:t>
            </a:r>
            <a:r>
              <a:rPr lang="en-US" altLang="zh-CN"/>
              <a:t>vuex</a:t>
            </a:r>
            <a:r>
              <a:rPr lang="zh-CN" altLang="en-US"/>
              <a:t>中的数据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定义</a:t>
            </a:r>
            <a:r>
              <a:rPr kumimoji="1" lang="en-US" altLang="zh-CN"/>
              <a:t>store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F22BD4D-D9AD-400D-9F61-97137CBE3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vuex</a:t>
            </a:r>
            <a:r>
              <a:rPr kumimoji="1" lang="zh-CN" altLang="en-US"/>
              <a:t>的使用步骤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D0D2C-E841-4B51-9478-30A2EFBB302D}"/>
              </a:ext>
            </a:extLst>
          </p:cNvPr>
          <p:cNvSpPr txBox="1"/>
          <p:nvPr/>
        </p:nvSpPr>
        <p:spPr>
          <a:xfrm>
            <a:off x="6592185" y="1465990"/>
            <a:ext cx="5303605" cy="479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Vue.use(Vuex)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const store = new Vuex.Store({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num: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}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add10 (state)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this.state.num +=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}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})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new Vue({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el: "#app",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store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//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补充一项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store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578675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D0F6B2F-6281-4AED-BB5A-45479AA529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5466637" cy="4219575"/>
          </a:xfrm>
        </p:spPr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vuex</a:t>
            </a:r>
          </a:p>
          <a:p>
            <a:r>
              <a:rPr lang="zh-CN" altLang="en-US">
                <a:solidFill>
                  <a:schemeClr val="tx1"/>
                </a:solidFill>
              </a:rPr>
              <a:t>定义</a:t>
            </a:r>
            <a:r>
              <a:rPr lang="en-US" altLang="zh-CN">
                <a:solidFill>
                  <a:schemeClr val="tx1"/>
                </a:solidFill>
              </a:rPr>
              <a:t>store</a:t>
            </a:r>
            <a:r>
              <a:rPr lang="zh-CN" altLang="en-US">
                <a:solidFill>
                  <a:schemeClr val="tx1"/>
                </a:solidFill>
              </a:rPr>
              <a:t>（定义公共数据和操作数据的方法）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把</a:t>
            </a:r>
            <a:r>
              <a:rPr lang="en-US" altLang="zh-CN">
                <a:solidFill>
                  <a:schemeClr val="tx1"/>
                </a:solidFill>
              </a:rPr>
              <a:t>store</a:t>
            </a:r>
            <a:r>
              <a:rPr lang="zh-CN" altLang="en-US">
                <a:solidFill>
                  <a:schemeClr val="tx1"/>
                </a:solidFill>
              </a:rPr>
              <a:t>注入到</a:t>
            </a:r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实例</a:t>
            </a:r>
          </a:p>
          <a:p>
            <a:r>
              <a:rPr lang="zh-CN" altLang="en-US"/>
              <a:t>在任意组件中使用（操作）数据</a:t>
            </a:r>
          </a:p>
          <a:p>
            <a:pPr marL="0" indent="0">
              <a:buNone/>
            </a:pPr>
            <a:r>
              <a:rPr lang="en-US" altLang="zh-CN"/>
              <a:t> 	</a:t>
            </a:r>
            <a:r>
              <a:rPr lang="zh-CN" altLang="en-US">
                <a:solidFill>
                  <a:srgbClr val="C00000"/>
                </a:solidFill>
              </a:rPr>
              <a:t>获取数据：把</a:t>
            </a:r>
            <a:r>
              <a:rPr lang="en-US" altLang="zh-CN">
                <a:solidFill>
                  <a:srgbClr val="C00000"/>
                </a:solidFill>
              </a:rPr>
              <a:t>vuex</a:t>
            </a:r>
            <a:r>
              <a:rPr lang="zh-CN" altLang="en-US">
                <a:solidFill>
                  <a:srgbClr val="C00000"/>
                </a:solidFill>
              </a:rPr>
              <a:t>中的数据取到组件内来使用</a:t>
            </a:r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/>
              <a:t>修改数据：在组件内修改</a:t>
            </a:r>
            <a:r>
              <a:rPr lang="en-US" altLang="zh-CN"/>
              <a:t>vuex</a:t>
            </a:r>
            <a:r>
              <a:rPr lang="zh-CN" altLang="en-US"/>
              <a:t>中的数据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获取数据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F22BD4D-D9AD-400D-9F61-97137CBE3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vuex</a:t>
            </a:r>
            <a:r>
              <a:rPr kumimoji="1" lang="zh-CN" altLang="en-US"/>
              <a:t>的使用步骤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D0D2C-E841-4B51-9478-30A2EFBB302D}"/>
              </a:ext>
            </a:extLst>
          </p:cNvPr>
          <p:cNvSpPr txBox="1"/>
          <p:nvPr/>
        </p:nvSpPr>
        <p:spPr>
          <a:xfrm>
            <a:off x="6592185" y="1465990"/>
            <a:ext cx="5303605" cy="1194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{{$store.status.num}}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this.$store.status.num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0783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D0F6B2F-6281-4AED-BB5A-45479AA529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5466637" cy="4219575"/>
          </a:xfrm>
        </p:spPr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vuex</a:t>
            </a:r>
          </a:p>
          <a:p>
            <a:r>
              <a:rPr lang="zh-CN" altLang="en-US">
                <a:solidFill>
                  <a:schemeClr val="tx1"/>
                </a:solidFill>
              </a:rPr>
              <a:t>定义</a:t>
            </a:r>
            <a:r>
              <a:rPr lang="en-US" altLang="zh-CN">
                <a:solidFill>
                  <a:schemeClr val="tx1"/>
                </a:solidFill>
              </a:rPr>
              <a:t>store</a:t>
            </a:r>
            <a:r>
              <a:rPr lang="zh-CN" altLang="en-US">
                <a:solidFill>
                  <a:schemeClr val="tx1"/>
                </a:solidFill>
              </a:rPr>
              <a:t>（定义公共数据和操作数据的方法）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把</a:t>
            </a:r>
            <a:r>
              <a:rPr lang="en-US" altLang="zh-CN">
                <a:solidFill>
                  <a:schemeClr val="tx1"/>
                </a:solidFill>
              </a:rPr>
              <a:t>store</a:t>
            </a:r>
            <a:r>
              <a:rPr lang="zh-CN" altLang="en-US">
                <a:solidFill>
                  <a:schemeClr val="tx1"/>
                </a:solidFill>
              </a:rPr>
              <a:t>注入到</a:t>
            </a:r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实例</a:t>
            </a:r>
          </a:p>
          <a:p>
            <a:r>
              <a:rPr lang="zh-CN" altLang="en-US"/>
              <a:t>在任意组件中使用（操作）数据</a:t>
            </a:r>
          </a:p>
          <a:p>
            <a:pPr marL="0" indent="0">
              <a:buNone/>
            </a:pPr>
            <a:r>
              <a:rPr lang="en-US" altLang="zh-CN"/>
              <a:t> 	</a:t>
            </a:r>
            <a:r>
              <a:rPr lang="zh-CN" altLang="en-US">
                <a:solidFill>
                  <a:schemeClr val="tx1"/>
                </a:solidFill>
              </a:rPr>
              <a:t>获取数据：把</a:t>
            </a:r>
            <a:r>
              <a:rPr lang="en-US" altLang="zh-CN">
                <a:solidFill>
                  <a:schemeClr val="tx1"/>
                </a:solidFill>
              </a:rPr>
              <a:t>vuex</a:t>
            </a:r>
            <a:r>
              <a:rPr lang="zh-CN" altLang="en-US">
                <a:solidFill>
                  <a:schemeClr val="tx1"/>
                </a:solidFill>
              </a:rPr>
              <a:t>中的数据取到组件内来使用</a:t>
            </a:r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>
                <a:solidFill>
                  <a:srgbClr val="C00000"/>
                </a:solidFill>
              </a:rPr>
              <a:t>修改数据：在组件内修改</a:t>
            </a:r>
            <a:r>
              <a:rPr lang="en-US" altLang="zh-CN">
                <a:solidFill>
                  <a:srgbClr val="C00000"/>
                </a:solidFill>
              </a:rPr>
              <a:t>vuex</a:t>
            </a:r>
            <a:r>
              <a:rPr lang="zh-CN" altLang="en-US">
                <a:solidFill>
                  <a:srgbClr val="C00000"/>
                </a:solidFill>
              </a:rPr>
              <a:t>中的数据</a:t>
            </a: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修改数据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F22BD4D-D9AD-400D-9F61-97137CBE3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vuex</a:t>
            </a:r>
            <a:r>
              <a:rPr kumimoji="1" lang="zh-CN" altLang="en-US"/>
              <a:t>的使用步骤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D0D2C-E841-4B51-9478-30A2EFBB302D}"/>
              </a:ext>
            </a:extLst>
          </p:cNvPr>
          <p:cNvSpPr txBox="1"/>
          <p:nvPr/>
        </p:nvSpPr>
        <p:spPr>
          <a:xfrm>
            <a:off x="6305106" y="4475004"/>
            <a:ext cx="5303605" cy="6405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80000" rIns="180000" bIns="180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this.$store.commit(‘mutation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的名字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’,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载荷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756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FB0B9C4-B2FF-BE4E-BEA9-7267089A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小结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A235FE-FD5F-804A-A7E9-FEB9E7FAD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小结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AC7E24B-9E40-4DED-B94B-137D3485B8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644" y="1617073"/>
            <a:ext cx="3215152" cy="947841"/>
          </a:xfrm>
        </p:spPr>
        <p:txBody>
          <a:bodyPr/>
          <a:lstStyle/>
          <a:p>
            <a:r>
              <a:rPr lang="zh-CN" altLang="en-US"/>
              <a:t>多个组件之间共享的公共数据通过</a:t>
            </a:r>
            <a:r>
              <a:rPr lang="en-US" altLang="zh-CN"/>
              <a:t>state</a:t>
            </a:r>
            <a:r>
              <a:rPr lang="zh-CN" altLang="en-US"/>
              <a:t>定义在</a:t>
            </a:r>
            <a:r>
              <a:rPr lang="en-US" altLang="zh-CN"/>
              <a:t>vuex</a:t>
            </a:r>
            <a:r>
              <a:rPr lang="zh-CN" altLang="en-US"/>
              <a:t>中</a:t>
            </a:r>
            <a:endParaRPr lang="en-US" altLang="zh-CN"/>
          </a:p>
          <a:p>
            <a:r>
              <a:rPr lang="zh-CN" altLang="en-US"/>
              <a:t>在任意组件中可以来使用数据</a:t>
            </a:r>
            <a:endParaRPr lang="en-US" altLang="zh-CN"/>
          </a:p>
          <a:p>
            <a:pPr lvl="1"/>
            <a:r>
              <a:rPr lang="zh-CN" altLang="en-US"/>
              <a:t>获取数据</a:t>
            </a:r>
            <a:endParaRPr lang="en-US" altLang="zh-CN"/>
          </a:p>
          <a:p>
            <a:pPr lvl="1"/>
            <a:r>
              <a:rPr lang="zh-CN" altLang="en-US"/>
              <a:t>修改数据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0C9D04F-507C-41AD-BA6F-7501697E9A7D}"/>
              </a:ext>
            </a:extLst>
          </p:cNvPr>
          <p:cNvSpPr/>
          <p:nvPr/>
        </p:nvSpPr>
        <p:spPr>
          <a:xfrm>
            <a:off x="5152020" y="1659534"/>
            <a:ext cx="834344" cy="58281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root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5F97EB9-1AB7-4CEC-A322-4A15A9AB30A2}"/>
              </a:ext>
            </a:extLst>
          </p:cNvPr>
          <p:cNvSpPr/>
          <p:nvPr/>
        </p:nvSpPr>
        <p:spPr>
          <a:xfrm>
            <a:off x="4741794" y="2895795"/>
            <a:ext cx="451953" cy="42040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4B6F5D3-B37F-448F-BF25-9CCA9638FD53}"/>
              </a:ext>
            </a:extLst>
          </p:cNvPr>
          <p:cNvSpPr/>
          <p:nvPr/>
        </p:nvSpPr>
        <p:spPr>
          <a:xfrm>
            <a:off x="3929685" y="3884619"/>
            <a:ext cx="405171" cy="37582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A0A154B-18CF-4001-86EF-C7CFCEEA0A22}"/>
              </a:ext>
            </a:extLst>
          </p:cNvPr>
          <p:cNvSpPr/>
          <p:nvPr/>
        </p:nvSpPr>
        <p:spPr>
          <a:xfrm>
            <a:off x="5879594" y="2525508"/>
            <a:ext cx="432812" cy="43443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C49C6B7-9601-4898-AD19-3FF119573952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4132271" y="3254636"/>
            <a:ext cx="675710" cy="6299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CE3EEFB-02FB-4BD1-ADD7-8EC73977DD3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4967771" y="2242345"/>
            <a:ext cx="601421" cy="653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59EB3F3-73C6-4565-AFDB-5529F34292AA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>
            <a:off x="5569192" y="2242345"/>
            <a:ext cx="373786" cy="346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A9DE0101-25A1-4919-B9D7-852F60DC00E2}"/>
              </a:ext>
            </a:extLst>
          </p:cNvPr>
          <p:cNvSpPr/>
          <p:nvPr/>
        </p:nvSpPr>
        <p:spPr>
          <a:xfrm>
            <a:off x="5261656" y="3600296"/>
            <a:ext cx="365869" cy="381804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B79C551-8FA9-467F-8F2D-427A98698296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127560" y="3254636"/>
            <a:ext cx="187676" cy="401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DCF8859-0C64-4648-8146-8F3860C82274}"/>
              </a:ext>
            </a:extLst>
          </p:cNvPr>
          <p:cNvSpPr/>
          <p:nvPr/>
        </p:nvSpPr>
        <p:spPr>
          <a:xfrm>
            <a:off x="8296584" y="1646133"/>
            <a:ext cx="2664333" cy="3133601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E66636-5452-4F97-AC61-0844C280A96B}"/>
              </a:ext>
            </a:extLst>
          </p:cNvPr>
          <p:cNvSpPr txBox="1"/>
          <p:nvPr/>
        </p:nvSpPr>
        <p:spPr>
          <a:xfrm>
            <a:off x="8458149" y="5733253"/>
            <a:ext cx="2047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vuex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保存公共数据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EE7B182-7EE5-4FDA-AF22-692FE0943F27}"/>
              </a:ext>
            </a:extLst>
          </p:cNvPr>
          <p:cNvCxnSpPr>
            <a:cxnSpLocks/>
            <a:stCxn id="26" idx="1"/>
            <a:endCxn id="14" idx="6"/>
          </p:cNvCxnSpPr>
          <p:nvPr/>
        </p:nvCxnSpPr>
        <p:spPr>
          <a:xfrm flipH="1">
            <a:off x="5627525" y="2231896"/>
            <a:ext cx="2912641" cy="155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D9470A2-A634-43CF-87E1-96E812583848}"/>
              </a:ext>
            </a:extLst>
          </p:cNvPr>
          <p:cNvCxnSpPr>
            <a:cxnSpLocks/>
            <a:stCxn id="26" idx="1"/>
            <a:endCxn id="10" idx="5"/>
          </p:cNvCxnSpPr>
          <p:nvPr/>
        </p:nvCxnSpPr>
        <p:spPr>
          <a:xfrm flipH="1">
            <a:off x="6249022" y="2231896"/>
            <a:ext cx="2291144" cy="664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4EFD722-5411-4970-8E7E-EF4F64A65538}"/>
              </a:ext>
            </a:extLst>
          </p:cNvPr>
          <p:cNvSpPr txBox="1"/>
          <p:nvPr/>
        </p:nvSpPr>
        <p:spPr>
          <a:xfrm>
            <a:off x="6309040" y="5088228"/>
            <a:ext cx="27443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修改数据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highlight>
                <a:srgbClr val="FFFFFF"/>
              </a:highlight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this.$store.commit(‘mutation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名字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’,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载荷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)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highlight>
                <a:srgbClr val="FFFFFF"/>
              </a:highlight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7F9EAAD-C66C-45AA-BB67-D00B749F9278}"/>
              </a:ext>
            </a:extLst>
          </p:cNvPr>
          <p:cNvSpPr txBox="1"/>
          <p:nvPr/>
        </p:nvSpPr>
        <p:spPr>
          <a:xfrm>
            <a:off x="8540166" y="1862564"/>
            <a:ext cx="2278622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公共数据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D46D1C1-06DC-436B-99A0-1E4BA28D2234}"/>
              </a:ext>
            </a:extLst>
          </p:cNvPr>
          <p:cNvSpPr txBox="1"/>
          <p:nvPr/>
        </p:nvSpPr>
        <p:spPr>
          <a:xfrm>
            <a:off x="8509706" y="3235359"/>
            <a:ext cx="230990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函数名（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state,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载荷）｛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//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修改数据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225CB67-D3D2-4E39-818F-D6431A2C93AE}"/>
              </a:ext>
            </a:extLst>
          </p:cNvPr>
          <p:cNvSpPr txBox="1"/>
          <p:nvPr/>
        </p:nvSpPr>
        <p:spPr>
          <a:xfrm>
            <a:off x="9096744" y="1358429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25F351AE-AAFB-4211-89CF-7A7ADD32F0F4}"/>
              </a:ext>
            </a:extLst>
          </p:cNvPr>
          <p:cNvCxnSpPr>
            <a:cxnSpLocks/>
            <a:stCxn id="9" idx="5"/>
            <a:endCxn id="27" idx="2"/>
          </p:cNvCxnSpPr>
          <p:nvPr/>
        </p:nvCxnSpPr>
        <p:spPr>
          <a:xfrm rot="16200000" flipH="1">
            <a:off x="6870337" y="1610589"/>
            <a:ext cx="199503" cy="5389137"/>
          </a:xfrm>
          <a:prstGeom prst="curvedConnector3">
            <a:avLst>
              <a:gd name="adj1" fmla="val 214585"/>
            </a:avLst>
          </a:prstGeom>
          <a:ln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对话气泡: 圆角矩形 76">
            <a:extLst>
              <a:ext uri="{FF2B5EF4-FFF2-40B4-BE49-F238E27FC236}">
                <a16:creationId xmlns:a16="http://schemas.microsoft.com/office/drawing/2014/main" id="{F94AB412-FA5E-409D-AC15-2F2CC696DFA2}"/>
              </a:ext>
            </a:extLst>
          </p:cNvPr>
          <p:cNvSpPr/>
          <p:nvPr/>
        </p:nvSpPr>
        <p:spPr>
          <a:xfrm>
            <a:off x="10986542" y="1467450"/>
            <a:ext cx="769628" cy="517190"/>
          </a:xfrm>
          <a:prstGeom prst="wedgeRoundRectCallout">
            <a:avLst>
              <a:gd name="adj1" fmla="val -75621"/>
              <a:gd name="adj2" fmla="val 42839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初始化数据</a:t>
            </a:r>
          </a:p>
        </p:txBody>
      </p:sp>
      <p:sp>
        <p:nvSpPr>
          <p:cNvPr id="78" name="对话气泡: 圆角矩形 77">
            <a:extLst>
              <a:ext uri="{FF2B5EF4-FFF2-40B4-BE49-F238E27FC236}">
                <a16:creationId xmlns:a16="http://schemas.microsoft.com/office/drawing/2014/main" id="{DFC6F711-41A1-49FE-A308-DA9F928B8DF0}"/>
              </a:ext>
            </a:extLst>
          </p:cNvPr>
          <p:cNvSpPr/>
          <p:nvPr/>
        </p:nvSpPr>
        <p:spPr>
          <a:xfrm>
            <a:off x="6840812" y="2417868"/>
            <a:ext cx="584691" cy="593679"/>
          </a:xfrm>
          <a:prstGeom prst="wedgeRoundRectCallout">
            <a:avLst>
              <a:gd name="adj1" fmla="val -69671"/>
              <a:gd name="adj2" fmla="val 26847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获取数据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169F42-3A36-4463-A711-7B7448D1AB4F}"/>
              </a:ext>
            </a:extLst>
          </p:cNvPr>
          <p:cNvCxnSpPr>
            <a:cxnSpLocks/>
            <a:stCxn id="26" idx="1"/>
            <a:endCxn id="9" idx="6"/>
          </p:cNvCxnSpPr>
          <p:nvPr/>
        </p:nvCxnSpPr>
        <p:spPr>
          <a:xfrm flipH="1">
            <a:off x="4334856" y="2231896"/>
            <a:ext cx="4205310" cy="1840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对话气泡: 圆角矩形 86">
            <a:extLst>
              <a:ext uri="{FF2B5EF4-FFF2-40B4-BE49-F238E27FC236}">
                <a16:creationId xmlns:a16="http://schemas.microsoft.com/office/drawing/2014/main" id="{8FD585D5-8151-4C79-AF27-35418A7660A4}"/>
              </a:ext>
            </a:extLst>
          </p:cNvPr>
          <p:cNvSpPr/>
          <p:nvPr/>
        </p:nvSpPr>
        <p:spPr>
          <a:xfrm>
            <a:off x="6015408" y="3982100"/>
            <a:ext cx="584691" cy="593679"/>
          </a:xfrm>
          <a:prstGeom prst="wedgeRoundRectCallout">
            <a:avLst>
              <a:gd name="adj1" fmla="val -71490"/>
              <a:gd name="adj2" fmla="val 34011"/>
              <a:gd name="adj3" fmla="val 16667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修改数据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080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概述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五个核心概念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state</a:t>
            </a:r>
          </a:p>
          <a:p>
            <a:pPr lvl="1"/>
            <a:r>
              <a:rPr lang="en-US" altLang="zh-CN"/>
              <a:t>mutations</a:t>
            </a:r>
          </a:p>
          <a:p>
            <a:pPr lvl="1"/>
            <a:r>
              <a:rPr lang="en-US" altLang="zh-CN"/>
              <a:t>getters</a:t>
            </a:r>
          </a:p>
          <a:p>
            <a:pPr lvl="1"/>
            <a:r>
              <a:rPr lang="en-US" altLang="zh-CN"/>
              <a:t>actions</a:t>
            </a:r>
          </a:p>
          <a:p>
            <a:pPr lvl="1"/>
            <a:r>
              <a:rPr lang="en-US" altLang="zh-CN"/>
              <a:t>modules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890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8FD20E6-FA8D-41D9-9F29-E1B64B756996}"/>
              </a:ext>
            </a:extLst>
          </p:cNvPr>
          <p:cNvSpPr/>
          <p:nvPr/>
        </p:nvSpPr>
        <p:spPr>
          <a:xfrm>
            <a:off x="4848911" y="1198676"/>
            <a:ext cx="3497577" cy="3413708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/>
              <a:t>作用： 类似于组件中的</a:t>
            </a:r>
            <a:r>
              <a:rPr lang="en-US" altLang="zh-CN"/>
              <a:t>data</a:t>
            </a:r>
            <a:r>
              <a:rPr lang="zh-CN" altLang="en-US"/>
              <a:t>，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</a:t>
            </a:r>
            <a:r>
              <a:rPr lang="zh-CN" altLang="en-US"/>
              <a:t>在</a:t>
            </a:r>
            <a:r>
              <a:rPr lang="en-US" altLang="zh-CN"/>
              <a:t>vuex</a:t>
            </a:r>
            <a:r>
              <a:rPr lang="zh-CN" altLang="en-US"/>
              <a:t>用它来提供数据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使用数据</a:t>
            </a:r>
            <a:endParaRPr lang="en-US" altLang="zh-CN"/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直接使用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en-US" altLang="zh-CN">
                <a:solidFill>
                  <a:srgbClr val="C00000"/>
                </a:solidFill>
              </a:rPr>
              <a:t>this.$store.state.XXXX</a:t>
            </a:r>
          </a:p>
          <a:p>
            <a:pPr lvl="1"/>
            <a:r>
              <a:rPr lang="en-US" altLang="zh-CN"/>
              <a:t>map</a:t>
            </a:r>
            <a:r>
              <a:rPr lang="zh-CN" altLang="en-US"/>
              <a:t>函数使用（难点）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state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state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87DC10F-0C93-4AD2-A31B-0520F0DFFAC8}"/>
              </a:ext>
            </a:extLst>
          </p:cNvPr>
          <p:cNvSpPr/>
          <p:nvPr/>
        </p:nvSpPr>
        <p:spPr>
          <a:xfrm>
            <a:off x="9413085" y="1263412"/>
            <a:ext cx="1792492" cy="3413708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5DE0C4-092C-4576-9A91-0535CF1C17C4}"/>
              </a:ext>
            </a:extLst>
          </p:cNvPr>
          <p:cNvSpPr txBox="1"/>
          <p:nvPr/>
        </p:nvSpPr>
        <p:spPr>
          <a:xfrm>
            <a:off x="6115085" y="992292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任意组件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E81DCA-E7C3-49A2-B7E3-710207C73F9E}"/>
              </a:ext>
            </a:extLst>
          </p:cNvPr>
          <p:cNvSpPr txBox="1"/>
          <p:nvPr/>
        </p:nvSpPr>
        <p:spPr>
          <a:xfrm>
            <a:off x="9726756" y="1799644"/>
            <a:ext cx="1165466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num: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A720C8-FE8F-47D0-8E62-578A6CC10D67}"/>
              </a:ext>
            </a:extLst>
          </p:cNvPr>
          <p:cNvSpPr txBox="1"/>
          <p:nvPr/>
        </p:nvSpPr>
        <p:spPr>
          <a:xfrm>
            <a:off x="9726756" y="1022057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D77C39-E5C4-4A74-B8D3-1959A5F96817}"/>
              </a:ext>
            </a:extLst>
          </p:cNvPr>
          <p:cNvSpPr txBox="1"/>
          <p:nvPr/>
        </p:nvSpPr>
        <p:spPr>
          <a:xfrm>
            <a:off x="5157616" y="1524569"/>
            <a:ext cx="2771177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&lt;template&gt;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{{ $store.state.num}}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&lt;/template&gt;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DFCAF6-5970-4DD4-8FDE-BB622677EF0D}"/>
              </a:ext>
            </a:extLst>
          </p:cNvPr>
          <p:cNvSpPr txBox="1"/>
          <p:nvPr/>
        </p:nvSpPr>
        <p:spPr>
          <a:xfrm>
            <a:off x="5157616" y="2994654"/>
            <a:ext cx="3090003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代码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this.$store.state.num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40A4C78F-753C-44D3-9538-D545C1133266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rot="10800000" flipV="1">
            <a:off x="8247620" y="2168975"/>
            <a:ext cx="1479137" cy="128734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7C253132-2C37-4A79-9089-012C6A9B55A0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rot="10800000">
            <a:off x="7928794" y="1986234"/>
            <a:ext cx="1797963" cy="18274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291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9F60C4A-B542-4969-BC83-5ECF39592C13}"/>
              </a:ext>
            </a:extLst>
          </p:cNvPr>
          <p:cNvSpPr/>
          <p:nvPr/>
        </p:nvSpPr>
        <p:spPr>
          <a:xfrm>
            <a:off x="5019102" y="1739440"/>
            <a:ext cx="3497577" cy="3413708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3914284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/>
              <a:t>作用： 类似于组件中的</a:t>
            </a:r>
            <a:r>
              <a:rPr lang="en-US" altLang="zh-CN"/>
              <a:t>data</a:t>
            </a:r>
            <a:r>
              <a:rPr lang="zh-CN" altLang="en-US"/>
              <a:t>，在</a:t>
            </a:r>
            <a:r>
              <a:rPr lang="en-US" altLang="zh-CN"/>
              <a:t>vuex</a:t>
            </a:r>
            <a:r>
              <a:rPr lang="zh-CN" altLang="en-US"/>
              <a:t>用它来提供数据</a:t>
            </a:r>
            <a:endParaRPr lang="en-US" altLang="zh-CN"/>
          </a:p>
          <a:p>
            <a:r>
              <a:rPr lang="zh-CN" altLang="en-US"/>
              <a:t>使用数据</a:t>
            </a:r>
            <a:endParaRPr lang="en-US" altLang="zh-CN"/>
          </a:p>
          <a:p>
            <a:pPr lvl="1"/>
            <a:r>
              <a:rPr lang="zh-CN" altLang="en-US"/>
              <a:t>直接使用</a:t>
            </a:r>
            <a:endParaRPr lang="en-US" altLang="zh-CN"/>
          </a:p>
          <a:p>
            <a:pPr lvl="1"/>
            <a:r>
              <a:rPr lang="en-US" altLang="zh-CN" b="1">
                <a:solidFill>
                  <a:srgbClr val="C00000"/>
                </a:solidFill>
              </a:rPr>
              <a:t>map</a:t>
            </a:r>
            <a:r>
              <a:rPr lang="zh-CN" altLang="en-US" b="1">
                <a:solidFill>
                  <a:srgbClr val="C00000"/>
                </a:solidFill>
              </a:rPr>
              <a:t>函数使用（难点）</a:t>
            </a:r>
            <a:endParaRPr lang="zh-CN" alt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state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state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24A26A1-F5D6-4AC6-8581-DF35F42B606E}"/>
              </a:ext>
            </a:extLst>
          </p:cNvPr>
          <p:cNvSpPr/>
          <p:nvPr/>
        </p:nvSpPr>
        <p:spPr>
          <a:xfrm>
            <a:off x="9501862" y="1762376"/>
            <a:ext cx="1792492" cy="3413708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4862FC-047E-413D-8E0C-01BD7FFF3E78}"/>
              </a:ext>
            </a:extLst>
          </p:cNvPr>
          <p:cNvSpPr txBox="1"/>
          <p:nvPr/>
        </p:nvSpPr>
        <p:spPr>
          <a:xfrm>
            <a:off x="6203862" y="1491256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任意组件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E2A331-8FFE-45A4-A8BA-070B7BA06543}"/>
              </a:ext>
            </a:extLst>
          </p:cNvPr>
          <p:cNvSpPr txBox="1"/>
          <p:nvPr/>
        </p:nvSpPr>
        <p:spPr>
          <a:xfrm>
            <a:off x="9815533" y="2298608"/>
            <a:ext cx="1165466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num: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772E2C-CCEA-4771-8210-5E6DBC65272D}"/>
              </a:ext>
            </a:extLst>
          </p:cNvPr>
          <p:cNvSpPr txBox="1"/>
          <p:nvPr/>
        </p:nvSpPr>
        <p:spPr>
          <a:xfrm>
            <a:off x="9815533" y="1521021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68D5D6E-25D7-4E22-80D0-D59DF45A9DEA}"/>
              </a:ext>
            </a:extLst>
          </p:cNvPr>
          <p:cNvSpPr txBox="1"/>
          <p:nvPr/>
        </p:nvSpPr>
        <p:spPr>
          <a:xfrm>
            <a:off x="5246393" y="2023533"/>
            <a:ext cx="2771177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&lt;template&gt;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{{ $store.state.num}}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&lt;/template&gt;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338E04C-DD6C-4A2D-BCC4-DFD151754AED}"/>
              </a:ext>
            </a:extLst>
          </p:cNvPr>
          <p:cNvSpPr txBox="1"/>
          <p:nvPr/>
        </p:nvSpPr>
        <p:spPr>
          <a:xfrm>
            <a:off x="5246393" y="3493618"/>
            <a:ext cx="309000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computed: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c1 () {  },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组件自己的计算属性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6E9AD256-86DA-4E5B-B60A-BA68332C2A52}"/>
              </a:ext>
            </a:extLst>
          </p:cNvPr>
          <p:cNvCxnSpPr>
            <a:cxnSpLocks/>
            <a:stCxn id="22" idx="1"/>
            <a:endCxn id="49" idx="3"/>
          </p:cNvCxnSpPr>
          <p:nvPr/>
        </p:nvCxnSpPr>
        <p:spPr>
          <a:xfrm rot="10800000" flipV="1">
            <a:off x="7708605" y="2667940"/>
            <a:ext cx="2106928" cy="185206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E3BD15FC-98A9-4939-97C9-1196F5AE4338}"/>
              </a:ext>
            </a:extLst>
          </p:cNvPr>
          <p:cNvCxnSpPr>
            <a:cxnSpLocks/>
            <a:stCxn id="22" idx="1"/>
            <a:endCxn id="29" idx="3"/>
          </p:cNvCxnSpPr>
          <p:nvPr/>
        </p:nvCxnSpPr>
        <p:spPr>
          <a:xfrm rot="10800000">
            <a:off x="8017571" y="2485198"/>
            <a:ext cx="1797963" cy="18274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F28A89B-7BD7-4252-B4C6-449D51D236CA}"/>
              </a:ext>
            </a:extLst>
          </p:cNvPr>
          <p:cNvSpPr txBox="1"/>
          <p:nvPr/>
        </p:nvSpPr>
        <p:spPr>
          <a:xfrm>
            <a:off x="5632598" y="4329785"/>
            <a:ext cx="2076007" cy="380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mapState ([‘num’])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91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9F60C4A-B542-4969-BC83-5ECF39592C13}"/>
              </a:ext>
            </a:extLst>
          </p:cNvPr>
          <p:cNvSpPr/>
          <p:nvPr/>
        </p:nvSpPr>
        <p:spPr>
          <a:xfrm>
            <a:off x="5019102" y="1739439"/>
            <a:ext cx="3550740" cy="3959611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4146698"/>
            <a:ext cx="3914284" cy="1719010"/>
          </a:xfrm>
        </p:spPr>
        <p:txBody>
          <a:bodyPr/>
          <a:lstStyle/>
          <a:p>
            <a:r>
              <a:rPr lang="zh-CN" altLang="en-US"/>
              <a:t>它是</a:t>
            </a:r>
            <a:r>
              <a:rPr lang="en-US" altLang="zh-CN"/>
              <a:t>vuex</a:t>
            </a:r>
            <a:r>
              <a:rPr lang="zh-CN" altLang="en-US"/>
              <a:t>提供的辅助函数，用来把</a:t>
            </a:r>
            <a:r>
              <a:rPr lang="en-US" altLang="zh-CN"/>
              <a:t>state</a:t>
            </a:r>
            <a:r>
              <a:rPr lang="zh-CN" altLang="en-US"/>
              <a:t>中的数据项生成计算属性。</a:t>
            </a:r>
            <a:endParaRPr lang="en-US" altLang="zh-CN"/>
          </a:p>
          <a:p>
            <a:r>
              <a:rPr lang="zh-CN" altLang="en-US"/>
              <a:t>它的返回结果是对象。</a:t>
            </a:r>
            <a:endParaRPr lang="en-US" altLang="zh-CN"/>
          </a:p>
          <a:p>
            <a:r>
              <a:rPr lang="en-US" altLang="zh-CN"/>
              <a:t>...</a:t>
            </a:r>
            <a:r>
              <a:rPr lang="zh-CN" altLang="en-US"/>
              <a:t>是展开运算符，用来合并对象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state-map</a:t>
            </a:r>
            <a:r>
              <a:rPr lang="zh-CN" altLang="en-US"/>
              <a:t>函数使用（难点）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mapState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24A26A1-F5D6-4AC6-8581-DF35F42B606E}"/>
              </a:ext>
            </a:extLst>
          </p:cNvPr>
          <p:cNvSpPr/>
          <p:nvPr/>
        </p:nvSpPr>
        <p:spPr>
          <a:xfrm>
            <a:off x="9501862" y="1762376"/>
            <a:ext cx="1792492" cy="3413708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4862FC-047E-413D-8E0C-01BD7FFF3E78}"/>
              </a:ext>
            </a:extLst>
          </p:cNvPr>
          <p:cNvSpPr txBox="1"/>
          <p:nvPr/>
        </p:nvSpPr>
        <p:spPr>
          <a:xfrm>
            <a:off x="6203862" y="1491256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任意组件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E2A331-8FFE-45A4-A8BA-070B7BA06543}"/>
              </a:ext>
            </a:extLst>
          </p:cNvPr>
          <p:cNvSpPr txBox="1"/>
          <p:nvPr/>
        </p:nvSpPr>
        <p:spPr>
          <a:xfrm>
            <a:off x="9815533" y="2298608"/>
            <a:ext cx="1165466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num: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772E2C-CCEA-4771-8210-5E6DBC65272D}"/>
              </a:ext>
            </a:extLst>
          </p:cNvPr>
          <p:cNvSpPr txBox="1"/>
          <p:nvPr/>
        </p:nvSpPr>
        <p:spPr>
          <a:xfrm>
            <a:off x="9815533" y="1521021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68D5D6E-25D7-4E22-80D0-D59DF45A9DEA}"/>
              </a:ext>
            </a:extLst>
          </p:cNvPr>
          <p:cNvSpPr txBox="1"/>
          <p:nvPr/>
        </p:nvSpPr>
        <p:spPr>
          <a:xfrm>
            <a:off x="5246393" y="2023532"/>
            <a:ext cx="309000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&lt;template&gt;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{{ $store.state.num}}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{{num}}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&lt;/template&gt;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338E04C-DD6C-4A2D-BCC4-DFD151754AED}"/>
              </a:ext>
            </a:extLst>
          </p:cNvPr>
          <p:cNvSpPr txBox="1"/>
          <p:nvPr/>
        </p:nvSpPr>
        <p:spPr>
          <a:xfrm>
            <a:off x="5246393" y="3912596"/>
            <a:ext cx="309000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computed: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c1 () {  },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组件自己的计算属性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6E9AD256-86DA-4E5B-B60A-BA68332C2A52}"/>
              </a:ext>
            </a:extLst>
          </p:cNvPr>
          <p:cNvCxnSpPr>
            <a:cxnSpLocks/>
            <a:stCxn id="22" idx="1"/>
            <a:endCxn id="49" idx="3"/>
          </p:cNvCxnSpPr>
          <p:nvPr/>
        </p:nvCxnSpPr>
        <p:spPr>
          <a:xfrm rot="10800000" flipV="1">
            <a:off x="7708605" y="2667940"/>
            <a:ext cx="2106928" cy="229086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E3BD15FC-98A9-4939-97C9-1196F5AE4338}"/>
              </a:ext>
            </a:extLst>
          </p:cNvPr>
          <p:cNvCxnSpPr>
            <a:cxnSpLocks/>
            <a:stCxn id="22" idx="1"/>
            <a:endCxn id="29" idx="3"/>
          </p:cNvCxnSpPr>
          <p:nvPr/>
        </p:nvCxnSpPr>
        <p:spPr>
          <a:xfrm rot="10800000" flipV="1">
            <a:off x="8336397" y="2667940"/>
            <a:ext cx="1479137" cy="94256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F28A89B-7BD7-4252-B4C6-449D51D236CA}"/>
              </a:ext>
            </a:extLst>
          </p:cNvPr>
          <p:cNvSpPr txBox="1"/>
          <p:nvPr/>
        </p:nvSpPr>
        <p:spPr>
          <a:xfrm>
            <a:off x="5632598" y="4768583"/>
            <a:ext cx="2076007" cy="380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mapState ([‘num’])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6" name="文本占位符 4">
            <a:extLst>
              <a:ext uri="{FF2B5EF4-FFF2-40B4-BE49-F238E27FC236}">
                <a16:creationId xmlns:a16="http://schemas.microsoft.com/office/drawing/2014/main" id="{CFE7F496-4727-498D-9617-E7ED07C40010}"/>
              </a:ext>
            </a:extLst>
          </p:cNvPr>
          <p:cNvSpPr txBox="1">
            <a:spLocks/>
          </p:cNvSpPr>
          <p:nvPr/>
        </p:nvSpPr>
        <p:spPr>
          <a:xfrm>
            <a:off x="710880" y="1681575"/>
            <a:ext cx="3914284" cy="171901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格式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mapState([‘num’])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取别名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mapState({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Alibaba PuHuiTi B"/>
              </a:rPr>
              <a:t>newNum: ‘num’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})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624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6"/>
            <a:ext cx="5973761" cy="510041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/>
              <a:t>用</a:t>
            </a:r>
            <a:r>
              <a:rPr lang="en-US" altLang="zh-CN"/>
              <a:t>vuecli </a:t>
            </a:r>
            <a:r>
              <a:rPr lang="zh-CN" altLang="en-US"/>
              <a:t>创建项目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en-US" altLang="zh-CN"/>
              <a:t>vuex</a:t>
            </a:r>
            <a:r>
              <a:rPr lang="zh-CN" altLang="en-US"/>
              <a:t>的使用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018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概述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五个核心概念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en-US" altLang="zh-CN"/>
              <a:t>state</a:t>
            </a: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mutations</a:t>
            </a:r>
          </a:p>
          <a:p>
            <a:pPr lvl="1"/>
            <a:r>
              <a:rPr lang="en-US" altLang="zh-CN"/>
              <a:t>getters</a:t>
            </a:r>
          </a:p>
          <a:p>
            <a:pPr lvl="1"/>
            <a:r>
              <a:rPr lang="en-US" altLang="zh-CN"/>
              <a:t>actions</a:t>
            </a:r>
          </a:p>
          <a:p>
            <a:pPr lvl="1"/>
            <a:r>
              <a:rPr lang="en-US" altLang="zh-CN"/>
              <a:t>modules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202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rgbClr val="C00000"/>
                </a:solidFill>
              </a:rPr>
              <a:t>作用： 用它来修改数据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格式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定义格式</a:t>
            </a:r>
            <a:endParaRPr lang="en-US" altLang="zh-CN"/>
          </a:p>
          <a:p>
            <a:pPr>
              <a:buFont typeface="+mj-lt"/>
              <a:buAutoNum type="arabicPeriod" startAt="3"/>
            </a:pPr>
            <a:r>
              <a:rPr lang="zh-CN" altLang="en-US"/>
              <a:t>使用</a:t>
            </a:r>
            <a:endParaRPr lang="en-US" altLang="zh-CN"/>
          </a:p>
          <a:p>
            <a:pPr lvl="1"/>
            <a:r>
              <a:rPr lang="zh-CN" altLang="en-US"/>
              <a:t>直接</a:t>
            </a:r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en-US" altLang="zh-CN" dirty="0"/>
              <a:t>map</a:t>
            </a:r>
            <a:r>
              <a:rPr lang="zh-CN" altLang="en-US" dirty="0"/>
              <a:t>函数使用（难点）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mutations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mutations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C01169-BBC5-49E3-8A9C-DC74D7E154D9}"/>
              </a:ext>
            </a:extLst>
          </p:cNvPr>
          <p:cNvSpPr/>
          <p:nvPr/>
        </p:nvSpPr>
        <p:spPr>
          <a:xfrm>
            <a:off x="8296584" y="1646133"/>
            <a:ext cx="2664333" cy="3133601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D8F63D-FF93-4F49-8849-1CE8A5CCFBCA}"/>
              </a:ext>
            </a:extLst>
          </p:cNvPr>
          <p:cNvSpPr txBox="1"/>
          <p:nvPr/>
        </p:nvSpPr>
        <p:spPr>
          <a:xfrm>
            <a:off x="8540166" y="1862564"/>
            <a:ext cx="2278622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公共数据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26CEEC-DCE9-4235-BC28-47E24516D20B}"/>
              </a:ext>
            </a:extLst>
          </p:cNvPr>
          <p:cNvSpPr txBox="1"/>
          <p:nvPr/>
        </p:nvSpPr>
        <p:spPr>
          <a:xfrm>
            <a:off x="8509706" y="3235359"/>
            <a:ext cx="230990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函数名（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state,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载荷）｛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//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修改数据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39E582-9F32-402C-8046-473A3531E6CE}"/>
              </a:ext>
            </a:extLst>
          </p:cNvPr>
          <p:cNvSpPr txBox="1"/>
          <p:nvPr/>
        </p:nvSpPr>
        <p:spPr>
          <a:xfrm>
            <a:off x="9096744" y="1358429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AA76AC91-E89C-424E-ABBC-FCD0AC29415B}"/>
              </a:ext>
            </a:extLst>
          </p:cNvPr>
          <p:cNvSpPr/>
          <p:nvPr/>
        </p:nvSpPr>
        <p:spPr>
          <a:xfrm>
            <a:off x="9346019" y="2690037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9FBA2B0-B715-4B11-A88E-7CDFD685D3B3}"/>
              </a:ext>
            </a:extLst>
          </p:cNvPr>
          <p:cNvSpPr/>
          <p:nvPr/>
        </p:nvSpPr>
        <p:spPr>
          <a:xfrm>
            <a:off x="5832111" y="1679931"/>
            <a:ext cx="1338798" cy="321103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箭头: 上 11">
            <a:extLst>
              <a:ext uri="{FF2B5EF4-FFF2-40B4-BE49-F238E27FC236}">
                <a16:creationId xmlns:a16="http://schemas.microsoft.com/office/drawing/2014/main" id="{982DC4DD-D907-475C-BBF0-530B564726C2}"/>
              </a:ext>
            </a:extLst>
          </p:cNvPr>
          <p:cNvSpPr/>
          <p:nvPr/>
        </p:nvSpPr>
        <p:spPr>
          <a:xfrm rot="5400000">
            <a:off x="7518606" y="3150734"/>
            <a:ext cx="422675" cy="1338800"/>
          </a:xfrm>
          <a:prstGeom prst="upArrow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58DE8F-0A4B-4B5A-8986-B19700AB2385}"/>
              </a:ext>
            </a:extLst>
          </p:cNvPr>
          <p:cNvSpPr txBox="1"/>
          <p:nvPr/>
        </p:nvSpPr>
        <p:spPr>
          <a:xfrm>
            <a:off x="6221250" y="1358429"/>
            <a:ext cx="789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1650097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4"/>
            <a:ext cx="3691000" cy="343189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作用： 用它来修改数据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/>
              <a:t>格式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   定义格式</a:t>
            </a:r>
            <a:endParaRPr lang="en-US" altLang="zh-CN">
              <a:solidFill>
                <a:srgbClr val="C00000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zh-CN" altLang="en-US"/>
              <a:t>使用</a:t>
            </a:r>
            <a:endParaRPr lang="en-US" altLang="zh-CN"/>
          </a:p>
          <a:p>
            <a:pPr lvl="1"/>
            <a:r>
              <a:rPr lang="zh-CN" altLang="en-US"/>
              <a:t>直接</a:t>
            </a:r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en-US" altLang="zh-CN" dirty="0"/>
              <a:t>map</a:t>
            </a:r>
            <a:r>
              <a:rPr lang="zh-CN" altLang="en-US" dirty="0"/>
              <a:t>函数使用（难点）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mutations-</a:t>
            </a:r>
            <a:r>
              <a:rPr lang="zh-CN" altLang="en-US"/>
              <a:t>定义及基本使用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mutations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C01169-BBC5-49E3-8A9C-DC74D7E154D9}"/>
              </a:ext>
            </a:extLst>
          </p:cNvPr>
          <p:cNvSpPr/>
          <p:nvPr/>
        </p:nvSpPr>
        <p:spPr>
          <a:xfrm>
            <a:off x="9001859" y="1692298"/>
            <a:ext cx="2725853" cy="3315637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D8F63D-FF93-4F49-8849-1CE8A5CCFBCA}"/>
              </a:ext>
            </a:extLst>
          </p:cNvPr>
          <p:cNvSpPr txBox="1"/>
          <p:nvPr/>
        </p:nvSpPr>
        <p:spPr>
          <a:xfrm>
            <a:off x="9245441" y="1908729"/>
            <a:ext cx="2278622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26CEEC-DCE9-4235-BC28-47E24516D20B}"/>
              </a:ext>
            </a:extLst>
          </p:cNvPr>
          <p:cNvSpPr txBox="1"/>
          <p:nvPr/>
        </p:nvSpPr>
        <p:spPr>
          <a:xfrm>
            <a:off x="9214981" y="3281524"/>
            <a:ext cx="230990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m1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state,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载荷）｛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//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修改数据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39E582-9F32-402C-8046-473A3531E6CE}"/>
              </a:ext>
            </a:extLst>
          </p:cNvPr>
          <p:cNvSpPr txBox="1"/>
          <p:nvPr/>
        </p:nvSpPr>
        <p:spPr>
          <a:xfrm>
            <a:off x="9802019" y="1404594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AA76AC91-E89C-424E-ABBC-FCD0AC29415B}"/>
              </a:ext>
            </a:extLst>
          </p:cNvPr>
          <p:cNvSpPr/>
          <p:nvPr/>
        </p:nvSpPr>
        <p:spPr>
          <a:xfrm>
            <a:off x="10051294" y="2736202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9F5F1C4-8A3B-4CE9-A325-E4932A043FE9}"/>
              </a:ext>
            </a:extLst>
          </p:cNvPr>
          <p:cNvSpPr txBox="1"/>
          <p:nvPr/>
        </p:nvSpPr>
        <p:spPr>
          <a:xfrm>
            <a:off x="616676" y="5586039"/>
            <a:ext cx="1064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在定义时，它就是一个一个的函数；每个函数的第一个参数会自动传入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的值，如果需要传入载荷就写第二个参数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283A02-5874-4FCF-8579-8D68ADCD43E0}"/>
              </a:ext>
            </a:extLst>
          </p:cNvPr>
          <p:cNvSpPr txBox="1"/>
          <p:nvPr/>
        </p:nvSpPr>
        <p:spPr>
          <a:xfrm>
            <a:off x="4880486" y="2274537"/>
            <a:ext cx="3400799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m1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state,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载荷）｛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//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修改数据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906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3691000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作用： 用它来修改数据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定义格式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zh-CN" altLang="en-US"/>
              <a:t>使用</a:t>
            </a:r>
            <a:endParaRPr lang="en-US" altLang="zh-CN"/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直接使用</a:t>
            </a:r>
            <a:r>
              <a:rPr lang="en-US" altLang="zh-CN">
                <a:solidFill>
                  <a:srgbClr val="C00000"/>
                </a:solidFill>
              </a:rPr>
              <a:t>:commit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map</a:t>
            </a:r>
            <a:r>
              <a:rPr lang="zh-CN" altLang="en-US" dirty="0"/>
              <a:t>函数使用（难点）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mutations-</a:t>
            </a:r>
            <a:r>
              <a:rPr lang="zh-CN" altLang="en-US"/>
              <a:t>定义及基本使用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mutations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C01169-BBC5-49E3-8A9C-DC74D7E154D9}"/>
              </a:ext>
            </a:extLst>
          </p:cNvPr>
          <p:cNvSpPr/>
          <p:nvPr/>
        </p:nvSpPr>
        <p:spPr>
          <a:xfrm>
            <a:off x="9001859" y="1692298"/>
            <a:ext cx="2725853" cy="3315637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D8F63D-FF93-4F49-8849-1CE8A5CCFBCA}"/>
              </a:ext>
            </a:extLst>
          </p:cNvPr>
          <p:cNvSpPr txBox="1"/>
          <p:nvPr/>
        </p:nvSpPr>
        <p:spPr>
          <a:xfrm>
            <a:off x="9245441" y="1908729"/>
            <a:ext cx="2278622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26CEEC-DCE9-4235-BC28-47E24516D20B}"/>
              </a:ext>
            </a:extLst>
          </p:cNvPr>
          <p:cNvSpPr txBox="1"/>
          <p:nvPr/>
        </p:nvSpPr>
        <p:spPr>
          <a:xfrm>
            <a:off x="9214981" y="3281524"/>
            <a:ext cx="2309901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m1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state,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载荷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）｛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//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修改数据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39E582-9F32-402C-8046-473A3531E6CE}"/>
              </a:ext>
            </a:extLst>
          </p:cNvPr>
          <p:cNvSpPr txBox="1"/>
          <p:nvPr/>
        </p:nvSpPr>
        <p:spPr>
          <a:xfrm>
            <a:off x="9802019" y="1404594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AA76AC91-E89C-424E-ABBC-FCD0AC29415B}"/>
              </a:ext>
            </a:extLst>
          </p:cNvPr>
          <p:cNvSpPr/>
          <p:nvPr/>
        </p:nvSpPr>
        <p:spPr>
          <a:xfrm>
            <a:off x="10098971" y="2772697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9FBA2B0-B715-4B11-A88E-7CDFD685D3B3}"/>
              </a:ext>
            </a:extLst>
          </p:cNvPr>
          <p:cNvSpPr/>
          <p:nvPr/>
        </p:nvSpPr>
        <p:spPr>
          <a:xfrm>
            <a:off x="4880344" y="1679931"/>
            <a:ext cx="3838405" cy="3328004"/>
          </a:xfrm>
          <a:prstGeom prst="roundRect">
            <a:avLst>
              <a:gd name="adj" fmla="val 6763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58DE8F-0A4B-4B5A-8986-B19700AB2385}"/>
              </a:ext>
            </a:extLst>
          </p:cNvPr>
          <p:cNvSpPr txBox="1"/>
          <p:nvPr/>
        </p:nvSpPr>
        <p:spPr>
          <a:xfrm>
            <a:off x="6221250" y="1358429"/>
            <a:ext cx="789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组件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F4C16EA-9B51-4E31-8C6E-C489BED1D624}"/>
              </a:ext>
            </a:extLst>
          </p:cNvPr>
          <p:cNvSpPr txBox="1"/>
          <p:nvPr/>
        </p:nvSpPr>
        <p:spPr>
          <a:xfrm>
            <a:off x="5087729" y="3208679"/>
            <a:ext cx="3423631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this.$store.commit(</a:t>
            </a:r>
            <a:r>
              <a:rPr lang="en-US" altLang="zh-CN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lang="en-US" altLang="zh-CN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type: 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‘mutation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名字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’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schemeClr val="tx1"/>
                </a:solidFill>
                <a:latin typeface="Calibri"/>
                <a:ea typeface="阿里巴巴普惠体" panose="00020600040101010101"/>
              </a:rPr>
              <a:t> 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数据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1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：值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1,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数据</a:t>
            </a:r>
            <a:r>
              <a:rPr lang="en-US" altLang="zh-CN">
                <a:solidFill>
                  <a:schemeClr val="tx1"/>
                </a:solidFill>
                <a:latin typeface="Calibri"/>
                <a:ea typeface="阿里巴巴普惠体" panose="00020600040101010101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Calibri"/>
                <a:ea typeface="阿里巴巴普惠体" panose="00020600040101010101"/>
              </a:rPr>
              <a:t>：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值</a:t>
            </a:r>
            <a:r>
              <a:rPr lang="en-US" altLang="zh-CN">
                <a:solidFill>
                  <a:schemeClr val="tx1"/>
                </a:solidFill>
                <a:latin typeface="Calibri"/>
                <a:ea typeface="阿里巴巴普惠体" panose="00020600040101010101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}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)</a:t>
            </a: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A47C12-81B2-4C5D-9541-BF6908987CC2}"/>
              </a:ext>
            </a:extLst>
          </p:cNvPr>
          <p:cNvSpPr txBox="1"/>
          <p:nvPr/>
        </p:nvSpPr>
        <p:spPr>
          <a:xfrm>
            <a:off x="5096390" y="207108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使用</a:t>
            </a:r>
            <a:r>
              <a:rPr lang="en-US" altLang="zh-CN"/>
              <a:t>mutations</a:t>
            </a:r>
            <a:r>
              <a:rPr lang="zh-CN" altLang="en-US"/>
              <a:t>的格式</a:t>
            </a:r>
          </a:p>
        </p:txBody>
      </p:sp>
      <p:sp>
        <p:nvSpPr>
          <p:cNvPr id="18" name="箭头: 上 17">
            <a:extLst>
              <a:ext uri="{FF2B5EF4-FFF2-40B4-BE49-F238E27FC236}">
                <a16:creationId xmlns:a16="http://schemas.microsoft.com/office/drawing/2014/main" id="{D3D8E30D-5C21-413B-8656-58A2FF1C0BDD}"/>
              </a:ext>
            </a:extLst>
          </p:cNvPr>
          <p:cNvSpPr/>
          <p:nvPr/>
        </p:nvSpPr>
        <p:spPr>
          <a:xfrm rot="5400000">
            <a:off x="8675638" y="3791385"/>
            <a:ext cx="369332" cy="532038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755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3691000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作用： 用它来修改数据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/>
              <a:t>格式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定义格式</a:t>
            </a:r>
            <a:r>
              <a:rPr lang="en-US" altLang="zh-CN">
                <a:solidFill>
                  <a:schemeClr val="tx1"/>
                </a:solidFill>
              </a:rPr>
              <a:t> &amp; </a:t>
            </a:r>
            <a:r>
              <a:rPr lang="zh-CN" altLang="en-US">
                <a:solidFill>
                  <a:schemeClr val="tx1"/>
                </a:solidFill>
              </a:rPr>
              <a:t>使用格式</a:t>
            </a:r>
            <a:endParaRPr lang="en-US" altLang="zh-CN">
              <a:solidFill>
                <a:schemeClr val="tx1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zh-CN" altLang="en-US">
                <a:solidFill>
                  <a:schemeClr val="tx1"/>
                </a:solidFill>
              </a:rPr>
              <a:t>使用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/>
              <a:t>直接</a:t>
            </a:r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map</a:t>
            </a:r>
            <a:r>
              <a:rPr lang="zh-CN" altLang="en-US" dirty="0">
                <a:solidFill>
                  <a:srgbClr val="C00000"/>
                </a:solidFill>
              </a:rPr>
              <a:t>函数使用（难点）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mutations-map</a:t>
            </a:r>
            <a:r>
              <a:rPr lang="zh-CN" altLang="en-US"/>
              <a:t>辅助函数使用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mutations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C01169-BBC5-49E3-8A9C-DC74D7E154D9}"/>
              </a:ext>
            </a:extLst>
          </p:cNvPr>
          <p:cNvSpPr/>
          <p:nvPr/>
        </p:nvSpPr>
        <p:spPr>
          <a:xfrm>
            <a:off x="9001859" y="1692298"/>
            <a:ext cx="2725853" cy="3315637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D8F63D-FF93-4F49-8849-1CE8A5CCFBCA}"/>
              </a:ext>
            </a:extLst>
          </p:cNvPr>
          <p:cNvSpPr txBox="1"/>
          <p:nvPr/>
        </p:nvSpPr>
        <p:spPr>
          <a:xfrm>
            <a:off x="9245441" y="1908729"/>
            <a:ext cx="2278622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26CEEC-DCE9-4235-BC28-47E24516D20B}"/>
              </a:ext>
            </a:extLst>
          </p:cNvPr>
          <p:cNvSpPr txBox="1"/>
          <p:nvPr/>
        </p:nvSpPr>
        <p:spPr>
          <a:xfrm>
            <a:off x="9214981" y="3281524"/>
            <a:ext cx="230990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m1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state,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载荷）｛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//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修改数据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39E582-9F32-402C-8046-473A3531E6CE}"/>
              </a:ext>
            </a:extLst>
          </p:cNvPr>
          <p:cNvSpPr txBox="1"/>
          <p:nvPr/>
        </p:nvSpPr>
        <p:spPr>
          <a:xfrm>
            <a:off x="9802019" y="1404594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" name="箭头: 上 1">
            <a:extLst>
              <a:ext uri="{FF2B5EF4-FFF2-40B4-BE49-F238E27FC236}">
                <a16:creationId xmlns:a16="http://schemas.microsoft.com/office/drawing/2014/main" id="{AA76AC91-E89C-424E-ABBC-FCD0AC29415B}"/>
              </a:ext>
            </a:extLst>
          </p:cNvPr>
          <p:cNvSpPr/>
          <p:nvPr/>
        </p:nvSpPr>
        <p:spPr>
          <a:xfrm>
            <a:off x="10051294" y="2736202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9FBA2B0-B715-4B11-A88E-7CDFD685D3B3}"/>
              </a:ext>
            </a:extLst>
          </p:cNvPr>
          <p:cNvSpPr/>
          <p:nvPr/>
        </p:nvSpPr>
        <p:spPr>
          <a:xfrm>
            <a:off x="4880344" y="1679930"/>
            <a:ext cx="3838405" cy="3593405"/>
          </a:xfrm>
          <a:prstGeom prst="roundRect">
            <a:avLst>
              <a:gd name="adj" fmla="val 6763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58DE8F-0A4B-4B5A-8986-B19700AB2385}"/>
              </a:ext>
            </a:extLst>
          </p:cNvPr>
          <p:cNvSpPr txBox="1"/>
          <p:nvPr/>
        </p:nvSpPr>
        <p:spPr>
          <a:xfrm>
            <a:off x="6370591" y="1323932"/>
            <a:ext cx="7894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组件</a:t>
            </a: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405206E5-9781-4AE3-94E4-F549F111819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511360" y="3282666"/>
            <a:ext cx="703621" cy="5836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9EDEED8-300E-4B8F-808B-61BFD12F2032}"/>
              </a:ext>
            </a:extLst>
          </p:cNvPr>
          <p:cNvSpPr txBox="1"/>
          <p:nvPr/>
        </p:nvSpPr>
        <p:spPr>
          <a:xfrm>
            <a:off x="5053510" y="2318755"/>
            <a:ext cx="3423631" cy="26776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methods: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f1 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          this.mutations</a:t>
            </a:r>
            <a:r>
              <a:rPr lang="zh-CN" altLang="en-US" sz="1400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名字</a:t>
            </a:r>
            <a:r>
              <a:rPr lang="en-US" altLang="zh-CN" sz="1400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()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    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...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ED782B-9635-4868-B008-4C3DBDF8ECCC}"/>
              </a:ext>
            </a:extLst>
          </p:cNvPr>
          <p:cNvSpPr txBox="1"/>
          <p:nvPr/>
        </p:nvSpPr>
        <p:spPr>
          <a:xfrm>
            <a:off x="5484265" y="3379330"/>
            <a:ext cx="29928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mapMutations([‘mutation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名字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’])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0E5663-0194-489E-B6B3-EAE0FBEEEB7E}"/>
              </a:ext>
            </a:extLst>
          </p:cNvPr>
          <p:cNvSpPr txBox="1"/>
          <p:nvPr/>
        </p:nvSpPr>
        <p:spPr>
          <a:xfrm>
            <a:off x="5484265" y="3813031"/>
            <a:ext cx="26305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mapMutations({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newName: ‘mutation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名字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})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45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vuex</a:t>
            </a:r>
            <a:r>
              <a:rPr lang="zh-CN" altLang="en-US"/>
              <a:t>中用</a:t>
            </a:r>
            <a:r>
              <a:rPr lang="en-US" altLang="zh-CN"/>
              <a:t>mutations</a:t>
            </a:r>
            <a:r>
              <a:rPr lang="zh-CN" altLang="en-US"/>
              <a:t>来修改数据</a:t>
            </a:r>
            <a:endParaRPr lang="en-US" altLang="zh-CN"/>
          </a:p>
          <a:p>
            <a:r>
              <a:rPr lang="zh-CN" altLang="en-US"/>
              <a:t>定义格式是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使用格式是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mutations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F683EA-4482-4309-8D75-B7B7B49D05C6}"/>
              </a:ext>
            </a:extLst>
          </p:cNvPr>
          <p:cNvSpPr txBox="1"/>
          <p:nvPr/>
        </p:nvSpPr>
        <p:spPr>
          <a:xfrm>
            <a:off x="7083224" y="2163763"/>
            <a:ext cx="230990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m1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state,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载荷）｛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//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修改数据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090C6E-1F95-4533-B7CF-4FABE6343736}"/>
              </a:ext>
            </a:extLst>
          </p:cNvPr>
          <p:cNvSpPr txBox="1"/>
          <p:nvPr/>
        </p:nvSpPr>
        <p:spPr>
          <a:xfrm>
            <a:off x="6905261" y="4380532"/>
            <a:ext cx="2415882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this.$store.commit(</a:t>
            </a:r>
            <a:r>
              <a:rPr lang="en-US" altLang="zh-CN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lang="en-US" altLang="zh-CN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type: 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‘mutation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名字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’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schemeClr val="tx1"/>
                </a:solidFill>
                <a:latin typeface="Calibri"/>
                <a:ea typeface="阿里巴巴普惠体" panose="00020600040101010101"/>
              </a:rPr>
              <a:t> 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数据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1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：值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1,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数据</a:t>
            </a:r>
            <a:r>
              <a:rPr lang="en-US" altLang="zh-CN">
                <a:solidFill>
                  <a:schemeClr val="tx1"/>
                </a:solidFill>
                <a:latin typeface="Calibri"/>
                <a:ea typeface="阿里巴巴普惠体" panose="00020600040101010101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Calibri"/>
                <a:ea typeface="阿里巴巴普惠体" panose="00020600040101010101"/>
              </a:rPr>
              <a:t>：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值</a:t>
            </a:r>
            <a:r>
              <a:rPr lang="en-US" altLang="zh-CN">
                <a:solidFill>
                  <a:schemeClr val="tx1"/>
                </a:solidFill>
                <a:latin typeface="Calibri"/>
                <a:ea typeface="阿里巴巴普惠体" panose="00020600040101010101"/>
              </a:rPr>
              <a:t>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solidFill>
                  <a:prstClr val="white"/>
                </a:solidFill>
                <a:latin typeface="Calibri"/>
                <a:ea typeface="阿里巴巴普惠体" panose="00020600040101010101"/>
              </a:rPr>
              <a:t>}</a:t>
            </a: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)</a:t>
            </a: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41AE58-1BF9-418B-BC26-FBE5849CD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580" y="4380532"/>
            <a:ext cx="2433570" cy="177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86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概述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五个核心概念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en-US" altLang="zh-CN"/>
              <a:t>state</a:t>
            </a:r>
          </a:p>
          <a:p>
            <a:pPr lvl="1"/>
            <a:r>
              <a:rPr lang="en-US" altLang="zh-CN"/>
              <a:t>mutations</a:t>
            </a: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getters</a:t>
            </a:r>
          </a:p>
          <a:p>
            <a:pPr lvl="1"/>
            <a:r>
              <a:rPr lang="en-US" altLang="zh-CN"/>
              <a:t>actions</a:t>
            </a:r>
          </a:p>
          <a:p>
            <a:pPr lvl="1"/>
            <a:r>
              <a:rPr lang="en-US" altLang="zh-CN"/>
              <a:t>modules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536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rgbClr val="AD2B26"/>
                </a:solidFill>
              </a:rPr>
              <a:t>应用场景</a:t>
            </a:r>
            <a:r>
              <a:rPr lang="en-US" altLang="zh-CN">
                <a:solidFill>
                  <a:srgbClr val="AD2B26"/>
                </a:solidFill>
              </a:rPr>
              <a:t>: </a:t>
            </a: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有时候我们需要从 </a:t>
            </a:r>
            <a:r>
              <a:rPr lang="en-US" altLang="zh-CN" b="0" i="0">
                <a:solidFill>
                  <a:srgbClr val="2C3E50"/>
                </a:solidFill>
                <a:effectLst/>
                <a:latin typeface="-apple-system"/>
              </a:rPr>
              <a:t>store </a:t>
            </a: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中的 </a:t>
            </a:r>
            <a:r>
              <a:rPr lang="en-US" altLang="zh-CN" b="0" i="0">
                <a:solidFill>
                  <a:srgbClr val="2C3E50"/>
                </a:solidFill>
                <a:effectLst/>
                <a:latin typeface="-apple-system"/>
              </a:rPr>
              <a:t>state </a:t>
            </a: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中派生出一些状态。类似于组件中的计</a:t>
            </a:r>
            <a:br>
              <a:rPr lang="en-US" altLang="zh-CN" b="0" i="0">
                <a:solidFill>
                  <a:srgbClr val="2C3E50"/>
                </a:solidFill>
                <a:effectLst/>
                <a:latin typeface="-apple-system"/>
              </a:rPr>
            </a:b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算属性。</a:t>
            </a:r>
            <a:endParaRPr lang="zh-CN" altLang="en-US" dirty="0">
              <a:solidFill>
                <a:srgbClr val="AD2B26"/>
              </a:solidFill>
            </a:endParaRPr>
          </a:p>
          <a:p>
            <a:r>
              <a:rPr lang="zh-CN" altLang="en-US"/>
              <a:t>语法格式</a:t>
            </a:r>
            <a:endParaRPr lang="zh-CN" altLang="en-US" dirty="0"/>
          </a:p>
          <a:p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getters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getters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316443-9FF4-4C65-A816-448FDB01C693}"/>
              </a:ext>
            </a:extLst>
          </p:cNvPr>
          <p:cNvSpPr/>
          <p:nvPr/>
        </p:nvSpPr>
        <p:spPr>
          <a:xfrm>
            <a:off x="9001859" y="1692298"/>
            <a:ext cx="2725853" cy="3315637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96DEF8-B0A7-4A8E-BA32-11AF771B563D}"/>
              </a:ext>
            </a:extLst>
          </p:cNvPr>
          <p:cNvSpPr txBox="1"/>
          <p:nvPr/>
        </p:nvSpPr>
        <p:spPr>
          <a:xfrm>
            <a:off x="9245441" y="1908729"/>
            <a:ext cx="2278622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F31671-ACFE-432B-A2F2-01C88ACD4657}"/>
              </a:ext>
            </a:extLst>
          </p:cNvPr>
          <p:cNvSpPr txBox="1"/>
          <p:nvPr/>
        </p:nvSpPr>
        <p:spPr>
          <a:xfrm>
            <a:off x="9214981" y="3281524"/>
            <a:ext cx="2309901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getters: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g1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return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新数据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41D476-ABAB-41B5-B0E6-5F86C23174EE}"/>
              </a:ext>
            </a:extLst>
          </p:cNvPr>
          <p:cNvSpPr txBox="1"/>
          <p:nvPr/>
        </p:nvSpPr>
        <p:spPr>
          <a:xfrm>
            <a:off x="9802019" y="1404594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97223B6B-F197-4099-944E-4C1ED458F495}"/>
              </a:ext>
            </a:extLst>
          </p:cNvPr>
          <p:cNvSpPr/>
          <p:nvPr/>
        </p:nvSpPr>
        <p:spPr>
          <a:xfrm rot="10800000">
            <a:off x="10051294" y="2736202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092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5385121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应用场景</a:t>
            </a:r>
            <a:r>
              <a:rPr lang="en-US" altLang="zh-CN">
                <a:solidFill>
                  <a:schemeClr val="tx1"/>
                </a:solidFill>
              </a:rPr>
              <a:t>: </a:t>
            </a: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有时候我们需要从 </a:t>
            </a:r>
            <a:r>
              <a:rPr lang="en-US" altLang="zh-CN" b="0" i="0">
                <a:solidFill>
                  <a:srgbClr val="2C3E50"/>
                </a:solidFill>
                <a:effectLst/>
                <a:latin typeface="-apple-system"/>
              </a:rPr>
              <a:t>store </a:t>
            </a: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中的 </a:t>
            </a:r>
            <a:r>
              <a:rPr lang="en-US" altLang="zh-CN" b="0" i="0">
                <a:solidFill>
                  <a:srgbClr val="2C3E50"/>
                </a:solidFill>
                <a:effectLst/>
                <a:latin typeface="-apple-system"/>
              </a:rPr>
              <a:t>state </a:t>
            </a:r>
            <a:r>
              <a:rPr lang="zh-CN" altLang="en-US" b="0" i="0">
                <a:solidFill>
                  <a:srgbClr val="2C3E50"/>
                </a:solidFill>
                <a:effectLst/>
                <a:latin typeface="-apple-system"/>
              </a:rPr>
              <a:t>中派生出一些状态。类似于组件中的计算属性。</a:t>
            </a:r>
            <a:endParaRPr lang="zh-CN" altLang="en-US" dirty="0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定义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getters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getters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316443-9FF4-4C65-A816-448FDB01C693}"/>
              </a:ext>
            </a:extLst>
          </p:cNvPr>
          <p:cNvSpPr/>
          <p:nvPr/>
        </p:nvSpPr>
        <p:spPr>
          <a:xfrm>
            <a:off x="7697973" y="1692299"/>
            <a:ext cx="4274288" cy="4173410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96DEF8-B0A7-4A8E-BA32-11AF771B563D}"/>
              </a:ext>
            </a:extLst>
          </p:cNvPr>
          <p:cNvSpPr txBox="1"/>
          <p:nvPr/>
        </p:nvSpPr>
        <p:spPr>
          <a:xfrm>
            <a:off x="7941611" y="1908729"/>
            <a:ext cx="3849896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todos: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{ id: 1, text: '...', done: true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{ id: 2, text: '...', done: false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F31671-ACFE-432B-A2F2-01C88ACD4657}"/>
              </a:ext>
            </a:extLst>
          </p:cNvPr>
          <p:cNvSpPr txBox="1"/>
          <p:nvPr/>
        </p:nvSpPr>
        <p:spPr>
          <a:xfrm>
            <a:off x="7941611" y="4198691"/>
            <a:ext cx="3914600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getters: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doneTodos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return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state.todos.filter(todo=&gt;todo.done)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41D476-ABAB-41B5-B0E6-5F86C23174EE}"/>
              </a:ext>
            </a:extLst>
          </p:cNvPr>
          <p:cNvSpPr txBox="1"/>
          <p:nvPr/>
        </p:nvSpPr>
        <p:spPr>
          <a:xfrm>
            <a:off x="9229801" y="1441637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97223B6B-F197-4099-944E-4C1ED458F495}"/>
              </a:ext>
            </a:extLst>
          </p:cNvPr>
          <p:cNvSpPr/>
          <p:nvPr/>
        </p:nvSpPr>
        <p:spPr>
          <a:xfrm rot="10800000">
            <a:off x="9546720" y="3601392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770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2691540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应用场景</a:t>
            </a:r>
            <a:endParaRPr lang="zh-CN" altLang="en-US" dirty="0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定义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直接使用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en-US" altLang="zh-CN">
                <a:solidFill>
                  <a:srgbClr val="C00000"/>
                </a:solidFill>
              </a:rPr>
              <a:t>map</a:t>
            </a:r>
            <a:r>
              <a:rPr lang="zh-CN" altLang="en-US">
                <a:solidFill>
                  <a:srgbClr val="C00000"/>
                </a:solidFill>
              </a:rPr>
              <a:t>辅助函数使用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3.3 getters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getters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316443-9FF4-4C65-A816-448FDB01C693}"/>
              </a:ext>
            </a:extLst>
          </p:cNvPr>
          <p:cNvSpPr/>
          <p:nvPr/>
        </p:nvSpPr>
        <p:spPr>
          <a:xfrm>
            <a:off x="7697973" y="1692298"/>
            <a:ext cx="4274288" cy="4836091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96DEF8-B0A7-4A8E-BA32-11AF771B563D}"/>
              </a:ext>
            </a:extLst>
          </p:cNvPr>
          <p:cNvSpPr txBox="1"/>
          <p:nvPr/>
        </p:nvSpPr>
        <p:spPr>
          <a:xfrm>
            <a:off x="7910169" y="2002729"/>
            <a:ext cx="3849896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todos: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{ id: 1, text: '...', done: true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{ id: 2, text: '...', done: false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F31671-ACFE-432B-A2F2-01C88ACD4657}"/>
              </a:ext>
            </a:extLst>
          </p:cNvPr>
          <p:cNvSpPr txBox="1"/>
          <p:nvPr/>
        </p:nvSpPr>
        <p:spPr>
          <a:xfrm>
            <a:off x="7877817" y="3996151"/>
            <a:ext cx="3914600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getters: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doneTodos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return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state.todos.filter(todo=&gt;todo.done)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41D476-ABAB-41B5-B0E6-5F86C23174EE}"/>
              </a:ext>
            </a:extLst>
          </p:cNvPr>
          <p:cNvSpPr txBox="1"/>
          <p:nvPr/>
        </p:nvSpPr>
        <p:spPr>
          <a:xfrm>
            <a:off x="9229801" y="1441637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97223B6B-F197-4099-944E-4C1ED458F495}"/>
              </a:ext>
            </a:extLst>
          </p:cNvPr>
          <p:cNvSpPr/>
          <p:nvPr/>
        </p:nvSpPr>
        <p:spPr>
          <a:xfrm rot="10800000">
            <a:off x="9546720" y="3509021"/>
            <a:ext cx="531628" cy="382772"/>
          </a:xfrm>
          <a:prstGeom prst="up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42B2857-7193-4534-915C-BB21C6AB06B4}"/>
              </a:ext>
            </a:extLst>
          </p:cNvPr>
          <p:cNvSpPr/>
          <p:nvPr/>
        </p:nvSpPr>
        <p:spPr>
          <a:xfrm>
            <a:off x="3717868" y="1718635"/>
            <a:ext cx="3550740" cy="4809755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529DEC-1AA1-4C7C-8B04-760F704EAD9F}"/>
              </a:ext>
            </a:extLst>
          </p:cNvPr>
          <p:cNvSpPr txBox="1"/>
          <p:nvPr/>
        </p:nvSpPr>
        <p:spPr>
          <a:xfrm>
            <a:off x="4902628" y="1470453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任意组件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20513B-9F9A-41D0-9BB7-06DBE360DE6B}"/>
              </a:ext>
            </a:extLst>
          </p:cNvPr>
          <p:cNvSpPr txBox="1"/>
          <p:nvPr/>
        </p:nvSpPr>
        <p:spPr>
          <a:xfrm>
            <a:off x="3945159" y="2002729"/>
            <a:ext cx="3090003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&lt;template&gt;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{{ $store.getters.doneTodos}}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{{doneTodos}}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&lt;/template&gt;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C74F07-FBEE-48B2-8361-65A87A83E449}"/>
              </a:ext>
            </a:extLst>
          </p:cNvPr>
          <p:cNvSpPr txBox="1"/>
          <p:nvPr/>
        </p:nvSpPr>
        <p:spPr>
          <a:xfrm>
            <a:off x="3945159" y="3891793"/>
            <a:ext cx="3090003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computed: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c1 () {  },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组件自己的计算属性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4EDD7E-8247-4AF4-B6E3-836C4693A9F0}"/>
              </a:ext>
            </a:extLst>
          </p:cNvPr>
          <p:cNvSpPr txBox="1"/>
          <p:nvPr/>
        </p:nvSpPr>
        <p:spPr>
          <a:xfrm>
            <a:off x="4331364" y="4747780"/>
            <a:ext cx="2703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mapGetters ([‘doneTodos’])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43E9A0C2-2CBB-4143-88A4-D8E5179E89FA}"/>
              </a:ext>
            </a:extLst>
          </p:cNvPr>
          <p:cNvCxnSpPr>
            <a:stCxn id="8" idx="1"/>
            <a:endCxn id="13" idx="3"/>
          </p:cNvCxnSpPr>
          <p:nvPr/>
        </p:nvCxnSpPr>
        <p:spPr>
          <a:xfrm rot="10800000">
            <a:off x="7035163" y="2741393"/>
            <a:ext cx="842655" cy="1839534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AAA8003-20BE-459B-85AC-BA31884A2B54}"/>
              </a:ext>
            </a:extLst>
          </p:cNvPr>
          <p:cNvCxnSpPr>
            <a:stCxn id="8" idx="1"/>
            <a:endCxn id="15" idx="3"/>
          </p:cNvCxnSpPr>
          <p:nvPr/>
        </p:nvCxnSpPr>
        <p:spPr>
          <a:xfrm rot="10800000" flipV="1">
            <a:off x="7035163" y="4580926"/>
            <a:ext cx="842655" cy="351519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14BA253-9AAF-4B3A-A61B-4CBBDFE84584}"/>
              </a:ext>
            </a:extLst>
          </p:cNvPr>
          <p:cNvSpPr txBox="1"/>
          <p:nvPr/>
        </p:nvSpPr>
        <p:spPr>
          <a:xfrm>
            <a:off x="4331364" y="5111683"/>
            <a:ext cx="27037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mapGetters ({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newName:‘doneTodos’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45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B1636-3230-49AF-A965-9454455198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940081"/>
            <a:ext cx="3420853" cy="4871439"/>
          </a:xfrm>
        </p:spPr>
        <p:txBody>
          <a:bodyPr/>
          <a:lstStyle/>
          <a:p>
            <a:r>
              <a:rPr lang="zh-CN" altLang="en-US" sz="1800" b="1"/>
              <a:t>目标： 用</a:t>
            </a:r>
            <a:r>
              <a:rPr lang="en-US" altLang="zh-CN" sz="1800" b="1"/>
              <a:t>vuecli</a:t>
            </a:r>
            <a:r>
              <a:rPr lang="zh-CN" altLang="en-US" sz="1800" b="1"/>
              <a:t>来创建项目</a:t>
            </a:r>
            <a:endParaRPr lang="en-US" altLang="zh-CN" sz="1800" b="1"/>
          </a:p>
          <a:p>
            <a:pPr marL="0" indent="0">
              <a:buNone/>
            </a:pPr>
            <a:r>
              <a:rPr lang="zh-CN" altLang="en-US"/>
              <a:t>学习路径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通过命令行交互来创建项目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通过自定义的方式选择特性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792689-5D9E-4DA2-8C12-F3159C68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用</a:t>
            </a:r>
            <a:r>
              <a:rPr lang="en-US" altLang="zh-CN"/>
              <a:t>vuecli</a:t>
            </a:r>
            <a:r>
              <a:rPr lang="zh-CN" altLang="en-US"/>
              <a:t>创建项目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130FE5-BAFA-4483-8093-3BC403B1CC5A}"/>
              </a:ext>
            </a:extLst>
          </p:cNvPr>
          <p:cNvSpPr txBox="1"/>
          <p:nvPr/>
        </p:nvSpPr>
        <p:spPr>
          <a:xfrm>
            <a:off x="519289" y="5303688"/>
            <a:ext cx="3612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相关命令：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vue create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npm run  serve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4849C6-DEFE-4043-B4C6-D180D8641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04654"/>
            <a:ext cx="5344679" cy="303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02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概述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五个核心概念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en-US" altLang="zh-CN"/>
              <a:t>state</a:t>
            </a:r>
          </a:p>
          <a:p>
            <a:pPr lvl="1"/>
            <a:r>
              <a:rPr lang="en-US" altLang="zh-CN"/>
              <a:t>mutations</a:t>
            </a:r>
          </a:p>
          <a:p>
            <a:pPr lvl="1"/>
            <a:r>
              <a:rPr lang="en-US" altLang="zh-CN"/>
              <a:t>getters</a:t>
            </a: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actions</a:t>
            </a:r>
          </a:p>
          <a:p>
            <a:pPr lvl="1"/>
            <a:r>
              <a:rPr lang="en-US" altLang="zh-CN"/>
              <a:t>modules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329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8" y="1646133"/>
            <a:ext cx="7900461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作用：间接调用 </a:t>
            </a:r>
            <a:r>
              <a:rPr lang="en-US" altLang="zh-CN">
                <a:solidFill>
                  <a:srgbClr val="AD2B26"/>
                </a:solidFill>
              </a:rPr>
              <a:t>mutations</a:t>
            </a:r>
            <a:r>
              <a:rPr lang="zh-CN" altLang="en-US">
                <a:solidFill>
                  <a:srgbClr val="AD2B26"/>
                </a:solidFill>
              </a:rPr>
              <a:t>来修改数据；它可以包含异步请求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语法格式</a:t>
            </a:r>
            <a:endParaRPr lang="zh-CN" altLang="en-US" dirty="0"/>
          </a:p>
          <a:p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actions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actions</a:t>
            </a:r>
            <a:r>
              <a:rPr lang="zh-CN" altLang="en-US"/>
              <a:t>的用法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240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2627744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作用：间接调用 </a:t>
            </a:r>
            <a:r>
              <a:rPr lang="en-US" altLang="zh-CN">
                <a:solidFill>
                  <a:schemeClr val="tx1"/>
                </a:solidFill>
              </a:rPr>
              <a:t>mutations</a:t>
            </a:r>
            <a:r>
              <a:rPr lang="zh-CN" altLang="en-US">
                <a:solidFill>
                  <a:schemeClr val="tx1"/>
                </a:solidFill>
              </a:rPr>
              <a:t>来修改数据；它可以包含异步请求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语法格式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zh-CN" altLang="en-US">
                <a:solidFill>
                  <a:srgbClr val="C00000"/>
                </a:solidFill>
              </a:rPr>
              <a:t>定义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zh-CN" altLang="en-US">
                <a:solidFill>
                  <a:srgbClr val="C00000"/>
                </a:solidFill>
              </a:rPr>
              <a:t>分发（带载荷）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/>
              <a:t>示例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actions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actions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B1D9066-DDBD-4510-9508-02672FF5DBE2}"/>
              </a:ext>
            </a:extLst>
          </p:cNvPr>
          <p:cNvSpPr/>
          <p:nvPr/>
        </p:nvSpPr>
        <p:spPr>
          <a:xfrm>
            <a:off x="7635244" y="1115261"/>
            <a:ext cx="4299095" cy="5085056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057BB8-A376-4494-844B-E273AB9568ED}"/>
              </a:ext>
            </a:extLst>
          </p:cNvPr>
          <p:cNvSpPr txBox="1"/>
          <p:nvPr/>
        </p:nvSpPr>
        <p:spPr>
          <a:xfrm>
            <a:off x="7847441" y="1359356"/>
            <a:ext cx="3914600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books: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{ id: 1, text: '...', done: true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{ id: 2, text: '...', done: false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3353DD-87E8-474C-BE6C-77EF70CDABED}"/>
              </a:ext>
            </a:extLst>
          </p:cNvPr>
          <p:cNvSpPr txBox="1"/>
          <p:nvPr/>
        </p:nvSpPr>
        <p:spPr>
          <a:xfrm>
            <a:off x="7847441" y="3025335"/>
            <a:ext cx="3914600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mutations: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setBooks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state, payload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state.books = payload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4429B4-2BD3-46BB-9371-B43999944528}"/>
              </a:ext>
            </a:extLst>
          </p:cNvPr>
          <p:cNvSpPr txBox="1"/>
          <p:nvPr/>
        </p:nvSpPr>
        <p:spPr>
          <a:xfrm>
            <a:off x="9167073" y="864600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6E934F-44B2-4BC2-A0F2-93797987EF1E}"/>
              </a:ext>
            </a:extLst>
          </p:cNvPr>
          <p:cNvSpPr txBox="1"/>
          <p:nvPr/>
        </p:nvSpPr>
        <p:spPr>
          <a:xfrm>
            <a:off x="7847441" y="4380621"/>
            <a:ext cx="3914600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action: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getBooks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context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）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axios().then(res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=&gt;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          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context.commit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(‘setBooks’, res.data.data)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)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ED6941F-4DBC-42FF-AE39-75344D34297C}"/>
              </a:ext>
            </a:extLst>
          </p:cNvPr>
          <p:cNvSpPr/>
          <p:nvPr/>
        </p:nvSpPr>
        <p:spPr>
          <a:xfrm>
            <a:off x="3580166" y="1664657"/>
            <a:ext cx="3550740" cy="3290116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BABEA3-9B82-43AC-8864-B75A48E9C072}"/>
              </a:ext>
            </a:extLst>
          </p:cNvPr>
          <p:cNvSpPr txBox="1"/>
          <p:nvPr/>
        </p:nvSpPr>
        <p:spPr>
          <a:xfrm>
            <a:off x="4773132" y="1382425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任意组件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82622C1-124A-48D1-86AA-D1484D1FC4C3}"/>
              </a:ext>
            </a:extLst>
          </p:cNvPr>
          <p:cNvSpPr txBox="1"/>
          <p:nvPr/>
        </p:nvSpPr>
        <p:spPr>
          <a:xfrm>
            <a:off x="3802327" y="3057624"/>
            <a:ext cx="3090003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created: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this.$store.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dispatch(‘getBooks’)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BD70C90C-68B4-4B5E-8AE2-0C8F785097E5}"/>
              </a:ext>
            </a:extLst>
          </p:cNvPr>
          <p:cNvCxnSpPr>
            <a:stCxn id="15" idx="3"/>
            <a:endCxn id="11" idx="1"/>
          </p:cNvCxnSpPr>
          <p:nvPr/>
        </p:nvCxnSpPr>
        <p:spPr>
          <a:xfrm>
            <a:off x="6892330" y="3657789"/>
            <a:ext cx="955111" cy="141533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6F7FB090-DC74-49E9-96AF-F4E35F5483D3}"/>
              </a:ext>
            </a:extLst>
          </p:cNvPr>
          <p:cNvCxnSpPr>
            <a:cxnSpLocks/>
            <a:stCxn id="11" idx="3"/>
            <a:endCxn id="8" idx="3"/>
          </p:cNvCxnSpPr>
          <p:nvPr/>
        </p:nvCxnSpPr>
        <p:spPr>
          <a:xfrm flipV="1">
            <a:off x="11762041" y="3610111"/>
            <a:ext cx="12700" cy="146300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9965B265-3372-4B64-A2C5-BD43092A0A11}"/>
              </a:ext>
            </a:extLst>
          </p:cNvPr>
          <p:cNvCxnSpPr>
            <a:cxnSpLocks/>
            <a:stCxn id="8" idx="3"/>
            <a:endCxn id="7" idx="3"/>
          </p:cNvCxnSpPr>
          <p:nvPr/>
        </p:nvCxnSpPr>
        <p:spPr>
          <a:xfrm flipV="1">
            <a:off x="11762041" y="2051854"/>
            <a:ext cx="12700" cy="1558257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898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2691540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学习路径</a:t>
            </a:r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olidFill>
                  <a:schemeClr val="tx1"/>
                </a:solidFill>
              </a:rPr>
              <a:t>作用：间接调用 </a:t>
            </a:r>
            <a:r>
              <a:rPr lang="en-US" altLang="zh-CN">
                <a:solidFill>
                  <a:schemeClr val="tx1"/>
                </a:solidFill>
              </a:rPr>
              <a:t>mutations</a:t>
            </a:r>
            <a:r>
              <a:rPr lang="zh-CN" altLang="en-US">
                <a:solidFill>
                  <a:schemeClr val="tx1"/>
                </a:solidFill>
              </a:rPr>
              <a:t>来修改数据；它可以包含异步请求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语法格式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zh-CN" altLang="en-US">
                <a:solidFill>
                  <a:srgbClr val="C00000"/>
                </a:solidFill>
              </a:rPr>
              <a:t>定义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zh-CN" altLang="en-US">
                <a:solidFill>
                  <a:srgbClr val="C00000"/>
                </a:solidFill>
              </a:rPr>
              <a:t>分发（带载荷）</a:t>
            </a:r>
          </a:p>
          <a:p>
            <a:r>
              <a:rPr lang="zh-CN" altLang="en-US"/>
              <a:t>示例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actions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actions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316443-9FF4-4C65-A816-448FDB01C693}"/>
              </a:ext>
            </a:extLst>
          </p:cNvPr>
          <p:cNvSpPr/>
          <p:nvPr/>
        </p:nvSpPr>
        <p:spPr>
          <a:xfrm>
            <a:off x="8916838" y="1692299"/>
            <a:ext cx="2697294" cy="4836091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96DEF8-B0A7-4A8E-BA32-11AF771B563D}"/>
              </a:ext>
            </a:extLst>
          </p:cNvPr>
          <p:cNvSpPr txBox="1"/>
          <p:nvPr/>
        </p:nvSpPr>
        <p:spPr>
          <a:xfrm>
            <a:off x="9129034" y="2002730"/>
            <a:ext cx="224392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state: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F31671-ACFE-432B-A2F2-01C88ACD4657}"/>
              </a:ext>
            </a:extLst>
          </p:cNvPr>
          <p:cNvSpPr txBox="1"/>
          <p:nvPr/>
        </p:nvSpPr>
        <p:spPr>
          <a:xfrm>
            <a:off x="9096682" y="3996152"/>
            <a:ext cx="2276276" cy="11695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actions: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 a1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context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）｛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｝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41D476-ABAB-41B5-B0E6-5F86C23174EE}"/>
              </a:ext>
            </a:extLst>
          </p:cNvPr>
          <p:cNvSpPr txBox="1"/>
          <p:nvPr/>
        </p:nvSpPr>
        <p:spPr>
          <a:xfrm>
            <a:off x="9682752" y="1511661"/>
            <a:ext cx="1165466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new Vuex.Store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42B2857-7193-4534-915C-BB21C6AB06B4}"/>
              </a:ext>
            </a:extLst>
          </p:cNvPr>
          <p:cNvSpPr/>
          <p:nvPr/>
        </p:nvSpPr>
        <p:spPr>
          <a:xfrm>
            <a:off x="3717867" y="1718635"/>
            <a:ext cx="4267183" cy="4809755"/>
          </a:xfrm>
          <a:prstGeom prst="roundRect">
            <a:avLst>
              <a:gd name="adj" fmla="val 5556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529DEC-1AA1-4C7C-8B04-760F704EAD9F}"/>
              </a:ext>
            </a:extLst>
          </p:cNvPr>
          <p:cNvSpPr txBox="1"/>
          <p:nvPr/>
        </p:nvSpPr>
        <p:spPr>
          <a:xfrm>
            <a:off x="6820243" y="1843050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任意组件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C74F07-FBEE-48B2-8361-65A87A83E449}"/>
              </a:ext>
            </a:extLst>
          </p:cNvPr>
          <p:cNvSpPr txBox="1"/>
          <p:nvPr/>
        </p:nvSpPr>
        <p:spPr>
          <a:xfrm>
            <a:off x="3901999" y="3325525"/>
            <a:ext cx="3659447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methods: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c1 () 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   this.$store.dispatch(‘action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名字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’)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},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Alibaba PuHuiTi B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94EDD7E-8247-4AF4-B6E3-836C4693A9F0}"/>
              </a:ext>
            </a:extLst>
          </p:cNvPr>
          <p:cNvSpPr txBox="1"/>
          <p:nvPr/>
        </p:nvSpPr>
        <p:spPr>
          <a:xfrm>
            <a:off x="4331365" y="4472959"/>
            <a:ext cx="2703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mapActions ([‘a1’])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43E9A0C2-2CBB-4143-88A4-D8E5179E89FA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7601162" y="4042358"/>
            <a:ext cx="1495521" cy="53857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AAA8003-20BE-459B-85AC-BA31884A2B54}"/>
              </a:ext>
            </a:extLst>
          </p:cNvPr>
          <p:cNvCxnSpPr>
            <a:cxnSpLocks/>
            <a:stCxn id="8" idx="1"/>
            <a:endCxn id="15" idx="3"/>
          </p:cNvCxnSpPr>
          <p:nvPr/>
        </p:nvCxnSpPr>
        <p:spPr>
          <a:xfrm rot="10800000" flipV="1">
            <a:off x="7035164" y="4580927"/>
            <a:ext cx="2061519" cy="76697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14BA253-9AAF-4B3A-A61B-4CBBDFE84584}"/>
              </a:ext>
            </a:extLst>
          </p:cNvPr>
          <p:cNvSpPr txBox="1"/>
          <p:nvPr/>
        </p:nvSpPr>
        <p:spPr>
          <a:xfrm>
            <a:off x="4309784" y="4805031"/>
            <a:ext cx="27037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mapActions ({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    newName:‘a1’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Alibaba PuHuiTi B"/>
                <a:cs typeface="+mn-cs"/>
              </a:rPr>
              <a:t>})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80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概述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C00000"/>
                </a:solidFill>
              </a:rPr>
              <a:t>五个核心概念</a:t>
            </a:r>
            <a:endParaRPr lang="en-US" altLang="zh-CN">
              <a:solidFill>
                <a:srgbClr val="C00000"/>
              </a:solidFill>
            </a:endParaRPr>
          </a:p>
          <a:p>
            <a:pPr lvl="1"/>
            <a:r>
              <a:rPr lang="en-US" altLang="zh-CN"/>
              <a:t>state</a:t>
            </a:r>
          </a:p>
          <a:p>
            <a:pPr lvl="1"/>
            <a:r>
              <a:rPr lang="en-US" altLang="zh-CN"/>
              <a:t>mutations</a:t>
            </a:r>
          </a:p>
          <a:p>
            <a:pPr lvl="1"/>
            <a:r>
              <a:rPr lang="en-US" altLang="zh-CN"/>
              <a:t>getters</a:t>
            </a:r>
          </a:p>
          <a:p>
            <a:pPr lvl="1"/>
            <a:r>
              <a:rPr lang="en-US" altLang="zh-CN"/>
              <a:t>actions</a:t>
            </a:r>
          </a:p>
          <a:p>
            <a:pPr lvl="1"/>
            <a:r>
              <a:rPr lang="en-US" altLang="zh-CN">
                <a:solidFill>
                  <a:srgbClr val="C00000"/>
                </a:solidFill>
              </a:rPr>
              <a:t>modules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171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3574042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rgbClr val="AD2B26"/>
                </a:solidFill>
              </a:rPr>
              <a:t>应用场景</a:t>
            </a:r>
            <a:br>
              <a:rPr lang="en-US" altLang="zh-CN">
                <a:solidFill>
                  <a:srgbClr val="AD2B26"/>
                </a:solidFill>
              </a:rPr>
            </a:br>
            <a:r>
              <a:rPr lang="zh-CN" altLang="en-US">
                <a:solidFill>
                  <a:srgbClr val="AD2B26"/>
                </a:solidFill>
              </a:rPr>
              <a:t>数据比较复杂，需要拆分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语法格式</a:t>
            </a:r>
            <a:endParaRPr lang="zh-CN" altLang="en-US" dirty="0"/>
          </a:p>
          <a:p>
            <a:r>
              <a:rPr lang="zh-CN" altLang="en-US"/>
              <a:t>命名空间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 modules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modules</a:t>
            </a:r>
            <a:r>
              <a:rPr lang="zh-CN" altLang="en-US"/>
              <a:t>的用法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9E94B8D-31F9-46CF-9AF0-2A57E1F98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857" y="1098343"/>
            <a:ext cx="3490262" cy="49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41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3574042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学习路径</a:t>
            </a:r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olidFill>
                  <a:schemeClr val="tx1"/>
                </a:solidFill>
              </a:rPr>
              <a:t>应用场景</a:t>
            </a:r>
            <a:br>
              <a:rPr lang="en-US" altLang="zh-CN">
                <a:solidFill>
                  <a:schemeClr val="tx1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数据比较复杂，需要拆分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accent2"/>
                </a:solidFill>
              </a:rPr>
              <a:t>语法格式</a:t>
            </a:r>
          </a:p>
          <a:p>
            <a:r>
              <a:rPr lang="zh-CN" altLang="en-US"/>
              <a:t>命名空间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 modules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modules</a:t>
            </a:r>
            <a:r>
              <a:rPr lang="zh-CN" altLang="en-US"/>
              <a:t>的用法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14FB212-7638-4805-B2CD-81867B6F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760" y="1198676"/>
            <a:ext cx="3276359" cy="524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11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DBB8400-6AAA-40E2-9BA7-75845BA9BCB8}"/>
              </a:ext>
            </a:extLst>
          </p:cNvPr>
          <p:cNvSpPr/>
          <p:nvPr/>
        </p:nvSpPr>
        <p:spPr>
          <a:xfrm>
            <a:off x="3824549" y="1200408"/>
            <a:ext cx="4542902" cy="3760517"/>
          </a:xfrm>
          <a:prstGeom prst="roundRect">
            <a:avLst>
              <a:gd name="adj" fmla="val 3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1C6EA29-2B0E-4A42-AAC1-0795AF5DFB28}"/>
              </a:ext>
            </a:extLst>
          </p:cNvPr>
          <p:cNvSpPr txBox="1"/>
          <p:nvPr/>
        </p:nvSpPr>
        <p:spPr>
          <a:xfrm>
            <a:off x="7324677" y="4622371"/>
            <a:ext cx="1164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任意组件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3574042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学习路径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>
                <a:solidFill>
                  <a:schemeClr val="tx1"/>
                </a:solidFill>
              </a:rPr>
              <a:t>应用场景</a:t>
            </a:r>
            <a:br>
              <a:rPr lang="en-US" altLang="zh-CN">
                <a:solidFill>
                  <a:schemeClr val="tx1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数据比较复杂，需要拆分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语法格式（</a:t>
            </a:r>
            <a:r>
              <a:rPr lang="zh-CN" altLang="en-US"/>
              <a:t>示例</a:t>
            </a:r>
            <a:r>
              <a:rPr lang="zh-CN" altLang="en-US">
                <a:solidFill>
                  <a:srgbClr val="AD2B26"/>
                </a:solidFill>
              </a:rPr>
              <a:t>）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命名空间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 modules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modules</a:t>
            </a:r>
            <a:r>
              <a:rPr lang="zh-CN" altLang="en-US"/>
              <a:t>的用法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14FB212-7638-4805-B2CD-81867B6F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706" y="1217096"/>
            <a:ext cx="3276359" cy="524217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50446F7-C8DC-4A08-AF39-CD3B8DB3B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491" y="1457271"/>
            <a:ext cx="4359018" cy="150889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85C0EF0-AA4B-4EA9-A218-2685DC7E6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031" y="3106630"/>
            <a:ext cx="3810330" cy="150889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B34920D-E499-4C85-8DA9-BCF632955657}"/>
              </a:ext>
            </a:extLst>
          </p:cNvPr>
          <p:cNvSpPr txBox="1"/>
          <p:nvPr/>
        </p:nvSpPr>
        <p:spPr>
          <a:xfrm>
            <a:off x="710879" y="566697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各个模块之的</a:t>
            </a:r>
            <a:r>
              <a:rPr lang="en-US" altLang="zh-CN"/>
              <a:t>mutations</a:t>
            </a:r>
            <a:r>
              <a:rPr lang="zh-CN" altLang="en-US"/>
              <a:t>是直接合并到了主模块上的，</a:t>
            </a:r>
            <a:endParaRPr lang="en-US" altLang="zh-CN"/>
          </a:p>
          <a:p>
            <a:r>
              <a:rPr lang="zh-CN" altLang="en-US"/>
              <a:t>所以在调用时，是不需要加模块名的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266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1646133"/>
            <a:ext cx="3574042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学习路径</a:t>
            </a:r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olidFill>
                  <a:schemeClr val="tx1"/>
                </a:solidFill>
              </a:rPr>
              <a:t>应用场景</a:t>
            </a:r>
            <a:br>
              <a:rPr lang="en-US" altLang="zh-CN">
                <a:solidFill>
                  <a:schemeClr val="tx1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数据比较复杂，需要拆分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语法格式</a:t>
            </a:r>
          </a:p>
          <a:p>
            <a:r>
              <a:rPr lang="zh-CN" altLang="en-US">
                <a:solidFill>
                  <a:schemeClr val="accent2"/>
                </a:solidFill>
              </a:rPr>
              <a:t>命名空间</a:t>
            </a:r>
          </a:p>
          <a:p>
            <a:pPr marL="0" indent="0">
              <a:buNone/>
            </a:pP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3.5 modules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modules</a:t>
            </a:r>
            <a:r>
              <a:rPr lang="zh-CN" altLang="en-US"/>
              <a:t>的用法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1A09932-8441-4515-A039-418DCA79FD4F}"/>
              </a:ext>
            </a:extLst>
          </p:cNvPr>
          <p:cNvSpPr/>
          <p:nvPr/>
        </p:nvSpPr>
        <p:spPr>
          <a:xfrm>
            <a:off x="4159597" y="1034237"/>
            <a:ext cx="3872805" cy="3290116"/>
          </a:xfrm>
          <a:prstGeom prst="roundRect">
            <a:avLst>
              <a:gd name="adj" fmla="val 1509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332B80-3883-4F86-AF67-1FB8714B6E13}"/>
              </a:ext>
            </a:extLst>
          </p:cNvPr>
          <p:cNvSpPr txBox="1"/>
          <p:nvPr/>
        </p:nvSpPr>
        <p:spPr>
          <a:xfrm>
            <a:off x="6992600" y="3985799"/>
            <a:ext cx="10638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任意组件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B26A8A4-CC04-4CE6-A549-7B29C9574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145" y="1264466"/>
            <a:ext cx="3177815" cy="1486029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11C85D4-D0CA-4055-A187-51F065697F75}"/>
              </a:ext>
            </a:extLst>
          </p:cNvPr>
          <p:cNvSpPr txBox="1"/>
          <p:nvPr/>
        </p:nvSpPr>
        <p:spPr>
          <a:xfrm>
            <a:off x="11179247" y="6076631"/>
            <a:ext cx="8293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rPr>
              <a:t>vuex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阿里巴巴普惠体" panose="00020600040101010101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09CAE28-5417-441F-8D42-435A249039E6}"/>
              </a:ext>
            </a:extLst>
          </p:cNvPr>
          <p:cNvSpPr txBox="1"/>
          <p:nvPr/>
        </p:nvSpPr>
        <p:spPr>
          <a:xfrm>
            <a:off x="710879" y="566697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namespaced</a:t>
            </a:r>
            <a:r>
              <a:rPr lang="zh-CN" altLang="en-US"/>
              <a:t>为</a:t>
            </a:r>
            <a:r>
              <a:rPr lang="en-US" altLang="zh-CN"/>
              <a:t>true,</a:t>
            </a:r>
            <a:r>
              <a:rPr lang="zh-CN" altLang="en-US"/>
              <a:t>再次访问时，需要加上模块名</a:t>
            </a: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7FBAD36-8846-495D-9DE6-D55959173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048" y="929126"/>
            <a:ext cx="3328303" cy="548605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6C2231B-863F-4951-BF7B-5AEC3684B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145" y="2980725"/>
            <a:ext cx="3177815" cy="11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11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20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rgbClr val="AD2B26"/>
                </a:solidFill>
              </a:rPr>
              <a:t>vue</a:t>
            </a:r>
            <a:r>
              <a:rPr lang="zh-CN" altLang="en-US">
                <a:solidFill>
                  <a:srgbClr val="AD2B26"/>
                </a:solidFill>
              </a:rPr>
              <a:t>概述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基本使用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五个核心概念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64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F23489-F6DD-D34B-9E58-3723C88F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2.1 vuex </a:t>
            </a:r>
            <a:r>
              <a:rPr kumimoji="1" lang="zh-CN" altLang="en-US"/>
              <a:t>概述</a:t>
            </a:r>
            <a:endParaRPr kumimoji="1"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099C93-DB42-4043-8305-F82BDAAAD3E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81513" y="1213333"/>
            <a:ext cx="5436351" cy="421957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kumimoji="1" lang="zh-CN" altLang="en-US" sz="1600">
                <a:ea typeface="阿里巴巴普惠体" panose="00020600040101010101"/>
              </a:rPr>
              <a:t>应用场景： 多组件共享数据</a:t>
            </a:r>
            <a:endParaRPr kumimoji="1" lang="en-US" altLang="zh-CN" sz="1600">
              <a:ea typeface="阿里巴巴普惠体" panose="00020600040101010101"/>
            </a:endParaRPr>
          </a:p>
          <a:p>
            <a:pPr marL="0" indent="0">
              <a:buNone/>
            </a:pPr>
            <a:endParaRPr kumimoji="1" lang="en-US" altLang="zh-CN" sz="1600">
              <a:ea typeface="阿里巴巴普惠体" panose="00020600040101010101"/>
            </a:endParaRPr>
          </a:p>
          <a:p>
            <a:pPr marL="0" indent="0">
              <a:buNone/>
            </a:pPr>
            <a:r>
              <a:rPr kumimoji="1" lang="zh-CN" altLang="en-US" sz="1600">
                <a:ea typeface="阿里巴巴普惠体" panose="00020600040101010101"/>
              </a:rPr>
              <a:t>要点：</a:t>
            </a:r>
            <a:endParaRPr kumimoji="1" lang="en-US" altLang="zh-CN" sz="1600">
              <a:ea typeface="阿里巴巴普惠体" panose="00020600040101010101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>
                <a:ea typeface="阿里巴巴普惠体" panose="00020600040101010101"/>
              </a:rPr>
              <a:t>它是</a:t>
            </a:r>
            <a:r>
              <a:rPr kumimoji="1" lang="en-US" altLang="zh-CN" sz="1600">
                <a:ea typeface="阿里巴巴普惠体" panose="00020600040101010101"/>
              </a:rPr>
              <a:t>vue</a:t>
            </a:r>
            <a:r>
              <a:rPr kumimoji="1" lang="zh-CN" altLang="en-US" sz="1600">
                <a:ea typeface="阿里巴巴普惠体" panose="00020600040101010101"/>
              </a:rPr>
              <a:t>的官方插件（类似于</a:t>
            </a:r>
            <a:r>
              <a:rPr kumimoji="1" lang="en-US" altLang="zh-CN" sz="1600">
                <a:ea typeface="阿里巴巴普惠体" panose="00020600040101010101"/>
              </a:rPr>
              <a:t>vue-router</a:t>
            </a:r>
            <a:r>
              <a:rPr kumimoji="1" lang="zh-CN" altLang="en-US" sz="1600">
                <a:ea typeface="阿里巴巴普惠体" panose="00020600040101010101"/>
              </a:rPr>
              <a:t>）</a:t>
            </a:r>
            <a:r>
              <a:rPr kumimoji="1" lang="en-US" altLang="zh-CN" sz="1600">
                <a:ea typeface="阿里巴巴普惠体" panose="00020600040101010101"/>
              </a:rPr>
              <a:t>, </a:t>
            </a:r>
            <a:r>
              <a:rPr kumimoji="1" lang="zh-CN" altLang="en-US" sz="1600">
                <a:ea typeface="阿里巴巴普惠体" panose="00020600040101010101"/>
              </a:rPr>
              <a:t>集成到了</a:t>
            </a:r>
            <a:r>
              <a:rPr kumimoji="1" lang="en-US" altLang="zh-CN" sz="1600">
                <a:ea typeface="阿里巴巴普惠体" panose="00020600040101010101"/>
              </a:rPr>
              <a:t>vue</a:t>
            </a:r>
            <a:r>
              <a:rPr kumimoji="1" lang="zh-CN" altLang="en-US" sz="1600">
                <a:ea typeface="阿里巴巴普惠体" panose="00020600040101010101"/>
              </a:rPr>
              <a:t>的调试工具中</a:t>
            </a:r>
            <a:endParaRPr kumimoji="1" lang="en-US" altLang="zh-CN" sz="1600">
              <a:ea typeface="阿里巴巴普惠体" panose="00020600040101010101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它是独立于组件体系而单独存在的，所有的组件都可以把它</a:t>
            </a:r>
            <a:r>
              <a:rPr kumimoji="1"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当作</a:t>
            </a: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第三方来操作数据（类似于 </a:t>
            </a:r>
            <a:r>
              <a:rPr kumimoji="1"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eventBus</a:t>
            </a: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）</a:t>
            </a:r>
            <a:endParaRPr kumimoji="1" lang="en-US" altLang="zh-CN" sz="16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16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16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16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CN" sz="160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  <a:p>
            <a:pPr marL="0" indent="0">
              <a:buNone/>
            </a:pP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注意： 它应用在比较复杂的</a:t>
            </a:r>
            <a:r>
              <a:rPr kumimoji="1"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vue</a:t>
            </a:r>
            <a:r>
              <a:rPr kumimoji="1"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阿里巴巴普惠体" panose="00020600040101010101" pitchFamily="18" charset="-122"/>
              </a:rPr>
              <a:t>项目中</a:t>
            </a:r>
            <a:endParaRPr kumimoji="1"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E73E5E-A032-4E2D-B381-9021935B1065}"/>
              </a:ext>
            </a:extLst>
          </p:cNvPr>
          <p:cNvSpPr txBox="1"/>
          <p:nvPr/>
        </p:nvSpPr>
        <p:spPr>
          <a:xfrm>
            <a:off x="7983289" y="1477646"/>
            <a:ext cx="800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组件体系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9B7C75E-C7E9-475C-8B8A-67742E24EBA2}"/>
              </a:ext>
            </a:extLst>
          </p:cNvPr>
          <p:cNvSpPr/>
          <p:nvPr/>
        </p:nvSpPr>
        <p:spPr>
          <a:xfrm>
            <a:off x="7983289" y="2144080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root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5DA4E58-D720-4B80-95D8-DA27B0C488C5}"/>
              </a:ext>
            </a:extLst>
          </p:cNvPr>
          <p:cNvSpPr/>
          <p:nvPr/>
        </p:nvSpPr>
        <p:spPr>
          <a:xfrm>
            <a:off x="7447350" y="3429000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05D749E-03D9-46AE-A7F9-CBF1C4918F55}"/>
              </a:ext>
            </a:extLst>
          </p:cNvPr>
          <p:cNvSpPr/>
          <p:nvPr/>
        </p:nvSpPr>
        <p:spPr>
          <a:xfrm>
            <a:off x="6722683" y="4620740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DD3D348-A4D8-4BD6-8DF4-350043762CAF}"/>
              </a:ext>
            </a:extLst>
          </p:cNvPr>
          <p:cNvSpPr/>
          <p:nvPr/>
        </p:nvSpPr>
        <p:spPr>
          <a:xfrm>
            <a:off x="9019785" y="2860806"/>
            <a:ext cx="878890" cy="656947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A26D081-644C-4FE7-952E-F7BBB9FCB707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7162128" y="3989739"/>
            <a:ext cx="413932" cy="631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0BA40CB-6E66-496E-9847-E68835907EBC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7886795" y="2801027"/>
            <a:ext cx="535939" cy="6279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39EC685-915F-49C7-8FA3-263E14239352}"/>
              </a:ext>
            </a:extLst>
          </p:cNvPr>
          <p:cNvCxnSpPr>
            <a:cxnSpLocks/>
            <a:stCxn id="15" idx="4"/>
            <a:endCxn id="18" idx="2"/>
          </p:cNvCxnSpPr>
          <p:nvPr/>
        </p:nvCxnSpPr>
        <p:spPr>
          <a:xfrm>
            <a:off x="8422734" y="2801027"/>
            <a:ext cx="597051" cy="388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EA5F047-8D33-4BDF-AF7F-3230F853BCBE}"/>
              </a:ext>
            </a:extLst>
          </p:cNvPr>
          <p:cNvSpPr/>
          <p:nvPr/>
        </p:nvSpPr>
        <p:spPr>
          <a:xfrm>
            <a:off x="10688715" y="2144080"/>
            <a:ext cx="1278384" cy="3133601"/>
          </a:xfrm>
          <a:prstGeom prst="roundRect">
            <a:avLst>
              <a:gd name="adj" fmla="val 5556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FBD181D-FDBF-4D7B-BC3C-0C11765152F9}"/>
              </a:ext>
            </a:extLst>
          </p:cNvPr>
          <p:cNvSpPr txBox="1"/>
          <p:nvPr/>
        </p:nvSpPr>
        <p:spPr>
          <a:xfrm>
            <a:off x="10970908" y="1502850"/>
            <a:ext cx="524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vuex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C743360-FD62-49B3-8FBB-3FB39576457A}"/>
              </a:ext>
            </a:extLst>
          </p:cNvPr>
          <p:cNvCxnSpPr>
            <a:cxnSpLocks/>
          </p:cNvCxnSpPr>
          <p:nvPr/>
        </p:nvCxnSpPr>
        <p:spPr>
          <a:xfrm>
            <a:off x="10031767" y="3115013"/>
            <a:ext cx="1012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F1CC6D2-0376-4B76-A86D-C60AAB20194D}"/>
              </a:ext>
            </a:extLst>
          </p:cNvPr>
          <p:cNvCxnSpPr>
            <a:cxnSpLocks/>
          </p:cNvCxnSpPr>
          <p:nvPr/>
        </p:nvCxnSpPr>
        <p:spPr>
          <a:xfrm flipH="1">
            <a:off x="7705817" y="5037990"/>
            <a:ext cx="3265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17C7EB7-B3AA-4C7D-AC0E-2707BF7A9C15}"/>
              </a:ext>
            </a:extLst>
          </p:cNvPr>
          <p:cNvCxnSpPr>
            <a:cxnSpLocks/>
          </p:cNvCxnSpPr>
          <p:nvPr/>
        </p:nvCxnSpPr>
        <p:spPr>
          <a:xfrm>
            <a:off x="8363573" y="3821026"/>
            <a:ext cx="2680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AB31960-CFE3-47A1-9578-C19700E34C08}"/>
              </a:ext>
            </a:extLst>
          </p:cNvPr>
          <p:cNvCxnSpPr>
            <a:cxnSpLocks/>
          </p:cNvCxnSpPr>
          <p:nvPr/>
        </p:nvCxnSpPr>
        <p:spPr>
          <a:xfrm flipH="1" flipV="1">
            <a:off x="8363574" y="3976335"/>
            <a:ext cx="2680859" cy="1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36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6B805E-ACE5-604C-BD3C-FF1A134BB6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5479" y="1646133"/>
            <a:ext cx="6094520" cy="4219575"/>
          </a:xfrm>
        </p:spPr>
        <p:txBody>
          <a:bodyPr/>
          <a:lstStyle/>
          <a:p>
            <a:pPr marL="0" indent="0">
              <a:buNone/>
            </a:pP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vue</a:t>
            </a:r>
            <a:r>
              <a:rPr lang="zh-CN" altLang="en-US">
                <a:solidFill>
                  <a:schemeClr val="tx1"/>
                </a:solidFill>
              </a:rPr>
              <a:t>概述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基本使用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五个</a:t>
            </a:r>
            <a:r>
              <a:rPr lang="zh-CN" altLang="en-US" dirty="0">
                <a:solidFill>
                  <a:schemeClr val="tx1"/>
                </a:solidFill>
              </a:rPr>
              <a:t>核心概念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FAE1DCE-181F-9042-9AD8-740AED6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</a:t>
            </a:r>
            <a:r>
              <a:rPr lang="en-US" altLang="zh-CN"/>
              <a:t>Vuex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BB3047-C4A8-F14B-BE6F-C8CDA293F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目标：掌握</a:t>
            </a:r>
            <a:r>
              <a:rPr lang="en-US" altLang="zh-CN"/>
              <a:t>vuex</a:t>
            </a:r>
            <a:r>
              <a:rPr lang="zh-CN" altLang="en-US"/>
              <a:t>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64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66292EC-0B20-491F-B289-CCF361449F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问题导入</a:t>
            </a:r>
            <a:endParaRPr lang="en-US" altLang="zh-CN"/>
          </a:p>
          <a:p>
            <a:r>
              <a:rPr lang="zh-CN" altLang="en-US"/>
              <a:t>引入</a:t>
            </a:r>
            <a:r>
              <a:rPr lang="en-US" altLang="zh-CN"/>
              <a:t>vuex</a:t>
            </a:r>
            <a:r>
              <a:rPr lang="zh-CN" altLang="en-US"/>
              <a:t>解决问题</a:t>
            </a:r>
            <a:endParaRPr lang="en-US" altLang="zh-CN"/>
          </a:p>
          <a:p>
            <a:r>
              <a:rPr lang="zh-CN" altLang="en-US"/>
              <a:t>总结</a:t>
            </a:r>
            <a:r>
              <a:rPr lang="en-US" altLang="zh-CN"/>
              <a:t>vuex</a:t>
            </a:r>
            <a:r>
              <a:rPr lang="zh-CN" altLang="en-US"/>
              <a:t>的特点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31FC70-D8E4-0A49-8D44-1C50A27F9A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内容</a:t>
            </a:r>
            <a:endParaRPr kumimoji="1" lang="zh-CN" altLang="en" dirty="0"/>
          </a:p>
        </p:txBody>
      </p:sp>
    </p:spTree>
    <p:extLst>
      <p:ext uri="{BB962C8B-B14F-4D97-AF65-F5344CB8AC3E}">
        <p14:creationId xmlns:p14="http://schemas.microsoft.com/office/powerpoint/2010/main" val="177571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问题导入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31FC70-D8E4-0A49-8D44-1C50A27F9A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问题导入</a:t>
            </a:r>
            <a:endParaRPr kumimoji="1" lang="zh-CN" altLang="en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9A0048C-EFC9-4966-AF34-C4C83BBF7255}"/>
              </a:ext>
            </a:extLst>
          </p:cNvPr>
          <p:cNvSpPr/>
          <p:nvPr/>
        </p:nvSpPr>
        <p:spPr>
          <a:xfrm>
            <a:off x="1803941" y="2992586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root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860514B-DA51-490E-9176-FE9E19F1B265}"/>
              </a:ext>
            </a:extLst>
          </p:cNvPr>
          <p:cNvSpPr/>
          <p:nvPr/>
        </p:nvSpPr>
        <p:spPr>
          <a:xfrm>
            <a:off x="1268002" y="4026645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4637948-3468-426F-9A32-3DD711487BCD}"/>
              </a:ext>
            </a:extLst>
          </p:cNvPr>
          <p:cNvSpPr/>
          <p:nvPr/>
        </p:nvSpPr>
        <p:spPr>
          <a:xfrm>
            <a:off x="710880" y="4963992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105DD59-674B-495D-9605-C7C0570433C8}"/>
              </a:ext>
            </a:extLst>
          </p:cNvPr>
          <p:cNvSpPr/>
          <p:nvPr/>
        </p:nvSpPr>
        <p:spPr>
          <a:xfrm>
            <a:off x="2885953" y="4035031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7167905-52CA-41CC-9FCC-D3C6FE2A1D27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1143692" y="4468095"/>
            <a:ext cx="251078" cy="495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67C05C0-D628-47D7-ACEC-70332F0EE023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1700814" y="3509777"/>
            <a:ext cx="535939" cy="516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ED3F2C6-8F42-42BF-880E-E66B9922C504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>
            <a:off x="2236753" y="3509777"/>
            <a:ext cx="775968" cy="600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03487A12-80E4-4A8A-B3D1-39B46EBB6FFC}"/>
              </a:ext>
            </a:extLst>
          </p:cNvPr>
          <p:cNvSpPr/>
          <p:nvPr/>
        </p:nvSpPr>
        <p:spPr>
          <a:xfrm>
            <a:off x="2328831" y="4963991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534CF63-9115-4BB4-8F19-B66B921DDB4E}"/>
              </a:ext>
            </a:extLst>
          </p:cNvPr>
          <p:cNvCxnSpPr>
            <a:cxnSpLocks/>
            <a:stCxn id="8" idx="5"/>
            <a:endCxn id="20" idx="1"/>
          </p:cNvCxnSpPr>
          <p:nvPr/>
        </p:nvCxnSpPr>
        <p:spPr>
          <a:xfrm>
            <a:off x="2006858" y="4468095"/>
            <a:ext cx="448741" cy="571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00CF377-5484-42D7-A314-FA404A24E21D}"/>
              </a:ext>
            </a:extLst>
          </p:cNvPr>
          <p:cNvSpPr txBox="1"/>
          <p:nvPr/>
        </p:nvSpPr>
        <p:spPr>
          <a:xfrm>
            <a:off x="710880" y="165949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B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组件中修改数据后，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C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组件和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D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组件中都能跟着变化。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9E65F875-08FC-46EB-9CA3-1711602BA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544" y="2265565"/>
            <a:ext cx="3537329" cy="426608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921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383B377-8E90-FE42-A35E-FCD0DED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2.2</a:t>
            </a:r>
            <a:r>
              <a:rPr kumimoji="1" lang="zh-CN" altLang="en-US"/>
              <a:t> </a:t>
            </a:r>
            <a:r>
              <a:rPr kumimoji="1" lang="en-US" altLang="zh-CN"/>
              <a:t>vuex</a:t>
            </a:r>
            <a:r>
              <a:rPr kumimoji="1" lang="zh-CN" altLang="en-US"/>
              <a:t>基本使用</a:t>
            </a:r>
            <a:r>
              <a:rPr kumimoji="1" lang="en-US" altLang="zh-CN"/>
              <a:t>-</a:t>
            </a:r>
            <a:r>
              <a:rPr kumimoji="1" lang="zh-CN" altLang="en-US"/>
              <a:t>问题分析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31FC70-D8E4-0A49-8D44-1C50A27F9A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问题分析</a:t>
            </a:r>
            <a:endParaRPr kumimoji="1" lang="zh-CN" altLang="en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9A0048C-EFC9-4966-AF34-C4C83BBF7255}"/>
              </a:ext>
            </a:extLst>
          </p:cNvPr>
          <p:cNvSpPr/>
          <p:nvPr/>
        </p:nvSpPr>
        <p:spPr>
          <a:xfrm>
            <a:off x="6372588" y="2597761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root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860514B-DA51-490E-9176-FE9E19F1B265}"/>
              </a:ext>
            </a:extLst>
          </p:cNvPr>
          <p:cNvSpPr/>
          <p:nvPr/>
        </p:nvSpPr>
        <p:spPr>
          <a:xfrm>
            <a:off x="5799339" y="3813993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4637948-3468-426F-9A32-3DD711487BCD}"/>
              </a:ext>
            </a:extLst>
          </p:cNvPr>
          <p:cNvSpPr/>
          <p:nvPr/>
        </p:nvSpPr>
        <p:spPr>
          <a:xfrm>
            <a:off x="5096390" y="4940453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B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105DD59-674B-495D-9605-C7C0570433C8}"/>
              </a:ext>
            </a:extLst>
          </p:cNvPr>
          <p:cNvSpPr/>
          <p:nvPr/>
        </p:nvSpPr>
        <p:spPr>
          <a:xfrm>
            <a:off x="7298111" y="3392562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7167905-52CA-41CC-9FCC-D3C6FE2A1D27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5529202" y="4255443"/>
            <a:ext cx="396905" cy="685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67C05C0-D628-47D7-ACEC-70332F0EE023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6232151" y="3114952"/>
            <a:ext cx="573249" cy="699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ED3F2C6-8F42-42BF-880E-E66B9922C504}"/>
              </a:ext>
            </a:extLst>
          </p:cNvPr>
          <p:cNvCxnSpPr>
            <a:cxnSpLocks/>
            <a:stCxn id="7" idx="4"/>
            <a:endCxn id="10" idx="1"/>
          </p:cNvCxnSpPr>
          <p:nvPr/>
        </p:nvCxnSpPr>
        <p:spPr>
          <a:xfrm>
            <a:off x="6805400" y="3114952"/>
            <a:ext cx="619479" cy="353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03487A12-80E4-4A8A-B3D1-39B46EBB6FFC}"/>
              </a:ext>
            </a:extLst>
          </p:cNvPr>
          <p:cNvSpPr/>
          <p:nvPr/>
        </p:nvSpPr>
        <p:spPr>
          <a:xfrm>
            <a:off x="6865299" y="4352024"/>
            <a:ext cx="865624" cy="517191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C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534CF63-9115-4BB4-8F19-B66B921DDB4E}"/>
              </a:ext>
            </a:extLst>
          </p:cNvPr>
          <p:cNvCxnSpPr>
            <a:cxnSpLocks/>
            <a:stCxn id="8" idx="5"/>
            <a:endCxn id="20" idx="1"/>
          </p:cNvCxnSpPr>
          <p:nvPr/>
        </p:nvCxnSpPr>
        <p:spPr>
          <a:xfrm>
            <a:off x="6538195" y="4255443"/>
            <a:ext cx="453872" cy="172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00CF377-5484-42D7-A314-FA404A24E21D}"/>
              </a:ext>
            </a:extLst>
          </p:cNvPr>
          <p:cNvSpPr txBox="1"/>
          <p:nvPr/>
        </p:nvSpPr>
        <p:spPr>
          <a:xfrm>
            <a:off x="710880" y="165949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将数据保存在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vuex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中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5812661-B6FD-4CD2-85C5-FD4D094E4FAF}"/>
              </a:ext>
            </a:extLst>
          </p:cNvPr>
          <p:cNvSpPr/>
          <p:nvPr/>
        </p:nvSpPr>
        <p:spPr>
          <a:xfrm>
            <a:off x="9535739" y="2571666"/>
            <a:ext cx="1709010" cy="3133601"/>
          </a:xfrm>
          <a:prstGeom prst="roundRect">
            <a:avLst>
              <a:gd name="adj" fmla="val 5556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6234B3-D238-4260-929B-0EAF170FFDA9}"/>
              </a:ext>
            </a:extLst>
          </p:cNvPr>
          <p:cNvSpPr txBox="1"/>
          <p:nvPr/>
        </p:nvSpPr>
        <p:spPr>
          <a:xfrm>
            <a:off x="9366492" y="5828045"/>
            <a:ext cx="2047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vuex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保存公共数据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68EFF40-4D4C-446B-A43B-348EED546648}"/>
              </a:ext>
            </a:extLst>
          </p:cNvPr>
          <p:cNvCxnSpPr>
            <a:cxnSpLocks/>
          </p:cNvCxnSpPr>
          <p:nvPr/>
        </p:nvCxnSpPr>
        <p:spPr>
          <a:xfrm flipH="1">
            <a:off x="7828932" y="4610619"/>
            <a:ext cx="1537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114E33D-53DC-418C-A76C-4945ADA1E826}"/>
              </a:ext>
            </a:extLst>
          </p:cNvPr>
          <p:cNvCxnSpPr>
            <a:cxnSpLocks/>
          </p:cNvCxnSpPr>
          <p:nvPr/>
        </p:nvCxnSpPr>
        <p:spPr>
          <a:xfrm flipH="1" flipV="1">
            <a:off x="6185099" y="5144999"/>
            <a:ext cx="3181393" cy="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A544C40-DF60-400E-96DE-6D1FE1FF1B92}"/>
              </a:ext>
            </a:extLst>
          </p:cNvPr>
          <p:cNvCxnSpPr>
            <a:cxnSpLocks/>
          </p:cNvCxnSpPr>
          <p:nvPr/>
        </p:nvCxnSpPr>
        <p:spPr>
          <a:xfrm flipH="1">
            <a:off x="8298437" y="3651157"/>
            <a:ext cx="1068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8DBFC76-E9D1-4385-9778-2F20E1B695FB}"/>
              </a:ext>
            </a:extLst>
          </p:cNvPr>
          <p:cNvCxnSpPr>
            <a:cxnSpLocks/>
          </p:cNvCxnSpPr>
          <p:nvPr/>
        </p:nvCxnSpPr>
        <p:spPr>
          <a:xfrm>
            <a:off x="6185100" y="5460806"/>
            <a:ext cx="31813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9A46002E-8B53-4666-AC2F-914740B847D3}"/>
              </a:ext>
            </a:extLst>
          </p:cNvPr>
          <p:cNvSpPr txBox="1"/>
          <p:nvPr/>
        </p:nvSpPr>
        <p:spPr>
          <a:xfrm>
            <a:off x="8671543" y="3420324"/>
            <a:ext cx="581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获取数据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0A536DB-656E-4671-A27B-DC75FD91A2E6}"/>
              </a:ext>
            </a:extLst>
          </p:cNvPr>
          <p:cNvSpPr txBox="1"/>
          <p:nvPr/>
        </p:nvSpPr>
        <p:spPr>
          <a:xfrm>
            <a:off x="8671543" y="4407550"/>
            <a:ext cx="581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获取数据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076D098-CC27-4B42-BF05-D9D82F1F5FF2}"/>
              </a:ext>
            </a:extLst>
          </p:cNvPr>
          <p:cNvSpPr txBox="1"/>
          <p:nvPr/>
        </p:nvSpPr>
        <p:spPr>
          <a:xfrm>
            <a:off x="8671543" y="4938285"/>
            <a:ext cx="581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获取数据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C6D6472-A1F2-4D91-8134-7897B96FC46A}"/>
              </a:ext>
            </a:extLst>
          </p:cNvPr>
          <p:cNvSpPr txBox="1"/>
          <p:nvPr/>
        </p:nvSpPr>
        <p:spPr>
          <a:xfrm>
            <a:off x="7193901" y="5238654"/>
            <a:ext cx="581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阿里巴巴普惠体" panose="00020600040101010101"/>
                <a:cs typeface="+mn-cs"/>
              </a:rPr>
              <a:t>修改数据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2C9EE021-4096-4C67-8177-58FF0FDAE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70" y="2198141"/>
            <a:ext cx="3537329" cy="426608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90500730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_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21639</TotalTime>
  <Words>3392</Words>
  <Application>Microsoft Office PowerPoint</Application>
  <PresentationFormat>宽屏</PresentationFormat>
  <Paragraphs>674</Paragraphs>
  <Slides>39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39</vt:i4>
      </vt:variant>
    </vt:vector>
  </HeadingPairs>
  <TitlesOfParts>
    <vt:vector size="61" baseType="lpstr">
      <vt:lpstr>Alibaba PuHuiTi</vt:lpstr>
      <vt:lpstr>Alibaba PuHuiTi B</vt:lpstr>
      <vt:lpstr>Alibaba PuHuiTi M</vt:lpstr>
      <vt:lpstr>Alibaba PuHuiTi R</vt:lpstr>
      <vt:lpstr>-apple-system</vt:lpstr>
      <vt:lpstr>阿里巴巴普惠体</vt:lpstr>
      <vt:lpstr>等线</vt:lpstr>
      <vt:lpstr>黑体</vt:lpstr>
      <vt:lpstr>Arial</vt:lpstr>
      <vt:lpstr>Calibri</vt:lpstr>
      <vt:lpstr>Consolas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1_目录</vt:lpstr>
      <vt:lpstr>PowerPoint 演示文稿</vt:lpstr>
      <vt:lpstr>PowerPoint 演示文稿</vt:lpstr>
      <vt:lpstr>1用vuecli创建项目</vt:lpstr>
      <vt:lpstr>2. Vuex</vt:lpstr>
      <vt:lpstr>2.1 vuex 概述</vt:lpstr>
      <vt:lpstr>2. Vuex</vt:lpstr>
      <vt:lpstr>2.2 vuex基本使用</vt:lpstr>
      <vt:lpstr>2.2 vuex基本使用-问题导入</vt:lpstr>
      <vt:lpstr>2.2 vuex基本使用-问题分析</vt:lpstr>
      <vt:lpstr>2.2 vuex基本使用-步骤</vt:lpstr>
      <vt:lpstr>2.2 vuex基本使用-定义store</vt:lpstr>
      <vt:lpstr>2.2 vuex基本使用-定义store</vt:lpstr>
      <vt:lpstr>2.2 vuex基本使用-获取数据</vt:lpstr>
      <vt:lpstr>2.2 vuex基本使用-修改数据</vt:lpstr>
      <vt:lpstr>2.2 vuex基本使用-小结</vt:lpstr>
      <vt:lpstr>2. Vuex</vt:lpstr>
      <vt:lpstr>3.1 state</vt:lpstr>
      <vt:lpstr>3.1 state</vt:lpstr>
      <vt:lpstr>3.1 state-map函数使用（难点）</vt:lpstr>
      <vt:lpstr>2. Vuex</vt:lpstr>
      <vt:lpstr>3.2 mutations</vt:lpstr>
      <vt:lpstr>3.2 mutations-定义及基本使用</vt:lpstr>
      <vt:lpstr>3.2 mutations-定义及基本使用</vt:lpstr>
      <vt:lpstr>3.2 mutations-map辅助函数使用</vt:lpstr>
      <vt:lpstr>3.2 mutations</vt:lpstr>
      <vt:lpstr>2. Vuex</vt:lpstr>
      <vt:lpstr>3.3 getters</vt:lpstr>
      <vt:lpstr>3.3 getters</vt:lpstr>
      <vt:lpstr>3.3 getters</vt:lpstr>
      <vt:lpstr>2. Vuex</vt:lpstr>
      <vt:lpstr>3.4 actions</vt:lpstr>
      <vt:lpstr>3.4 actions</vt:lpstr>
      <vt:lpstr>3.4 actions</vt:lpstr>
      <vt:lpstr>2. Vuex</vt:lpstr>
      <vt:lpstr>3.5 modules</vt:lpstr>
      <vt:lpstr>3.5 modules</vt:lpstr>
      <vt:lpstr>3.5 modules</vt:lpstr>
      <vt:lpstr>3.5 modules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fan youfu</cp:lastModifiedBy>
  <cp:revision>558</cp:revision>
  <dcterms:created xsi:type="dcterms:W3CDTF">2020-03-31T02:23:27Z</dcterms:created>
  <dcterms:modified xsi:type="dcterms:W3CDTF">2021-02-27T00:21:47Z</dcterms:modified>
</cp:coreProperties>
</file>