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75" d="100"/>
          <a:sy n="75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FF5-3924-4A62-9465-A27E7C0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EEE46-3424-426E-B913-3329CCF1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5362-3F81-4F05-A70B-5FBC5D9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A1C7-FCA0-4E21-84F3-3418C8F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11C0-38CB-40D6-B4D6-CB0A3BC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1BE6-CFF0-49E0-A702-1AB6E61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66C34-55BF-42FA-BD30-ECF528AE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CE07-A6DD-470E-AB85-3F8B025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B96D-636B-495D-9A6E-5E78AAF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7B3A-8B83-47C3-8937-9FC248C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A0E0-B87A-43F3-99E7-BDF44958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BE33-C0A1-46E4-8758-C9637A1B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47DE-65F8-42B3-9C5F-C9ED83D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6AFE-2B3D-42E2-8E5B-7B9DAE2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4F25-8DF7-4EEF-9F8A-FF1222E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165F-820D-4F95-8BD7-E063486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69D5-AC52-47F8-A5F5-C2DC8D0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EBE-DECC-4CA6-9326-F81EAFD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C5D3-6C2F-4F8E-9F9A-33DEF1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836C-B391-4DC2-A6F4-130CC12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B078-3A2D-471F-9759-FE9729E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BDDD0-1F8F-42EA-B97A-2DD03A6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F48C-5928-4AE0-B0E6-66C20D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7AEE-1B11-4EA0-8F61-A074F8CF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EF94-4C52-4C7E-8A06-2ABEC6F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C920-6F95-4443-8E6D-6E85BA78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20474-2A4F-430D-830B-567EDA10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F2B5-A4A3-4D2B-B5F6-1D1E1845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87E0-A4F9-4341-BD11-956B42F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2BF93-0EE3-450D-B234-EB8BD12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50011-29EB-4601-96C8-206BA1D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708-0658-4EFB-A79C-A8DC55F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9B35-DF3F-4588-BB72-85F9DEA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16FA-9228-4D24-B532-639A7CFA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317D9-EF4F-41E4-A91D-687695BD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D3E6B-8FE2-44F0-88E2-37F682C3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25191-B61B-44A5-B171-484EC6A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04DFC-5609-4674-B1CD-12D269B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ABE55-86CA-4A1D-A81C-4676C41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522-9F7B-4EC4-AE26-0921339C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5E25C-1C55-46CC-83B6-655233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BF0E-F3DC-4560-AEB4-C8C62D2B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23290-14B0-49EE-9834-ABA8B685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155E-3664-41C1-835D-10E7A2D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6F159-D57E-4297-B860-5C29C99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732A9-0EFF-4439-984E-AAE08AC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53B7-E9E7-4B12-B7A5-EFEC9E2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225A-C2FC-4445-A686-4249B3FD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5617C-F378-4C54-B602-E12F8A32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A14C6-D7ED-48BD-B922-AC0E295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CB2F-5DE0-42D1-8485-79988ED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4F84-04E6-49BD-AE49-DC3CD79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AF86-5858-4956-B275-405DA28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F608A-8B62-44DD-86D9-D2351DBF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FE2A1-C258-4A91-AE31-5B7FE01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E0C5-13F8-4C94-BBCD-062A046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E5B8-6A57-4ECD-96B4-C96BD4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8C0C-B83C-4F81-8058-E5235D47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6544-2EBA-4E06-99C7-E40DF9B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7FB0-FCC8-46C9-8D0E-B5B7B4BD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CE32-D0E4-4862-9011-2D83522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E8BF-6091-4187-9128-2A9871D362A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CB86B-E0A6-4ADA-844A-85C653A9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705E9-3C76-4AFC-A031-9054D354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-----------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135DCA-D81F-42FD-950E-4753C3CB486F}"/>
              </a:ext>
            </a:extLst>
          </p:cNvPr>
          <p:cNvSpPr/>
          <p:nvPr/>
        </p:nvSpPr>
        <p:spPr>
          <a:xfrm>
            <a:off x="5280558" y="637521"/>
            <a:ext cx="3606281" cy="37390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E40AF6A2-0E6D-47E4-BFCD-DA09DE9D7627}"/>
              </a:ext>
            </a:extLst>
          </p:cNvPr>
          <p:cNvSpPr/>
          <p:nvPr/>
        </p:nvSpPr>
        <p:spPr>
          <a:xfrm>
            <a:off x="10237090" y="714982"/>
            <a:ext cx="1254445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8F947E-EF06-42E6-B997-567E56D01BE4}"/>
              </a:ext>
            </a:extLst>
          </p:cNvPr>
          <p:cNvSpPr/>
          <p:nvPr/>
        </p:nvSpPr>
        <p:spPr>
          <a:xfrm>
            <a:off x="443789" y="713485"/>
            <a:ext cx="2582944" cy="39825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E8549B3F-EBBC-48E1-9F0F-52B060337BE3}"/>
              </a:ext>
            </a:extLst>
          </p:cNvPr>
          <p:cNvSpPr/>
          <p:nvPr/>
        </p:nvSpPr>
        <p:spPr>
          <a:xfrm>
            <a:off x="113851" y="4696071"/>
            <a:ext cx="3261674" cy="650450"/>
          </a:xfrm>
          <a:prstGeom prst="trapezoid">
            <a:avLst>
              <a:gd name="adj" fmla="val 5253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3528B1-5548-469E-9EC2-FD1764D8129F}"/>
              </a:ext>
            </a:extLst>
          </p:cNvPr>
          <p:cNvSpPr/>
          <p:nvPr/>
        </p:nvSpPr>
        <p:spPr>
          <a:xfrm>
            <a:off x="6195760" y="903597"/>
            <a:ext cx="1758340" cy="6051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获取数据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7E86B791-4FBE-47D7-AD49-70A6B2204255}"/>
              </a:ext>
            </a:extLst>
          </p:cNvPr>
          <p:cNvSpPr/>
          <p:nvPr/>
        </p:nvSpPr>
        <p:spPr>
          <a:xfrm rot="5400000">
            <a:off x="6877960" y="1568408"/>
            <a:ext cx="387164" cy="487838"/>
          </a:xfrm>
          <a:prstGeom prst="chevron">
            <a:avLst>
              <a:gd name="adj" fmla="val 5000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42CBBD-F3B0-4780-9A1B-472418CAF014}"/>
              </a:ext>
            </a:extLst>
          </p:cNvPr>
          <p:cNvSpPr/>
          <p:nvPr/>
        </p:nvSpPr>
        <p:spPr>
          <a:xfrm>
            <a:off x="6204528" y="2099178"/>
            <a:ext cx="1758340" cy="7658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数据渲染生成</a:t>
            </a:r>
            <a:r>
              <a:rPr lang="en-US" altLang="zh-CN" sz="1600"/>
              <a:t>html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53A9E3-BDBF-40F6-B5BF-CBE3F4D724AC}"/>
              </a:ext>
            </a:extLst>
          </p:cNvPr>
          <p:cNvCxnSpPr>
            <a:cxnSpLocks/>
          </p:cNvCxnSpPr>
          <p:nvPr/>
        </p:nvCxnSpPr>
        <p:spPr>
          <a:xfrm flipV="1">
            <a:off x="2894893" y="1049505"/>
            <a:ext cx="2955904" cy="2828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C15FB2-1B56-47C6-A258-4F45F5963870}"/>
              </a:ext>
            </a:extLst>
          </p:cNvPr>
          <p:cNvCxnSpPr>
            <a:cxnSpLocks/>
          </p:cNvCxnSpPr>
          <p:nvPr/>
        </p:nvCxnSpPr>
        <p:spPr>
          <a:xfrm flipH="1">
            <a:off x="8267520" y="1391920"/>
            <a:ext cx="1783556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CBA83A-F165-4AA1-B06C-68A1D57F3B8E}"/>
              </a:ext>
            </a:extLst>
          </p:cNvPr>
          <p:cNvCxnSpPr>
            <a:cxnSpLocks/>
          </p:cNvCxnSpPr>
          <p:nvPr/>
        </p:nvCxnSpPr>
        <p:spPr>
          <a:xfrm flipH="1">
            <a:off x="2799028" y="2287469"/>
            <a:ext cx="3051769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2A3445-B6D4-45BF-AADD-9DF9411638E5}"/>
              </a:ext>
            </a:extLst>
          </p:cNvPr>
          <p:cNvSpPr/>
          <p:nvPr/>
        </p:nvSpPr>
        <p:spPr>
          <a:xfrm>
            <a:off x="3910933" y="81214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/>
              <a:t>请求</a:t>
            </a:r>
            <a:endParaRPr lang="en-US" altLang="zh-CN"/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9ACBA8DA-47B7-444C-B7BA-C4BF33676F2D}"/>
              </a:ext>
            </a:extLst>
          </p:cNvPr>
          <p:cNvSpPr/>
          <p:nvPr/>
        </p:nvSpPr>
        <p:spPr>
          <a:xfrm>
            <a:off x="3334324" y="2284122"/>
            <a:ext cx="1721885" cy="1117936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&lt;div&gt;</a:t>
            </a:r>
          </a:p>
          <a:p>
            <a:r>
              <a:rPr lang="en-US" altLang="zh-CN" sz="1100"/>
              <a:t>  &lt;h3&gt;</a:t>
            </a:r>
            <a:r>
              <a:rPr lang="zh-CN" altLang="en-US" sz="1100"/>
              <a:t>标题：</a:t>
            </a:r>
            <a:r>
              <a:rPr lang="en-US" altLang="zh-CN" sz="1100"/>
              <a:t>ssr&lt;/ h3&gt;</a:t>
            </a:r>
          </a:p>
          <a:p>
            <a:r>
              <a:rPr lang="en-US" altLang="zh-CN" sz="1100"/>
              <a:t>  &lt;p&gt;</a:t>
            </a:r>
            <a:r>
              <a:rPr lang="zh-CN" altLang="en-US" sz="1100"/>
              <a:t>内容</a:t>
            </a:r>
            <a:r>
              <a:rPr lang="en-US" altLang="zh-CN" sz="1100"/>
              <a:t>:ssr</a:t>
            </a:r>
            <a:r>
              <a:rPr lang="zh-CN" altLang="en-US" sz="1100"/>
              <a:t>介绍</a:t>
            </a:r>
            <a:r>
              <a:rPr lang="en-US" altLang="zh-CN" sz="1100"/>
              <a:t>&lt;/ h3&gt;</a:t>
            </a:r>
          </a:p>
          <a:p>
            <a:r>
              <a:rPr lang="en-US" altLang="zh-CN" sz="1100"/>
              <a:t>&lt;/div&gt;</a:t>
            </a:r>
            <a:endParaRPr lang="zh-CN" altLang="en-US" sz="11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4747BB8-9ED9-4C55-8539-CFE3C7BAA416}"/>
              </a:ext>
            </a:extLst>
          </p:cNvPr>
          <p:cNvCxnSpPr>
            <a:cxnSpLocks/>
          </p:cNvCxnSpPr>
          <p:nvPr/>
        </p:nvCxnSpPr>
        <p:spPr>
          <a:xfrm>
            <a:off x="8267520" y="1049505"/>
            <a:ext cx="1846707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矩形: 折角 27">
            <a:extLst>
              <a:ext uri="{FF2B5EF4-FFF2-40B4-BE49-F238E27FC236}">
                <a16:creationId xmlns:a16="http://schemas.microsoft.com/office/drawing/2014/main" id="{770FF8B6-93E5-46BC-8BF2-A2E7C02AD466}"/>
              </a:ext>
            </a:extLst>
          </p:cNvPr>
          <p:cNvSpPr/>
          <p:nvPr/>
        </p:nvSpPr>
        <p:spPr>
          <a:xfrm>
            <a:off x="8696334" y="1192895"/>
            <a:ext cx="1136096" cy="881598"/>
          </a:xfrm>
          <a:prstGeom prst="foldedCorner">
            <a:avLst>
              <a:gd name="adj" fmla="val 73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{</a:t>
            </a:r>
          </a:p>
          <a:p>
            <a:r>
              <a:rPr lang="en-US" altLang="zh-CN" sz="1100"/>
              <a:t>    title: </a:t>
            </a:r>
            <a:r>
              <a:rPr lang="zh-CN" altLang="en-US" sz="1100"/>
              <a:t>‘</a:t>
            </a:r>
            <a:r>
              <a:rPr lang="en-US" altLang="zh-CN" sz="1100"/>
              <a:t>ssr’, </a:t>
            </a:r>
          </a:p>
          <a:p>
            <a:r>
              <a:rPr lang="en-US" altLang="zh-CN" sz="1100"/>
              <a:t>    content:’</a:t>
            </a:r>
            <a:r>
              <a:rPr lang="zh-CN" altLang="en-US" sz="1100"/>
              <a:t>内容</a:t>
            </a:r>
            <a:r>
              <a:rPr lang="en-US" altLang="zh-CN" sz="1100"/>
              <a:t>:ssr</a:t>
            </a:r>
            <a:r>
              <a:rPr lang="zh-CN" altLang="en-US" sz="1100"/>
              <a:t>介绍</a:t>
            </a:r>
            <a:r>
              <a:rPr lang="en-US" altLang="zh-CN" sz="1100"/>
              <a:t>’</a:t>
            </a:r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sp>
        <p:nvSpPr>
          <p:cNvPr id="29" name="矩形: 折角 28">
            <a:extLst>
              <a:ext uri="{FF2B5EF4-FFF2-40B4-BE49-F238E27FC236}">
                <a16:creationId xmlns:a16="http://schemas.microsoft.com/office/drawing/2014/main" id="{4CD89124-C3C9-42D5-B38E-CB884362EFE7}"/>
              </a:ext>
            </a:extLst>
          </p:cNvPr>
          <p:cNvSpPr/>
          <p:nvPr/>
        </p:nvSpPr>
        <p:spPr>
          <a:xfrm>
            <a:off x="845845" y="1874184"/>
            <a:ext cx="1721885" cy="1117936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&lt;div&gt;</a:t>
            </a:r>
          </a:p>
          <a:p>
            <a:r>
              <a:rPr lang="en-US" altLang="zh-CN" sz="1100"/>
              <a:t>  &lt;h3&gt;</a:t>
            </a:r>
            <a:r>
              <a:rPr lang="zh-CN" altLang="en-US" sz="1100"/>
              <a:t>标题：</a:t>
            </a:r>
            <a:r>
              <a:rPr lang="en-US" altLang="zh-CN" sz="1100"/>
              <a:t>ssr&lt;/ h3&gt;</a:t>
            </a:r>
          </a:p>
          <a:p>
            <a:r>
              <a:rPr lang="en-US" altLang="zh-CN" sz="1100"/>
              <a:t>  &lt;p&gt;</a:t>
            </a:r>
            <a:r>
              <a:rPr lang="zh-CN" altLang="en-US" sz="1100"/>
              <a:t>内容</a:t>
            </a:r>
            <a:r>
              <a:rPr lang="en-US" altLang="zh-CN" sz="1100"/>
              <a:t>:ssr</a:t>
            </a:r>
            <a:r>
              <a:rPr lang="zh-CN" altLang="en-US" sz="1100"/>
              <a:t>介绍</a:t>
            </a:r>
            <a:r>
              <a:rPr lang="en-US" altLang="zh-CN" sz="1100"/>
              <a:t>&lt;/ h3&gt;</a:t>
            </a:r>
          </a:p>
          <a:p>
            <a:r>
              <a:rPr lang="en-US" altLang="zh-CN" sz="1100"/>
              <a:t>&lt;/div&gt;</a:t>
            </a:r>
            <a:endParaRPr lang="zh-CN" altLang="en-US" sz="11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0164B3-3986-4945-84AF-B4A7273E3CCE}"/>
              </a:ext>
            </a:extLst>
          </p:cNvPr>
          <p:cNvSpPr/>
          <p:nvPr/>
        </p:nvSpPr>
        <p:spPr>
          <a:xfrm>
            <a:off x="700465" y="924503"/>
            <a:ext cx="20409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/>
              <a:t>http://xxx.com/abc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5BC74D-9C37-4E35-827C-117FA0CC9FA0}"/>
              </a:ext>
            </a:extLst>
          </p:cNvPr>
          <p:cNvSpPr/>
          <p:nvPr/>
        </p:nvSpPr>
        <p:spPr>
          <a:xfrm>
            <a:off x="7962868" y="3914022"/>
            <a:ext cx="87716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/>
              <a:t>服务器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51AFB79-F600-4928-9AAB-B87CE3513519}"/>
              </a:ext>
            </a:extLst>
          </p:cNvPr>
          <p:cNvSpPr/>
          <p:nvPr/>
        </p:nvSpPr>
        <p:spPr>
          <a:xfrm>
            <a:off x="6036811" y="812147"/>
            <a:ext cx="2091975" cy="2874557"/>
          </a:xfrm>
          <a:prstGeom prst="roundRect">
            <a:avLst>
              <a:gd name="adj" fmla="val 7485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71B8F60E-835B-425A-A9BC-23928163F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558" y="5047377"/>
            <a:ext cx="4495591" cy="136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服务器端渲染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数据到dom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的过程是发生在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服务器端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客户端取回来的就是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包含数据的完整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8667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135DCA-D81F-42FD-950E-4753C3CB486F}"/>
              </a:ext>
            </a:extLst>
          </p:cNvPr>
          <p:cNvSpPr/>
          <p:nvPr/>
        </p:nvSpPr>
        <p:spPr>
          <a:xfrm>
            <a:off x="5440483" y="563914"/>
            <a:ext cx="3200970" cy="37390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E40AF6A2-0E6D-47E4-BFCD-DA09DE9D7627}"/>
              </a:ext>
            </a:extLst>
          </p:cNvPr>
          <p:cNvSpPr/>
          <p:nvPr/>
        </p:nvSpPr>
        <p:spPr>
          <a:xfrm>
            <a:off x="10228788" y="1915587"/>
            <a:ext cx="1136097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8F947E-EF06-42E6-B997-567E56D01BE4}"/>
              </a:ext>
            </a:extLst>
          </p:cNvPr>
          <p:cNvSpPr/>
          <p:nvPr/>
        </p:nvSpPr>
        <p:spPr>
          <a:xfrm>
            <a:off x="444523" y="563914"/>
            <a:ext cx="2582944" cy="40297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E8549B3F-EBBC-48E1-9F0F-52B060337BE3}"/>
              </a:ext>
            </a:extLst>
          </p:cNvPr>
          <p:cNvSpPr/>
          <p:nvPr/>
        </p:nvSpPr>
        <p:spPr>
          <a:xfrm>
            <a:off x="103427" y="4593649"/>
            <a:ext cx="3261674" cy="650450"/>
          </a:xfrm>
          <a:prstGeom prst="trapezoid">
            <a:avLst>
              <a:gd name="adj" fmla="val 5253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3528B1-5548-469E-9EC2-FD1764D8129F}"/>
              </a:ext>
            </a:extLst>
          </p:cNvPr>
          <p:cNvSpPr/>
          <p:nvPr/>
        </p:nvSpPr>
        <p:spPr>
          <a:xfrm>
            <a:off x="6065343" y="729342"/>
            <a:ext cx="1758340" cy="6051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获取页面架子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53A9E3-BDBF-40F6-B5BF-CBE3F4D724AC}"/>
              </a:ext>
            </a:extLst>
          </p:cNvPr>
          <p:cNvCxnSpPr>
            <a:cxnSpLocks/>
          </p:cNvCxnSpPr>
          <p:nvPr/>
        </p:nvCxnSpPr>
        <p:spPr>
          <a:xfrm>
            <a:off x="2903456" y="928214"/>
            <a:ext cx="295059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C15FB2-1B56-47C6-A258-4F45F5963870}"/>
              </a:ext>
            </a:extLst>
          </p:cNvPr>
          <p:cNvCxnSpPr>
            <a:cxnSpLocks/>
          </p:cNvCxnSpPr>
          <p:nvPr/>
        </p:nvCxnSpPr>
        <p:spPr>
          <a:xfrm flipH="1">
            <a:off x="8182467" y="2599809"/>
            <a:ext cx="1900918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2A3445-B6D4-45BF-AADD-9DF9411638E5}"/>
              </a:ext>
            </a:extLst>
          </p:cNvPr>
          <p:cNvSpPr/>
          <p:nvPr/>
        </p:nvSpPr>
        <p:spPr>
          <a:xfrm>
            <a:off x="3745551" y="709711"/>
            <a:ext cx="120097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/>
              <a:t>请求</a:t>
            </a:r>
            <a:endParaRPr lang="en-US" altLang="zh-CN" sz="1400"/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9ACBA8DA-47B7-444C-B7BA-C4BF33676F2D}"/>
              </a:ext>
            </a:extLst>
          </p:cNvPr>
          <p:cNvSpPr/>
          <p:nvPr/>
        </p:nvSpPr>
        <p:spPr>
          <a:xfrm>
            <a:off x="687114" y="3311080"/>
            <a:ext cx="1854969" cy="791785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&lt;div&gt;</a:t>
            </a:r>
          </a:p>
          <a:p>
            <a:r>
              <a:rPr lang="en-US" altLang="zh-CN" sz="1100"/>
              <a:t>  &lt;h3&gt;</a:t>
            </a:r>
            <a:r>
              <a:rPr lang="zh-CN" altLang="en-US" sz="1100"/>
              <a:t>标题：</a:t>
            </a:r>
            <a:r>
              <a:rPr lang="en-US" altLang="zh-CN" sz="1100"/>
              <a:t>ssr&lt;/ h3&gt;</a:t>
            </a:r>
          </a:p>
          <a:p>
            <a:r>
              <a:rPr lang="en-US" altLang="zh-CN" sz="1100"/>
              <a:t>  &lt;p&gt;</a:t>
            </a:r>
            <a:r>
              <a:rPr lang="zh-CN" altLang="en-US" sz="1100"/>
              <a:t>内容</a:t>
            </a:r>
            <a:r>
              <a:rPr lang="en-US" altLang="zh-CN" sz="1100"/>
              <a:t>:ssr</a:t>
            </a:r>
            <a:r>
              <a:rPr lang="zh-CN" altLang="en-US" sz="1100"/>
              <a:t>介绍</a:t>
            </a:r>
            <a:r>
              <a:rPr lang="en-US" altLang="zh-CN" sz="1100"/>
              <a:t>&lt;/ h3&gt;</a:t>
            </a:r>
          </a:p>
          <a:p>
            <a:r>
              <a:rPr lang="en-US" altLang="zh-CN" sz="1100"/>
              <a:t>&lt;/div&gt;</a:t>
            </a:r>
          </a:p>
          <a:p>
            <a:endParaRPr lang="zh-CN" altLang="en-US" sz="11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4747BB8-9ED9-4C55-8539-CFE3C7BAA416}"/>
              </a:ext>
            </a:extLst>
          </p:cNvPr>
          <p:cNvCxnSpPr>
            <a:cxnSpLocks/>
          </p:cNvCxnSpPr>
          <p:nvPr/>
        </p:nvCxnSpPr>
        <p:spPr>
          <a:xfrm>
            <a:off x="8236678" y="2113358"/>
            <a:ext cx="1846707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矩形: 折角 27">
            <a:extLst>
              <a:ext uri="{FF2B5EF4-FFF2-40B4-BE49-F238E27FC236}">
                <a16:creationId xmlns:a16="http://schemas.microsoft.com/office/drawing/2014/main" id="{770FF8B6-93E5-46BC-8BF2-A2E7C02AD466}"/>
              </a:ext>
            </a:extLst>
          </p:cNvPr>
          <p:cNvSpPr/>
          <p:nvPr/>
        </p:nvSpPr>
        <p:spPr>
          <a:xfrm>
            <a:off x="8756997" y="2430793"/>
            <a:ext cx="1136096" cy="881598"/>
          </a:xfrm>
          <a:prstGeom prst="foldedCorner">
            <a:avLst>
              <a:gd name="adj" fmla="val 73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{</a:t>
            </a:r>
            <a:endParaRPr lang="en-US" altLang="zh-CN" sz="1100" b="1"/>
          </a:p>
          <a:p>
            <a:r>
              <a:rPr lang="en-US" altLang="zh-CN" sz="1100" b="1"/>
              <a:t>    title: </a:t>
            </a:r>
            <a:r>
              <a:rPr lang="zh-CN" altLang="en-US" sz="1100" b="1"/>
              <a:t>‘</a:t>
            </a:r>
            <a:r>
              <a:rPr lang="en-US" altLang="zh-CN" sz="1100" b="1"/>
              <a:t>s</a:t>
            </a:r>
            <a:r>
              <a:rPr lang="en-US" altLang="zh-CN" sz="1100"/>
              <a:t>sr’, </a:t>
            </a:r>
          </a:p>
          <a:p>
            <a:r>
              <a:rPr lang="en-US" altLang="zh-CN" sz="1100"/>
              <a:t>    content:’</a:t>
            </a:r>
            <a:r>
              <a:rPr lang="zh-CN" altLang="en-US" sz="1100"/>
              <a:t>内容</a:t>
            </a:r>
            <a:r>
              <a:rPr lang="en-US" altLang="zh-CN" sz="1100"/>
              <a:t>:ssr</a:t>
            </a:r>
            <a:r>
              <a:rPr lang="zh-CN" altLang="en-US" sz="1100"/>
              <a:t>介绍</a:t>
            </a:r>
            <a:r>
              <a:rPr lang="en-US" altLang="zh-CN" sz="1100"/>
              <a:t>’</a:t>
            </a:r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7F09941-572C-4E1F-A19A-8D16258C75E5}"/>
              </a:ext>
            </a:extLst>
          </p:cNvPr>
          <p:cNvCxnSpPr>
            <a:cxnSpLocks/>
          </p:cNvCxnSpPr>
          <p:nvPr/>
        </p:nvCxnSpPr>
        <p:spPr>
          <a:xfrm flipH="1" flipV="1">
            <a:off x="2819347" y="1293766"/>
            <a:ext cx="2950590" cy="21855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175B8D1-1189-4EC9-808C-FD8E5E0D1EE6}"/>
              </a:ext>
            </a:extLst>
          </p:cNvPr>
          <p:cNvCxnSpPr>
            <a:cxnSpLocks/>
          </p:cNvCxnSpPr>
          <p:nvPr/>
        </p:nvCxnSpPr>
        <p:spPr>
          <a:xfrm>
            <a:off x="2903456" y="2033957"/>
            <a:ext cx="295059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673C26-4DB8-40AC-A178-0EA956D84493}"/>
              </a:ext>
            </a:extLst>
          </p:cNvPr>
          <p:cNvSpPr/>
          <p:nvPr/>
        </p:nvSpPr>
        <p:spPr>
          <a:xfrm>
            <a:off x="3745551" y="1722295"/>
            <a:ext cx="120097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400"/>
              <a:t>ajax</a:t>
            </a:r>
            <a:r>
              <a:rPr lang="zh-CN" altLang="en-US" sz="1400"/>
              <a:t>请求接口</a:t>
            </a:r>
            <a:endParaRPr lang="en-US" altLang="zh-CN" sz="1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A2C3FE8-5AC9-4900-8875-053DE259CE9F}"/>
              </a:ext>
            </a:extLst>
          </p:cNvPr>
          <p:cNvCxnSpPr>
            <a:cxnSpLocks/>
          </p:cNvCxnSpPr>
          <p:nvPr/>
        </p:nvCxnSpPr>
        <p:spPr>
          <a:xfrm flipH="1">
            <a:off x="1979629" y="2760064"/>
            <a:ext cx="3874418" cy="1009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矩形: 折角 28">
            <a:extLst>
              <a:ext uri="{FF2B5EF4-FFF2-40B4-BE49-F238E27FC236}">
                <a16:creationId xmlns:a16="http://schemas.microsoft.com/office/drawing/2014/main" id="{7820A420-AF01-4521-961A-262CE4E5EB1E}"/>
              </a:ext>
            </a:extLst>
          </p:cNvPr>
          <p:cNvSpPr/>
          <p:nvPr/>
        </p:nvSpPr>
        <p:spPr>
          <a:xfrm>
            <a:off x="3584947" y="2772614"/>
            <a:ext cx="1758340" cy="881598"/>
          </a:xfrm>
          <a:prstGeom prst="foldedCorner">
            <a:avLst>
              <a:gd name="adj" fmla="val 73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{</a:t>
            </a:r>
          </a:p>
          <a:p>
            <a:r>
              <a:rPr lang="en-US" altLang="zh-CN" sz="1100"/>
              <a:t>    title: </a:t>
            </a:r>
            <a:r>
              <a:rPr lang="zh-CN" altLang="en-US" sz="1100"/>
              <a:t>‘</a:t>
            </a:r>
            <a:r>
              <a:rPr lang="en-US" altLang="zh-CN" sz="1100"/>
              <a:t>ssr’, </a:t>
            </a:r>
          </a:p>
          <a:p>
            <a:r>
              <a:rPr lang="en-US" altLang="zh-CN" sz="1100"/>
              <a:t>    content:’</a:t>
            </a:r>
            <a:r>
              <a:rPr lang="zh-CN" altLang="en-US" sz="1100"/>
              <a:t>内  容</a:t>
            </a:r>
            <a:r>
              <a:rPr lang="en-US" altLang="zh-CN" sz="1100"/>
              <a:t>:ssr</a:t>
            </a:r>
            <a:r>
              <a:rPr lang="zh-CN" altLang="en-US" sz="1100"/>
              <a:t>介绍</a:t>
            </a:r>
            <a:r>
              <a:rPr lang="en-US" altLang="zh-CN" sz="1100"/>
              <a:t>’</a:t>
            </a:r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A4DADB-EBC8-45CC-BBA8-D9442355DB21}"/>
              </a:ext>
            </a:extLst>
          </p:cNvPr>
          <p:cNvSpPr/>
          <p:nvPr/>
        </p:nvSpPr>
        <p:spPr>
          <a:xfrm>
            <a:off x="6079027" y="1915587"/>
            <a:ext cx="1758340" cy="10263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接口处理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BC75B56-87C9-4730-9CC8-9B7992889084}"/>
              </a:ext>
            </a:extLst>
          </p:cNvPr>
          <p:cNvSpPr/>
          <p:nvPr/>
        </p:nvSpPr>
        <p:spPr>
          <a:xfrm>
            <a:off x="717814" y="1187533"/>
            <a:ext cx="2040943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&lt;html&gt;</a:t>
            </a:r>
          </a:p>
          <a:p>
            <a:r>
              <a:rPr lang="en-US" altLang="zh-CN" sz="1400"/>
              <a:t> //....</a:t>
            </a:r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&lt;/html&gt;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CB90D4-4FF9-4868-BB17-A30638D16176}"/>
              </a:ext>
            </a:extLst>
          </p:cNvPr>
          <p:cNvSpPr/>
          <p:nvPr/>
        </p:nvSpPr>
        <p:spPr>
          <a:xfrm>
            <a:off x="717814" y="2498454"/>
            <a:ext cx="10823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数据渲染，</a:t>
            </a:r>
            <a:endParaRPr lang="en-US" altLang="zh-CN" sz="1400"/>
          </a:p>
          <a:p>
            <a:r>
              <a:rPr lang="zh-CN" altLang="en-US" sz="1400"/>
              <a:t>得到页面</a:t>
            </a:r>
            <a:endParaRPr lang="en-US" altLang="zh-CN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AF20F1-4C75-4463-8C62-CC36D139AB6A}"/>
              </a:ext>
            </a:extLst>
          </p:cNvPr>
          <p:cNvSpPr/>
          <p:nvPr/>
        </p:nvSpPr>
        <p:spPr>
          <a:xfrm>
            <a:off x="717814" y="644950"/>
            <a:ext cx="20409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/>
              <a:t>http://xxx.com/abc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18DDD5-F86F-4078-9647-4D3F9C2CE3FC}"/>
              </a:ext>
            </a:extLst>
          </p:cNvPr>
          <p:cNvSpPr/>
          <p:nvPr/>
        </p:nvSpPr>
        <p:spPr>
          <a:xfrm>
            <a:off x="7743885" y="3807081"/>
            <a:ext cx="87716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/>
              <a:t>服务器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CE5D39F4-A9F3-44D6-986E-567AB284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517" y="4857767"/>
            <a:ext cx="5563898" cy="164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客户端渲染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数据到dom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的过程是发生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在</a:t>
            </a:r>
            <a:r>
              <a:rPr kumimoji="0" lang="zh-CN" altLang="en-US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客户端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浏览器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客户端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第一次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取回来的是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没有数据的空壳子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页面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，随后再发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ajax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请求取回来数据，再渲染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5B46CC-31EC-4986-823F-BE3BC7DD1B45}"/>
              </a:ext>
            </a:extLst>
          </p:cNvPr>
          <p:cNvSpPr/>
          <p:nvPr/>
        </p:nvSpPr>
        <p:spPr>
          <a:xfrm>
            <a:off x="3811273" y="3719707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Arial" panose="020B0604020202020204" pitchFamily="34" charset="0"/>
              </a:rPr>
              <a:t>json</a:t>
            </a:r>
            <a:r>
              <a:rPr lang="zh-CN" altLang="en-US">
                <a:latin typeface="Arial" panose="020B0604020202020204" pitchFamily="34" charset="0"/>
              </a:rPr>
              <a:t>数据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0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>
            <a:extLst>
              <a:ext uri="{FF2B5EF4-FFF2-40B4-BE49-F238E27FC236}">
                <a16:creationId xmlns:a16="http://schemas.microsoft.com/office/drawing/2014/main" id="{12A854BB-5D07-499E-BF96-DE9E4B6794A8}"/>
              </a:ext>
            </a:extLst>
          </p:cNvPr>
          <p:cNvSpPr/>
          <p:nvPr/>
        </p:nvSpPr>
        <p:spPr>
          <a:xfrm>
            <a:off x="2021841" y="4937976"/>
            <a:ext cx="2946400" cy="1736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135DCA-D81F-42FD-950E-4753C3CB486F}"/>
              </a:ext>
            </a:extLst>
          </p:cNvPr>
          <p:cNvSpPr/>
          <p:nvPr/>
        </p:nvSpPr>
        <p:spPr>
          <a:xfrm>
            <a:off x="4387755" y="539157"/>
            <a:ext cx="3493550" cy="3739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E40AF6A2-0E6D-47E4-BFCD-DA09DE9D7627}"/>
              </a:ext>
            </a:extLst>
          </p:cNvPr>
          <p:cNvSpPr/>
          <p:nvPr/>
        </p:nvSpPr>
        <p:spPr>
          <a:xfrm>
            <a:off x="298181" y="510549"/>
            <a:ext cx="3307818" cy="3739096"/>
          </a:xfrm>
          <a:prstGeom prst="can">
            <a:avLst>
              <a:gd name="adj" fmla="val 71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折角 27">
            <a:extLst>
              <a:ext uri="{FF2B5EF4-FFF2-40B4-BE49-F238E27FC236}">
                <a16:creationId xmlns:a16="http://schemas.microsoft.com/office/drawing/2014/main" id="{770FF8B6-93E5-46BC-8BF2-A2E7C02AD466}"/>
              </a:ext>
            </a:extLst>
          </p:cNvPr>
          <p:cNvSpPr/>
          <p:nvPr/>
        </p:nvSpPr>
        <p:spPr>
          <a:xfrm>
            <a:off x="2715538" y="5328799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18DDD5-F86F-4078-9647-4D3F9C2CE3FC}"/>
              </a:ext>
            </a:extLst>
          </p:cNvPr>
          <p:cNvSpPr/>
          <p:nvPr/>
        </p:nvSpPr>
        <p:spPr>
          <a:xfrm>
            <a:off x="5408991" y="338576"/>
            <a:ext cx="133882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/>
              <a:t>百度服务器</a:t>
            </a:r>
          </a:p>
        </p:txBody>
      </p:sp>
      <p:sp>
        <p:nvSpPr>
          <p:cNvPr id="32" name="云形 31">
            <a:extLst>
              <a:ext uri="{FF2B5EF4-FFF2-40B4-BE49-F238E27FC236}">
                <a16:creationId xmlns:a16="http://schemas.microsoft.com/office/drawing/2014/main" id="{28BA7A12-6884-44C2-862B-484970DB8ADC}"/>
              </a:ext>
            </a:extLst>
          </p:cNvPr>
          <p:cNvSpPr/>
          <p:nvPr/>
        </p:nvSpPr>
        <p:spPr>
          <a:xfrm>
            <a:off x="9009224" y="3885208"/>
            <a:ext cx="2946400" cy="1736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折角 33">
            <a:extLst>
              <a:ext uri="{FF2B5EF4-FFF2-40B4-BE49-F238E27FC236}">
                <a16:creationId xmlns:a16="http://schemas.microsoft.com/office/drawing/2014/main" id="{08A043D4-2FC5-4EC6-8734-340074392ECC}"/>
              </a:ext>
            </a:extLst>
          </p:cNvPr>
          <p:cNvSpPr/>
          <p:nvPr/>
        </p:nvSpPr>
        <p:spPr>
          <a:xfrm>
            <a:off x="3743087" y="5263492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2</a:t>
            </a:r>
            <a:endParaRPr lang="zh-CN" altLang="en-US" sz="1100"/>
          </a:p>
        </p:txBody>
      </p:sp>
      <p:sp>
        <p:nvSpPr>
          <p:cNvPr id="36" name="矩形: 折角 35">
            <a:extLst>
              <a:ext uri="{FF2B5EF4-FFF2-40B4-BE49-F238E27FC236}">
                <a16:creationId xmlns:a16="http://schemas.microsoft.com/office/drawing/2014/main" id="{1B542F05-7ECB-4B08-8998-1DF14A014114}"/>
              </a:ext>
            </a:extLst>
          </p:cNvPr>
          <p:cNvSpPr/>
          <p:nvPr/>
        </p:nvSpPr>
        <p:spPr>
          <a:xfrm>
            <a:off x="2715537" y="5933932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3</a:t>
            </a:r>
            <a:endParaRPr lang="zh-CN" altLang="en-US" sz="1100"/>
          </a:p>
        </p:txBody>
      </p:sp>
      <p:sp>
        <p:nvSpPr>
          <p:cNvPr id="37" name="矩形: 折角 36">
            <a:extLst>
              <a:ext uri="{FF2B5EF4-FFF2-40B4-BE49-F238E27FC236}">
                <a16:creationId xmlns:a16="http://schemas.microsoft.com/office/drawing/2014/main" id="{855CE78B-24C8-42FC-9347-1697912142FC}"/>
              </a:ext>
            </a:extLst>
          </p:cNvPr>
          <p:cNvSpPr/>
          <p:nvPr/>
        </p:nvSpPr>
        <p:spPr>
          <a:xfrm>
            <a:off x="9670562" y="4763356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3</a:t>
            </a:r>
            <a:endParaRPr lang="zh-CN" altLang="en-US" sz="1100"/>
          </a:p>
        </p:txBody>
      </p:sp>
      <p:sp>
        <p:nvSpPr>
          <p:cNvPr id="38" name="矩形: 折角 37">
            <a:extLst>
              <a:ext uri="{FF2B5EF4-FFF2-40B4-BE49-F238E27FC236}">
                <a16:creationId xmlns:a16="http://schemas.microsoft.com/office/drawing/2014/main" id="{2FE4FF9E-5C54-4385-951B-9CB281591F2D}"/>
              </a:ext>
            </a:extLst>
          </p:cNvPr>
          <p:cNvSpPr/>
          <p:nvPr/>
        </p:nvSpPr>
        <p:spPr>
          <a:xfrm>
            <a:off x="10482424" y="4219395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2</a:t>
            </a:r>
            <a:endParaRPr lang="zh-CN" altLang="en-US" sz="1100"/>
          </a:p>
        </p:txBody>
      </p:sp>
      <p:sp>
        <p:nvSpPr>
          <p:cNvPr id="39" name="矩形: 折角 38">
            <a:extLst>
              <a:ext uri="{FF2B5EF4-FFF2-40B4-BE49-F238E27FC236}">
                <a16:creationId xmlns:a16="http://schemas.microsoft.com/office/drawing/2014/main" id="{07ABB57D-F45A-484F-B5DC-BA75B13BE15E}"/>
              </a:ext>
            </a:extLst>
          </p:cNvPr>
          <p:cNvSpPr/>
          <p:nvPr/>
        </p:nvSpPr>
        <p:spPr>
          <a:xfrm>
            <a:off x="9525931" y="4198219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40" name="矩形: 折角 39">
            <a:extLst>
              <a:ext uri="{FF2B5EF4-FFF2-40B4-BE49-F238E27FC236}">
                <a16:creationId xmlns:a16="http://schemas.microsoft.com/office/drawing/2014/main" id="{C4CC9AA1-115E-4F85-A551-ECF914D7833E}"/>
              </a:ext>
            </a:extLst>
          </p:cNvPr>
          <p:cNvSpPr/>
          <p:nvPr/>
        </p:nvSpPr>
        <p:spPr>
          <a:xfrm>
            <a:off x="10710343" y="4763356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4</a:t>
            </a:r>
            <a:endParaRPr lang="zh-CN" altLang="en-US" sz="1100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36ACB8E3-2069-46FB-B9DB-1C4B3507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1" y="1282224"/>
            <a:ext cx="3577316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>
                <a:latin typeface="Arial" panose="020B0604020202020204" pitchFamily="34" charset="0"/>
                <a:cs typeface="Open Sans" panose="020B0606030504020204" pitchFamily="34" charset="0"/>
              </a:rPr>
              <a:t>javascript  http://xxx.com/abc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AC7C0A-CA31-4CBC-A7A4-96BA59CC353F}"/>
              </a:ext>
            </a:extLst>
          </p:cNvPr>
          <p:cNvSpPr/>
          <p:nvPr/>
        </p:nvSpPr>
        <p:spPr>
          <a:xfrm>
            <a:off x="894082" y="6341915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Open Sans" panose="020B0606030504020204" pitchFamily="34" charset="0"/>
              </a:rPr>
              <a:t>http://xxx.com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E0B8DDE-3551-4A61-AC55-7CCF90986E08}"/>
              </a:ext>
            </a:extLst>
          </p:cNvPr>
          <p:cNvSpPr/>
          <p:nvPr/>
        </p:nvSpPr>
        <p:spPr>
          <a:xfrm>
            <a:off x="9769915" y="5732098"/>
            <a:ext cx="1591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Open Sans" panose="020B0606030504020204" pitchFamily="34" charset="0"/>
              </a:rPr>
              <a:t>http://yyy.com</a:t>
            </a:r>
            <a:endParaRPr lang="zh-CN" altLang="en-US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015065B8-A470-4BD6-B98E-57AE291E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91" y="1680434"/>
            <a:ext cx="3233957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>
                <a:latin typeface="Arial" panose="020B0604020202020204" pitchFamily="34" charset="0"/>
                <a:cs typeface="Open Sans" panose="020B0606030504020204" pitchFamily="34" charset="0"/>
              </a:rPr>
              <a:t>前端</a:t>
            </a:r>
            <a:r>
              <a:rPr lang="en-US" altLang="zh-CN">
                <a:latin typeface="Arial" panose="020B0604020202020204" pitchFamily="34" charset="0"/>
                <a:cs typeface="Open Sans" panose="020B0606030504020204" pitchFamily="34" charset="0"/>
              </a:rPr>
              <a:t>          http://xxx.com/abcd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5D34922D-4786-40E6-81BC-FE762353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472" y="2347503"/>
            <a:ext cx="3183882" cy="164139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用</a:t>
            </a:r>
            <a:r>
              <a:rPr kumimoji="0" lang="zh-CN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爬虫程序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去访问网络中网页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分析出网页中的关键词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保存下来映射关系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704C56-289A-4666-AA5A-9AE5B5B15B38}"/>
              </a:ext>
            </a:extLst>
          </p:cNvPr>
          <p:cNvSpPr/>
          <p:nvPr/>
        </p:nvSpPr>
        <p:spPr>
          <a:xfrm>
            <a:off x="8686800" y="510548"/>
            <a:ext cx="3183882" cy="27678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8A28F66E-A4D7-4D44-8629-1E0B78B96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928" y="1264290"/>
            <a:ext cx="3183882" cy="5333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响应用户的搜索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1CB0A8A-1090-4BB7-910C-79F3C9A5C5A7}"/>
              </a:ext>
            </a:extLst>
          </p:cNvPr>
          <p:cNvSpPr/>
          <p:nvPr/>
        </p:nvSpPr>
        <p:spPr>
          <a:xfrm>
            <a:off x="8859250" y="1414071"/>
            <a:ext cx="2530401" cy="1217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Open Sans" panose="020B0606030504020204" pitchFamily="34" charset="0"/>
              </a:rPr>
              <a:t>搜索结果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Open Sans" panose="020B0606030504020204" pitchFamily="34" charset="0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------------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Open Sans" panose="020B0606030504020204" pitchFamily="3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Open Sans" panose="020B0606030504020204" pitchFamily="34" charset="0"/>
                <a:hlinkClick r:id="rId2" action="ppaction://hlinkfile"/>
              </a:rPr>
              <a:t>http://xxx.com/abc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Open Sans" panose="020B0606030504020204" pitchFamily="34" charset="0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javavscript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箭头: 左右 74">
            <a:extLst>
              <a:ext uri="{FF2B5EF4-FFF2-40B4-BE49-F238E27FC236}">
                <a16:creationId xmlns:a16="http://schemas.microsoft.com/office/drawing/2014/main" id="{9A712990-276E-4D13-9E9C-58CE97884228}"/>
              </a:ext>
            </a:extLst>
          </p:cNvPr>
          <p:cNvSpPr/>
          <p:nvPr/>
        </p:nvSpPr>
        <p:spPr>
          <a:xfrm>
            <a:off x="7958606" y="1349370"/>
            <a:ext cx="649098" cy="398933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左 75">
            <a:extLst>
              <a:ext uri="{FF2B5EF4-FFF2-40B4-BE49-F238E27FC236}">
                <a16:creationId xmlns:a16="http://schemas.microsoft.com/office/drawing/2014/main" id="{A0CB7B87-BBC3-47FD-BD39-7EAD6054C933}"/>
              </a:ext>
            </a:extLst>
          </p:cNvPr>
          <p:cNvSpPr/>
          <p:nvPr/>
        </p:nvSpPr>
        <p:spPr>
          <a:xfrm>
            <a:off x="3703667" y="3072296"/>
            <a:ext cx="478058" cy="39116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09A225CD-0727-4F0A-AE43-CBA73F9DD500}"/>
              </a:ext>
            </a:extLst>
          </p:cNvPr>
          <p:cNvCxnSpPr>
            <a:stCxn id="48" idx="2"/>
            <a:endCxn id="2" idx="3"/>
          </p:cNvCxnSpPr>
          <p:nvPr/>
        </p:nvCxnSpPr>
        <p:spPr>
          <a:xfrm rot="5400000">
            <a:off x="4311553" y="3172385"/>
            <a:ext cx="1048348" cy="2681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6FCD6881-ADD8-4E04-9308-98D0A75BEEAD}"/>
              </a:ext>
            </a:extLst>
          </p:cNvPr>
          <p:cNvCxnSpPr>
            <a:cxnSpLocks/>
            <a:stCxn id="32" idx="2"/>
            <a:endCxn id="48" idx="2"/>
          </p:cNvCxnSpPr>
          <p:nvPr/>
        </p:nvCxnSpPr>
        <p:spPr>
          <a:xfrm rot="10800000">
            <a:off x="6176413" y="3988898"/>
            <a:ext cx="2841950" cy="76441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云形 83">
            <a:extLst>
              <a:ext uri="{FF2B5EF4-FFF2-40B4-BE49-F238E27FC236}">
                <a16:creationId xmlns:a16="http://schemas.microsoft.com/office/drawing/2014/main" id="{859A3C2D-63DE-4B4D-9EF0-B2183173497D}"/>
              </a:ext>
            </a:extLst>
          </p:cNvPr>
          <p:cNvSpPr/>
          <p:nvPr/>
        </p:nvSpPr>
        <p:spPr>
          <a:xfrm>
            <a:off x="5153898" y="4987611"/>
            <a:ext cx="2946400" cy="1736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折角 84">
            <a:extLst>
              <a:ext uri="{FF2B5EF4-FFF2-40B4-BE49-F238E27FC236}">
                <a16:creationId xmlns:a16="http://schemas.microsoft.com/office/drawing/2014/main" id="{2BA7ED81-AB8C-44AE-A5DE-AC28FA3038C4}"/>
              </a:ext>
            </a:extLst>
          </p:cNvPr>
          <p:cNvSpPr/>
          <p:nvPr/>
        </p:nvSpPr>
        <p:spPr>
          <a:xfrm>
            <a:off x="6789697" y="5328799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86" name="矩形: 折角 85">
            <a:extLst>
              <a:ext uri="{FF2B5EF4-FFF2-40B4-BE49-F238E27FC236}">
                <a16:creationId xmlns:a16="http://schemas.microsoft.com/office/drawing/2014/main" id="{0176EC1E-42FD-4D49-8D03-8DCB4FD40CAD}"/>
              </a:ext>
            </a:extLst>
          </p:cNvPr>
          <p:cNvSpPr/>
          <p:nvPr/>
        </p:nvSpPr>
        <p:spPr>
          <a:xfrm>
            <a:off x="6018812" y="5322958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2</a:t>
            </a:r>
            <a:endParaRPr lang="zh-CN" altLang="en-US" sz="1100"/>
          </a:p>
        </p:txBody>
      </p:sp>
      <p:sp>
        <p:nvSpPr>
          <p:cNvPr id="87" name="矩形: 折角 86">
            <a:extLst>
              <a:ext uri="{FF2B5EF4-FFF2-40B4-BE49-F238E27FC236}">
                <a16:creationId xmlns:a16="http://schemas.microsoft.com/office/drawing/2014/main" id="{1DB7B75F-666B-483E-AB60-BECF8FE4A9A7}"/>
              </a:ext>
            </a:extLst>
          </p:cNvPr>
          <p:cNvSpPr/>
          <p:nvPr/>
        </p:nvSpPr>
        <p:spPr>
          <a:xfrm>
            <a:off x="6789696" y="5933932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3</a:t>
            </a:r>
            <a:endParaRPr lang="zh-CN" altLang="en-US" sz="11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9C09AE0-4168-4059-B7CD-486A9B7DA293}"/>
              </a:ext>
            </a:extLst>
          </p:cNvPr>
          <p:cNvSpPr/>
          <p:nvPr/>
        </p:nvSpPr>
        <p:spPr>
          <a:xfrm>
            <a:off x="7561719" y="637866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Open Sans" panose="020B0606030504020204" pitchFamily="34" charset="0"/>
              </a:rPr>
              <a:t>http://xcc.com</a:t>
            </a:r>
            <a:endParaRPr lang="zh-CN" altLang="en-US"/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C5F7E2A7-A3FB-4153-918E-673BAB5DD472}"/>
              </a:ext>
            </a:extLst>
          </p:cNvPr>
          <p:cNvCxnSpPr>
            <a:cxnSpLocks/>
            <a:stCxn id="48" idx="2"/>
            <a:endCxn id="84" idx="3"/>
          </p:cNvCxnSpPr>
          <p:nvPr/>
        </p:nvCxnSpPr>
        <p:spPr>
          <a:xfrm rot="16200000" flipH="1">
            <a:off x="5852764" y="4312545"/>
            <a:ext cx="1097983" cy="45068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FFEBF403-C218-45DC-B2CC-3F36674F4F4F}"/>
              </a:ext>
            </a:extLst>
          </p:cNvPr>
          <p:cNvSpPr/>
          <p:nvPr/>
        </p:nvSpPr>
        <p:spPr>
          <a:xfrm>
            <a:off x="5690213" y="5841234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n</a:t>
            </a:r>
            <a:endParaRPr lang="zh-CN" altLang="en-US" sz="1100"/>
          </a:p>
        </p:txBody>
      </p:sp>
      <p:sp>
        <p:nvSpPr>
          <p:cNvPr id="94" name="矩形: 折角 93">
            <a:extLst>
              <a:ext uri="{FF2B5EF4-FFF2-40B4-BE49-F238E27FC236}">
                <a16:creationId xmlns:a16="http://schemas.microsoft.com/office/drawing/2014/main" id="{B330DACD-E423-4985-ABD4-D5F0E6B63059}"/>
              </a:ext>
            </a:extLst>
          </p:cNvPr>
          <p:cNvSpPr/>
          <p:nvPr/>
        </p:nvSpPr>
        <p:spPr>
          <a:xfrm>
            <a:off x="3629974" y="5905406"/>
            <a:ext cx="667705" cy="388258"/>
          </a:xfrm>
          <a:prstGeom prst="foldedCorner">
            <a:avLst>
              <a:gd name="adj" fmla="val 2565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页面</a:t>
            </a:r>
            <a:r>
              <a:rPr lang="en-US" altLang="zh-CN" sz="1100"/>
              <a:t>n</a:t>
            </a:r>
            <a:endParaRPr lang="zh-CN" altLang="en-US" sz="1100"/>
          </a:p>
        </p:txBody>
      </p:sp>
      <p:sp>
        <p:nvSpPr>
          <p:cNvPr id="95" name="箭头: 左右 94">
            <a:extLst>
              <a:ext uri="{FF2B5EF4-FFF2-40B4-BE49-F238E27FC236}">
                <a16:creationId xmlns:a16="http://schemas.microsoft.com/office/drawing/2014/main" id="{609AAC0E-7EA8-446E-B483-BA30D6926DC8}"/>
              </a:ext>
            </a:extLst>
          </p:cNvPr>
          <p:cNvSpPr/>
          <p:nvPr/>
        </p:nvSpPr>
        <p:spPr>
          <a:xfrm>
            <a:off x="3703248" y="1440660"/>
            <a:ext cx="649098" cy="398933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86E4A031-ABC6-48A7-A94D-088BCBEF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50" y="678739"/>
            <a:ext cx="2824750" cy="427130"/>
          </a:xfrm>
          <a:prstGeom prst="rect">
            <a:avLst/>
          </a:prstGeom>
        </p:spPr>
      </p:pic>
      <p:sp>
        <p:nvSpPr>
          <p:cNvPr id="100" name="矩形 99">
            <a:extLst>
              <a:ext uri="{FF2B5EF4-FFF2-40B4-BE49-F238E27FC236}">
                <a16:creationId xmlns:a16="http://schemas.microsoft.com/office/drawing/2014/main" id="{FF9B305E-8B94-45F9-99C6-DFC75D446F5B}"/>
              </a:ext>
            </a:extLst>
          </p:cNvPr>
          <p:cNvSpPr/>
          <p:nvPr/>
        </p:nvSpPr>
        <p:spPr>
          <a:xfrm>
            <a:off x="4387755" y="43198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爬虫程序</a:t>
            </a:r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A8ECFE8-4C9A-474F-9A2B-12B1378853B2}"/>
              </a:ext>
            </a:extLst>
          </p:cNvPr>
          <p:cNvSpPr/>
          <p:nvPr/>
        </p:nvSpPr>
        <p:spPr>
          <a:xfrm>
            <a:off x="5887625" y="45639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爬虫程序</a:t>
            </a:r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9F4A6F6-F1E7-47D8-8994-1445DE89758B}"/>
              </a:ext>
            </a:extLst>
          </p:cNvPr>
          <p:cNvSpPr/>
          <p:nvPr/>
        </p:nvSpPr>
        <p:spPr>
          <a:xfrm>
            <a:off x="7473260" y="44809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爬虫程序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342</Words>
  <Application>Microsoft Office PowerPoint</Application>
  <PresentationFormat>宽屏</PresentationFormat>
  <Paragraphs>87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41</cp:revision>
  <dcterms:created xsi:type="dcterms:W3CDTF">2020-02-19T02:50:29Z</dcterms:created>
  <dcterms:modified xsi:type="dcterms:W3CDTF">2020-03-24T14:47:46Z</dcterms:modified>
</cp:coreProperties>
</file>