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 snapToGrid="0">
      <p:cViewPr varScale="1">
        <p:scale>
          <a:sx n="81" d="100"/>
          <a:sy n="81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90FF5-3924-4A62-9465-A27E7C0E6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BEEE46-3424-426E-B913-3329CCF16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1E5362-3F81-4F05-A70B-5FBC5D90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FA1C7-FCA0-4E21-84F3-3418C8F95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211C0-38CB-40D6-B4D6-CB0A3BC4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12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11BE6-CFF0-49E0-A702-1AB6E616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866C34-55BF-42FA-BD30-ECF528AE7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5CE07-A6DD-470E-AB85-3F8B0250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09B96D-636B-495D-9A6E-5E78AAF6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167B3A-8B83-47C3-8937-9FC248C1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09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68A0E0-B87A-43F3-99E7-BDF44958D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96BE33-C0A1-46E4-8758-C9637A1BC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D47DE-65F8-42B3-9C5F-C9ED83D99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D6AFE-2B3D-42E2-8E5B-7B9DAE29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854F25-8DF7-4EEF-9F8A-FF1222E1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16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A165F-820D-4F95-8BD7-E0634866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CC69D5-AC52-47F8-A5F5-C2DC8D068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0D0EBE-DECC-4CA6-9326-F81EAFDD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DC5D3-6C2F-4F8E-9F9A-33DEF180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B836C-B391-4DC2-A6F4-130CC12A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93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0B078-3A2D-471F-9759-FE9729EA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8BDDD0-1F8F-42EA-B97A-2DD03A6DB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7F48C-5928-4AE0-B0E6-66C20D7B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857AEE-1B11-4EA0-8F61-A074F8CF6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47EF94-4C52-4C7E-8A06-2ABEC6FC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6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0C920-6F95-4443-8E6D-6E85BA78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20474-2A4F-430D-830B-567EDA104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3F2B5-A4A3-4D2B-B5F6-1D1E18455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BB87E0-A4F9-4341-BD11-956B42F56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F2BF93-0EE3-450D-B234-EB8BD123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C50011-29EB-4601-96C8-206BA1D4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52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BD708-0658-4EFB-A79C-A8DC55F3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D99B35-DF3F-4588-BB72-85F9DEA81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2316FA-9228-4D24-B532-639A7CFAF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4317D9-EF4F-41E4-A91D-687695BD3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2D3E6B-8FE2-44F0-88E2-37F682C35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B25191-B61B-44A5-B171-484EC6AE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204DFC-5609-4674-B1CD-12D269B6B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BABE55-86CA-4A1D-A81C-4676C417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64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0C522-9F7B-4EC4-AE26-0921339C2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F5E25C-1C55-46CC-83B6-65523306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C6BF0E-F3DC-4560-AEB4-C8C62D2B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C23290-14B0-49EE-9834-ABA8B685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89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94155E-3664-41C1-835D-10E7A2DB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26F159-D57E-4297-B860-5C29C9955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D732A9-0EFF-4439-984E-AAE08AC0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80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353B7-E9E7-4B12-B7A5-EFEC9E27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D1225A-C2FC-4445-A686-4249B3FDB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35617C-F378-4C54-B602-E12F8A32C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5A14C6-D7ED-48BD-B922-AC0E295F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4DCB2F-5DE0-42D1-8485-79988ED32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2C4F84-04E6-49BD-AE49-DC3CD79F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47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DAF86-5858-4956-B275-405DA2816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3F608A-8B62-44DD-86D9-D2351DBF3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4FE2A1-C258-4A91-AE31-5B7FE011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2BE0C5-13F8-4C94-BBCD-062A0462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91E5B8-6A57-4ECD-96B4-C96BD49D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B38C0C-B83C-4F81-8058-E5235D47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67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736544-2EBA-4E06-99C7-E40DF9B9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217FB0-FCC8-46C9-8D0E-B5B7B4BDB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3CCE32-D0E4-4862-9011-2D835229E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8E8BF-6091-4187-9128-2A9871D362A1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7CB86B-E0A6-4ADA-844A-85C653A94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8705E9-3C76-4AFC-A031-9054D354B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67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F8318425-7146-4847-861D-C4D663B66667}"/>
              </a:ext>
            </a:extLst>
          </p:cNvPr>
          <p:cNvSpPr/>
          <p:nvPr/>
        </p:nvSpPr>
        <p:spPr>
          <a:xfrm>
            <a:off x="168582" y="131774"/>
            <a:ext cx="2942263" cy="2038295"/>
          </a:xfrm>
          <a:prstGeom prst="roundRect">
            <a:avLst>
              <a:gd name="adj" fmla="val 844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98704EDC-9887-4B88-AAF6-BCE348C78DCC}"/>
              </a:ext>
            </a:extLst>
          </p:cNvPr>
          <p:cNvSpPr/>
          <p:nvPr/>
        </p:nvSpPr>
        <p:spPr>
          <a:xfrm>
            <a:off x="186906" y="5194275"/>
            <a:ext cx="7117236" cy="12280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30D0906-1306-4005-8CDF-310E7886F58D}"/>
              </a:ext>
            </a:extLst>
          </p:cNvPr>
          <p:cNvSpPr/>
          <p:nvPr/>
        </p:nvSpPr>
        <p:spPr>
          <a:xfrm>
            <a:off x="186906" y="2340443"/>
            <a:ext cx="3301012" cy="2722744"/>
          </a:xfrm>
          <a:prstGeom prst="roundRect">
            <a:avLst>
              <a:gd name="adj" fmla="val 489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99987A7-2933-4EA7-B8EE-32233A4B7F0B}"/>
              </a:ext>
            </a:extLst>
          </p:cNvPr>
          <p:cNvSpPr/>
          <p:nvPr/>
        </p:nvSpPr>
        <p:spPr>
          <a:xfrm>
            <a:off x="8421239" y="2000831"/>
            <a:ext cx="3478732" cy="383436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206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E9E200-E546-45FE-98CA-663B8EE0B511}"/>
              </a:ext>
            </a:extLst>
          </p:cNvPr>
          <p:cNvSpPr/>
          <p:nvPr/>
        </p:nvSpPr>
        <p:spPr>
          <a:xfrm>
            <a:off x="10277844" y="2166812"/>
            <a:ext cx="1338507" cy="3740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458568-224D-4558-8049-3833CE5238E3}"/>
              </a:ext>
            </a:extLst>
          </p:cNvPr>
          <p:cNvSpPr/>
          <p:nvPr/>
        </p:nvSpPr>
        <p:spPr>
          <a:xfrm>
            <a:off x="10326285" y="3055611"/>
            <a:ext cx="1338507" cy="3740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A19DE3-3A69-4C27-9A94-064C5F11865B}"/>
              </a:ext>
            </a:extLst>
          </p:cNvPr>
          <p:cNvSpPr/>
          <p:nvPr/>
        </p:nvSpPr>
        <p:spPr>
          <a:xfrm>
            <a:off x="10326285" y="4435778"/>
            <a:ext cx="1338507" cy="3740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</a:p>
        </p:txBody>
      </p:sp>
      <p:sp>
        <p:nvSpPr>
          <p:cNvPr id="10" name="缺角矩形 9">
            <a:extLst>
              <a:ext uri="{FF2B5EF4-FFF2-40B4-BE49-F238E27FC236}">
                <a16:creationId xmlns:a16="http://schemas.microsoft.com/office/drawing/2014/main" id="{AAB1E68F-5C53-48EA-979B-DDF83F347B24}"/>
              </a:ext>
            </a:extLst>
          </p:cNvPr>
          <p:cNvSpPr/>
          <p:nvPr/>
        </p:nvSpPr>
        <p:spPr>
          <a:xfrm>
            <a:off x="8582686" y="2416259"/>
            <a:ext cx="1247315" cy="987959"/>
          </a:xfrm>
          <a:prstGeom prst="plaqu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qishen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1" name="缺角矩形 10">
            <a:extLst>
              <a:ext uri="{FF2B5EF4-FFF2-40B4-BE49-F238E27FC236}">
                <a16:creationId xmlns:a16="http://schemas.microsoft.com/office/drawing/2014/main" id="{881C6BFC-2F22-492F-9FD6-1A723D5A7165}"/>
              </a:ext>
            </a:extLst>
          </p:cNvPr>
          <p:cNvSpPr/>
          <p:nvPr/>
        </p:nvSpPr>
        <p:spPr>
          <a:xfrm>
            <a:off x="8582686" y="4622805"/>
            <a:ext cx="1350977" cy="987959"/>
          </a:xfrm>
          <a:prstGeom prst="plaqu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haqie</a:t>
            </a:r>
            <a:endParaRPr lang="zh-CN" altLang="en-US">
              <a:solidFill>
                <a:srgbClr val="002060"/>
              </a:solidFill>
            </a:endParaRP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8016A1AC-267A-4950-8F5E-ED41D7267F8A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9830001" y="2353839"/>
            <a:ext cx="447843" cy="5564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11057868-46DC-4114-972A-52B68A73D9F5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9830001" y="2910239"/>
            <a:ext cx="496284" cy="33239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7940E7AD-7C49-4898-8D9F-47A090224320}"/>
              </a:ext>
            </a:extLst>
          </p:cNvPr>
          <p:cNvCxnSpPr>
            <a:cxnSpLocks/>
          </p:cNvCxnSpPr>
          <p:nvPr/>
        </p:nvCxnSpPr>
        <p:spPr>
          <a:xfrm flipV="1">
            <a:off x="9959252" y="4589678"/>
            <a:ext cx="347917" cy="5564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03966E73-E542-4231-9706-D0D99BB746C3}"/>
              </a:ext>
            </a:extLst>
          </p:cNvPr>
          <p:cNvSpPr/>
          <p:nvPr/>
        </p:nvSpPr>
        <p:spPr>
          <a:xfrm>
            <a:off x="8501796" y="2057142"/>
            <a:ext cx="1329674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/>
              <a:t>事件管理中心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E8A08C7-3385-41BD-AE32-AAFDA646AFD3}"/>
              </a:ext>
            </a:extLst>
          </p:cNvPr>
          <p:cNvSpPr/>
          <p:nvPr/>
        </p:nvSpPr>
        <p:spPr>
          <a:xfrm>
            <a:off x="3368397" y="3242638"/>
            <a:ext cx="153599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/>
              <a:t>添加观察者</a:t>
            </a:r>
            <a:r>
              <a:rPr lang="en-US" altLang="zh-CN"/>
              <a:t>( )</a:t>
            </a:r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B01F5A7-6616-4740-81D3-AF53FD1B32BE}"/>
              </a:ext>
            </a:extLst>
          </p:cNvPr>
          <p:cNvSpPr/>
          <p:nvPr/>
        </p:nvSpPr>
        <p:spPr>
          <a:xfrm>
            <a:off x="5907361" y="4925611"/>
            <a:ext cx="130516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/>
              <a:t>发布消息</a:t>
            </a:r>
            <a:r>
              <a:rPr lang="en-US" altLang="zh-CN"/>
              <a:t>( )</a:t>
            </a:r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5146A60-6FC6-40BA-A58A-0128E9199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26" y="2471531"/>
            <a:ext cx="2983604" cy="250646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F80E556-7EB7-439E-AD21-90AF8CC16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23" y="5439514"/>
            <a:ext cx="6690940" cy="83827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5ABBE73-AE4B-4D1F-88F1-9252E63FE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26" y="281510"/>
            <a:ext cx="2531905" cy="1669590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8F964AD5-EE87-4F2A-8A41-C32DE3DAAE81}"/>
              </a:ext>
            </a:extLst>
          </p:cNvPr>
          <p:cNvSpPr/>
          <p:nvPr/>
        </p:nvSpPr>
        <p:spPr>
          <a:xfrm>
            <a:off x="2310521" y="977738"/>
            <a:ext cx="156966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/>
              <a:t>事件管理中心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D54948E-A8C0-45FB-9750-350D0E189E4F}"/>
              </a:ext>
            </a:extLst>
          </p:cNvPr>
          <p:cNvSpPr/>
          <p:nvPr/>
        </p:nvSpPr>
        <p:spPr>
          <a:xfrm>
            <a:off x="2709893" y="33431"/>
            <a:ext cx="87716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/>
              <a:t>观察者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A08648FD-0639-4318-8B7F-6EE9A31F6B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3811" y="368905"/>
            <a:ext cx="4715361" cy="1121642"/>
          </a:xfrm>
          <a:prstGeom prst="rect">
            <a:avLst/>
          </a:prstGeom>
        </p:spPr>
      </p:pic>
      <p:sp>
        <p:nvSpPr>
          <p:cNvPr id="40" name="箭头: 燕尾形 39">
            <a:extLst>
              <a:ext uri="{FF2B5EF4-FFF2-40B4-BE49-F238E27FC236}">
                <a16:creationId xmlns:a16="http://schemas.microsoft.com/office/drawing/2014/main" id="{F7D457DA-AB15-42B5-83DE-11A564634214}"/>
              </a:ext>
            </a:extLst>
          </p:cNvPr>
          <p:cNvSpPr/>
          <p:nvPr/>
        </p:nvSpPr>
        <p:spPr>
          <a:xfrm>
            <a:off x="3275110" y="606015"/>
            <a:ext cx="623892" cy="309077"/>
          </a:xfrm>
          <a:prstGeom prst="notch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85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F4EBF2B2-1ADB-4D1E-8AE4-A7307EFE3592}"/>
              </a:ext>
            </a:extLst>
          </p:cNvPr>
          <p:cNvSpPr/>
          <p:nvPr/>
        </p:nvSpPr>
        <p:spPr>
          <a:xfrm>
            <a:off x="2099990" y="643380"/>
            <a:ext cx="6947261" cy="4843366"/>
          </a:xfrm>
          <a:prstGeom prst="roundRect">
            <a:avLst>
              <a:gd name="adj" fmla="val 3702"/>
            </a:avLst>
          </a:prstGeom>
          <a:solidFill>
            <a:srgbClr val="DDDDDD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39201F-1FAC-487B-BCBA-6C7B69356EA0}"/>
              </a:ext>
            </a:extLst>
          </p:cNvPr>
          <p:cNvSpPr/>
          <p:nvPr/>
        </p:nvSpPr>
        <p:spPr>
          <a:xfrm>
            <a:off x="2275032" y="1551288"/>
            <a:ext cx="1315642" cy="646331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数据拦截</a:t>
            </a:r>
            <a:endParaRPr lang="en-US" altLang="zh-CN" sz="1600">
              <a:solidFill>
                <a:srgbClr val="002060"/>
              </a:solidFill>
            </a:endParaRPr>
          </a:p>
          <a:p>
            <a:pPr algn="ctr"/>
            <a:r>
              <a:rPr lang="zh-CN" altLang="en-US" sz="1200">
                <a:solidFill>
                  <a:srgbClr val="002060"/>
                </a:solidFill>
              </a:rPr>
              <a:t>处理每个属性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5302A7-922F-4FBC-8F03-1BFF71439B5F}"/>
              </a:ext>
            </a:extLst>
          </p:cNvPr>
          <p:cNvSpPr/>
          <p:nvPr/>
        </p:nvSpPr>
        <p:spPr>
          <a:xfrm>
            <a:off x="3878522" y="1456804"/>
            <a:ext cx="1361809" cy="380073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2060"/>
                </a:solidFill>
              </a:rPr>
              <a:t>get</a:t>
            </a:r>
            <a:endParaRPr lang="zh-CN" altLang="en-US" sz="1600">
              <a:solidFill>
                <a:srgbClr val="002060"/>
              </a:solidFill>
            </a:endParaRPr>
          </a:p>
        </p:txBody>
      </p: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210C8A4E-2F1D-4CBA-91DB-E7C572162EC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590674" y="1646841"/>
            <a:ext cx="287848" cy="22761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FC51569-861D-4EB2-85AD-657A8B0F7238}"/>
              </a:ext>
            </a:extLst>
          </p:cNvPr>
          <p:cNvSpPr/>
          <p:nvPr/>
        </p:nvSpPr>
        <p:spPr>
          <a:xfrm>
            <a:off x="3878521" y="2111880"/>
            <a:ext cx="1361809" cy="407378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2060"/>
                </a:solidFill>
              </a:rPr>
              <a:t>set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54A3790-1D3B-4CD9-8310-F9CC61D7184F}"/>
              </a:ext>
            </a:extLst>
          </p:cNvPr>
          <p:cNvSpPr/>
          <p:nvPr/>
        </p:nvSpPr>
        <p:spPr>
          <a:xfrm>
            <a:off x="6206826" y="946049"/>
            <a:ext cx="2608913" cy="42567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206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F2A3FF5-12A8-4B8E-833B-907830FDBC50}"/>
              </a:ext>
            </a:extLst>
          </p:cNvPr>
          <p:cNvSpPr/>
          <p:nvPr/>
        </p:nvSpPr>
        <p:spPr>
          <a:xfrm>
            <a:off x="7668749" y="1184228"/>
            <a:ext cx="946152" cy="3740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  <a:r>
              <a:rPr lang="en-US" altLang="zh-CN" sz="1600">
                <a:solidFill>
                  <a:srgbClr val="002060"/>
                </a:solidFill>
              </a:rPr>
              <a:t>1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848238F-DE16-4393-80B4-769A04D040E0}"/>
              </a:ext>
            </a:extLst>
          </p:cNvPr>
          <p:cNvSpPr/>
          <p:nvPr/>
        </p:nvSpPr>
        <p:spPr>
          <a:xfrm>
            <a:off x="7668748" y="1706051"/>
            <a:ext cx="946152" cy="3740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  <a:r>
              <a:rPr lang="en-US" altLang="zh-CN" sz="1600">
                <a:solidFill>
                  <a:srgbClr val="002060"/>
                </a:solidFill>
              </a:rPr>
              <a:t>2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61636AD-3CF7-41DF-8EE6-C53F496F2E9F}"/>
              </a:ext>
            </a:extLst>
          </p:cNvPr>
          <p:cNvSpPr/>
          <p:nvPr/>
        </p:nvSpPr>
        <p:spPr>
          <a:xfrm>
            <a:off x="7668748" y="2217085"/>
            <a:ext cx="964936" cy="3740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  <a:r>
              <a:rPr lang="en-US" altLang="zh-CN" sz="1600">
                <a:solidFill>
                  <a:srgbClr val="002060"/>
                </a:solidFill>
              </a:rPr>
              <a:t>3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CF0D5E-51D9-46B6-AD0E-9D330AB548B1}"/>
              </a:ext>
            </a:extLst>
          </p:cNvPr>
          <p:cNvSpPr/>
          <p:nvPr/>
        </p:nvSpPr>
        <p:spPr>
          <a:xfrm>
            <a:off x="7718475" y="3547292"/>
            <a:ext cx="896426" cy="3740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2887CD0-25A8-4362-85EF-6FEFC3235C38}"/>
              </a:ext>
            </a:extLst>
          </p:cNvPr>
          <p:cNvSpPr/>
          <p:nvPr/>
        </p:nvSpPr>
        <p:spPr>
          <a:xfrm>
            <a:off x="7733065" y="4128950"/>
            <a:ext cx="881836" cy="3740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2060"/>
                </a:solidFill>
              </a:rPr>
              <a:t>....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647646E-6E67-484B-85EC-73A04F1DAA9E}"/>
              </a:ext>
            </a:extLst>
          </p:cNvPr>
          <p:cNvSpPr/>
          <p:nvPr/>
        </p:nvSpPr>
        <p:spPr>
          <a:xfrm>
            <a:off x="7718384" y="4639984"/>
            <a:ext cx="896426" cy="3740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B0B21F4-D452-4026-AD6E-C524522E4DD0}"/>
              </a:ext>
            </a:extLst>
          </p:cNvPr>
          <p:cNvSpPr/>
          <p:nvPr/>
        </p:nvSpPr>
        <p:spPr>
          <a:xfrm>
            <a:off x="6234919" y="101437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2060"/>
                </a:solidFill>
              </a:rPr>
              <a:t>事件中心</a:t>
            </a:r>
            <a:endParaRPr lang="zh-CN" altLang="en-US"/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C4937A12-78AF-4CC7-BCCC-8B273ADC8A94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590674" y="1874454"/>
            <a:ext cx="287847" cy="441115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D32EC2C7-9C28-4674-945F-55F306827CDB}"/>
              </a:ext>
            </a:extLst>
          </p:cNvPr>
          <p:cNvSpPr/>
          <p:nvPr/>
        </p:nvSpPr>
        <p:spPr>
          <a:xfrm>
            <a:off x="2282367" y="3985899"/>
            <a:ext cx="1384282" cy="73379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模板编译</a:t>
            </a:r>
            <a:endParaRPr lang="en-US" altLang="zh-CN" sz="1600">
              <a:solidFill>
                <a:srgbClr val="002060"/>
              </a:solidFill>
            </a:endParaRPr>
          </a:p>
          <a:p>
            <a:pPr algn="ctr"/>
            <a:r>
              <a:rPr lang="zh-CN" altLang="en-US" sz="1200">
                <a:solidFill>
                  <a:srgbClr val="002060"/>
                </a:solidFill>
              </a:rPr>
              <a:t>处理每个节点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A1440FD-BFA3-4E7B-87CE-115EDF95D6B2}"/>
              </a:ext>
            </a:extLst>
          </p:cNvPr>
          <p:cNvSpPr/>
          <p:nvPr/>
        </p:nvSpPr>
        <p:spPr>
          <a:xfrm>
            <a:off x="3928582" y="3545749"/>
            <a:ext cx="1433453" cy="40737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初始显示数据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92CE714-A893-4B44-94EC-B52FBFE869EA}"/>
              </a:ext>
            </a:extLst>
          </p:cNvPr>
          <p:cNvSpPr/>
          <p:nvPr/>
        </p:nvSpPr>
        <p:spPr>
          <a:xfrm>
            <a:off x="3929107" y="4114963"/>
            <a:ext cx="1461613" cy="44900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添加观察者</a:t>
            </a:r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AEE02C1E-4AAC-49A0-B886-1933608F1352}"/>
              </a:ext>
            </a:extLst>
          </p:cNvPr>
          <p:cNvCxnSpPr>
            <a:cxnSpLocks/>
            <a:stCxn id="54" idx="3"/>
            <a:endCxn id="58" idx="1"/>
          </p:cNvCxnSpPr>
          <p:nvPr/>
        </p:nvCxnSpPr>
        <p:spPr>
          <a:xfrm flipV="1">
            <a:off x="3666649" y="3749438"/>
            <a:ext cx="261933" cy="603358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D805F971-E9CE-4E40-8B84-CF13E4DE4B97}"/>
              </a:ext>
            </a:extLst>
          </p:cNvPr>
          <p:cNvCxnSpPr>
            <a:cxnSpLocks/>
            <a:stCxn id="54" idx="3"/>
            <a:endCxn id="59" idx="1"/>
          </p:cNvCxnSpPr>
          <p:nvPr/>
        </p:nvCxnSpPr>
        <p:spPr>
          <a:xfrm flipV="1">
            <a:off x="3666649" y="4339466"/>
            <a:ext cx="262458" cy="1333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69A2D62E-78B6-4E21-8944-99734B1B0CCD}"/>
              </a:ext>
            </a:extLst>
          </p:cNvPr>
          <p:cNvCxnSpPr>
            <a:cxnSpLocks/>
            <a:stCxn id="59" idx="3"/>
            <a:endCxn id="91" idx="1"/>
          </p:cNvCxnSpPr>
          <p:nvPr/>
        </p:nvCxnSpPr>
        <p:spPr>
          <a:xfrm flipV="1">
            <a:off x="5390720" y="3381287"/>
            <a:ext cx="926925" cy="95817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242D7195-9899-4BBD-94EF-133BD00F3CF8}"/>
              </a:ext>
            </a:extLst>
          </p:cNvPr>
          <p:cNvSpPr/>
          <p:nvPr/>
        </p:nvSpPr>
        <p:spPr>
          <a:xfrm>
            <a:off x="6317645" y="3150454"/>
            <a:ext cx="1282718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srgbClr val="002060"/>
                </a:solidFill>
              </a:rPr>
              <a:t>添加观察者</a:t>
            </a:r>
            <a:endParaRPr lang="en-US" altLang="zh-CN" sz="1200">
              <a:solidFill>
                <a:srgbClr val="002060"/>
              </a:solidFill>
            </a:endParaRPr>
          </a:p>
          <a:p>
            <a:r>
              <a:rPr lang="zh-CN" altLang="en-US" sz="1200"/>
              <a:t>监听指定事件名</a:t>
            </a:r>
          </a:p>
        </p:txBody>
      </p:sp>
      <p:sp>
        <p:nvSpPr>
          <p:cNvPr id="93" name="矩形: 折角 92">
            <a:extLst>
              <a:ext uri="{FF2B5EF4-FFF2-40B4-BE49-F238E27FC236}">
                <a16:creationId xmlns:a16="http://schemas.microsoft.com/office/drawing/2014/main" id="{48EE387A-96EE-4DFB-8883-9FD458BBBB6A}"/>
              </a:ext>
            </a:extLst>
          </p:cNvPr>
          <p:cNvSpPr/>
          <p:nvPr/>
        </p:nvSpPr>
        <p:spPr>
          <a:xfrm>
            <a:off x="9735231" y="1843739"/>
            <a:ext cx="2361364" cy="1344859"/>
          </a:xfrm>
          <a:prstGeom prst="foldedCorne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tx1"/>
                </a:solidFill>
              </a:rPr>
              <a:t>&lt;div&gt;</a:t>
            </a:r>
          </a:p>
          <a:p>
            <a:r>
              <a:rPr lang="en-US" altLang="zh-CN" sz="1400">
                <a:solidFill>
                  <a:schemeClr val="tx1"/>
                </a:solidFill>
              </a:rPr>
              <a:t>&lt;h2 v-html="salary"&gt;&lt;/h2&gt;</a:t>
            </a:r>
          </a:p>
          <a:p>
            <a:r>
              <a:rPr lang="en-US" altLang="zh-CN" sz="1400">
                <a:solidFill>
                  <a:schemeClr val="tx1"/>
                </a:solidFill>
              </a:rPr>
              <a:t>&lt;input v-model=“salary”/&gt;</a:t>
            </a:r>
          </a:p>
          <a:p>
            <a:r>
              <a:rPr lang="en-US" altLang="zh-CN" sz="1400">
                <a:solidFill>
                  <a:schemeClr val="tx1"/>
                </a:solidFill>
              </a:rPr>
              <a:t>&lt;p v-html="salary"&gt;&lt;/p&gt;</a:t>
            </a:r>
          </a:p>
          <a:p>
            <a:r>
              <a:rPr lang="en-US" altLang="zh-CN" sz="1400">
                <a:solidFill>
                  <a:schemeClr val="tx1"/>
                </a:solidFill>
              </a:rPr>
              <a:t>&lt;/div&gt;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6" name="圆柱体 95">
            <a:extLst>
              <a:ext uri="{FF2B5EF4-FFF2-40B4-BE49-F238E27FC236}">
                <a16:creationId xmlns:a16="http://schemas.microsoft.com/office/drawing/2014/main" id="{AC64C221-FF3F-47A1-8FCA-C03045D872F6}"/>
              </a:ext>
            </a:extLst>
          </p:cNvPr>
          <p:cNvSpPr/>
          <p:nvPr/>
        </p:nvSpPr>
        <p:spPr>
          <a:xfrm>
            <a:off x="163480" y="643379"/>
            <a:ext cx="1561137" cy="1736203"/>
          </a:xfrm>
          <a:prstGeom prst="can">
            <a:avLst>
              <a:gd name="adj" fmla="val 133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24E9B5C-F922-42DC-BB81-5E9FBFDD5C3E}"/>
              </a:ext>
            </a:extLst>
          </p:cNvPr>
          <p:cNvSpPr/>
          <p:nvPr/>
        </p:nvSpPr>
        <p:spPr>
          <a:xfrm>
            <a:off x="177210" y="1049815"/>
            <a:ext cx="16349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var data = {</a:t>
            </a:r>
          </a:p>
          <a:p>
            <a:r>
              <a:rPr lang="zh-CN" altLang="en-US"/>
              <a:t>  salary: 1000</a:t>
            </a:r>
          </a:p>
          <a:p>
            <a:r>
              <a:rPr lang="zh-CN" altLang="en-US"/>
              <a:t>};</a:t>
            </a:r>
          </a:p>
        </p:txBody>
      </p:sp>
      <p:sp>
        <p:nvSpPr>
          <p:cNvPr id="100" name="缺角矩形 99">
            <a:extLst>
              <a:ext uri="{FF2B5EF4-FFF2-40B4-BE49-F238E27FC236}">
                <a16:creationId xmlns:a16="http://schemas.microsoft.com/office/drawing/2014/main" id="{3060236F-FC15-4B60-A680-A5C3A32705CE}"/>
              </a:ext>
            </a:extLst>
          </p:cNvPr>
          <p:cNvSpPr/>
          <p:nvPr/>
        </p:nvSpPr>
        <p:spPr>
          <a:xfrm>
            <a:off x="6363852" y="1494152"/>
            <a:ext cx="896427" cy="845795"/>
          </a:xfrm>
          <a:prstGeom prst="plaqu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02060"/>
                </a:solidFill>
              </a:rPr>
              <a:t>事件名</a:t>
            </a:r>
            <a:r>
              <a:rPr lang="en-US" altLang="zh-CN">
                <a:solidFill>
                  <a:srgbClr val="002060"/>
                </a:solidFill>
              </a:rPr>
              <a:t>1</a:t>
            </a:r>
            <a:endParaRPr lang="zh-CN" altLang="en-US">
              <a:solidFill>
                <a:srgbClr val="002060"/>
              </a:solidFill>
            </a:endParaRPr>
          </a:p>
        </p:txBody>
      </p:sp>
      <p:cxnSp>
        <p:nvCxnSpPr>
          <p:cNvPr id="104" name="连接符: 曲线 103">
            <a:extLst>
              <a:ext uri="{FF2B5EF4-FFF2-40B4-BE49-F238E27FC236}">
                <a16:creationId xmlns:a16="http://schemas.microsoft.com/office/drawing/2014/main" id="{1D721AF0-2BCB-432D-A121-B176D27B9252}"/>
              </a:ext>
            </a:extLst>
          </p:cNvPr>
          <p:cNvCxnSpPr>
            <a:cxnSpLocks/>
            <a:stCxn id="100" idx="3"/>
            <a:endCxn id="27" idx="1"/>
          </p:cNvCxnSpPr>
          <p:nvPr/>
        </p:nvCxnSpPr>
        <p:spPr>
          <a:xfrm flipV="1">
            <a:off x="7260279" y="1371255"/>
            <a:ext cx="408470" cy="54579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BB2B3C49-CF85-445A-B051-44F4DF0C3FD7}"/>
              </a:ext>
            </a:extLst>
          </p:cNvPr>
          <p:cNvCxnSpPr>
            <a:cxnSpLocks/>
            <a:stCxn id="100" idx="3"/>
            <a:endCxn id="29" idx="1"/>
          </p:cNvCxnSpPr>
          <p:nvPr/>
        </p:nvCxnSpPr>
        <p:spPr>
          <a:xfrm>
            <a:off x="7260279" y="1917050"/>
            <a:ext cx="408469" cy="48706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连接符: 曲线 107">
            <a:extLst>
              <a:ext uri="{FF2B5EF4-FFF2-40B4-BE49-F238E27FC236}">
                <a16:creationId xmlns:a16="http://schemas.microsoft.com/office/drawing/2014/main" id="{C89A5181-D24D-40ED-9679-C0B6596FC496}"/>
              </a:ext>
            </a:extLst>
          </p:cNvPr>
          <p:cNvCxnSpPr>
            <a:cxnSpLocks/>
            <a:stCxn id="100" idx="3"/>
            <a:endCxn id="28" idx="1"/>
          </p:cNvCxnSpPr>
          <p:nvPr/>
        </p:nvCxnSpPr>
        <p:spPr>
          <a:xfrm flipV="1">
            <a:off x="7260279" y="1893078"/>
            <a:ext cx="408469" cy="2397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连接符: 曲线 111">
            <a:extLst>
              <a:ext uri="{FF2B5EF4-FFF2-40B4-BE49-F238E27FC236}">
                <a16:creationId xmlns:a16="http://schemas.microsoft.com/office/drawing/2014/main" id="{CCD842AA-111D-42D1-9BFF-887848310CCF}"/>
              </a:ext>
            </a:extLst>
          </p:cNvPr>
          <p:cNvCxnSpPr>
            <a:cxnSpLocks/>
            <a:stCxn id="101" idx="3"/>
            <a:endCxn id="31" idx="1"/>
          </p:cNvCxnSpPr>
          <p:nvPr/>
        </p:nvCxnSpPr>
        <p:spPr>
          <a:xfrm flipV="1">
            <a:off x="7316185" y="3734319"/>
            <a:ext cx="402290" cy="62208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连接符: 曲线 112">
            <a:extLst>
              <a:ext uri="{FF2B5EF4-FFF2-40B4-BE49-F238E27FC236}">
                <a16:creationId xmlns:a16="http://schemas.microsoft.com/office/drawing/2014/main" id="{AC362207-5A49-4E61-93F3-9262CA861F37}"/>
              </a:ext>
            </a:extLst>
          </p:cNvPr>
          <p:cNvCxnSpPr>
            <a:cxnSpLocks/>
            <a:stCxn id="101" idx="3"/>
            <a:endCxn id="33" idx="1"/>
          </p:cNvCxnSpPr>
          <p:nvPr/>
        </p:nvCxnSpPr>
        <p:spPr>
          <a:xfrm>
            <a:off x="7316185" y="4356406"/>
            <a:ext cx="402199" cy="47060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连接符: 曲线 113">
            <a:extLst>
              <a:ext uri="{FF2B5EF4-FFF2-40B4-BE49-F238E27FC236}">
                <a16:creationId xmlns:a16="http://schemas.microsoft.com/office/drawing/2014/main" id="{5404A64E-C95D-4BED-89B7-CF1859903A37}"/>
              </a:ext>
            </a:extLst>
          </p:cNvPr>
          <p:cNvCxnSpPr>
            <a:cxnSpLocks/>
            <a:stCxn id="101" idx="3"/>
            <a:endCxn id="32" idx="1"/>
          </p:cNvCxnSpPr>
          <p:nvPr/>
        </p:nvCxnSpPr>
        <p:spPr>
          <a:xfrm flipV="1">
            <a:off x="7316185" y="4315977"/>
            <a:ext cx="416880" cy="4042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7" name="椭圆 136">
            <a:extLst>
              <a:ext uri="{FF2B5EF4-FFF2-40B4-BE49-F238E27FC236}">
                <a16:creationId xmlns:a16="http://schemas.microsoft.com/office/drawing/2014/main" id="{496C8919-E950-4752-B00C-017C7B1F18CE}"/>
              </a:ext>
            </a:extLst>
          </p:cNvPr>
          <p:cNvSpPr/>
          <p:nvPr/>
        </p:nvSpPr>
        <p:spPr>
          <a:xfrm>
            <a:off x="127420" y="2098701"/>
            <a:ext cx="537493" cy="544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M</a:t>
            </a:r>
            <a:endParaRPr lang="zh-CN" altLang="en-US" sz="2800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6AC4D95D-6A34-4BC3-A30B-8199275295FA}"/>
              </a:ext>
            </a:extLst>
          </p:cNvPr>
          <p:cNvSpPr/>
          <p:nvPr/>
        </p:nvSpPr>
        <p:spPr>
          <a:xfrm>
            <a:off x="11550469" y="2824492"/>
            <a:ext cx="537493" cy="544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v</a:t>
            </a:r>
            <a:endParaRPr lang="zh-CN" altLang="en-US" sz="2800"/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3B191D26-C276-42DE-B75B-C0364C899192}"/>
              </a:ext>
            </a:extLst>
          </p:cNvPr>
          <p:cNvSpPr/>
          <p:nvPr/>
        </p:nvSpPr>
        <p:spPr>
          <a:xfrm>
            <a:off x="1276087" y="2971467"/>
            <a:ext cx="876838" cy="544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VM</a:t>
            </a:r>
            <a:endParaRPr lang="zh-CN" altLang="en-US" sz="2000"/>
          </a:p>
        </p:txBody>
      </p:sp>
      <p:cxnSp>
        <p:nvCxnSpPr>
          <p:cNvPr id="142" name="连接符: 曲线 141">
            <a:extLst>
              <a:ext uri="{FF2B5EF4-FFF2-40B4-BE49-F238E27FC236}">
                <a16:creationId xmlns:a16="http://schemas.microsoft.com/office/drawing/2014/main" id="{0E0F810F-101E-4929-82BF-F6B0B2A7AFD3}"/>
              </a:ext>
            </a:extLst>
          </p:cNvPr>
          <p:cNvCxnSpPr>
            <a:cxnSpLocks/>
            <a:stCxn id="97" idx="3"/>
            <a:endCxn id="6" idx="0"/>
          </p:cNvCxnSpPr>
          <p:nvPr/>
        </p:nvCxnSpPr>
        <p:spPr>
          <a:xfrm flipV="1">
            <a:off x="1812142" y="1456804"/>
            <a:ext cx="2747285" cy="54676"/>
          </a:xfrm>
          <a:prstGeom prst="curvedConnector4">
            <a:avLst>
              <a:gd name="adj1" fmla="val 37608"/>
              <a:gd name="adj2" fmla="val 1262464"/>
            </a:avLst>
          </a:prstGeom>
          <a:ln w="38100">
            <a:solidFill>
              <a:srgbClr val="FFC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F3B9E50D-AE17-45F1-8481-3F53CA948CC6}"/>
              </a:ext>
            </a:extLst>
          </p:cNvPr>
          <p:cNvSpPr/>
          <p:nvPr/>
        </p:nvSpPr>
        <p:spPr>
          <a:xfrm>
            <a:off x="2753541" y="806318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400"/>
              <a:t>取出属性</a:t>
            </a:r>
          </a:p>
        </p:txBody>
      </p:sp>
      <p:cxnSp>
        <p:nvCxnSpPr>
          <p:cNvPr id="154" name="连接符: 曲线 153">
            <a:extLst>
              <a:ext uri="{FF2B5EF4-FFF2-40B4-BE49-F238E27FC236}">
                <a16:creationId xmlns:a16="http://schemas.microsoft.com/office/drawing/2014/main" id="{3F1D2D43-8103-4A8D-8624-27BDE9F55F4C}"/>
              </a:ext>
            </a:extLst>
          </p:cNvPr>
          <p:cNvCxnSpPr>
            <a:cxnSpLocks/>
            <a:stCxn id="13" idx="2"/>
            <a:endCxn id="96" idx="3"/>
          </p:cNvCxnSpPr>
          <p:nvPr/>
        </p:nvCxnSpPr>
        <p:spPr>
          <a:xfrm rot="5400000" flipH="1">
            <a:off x="2681900" y="641732"/>
            <a:ext cx="139676" cy="3615377"/>
          </a:xfrm>
          <a:prstGeom prst="curvedConnector3">
            <a:avLst>
              <a:gd name="adj1" fmla="val -163664"/>
            </a:avLst>
          </a:prstGeom>
          <a:ln w="38100">
            <a:solidFill>
              <a:srgbClr val="FFC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3801FF16-C5C4-4109-B49D-7D1804C4A37F}"/>
              </a:ext>
            </a:extLst>
          </p:cNvPr>
          <p:cNvSpPr/>
          <p:nvPr/>
        </p:nvSpPr>
        <p:spPr>
          <a:xfrm>
            <a:off x="2334881" y="2601831"/>
            <a:ext cx="108234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400"/>
              <a:t>更新属性值</a:t>
            </a:r>
          </a:p>
        </p:txBody>
      </p:sp>
      <p:cxnSp>
        <p:nvCxnSpPr>
          <p:cNvPr id="166" name="连接符: 曲线 165">
            <a:extLst>
              <a:ext uri="{FF2B5EF4-FFF2-40B4-BE49-F238E27FC236}">
                <a16:creationId xmlns:a16="http://schemas.microsoft.com/office/drawing/2014/main" id="{6EF13F2C-3A56-4EFD-B907-A019BE3A1530}"/>
              </a:ext>
            </a:extLst>
          </p:cNvPr>
          <p:cNvCxnSpPr>
            <a:cxnSpLocks/>
            <a:stCxn id="140" idx="0"/>
            <a:endCxn id="5" idx="1"/>
          </p:cNvCxnSpPr>
          <p:nvPr/>
        </p:nvCxnSpPr>
        <p:spPr>
          <a:xfrm rot="5400000" flipH="1" flipV="1">
            <a:off x="1446263" y="2142698"/>
            <a:ext cx="1097013" cy="560526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连接符: 曲线 169">
            <a:extLst>
              <a:ext uri="{FF2B5EF4-FFF2-40B4-BE49-F238E27FC236}">
                <a16:creationId xmlns:a16="http://schemas.microsoft.com/office/drawing/2014/main" id="{8D16456A-48DF-4EA1-B6BF-C130043F09BA}"/>
              </a:ext>
            </a:extLst>
          </p:cNvPr>
          <p:cNvCxnSpPr>
            <a:cxnSpLocks/>
            <a:stCxn id="140" idx="2"/>
            <a:endCxn id="54" idx="1"/>
          </p:cNvCxnSpPr>
          <p:nvPr/>
        </p:nvCxnSpPr>
        <p:spPr>
          <a:xfrm rot="16200000" flipH="1">
            <a:off x="1580042" y="3650471"/>
            <a:ext cx="836788" cy="567861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 190">
            <a:extLst>
              <a:ext uri="{FF2B5EF4-FFF2-40B4-BE49-F238E27FC236}">
                <a16:creationId xmlns:a16="http://schemas.microsoft.com/office/drawing/2014/main" id="{D89AF707-7B98-4DE0-8C7B-99E5B09C5EC7}"/>
              </a:ext>
            </a:extLst>
          </p:cNvPr>
          <p:cNvSpPr/>
          <p:nvPr/>
        </p:nvSpPr>
        <p:spPr>
          <a:xfrm>
            <a:off x="3928582" y="4728775"/>
            <a:ext cx="1461613" cy="44900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2060"/>
                </a:solidFill>
              </a:rPr>
              <a:t>v-model</a:t>
            </a:r>
            <a:endParaRPr lang="zh-CN" altLang="en-US" sz="1600">
              <a:solidFill>
                <a:srgbClr val="002060"/>
              </a:solidFill>
            </a:endParaRPr>
          </a:p>
        </p:txBody>
      </p:sp>
      <p:cxnSp>
        <p:nvCxnSpPr>
          <p:cNvPr id="192" name="连接符: 曲线 191">
            <a:extLst>
              <a:ext uri="{FF2B5EF4-FFF2-40B4-BE49-F238E27FC236}">
                <a16:creationId xmlns:a16="http://schemas.microsoft.com/office/drawing/2014/main" id="{278A3B55-19E3-4FB4-9992-47378CAD2BBD}"/>
              </a:ext>
            </a:extLst>
          </p:cNvPr>
          <p:cNvCxnSpPr>
            <a:cxnSpLocks/>
            <a:stCxn id="54" idx="3"/>
            <a:endCxn id="191" idx="1"/>
          </p:cNvCxnSpPr>
          <p:nvPr/>
        </p:nvCxnSpPr>
        <p:spPr>
          <a:xfrm>
            <a:off x="3666649" y="4352796"/>
            <a:ext cx="261933" cy="600482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连接符: 曲线 196">
            <a:extLst>
              <a:ext uri="{FF2B5EF4-FFF2-40B4-BE49-F238E27FC236}">
                <a16:creationId xmlns:a16="http://schemas.microsoft.com/office/drawing/2014/main" id="{D3548C1C-9DD0-441B-9BEA-EFD1D992D606}"/>
              </a:ext>
            </a:extLst>
          </p:cNvPr>
          <p:cNvCxnSpPr>
            <a:cxnSpLocks/>
            <a:stCxn id="226" idx="3"/>
            <a:endCxn id="13" idx="0"/>
          </p:cNvCxnSpPr>
          <p:nvPr/>
        </p:nvCxnSpPr>
        <p:spPr>
          <a:xfrm rot="16200000" flipH="1" flipV="1">
            <a:off x="7495478" y="-1538090"/>
            <a:ext cx="713918" cy="6586022"/>
          </a:xfrm>
          <a:prstGeom prst="curvedConnector3">
            <a:avLst>
              <a:gd name="adj1" fmla="val -97018"/>
            </a:avLst>
          </a:prstGeom>
          <a:ln w="3810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2739A8A2-3422-45B2-BB05-340A39A7B6B3}"/>
              </a:ext>
            </a:extLst>
          </p:cNvPr>
          <p:cNvSpPr/>
          <p:nvPr/>
        </p:nvSpPr>
        <p:spPr>
          <a:xfrm>
            <a:off x="6315951" y="2572832"/>
            <a:ext cx="954107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002060"/>
                </a:solidFill>
              </a:rPr>
              <a:t>触发事件</a:t>
            </a:r>
            <a:endParaRPr lang="en-US" altLang="zh-CN" sz="1200">
              <a:solidFill>
                <a:srgbClr val="002060"/>
              </a:solidFill>
            </a:endParaRPr>
          </a:p>
          <a:p>
            <a:r>
              <a:rPr lang="zh-CN" altLang="en-US" sz="1200"/>
              <a:t>执行观察者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F635D67-274B-44E1-B00A-CC6C4DB99810}"/>
              </a:ext>
            </a:extLst>
          </p:cNvPr>
          <p:cNvSpPr/>
          <p:nvPr/>
        </p:nvSpPr>
        <p:spPr>
          <a:xfrm>
            <a:off x="9406036" y="803433"/>
            <a:ext cx="1107996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200"/>
              <a:t>从视图到数据</a:t>
            </a:r>
          </a:p>
        </p:txBody>
      </p:sp>
      <p:sp>
        <p:nvSpPr>
          <p:cNvPr id="101" name="缺角矩形 100">
            <a:extLst>
              <a:ext uri="{FF2B5EF4-FFF2-40B4-BE49-F238E27FC236}">
                <a16:creationId xmlns:a16="http://schemas.microsoft.com/office/drawing/2014/main" id="{82F75096-EB12-4A21-AB74-45C47AE8C96C}"/>
              </a:ext>
            </a:extLst>
          </p:cNvPr>
          <p:cNvSpPr/>
          <p:nvPr/>
        </p:nvSpPr>
        <p:spPr>
          <a:xfrm>
            <a:off x="6419759" y="3959780"/>
            <a:ext cx="896426" cy="793252"/>
          </a:xfrm>
          <a:prstGeom prst="plaqu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02060"/>
                </a:solidFill>
              </a:rPr>
              <a:t>事件名</a:t>
            </a:r>
            <a:r>
              <a:rPr lang="en-US" altLang="zh-CN">
                <a:solidFill>
                  <a:srgbClr val="002060"/>
                </a:solidFill>
              </a:rPr>
              <a:t>2</a:t>
            </a:r>
            <a:endParaRPr lang="zh-CN" altLang="en-US">
              <a:solidFill>
                <a:srgbClr val="002060"/>
              </a:solidFill>
            </a:endParaRPr>
          </a:p>
        </p:txBody>
      </p:sp>
      <p:cxnSp>
        <p:nvCxnSpPr>
          <p:cNvPr id="106" name="连接符: 曲线 105">
            <a:extLst>
              <a:ext uri="{FF2B5EF4-FFF2-40B4-BE49-F238E27FC236}">
                <a16:creationId xmlns:a16="http://schemas.microsoft.com/office/drawing/2014/main" id="{7BBF49DB-B969-464C-834C-42CA178B3815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8614901" y="1371255"/>
            <a:ext cx="1129573" cy="8643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7" name="连接符: 曲线 106">
            <a:extLst>
              <a:ext uri="{FF2B5EF4-FFF2-40B4-BE49-F238E27FC236}">
                <a16:creationId xmlns:a16="http://schemas.microsoft.com/office/drawing/2014/main" id="{F7B30DEA-781A-4C6C-B641-206BDC834063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8614900" y="1893078"/>
            <a:ext cx="1129574" cy="4694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9" name="连接符: 曲线 108">
            <a:extLst>
              <a:ext uri="{FF2B5EF4-FFF2-40B4-BE49-F238E27FC236}">
                <a16:creationId xmlns:a16="http://schemas.microsoft.com/office/drawing/2014/main" id="{E531C2C9-3BCE-4597-A806-25AA73A2A423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8633684" y="2404112"/>
            <a:ext cx="1085271" cy="2767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3" name="矩形 162">
            <a:extLst>
              <a:ext uri="{FF2B5EF4-FFF2-40B4-BE49-F238E27FC236}">
                <a16:creationId xmlns:a16="http://schemas.microsoft.com/office/drawing/2014/main" id="{AC24166C-EAB6-4A35-9D8C-0B1EC70107F0}"/>
              </a:ext>
            </a:extLst>
          </p:cNvPr>
          <p:cNvSpPr/>
          <p:nvPr/>
        </p:nvSpPr>
        <p:spPr>
          <a:xfrm rot="17177135">
            <a:off x="9018769" y="2166298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400"/>
              <a:t>更新视图</a:t>
            </a:r>
          </a:p>
        </p:txBody>
      </p:sp>
      <p:sp>
        <p:nvSpPr>
          <p:cNvPr id="226" name="闪电形 225">
            <a:extLst>
              <a:ext uri="{FF2B5EF4-FFF2-40B4-BE49-F238E27FC236}">
                <a16:creationId xmlns:a16="http://schemas.microsoft.com/office/drawing/2014/main" id="{187F8742-F1E2-4666-B2F9-03F2603627C8}"/>
              </a:ext>
            </a:extLst>
          </p:cNvPr>
          <p:cNvSpPr/>
          <p:nvPr/>
        </p:nvSpPr>
        <p:spPr>
          <a:xfrm rot="4838958">
            <a:off x="10833033" y="933936"/>
            <a:ext cx="990380" cy="941093"/>
          </a:xfrm>
          <a:prstGeom prst="lightningBol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B2BE4379-8055-4E4C-B63E-5DE483B67EC3}"/>
              </a:ext>
            </a:extLst>
          </p:cNvPr>
          <p:cNvSpPr/>
          <p:nvPr/>
        </p:nvSpPr>
        <p:spPr>
          <a:xfrm rot="18508605">
            <a:off x="10716049" y="1104031"/>
            <a:ext cx="13473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/>
              <a:t>input</a:t>
            </a:r>
            <a:r>
              <a:rPr lang="zh-CN" altLang="en-US" sz="1400"/>
              <a:t>事件</a:t>
            </a:r>
          </a:p>
        </p:txBody>
      </p:sp>
      <p:cxnSp>
        <p:nvCxnSpPr>
          <p:cNvPr id="257" name="连接符: 曲线 256">
            <a:extLst>
              <a:ext uri="{FF2B5EF4-FFF2-40B4-BE49-F238E27FC236}">
                <a16:creationId xmlns:a16="http://schemas.microsoft.com/office/drawing/2014/main" id="{563DA110-7062-4A1C-9C9C-35B7B8A66277}"/>
              </a:ext>
            </a:extLst>
          </p:cNvPr>
          <p:cNvCxnSpPr>
            <a:cxnSpLocks/>
            <a:stCxn id="58" idx="3"/>
            <a:endCxn id="93" idx="2"/>
          </p:cNvCxnSpPr>
          <p:nvPr/>
        </p:nvCxnSpPr>
        <p:spPr>
          <a:xfrm flipV="1">
            <a:off x="5362035" y="3188598"/>
            <a:ext cx="5553878" cy="560840"/>
          </a:xfrm>
          <a:prstGeom prst="curvedConnector2">
            <a:avLst/>
          </a:prstGeom>
          <a:ln w="3810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矩形 208">
            <a:extLst>
              <a:ext uri="{FF2B5EF4-FFF2-40B4-BE49-F238E27FC236}">
                <a16:creationId xmlns:a16="http://schemas.microsoft.com/office/drawing/2014/main" id="{46758EF9-3B60-492A-AD2B-1E68A85CE0E7}"/>
              </a:ext>
            </a:extLst>
          </p:cNvPr>
          <p:cNvSpPr/>
          <p:nvPr/>
        </p:nvSpPr>
        <p:spPr>
          <a:xfrm>
            <a:off x="9293829" y="3336945"/>
            <a:ext cx="1107996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200"/>
              <a:t>从数据到视图</a:t>
            </a:r>
          </a:p>
        </p:txBody>
      </p:sp>
      <p:cxnSp>
        <p:nvCxnSpPr>
          <p:cNvPr id="266" name="连接符: 曲线 265">
            <a:extLst>
              <a:ext uri="{FF2B5EF4-FFF2-40B4-BE49-F238E27FC236}">
                <a16:creationId xmlns:a16="http://schemas.microsoft.com/office/drawing/2014/main" id="{14138094-EE4A-4B1E-B070-752FFCB1D5F7}"/>
              </a:ext>
            </a:extLst>
          </p:cNvPr>
          <p:cNvCxnSpPr>
            <a:cxnSpLocks/>
            <a:stCxn id="6" idx="3"/>
            <a:endCxn id="58" idx="0"/>
          </p:cNvCxnSpPr>
          <p:nvPr/>
        </p:nvCxnSpPr>
        <p:spPr>
          <a:xfrm flipH="1">
            <a:off x="4645309" y="1646841"/>
            <a:ext cx="595022" cy="1898908"/>
          </a:xfrm>
          <a:prstGeom prst="curvedConnector4">
            <a:avLst>
              <a:gd name="adj1" fmla="val -38419"/>
              <a:gd name="adj2" fmla="val 55004"/>
            </a:avLst>
          </a:prstGeom>
          <a:ln w="38100">
            <a:solidFill>
              <a:srgbClr val="FFC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D1DA8355-13B9-4163-8AA9-DD1C83FB873C}"/>
              </a:ext>
            </a:extLst>
          </p:cNvPr>
          <p:cNvCxnSpPr>
            <a:cxnSpLocks/>
            <a:stCxn id="13" idx="3"/>
            <a:endCxn id="43" idx="1"/>
          </p:cNvCxnSpPr>
          <p:nvPr/>
        </p:nvCxnSpPr>
        <p:spPr>
          <a:xfrm>
            <a:off x="5240330" y="2315569"/>
            <a:ext cx="1075621" cy="488096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38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F4EBF2B2-1ADB-4D1E-8AE4-A7307EFE3592}"/>
              </a:ext>
            </a:extLst>
          </p:cNvPr>
          <p:cNvSpPr/>
          <p:nvPr/>
        </p:nvSpPr>
        <p:spPr>
          <a:xfrm>
            <a:off x="2099990" y="643380"/>
            <a:ext cx="6947261" cy="4843366"/>
          </a:xfrm>
          <a:prstGeom prst="roundRect">
            <a:avLst>
              <a:gd name="adj" fmla="val 370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39201F-1FAC-487B-BCBA-6C7B69356EA0}"/>
              </a:ext>
            </a:extLst>
          </p:cNvPr>
          <p:cNvSpPr/>
          <p:nvPr/>
        </p:nvSpPr>
        <p:spPr>
          <a:xfrm>
            <a:off x="2275032" y="1551288"/>
            <a:ext cx="1315642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数据拦截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处理每个属性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5302A7-922F-4FBC-8F03-1BFF71439B5F}"/>
              </a:ext>
            </a:extLst>
          </p:cNvPr>
          <p:cNvSpPr/>
          <p:nvPr/>
        </p:nvSpPr>
        <p:spPr>
          <a:xfrm>
            <a:off x="3878522" y="1456804"/>
            <a:ext cx="1361809" cy="3800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get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210C8A4E-2F1D-4CBA-91DB-E7C572162EC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590674" y="1646841"/>
            <a:ext cx="287848" cy="22761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FC51569-861D-4EB2-85AD-657A8B0F7238}"/>
              </a:ext>
            </a:extLst>
          </p:cNvPr>
          <p:cNvSpPr/>
          <p:nvPr/>
        </p:nvSpPr>
        <p:spPr>
          <a:xfrm>
            <a:off x="3878521" y="2111880"/>
            <a:ext cx="1361809" cy="4073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set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54A3790-1D3B-4CD9-8310-F9CC61D7184F}"/>
              </a:ext>
            </a:extLst>
          </p:cNvPr>
          <p:cNvSpPr/>
          <p:nvPr/>
        </p:nvSpPr>
        <p:spPr>
          <a:xfrm>
            <a:off x="6206826" y="946049"/>
            <a:ext cx="2608913" cy="42567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F2A3FF5-12A8-4B8E-833B-907830FDBC50}"/>
              </a:ext>
            </a:extLst>
          </p:cNvPr>
          <p:cNvSpPr/>
          <p:nvPr/>
        </p:nvSpPr>
        <p:spPr>
          <a:xfrm>
            <a:off x="7668749" y="1184228"/>
            <a:ext cx="946152" cy="3740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观察者</a:t>
            </a:r>
            <a:r>
              <a:rPr lang="en-US" altLang="zh-CN" sz="1600">
                <a:solidFill>
                  <a:schemeClr val="tx1"/>
                </a:solidFill>
              </a:rPr>
              <a:t>1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848238F-DE16-4393-80B4-769A04D040E0}"/>
              </a:ext>
            </a:extLst>
          </p:cNvPr>
          <p:cNvSpPr/>
          <p:nvPr/>
        </p:nvSpPr>
        <p:spPr>
          <a:xfrm>
            <a:off x="7668748" y="1706051"/>
            <a:ext cx="946152" cy="3740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观察者</a:t>
            </a:r>
            <a:r>
              <a:rPr lang="en-US" altLang="zh-CN" sz="1600">
                <a:solidFill>
                  <a:schemeClr val="tx1"/>
                </a:solidFill>
              </a:rPr>
              <a:t>2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61636AD-3CF7-41DF-8EE6-C53F496F2E9F}"/>
              </a:ext>
            </a:extLst>
          </p:cNvPr>
          <p:cNvSpPr/>
          <p:nvPr/>
        </p:nvSpPr>
        <p:spPr>
          <a:xfrm>
            <a:off x="7668748" y="2217085"/>
            <a:ext cx="964936" cy="3740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观察者</a:t>
            </a:r>
            <a:r>
              <a:rPr lang="en-US" altLang="zh-CN" sz="1600">
                <a:solidFill>
                  <a:schemeClr val="tx1"/>
                </a:solidFill>
              </a:rPr>
              <a:t>3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CF0D5E-51D9-46B6-AD0E-9D330AB548B1}"/>
              </a:ext>
            </a:extLst>
          </p:cNvPr>
          <p:cNvSpPr/>
          <p:nvPr/>
        </p:nvSpPr>
        <p:spPr>
          <a:xfrm>
            <a:off x="7718475" y="3547292"/>
            <a:ext cx="896426" cy="3740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观察者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2887CD0-25A8-4362-85EF-6FEFC3235C38}"/>
              </a:ext>
            </a:extLst>
          </p:cNvPr>
          <p:cNvSpPr/>
          <p:nvPr/>
        </p:nvSpPr>
        <p:spPr>
          <a:xfrm>
            <a:off x="7733065" y="4128950"/>
            <a:ext cx="881836" cy="3740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....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647646E-6E67-484B-85EC-73A04F1DAA9E}"/>
              </a:ext>
            </a:extLst>
          </p:cNvPr>
          <p:cNvSpPr/>
          <p:nvPr/>
        </p:nvSpPr>
        <p:spPr>
          <a:xfrm>
            <a:off x="7718384" y="4639984"/>
            <a:ext cx="896426" cy="3740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观察者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B0B21F4-D452-4026-AD6E-C524522E4DD0}"/>
              </a:ext>
            </a:extLst>
          </p:cNvPr>
          <p:cNvSpPr/>
          <p:nvPr/>
        </p:nvSpPr>
        <p:spPr>
          <a:xfrm>
            <a:off x="6234919" y="1014375"/>
            <a:ext cx="110799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/>
              <a:t>事件中心</a:t>
            </a:r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C4937A12-78AF-4CC7-BCCC-8B273ADC8A94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590674" y="1874454"/>
            <a:ext cx="287847" cy="44111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D32EC2C7-9C28-4674-945F-55F306827CDB}"/>
              </a:ext>
            </a:extLst>
          </p:cNvPr>
          <p:cNvSpPr/>
          <p:nvPr/>
        </p:nvSpPr>
        <p:spPr>
          <a:xfrm>
            <a:off x="2282367" y="3985899"/>
            <a:ext cx="1384282" cy="7337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模板编译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处理每个节点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A1440FD-BFA3-4E7B-87CE-115EDF95D6B2}"/>
              </a:ext>
            </a:extLst>
          </p:cNvPr>
          <p:cNvSpPr/>
          <p:nvPr/>
        </p:nvSpPr>
        <p:spPr>
          <a:xfrm>
            <a:off x="3928582" y="3545749"/>
            <a:ext cx="1433453" cy="4073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初始显示数据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92CE714-A893-4B44-94EC-B52FBFE869EA}"/>
              </a:ext>
            </a:extLst>
          </p:cNvPr>
          <p:cNvSpPr/>
          <p:nvPr/>
        </p:nvSpPr>
        <p:spPr>
          <a:xfrm>
            <a:off x="3929107" y="4114963"/>
            <a:ext cx="1461613" cy="4490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添加观察者</a:t>
            </a:r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AEE02C1E-4AAC-49A0-B886-1933608F1352}"/>
              </a:ext>
            </a:extLst>
          </p:cNvPr>
          <p:cNvCxnSpPr>
            <a:cxnSpLocks/>
            <a:stCxn id="54" idx="3"/>
            <a:endCxn id="58" idx="1"/>
          </p:cNvCxnSpPr>
          <p:nvPr/>
        </p:nvCxnSpPr>
        <p:spPr>
          <a:xfrm flipV="1">
            <a:off x="3666649" y="3749438"/>
            <a:ext cx="261933" cy="60335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D805F971-E9CE-4E40-8B84-CF13E4DE4B97}"/>
              </a:ext>
            </a:extLst>
          </p:cNvPr>
          <p:cNvCxnSpPr>
            <a:cxnSpLocks/>
            <a:stCxn id="54" idx="3"/>
            <a:endCxn id="59" idx="1"/>
          </p:cNvCxnSpPr>
          <p:nvPr/>
        </p:nvCxnSpPr>
        <p:spPr>
          <a:xfrm flipV="1">
            <a:off x="3666649" y="4339466"/>
            <a:ext cx="262458" cy="1333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69A2D62E-78B6-4E21-8944-99734B1B0CCD}"/>
              </a:ext>
            </a:extLst>
          </p:cNvPr>
          <p:cNvCxnSpPr>
            <a:cxnSpLocks/>
            <a:stCxn id="59" idx="3"/>
            <a:endCxn id="91" idx="1"/>
          </p:cNvCxnSpPr>
          <p:nvPr/>
        </p:nvCxnSpPr>
        <p:spPr>
          <a:xfrm flipV="1">
            <a:off x="5390720" y="3381287"/>
            <a:ext cx="926925" cy="9581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242D7195-9899-4BBD-94EF-133BD00F3CF8}"/>
              </a:ext>
            </a:extLst>
          </p:cNvPr>
          <p:cNvSpPr/>
          <p:nvPr/>
        </p:nvSpPr>
        <p:spPr>
          <a:xfrm>
            <a:off x="6317645" y="3150454"/>
            <a:ext cx="1282718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/>
              <a:t>添加观察者</a:t>
            </a:r>
            <a:endParaRPr lang="en-US" altLang="zh-CN" sz="1200"/>
          </a:p>
          <a:p>
            <a:r>
              <a:rPr lang="zh-CN" altLang="en-US" sz="1200"/>
              <a:t>监听指定事件名</a:t>
            </a:r>
          </a:p>
        </p:txBody>
      </p:sp>
      <p:sp>
        <p:nvSpPr>
          <p:cNvPr id="93" name="矩形: 折角 92">
            <a:extLst>
              <a:ext uri="{FF2B5EF4-FFF2-40B4-BE49-F238E27FC236}">
                <a16:creationId xmlns:a16="http://schemas.microsoft.com/office/drawing/2014/main" id="{48EE387A-96EE-4DFB-8883-9FD458BBBB6A}"/>
              </a:ext>
            </a:extLst>
          </p:cNvPr>
          <p:cNvSpPr/>
          <p:nvPr/>
        </p:nvSpPr>
        <p:spPr>
          <a:xfrm>
            <a:off x="9735231" y="1843739"/>
            <a:ext cx="2361364" cy="1344859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tx1"/>
                </a:solidFill>
              </a:rPr>
              <a:t>&lt;div&gt;</a:t>
            </a:r>
          </a:p>
          <a:p>
            <a:r>
              <a:rPr lang="en-US" altLang="zh-CN" sz="1400">
                <a:solidFill>
                  <a:schemeClr val="tx1"/>
                </a:solidFill>
              </a:rPr>
              <a:t>&lt;h2 v-html="salary"&gt;&lt;/h2&gt;</a:t>
            </a:r>
          </a:p>
          <a:p>
            <a:r>
              <a:rPr lang="en-US" altLang="zh-CN" sz="1400">
                <a:solidFill>
                  <a:schemeClr val="tx1"/>
                </a:solidFill>
              </a:rPr>
              <a:t>&lt;input v-model=“salary”/&gt;</a:t>
            </a:r>
          </a:p>
          <a:p>
            <a:r>
              <a:rPr lang="en-US" altLang="zh-CN" sz="1400">
                <a:solidFill>
                  <a:schemeClr val="tx1"/>
                </a:solidFill>
              </a:rPr>
              <a:t>&lt;p v-html="salary"&gt;&lt;/p&gt;</a:t>
            </a:r>
          </a:p>
          <a:p>
            <a:r>
              <a:rPr lang="en-US" altLang="zh-CN" sz="1400">
                <a:solidFill>
                  <a:schemeClr val="tx1"/>
                </a:solidFill>
              </a:rPr>
              <a:t>&lt;/div&gt;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6" name="圆柱体 95">
            <a:extLst>
              <a:ext uri="{FF2B5EF4-FFF2-40B4-BE49-F238E27FC236}">
                <a16:creationId xmlns:a16="http://schemas.microsoft.com/office/drawing/2014/main" id="{AC64C221-FF3F-47A1-8FCA-C03045D872F6}"/>
              </a:ext>
            </a:extLst>
          </p:cNvPr>
          <p:cNvSpPr/>
          <p:nvPr/>
        </p:nvSpPr>
        <p:spPr>
          <a:xfrm>
            <a:off x="163480" y="643379"/>
            <a:ext cx="1561137" cy="1736203"/>
          </a:xfrm>
          <a:prstGeom prst="can">
            <a:avLst>
              <a:gd name="adj" fmla="val 1339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24E9B5C-F922-42DC-BB81-5E9FBFDD5C3E}"/>
              </a:ext>
            </a:extLst>
          </p:cNvPr>
          <p:cNvSpPr/>
          <p:nvPr/>
        </p:nvSpPr>
        <p:spPr>
          <a:xfrm>
            <a:off x="177210" y="1049815"/>
            <a:ext cx="1514310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var data = {</a:t>
            </a:r>
          </a:p>
          <a:p>
            <a:r>
              <a:rPr lang="zh-CN" altLang="en-US"/>
              <a:t>  salary: 1000</a:t>
            </a:r>
          </a:p>
          <a:p>
            <a:r>
              <a:rPr lang="zh-CN" altLang="en-US"/>
              <a:t>};</a:t>
            </a:r>
          </a:p>
        </p:txBody>
      </p:sp>
      <p:sp>
        <p:nvSpPr>
          <p:cNvPr id="100" name="缺角矩形 99">
            <a:extLst>
              <a:ext uri="{FF2B5EF4-FFF2-40B4-BE49-F238E27FC236}">
                <a16:creationId xmlns:a16="http://schemas.microsoft.com/office/drawing/2014/main" id="{3060236F-FC15-4B60-A680-A5C3A32705CE}"/>
              </a:ext>
            </a:extLst>
          </p:cNvPr>
          <p:cNvSpPr/>
          <p:nvPr/>
        </p:nvSpPr>
        <p:spPr>
          <a:xfrm>
            <a:off x="6363852" y="1494152"/>
            <a:ext cx="896427" cy="845795"/>
          </a:xfrm>
          <a:prstGeom prst="plaqu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事件名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4" name="连接符: 曲线 103">
            <a:extLst>
              <a:ext uri="{FF2B5EF4-FFF2-40B4-BE49-F238E27FC236}">
                <a16:creationId xmlns:a16="http://schemas.microsoft.com/office/drawing/2014/main" id="{1D721AF0-2BCB-432D-A121-B176D27B9252}"/>
              </a:ext>
            </a:extLst>
          </p:cNvPr>
          <p:cNvCxnSpPr>
            <a:cxnSpLocks/>
            <a:stCxn id="100" idx="3"/>
            <a:endCxn id="27" idx="1"/>
          </p:cNvCxnSpPr>
          <p:nvPr/>
        </p:nvCxnSpPr>
        <p:spPr>
          <a:xfrm flipV="1">
            <a:off x="7260279" y="1371255"/>
            <a:ext cx="408470" cy="5457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BB2B3C49-CF85-445A-B051-44F4DF0C3FD7}"/>
              </a:ext>
            </a:extLst>
          </p:cNvPr>
          <p:cNvCxnSpPr>
            <a:cxnSpLocks/>
            <a:stCxn id="100" idx="3"/>
            <a:endCxn id="29" idx="1"/>
          </p:cNvCxnSpPr>
          <p:nvPr/>
        </p:nvCxnSpPr>
        <p:spPr>
          <a:xfrm>
            <a:off x="7260279" y="1917050"/>
            <a:ext cx="408469" cy="4870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08" name="连接符: 曲线 107">
            <a:extLst>
              <a:ext uri="{FF2B5EF4-FFF2-40B4-BE49-F238E27FC236}">
                <a16:creationId xmlns:a16="http://schemas.microsoft.com/office/drawing/2014/main" id="{C89A5181-D24D-40ED-9679-C0B6596FC496}"/>
              </a:ext>
            </a:extLst>
          </p:cNvPr>
          <p:cNvCxnSpPr>
            <a:cxnSpLocks/>
            <a:stCxn id="100" idx="3"/>
            <a:endCxn id="28" idx="1"/>
          </p:cNvCxnSpPr>
          <p:nvPr/>
        </p:nvCxnSpPr>
        <p:spPr>
          <a:xfrm flipV="1">
            <a:off x="7260279" y="1893078"/>
            <a:ext cx="408469" cy="239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2" name="连接符: 曲线 111">
            <a:extLst>
              <a:ext uri="{FF2B5EF4-FFF2-40B4-BE49-F238E27FC236}">
                <a16:creationId xmlns:a16="http://schemas.microsoft.com/office/drawing/2014/main" id="{CCD842AA-111D-42D1-9BFF-887848310CCF}"/>
              </a:ext>
            </a:extLst>
          </p:cNvPr>
          <p:cNvCxnSpPr>
            <a:cxnSpLocks/>
            <a:stCxn id="101" idx="3"/>
            <a:endCxn id="31" idx="1"/>
          </p:cNvCxnSpPr>
          <p:nvPr/>
        </p:nvCxnSpPr>
        <p:spPr>
          <a:xfrm flipV="1">
            <a:off x="7316185" y="3734319"/>
            <a:ext cx="402290" cy="6220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连接符: 曲线 112">
            <a:extLst>
              <a:ext uri="{FF2B5EF4-FFF2-40B4-BE49-F238E27FC236}">
                <a16:creationId xmlns:a16="http://schemas.microsoft.com/office/drawing/2014/main" id="{AC362207-5A49-4E61-93F3-9262CA861F37}"/>
              </a:ext>
            </a:extLst>
          </p:cNvPr>
          <p:cNvCxnSpPr>
            <a:cxnSpLocks/>
            <a:stCxn id="101" idx="3"/>
            <a:endCxn id="33" idx="1"/>
          </p:cNvCxnSpPr>
          <p:nvPr/>
        </p:nvCxnSpPr>
        <p:spPr>
          <a:xfrm>
            <a:off x="7316185" y="4356406"/>
            <a:ext cx="402199" cy="4706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4" name="连接符: 曲线 113">
            <a:extLst>
              <a:ext uri="{FF2B5EF4-FFF2-40B4-BE49-F238E27FC236}">
                <a16:creationId xmlns:a16="http://schemas.microsoft.com/office/drawing/2014/main" id="{5404A64E-C95D-4BED-89B7-CF1859903A37}"/>
              </a:ext>
            </a:extLst>
          </p:cNvPr>
          <p:cNvCxnSpPr>
            <a:cxnSpLocks/>
            <a:stCxn id="101" idx="3"/>
            <a:endCxn id="32" idx="1"/>
          </p:cNvCxnSpPr>
          <p:nvPr/>
        </p:nvCxnSpPr>
        <p:spPr>
          <a:xfrm flipV="1">
            <a:off x="7316185" y="4315977"/>
            <a:ext cx="416880" cy="404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37" name="椭圆 136">
            <a:extLst>
              <a:ext uri="{FF2B5EF4-FFF2-40B4-BE49-F238E27FC236}">
                <a16:creationId xmlns:a16="http://schemas.microsoft.com/office/drawing/2014/main" id="{496C8919-E950-4752-B00C-017C7B1F18CE}"/>
              </a:ext>
            </a:extLst>
          </p:cNvPr>
          <p:cNvSpPr/>
          <p:nvPr/>
        </p:nvSpPr>
        <p:spPr>
          <a:xfrm>
            <a:off x="127420" y="2098701"/>
            <a:ext cx="537493" cy="544541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M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6AC4D95D-6A34-4BC3-A30B-8199275295FA}"/>
              </a:ext>
            </a:extLst>
          </p:cNvPr>
          <p:cNvSpPr/>
          <p:nvPr/>
        </p:nvSpPr>
        <p:spPr>
          <a:xfrm>
            <a:off x="11550469" y="2824492"/>
            <a:ext cx="537493" cy="544541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v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3B191D26-C276-42DE-B75B-C0364C899192}"/>
              </a:ext>
            </a:extLst>
          </p:cNvPr>
          <p:cNvSpPr/>
          <p:nvPr/>
        </p:nvSpPr>
        <p:spPr>
          <a:xfrm>
            <a:off x="1387874" y="3249009"/>
            <a:ext cx="876838" cy="54454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VM</a:t>
            </a:r>
            <a:endParaRPr lang="zh-CN" altLang="en-US" sz="2000">
              <a:solidFill>
                <a:schemeClr val="tx1"/>
              </a:solidFill>
            </a:endParaRPr>
          </a:p>
        </p:txBody>
      </p:sp>
      <p:cxnSp>
        <p:nvCxnSpPr>
          <p:cNvPr id="142" name="连接符: 曲线 141">
            <a:extLst>
              <a:ext uri="{FF2B5EF4-FFF2-40B4-BE49-F238E27FC236}">
                <a16:creationId xmlns:a16="http://schemas.microsoft.com/office/drawing/2014/main" id="{0E0F810F-101E-4929-82BF-F6B0B2A7AFD3}"/>
              </a:ext>
            </a:extLst>
          </p:cNvPr>
          <p:cNvCxnSpPr>
            <a:cxnSpLocks/>
            <a:stCxn id="97" idx="3"/>
            <a:endCxn id="6" idx="0"/>
          </p:cNvCxnSpPr>
          <p:nvPr/>
        </p:nvCxnSpPr>
        <p:spPr>
          <a:xfrm flipV="1">
            <a:off x="1691520" y="1456804"/>
            <a:ext cx="2867907" cy="54676"/>
          </a:xfrm>
          <a:prstGeom prst="curvedConnector4">
            <a:avLst>
              <a:gd name="adj1" fmla="val 38129"/>
              <a:gd name="adj2" fmla="val 1262464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F3B9E50D-AE17-45F1-8481-3F53CA948CC6}"/>
              </a:ext>
            </a:extLst>
          </p:cNvPr>
          <p:cNvSpPr/>
          <p:nvPr/>
        </p:nvSpPr>
        <p:spPr>
          <a:xfrm>
            <a:off x="2753541" y="806318"/>
            <a:ext cx="902811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400"/>
              <a:t>取出属性</a:t>
            </a:r>
          </a:p>
        </p:txBody>
      </p:sp>
      <p:cxnSp>
        <p:nvCxnSpPr>
          <p:cNvPr id="154" name="连接符: 曲线 153">
            <a:extLst>
              <a:ext uri="{FF2B5EF4-FFF2-40B4-BE49-F238E27FC236}">
                <a16:creationId xmlns:a16="http://schemas.microsoft.com/office/drawing/2014/main" id="{3F1D2D43-8103-4A8D-8624-27BDE9F55F4C}"/>
              </a:ext>
            </a:extLst>
          </p:cNvPr>
          <p:cNvCxnSpPr>
            <a:cxnSpLocks/>
            <a:stCxn id="13" idx="2"/>
            <a:endCxn id="96" idx="3"/>
          </p:cNvCxnSpPr>
          <p:nvPr/>
        </p:nvCxnSpPr>
        <p:spPr>
          <a:xfrm rot="5400000" flipH="1">
            <a:off x="2681900" y="641732"/>
            <a:ext cx="139676" cy="3615377"/>
          </a:xfrm>
          <a:prstGeom prst="curvedConnector3">
            <a:avLst>
              <a:gd name="adj1" fmla="val -16366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3801FF16-C5C4-4109-B49D-7D1804C4A37F}"/>
              </a:ext>
            </a:extLst>
          </p:cNvPr>
          <p:cNvSpPr/>
          <p:nvPr/>
        </p:nvSpPr>
        <p:spPr>
          <a:xfrm>
            <a:off x="2334881" y="2601831"/>
            <a:ext cx="108234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400"/>
              <a:t>更新属性值</a:t>
            </a:r>
          </a:p>
        </p:txBody>
      </p:sp>
      <p:cxnSp>
        <p:nvCxnSpPr>
          <p:cNvPr id="166" name="连接符: 曲线 165">
            <a:extLst>
              <a:ext uri="{FF2B5EF4-FFF2-40B4-BE49-F238E27FC236}">
                <a16:creationId xmlns:a16="http://schemas.microsoft.com/office/drawing/2014/main" id="{6EF13F2C-3A56-4EFD-B907-A019BE3A1530}"/>
              </a:ext>
            </a:extLst>
          </p:cNvPr>
          <p:cNvCxnSpPr>
            <a:cxnSpLocks/>
            <a:stCxn id="140" idx="0"/>
            <a:endCxn id="5" idx="1"/>
          </p:cNvCxnSpPr>
          <p:nvPr/>
        </p:nvCxnSpPr>
        <p:spPr>
          <a:xfrm rot="5400000" flipH="1" flipV="1">
            <a:off x="1363385" y="2337363"/>
            <a:ext cx="1374555" cy="44873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70" name="连接符: 曲线 169">
            <a:extLst>
              <a:ext uri="{FF2B5EF4-FFF2-40B4-BE49-F238E27FC236}">
                <a16:creationId xmlns:a16="http://schemas.microsoft.com/office/drawing/2014/main" id="{8D16456A-48DF-4EA1-B6BF-C130043F09BA}"/>
              </a:ext>
            </a:extLst>
          </p:cNvPr>
          <p:cNvCxnSpPr>
            <a:cxnSpLocks/>
            <a:stCxn id="140" idx="2"/>
            <a:endCxn id="54" idx="1"/>
          </p:cNvCxnSpPr>
          <p:nvPr/>
        </p:nvCxnSpPr>
        <p:spPr>
          <a:xfrm rot="16200000" flipH="1">
            <a:off x="1774707" y="3845136"/>
            <a:ext cx="559246" cy="45607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91" name="矩形 190">
            <a:extLst>
              <a:ext uri="{FF2B5EF4-FFF2-40B4-BE49-F238E27FC236}">
                <a16:creationId xmlns:a16="http://schemas.microsoft.com/office/drawing/2014/main" id="{D89AF707-7B98-4DE0-8C7B-99E5B09C5EC7}"/>
              </a:ext>
            </a:extLst>
          </p:cNvPr>
          <p:cNvSpPr/>
          <p:nvPr/>
        </p:nvSpPr>
        <p:spPr>
          <a:xfrm>
            <a:off x="3928582" y="4728775"/>
            <a:ext cx="1461613" cy="4490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v-model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192" name="连接符: 曲线 191">
            <a:extLst>
              <a:ext uri="{FF2B5EF4-FFF2-40B4-BE49-F238E27FC236}">
                <a16:creationId xmlns:a16="http://schemas.microsoft.com/office/drawing/2014/main" id="{278A3B55-19E3-4FB4-9992-47378CAD2BBD}"/>
              </a:ext>
            </a:extLst>
          </p:cNvPr>
          <p:cNvCxnSpPr>
            <a:cxnSpLocks/>
            <a:stCxn id="54" idx="3"/>
            <a:endCxn id="191" idx="1"/>
          </p:cNvCxnSpPr>
          <p:nvPr/>
        </p:nvCxnSpPr>
        <p:spPr>
          <a:xfrm>
            <a:off x="3666649" y="4352796"/>
            <a:ext cx="261933" cy="6004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97" name="连接符: 曲线 196">
            <a:extLst>
              <a:ext uri="{FF2B5EF4-FFF2-40B4-BE49-F238E27FC236}">
                <a16:creationId xmlns:a16="http://schemas.microsoft.com/office/drawing/2014/main" id="{D3548C1C-9DD0-441B-9BEA-EFD1D992D606}"/>
              </a:ext>
            </a:extLst>
          </p:cNvPr>
          <p:cNvCxnSpPr>
            <a:cxnSpLocks/>
            <a:stCxn id="226" idx="3"/>
            <a:endCxn id="13" idx="0"/>
          </p:cNvCxnSpPr>
          <p:nvPr/>
        </p:nvCxnSpPr>
        <p:spPr>
          <a:xfrm rot="16200000" flipH="1" flipV="1">
            <a:off x="7495478" y="-1538090"/>
            <a:ext cx="713918" cy="6586022"/>
          </a:xfrm>
          <a:prstGeom prst="curvedConnector3">
            <a:avLst>
              <a:gd name="adj1" fmla="val -9701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2739A8A2-3422-45B2-BB05-340A39A7B6B3}"/>
              </a:ext>
            </a:extLst>
          </p:cNvPr>
          <p:cNvSpPr/>
          <p:nvPr/>
        </p:nvSpPr>
        <p:spPr>
          <a:xfrm>
            <a:off x="6315951" y="2572832"/>
            <a:ext cx="954107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200"/>
              <a:t>触发事件</a:t>
            </a:r>
            <a:endParaRPr lang="en-US" altLang="zh-CN" sz="1200"/>
          </a:p>
          <a:p>
            <a:r>
              <a:rPr lang="zh-CN" altLang="en-US" sz="1200"/>
              <a:t>执行观察者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F635D67-274B-44E1-B00A-CC6C4DB99810}"/>
              </a:ext>
            </a:extLst>
          </p:cNvPr>
          <p:cNvSpPr/>
          <p:nvPr/>
        </p:nvSpPr>
        <p:spPr>
          <a:xfrm>
            <a:off x="9406036" y="737444"/>
            <a:ext cx="1107996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200"/>
              <a:t>从视图到数据</a:t>
            </a:r>
          </a:p>
        </p:txBody>
      </p:sp>
      <p:sp>
        <p:nvSpPr>
          <p:cNvPr id="101" name="缺角矩形 100">
            <a:extLst>
              <a:ext uri="{FF2B5EF4-FFF2-40B4-BE49-F238E27FC236}">
                <a16:creationId xmlns:a16="http://schemas.microsoft.com/office/drawing/2014/main" id="{82F75096-EB12-4A21-AB74-45C47AE8C96C}"/>
              </a:ext>
            </a:extLst>
          </p:cNvPr>
          <p:cNvSpPr/>
          <p:nvPr/>
        </p:nvSpPr>
        <p:spPr>
          <a:xfrm>
            <a:off x="6419759" y="3959780"/>
            <a:ext cx="896426" cy="793252"/>
          </a:xfrm>
          <a:prstGeom prst="plaqu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事件名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6" name="连接符: 曲线 105">
            <a:extLst>
              <a:ext uri="{FF2B5EF4-FFF2-40B4-BE49-F238E27FC236}">
                <a16:creationId xmlns:a16="http://schemas.microsoft.com/office/drawing/2014/main" id="{7BBF49DB-B969-464C-834C-42CA178B3815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8614901" y="1371255"/>
            <a:ext cx="1129573" cy="8643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07" name="连接符: 曲线 106">
            <a:extLst>
              <a:ext uri="{FF2B5EF4-FFF2-40B4-BE49-F238E27FC236}">
                <a16:creationId xmlns:a16="http://schemas.microsoft.com/office/drawing/2014/main" id="{F7B30DEA-781A-4C6C-B641-206BDC834063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8614900" y="1893078"/>
            <a:ext cx="1129574" cy="4694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09" name="连接符: 曲线 108">
            <a:extLst>
              <a:ext uri="{FF2B5EF4-FFF2-40B4-BE49-F238E27FC236}">
                <a16:creationId xmlns:a16="http://schemas.microsoft.com/office/drawing/2014/main" id="{E531C2C9-3BCE-4597-A806-25AA73A2A423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8633684" y="2404112"/>
            <a:ext cx="1085271" cy="2767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63" name="矩形 162">
            <a:extLst>
              <a:ext uri="{FF2B5EF4-FFF2-40B4-BE49-F238E27FC236}">
                <a16:creationId xmlns:a16="http://schemas.microsoft.com/office/drawing/2014/main" id="{AC24166C-EAB6-4A35-9D8C-0B1EC70107F0}"/>
              </a:ext>
            </a:extLst>
          </p:cNvPr>
          <p:cNvSpPr/>
          <p:nvPr/>
        </p:nvSpPr>
        <p:spPr>
          <a:xfrm rot="17177135">
            <a:off x="9018769" y="2166298"/>
            <a:ext cx="902811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400"/>
              <a:t>更新视图</a:t>
            </a:r>
          </a:p>
        </p:txBody>
      </p:sp>
      <p:sp>
        <p:nvSpPr>
          <p:cNvPr id="226" name="闪电形 225">
            <a:extLst>
              <a:ext uri="{FF2B5EF4-FFF2-40B4-BE49-F238E27FC236}">
                <a16:creationId xmlns:a16="http://schemas.microsoft.com/office/drawing/2014/main" id="{187F8742-F1E2-4666-B2F9-03F2603627C8}"/>
              </a:ext>
            </a:extLst>
          </p:cNvPr>
          <p:cNvSpPr/>
          <p:nvPr/>
        </p:nvSpPr>
        <p:spPr>
          <a:xfrm rot="4838958">
            <a:off x="10833033" y="933936"/>
            <a:ext cx="990380" cy="941093"/>
          </a:xfrm>
          <a:prstGeom prst="lightningBol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B2BE4379-8055-4E4C-B63E-5DE483B67EC3}"/>
              </a:ext>
            </a:extLst>
          </p:cNvPr>
          <p:cNvSpPr/>
          <p:nvPr/>
        </p:nvSpPr>
        <p:spPr>
          <a:xfrm rot="18508605">
            <a:off x="10716049" y="1104031"/>
            <a:ext cx="1347313" cy="30777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400"/>
              <a:t>input</a:t>
            </a:r>
            <a:r>
              <a:rPr lang="zh-CN" altLang="en-US" sz="1400"/>
              <a:t>事件</a:t>
            </a:r>
          </a:p>
        </p:txBody>
      </p:sp>
      <p:cxnSp>
        <p:nvCxnSpPr>
          <p:cNvPr id="257" name="连接符: 曲线 256">
            <a:extLst>
              <a:ext uri="{FF2B5EF4-FFF2-40B4-BE49-F238E27FC236}">
                <a16:creationId xmlns:a16="http://schemas.microsoft.com/office/drawing/2014/main" id="{563DA110-7062-4A1C-9C9C-35B7B8A66277}"/>
              </a:ext>
            </a:extLst>
          </p:cNvPr>
          <p:cNvCxnSpPr>
            <a:cxnSpLocks/>
            <a:stCxn id="58" idx="3"/>
            <a:endCxn id="93" idx="2"/>
          </p:cNvCxnSpPr>
          <p:nvPr/>
        </p:nvCxnSpPr>
        <p:spPr>
          <a:xfrm flipV="1">
            <a:off x="5362035" y="3188598"/>
            <a:ext cx="5553878" cy="56084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09" name="矩形 208">
            <a:extLst>
              <a:ext uri="{FF2B5EF4-FFF2-40B4-BE49-F238E27FC236}">
                <a16:creationId xmlns:a16="http://schemas.microsoft.com/office/drawing/2014/main" id="{46758EF9-3B60-492A-AD2B-1E68A85CE0E7}"/>
              </a:ext>
            </a:extLst>
          </p:cNvPr>
          <p:cNvSpPr/>
          <p:nvPr/>
        </p:nvSpPr>
        <p:spPr>
          <a:xfrm>
            <a:off x="9293829" y="3336945"/>
            <a:ext cx="1107996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200"/>
              <a:t>从数据到视图</a:t>
            </a:r>
          </a:p>
        </p:txBody>
      </p:sp>
      <p:cxnSp>
        <p:nvCxnSpPr>
          <p:cNvPr id="266" name="连接符: 曲线 265">
            <a:extLst>
              <a:ext uri="{FF2B5EF4-FFF2-40B4-BE49-F238E27FC236}">
                <a16:creationId xmlns:a16="http://schemas.microsoft.com/office/drawing/2014/main" id="{14138094-EE4A-4B1E-B070-752FFCB1D5F7}"/>
              </a:ext>
            </a:extLst>
          </p:cNvPr>
          <p:cNvCxnSpPr>
            <a:cxnSpLocks/>
            <a:stCxn id="6" idx="3"/>
            <a:endCxn id="58" idx="0"/>
          </p:cNvCxnSpPr>
          <p:nvPr/>
        </p:nvCxnSpPr>
        <p:spPr>
          <a:xfrm flipH="1">
            <a:off x="4645309" y="1646841"/>
            <a:ext cx="595022" cy="1898908"/>
          </a:xfrm>
          <a:prstGeom prst="curvedConnector4">
            <a:avLst>
              <a:gd name="adj1" fmla="val -38419"/>
              <a:gd name="adj2" fmla="val 55004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D1DA8355-13B9-4163-8AA9-DD1C83FB873C}"/>
              </a:ext>
            </a:extLst>
          </p:cNvPr>
          <p:cNvCxnSpPr>
            <a:cxnSpLocks/>
            <a:stCxn id="13" idx="3"/>
            <a:endCxn id="43" idx="1"/>
          </p:cNvCxnSpPr>
          <p:nvPr/>
        </p:nvCxnSpPr>
        <p:spPr>
          <a:xfrm>
            <a:off x="5240330" y="2315569"/>
            <a:ext cx="1075621" cy="4880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4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F4EBF2B2-1ADB-4D1E-8AE4-A7307EFE3592}"/>
              </a:ext>
            </a:extLst>
          </p:cNvPr>
          <p:cNvSpPr/>
          <p:nvPr/>
        </p:nvSpPr>
        <p:spPr>
          <a:xfrm>
            <a:off x="2099990" y="643380"/>
            <a:ext cx="6947261" cy="4843366"/>
          </a:xfrm>
          <a:prstGeom prst="roundRect">
            <a:avLst>
              <a:gd name="adj" fmla="val 370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39201F-1FAC-487B-BCBA-6C7B69356EA0}"/>
              </a:ext>
            </a:extLst>
          </p:cNvPr>
          <p:cNvSpPr/>
          <p:nvPr/>
        </p:nvSpPr>
        <p:spPr>
          <a:xfrm>
            <a:off x="2275032" y="1551288"/>
            <a:ext cx="1315642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数据拦截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处理每个属性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5302A7-922F-4FBC-8F03-1BFF71439B5F}"/>
              </a:ext>
            </a:extLst>
          </p:cNvPr>
          <p:cNvSpPr/>
          <p:nvPr/>
        </p:nvSpPr>
        <p:spPr>
          <a:xfrm>
            <a:off x="3878522" y="1456804"/>
            <a:ext cx="1361809" cy="3800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get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210C8A4E-2F1D-4CBA-91DB-E7C572162EC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590674" y="1646841"/>
            <a:ext cx="287848" cy="22761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FC51569-861D-4EB2-85AD-657A8B0F7238}"/>
              </a:ext>
            </a:extLst>
          </p:cNvPr>
          <p:cNvSpPr/>
          <p:nvPr/>
        </p:nvSpPr>
        <p:spPr>
          <a:xfrm>
            <a:off x="3878521" y="2111880"/>
            <a:ext cx="1361809" cy="4073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set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54A3790-1D3B-4CD9-8310-F9CC61D7184F}"/>
              </a:ext>
            </a:extLst>
          </p:cNvPr>
          <p:cNvSpPr/>
          <p:nvPr/>
        </p:nvSpPr>
        <p:spPr>
          <a:xfrm>
            <a:off x="6206826" y="946049"/>
            <a:ext cx="2608913" cy="42567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F2A3FF5-12A8-4B8E-833B-907830FDBC50}"/>
              </a:ext>
            </a:extLst>
          </p:cNvPr>
          <p:cNvSpPr/>
          <p:nvPr/>
        </p:nvSpPr>
        <p:spPr>
          <a:xfrm>
            <a:off x="7668749" y="1184228"/>
            <a:ext cx="946152" cy="3740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观察者</a:t>
            </a:r>
            <a:r>
              <a:rPr lang="en-US" altLang="zh-CN" sz="1600">
                <a:solidFill>
                  <a:schemeClr val="tx1"/>
                </a:solidFill>
              </a:rPr>
              <a:t>1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848238F-DE16-4393-80B4-769A04D040E0}"/>
              </a:ext>
            </a:extLst>
          </p:cNvPr>
          <p:cNvSpPr/>
          <p:nvPr/>
        </p:nvSpPr>
        <p:spPr>
          <a:xfrm>
            <a:off x="7668748" y="1706051"/>
            <a:ext cx="946152" cy="3740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观察者</a:t>
            </a:r>
            <a:r>
              <a:rPr lang="en-US" altLang="zh-CN" sz="1600">
                <a:solidFill>
                  <a:schemeClr val="tx1"/>
                </a:solidFill>
              </a:rPr>
              <a:t>2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61636AD-3CF7-41DF-8EE6-C53F496F2E9F}"/>
              </a:ext>
            </a:extLst>
          </p:cNvPr>
          <p:cNvSpPr/>
          <p:nvPr/>
        </p:nvSpPr>
        <p:spPr>
          <a:xfrm>
            <a:off x="7668748" y="2217085"/>
            <a:ext cx="964936" cy="3740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观察者</a:t>
            </a:r>
            <a:r>
              <a:rPr lang="en-US" altLang="zh-CN" sz="1600">
                <a:solidFill>
                  <a:schemeClr val="tx1"/>
                </a:solidFill>
              </a:rPr>
              <a:t>3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CF0D5E-51D9-46B6-AD0E-9D330AB548B1}"/>
              </a:ext>
            </a:extLst>
          </p:cNvPr>
          <p:cNvSpPr/>
          <p:nvPr/>
        </p:nvSpPr>
        <p:spPr>
          <a:xfrm>
            <a:off x="7718475" y="3547292"/>
            <a:ext cx="896426" cy="3740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观察者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2887CD0-25A8-4362-85EF-6FEFC3235C38}"/>
              </a:ext>
            </a:extLst>
          </p:cNvPr>
          <p:cNvSpPr/>
          <p:nvPr/>
        </p:nvSpPr>
        <p:spPr>
          <a:xfrm>
            <a:off x="7733065" y="4128950"/>
            <a:ext cx="881836" cy="3740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....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647646E-6E67-484B-85EC-73A04F1DAA9E}"/>
              </a:ext>
            </a:extLst>
          </p:cNvPr>
          <p:cNvSpPr/>
          <p:nvPr/>
        </p:nvSpPr>
        <p:spPr>
          <a:xfrm>
            <a:off x="7718384" y="4639984"/>
            <a:ext cx="896426" cy="3740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观察者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B0B21F4-D452-4026-AD6E-C524522E4DD0}"/>
              </a:ext>
            </a:extLst>
          </p:cNvPr>
          <p:cNvSpPr/>
          <p:nvPr/>
        </p:nvSpPr>
        <p:spPr>
          <a:xfrm>
            <a:off x="6234919" y="1014375"/>
            <a:ext cx="110799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/>
              <a:t>事件中心</a:t>
            </a:r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C4937A12-78AF-4CC7-BCCC-8B273ADC8A94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590674" y="1874454"/>
            <a:ext cx="287847" cy="44111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D32EC2C7-9C28-4674-945F-55F306827CDB}"/>
              </a:ext>
            </a:extLst>
          </p:cNvPr>
          <p:cNvSpPr/>
          <p:nvPr/>
        </p:nvSpPr>
        <p:spPr>
          <a:xfrm>
            <a:off x="2282367" y="3985899"/>
            <a:ext cx="1384282" cy="7337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模板编译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处理每个节点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A1440FD-BFA3-4E7B-87CE-115EDF95D6B2}"/>
              </a:ext>
            </a:extLst>
          </p:cNvPr>
          <p:cNvSpPr/>
          <p:nvPr/>
        </p:nvSpPr>
        <p:spPr>
          <a:xfrm>
            <a:off x="3928582" y="3545749"/>
            <a:ext cx="1433453" cy="4073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初始显示数据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92CE714-A893-4B44-94EC-B52FBFE869EA}"/>
              </a:ext>
            </a:extLst>
          </p:cNvPr>
          <p:cNvSpPr/>
          <p:nvPr/>
        </p:nvSpPr>
        <p:spPr>
          <a:xfrm>
            <a:off x="3929107" y="4114963"/>
            <a:ext cx="1461613" cy="4490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添加观察者</a:t>
            </a:r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AEE02C1E-4AAC-49A0-B886-1933608F1352}"/>
              </a:ext>
            </a:extLst>
          </p:cNvPr>
          <p:cNvCxnSpPr>
            <a:cxnSpLocks/>
            <a:stCxn id="54" idx="3"/>
            <a:endCxn id="58" idx="1"/>
          </p:cNvCxnSpPr>
          <p:nvPr/>
        </p:nvCxnSpPr>
        <p:spPr>
          <a:xfrm flipV="1">
            <a:off x="3666649" y="3749438"/>
            <a:ext cx="261933" cy="60335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D805F971-E9CE-4E40-8B84-CF13E4DE4B97}"/>
              </a:ext>
            </a:extLst>
          </p:cNvPr>
          <p:cNvCxnSpPr>
            <a:cxnSpLocks/>
            <a:stCxn id="54" idx="3"/>
            <a:endCxn id="59" idx="1"/>
          </p:cNvCxnSpPr>
          <p:nvPr/>
        </p:nvCxnSpPr>
        <p:spPr>
          <a:xfrm flipV="1">
            <a:off x="3666649" y="4339466"/>
            <a:ext cx="262458" cy="1333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69A2D62E-78B6-4E21-8944-99734B1B0CCD}"/>
              </a:ext>
            </a:extLst>
          </p:cNvPr>
          <p:cNvCxnSpPr>
            <a:cxnSpLocks/>
            <a:stCxn id="59" idx="3"/>
            <a:endCxn id="91" idx="1"/>
          </p:cNvCxnSpPr>
          <p:nvPr/>
        </p:nvCxnSpPr>
        <p:spPr>
          <a:xfrm flipV="1">
            <a:off x="5390720" y="3381287"/>
            <a:ext cx="926925" cy="9581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242D7195-9899-4BBD-94EF-133BD00F3CF8}"/>
              </a:ext>
            </a:extLst>
          </p:cNvPr>
          <p:cNvSpPr/>
          <p:nvPr/>
        </p:nvSpPr>
        <p:spPr>
          <a:xfrm>
            <a:off x="6317645" y="3150454"/>
            <a:ext cx="1282718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/>
              <a:t>添加观察者</a:t>
            </a:r>
            <a:endParaRPr lang="en-US" altLang="zh-CN" sz="1200"/>
          </a:p>
          <a:p>
            <a:r>
              <a:rPr lang="zh-CN" altLang="en-US" sz="1200"/>
              <a:t>监听指定事件名</a:t>
            </a:r>
          </a:p>
        </p:txBody>
      </p:sp>
      <p:sp>
        <p:nvSpPr>
          <p:cNvPr id="93" name="矩形: 折角 92">
            <a:extLst>
              <a:ext uri="{FF2B5EF4-FFF2-40B4-BE49-F238E27FC236}">
                <a16:creationId xmlns:a16="http://schemas.microsoft.com/office/drawing/2014/main" id="{48EE387A-96EE-4DFB-8883-9FD458BBBB6A}"/>
              </a:ext>
            </a:extLst>
          </p:cNvPr>
          <p:cNvSpPr/>
          <p:nvPr/>
        </p:nvSpPr>
        <p:spPr>
          <a:xfrm>
            <a:off x="9735231" y="1843739"/>
            <a:ext cx="2361364" cy="1344859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tx1"/>
                </a:solidFill>
              </a:rPr>
              <a:t>&lt;div&gt;</a:t>
            </a:r>
          </a:p>
          <a:p>
            <a:r>
              <a:rPr lang="en-US" altLang="zh-CN" sz="1400">
                <a:solidFill>
                  <a:schemeClr val="tx1"/>
                </a:solidFill>
              </a:rPr>
              <a:t>&lt;h2 v-html="salary"&gt;&lt;/h2&gt;</a:t>
            </a:r>
          </a:p>
          <a:p>
            <a:r>
              <a:rPr lang="en-US" altLang="zh-CN" sz="1400">
                <a:solidFill>
                  <a:schemeClr val="tx1"/>
                </a:solidFill>
              </a:rPr>
              <a:t>&lt;input v-model=“salary”/&gt;</a:t>
            </a:r>
          </a:p>
          <a:p>
            <a:r>
              <a:rPr lang="en-US" altLang="zh-CN" sz="1400">
                <a:solidFill>
                  <a:schemeClr val="tx1"/>
                </a:solidFill>
              </a:rPr>
              <a:t>&lt;p v-html="salary"&gt;&lt;/p&gt;</a:t>
            </a:r>
          </a:p>
          <a:p>
            <a:r>
              <a:rPr lang="en-US" altLang="zh-CN" sz="1400">
                <a:solidFill>
                  <a:schemeClr val="tx1"/>
                </a:solidFill>
              </a:rPr>
              <a:t>&lt;/div&gt;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6" name="圆柱体 95">
            <a:extLst>
              <a:ext uri="{FF2B5EF4-FFF2-40B4-BE49-F238E27FC236}">
                <a16:creationId xmlns:a16="http://schemas.microsoft.com/office/drawing/2014/main" id="{AC64C221-FF3F-47A1-8FCA-C03045D872F6}"/>
              </a:ext>
            </a:extLst>
          </p:cNvPr>
          <p:cNvSpPr/>
          <p:nvPr/>
        </p:nvSpPr>
        <p:spPr>
          <a:xfrm>
            <a:off x="163480" y="643379"/>
            <a:ext cx="1561137" cy="1736203"/>
          </a:xfrm>
          <a:prstGeom prst="can">
            <a:avLst>
              <a:gd name="adj" fmla="val 1339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24E9B5C-F922-42DC-BB81-5E9FBFDD5C3E}"/>
              </a:ext>
            </a:extLst>
          </p:cNvPr>
          <p:cNvSpPr/>
          <p:nvPr/>
        </p:nvSpPr>
        <p:spPr>
          <a:xfrm>
            <a:off x="177210" y="1049815"/>
            <a:ext cx="1634932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var data = {</a:t>
            </a:r>
          </a:p>
          <a:p>
            <a:r>
              <a:rPr lang="zh-CN" altLang="en-US"/>
              <a:t>  salary: 1000</a:t>
            </a:r>
          </a:p>
          <a:p>
            <a:r>
              <a:rPr lang="zh-CN" altLang="en-US"/>
              <a:t>};</a:t>
            </a:r>
          </a:p>
        </p:txBody>
      </p:sp>
      <p:sp>
        <p:nvSpPr>
          <p:cNvPr id="100" name="缺角矩形 99">
            <a:extLst>
              <a:ext uri="{FF2B5EF4-FFF2-40B4-BE49-F238E27FC236}">
                <a16:creationId xmlns:a16="http://schemas.microsoft.com/office/drawing/2014/main" id="{3060236F-FC15-4B60-A680-A5C3A32705CE}"/>
              </a:ext>
            </a:extLst>
          </p:cNvPr>
          <p:cNvSpPr/>
          <p:nvPr/>
        </p:nvSpPr>
        <p:spPr>
          <a:xfrm>
            <a:off x="6363852" y="1494152"/>
            <a:ext cx="896427" cy="845795"/>
          </a:xfrm>
          <a:prstGeom prst="plaqu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事件名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4" name="连接符: 曲线 103">
            <a:extLst>
              <a:ext uri="{FF2B5EF4-FFF2-40B4-BE49-F238E27FC236}">
                <a16:creationId xmlns:a16="http://schemas.microsoft.com/office/drawing/2014/main" id="{1D721AF0-2BCB-432D-A121-B176D27B9252}"/>
              </a:ext>
            </a:extLst>
          </p:cNvPr>
          <p:cNvCxnSpPr>
            <a:cxnSpLocks/>
            <a:stCxn id="100" idx="3"/>
            <a:endCxn id="27" idx="1"/>
          </p:cNvCxnSpPr>
          <p:nvPr/>
        </p:nvCxnSpPr>
        <p:spPr>
          <a:xfrm flipV="1">
            <a:off x="7260279" y="1371255"/>
            <a:ext cx="408470" cy="5457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BB2B3C49-CF85-445A-B051-44F4DF0C3FD7}"/>
              </a:ext>
            </a:extLst>
          </p:cNvPr>
          <p:cNvCxnSpPr>
            <a:cxnSpLocks/>
            <a:stCxn id="100" idx="3"/>
            <a:endCxn id="29" idx="1"/>
          </p:cNvCxnSpPr>
          <p:nvPr/>
        </p:nvCxnSpPr>
        <p:spPr>
          <a:xfrm>
            <a:off x="7260279" y="1917050"/>
            <a:ext cx="408469" cy="4870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08" name="连接符: 曲线 107">
            <a:extLst>
              <a:ext uri="{FF2B5EF4-FFF2-40B4-BE49-F238E27FC236}">
                <a16:creationId xmlns:a16="http://schemas.microsoft.com/office/drawing/2014/main" id="{C89A5181-D24D-40ED-9679-C0B6596FC496}"/>
              </a:ext>
            </a:extLst>
          </p:cNvPr>
          <p:cNvCxnSpPr>
            <a:cxnSpLocks/>
            <a:stCxn id="100" idx="3"/>
            <a:endCxn id="28" idx="1"/>
          </p:cNvCxnSpPr>
          <p:nvPr/>
        </p:nvCxnSpPr>
        <p:spPr>
          <a:xfrm flipV="1">
            <a:off x="7260279" y="1893078"/>
            <a:ext cx="408469" cy="239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2" name="连接符: 曲线 111">
            <a:extLst>
              <a:ext uri="{FF2B5EF4-FFF2-40B4-BE49-F238E27FC236}">
                <a16:creationId xmlns:a16="http://schemas.microsoft.com/office/drawing/2014/main" id="{CCD842AA-111D-42D1-9BFF-887848310CCF}"/>
              </a:ext>
            </a:extLst>
          </p:cNvPr>
          <p:cNvCxnSpPr>
            <a:cxnSpLocks/>
            <a:stCxn id="101" idx="3"/>
            <a:endCxn id="31" idx="1"/>
          </p:cNvCxnSpPr>
          <p:nvPr/>
        </p:nvCxnSpPr>
        <p:spPr>
          <a:xfrm flipV="1">
            <a:off x="7316185" y="3734319"/>
            <a:ext cx="402290" cy="6220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连接符: 曲线 112">
            <a:extLst>
              <a:ext uri="{FF2B5EF4-FFF2-40B4-BE49-F238E27FC236}">
                <a16:creationId xmlns:a16="http://schemas.microsoft.com/office/drawing/2014/main" id="{AC362207-5A49-4E61-93F3-9262CA861F37}"/>
              </a:ext>
            </a:extLst>
          </p:cNvPr>
          <p:cNvCxnSpPr>
            <a:cxnSpLocks/>
            <a:stCxn id="101" idx="3"/>
            <a:endCxn id="33" idx="1"/>
          </p:cNvCxnSpPr>
          <p:nvPr/>
        </p:nvCxnSpPr>
        <p:spPr>
          <a:xfrm>
            <a:off x="7316185" y="4356406"/>
            <a:ext cx="402199" cy="4706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4" name="连接符: 曲线 113">
            <a:extLst>
              <a:ext uri="{FF2B5EF4-FFF2-40B4-BE49-F238E27FC236}">
                <a16:creationId xmlns:a16="http://schemas.microsoft.com/office/drawing/2014/main" id="{5404A64E-C95D-4BED-89B7-CF1859903A37}"/>
              </a:ext>
            </a:extLst>
          </p:cNvPr>
          <p:cNvCxnSpPr>
            <a:cxnSpLocks/>
            <a:stCxn id="101" idx="3"/>
            <a:endCxn id="32" idx="1"/>
          </p:cNvCxnSpPr>
          <p:nvPr/>
        </p:nvCxnSpPr>
        <p:spPr>
          <a:xfrm flipV="1">
            <a:off x="7316185" y="4315977"/>
            <a:ext cx="416880" cy="404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37" name="椭圆 136">
            <a:extLst>
              <a:ext uri="{FF2B5EF4-FFF2-40B4-BE49-F238E27FC236}">
                <a16:creationId xmlns:a16="http://schemas.microsoft.com/office/drawing/2014/main" id="{496C8919-E950-4752-B00C-017C7B1F18CE}"/>
              </a:ext>
            </a:extLst>
          </p:cNvPr>
          <p:cNvSpPr/>
          <p:nvPr/>
        </p:nvSpPr>
        <p:spPr>
          <a:xfrm>
            <a:off x="127420" y="2098701"/>
            <a:ext cx="537493" cy="544541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M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6AC4D95D-6A34-4BC3-A30B-8199275295FA}"/>
              </a:ext>
            </a:extLst>
          </p:cNvPr>
          <p:cNvSpPr/>
          <p:nvPr/>
        </p:nvSpPr>
        <p:spPr>
          <a:xfrm>
            <a:off x="11550469" y="2824492"/>
            <a:ext cx="537493" cy="544541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v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3B191D26-C276-42DE-B75B-C0364C899192}"/>
              </a:ext>
            </a:extLst>
          </p:cNvPr>
          <p:cNvSpPr/>
          <p:nvPr/>
        </p:nvSpPr>
        <p:spPr>
          <a:xfrm>
            <a:off x="1387874" y="3249009"/>
            <a:ext cx="876838" cy="54454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VM</a:t>
            </a:r>
            <a:endParaRPr lang="zh-CN" altLang="en-US" sz="2000">
              <a:solidFill>
                <a:schemeClr val="tx1"/>
              </a:solidFill>
            </a:endParaRPr>
          </a:p>
        </p:txBody>
      </p:sp>
      <p:cxnSp>
        <p:nvCxnSpPr>
          <p:cNvPr id="142" name="连接符: 曲线 141">
            <a:extLst>
              <a:ext uri="{FF2B5EF4-FFF2-40B4-BE49-F238E27FC236}">
                <a16:creationId xmlns:a16="http://schemas.microsoft.com/office/drawing/2014/main" id="{0E0F810F-101E-4929-82BF-F6B0B2A7AFD3}"/>
              </a:ext>
            </a:extLst>
          </p:cNvPr>
          <p:cNvCxnSpPr>
            <a:cxnSpLocks/>
            <a:stCxn id="97" idx="3"/>
            <a:endCxn id="6" idx="0"/>
          </p:cNvCxnSpPr>
          <p:nvPr/>
        </p:nvCxnSpPr>
        <p:spPr>
          <a:xfrm flipV="1">
            <a:off x="1812142" y="1456804"/>
            <a:ext cx="2747285" cy="54676"/>
          </a:xfrm>
          <a:prstGeom prst="curvedConnector4">
            <a:avLst>
              <a:gd name="adj1" fmla="val 37608"/>
              <a:gd name="adj2" fmla="val 1262464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F3B9E50D-AE17-45F1-8481-3F53CA948CC6}"/>
              </a:ext>
            </a:extLst>
          </p:cNvPr>
          <p:cNvSpPr/>
          <p:nvPr/>
        </p:nvSpPr>
        <p:spPr>
          <a:xfrm>
            <a:off x="2753541" y="806318"/>
            <a:ext cx="902811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400"/>
              <a:t>取出属性</a:t>
            </a:r>
          </a:p>
        </p:txBody>
      </p:sp>
      <p:cxnSp>
        <p:nvCxnSpPr>
          <p:cNvPr id="154" name="连接符: 曲线 153">
            <a:extLst>
              <a:ext uri="{FF2B5EF4-FFF2-40B4-BE49-F238E27FC236}">
                <a16:creationId xmlns:a16="http://schemas.microsoft.com/office/drawing/2014/main" id="{3F1D2D43-8103-4A8D-8624-27BDE9F55F4C}"/>
              </a:ext>
            </a:extLst>
          </p:cNvPr>
          <p:cNvCxnSpPr>
            <a:cxnSpLocks/>
            <a:stCxn id="13" idx="2"/>
            <a:endCxn id="96" idx="3"/>
          </p:cNvCxnSpPr>
          <p:nvPr/>
        </p:nvCxnSpPr>
        <p:spPr>
          <a:xfrm rot="5400000" flipH="1">
            <a:off x="2681900" y="641732"/>
            <a:ext cx="139676" cy="3615377"/>
          </a:xfrm>
          <a:prstGeom prst="curvedConnector3">
            <a:avLst>
              <a:gd name="adj1" fmla="val -163664"/>
            </a:avLst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3801FF16-C5C4-4109-B49D-7D1804C4A37F}"/>
              </a:ext>
            </a:extLst>
          </p:cNvPr>
          <p:cNvSpPr/>
          <p:nvPr/>
        </p:nvSpPr>
        <p:spPr>
          <a:xfrm>
            <a:off x="2334881" y="2601831"/>
            <a:ext cx="1082348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400"/>
              <a:t>更新属性值</a:t>
            </a:r>
          </a:p>
        </p:txBody>
      </p:sp>
      <p:cxnSp>
        <p:nvCxnSpPr>
          <p:cNvPr id="166" name="连接符: 曲线 165">
            <a:extLst>
              <a:ext uri="{FF2B5EF4-FFF2-40B4-BE49-F238E27FC236}">
                <a16:creationId xmlns:a16="http://schemas.microsoft.com/office/drawing/2014/main" id="{6EF13F2C-3A56-4EFD-B907-A019BE3A1530}"/>
              </a:ext>
            </a:extLst>
          </p:cNvPr>
          <p:cNvCxnSpPr>
            <a:cxnSpLocks/>
            <a:stCxn id="140" idx="0"/>
            <a:endCxn id="5" idx="1"/>
          </p:cNvCxnSpPr>
          <p:nvPr/>
        </p:nvCxnSpPr>
        <p:spPr>
          <a:xfrm rot="5400000" flipH="1" flipV="1">
            <a:off x="1363385" y="2337363"/>
            <a:ext cx="1374555" cy="44873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70" name="连接符: 曲线 169">
            <a:extLst>
              <a:ext uri="{FF2B5EF4-FFF2-40B4-BE49-F238E27FC236}">
                <a16:creationId xmlns:a16="http://schemas.microsoft.com/office/drawing/2014/main" id="{8D16456A-48DF-4EA1-B6BF-C130043F09BA}"/>
              </a:ext>
            </a:extLst>
          </p:cNvPr>
          <p:cNvCxnSpPr>
            <a:cxnSpLocks/>
            <a:stCxn id="140" idx="2"/>
            <a:endCxn id="54" idx="1"/>
          </p:cNvCxnSpPr>
          <p:nvPr/>
        </p:nvCxnSpPr>
        <p:spPr>
          <a:xfrm rot="16200000" flipH="1">
            <a:off x="1774707" y="3845136"/>
            <a:ext cx="559246" cy="45607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91" name="矩形 190">
            <a:extLst>
              <a:ext uri="{FF2B5EF4-FFF2-40B4-BE49-F238E27FC236}">
                <a16:creationId xmlns:a16="http://schemas.microsoft.com/office/drawing/2014/main" id="{D89AF707-7B98-4DE0-8C7B-99E5B09C5EC7}"/>
              </a:ext>
            </a:extLst>
          </p:cNvPr>
          <p:cNvSpPr/>
          <p:nvPr/>
        </p:nvSpPr>
        <p:spPr>
          <a:xfrm>
            <a:off x="3928582" y="4728775"/>
            <a:ext cx="1461613" cy="4490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v-model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192" name="连接符: 曲线 191">
            <a:extLst>
              <a:ext uri="{FF2B5EF4-FFF2-40B4-BE49-F238E27FC236}">
                <a16:creationId xmlns:a16="http://schemas.microsoft.com/office/drawing/2014/main" id="{278A3B55-19E3-4FB4-9992-47378CAD2BBD}"/>
              </a:ext>
            </a:extLst>
          </p:cNvPr>
          <p:cNvCxnSpPr>
            <a:cxnSpLocks/>
            <a:stCxn id="54" idx="3"/>
            <a:endCxn id="191" idx="1"/>
          </p:cNvCxnSpPr>
          <p:nvPr/>
        </p:nvCxnSpPr>
        <p:spPr>
          <a:xfrm>
            <a:off x="3666649" y="4352796"/>
            <a:ext cx="261933" cy="6004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97" name="连接符: 曲线 196">
            <a:extLst>
              <a:ext uri="{FF2B5EF4-FFF2-40B4-BE49-F238E27FC236}">
                <a16:creationId xmlns:a16="http://schemas.microsoft.com/office/drawing/2014/main" id="{D3548C1C-9DD0-441B-9BEA-EFD1D992D606}"/>
              </a:ext>
            </a:extLst>
          </p:cNvPr>
          <p:cNvCxnSpPr>
            <a:cxnSpLocks/>
            <a:stCxn id="226" idx="3"/>
            <a:endCxn id="13" idx="0"/>
          </p:cNvCxnSpPr>
          <p:nvPr/>
        </p:nvCxnSpPr>
        <p:spPr>
          <a:xfrm rot="16200000" flipH="1" flipV="1">
            <a:off x="7495478" y="-1538090"/>
            <a:ext cx="713918" cy="6586022"/>
          </a:xfrm>
          <a:prstGeom prst="curvedConnector3">
            <a:avLst>
              <a:gd name="adj1" fmla="val -97018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2739A8A2-3422-45B2-BB05-340A39A7B6B3}"/>
              </a:ext>
            </a:extLst>
          </p:cNvPr>
          <p:cNvSpPr/>
          <p:nvPr/>
        </p:nvSpPr>
        <p:spPr>
          <a:xfrm>
            <a:off x="6315951" y="2572832"/>
            <a:ext cx="954107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200"/>
              <a:t>触发事件</a:t>
            </a:r>
            <a:endParaRPr lang="en-US" altLang="zh-CN" sz="1200"/>
          </a:p>
          <a:p>
            <a:r>
              <a:rPr lang="zh-CN" altLang="en-US" sz="1200"/>
              <a:t>执行观察者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F635D67-274B-44E1-B00A-CC6C4DB99810}"/>
              </a:ext>
            </a:extLst>
          </p:cNvPr>
          <p:cNvSpPr/>
          <p:nvPr/>
        </p:nvSpPr>
        <p:spPr>
          <a:xfrm>
            <a:off x="9406036" y="737444"/>
            <a:ext cx="1107996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200"/>
              <a:t>从视图到数据</a:t>
            </a:r>
          </a:p>
        </p:txBody>
      </p:sp>
      <p:sp>
        <p:nvSpPr>
          <p:cNvPr id="101" name="缺角矩形 100">
            <a:extLst>
              <a:ext uri="{FF2B5EF4-FFF2-40B4-BE49-F238E27FC236}">
                <a16:creationId xmlns:a16="http://schemas.microsoft.com/office/drawing/2014/main" id="{82F75096-EB12-4A21-AB74-45C47AE8C96C}"/>
              </a:ext>
            </a:extLst>
          </p:cNvPr>
          <p:cNvSpPr/>
          <p:nvPr/>
        </p:nvSpPr>
        <p:spPr>
          <a:xfrm>
            <a:off x="6419759" y="3959780"/>
            <a:ext cx="896426" cy="793252"/>
          </a:xfrm>
          <a:prstGeom prst="plaqu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事件名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6" name="连接符: 曲线 105">
            <a:extLst>
              <a:ext uri="{FF2B5EF4-FFF2-40B4-BE49-F238E27FC236}">
                <a16:creationId xmlns:a16="http://schemas.microsoft.com/office/drawing/2014/main" id="{7BBF49DB-B969-464C-834C-42CA178B3815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8614901" y="1371255"/>
            <a:ext cx="1129573" cy="8643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07" name="连接符: 曲线 106">
            <a:extLst>
              <a:ext uri="{FF2B5EF4-FFF2-40B4-BE49-F238E27FC236}">
                <a16:creationId xmlns:a16="http://schemas.microsoft.com/office/drawing/2014/main" id="{F7B30DEA-781A-4C6C-B641-206BDC834063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8614900" y="1893078"/>
            <a:ext cx="1129574" cy="4694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09" name="连接符: 曲线 108">
            <a:extLst>
              <a:ext uri="{FF2B5EF4-FFF2-40B4-BE49-F238E27FC236}">
                <a16:creationId xmlns:a16="http://schemas.microsoft.com/office/drawing/2014/main" id="{E531C2C9-3BCE-4597-A806-25AA73A2A423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8633684" y="2404112"/>
            <a:ext cx="1085271" cy="2767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63" name="矩形 162">
            <a:extLst>
              <a:ext uri="{FF2B5EF4-FFF2-40B4-BE49-F238E27FC236}">
                <a16:creationId xmlns:a16="http://schemas.microsoft.com/office/drawing/2014/main" id="{AC24166C-EAB6-4A35-9D8C-0B1EC70107F0}"/>
              </a:ext>
            </a:extLst>
          </p:cNvPr>
          <p:cNvSpPr/>
          <p:nvPr/>
        </p:nvSpPr>
        <p:spPr>
          <a:xfrm rot="17177135">
            <a:off x="9018769" y="2166298"/>
            <a:ext cx="902811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400"/>
              <a:t>更新视图</a:t>
            </a:r>
          </a:p>
        </p:txBody>
      </p:sp>
      <p:sp>
        <p:nvSpPr>
          <p:cNvPr id="226" name="闪电形 225">
            <a:extLst>
              <a:ext uri="{FF2B5EF4-FFF2-40B4-BE49-F238E27FC236}">
                <a16:creationId xmlns:a16="http://schemas.microsoft.com/office/drawing/2014/main" id="{187F8742-F1E2-4666-B2F9-03F2603627C8}"/>
              </a:ext>
            </a:extLst>
          </p:cNvPr>
          <p:cNvSpPr/>
          <p:nvPr/>
        </p:nvSpPr>
        <p:spPr>
          <a:xfrm rot="4838958">
            <a:off x="10833033" y="933936"/>
            <a:ext cx="990380" cy="941093"/>
          </a:xfrm>
          <a:prstGeom prst="lightningBol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B2BE4379-8055-4E4C-B63E-5DE483B67EC3}"/>
              </a:ext>
            </a:extLst>
          </p:cNvPr>
          <p:cNvSpPr/>
          <p:nvPr/>
        </p:nvSpPr>
        <p:spPr>
          <a:xfrm rot="18508605">
            <a:off x="10716049" y="1104031"/>
            <a:ext cx="1347313" cy="30777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400"/>
              <a:t>input</a:t>
            </a:r>
            <a:r>
              <a:rPr lang="zh-CN" altLang="en-US" sz="1400"/>
              <a:t>事件</a:t>
            </a:r>
          </a:p>
        </p:txBody>
      </p:sp>
      <p:cxnSp>
        <p:nvCxnSpPr>
          <p:cNvPr id="257" name="连接符: 曲线 256">
            <a:extLst>
              <a:ext uri="{FF2B5EF4-FFF2-40B4-BE49-F238E27FC236}">
                <a16:creationId xmlns:a16="http://schemas.microsoft.com/office/drawing/2014/main" id="{563DA110-7062-4A1C-9C9C-35B7B8A66277}"/>
              </a:ext>
            </a:extLst>
          </p:cNvPr>
          <p:cNvCxnSpPr>
            <a:cxnSpLocks/>
            <a:stCxn id="58" idx="3"/>
            <a:endCxn id="93" idx="2"/>
          </p:cNvCxnSpPr>
          <p:nvPr/>
        </p:nvCxnSpPr>
        <p:spPr>
          <a:xfrm flipV="1">
            <a:off x="5362035" y="3188598"/>
            <a:ext cx="5553878" cy="5608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9" name="矩形 208">
            <a:extLst>
              <a:ext uri="{FF2B5EF4-FFF2-40B4-BE49-F238E27FC236}">
                <a16:creationId xmlns:a16="http://schemas.microsoft.com/office/drawing/2014/main" id="{46758EF9-3B60-492A-AD2B-1E68A85CE0E7}"/>
              </a:ext>
            </a:extLst>
          </p:cNvPr>
          <p:cNvSpPr/>
          <p:nvPr/>
        </p:nvSpPr>
        <p:spPr>
          <a:xfrm>
            <a:off x="9293829" y="3336945"/>
            <a:ext cx="1107996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200"/>
              <a:t>从数据到视图</a:t>
            </a:r>
          </a:p>
        </p:txBody>
      </p:sp>
      <p:cxnSp>
        <p:nvCxnSpPr>
          <p:cNvPr id="266" name="连接符: 曲线 265">
            <a:extLst>
              <a:ext uri="{FF2B5EF4-FFF2-40B4-BE49-F238E27FC236}">
                <a16:creationId xmlns:a16="http://schemas.microsoft.com/office/drawing/2014/main" id="{14138094-EE4A-4B1E-B070-752FFCB1D5F7}"/>
              </a:ext>
            </a:extLst>
          </p:cNvPr>
          <p:cNvCxnSpPr>
            <a:cxnSpLocks/>
            <a:stCxn id="6" idx="3"/>
            <a:endCxn id="58" idx="0"/>
          </p:cNvCxnSpPr>
          <p:nvPr/>
        </p:nvCxnSpPr>
        <p:spPr>
          <a:xfrm flipH="1">
            <a:off x="4645309" y="1646841"/>
            <a:ext cx="595022" cy="1898908"/>
          </a:xfrm>
          <a:prstGeom prst="curvedConnector4">
            <a:avLst>
              <a:gd name="adj1" fmla="val -38419"/>
              <a:gd name="adj2" fmla="val 55004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D1DA8355-13B9-4163-8AA9-DD1C83FB873C}"/>
              </a:ext>
            </a:extLst>
          </p:cNvPr>
          <p:cNvCxnSpPr>
            <a:cxnSpLocks/>
            <a:stCxn id="13" idx="3"/>
            <a:endCxn id="43" idx="1"/>
          </p:cNvCxnSpPr>
          <p:nvPr/>
        </p:nvCxnSpPr>
        <p:spPr>
          <a:xfrm>
            <a:off x="5240330" y="2315569"/>
            <a:ext cx="1075621" cy="4880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155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F4EBF2B2-1ADB-4D1E-8AE4-A7307EFE3592}"/>
              </a:ext>
            </a:extLst>
          </p:cNvPr>
          <p:cNvSpPr/>
          <p:nvPr/>
        </p:nvSpPr>
        <p:spPr>
          <a:xfrm>
            <a:off x="3341562" y="254645"/>
            <a:ext cx="8639906" cy="6036199"/>
          </a:xfrm>
          <a:prstGeom prst="roundRect">
            <a:avLst>
              <a:gd name="adj" fmla="val 3702"/>
            </a:avLst>
          </a:prstGeom>
          <a:solidFill>
            <a:srgbClr val="DDDDDD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39201F-1FAC-487B-BCBA-6C7B69356EA0}"/>
              </a:ext>
            </a:extLst>
          </p:cNvPr>
          <p:cNvSpPr/>
          <p:nvPr/>
        </p:nvSpPr>
        <p:spPr>
          <a:xfrm>
            <a:off x="3741109" y="1778929"/>
            <a:ext cx="1492399" cy="646331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数据拦截</a:t>
            </a:r>
            <a:endParaRPr lang="en-US" altLang="zh-CN" sz="1600">
              <a:solidFill>
                <a:srgbClr val="002060"/>
              </a:solidFill>
            </a:endParaRPr>
          </a:p>
          <a:p>
            <a:pPr algn="ctr"/>
            <a:r>
              <a:rPr lang="zh-CN" altLang="en-US" sz="1600">
                <a:solidFill>
                  <a:srgbClr val="002060"/>
                </a:solidFill>
              </a:rPr>
              <a:t>处理每个属性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5302A7-922F-4FBC-8F03-1BFF71439B5F}"/>
              </a:ext>
            </a:extLst>
          </p:cNvPr>
          <p:cNvSpPr/>
          <p:nvPr/>
        </p:nvSpPr>
        <p:spPr>
          <a:xfrm>
            <a:off x="5661721" y="1003560"/>
            <a:ext cx="1314783" cy="531361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2060"/>
                </a:solidFill>
              </a:rPr>
              <a:t>get</a:t>
            </a:r>
            <a:endParaRPr lang="zh-CN" altLang="en-US" sz="1600">
              <a:solidFill>
                <a:srgbClr val="002060"/>
              </a:solidFill>
            </a:endParaRPr>
          </a:p>
        </p:txBody>
      </p: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210C8A4E-2F1D-4CBA-91DB-E7C572162EC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233508" y="1269241"/>
            <a:ext cx="428213" cy="832854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D1DA8355-13B9-4163-8AA9-DD1C83FB873C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 flipV="1">
            <a:off x="7042492" y="2939970"/>
            <a:ext cx="1296527" cy="76958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FC51569-861D-4EB2-85AD-657A8B0F7238}"/>
              </a:ext>
            </a:extLst>
          </p:cNvPr>
          <p:cNvSpPr/>
          <p:nvPr/>
        </p:nvSpPr>
        <p:spPr>
          <a:xfrm>
            <a:off x="5666531" y="2751247"/>
            <a:ext cx="1375961" cy="53136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2060"/>
                </a:solidFill>
              </a:rPr>
              <a:t>set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54A3790-1D3B-4CD9-8310-F9CC61D7184F}"/>
              </a:ext>
            </a:extLst>
          </p:cNvPr>
          <p:cNvSpPr/>
          <p:nvPr/>
        </p:nvSpPr>
        <p:spPr>
          <a:xfrm>
            <a:off x="8339019" y="729205"/>
            <a:ext cx="3478732" cy="44215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206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F2A3FF5-12A8-4B8E-833B-907830FDBC50}"/>
              </a:ext>
            </a:extLst>
          </p:cNvPr>
          <p:cNvSpPr/>
          <p:nvPr/>
        </p:nvSpPr>
        <p:spPr>
          <a:xfrm>
            <a:off x="10095699" y="895187"/>
            <a:ext cx="1338507" cy="3740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  <a:r>
              <a:rPr lang="en-US" altLang="zh-CN" sz="1600">
                <a:solidFill>
                  <a:srgbClr val="002060"/>
                </a:solidFill>
              </a:rPr>
              <a:t>1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848238F-DE16-4393-80B4-769A04D040E0}"/>
              </a:ext>
            </a:extLst>
          </p:cNvPr>
          <p:cNvSpPr/>
          <p:nvPr/>
        </p:nvSpPr>
        <p:spPr>
          <a:xfrm>
            <a:off x="10095698" y="1417010"/>
            <a:ext cx="1338507" cy="3740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  <a:r>
              <a:rPr lang="en-US" altLang="zh-CN" sz="1600">
                <a:solidFill>
                  <a:srgbClr val="002060"/>
                </a:solidFill>
              </a:rPr>
              <a:t>2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61636AD-3CF7-41DF-8EE6-C53F496F2E9F}"/>
              </a:ext>
            </a:extLst>
          </p:cNvPr>
          <p:cNvSpPr/>
          <p:nvPr/>
        </p:nvSpPr>
        <p:spPr>
          <a:xfrm>
            <a:off x="10095698" y="1928044"/>
            <a:ext cx="1338507" cy="3740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  <a:r>
              <a:rPr lang="en-US" altLang="zh-CN" sz="1600">
                <a:solidFill>
                  <a:srgbClr val="002060"/>
                </a:solidFill>
              </a:rPr>
              <a:t>3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CF0D5E-51D9-46B6-AD0E-9D330AB548B1}"/>
              </a:ext>
            </a:extLst>
          </p:cNvPr>
          <p:cNvSpPr/>
          <p:nvPr/>
        </p:nvSpPr>
        <p:spPr>
          <a:xfrm>
            <a:off x="10244065" y="3164153"/>
            <a:ext cx="1338507" cy="3740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2887CD0-25A8-4362-85EF-6FEFC3235C38}"/>
              </a:ext>
            </a:extLst>
          </p:cNvPr>
          <p:cNvSpPr/>
          <p:nvPr/>
        </p:nvSpPr>
        <p:spPr>
          <a:xfrm>
            <a:off x="10258655" y="3745811"/>
            <a:ext cx="1338507" cy="3740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2060"/>
                </a:solidFill>
              </a:rPr>
              <a:t>....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647646E-6E67-484B-85EC-73A04F1DAA9E}"/>
              </a:ext>
            </a:extLst>
          </p:cNvPr>
          <p:cNvSpPr/>
          <p:nvPr/>
        </p:nvSpPr>
        <p:spPr>
          <a:xfrm>
            <a:off x="10243974" y="4256845"/>
            <a:ext cx="1338507" cy="3740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B0B21F4-D452-4026-AD6E-C524522E4DD0}"/>
              </a:ext>
            </a:extLst>
          </p:cNvPr>
          <p:cNvSpPr/>
          <p:nvPr/>
        </p:nvSpPr>
        <p:spPr>
          <a:xfrm>
            <a:off x="8352065" y="76384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2060"/>
                </a:solidFill>
              </a:rPr>
              <a:t>事件中心</a:t>
            </a:r>
            <a:endParaRPr lang="zh-CN" altLang="en-US"/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C4937A12-78AF-4CC7-BCCC-8B273ADC8A94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5233508" y="2102095"/>
            <a:ext cx="433023" cy="91483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D32EC2C7-9C28-4674-945F-55F306827CDB}"/>
              </a:ext>
            </a:extLst>
          </p:cNvPr>
          <p:cNvSpPr/>
          <p:nvPr/>
        </p:nvSpPr>
        <p:spPr>
          <a:xfrm>
            <a:off x="3741109" y="4417499"/>
            <a:ext cx="1492398" cy="73379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模板编译</a:t>
            </a:r>
            <a:endParaRPr lang="en-US" altLang="zh-CN" sz="1600">
              <a:solidFill>
                <a:srgbClr val="002060"/>
              </a:solidFill>
            </a:endParaRPr>
          </a:p>
          <a:p>
            <a:pPr algn="ctr"/>
            <a:r>
              <a:rPr lang="zh-CN" altLang="en-US" sz="1600">
                <a:solidFill>
                  <a:srgbClr val="002060"/>
                </a:solidFill>
              </a:rPr>
              <a:t>处理每个节点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A1440FD-BFA3-4E7B-87CE-115EDF95D6B2}"/>
              </a:ext>
            </a:extLst>
          </p:cNvPr>
          <p:cNvSpPr/>
          <p:nvPr/>
        </p:nvSpPr>
        <p:spPr>
          <a:xfrm>
            <a:off x="5598635" y="4702736"/>
            <a:ext cx="1433453" cy="40737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初始显示数据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92CE714-A893-4B44-94EC-B52FBFE869EA}"/>
              </a:ext>
            </a:extLst>
          </p:cNvPr>
          <p:cNvSpPr/>
          <p:nvPr/>
        </p:nvSpPr>
        <p:spPr>
          <a:xfrm>
            <a:off x="5601617" y="3931761"/>
            <a:ext cx="1461613" cy="44900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添加观察者</a:t>
            </a:r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AEE02C1E-4AAC-49A0-B886-1933608F1352}"/>
              </a:ext>
            </a:extLst>
          </p:cNvPr>
          <p:cNvCxnSpPr>
            <a:cxnSpLocks/>
            <a:stCxn id="54" idx="3"/>
            <a:endCxn id="58" idx="1"/>
          </p:cNvCxnSpPr>
          <p:nvPr/>
        </p:nvCxnSpPr>
        <p:spPr>
          <a:xfrm>
            <a:off x="5233507" y="4784396"/>
            <a:ext cx="365128" cy="122029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D805F971-E9CE-4E40-8B84-CF13E4DE4B97}"/>
              </a:ext>
            </a:extLst>
          </p:cNvPr>
          <p:cNvCxnSpPr>
            <a:cxnSpLocks/>
            <a:stCxn id="54" idx="3"/>
            <a:endCxn id="59" idx="1"/>
          </p:cNvCxnSpPr>
          <p:nvPr/>
        </p:nvCxnSpPr>
        <p:spPr>
          <a:xfrm flipV="1">
            <a:off x="5233507" y="4156264"/>
            <a:ext cx="368110" cy="62813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69A2D62E-78B6-4E21-8944-99734B1B0CCD}"/>
              </a:ext>
            </a:extLst>
          </p:cNvPr>
          <p:cNvCxnSpPr>
            <a:cxnSpLocks/>
            <a:stCxn id="59" idx="3"/>
            <a:endCxn id="101" idx="1"/>
          </p:cNvCxnSpPr>
          <p:nvPr/>
        </p:nvCxnSpPr>
        <p:spPr>
          <a:xfrm flipV="1">
            <a:off x="7063230" y="3845160"/>
            <a:ext cx="1437237" cy="31110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242D7195-9899-4BBD-94EF-133BD00F3CF8}"/>
              </a:ext>
            </a:extLst>
          </p:cNvPr>
          <p:cNvSpPr/>
          <p:nvPr/>
        </p:nvSpPr>
        <p:spPr>
          <a:xfrm>
            <a:off x="7026820" y="3609791"/>
            <a:ext cx="1261884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002060"/>
                </a:solidFill>
              </a:rPr>
              <a:t>添加观察者</a:t>
            </a:r>
            <a:endParaRPr lang="en-US" altLang="zh-CN" sz="1200">
              <a:solidFill>
                <a:srgbClr val="002060"/>
              </a:solidFill>
            </a:endParaRPr>
          </a:p>
          <a:p>
            <a:r>
              <a:rPr lang="zh-CN" altLang="en-US" sz="1200"/>
              <a:t>监听指定事件名</a:t>
            </a:r>
          </a:p>
        </p:txBody>
      </p:sp>
      <p:sp>
        <p:nvSpPr>
          <p:cNvPr id="93" name="矩形: 折角 92">
            <a:extLst>
              <a:ext uri="{FF2B5EF4-FFF2-40B4-BE49-F238E27FC236}">
                <a16:creationId xmlns:a16="http://schemas.microsoft.com/office/drawing/2014/main" id="{48EE387A-96EE-4DFB-8883-9FD458BBBB6A}"/>
              </a:ext>
            </a:extLst>
          </p:cNvPr>
          <p:cNvSpPr/>
          <p:nvPr/>
        </p:nvSpPr>
        <p:spPr>
          <a:xfrm>
            <a:off x="210532" y="4736250"/>
            <a:ext cx="2870405" cy="1573015"/>
          </a:xfrm>
          <a:prstGeom prst="foldedCorne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002060"/>
                </a:solidFill>
              </a:rPr>
              <a:t>&lt;div&gt;</a:t>
            </a:r>
          </a:p>
          <a:p>
            <a:r>
              <a:rPr lang="en-US" altLang="zh-CN">
                <a:solidFill>
                  <a:srgbClr val="002060"/>
                </a:solidFill>
              </a:rPr>
              <a:t>&lt;input v-model=“salary”/&gt;</a:t>
            </a:r>
          </a:p>
          <a:p>
            <a:r>
              <a:rPr lang="en-US" altLang="zh-CN">
                <a:solidFill>
                  <a:srgbClr val="002060"/>
                </a:solidFill>
              </a:rPr>
              <a:t>&lt;/div&gt;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96" name="圆柱体 95">
            <a:extLst>
              <a:ext uri="{FF2B5EF4-FFF2-40B4-BE49-F238E27FC236}">
                <a16:creationId xmlns:a16="http://schemas.microsoft.com/office/drawing/2014/main" id="{AC64C221-FF3F-47A1-8FCA-C03045D872F6}"/>
              </a:ext>
            </a:extLst>
          </p:cNvPr>
          <p:cNvSpPr/>
          <p:nvPr/>
        </p:nvSpPr>
        <p:spPr>
          <a:xfrm>
            <a:off x="426862" y="427542"/>
            <a:ext cx="1771263" cy="1736203"/>
          </a:xfrm>
          <a:prstGeom prst="can">
            <a:avLst>
              <a:gd name="adj" fmla="val 133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24E9B5C-F922-42DC-BB81-5E9FBFDD5C3E}"/>
              </a:ext>
            </a:extLst>
          </p:cNvPr>
          <p:cNvSpPr/>
          <p:nvPr/>
        </p:nvSpPr>
        <p:spPr>
          <a:xfrm>
            <a:off x="542512" y="676513"/>
            <a:ext cx="16349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var data = {</a:t>
            </a:r>
          </a:p>
          <a:p>
            <a:r>
              <a:rPr lang="zh-CN" altLang="en-US">
                <a:solidFill>
                  <a:schemeClr val="bg1"/>
                </a:solidFill>
              </a:rPr>
              <a:t>  salary: 1000</a:t>
            </a:r>
          </a:p>
          <a:p>
            <a:r>
              <a:rPr lang="zh-CN" altLang="en-US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100" name="缺角矩形 99">
            <a:extLst>
              <a:ext uri="{FF2B5EF4-FFF2-40B4-BE49-F238E27FC236}">
                <a16:creationId xmlns:a16="http://schemas.microsoft.com/office/drawing/2014/main" id="{3060236F-FC15-4B60-A680-A5C3A32705CE}"/>
              </a:ext>
            </a:extLst>
          </p:cNvPr>
          <p:cNvSpPr/>
          <p:nvPr/>
        </p:nvSpPr>
        <p:spPr>
          <a:xfrm>
            <a:off x="8500466" y="1144634"/>
            <a:ext cx="1247315" cy="987959"/>
          </a:xfrm>
          <a:prstGeom prst="plaqu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02060"/>
                </a:solidFill>
              </a:rPr>
              <a:t>事件名</a:t>
            </a:r>
            <a:r>
              <a:rPr lang="en-US" altLang="zh-CN">
                <a:solidFill>
                  <a:srgbClr val="002060"/>
                </a:solidFill>
              </a:rPr>
              <a:t>1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01" name="缺角矩形 100">
            <a:extLst>
              <a:ext uri="{FF2B5EF4-FFF2-40B4-BE49-F238E27FC236}">
                <a16:creationId xmlns:a16="http://schemas.microsoft.com/office/drawing/2014/main" id="{82F75096-EB12-4A21-AB74-45C47AE8C96C}"/>
              </a:ext>
            </a:extLst>
          </p:cNvPr>
          <p:cNvSpPr/>
          <p:nvPr/>
        </p:nvSpPr>
        <p:spPr>
          <a:xfrm>
            <a:off x="8500467" y="3351180"/>
            <a:ext cx="1246854" cy="987959"/>
          </a:xfrm>
          <a:prstGeom prst="plaqu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02060"/>
                </a:solidFill>
              </a:rPr>
              <a:t>事件名</a:t>
            </a:r>
            <a:r>
              <a:rPr lang="en-US" altLang="zh-CN">
                <a:solidFill>
                  <a:srgbClr val="002060"/>
                </a:solidFill>
              </a:rPr>
              <a:t>2</a:t>
            </a:r>
            <a:endParaRPr lang="zh-CN" altLang="en-US">
              <a:solidFill>
                <a:srgbClr val="002060"/>
              </a:solidFill>
            </a:endParaRPr>
          </a:p>
        </p:txBody>
      </p:sp>
      <p:cxnSp>
        <p:nvCxnSpPr>
          <p:cNvPr id="104" name="连接符: 曲线 103">
            <a:extLst>
              <a:ext uri="{FF2B5EF4-FFF2-40B4-BE49-F238E27FC236}">
                <a16:creationId xmlns:a16="http://schemas.microsoft.com/office/drawing/2014/main" id="{1D721AF0-2BCB-432D-A121-B176D27B9252}"/>
              </a:ext>
            </a:extLst>
          </p:cNvPr>
          <p:cNvCxnSpPr>
            <a:cxnSpLocks/>
            <a:stCxn id="100" idx="3"/>
            <a:endCxn id="27" idx="1"/>
          </p:cNvCxnSpPr>
          <p:nvPr/>
        </p:nvCxnSpPr>
        <p:spPr>
          <a:xfrm flipV="1">
            <a:off x="9747781" y="1082214"/>
            <a:ext cx="347918" cy="5564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BB2B3C49-CF85-445A-B051-44F4DF0C3FD7}"/>
              </a:ext>
            </a:extLst>
          </p:cNvPr>
          <p:cNvCxnSpPr>
            <a:cxnSpLocks/>
            <a:stCxn id="100" idx="3"/>
            <a:endCxn id="29" idx="1"/>
          </p:cNvCxnSpPr>
          <p:nvPr/>
        </p:nvCxnSpPr>
        <p:spPr>
          <a:xfrm>
            <a:off x="9747781" y="1638614"/>
            <a:ext cx="347917" cy="47645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连接符: 曲线 107">
            <a:extLst>
              <a:ext uri="{FF2B5EF4-FFF2-40B4-BE49-F238E27FC236}">
                <a16:creationId xmlns:a16="http://schemas.microsoft.com/office/drawing/2014/main" id="{C89A5181-D24D-40ED-9679-C0B6596FC496}"/>
              </a:ext>
            </a:extLst>
          </p:cNvPr>
          <p:cNvCxnSpPr>
            <a:cxnSpLocks/>
            <a:stCxn id="100" idx="3"/>
            <a:endCxn id="28" idx="1"/>
          </p:cNvCxnSpPr>
          <p:nvPr/>
        </p:nvCxnSpPr>
        <p:spPr>
          <a:xfrm flipV="1">
            <a:off x="9747781" y="1604037"/>
            <a:ext cx="347917" cy="3457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连接符: 曲线 111">
            <a:extLst>
              <a:ext uri="{FF2B5EF4-FFF2-40B4-BE49-F238E27FC236}">
                <a16:creationId xmlns:a16="http://schemas.microsoft.com/office/drawing/2014/main" id="{CCD842AA-111D-42D1-9BFF-887848310CCF}"/>
              </a:ext>
            </a:extLst>
          </p:cNvPr>
          <p:cNvCxnSpPr>
            <a:cxnSpLocks/>
          </p:cNvCxnSpPr>
          <p:nvPr/>
        </p:nvCxnSpPr>
        <p:spPr>
          <a:xfrm flipV="1">
            <a:off x="9877032" y="3318053"/>
            <a:ext cx="347917" cy="5564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连接符: 曲线 112">
            <a:extLst>
              <a:ext uri="{FF2B5EF4-FFF2-40B4-BE49-F238E27FC236}">
                <a16:creationId xmlns:a16="http://schemas.microsoft.com/office/drawing/2014/main" id="{AC362207-5A49-4E61-93F3-9262CA861F37}"/>
              </a:ext>
            </a:extLst>
          </p:cNvPr>
          <p:cNvCxnSpPr>
            <a:cxnSpLocks/>
          </p:cNvCxnSpPr>
          <p:nvPr/>
        </p:nvCxnSpPr>
        <p:spPr>
          <a:xfrm>
            <a:off x="9877032" y="3874453"/>
            <a:ext cx="347916" cy="47645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连接符: 曲线 113">
            <a:extLst>
              <a:ext uri="{FF2B5EF4-FFF2-40B4-BE49-F238E27FC236}">
                <a16:creationId xmlns:a16="http://schemas.microsoft.com/office/drawing/2014/main" id="{5404A64E-C95D-4BED-89B7-CF1859903A37}"/>
              </a:ext>
            </a:extLst>
          </p:cNvPr>
          <p:cNvCxnSpPr>
            <a:cxnSpLocks/>
          </p:cNvCxnSpPr>
          <p:nvPr/>
        </p:nvCxnSpPr>
        <p:spPr>
          <a:xfrm flipV="1">
            <a:off x="9877032" y="3839876"/>
            <a:ext cx="347916" cy="3457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7" name="椭圆 136">
            <a:extLst>
              <a:ext uri="{FF2B5EF4-FFF2-40B4-BE49-F238E27FC236}">
                <a16:creationId xmlns:a16="http://schemas.microsoft.com/office/drawing/2014/main" id="{496C8919-E950-4752-B00C-017C7B1F18CE}"/>
              </a:ext>
            </a:extLst>
          </p:cNvPr>
          <p:cNvSpPr/>
          <p:nvPr/>
        </p:nvSpPr>
        <p:spPr>
          <a:xfrm>
            <a:off x="65045" y="282911"/>
            <a:ext cx="537493" cy="544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m</a:t>
            </a:r>
            <a:endParaRPr lang="zh-CN" altLang="en-US" sz="2800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6AC4D95D-6A34-4BC3-A30B-8199275295FA}"/>
              </a:ext>
            </a:extLst>
          </p:cNvPr>
          <p:cNvSpPr/>
          <p:nvPr/>
        </p:nvSpPr>
        <p:spPr>
          <a:xfrm>
            <a:off x="2555092" y="4467210"/>
            <a:ext cx="537493" cy="544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v</a:t>
            </a:r>
            <a:endParaRPr lang="zh-CN" altLang="en-US" sz="2800"/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3B191D26-C276-42DE-B75B-C0364C899192}"/>
              </a:ext>
            </a:extLst>
          </p:cNvPr>
          <p:cNvSpPr/>
          <p:nvPr/>
        </p:nvSpPr>
        <p:spPr>
          <a:xfrm>
            <a:off x="2753264" y="3058524"/>
            <a:ext cx="876838" cy="544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vm</a:t>
            </a:r>
            <a:endParaRPr lang="zh-CN" altLang="en-US" sz="2000"/>
          </a:p>
        </p:txBody>
      </p:sp>
      <p:cxnSp>
        <p:nvCxnSpPr>
          <p:cNvPr id="142" name="连接符: 曲线 141">
            <a:extLst>
              <a:ext uri="{FF2B5EF4-FFF2-40B4-BE49-F238E27FC236}">
                <a16:creationId xmlns:a16="http://schemas.microsoft.com/office/drawing/2014/main" id="{0E0F810F-101E-4929-82BF-F6B0B2A7AFD3}"/>
              </a:ext>
            </a:extLst>
          </p:cNvPr>
          <p:cNvCxnSpPr>
            <a:cxnSpLocks/>
            <a:stCxn id="97" idx="3"/>
            <a:endCxn id="6" idx="0"/>
          </p:cNvCxnSpPr>
          <p:nvPr/>
        </p:nvCxnSpPr>
        <p:spPr>
          <a:xfrm flipV="1">
            <a:off x="2177444" y="1003560"/>
            <a:ext cx="4141669" cy="134618"/>
          </a:xfrm>
          <a:prstGeom prst="curvedConnector4">
            <a:avLst>
              <a:gd name="adj1" fmla="val 42064"/>
              <a:gd name="adj2" fmla="val 512758"/>
            </a:avLst>
          </a:prstGeom>
          <a:ln w="38100">
            <a:solidFill>
              <a:srgbClr val="FFC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连接符: 曲线 144">
            <a:extLst>
              <a:ext uri="{FF2B5EF4-FFF2-40B4-BE49-F238E27FC236}">
                <a16:creationId xmlns:a16="http://schemas.microsoft.com/office/drawing/2014/main" id="{DB83A083-CC48-478D-B8D4-6568A9C10ABA}"/>
              </a:ext>
            </a:extLst>
          </p:cNvPr>
          <p:cNvCxnSpPr>
            <a:cxnSpLocks/>
            <a:endCxn id="93" idx="0"/>
          </p:cNvCxnSpPr>
          <p:nvPr/>
        </p:nvCxnSpPr>
        <p:spPr>
          <a:xfrm rot="10800000" flipV="1">
            <a:off x="1645735" y="3120222"/>
            <a:ext cx="6596306" cy="1616028"/>
          </a:xfrm>
          <a:prstGeom prst="curvedConnector2">
            <a:avLst/>
          </a:prstGeom>
          <a:ln w="3810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F3B9E50D-AE17-45F1-8481-3F53CA948CC6}"/>
              </a:ext>
            </a:extLst>
          </p:cNvPr>
          <p:cNvSpPr/>
          <p:nvPr/>
        </p:nvSpPr>
        <p:spPr>
          <a:xfrm>
            <a:off x="4227193" y="345966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400"/>
              <a:t>取出属性</a:t>
            </a:r>
          </a:p>
        </p:txBody>
      </p:sp>
      <p:cxnSp>
        <p:nvCxnSpPr>
          <p:cNvPr id="154" name="连接符: 曲线 153">
            <a:extLst>
              <a:ext uri="{FF2B5EF4-FFF2-40B4-BE49-F238E27FC236}">
                <a16:creationId xmlns:a16="http://schemas.microsoft.com/office/drawing/2014/main" id="{3F1D2D43-8103-4A8D-8624-27BDE9F55F4C}"/>
              </a:ext>
            </a:extLst>
          </p:cNvPr>
          <p:cNvCxnSpPr>
            <a:cxnSpLocks/>
            <a:stCxn id="13" idx="1"/>
            <a:endCxn id="96" idx="3"/>
          </p:cNvCxnSpPr>
          <p:nvPr/>
        </p:nvCxnSpPr>
        <p:spPr>
          <a:xfrm rot="10800000">
            <a:off x="1312495" y="2163746"/>
            <a:ext cx="4354037" cy="853183"/>
          </a:xfrm>
          <a:prstGeom prst="curvedConnector2">
            <a:avLst/>
          </a:prstGeom>
          <a:ln w="38100">
            <a:solidFill>
              <a:srgbClr val="FFC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3801FF16-C5C4-4109-B49D-7D1804C4A37F}"/>
              </a:ext>
            </a:extLst>
          </p:cNvPr>
          <p:cNvSpPr/>
          <p:nvPr/>
        </p:nvSpPr>
        <p:spPr>
          <a:xfrm>
            <a:off x="4076757" y="2736867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400"/>
              <a:t>设置属性</a:t>
            </a: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D50D3914-4E6D-4977-95BC-F2EFDAFEE2D7}"/>
              </a:ext>
            </a:extLst>
          </p:cNvPr>
          <p:cNvSpPr/>
          <p:nvPr/>
        </p:nvSpPr>
        <p:spPr>
          <a:xfrm>
            <a:off x="3916972" y="3351180"/>
            <a:ext cx="198002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400"/>
              <a:t>执行观察者，更新视图</a:t>
            </a:r>
          </a:p>
        </p:txBody>
      </p:sp>
      <p:cxnSp>
        <p:nvCxnSpPr>
          <p:cNvPr id="160" name="连接符: 曲线 159">
            <a:extLst>
              <a:ext uri="{FF2B5EF4-FFF2-40B4-BE49-F238E27FC236}">
                <a16:creationId xmlns:a16="http://schemas.microsoft.com/office/drawing/2014/main" id="{D261383A-7E88-4A78-91E0-0EAE0B668230}"/>
              </a:ext>
            </a:extLst>
          </p:cNvPr>
          <p:cNvCxnSpPr>
            <a:cxnSpLocks/>
            <a:stCxn id="58" idx="2"/>
            <a:endCxn id="93" idx="3"/>
          </p:cNvCxnSpPr>
          <p:nvPr/>
        </p:nvCxnSpPr>
        <p:spPr>
          <a:xfrm rot="5400000">
            <a:off x="4491828" y="3699224"/>
            <a:ext cx="412644" cy="3234425"/>
          </a:xfrm>
          <a:prstGeom prst="curvedConnector2">
            <a:avLst/>
          </a:prstGeom>
          <a:ln w="3810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>
            <a:extLst>
              <a:ext uri="{FF2B5EF4-FFF2-40B4-BE49-F238E27FC236}">
                <a16:creationId xmlns:a16="http://schemas.microsoft.com/office/drawing/2014/main" id="{AC24166C-EAB6-4A35-9D8C-0B1EC70107F0}"/>
              </a:ext>
            </a:extLst>
          </p:cNvPr>
          <p:cNvSpPr/>
          <p:nvPr/>
        </p:nvSpPr>
        <p:spPr>
          <a:xfrm>
            <a:off x="4194601" y="5494362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400"/>
              <a:t>更新视图</a:t>
            </a:r>
          </a:p>
        </p:txBody>
      </p:sp>
      <p:cxnSp>
        <p:nvCxnSpPr>
          <p:cNvPr id="166" name="连接符: 曲线 165">
            <a:extLst>
              <a:ext uri="{FF2B5EF4-FFF2-40B4-BE49-F238E27FC236}">
                <a16:creationId xmlns:a16="http://schemas.microsoft.com/office/drawing/2014/main" id="{6EF13F2C-3A56-4EFD-B907-A019BE3A1530}"/>
              </a:ext>
            </a:extLst>
          </p:cNvPr>
          <p:cNvCxnSpPr>
            <a:cxnSpLocks/>
            <a:stCxn id="140" idx="0"/>
            <a:endCxn id="5" idx="1"/>
          </p:cNvCxnSpPr>
          <p:nvPr/>
        </p:nvCxnSpPr>
        <p:spPr>
          <a:xfrm rot="5400000" flipH="1" flipV="1">
            <a:off x="2988182" y="2305597"/>
            <a:ext cx="956429" cy="549426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连接符: 曲线 169">
            <a:extLst>
              <a:ext uri="{FF2B5EF4-FFF2-40B4-BE49-F238E27FC236}">
                <a16:creationId xmlns:a16="http://schemas.microsoft.com/office/drawing/2014/main" id="{8D16456A-48DF-4EA1-B6BF-C130043F09BA}"/>
              </a:ext>
            </a:extLst>
          </p:cNvPr>
          <p:cNvCxnSpPr>
            <a:cxnSpLocks/>
            <a:stCxn id="140" idx="2"/>
            <a:endCxn id="54" idx="1"/>
          </p:cNvCxnSpPr>
          <p:nvPr/>
        </p:nvCxnSpPr>
        <p:spPr>
          <a:xfrm rot="16200000" flipH="1">
            <a:off x="2875731" y="3919017"/>
            <a:ext cx="1181331" cy="549426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 190">
            <a:extLst>
              <a:ext uri="{FF2B5EF4-FFF2-40B4-BE49-F238E27FC236}">
                <a16:creationId xmlns:a16="http://schemas.microsoft.com/office/drawing/2014/main" id="{D89AF707-7B98-4DE0-8C7B-99E5B09C5EC7}"/>
              </a:ext>
            </a:extLst>
          </p:cNvPr>
          <p:cNvSpPr/>
          <p:nvPr/>
        </p:nvSpPr>
        <p:spPr>
          <a:xfrm>
            <a:off x="5594958" y="5648250"/>
            <a:ext cx="1461613" cy="44900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2060"/>
                </a:solidFill>
              </a:rPr>
              <a:t>v-model</a:t>
            </a:r>
            <a:endParaRPr lang="zh-CN" altLang="en-US" sz="1600">
              <a:solidFill>
                <a:srgbClr val="002060"/>
              </a:solidFill>
            </a:endParaRPr>
          </a:p>
        </p:txBody>
      </p:sp>
      <p:cxnSp>
        <p:nvCxnSpPr>
          <p:cNvPr id="192" name="连接符: 曲线 191">
            <a:extLst>
              <a:ext uri="{FF2B5EF4-FFF2-40B4-BE49-F238E27FC236}">
                <a16:creationId xmlns:a16="http://schemas.microsoft.com/office/drawing/2014/main" id="{278A3B55-19E3-4FB4-9992-47378CAD2BBD}"/>
              </a:ext>
            </a:extLst>
          </p:cNvPr>
          <p:cNvCxnSpPr>
            <a:cxnSpLocks/>
            <a:stCxn id="54" idx="3"/>
            <a:endCxn id="191" idx="1"/>
          </p:cNvCxnSpPr>
          <p:nvPr/>
        </p:nvCxnSpPr>
        <p:spPr>
          <a:xfrm>
            <a:off x="5233507" y="4784396"/>
            <a:ext cx="361451" cy="1088357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云形 195">
            <a:extLst>
              <a:ext uri="{FF2B5EF4-FFF2-40B4-BE49-F238E27FC236}">
                <a16:creationId xmlns:a16="http://schemas.microsoft.com/office/drawing/2014/main" id="{227404E5-6C3F-4E1F-840F-A402998B6190}"/>
              </a:ext>
            </a:extLst>
          </p:cNvPr>
          <p:cNvSpPr/>
          <p:nvPr/>
        </p:nvSpPr>
        <p:spPr>
          <a:xfrm>
            <a:off x="7357680" y="5872752"/>
            <a:ext cx="1331089" cy="760745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input</a:t>
            </a:r>
            <a:r>
              <a:rPr lang="zh-CN" altLang="en-US"/>
              <a:t>事件</a:t>
            </a:r>
          </a:p>
        </p:txBody>
      </p:sp>
      <p:cxnSp>
        <p:nvCxnSpPr>
          <p:cNvPr id="197" name="连接符: 曲线 196">
            <a:extLst>
              <a:ext uri="{FF2B5EF4-FFF2-40B4-BE49-F238E27FC236}">
                <a16:creationId xmlns:a16="http://schemas.microsoft.com/office/drawing/2014/main" id="{D3548C1C-9DD0-441B-9BEA-EFD1D992D606}"/>
              </a:ext>
            </a:extLst>
          </p:cNvPr>
          <p:cNvCxnSpPr>
            <a:cxnSpLocks/>
            <a:stCxn id="196" idx="3"/>
            <a:endCxn id="13" idx="2"/>
          </p:cNvCxnSpPr>
          <p:nvPr/>
        </p:nvCxnSpPr>
        <p:spPr>
          <a:xfrm rot="16200000" flipV="1">
            <a:off x="5872050" y="3765072"/>
            <a:ext cx="2633639" cy="1668713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矩形 208">
            <a:extLst>
              <a:ext uri="{FF2B5EF4-FFF2-40B4-BE49-F238E27FC236}">
                <a16:creationId xmlns:a16="http://schemas.microsoft.com/office/drawing/2014/main" id="{46758EF9-3B60-492A-AD2B-1E68A85CE0E7}"/>
              </a:ext>
            </a:extLst>
          </p:cNvPr>
          <p:cNvSpPr/>
          <p:nvPr/>
        </p:nvSpPr>
        <p:spPr>
          <a:xfrm>
            <a:off x="7275052" y="5076105"/>
            <a:ext cx="1107996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002060"/>
                </a:solidFill>
              </a:rPr>
              <a:t>从视图到页面</a:t>
            </a:r>
            <a:endParaRPr lang="zh-CN" altLang="en-US" sz="12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739A8A2-3422-45B2-BB05-340A39A7B6B3}"/>
              </a:ext>
            </a:extLst>
          </p:cNvPr>
          <p:cNvSpPr/>
          <p:nvPr/>
        </p:nvSpPr>
        <p:spPr>
          <a:xfrm>
            <a:off x="7166782" y="2777569"/>
            <a:ext cx="954107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002060"/>
                </a:solidFill>
              </a:rPr>
              <a:t>触发事件</a:t>
            </a:r>
            <a:endParaRPr lang="en-US" altLang="zh-CN" sz="1200">
              <a:solidFill>
                <a:srgbClr val="002060"/>
              </a:solidFill>
            </a:endParaRPr>
          </a:p>
          <a:p>
            <a:r>
              <a:rPr lang="zh-CN" altLang="en-US" sz="1200"/>
              <a:t>执行观察者</a:t>
            </a:r>
          </a:p>
        </p:txBody>
      </p:sp>
    </p:spTree>
    <p:extLst>
      <p:ext uri="{BB962C8B-B14F-4D97-AF65-F5344CB8AC3E}">
        <p14:creationId xmlns:p14="http://schemas.microsoft.com/office/powerpoint/2010/main" val="2093526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</TotalTime>
  <Words>456</Words>
  <Application>Microsoft Office PowerPoint</Application>
  <PresentationFormat>宽屏</PresentationFormat>
  <Paragraphs>164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 youfu</dc:creator>
  <cp:lastModifiedBy>fan youfu</cp:lastModifiedBy>
  <cp:revision>30</cp:revision>
  <dcterms:created xsi:type="dcterms:W3CDTF">2020-02-19T02:50:29Z</dcterms:created>
  <dcterms:modified xsi:type="dcterms:W3CDTF">2020-03-23T07:45:50Z</dcterms:modified>
</cp:coreProperties>
</file>