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6" r:id="rId11"/>
    <p:sldId id="267" r:id="rId12"/>
    <p:sldId id="265" r:id="rId13"/>
    <p:sldId id="268" r:id="rId14"/>
  </p:sldIdLst>
  <p:sldSz cx="9144000" cy="5143500" type="screen16x9"/>
  <p:notesSz cx="6858000" cy="9144000"/>
  <p:embeddedFontLst>
    <p:embeddedFont>
      <p:font typeface="Average" panose="020B0604020202020204" charset="0"/>
      <p:regular r:id="rId16"/>
    </p:embeddedFont>
    <p:embeddedFont>
      <p:font typeface="Oswald"/>
      <p:regular r:id="rId17"/>
      <p:bold r:id="rId18"/>
    </p:embeddedFont>
    <p:embeddedFont>
      <p:font typeface="Merriweather"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300" autoAdjust="0"/>
  </p:normalViewPr>
  <p:slideViewPr>
    <p:cSldViewPr snapToGrid="0">
      <p:cViewPr varScale="1">
        <p:scale>
          <a:sx n="60" d="100"/>
          <a:sy n="60" d="100"/>
        </p:scale>
        <p:origin x="1602" y="54"/>
      </p:cViewPr>
      <p:guideLst>
        <p:guide orient="horz" pos="162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55729548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154810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736338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076289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4296751e65_4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4296751e65_4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4369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4296c7ed17_2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4296c7ed17_2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chemeClr val="accent3"/>
              </a:buClr>
              <a:buSzPts val="1400"/>
              <a:buFont typeface="Average"/>
              <a:buAutoNum type="arabicPeriod"/>
            </a:pPr>
            <a:endParaRPr dirty="0"/>
          </a:p>
        </p:txBody>
      </p:sp>
    </p:spTree>
    <p:extLst>
      <p:ext uri="{BB962C8B-B14F-4D97-AF65-F5344CB8AC3E}">
        <p14:creationId xmlns:p14="http://schemas.microsoft.com/office/powerpoint/2010/main" val="244893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4296c7ed17_3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4296c7ed17_3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lvl="0" indent="0" algn="l" rtl="0">
              <a:lnSpc>
                <a:spcPct val="115000"/>
              </a:lnSpc>
              <a:spcBef>
                <a:spcPts val="0"/>
              </a:spcBef>
              <a:spcAft>
                <a:spcPts val="0"/>
              </a:spcAft>
              <a:buClr>
                <a:schemeClr val="accent3"/>
              </a:buClr>
              <a:buSzPts val="1400"/>
              <a:buFont typeface="Average"/>
              <a:buNone/>
            </a:pPr>
            <a:endParaRPr dirty="0"/>
          </a:p>
        </p:txBody>
      </p:sp>
    </p:spTree>
    <p:extLst>
      <p:ext uri="{BB962C8B-B14F-4D97-AF65-F5344CB8AC3E}">
        <p14:creationId xmlns:p14="http://schemas.microsoft.com/office/powerpoint/2010/main" val="2107335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4296c7ed17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4296c7ed17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800"/>
              </a:spcAft>
              <a:buNone/>
            </a:pPr>
            <a:endParaRPr sz="1000" b="1" dirty="0">
              <a:solidFill>
                <a:srgbClr val="434343"/>
              </a:solidFill>
            </a:endParaRPr>
          </a:p>
        </p:txBody>
      </p:sp>
    </p:spTree>
    <p:extLst>
      <p:ext uri="{BB962C8B-B14F-4D97-AF65-F5344CB8AC3E}">
        <p14:creationId xmlns:p14="http://schemas.microsoft.com/office/powerpoint/2010/main" val="4533364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4296c7ed17_3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4296c7ed17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800"/>
              </a:spcAft>
              <a:buNone/>
            </a:pPr>
            <a:endParaRPr sz="1000" b="1" dirty="0">
              <a:solidFill>
                <a:srgbClr val="434343"/>
              </a:solidFill>
            </a:endParaRPr>
          </a:p>
        </p:txBody>
      </p:sp>
    </p:spTree>
    <p:extLst>
      <p:ext uri="{BB962C8B-B14F-4D97-AF65-F5344CB8AC3E}">
        <p14:creationId xmlns:p14="http://schemas.microsoft.com/office/powerpoint/2010/main" val="3702625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4296c7ed17_3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4296c7ed17_3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800"/>
              </a:spcAft>
              <a:buNone/>
            </a:pPr>
            <a:endParaRPr sz="1000" b="1" dirty="0">
              <a:solidFill>
                <a:srgbClr val="434343"/>
              </a:solidFill>
            </a:endParaRPr>
          </a:p>
        </p:txBody>
      </p:sp>
    </p:spTree>
    <p:extLst>
      <p:ext uri="{BB962C8B-B14F-4D97-AF65-F5344CB8AC3E}">
        <p14:creationId xmlns:p14="http://schemas.microsoft.com/office/powerpoint/2010/main" val="906601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4296c7ed17_3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4296c7ed17_3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800"/>
              </a:spcAft>
              <a:buNone/>
            </a:pPr>
            <a:endParaRPr sz="1000" b="1" dirty="0">
              <a:solidFill>
                <a:srgbClr val="434343"/>
              </a:solidFill>
            </a:endParaRPr>
          </a:p>
        </p:txBody>
      </p:sp>
    </p:spTree>
    <p:extLst>
      <p:ext uri="{BB962C8B-B14F-4D97-AF65-F5344CB8AC3E}">
        <p14:creationId xmlns:p14="http://schemas.microsoft.com/office/powerpoint/2010/main" val="5893273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4296c7ed17_9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4296c7ed17_9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900" dirty="0">
                <a:solidFill>
                  <a:srgbClr val="434343"/>
                </a:solidFill>
                <a:latin typeface="Merriweather"/>
                <a:ea typeface="Merriweather"/>
                <a:cs typeface="Merriweather"/>
                <a:sym typeface="Merriweather"/>
              </a:rPr>
              <a:t> </a:t>
            </a:r>
            <a:endParaRPr sz="900" dirty="0">
              <a:solidFill>
                <a:srgbClr val="434343"/>
              </a:solidFill>
            </a:endParaRPr>
          </a:p>
        </p:txBody>
      </p:sp>
    </p:spTree>
    <p:extLst>
      <p:ext uri="{BB962C8B-B14F-4D97-AF65-F5344CB8AC3E}">
        <p14:creationId xmlns:p14="http://schemas.microsoft.com/office/powerpoint/2010/main" val="1881609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4296c7ed17_3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4296c7ed17_3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800"/>
              </a:spcAft>
              <a:buNone/>
            </a:pPr>
            <a:endParaRPr sz="1000" b="1" dirty="0">
              <a:solidFill>
                <a:srgbClr val="434343"/>
              </a:solidFill>
            </a:endParaRPr>
          </a:p>
        </p:txBody>
      </p:sp>
    </p:spTree>
    <p:extLst>
      <p:ext uri="{BB962C8B-B14F-4D97-AF65-F5344CB8AC3E}">
        <p14:creationId xmlns:p14="http://schemas.microsoft.com/office/powerpoint/2010/main" val="1828800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idseducation.com/articles/security-system-di-dunia-e-commerce/"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95050" y="1451250"/>
            <a:ext cx="4284300" cy="173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Security dalam </a:t>
            </a:r>
            <a:endParaRPr dirty="0"/>
          </a:p>
          <a:p>
            <a:pPr marL="0" lvl="0" indent="0" algn="l" rtl="0">
              <a:spcBef>
                <a:spcPts val="0"/>
              </a:spcBef>
              <a:spcAft>
                <a:spcPts val="0"/>
              </a:spcAft>
              <a:buNone/>
            </a:pPr>
            <a:r>
              <a:rPr lang="en" dirty="0"/>
              <a:t>E-Commerce</a:t>
            </a:r>
            <a:endParaRPr dirty="0"/>
          </a:p>
        </p:txBody>
      </p:sp>
      <p:sp>
        <p:nvSpPr>
          <p:cNvPr id="60" name="Google Shape;60;p13"/>
          <p:cNvSpPr txBox="1">
            <a:spLocks noGrp="1"/>
          </p:cNvSpPr>
          <p:nvPr>
            <p:ph type="subTitle" idx="1"/>
          </p:nvPr>
        </p:nvSpPr>
        <p:spPr>
          <a:xfrm>
            <a:off x="595050" y="2810495"/>
            <a:ext cx="4284300" cy="132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_________________________</a:t>
            </a:r>
            <a:endParaRPr dirty="0"/>
          </a:p>
        </p:txBody>
      </p:sp>
      <p:pic>
        <p:nvPicPr>
          <p:cNvPr id="61" name="Google Shape;61;p13"/>
          <p:cNvPicPr preferRelativeResize="0"/>
          <p:nvPr/>
        </p:nvPicPr>
        <p:blipFill>
          <a:blip r:embed="rId3">
            <a:alphaModFix/>
          </a:blip>
          <a:stretch>
            <a:fillRect/>
          </a:stretch>
        </p:blipFill>
        <p:spPr>
          <a:xfrm>
            <a:off x="4321979" y="1210825"/>
            <a:ext cx="4533774" cy="272185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b="1" dirty="0" err="1">
                <a:solidFill>
                  <a:srgbClr val="FFC000"/>
                </a:solidFill>
                <a:effectLst>
                  <a:outerShdw blurRad="38100" dist="38100" dir="2700000" algn="tl">
                    <a:srgbClr val="000000">
                      <a:alpha val="43137"/>
                    </a:srgbClr>
                  </a:outerShdw>
                </a:effectLst>
              </a:rPr>
              <a:t>Siklus</a:t>
            </a:r>
            <a:r>
              <a:rPr lang="en-US" sz="2800" b="1" dirty="0">
                <a:solidFill>
                  <a:srgbClr val="FFC000"/>
                </a:solidFill>
                <a:effectLst>
                  <a:outerShdw blurRad="38100" dist="38100" dir="2700000" algn="tl">
                    <a:srgbClr val="000000">
                      <a:alpha val="43137"/>
                    </a:srgbClr>
                  </a:outerShdw>
                </a:effectLst>
              </a:rPr>
              <a:t> </a:t>
            </a:r>
            <a:r>
              <a:rPr lang="en-US" sz="2800" b="1" dirty="0" err="1">
                <a:solidFill>
                  <a:srgbClr val="FFC000"/>
                </a:solidFill>
                <a:effectLst>
                  <a:outerShdw blurRad="38100" dist="38100" dir="2700000" algn="tl">
                    <a:srgbClr val="000000">
                      <a:alpha val="43137"/>
                    </a:srgbClr>
                  </a:outerShdw>
                </a:effectLst>
              </a:rPr>
              <a:t>Keamanan</a:t>
            </a:r>
            <a:r>
              <a:rPr lang="en-US" sz="2800" b="1" dirty="0">
                <a:solidFill>
                  <a:srgbClr val="FFC000"/>
                </a:solidFill>
                <a:effectLst>
                  <a:outerShdw blurRad="38100" dist="38100" dir="2700000" algn="tl">
                    <a:srgbClr val="000000">
                      <a:alpha val="43137"/>
                    </a:srgbClr>
                  </a:outerShdw>
                </a:effectLst>
              </a:rPr>
              <a:t> E-commerce (</a:t>
            </a:r>
            <a:r>
              <a:rPr lang="en-US" sz="2800" b="1" dirty="0" err="1" smtClean="0">
                <a:solidFill>
                  <a:srgbClr val="FFC000"/>
                </a:solidFill>
                <a:effectLst>
                  <a:outerShdw blurRad="38100" dist="38100" dir="2700000" algn="tl">
                    <a:srgbClr val="000000">
                      <a:alpha val="43137"/>
                    </a:srgbClr>
                  </a:outerShdw>
                </a:effectLst>
              </a:rPr>
              <a:t>Sisi</a:t>
            </a:r>
            <a:r>
              <a:rPr lang="en-US" sz="2800" b="1" dirty="0" smtClean="0">
                <a:solidFill>
                  <a:srgbClr val="FFC000"/>
                </a:solidFill>
                <a:effectLst>
                  <a:outerShdw blurRad="38100" dist="38100" dir="2700000" algn="tl">
                    <a:srgbClr val="000000">
                      <a:alpha val="43137"/>
                    </a:srgbClr>
                  </a:outerShdw>
                </a:effectLst>
              </a:rPr>
              <a:t>  Customer)</a:t>
            </a:r>
            <a:endParaRPr lang="en-US" sz="2800" dirty="0"/>
          </a:p>
        </p:txBody>
      </p:sp>
      <p:sp>
        <p:nvSpPr>
          <p:cNvPr id="3" name="Text Placeholder 2"/>
          <p:cNvSpPr>
            <a:spLocks noGrp="1"/>
          </p:cNvSpPr>
          <p:nvPr>
            <p:ph type="body" idx="1"/>
          </p:nvPr>
        </p:nvSpPr>
        <p:spPr/>
        <p:txBody>
          <a:bodyPr/>
          <a:lstStyle/>
          <a:p>
            <a:endParaRPr lang="en-US" dirty="0">
              <a:solidFill>
                <a:srgbClr val="FFC000"/>
              </a:solidFill>
            </a:endParaRPr>
          </a:p>
        </p:txBody>
      </p:sp>
      <p:pic>
        <p:nvPicPr>
          <p:cNvPr id="4" name="Picture 3"/>
          <p:cNvPicPr/>
          <p:nvPr/>
        </p:nvPicPr>
        <p:blipFill>
          <a:blip r:embed="rId3" cstate="print"/>
          <a:srcRect/>
          <a:stretch>
            <a:fillRect/>
          </a:stretch>
        </p:blipFill>
        <p:spPr bwMode="auto">
          <a:xfrm>
            <a:off x="545432" y="1152474"/>
            <a:ext cx="8286868" cy="4285800"/>
          </a:xfrm>
          <a:prstGeom prst="rect">
            <a:avLst/>
          </a:prstGeom>
          <a:noFill/>
          <a:ln w="9525">
            <a:noFill/>
            <a:miter lim="800000"/>
            <a:headEnd/>
            <a:tailEnd/>
          </a:ln>
        </p:spPr>
      </p:pic>
    </p:spTree>
    <p:extLst>
      <p:ext uri="{BB962C8B-B14F-4D97-AF65-F5344CB8AC3E}">
        <p14:creationId xmlns:p14="http://schemas.microsoft.com/office/powerpoint/2010/main" val="21249775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rgbClr val="FFC000"/>
                </a:solidFill>
                <a:effectLst>
                  <a:outerShdw blurRad="38100" dist="38100" dir="2700000" algn="tl">
                    <a:srgbClr val="000000">
                      <a:alpha val="43137"/>
                    </a:srgbClr>
                  </a:outerShdw>
                </a:effectLst>
              </a:rPr>
              <a:t>Siklus</a:t>
            </a:r>
            <a:r>
              <a:rPr lang="en-US" b="1" dirty="0">
                <a:solidFill>
                  <a:srgbClr val="FFC000"/>
                </a:solidFill>
                <a:effectLst>
                  <a:outerShdw blurRad="38100" dist="38100" dir="2700000" algn="tl">
                    <a:srgbClr val="000000">
                      <a:alpha val="43137"/>
                    </a:srgbClr>
                  </a:outerShdw>
                </a:effectLst>
              </a:rPr>
              <a:t> </a:t>
            </a:r>
            <a:r>
              <a:rPr lang="en-US" b="1" dirty="0" err="1">
                <a:solidFill>
                  <a:srgbClr val="FFC000"/>
                </a:solidFill>
                <a:effectLst>
                  <a:outerShdw blurRad="38100" dist="38100" dir="2700000" algn="tl">
                    <a:srgbClr val="000000">
                      <a:alpha val="43137"/>
                    </a:srgbClr>
                  </a:outerShdw>
                </a:effectLst>
              </a:rPr>
              <a:t>Keamanan</a:t>
            </a:r>
            <a:r>
              <a:rPr lang="en-US" b="1" dirty="0">
                <a:solidFill>
                  <a:srgbClr val="FFC000"/>
                </a:solidFill>
                <a:effectLst>
                  <a:outerShdw blurRad="38100" dist="38100" dir="2700000" algn="tl">
                    <a:srgbClr val="000000">
                      <a:alpha val="43137"/>
                    </a:srgbClr>
                  </a:outerShdw>
                </a:effectLst>
              </a:rPr>
              <a:t> </a:t>
            </a:r>
            <a:r>
              <a:rPr lang="en-US" b="1" dirty="0" smtClean="0">
                <a:solidFill>
                  <a:srgbClr val="FFC000"/>
                </a:solidFill>
                <a:effectLst>
                  <a:outerShdw blurRad="38100" dist="38100" dir="2700000" algn="tl">
                    <a:srgbClr val="000000">
                      <a:alpha val="43137"/>
                    </a:srgbClr>
                  </a:outerShdw>
                </a:effectLst>
              </a:rPr>
              <a:t>E-commerce </a:t>
            </a:r>
            <a:r>
              <a:rPr lang="en-US" b="1" dirty="0">
                <a:solidFill>
                  <a:srgbClr val="FFC000"/>
                </a:solidFill>
                <a:effectLst>
                  <a:outerShdw blurRad="38100" dist="38100" dir="2700000" algn="tl">
                    <a:srgbClr val="000000">
                      <a:alpha val="43137"/>
                    </a:srgbClr>
                  </a:outerShdw>
                </a:effectLst>
              </a:rPr>
              <a:t>(</a:t>
            </a:r>
            <a:r>
              <a:rPr lang="en-US" b="1" dirty="0" err="1">
                <a:solidFill>
                  <a:srgbClr val="FFC000"/>
                </a:solidFill>
                <a:effectLst>
                  <a:outerShdw blurRad="38100" dist="38100" dir="2700000" algn="tl">
                    <a:srgbClr val="000000">
                      <a:alpha val="43137"/>
                    </a:srgbClr>
                  </a:outerShdw>
                </a:effectLst>
              </a:rPr>
              <a:t>Sisi</a:t>
            </a:r>
            <a:r>
              <a:rPr lang="en-US" b="1" dirty="0">
                <a:solidFill>
                  <a:srgbClr val="FFC000"/>
                </a:solidFill>
                <a:effectLst>
                  <a:outerShdw blurRad="38100" dist="38100" dir="2700000" algn="tl">
                    <a:srgbClr val="000000">
                      <a:alpha val="43137"/>
                    </a:srgbClr>
                  </a:outerShdw>
                </a:effectLst>
              </a:rPr>
              <a:t> Seller)</a:t>
            </a:r>
            <a:endParaRPr lang="en-US" dirty="0">
              <a:solidFill>
                <a:srgbClr val="FFC000"/>
              </a:solidFill>
            </a:endParaRPr>
          </a:p>
        </p:txBody>
      </p:sp>
      <p:sp>
        <p:nvSpPr>
          <p:cNvPr id="3" name="Text Placeholder 2"/>
          <p:cNvSpPr>
            <a:spLocks noGrp="1"/>
          </p:cNvSpPr>
          <p:nvPr>
            <p:ph type="body" idx="1"/>
          </p:nvPr>
        </p:nvSpPr>
        <p:spPr/>
        <p:txBody>
          <a:bodyPr/>
          <a:lstStyle/>
          <a:p>
            <a:endParaRPr lang="en-US" dirty="0"/>
          </a:p>
        </p:txBody>
      </p:sp>
      <p:pic>
        <p:nvPicPr>
          <p:cNvPr id="4" name="Content Placeholder 3"/>
          <p:cNvPicPr>
            <a:picLocks noGrp="1"/>
          </p:cNvPicPr>
          <p:nvPr/>
        </p:nvPicPr>
        <p:blipFill>
          <a:blip r:embed="rId3" cstate="print"/>
          <a:srcRect/>
          <a:stretch>
            <a:fillRect/>
          </a:stretch>
        </p:blipFill>
        <p:spPr bwMode="auto">
          <a:xfrm>
            <a:off x="128337" y="1201184"/>
            <a:ext cx="8703963" cy="3942316"/>
          </a:xfrm>
          <a:prstGeom prst="rect">
            <a:avLst/>
          </a:prstGeom>
          <a:noFill/>
          <a:ln w="9525">
            <a:noFill/>
            <a:miter lim="800000"/>
            <a:headEnd/>
            <a:tailEnd/>
          </a:ln>
        </p:spPr>
      </p:pic>
    </p:spTree>
    <p:extLst>
      <p:ext uri="{BB962C8B-B14F-4D97-AF65-F5344CB8AC3E}">
        <p14:creationId xmlns:p14="http://schemas.microsoft.com/office/powerpoint/2010/main" val="8839440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Daftar Pustaka</a:t>
            </a:r>
            <a:endParaRPr/>
          </a:p>
        </p:txBody>
      </p:sp>
      <p:sp>
        <p:nvSpPr>
          <p:cNvPr id="123" name="Google Shape;123;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600"/>
              </a:spcBef>
              <a:spcAft>
                <a:spcPts val="0"/>
              </a:spcAft>
              <a:buNone/>
            </a:pPr>
            <a:r>
              <a:rPr lang="en" u="sng" dirty="0" smtClean="0">
                <a:solidFill>
                  <a:srgbClr val="FFFF00"/>
                </a:solidFill>
                <a:hlinkClick r:id="rId3"/>
              </a:rPr>
              <a:t>https</a:t>
            </a:r>
            <a:r>
              <a:rPr lang="en" u="sng" dirty="0">
                <a:solidFill>
                  <a:srgbClr val="FFFF00"/>
                </a:solidFill>
                <a:hlinkClick r:id="rId3"/>
              </a:rPr>
              <a:t>://idseducation.com/articles/security-system-di-dunia-e-commerce</a:t>
            </a:r>
            <a:r>
              <a:rPr lang="en" u="sng" dirty="0" smtClean="0">
                <a:solidFill>
                  <a:srgbClr val="FFFF00"/>
                </a:solidFill>
                <a:hlinkClick r:id="rId3"/>
              </a:rPr>
              <a:t>/</a:t>
            </a:r>
            <a:endParaRPr lang="en" u="sng" dirty="0" smtClean="0">
              <a:solidFill>
                <a:srgbClr val="FFFF00"/>
              </a:solidFill>
            </a:endParaRPr>
          </a:p>
          <a:p>
            <a:pPr marL="0" indent="0">
              <a:spcBef>
                <a:spcPts val="1600"/>
              </a:spcBef>
              <a:buNone/>
            </a:pPr>
            <a:r>
              <a:rPr lang="id-ID" dirty="0">
                <a:solidFill>
                  <a:srgbClr val="FFFF00"/>
                </a:solidFill>
              </a:rPr>
              <a:t>http://onigawa66.blogspot.com/2013/01/keamanan-e-commerce.html</a:t>
            </a:r>
          </a:p>
          <a:p>
            <a:pPr marL="0" lvl="0" indent="0" algn="l" rtl="0">
              <a:spcBef>
                <a:spcPts val="1600"/>
              </a:spcBef>
              <a:spcAft>
                <a:spcPts val="0"/>
              </a:spcAft>
              <a:buNone/>
            </a:pPr>
            <a:endParaRPr dirty="0">
              <a:solidFill>
                <a:srgbClr val="FFFF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pPr marL="114300" indent="0" algn="ctr">
              <a:buNone/>
            </a:pPr>
            <a:r>
              <a:rPr lang="en-US" sz="5400" dirty="0" err="1" smtClean="0">
                <a:solidFill>
                  <a:srgbClr val="FFC000"/>
                </a:solidFill>
              </a:rPr>
              <a:t>Terima</a:t>
            </a:r>
            <a:r>
              <a:rPr lang="en-US" sz="5400" dirty="0" smtClean="0">
                <a:solidFill>
                  <a:srgbClr val="FFC000"/>
                </a:solidFill>
              </a:rPr>
              <a:t> </a:t>
            </a:r>
            <a:r>
              <a:rPr lang="en-US" sz="5400" dirty="0" err="1" smtClean="0">
                <a:solidFill>
                  <a:srgbClr val="FFC000"/>
                </a:solidFill>
              </a:rPr>
              <a:t>Kasih</a:t>
            </a:r>
            <a:r>
              <a:rPr lang="en-US" sz="5400" dirty="0" smtClean="0">
                <a:solidFill>
                  <a:srgbClr val="FFC000"/>
                </a:solidFill>
              </a:rPr>
              <a:t> </a:t>
            </a:r>
            <a:endParaRPr lang="en-US" sz="5400" dirty="0">
              <a:solidFill>
                <a:srgbClr val="FFC000"/>
              </a:solidFill>
            </a:endParaRPr>
          </a:p>
        </p:txBody>
      </p:sp>
    </p:spTree>
    <p:extLst>
      <p:ext uri="{BB962C8B-B14F-4D97-AF65-F5344CB8AC3E}">
        <p14:creationId xmlns:p14="http://schemas.microsoft.com/office/powerpoint/2010/main" val="14816019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Pendahuluan</a:t>
            </a:r>
            <a:endParaRPr/>
          </a:p>
        </p:txBody>
      </p:sp>
      <p:sp>
        <p:nvSpPr>
          <p:cNvPr id="67" name="Google Shape;67;p14"/>
          <p:cNvSpPr txBox="1">
            <a:spLocks noGrp="1"/>
          </p:cNvSpPr>
          <p:nvPr>
            <p:ph type="body" idx="1"/>
          </p:nvPr>
        </p:nvSpPr>
        <p:spPr>
          <a:xfrm>
            <a:off x="311700" y="1152475"/>
            <a:ext cx="8520600" cy="34164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3F3F3"/>
                </a:solidFill>
              </a:rPr>
              <a:t>Hal utama yang harus diperhatikan dalam melakukan transaksi adalah hal apa saja yang dibutuhkan dalam rangka menciptakan </a:t>
            </a:r>
            <a:r>
              <a:rPr lang="en" dirty="0" smtClean="0">
                <a:solidFill>
                  <a:srgbClr val="F3F3F3"/>
                </a:solidFill>
              </a:rPr>
              <a:t>keamanan dalam bertransaksi. </a:t>
            </a:r>
          </a:p>
          <a:p>
            <a:pPr marL="0" lvl="0" indent="0" algn="l" rtl="0">
              <a:spcBef>
                <a:spcPts val="0"/>
              </a:spcBef>
              <a:spcAft>
                <a:spcPts val="0"/>
              </a:spcAft>
              <a:buNone/>
            </a:pPr>
            <a:r>
              <a:rPr lang="en" dirty="0" smtClean="0">
                <a:solidFill>
                  <a:srgbClr val="F3F3F3"/>
                </a:solidFill>
              </a:rPr>
              <a:t> </a:t>
            </a:r>
            <a:r>
              <a:rPr lang="en" dirty="0">
                <a:solidFill>
                  <a:srgbClr val="F3F3F3"/>
                </a:solidFill>
              </a:rPr>
              <a:t>Dimensi keamanan pada E-Commerce adalah: </a:t>
            </a:r>
            <a:endParaRPr dirty="0">
              <a:solidFill>
                <a:srgbClr val="F3F3F3"/>
              </a:solidFill>
            </a:endParaRPr>
          </a:p>
          <a:p>
            <a:pPr marL="457200" lvl="0" indent="-342900" algn="l" rtl="0">
              <a:spcBef>
                <a:spcPts val="1600"/>
              </a:spcBef>
              <a:spcAft>
                <a:spcPts val="0"/>
              </a:spcAft>
              <a:buClr>
                <a:srgbClr val="F3F3F3"/>
              </a:buClr>
              <a:buSzPts val="1800"/>
              <a:buAutoNum type="arabicPeriod"/>
            </a:pPr>
            <a:r>
              <a:rPr lang="en" dirty="0">
                <a:solidFill>
                  <a:srgbClr val="F3F3F3"/>
                </a:solidFill>
              </a:rPr>
              <a:t>Autentikasi</a:t>
            </a:r>
            <a:endParaRPr dirty="0">
              <a:solidFill>
                <a:srgbClr val="F3F3F3"/>
              </a:solidFill>
            </a:endParaRPr>
          </a:p>
          <a:p>
            <a:pPr marL="457200" lvl="0" indent="-342900" algn="l" rtl="0">
              <a:spcBef>
                <a:spcPts val="0"/>
              </a:spcBef>
              <a:spcAft>
                <a:spcPts val="0"/>
              </a:spcAft>
              <a:buClr>
                <a:srgbClr val="F3F3F3"/>
              </a:buClr>
              <a:buSzPts val="1800"/>
              <a:buAutoNum type="arabicPeriod"/>
            </a:pPr>
            <a:r>
              <a:rPr lang="en" dirty="0">
                <a:solidFill>
                  <a:srgbClr val="F3F3F3"/>
                </a:solidFill>
              </a:rPr>
              <a:t>Integritas</a:t>
            </a:r>
            <a:endParaRPr dirty="0">
              <a:solidFill>
                <a:srgbClr val="F3F3F3"/>
              </a:solidFill>
            </a:endParaRPr>
          </a:p>
          <a:p>
            <a:pPr marL="457200" lvl="0" indent="-342900" algn="l" rtl="0">
              <a:spcBef>
                <a:spcPts val="0"/>
              </a:spcBef>
              <a:spcAft>
                <a:spcPts val="0"/>
              </a:spcAft>
              <a:buClr>
                <a:srgbClr val="F3F3F3"/>
              </a:buClr>
              <a:buSzPts val="1800"/>
              <a:buAutoNum type="arabicPeriod"/>
            </a:pPr>
            <a:r>
              <a:rPr lang="en" dirty="0">
                <a:solidFill>
                  <a:srgbClr val="F3F3F3"/>
                </a:solidFill>
              </a:rPr>
              <a:t>Non-repudiation</a:t>
            </a:r>
            <a:endParaRPr dirty="0">
              <a:solidFill>
                <a:srgbClr val="F3F3F3"/>
              </a:solidFill>
            </a:endParaRPr>
          </a:p>
          <a:p>
            <a:pPr marL="457200" lvl="0" indent="-342900" algn="l" rtl="0">
              <a:spcBef>
                <a:spcPts val="0"/>
              </a:spcBef>
              <a:spcAft>
                <a:spcPts val="0"/>
              </a:spcAft>
              <a:buClr>
                <a:srgbClr val="F3F3F3"/>
              </a:buClr>
              <a:buSzPts val="1800"/>
              <a:buAutoNum type="arabicPeriod"/>
            </a:pPr>
            <a:r>
              <a:rPr lang="en" dirty="0">
                <a:solidFill>
                  <a:srgbClr val="F3F3F3"/>
                </a:solidFill>
              </a:rPr>
              <a:t>Privasi</a:t>
            </a:r>
            <a:endParaRPr dirty="0">
              <a:solidFill>
                <a:srgbClr val="F3F3F3"/>
              </a:solidFill>
            </a:endParaRPr>
          </a:p>
          <a:p>
            <a:pPr marL="457200" lvl="0" indent="-342900" algn="l" rtl="0">
              <a:spcBef>
                <a:spcPts val="0"/>
              </a:spcBef>
              <a:spcAft>
                <a:spcPts val="0"/>
              </a:spcAft>
              <a:buClr>
                <a:srgbClr val="F3F3F3"/>
              </a:buClr>
              <a:buSzPts val="1800"/>
              <a:buAutoNum type="arabicPeriod"/>
            </a:pPr>
            <a:r>
              <a:rPr lang="en" dirty="0">
                <a:solidFill>
                  <a:srgbClr val="F3F3F3"/>
                </a:solidFill>
              </a:rPr>
              <a:t>Keselamatan</a:t>
            </a:r>
            <a:endParaRPr dirty="0">
              <a:solidFill>
                <a:srgbClr val="F3F3F3"/>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Pilar Keamanan Sistem e-Commerce</a:t>
            </a:r>
            <a:endParaRPr>
              <a:solidFill>
                <a:srgbClr val="FFFFFF"/>
              </a:solidFill>
            </a:endParaRPr>
          </a:p>
        </p:txBody>
      </p:sp>
      <p:sp>
        <p:nvSpPr>
          <p:cNvPr id="73" name="Google Shape;73;p15"/>
          <p:cNvSpPr txBox="1">
            <a:spLocks noGrp="1"/>
          </p:cNvSpPr>
          <p:nvPr>
            <p:ph type="body" idx="1"/>
          </p:nvPr>
        </p:nvSpPr>
        <p:spPr>
          <a:xfrm>
            <a:off x="311700" y="1152475"/>
            <a:ext cx="8520600" cy="34164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a:lnSpc>
                <a:spcPct val="90000"/>
              </a:lnSpc>
              <a:spcBef>
                <a:spcPts val="600"/>
              </a:spcBef>
              <a:buClr>
                <a:srgbClr val="F3F3F3"/>
              </a:buClr>
              <a:buFont typeface="Wingdings" panose="05000000000000000000" pitchFamily="2" charset="2"/>
              <a:buChar char="Ø"/>
            </a:pPr>
            <a:r>
              <a:rPr lang="en" b="1" i="1" dirty="0">
                <a:solidFill>
                  <a:srgbClr val="F3F3F3"/>
                </a:solidFill>
              </a:rPr>
              <a:t>Authentication </a:t>
            </a:r>
            <a:r>
              <a:rPr lang="en" b="1" dirty="0">
                <a:solidFill>
                  <a:srgbClr val="F3F3F3"/>
                </a:solidFill>
              </a:rPr>
              <a:t>(keabsahan pengirim)</a:t>
            </a:r>
            <a:endParaRPr b="1" dirty="0">
              <a:solidFill>
                <a:srgbClr val="F3F3F3"/>
              </a:solidFill>
            </a:endParaRPr>
          </a:p>
          <a:p>
            <a:pPr marL="457200" lvl="0" indent="0" algn="l" rtl="0">
              <a:lnSpc>
                <a:spcPct val="90000"/>
              </a:lnSpc>
              <a:spcBef>
                <a:spcPts val="500"/>
              </a:spcBef>
              <a:spcAft>
                <a:spcPts val="0"/>
              </a:spcAft>
              <a:buNone/>
            </a:pPr>
            <a:r>
              <a:rPr lang="en" dirty="0">
                <a:solidFill>
                  <a:srgbClr val="F3F3F3"/>
                </a:solidFill>
              </a:rPr>
              <a:t>Identitas pengguna/pengirim data teridentifikasi (tidak ada kemungkinan penipuan)</a:t>
            </a:r>
            <a:endParaRPr dirty="0">
              <a:solidFill>
                <a:srgbClr val="F3F3F3"/>
              </a:solidFill>
            </a:endParaRPr>
          </a:p>
          <a:p>
            <a:pPr lvl="0" algn="l" rtl="0">
              <a:lnSpc>
                <a:spcPct val="90000"/>
              </a:lnSpc>
              <a:spcBef>
                <a:spcPts val="600"/>
              </a:spcBef>
              <a:spcAft>
                <a:spcPts val="0"/>
              </a:spcAft>
              <a:buClr>
                <a:srgbClr val="F3F3F3"/>
              </a:buClr>
              <a:buSzPts val="1800"/>
              <a:buFont typeface="Wingdings" panose="05000000000000000000" pitchFamily="2" charset="2"/>
              <a:buChar char="ü"/>
            </a:pPr>
            <a:r>
              <a:rPr lang="en" b="1" i="1" dirty="0">
                <a:solidFill>
                  <a:srgbClr val="F3F3F3"/>
                </a:solidFill>
              </a:rPr>
              <a:t>Confidentiality </a:t>
            </a:r>
            <a:r>
              <a:rPr lang="en" b="1" dirty="0">
                <a:solidFill>
                  <a:srgbClr val="F3F3F3"/>
                </a:solidFill>
              </a:rPr>
              <a:t>(kerahasiaan data)</a:t>
            </a:r>
            <a:endParaRPr b="1" dirty="0">
              <a:solidFill>
                <a:srgbClr val="F3F3F3"/>
              </a:solidFill>
            </a:endParaRPr>
          </a:p>
          <a:p>
            <a:pPr marL="457200" lvl="0" indent="0" algn="l" rtl="0">
              <a:lnSpc>
                <a:spcPct val="90000"/>
              </a:lnSpc>
              <a:spcBef>
                <a:spcPts val="500"/>
              </a:spcBef>
              <a:spcAft>
                <a:spcPts val="0"/>
              </a:spcAft>
              <a:buNone/>
            </a:pPr>
            <a:r>
              <a:rPr lang="en" dirty="0">
                <a:solidFill>
                  <a:srgbClr val="F3F3F3"/>
                </a:solidFill>
              </a:rPr>
              <a:t>data tidak dapat dibaca oleh pihak yang tidak berhak</a:t>
            </a:r>
            <a:endParaRPr dirty="0">
              <a:solidFill>
                <a:srgbClr val="F3F3F3"/>
              </a:solidFill>
            </a:endParaRPr>
          </a:p>
          <a:p>
            <a:pPr lvl="0" algn="l" rtl="0">
              <a:lnSpc>
                <a:spcPct val="90000"/>
              </a:lnSpc>
              <a:spcBef>
                <a:spcPts val="600"/>
              </a:spcBef>
              <a:spcAft>
                <a:spcPts val="0"/>
              </a:spcAft>
              <a:buClr>
                <a:srgbClr val="F3F3F3"/>
              </a:buClr>
              <a:buSzPts val="1800"/>
              <a:buFont typeface="Wingdings" panose="05000000000000000000" pitchFamily="2" charset="2"/>
              <a:buChar char="q"/>
            </a:pPr>
            <a:r>
              <a:rPr lang="en" b="1" i="1" dirty="0">
                <a:solidFill>
                  <a:srgbClr val="F3F3F3"/>
                </a:solidFill>
              </a:rPr>
              <a:t>Integrity </a:t>
            </a:r>
            <a:r>
              <a:rPr lang="en" b="1" dirty="0">
                <a:solidFill>
                  <a:srgbClr val="F3F3F3"/>
                </a:solidFill>
              </a:rPr>
              <a:t>(keaslian data)</a:t>
            </a:r>
            <a:endParaRPr b="1" dirty="0">
              <a:solidFill>
                <a:srgbClr val="F3F3F3"/>
              </a:solidFill>
            </a:endParaRPr>
          </a:p>
          <a:p>
            <a:pPr marL="742950" lvl="0" indent="-285750" algn="l" rtl="0">
              <a:lnSpc>
                <a:spcPct val="90000"/>
              </a:lnSpc>
              <a:spcBef>
                <a:spcPts val="500"/>
              </a:spcBef>
              <a:spcAft>
                <a:spcPts val="0"/>
              </a:spcAft>
              <a:buFont typeface="Arial" panose="020B0604020202020204" pitchFamily="34" charset="0"/>
              <a:buChar char="•"/>
            </a:pPr>
            <a:r>
              <a:rPr lang="en" dirty="0" smtClean="0">
                <a:solidFill>
                  <a:srgbClr val="F3F3F3"/>
                </a:solidFill>
              </a:rPr>
              <a:t>data </a:t>
            </a:r>
            <a:r>
              <a:rPr lang="en" dirty="0">
                <a:solidFill>
                  <a:srgbClr val="F3F3F3"/>
                </a:solidFill>
              </a:rPr>
              <a:t>tidak dapat diubah secara tidak sah</a:t>
            </a:r>
            <a:endParaRPr dirty="0">
              <a:solidFill>
                <a:srgbClr val="F3F3F3"/>
              </a:solidFill>
            </a:endParaRPr>
          </a:p>
          <a:p>
            <a:pPr lvl="0" algn="l" rtl="0">
              <a:lnSpc>
                <a:spcPct val="90000"/>
              </a:lnSpc>
              <a:spcBef>
                <a:spcPts val="600"/>
              </a:spcBef>
              <a:spcAft>
                <a:spcPts val="0"/>
              </a:spcAft>
              <a:buClr>
                <a:srgbClr val="F3F3F3"/>
              </a:buClr>
              <a:buSzPts val="1800"/>
              <a:buFont typeface="Wingdings" panose="05000000000000000000" pitchFamily="2" charset="2"/>
              <a:buChar char="ü"/>
            </a:pPr>
            <a:r>
              <a:rPr lang="en" b="1" i="1" dirty="0">
                <a:solidFill>
                  <a:srgbClr val="F3F3F3"/>
                </a:solidFill>
              </a:rPr>
              <a:t>Non-Repudiation </a:t>
            </a:r>
            <a:r>
              <a:rPr lang="en" b="1" dirty="0">
                <a:solidFill>
                  <a:srgbClr val="F3F3F3"/>
                </a:solidFill>
              </a:rPr>
              <a:t>(anti-penyangkalan)</a:t>
            </a:r>
            <a:endParaRPr b="1" dirty="0">
              <a:solidFill>
                <a:srgbClr val="F3F3F3"/>
              </a:solidFill>
            </a:endParaRPr>
          </a:p>
          <a:p>
            <a:pPr marL="457200" lvl="0" indent="0" algn="l" rtl="0">
              <a:lnSpc>
                <a:spcPct val="90000"/>
              </a:lnSpc>
              <a:spcBef>
                <a:spcPts val="500"/>
              </a:spcBef>
              <a:spcAft>
                <a:spcPts val="0"/>
              </a:spcAft>
              <a:buNone/>
            </a:pPr>
            <a:r>
              <a:rPr lang="en" dirty="0" smtClean="0">
                <a:solidFill>
                  <a:srgbClr val="F3F3F3"/>
                </a:solidFill>
              </a:rPr>
              <a:t>tidak </a:t>
            </a:r>
            <a:r>
              <a:rPr lang="en" dirty="0">
                <a:solidFill>
                  <a:srgbClr val="F3F3F3"/>
                </a:solidFill>
              </a:rPr>
              <a:t>ada penyangkalan pengiriman data (dari pihak penerima terhadap pihak pengirim)</a:t>
            </a:r>
            <a:endParaRPr dirty="0">
              <a:solidFill>
                <a:srgbClr val="F3F3F3"/>
              </a:solidFill>
            </a:endParaRPr>
          </a:p>
          <a:p>
            <a:pPr marL="457200" lvl="0" indent="0" algn="l" rtl="0">
              <a:spcBef>
                <a:spcPts val="0"/>
              </a:spcBef>
              <a:spcAft>
                <a:spcPts val="1600"/>
              </a:spcAft>
              <a:buNone/>
            </a:pPr>
            <a:endParaRPr dirty="0">
              <a:solidFill>
                <a:srgbClr val="F3F3F3"/>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Jenis Jenis Security</a:t>
            </a:r>
            <a:endParaRPr/>
          </a:p>
        </p:txBody>
      </p:sp>
      <p:sp>
        <p:nvSpPr>
          <p:cNvPr id="79" name="Google Shape;79;p16"/>
          <p:cNvSpPr txBox="1">
            <a:spLocks noGrp="1"/>
          </p:cNvSpPr>
          <p:nvPr>
            <p:ph type="body" idx="1"/>
          </p:nvPr>
        </p:nvSpPr>
        <p:spPr>
          <a:xfrm>
            <a:off x="311700" y="1152475"/>
            <a:ext cx="4101900" cy="34164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sz="1400" b="1" i="1">
                <a:solidFill>
                  <a:srgbClr val="F3F3F3"/>
                </a:solidFill>
                <a:highlight>
                  <a:srgbClr val="000000"/>
                </a:highlight>
                <a:latin typeface="Merriweather"/>
                <a:ea typeface="Merriweather"/>
                <a:cs typeface="Merriweather"/>
                <a:sym typeface="Merriweather"/>
              </a:rPr>
              <a:t>Kriptografi,</a:t>
            </a:r>
            <a:r>
              <a:rPr lang="en" sz="1400">
                <a:solidFill>
                  <a:srgbClr val="F3F3F3"/>
                </a:solidFill>
                <a:latin typeface="Merriweather"/>
                <a:ea typeface="Merriweather"/>
                <a:cs typeface="Merriweather"/>
                <a:sym typeface="Merriweather"/>
              </a:rPr>
              <a:t> yaitu ilmu untuk merubah text yang bisa dibaca (plaintext) menjadi text yang tidak bisa dibaca (chipertext). </a:t>
            </a:r>
            <a:endParaRPr sz="1400">
              <a:solidFill>
                <a:srgbClr val="F3F3F3"/>
              </a:solidFill>
              <a:latin typeface="Merriweather"/>
              <a:ea typeface="Merriweather"/>
              <a:cs typeface="Merriweather"/>
              <a:sym typeface="Merriweather"/>
            </a:endParaRPr>
          </a:p>
          <a:p>
            <a:pPr marL="0" lvl="0" indent="0" algn="just" rtl="0">
              <a:lnSpc>
                <a:spcPct val="150000"/>
              </a:lnSpc>
              <a:spcBef>
                <a:spcPts val="800"/>
              </a:spcBef>
              <a:spcAft>
                <a:spcPts val="0"/>
              </a:spcAft>
              <a:buNone/>
            </a:pPr>
            <a:r>
              <a:rPr lang="en" sz="1400">
                <a:solidFill>
                  <a:srgbClr val="F3F3F3"/>
                </a:solidFill>
                <a:latin typeface="Merriweather"/>
                <a:ea typeface="Merriweather"/>
                <a:cs typeface="Merriweather"/>
                <a:sym typeface="Merriweather"/>
              </a:rPr>
              <a:t>Kriptografi di implementasikan untuk security yang bersifat mengencrypsi seperti data pribadi , password, pesan dll.</a:t>
            </a:r>
            <a:endParaRPr sz="1400">
              <a:solidFill>
                <a:srgbClr val="F3F3F3"/>
              </a:solidFill>
              <a:latin typeface="Merriweather"/>
              <a:ea typeface="Merriweather"/>
              <a:cs typeface="Merriweather"/>
              <a:sym typeface="Merriweather"/>
            </a:endParaRPr>
          </a:p>
          <a:p>
            <a:pPr marL="0" lvl="0" indent="0" algn="just" rtl="0">
              <a:lnSpc>
                <a:spcPct val="150000"/>
              </a:lnSpc>
              <a:spcBef>
                <a:spcPts val="800"/>
              </a:spcBef>
              <a:spcAft>
                <a:spcPts val="0"/>
              </a:spcAft>
              <a:buNone/>
            </a:pPr>
            <a:endParaRPr sz="1400">
              <a:solidFill>
                <a:srgbClr val="F3F3F3"/>
              </a:solidFill>
              <a:latin typeface="Merriweather"/>
              <a:ea typeface="Merriweather"/>
              <a:cs typeface="Merriweather"/>
              <a:sym typeface="Merriweather"/>
            </a:endParaRPr>
          </a:p>
          <a:p>
            <a:pPr marL="0" lvl="0" indent="0" algn="just" rtl="0">
              <a:lnSpc>
                <a:spcPct val="150000"/>
              </a:lnSpc>
              <a:spcBef>
                <a:spcPts val="800"/>
              </a:spcBef>
              <a:spcAft>
                <a:spcPts val="800"/>
              </a:spcAft>
              <a:buNone/>
            </a:pPr>
            <a:endParaRPr sz="1400">
              <a:solidFill>
                <a:srgbClr val="F3F3F3"/>
              </a:solidFill>
              <a:latin typeface="Merriweather"/>
              <a:ea typeface="Merriweather"/>
              <a:cs typeface="Merriweather"/>
              <a:sym typeface="Merriweather"/>
            </a:endParaRPr>
          </a:p>
        </p:txBody>
      </p:sp>
      <p:pic>
        <p:nvPicPr>
          <p:cNvPr id="80" name="Google Shape;80;p16"/>
          <p:cNvPicPr preferRelativeResize="0"/>
          <p:nvPr/>
        </p:nvPicPr>
        <p:blipFill>
          <a:blip r:embed="rId3">
            <a:alphaModFix/>
          </a:blip>
          <a:stretch>
            <a:fillRect/>
          </a:stretch>
        </p:blipFill>
        <p:spPr>
          <a:xfrm>
            <a:off x="4728188" y="1361825"/>
            <a:ext cx="4162425" cy="2181225"/>
          </a:xfrm>
          <a:prstGeom prst="rect">
            <a:avLst/>
          </a:prstGeom>
          <a:noFill/>
          <a:ln>
            <a:noFill/>
          </a:ln>
        </p:spPr>
      </p:pic>
      <p:pic>
        <p:nvPicPr>
          <p:cNvPr id="81" name="Google Shape;81;p16"/>
          <p:cNvPicPr preferRelativeResize="0"/>
          <p:nvPr/>
        </p:nvPicPr>
        <p:blipFill>
          <a:blip r:embed="rId4">
            <a:alphaModFix/>
          </a:blip>
          <a:stretch>
            <a:fillRect/>
          </a:stretch>
        </p:blipFill>
        <p:spPr>
          <a:xfrm>
            <a:off x="9205201" y="570869"/>
            <a:ext cx="3113250" cy="2410800"/>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Jenis Jenis Security</a:t>
            </a:r>
            <a:endParaRPr/>
          </a:p>
        </p:txBody>
      </p:sp>
      <p:sp>
        <p:nvSpPr>
          <p:cNvPr id="87" name="Google Shape;87;p17"/>
          <p:cNvSpPr txBox="1">
            <a:spLocks noGrp="1"/>
          </p:cNvSpPr>
          <p:nvPr>
            <p:ph type="body" idx="1"/>
          </p:nvPr>
        </p:nvSpPr>
        <p:spPr>
          <a:xfrm>
            <a:off x="311700" y="1152475"/>
            <a:ext cx="4101900" cy="3416400"/>
          </a:xfrm>
          <a:prstGeom prst="rect">
            <a:avLst/>
          </a:prstGeom>
        </p:spPr>
        <p:txBody>
          <a:bodyPr spcFirstLastPara="1" wrap="square" lIns="91425" tIns="91425" rIns="91425" bIns="91425" anchor="t" anchorCtr="0">
            <a:noAutofit/>
          </a:bodyPr>
          <a:lstStyle/>
          <a:p>
            <a:pPr marL="0" lvl="0" indent="0" algn="l" rtl="0">
              <a:lnSpc>
                <a:spcPct val="150000"/>
              </a:lnSpc>
              <a:spcBef>
                <a:spcPts val="1500"/>
              </a:spcBef>
              <a:spcAft>
                <a:spcPts val="0"/>
              </a:spcAft>
              <a:buNone/>
            </a:pPr>
            <a:r>
              <a:rPr lang="en" sz="1400" b="1" i="1">
                <a:solidFill>
                  <a:srgbClr val="F3F3F3"/>
                </a:solidFill>
                <a:highlight>
                  <a:srgbClr val="000000"/>
                </a:highlight>
                <a:latin typeface="Merriweather"/>
                <a:ea typeface="Merriweather"/>
                <a:cs typeface="Merriweather"/>
                <a:sym typeface="Merriweather"/>
              </a:rPr>
              <a:t>Membuat sidik jari pesan</a:t>
            </a:r>
            <a:r>
              <a:rPr lang="en" sz="1400" b="1">
                <a:solidFill>
                  <a:srgbClr val="F3F3F3"/>
                </a:solidFill>
                <a:latin typeface="Merriweather"/>
                <a:ea typeface="Merriweather"/>
                <a:cs typeface="Merriweather"/>
                <a:sym typeface="Merriweather"/>
              </a:rPr>
              <a:t>, </a:t>
            </a:r>
            <a:r>
              <a:rPr lang="en" sz="1400">
                <a:solidFill>
                  <a:srgbClr val="F3F3F3"/>
                </a:solidFill>
                <a:latin typeface="Merriweather"/>
                <a:ea typeface="Merriweather"/>
                <a:cs typeface="Merriweather"/>
                <a:sym typeface="Merriweather"/>
              </a:rPr>
              <a:t>Sidik jari setiap orang berbeda–beda, dan tidak ada yang memiliki kesamaan. .  Hal ini tentunya dapat menjaga agar keamanan data – data anda hanya bisa diakses oleh anda menggunakan sidik jari anda sendiri.</a:t>
            </a:r>
            <a:endParaRPr sz="1400">
              <a:solidFill>
                <a:srgbClr val="F3F3F3"/>
              </a:solidFill>
              <a:latin typeface="Merriweather"/>
              <a:ea typeface="Merriweather"/>
              <a:cs typeface="Merriweather"/>
              <a:sym typeface="Merriweather"/>
            </a:endParaRPr>
          </a:p>
          <a:p>
            <a:pPr marL="0" lvl="0" indent="0" algn="l" rtl="0">
              <a:lnSpc>
                <a:spcPct val="150000"/>
              </a:lnSpc>
              <a:spcBef>
                <a:spcPts val="1500"/>
              </a:spcBef>
              <a:spcAft>
                <a:spcPts val="0"/>
              </a:spcAft>
              <a:buNone/>
            </a:pPr>
            <a:r>
              <a:rPr lang="en" sz="1400">
                <a:solidFill>
                  <a:srgbClr val="F3F3F3"/>
                </a:solidFill>
                <a:latin typeface="Merriweather"/>
                <a:ea typeface="Merriweather"/>
                <a:cs typeface="Merriweather"/>
                <a:sym typeface="Merriweather"/>
              </a:rPr>
              <a:t>Pada BIdang E-Commerce proses ini di implementasikan sebagai authentifikasi pembayaran seperti pada apple pay</a:t>
            </a:r>
            <a:endParaRPr sz="1400">
              <a:solidFill>
                <a:srgbClr val="F3F3F3"/>
              </a:solidFill>
              <a:latin typeface="Merriweather"/>
              <a:ea typeface="Merriweather"/>
              <a:cs typeface="Merriweather"/>
              <a:sym typeface="Merriweather"/>
            </a:endParaRPr>
          </a:p>
          <a:p>
            <a:pPr marL="0" lvl="0" indent="0" algn="just" rtl="0">
              <a:lnSpc>
                <a:spcPct val="150000"/>
              </a:lnSpc>
              <a:spcBef>
                <a:spcPts val="800"/>
              </a:spcBef>
              <a:spcAft>
                <a:spcPts val="800"/>
              </a:spcAft>
              <a:buNone/>
            </a:pPr>
            <a:endParaRPr sz="1400">
              <a:solidFill>
                <a:srgbClr val="F3F3F3"/>
              </a:solidFill>
              <a:latin typeface="Merriweather"/>
              <a:ea typeface="Merriweather"/>
              <a:cs typeface="Merriweather"/>
              <a:sym typeface="Merriweather"/>
            </a:endParaRPr>
          </a:p>
        </p:txBody>
      </p:sp>
      <p:pic>
        <p:nvPicPr>
          <p:cNvPr id="88" name="Google Shape;88;p17"/>
          <p:cNvPicPr preferRelativeResize="0"/>
          <p:nvPr/>
        </p:nvPicPr>
        <p:blipFill>
          <a:blip r:embed="rId3">
            <a:alphaModFix/>
          </a:blip>
          <a:stretch>
            <a:fillRect/>
          </a:stretch>
        </p:blipFill>
        <p:spPr>
          <a:xfrm>
            <a:off x="4661550" y="1017725"/>
            <a:ext cx="4170749" cy="2778449"/>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Jenis Jenis Security</a:t>
            </a:r>
            <a:endParaRPr/>
          </a:p>
        </p:txBody>
      </p:sp>
      <p:sp>
        <p:nvSpPr>
          <p:cNvPr id="94" name="Google Shape;94;p18"/>
          <p:cNvSpPr txBox="1">
            <a:spLocks noGrp="1"/>
          </p:cNvSpPr>
          <p:nvPr>
            <p:ph type="body" idx="1"/>
          </p:nvPr>
        </p:nvSpPr>
        <p:spPr>
          <a:xfrm>
            <a:off x="311700" y="1152475"/>
            <a:ext cx="4327500" cy="3416400"/>
          </a:xfrm>
          <a:prstGeom prst="rect">
            <a:avLst/>
          </a:prstGeom>
        </p:spPr>
        <p:txBody>
          <a:bodyPr spcFirstLastPara="1" wrap="square" lIns="91425" tIns="91425" rIns="91425" bIns="91425" anchor="t" anchorCtr="0">
            <a:noAutofit/>
          </a:bodyPr>
          <a:lstStyle/>
          <a:p>
            <a:pPr marL="0" lvl="0" indent="0" algn="l" rtl="0">
              <a:lnSpc>
                <a:spcPct val="150000"/>
              </a:lnSpc>
              <a:spcBef>
                <a:spcPts val="1500"/>
              </a:spcBef>
              <a:spcAft>
                <a:spcPts val="0"/>
              </a:spcAft>
              <a:buNone/>
            </a:pPr>
            <a:r>
              <a:rPr lang="en" sz="1400" b="1" i="1">
                <a:solidFill>
                  <a:srgbClr val="F3F3F3"/>
                </a:solidFill>
                <a:highlight>
                  <a:srgbClr val="000000"/>
                </a:highlight>
                <a:latin typeface="Merriweather"/>
                <a:ea typeface="Merriweather"/>
                <a:cs typeface="Merriweather"/>
                <a:sym typeface="Merriweather"/>
              </a:rPr>
              <a:t>Escrow System</a:t>
            </a:r>
            <a:r>
              <a:rPr lang="en" sz="1400" b="1">
                <a:solidFill>
                  <a:srgbClr val="F3F3F3"/>
                </a:solidFill>
                <a:latin typeface="Merriweather"/>
                <a:ea typeface="Merriweather"/>
                <a:cs typeface="Merriweather"/>
                <a:sym typeface="Merriweather"/>
              </a:rPr>
              <a:t>,Escrow</a:t>
            </a:r>
            <a:r>
              <a:rPr lang="en" sz="1400">
                <a:solidFill>
                  <a:srgbClr val="F3F3F3"/>
                </a:solidFill>
                <a:latin typeface="Merriweather"/>
                <a:ea typeface="Merriweather"/>
                <a:cs typeface="Merriweather"/>
                <a:sym typeface="Merriweather"/>
              </a:rPr>
              <a:t> adalah suatu perjanjian legal di mana sebuah barang (umumnya berupa uang, namun bisa juga benda apapun lainnya) disimpan seorang pihak ketiga (yang dinamakan agen </a:t>
            </a:r>
            <a:r>
              <a:rPr lang="en" sz="1400" b="1">
                <a:solidFill>
                  <a:srgbClr val="F3F3F3"/>
                </a:solidFill>
                <a:latin typeface="Merriweather"/>
                <a:ea typeface="Merriweather"/>
                <a:cs typeface="Merriweather"/>
                <a:sym typeface="Merriweather"/>
              </a:rPr>
              <a:t>escrow</a:t>
            </a:r>
            <a:r>
              <a:rPr lang="en" sz="1400">
                <a:solidFill>
                  <a:srgbClr val="F3F3F3"/>
                </a:solidFill>
                <a:latin typeface="Merriweather"/>
                <a:ea typeface="Merriweather"/>
                <a:cs typeface="Merriweather"/>
                <a:sym typeface="Merriweather"/>
              </a:rPr>
              <a:t>) sementara menunggu isi kontrak dipenuhi.</a:t>
            </a:r>
            <a:endParaRPr sz="1400">
              <a:solidFill>
                <a:srgbClr val="F3F3F3"/>
              </a:solidFill>
              <a:latin typeface="Merriweather"/>
              <a:ea typeface="Merriweather"/>
              <a:cs typeface="Merriweather"/>
              <a:sym typeface="Merriweather"/>
            </a:endParaRPr>
          </a:p>
          <a:p>
            <a:pPr marL="0" lvl="0" indent="0" algn="l" rtl="0">
              <a:lnSpc>
                <a:spcPct val="150000"/>
              </a:lnSpc>
              <a:spcBef>
                <a:spcPts val="1500"/>
              </a:spcBef>
              <a:spcAft>
                <a:spcPts val="0"/>
              </a:spcAft>
              <a:buNone/>
            </a:pPr>
            <a:r>
              <a:rPr lang="en" sz="1400">
                <a:solidFill>
                  <a:srgbClr val="F3F3F3"/>
                </a:solidFill>
                <a:latin typeface="Merriweather"/>
                <a:ea typeface="Merriweather"/>
                <a:cs typeface="Merriweather"/>
                <a:sym typeface="Merriweather"/>
              </a:rPr>
              <a:t>Konsep seperti ini sudah diterapkan oleh beberapa Usaha E-commerce seperti bukalapak, tokopedia dll,</a:t>
            </a:r>
            <a:endParaRPr sz="1400">
              <a:solidFill>
                <a:srgbClr val="F3F3F3"/>
              </a:solidFill>
              <a:latin typeface="Merriweather"/>
              <a:ea typeface="Merriweather"/>
              <a:cs typeface="Merriweather"/>
              <a:sym typeface="Merriweather"/>
            </a:endParaRPr>
          </a:p>
          <a:p>
            <a:pPr marL="0" lvl="0" indent="0" algn="just" rtl="0">
              <a:lnSpc>
                <a:spcPct val="150000"/>
              </a:lnSpc>
              <a:spcBef>
                <a:spcPts val="800"/>
              </a:spcBef>
              <a:spcAft>
                <a:spcPts val="800"/>
              </a:spcAft>
              <a:buNone/>
            </a:pPr>
            <a:endParaRPr sz="1400" b="1" i="1">
              <a:solidFill>
                <a:srgbClr val="F3F3F3"/>
              </a:solidFill>
              <a:latin typeface="Merriweather"/>
              <a:ea typeface="Merriweather"/>
              <a:cs typeface="Merriweather"/>
              <a:sym typeface="Merriweather"/>
            </a:endParaRPr>
          </a:p>
        </p:txBody>
      </p:sp>
      <p:pic>
        <p:nvPicPr>
          <p:cNvPr id="95" name="Google Shape;95;p18"/>
          <p:cNvPicPr preferRelativeResize="0"/>
          <p:nvPr/>
        </p:nvPicPr>
        <p:blipFill>
          <a:blip r:embed="rId3">
            <a:alphaModFix/>
          </a:blip>
          <a:stretch>
            <a:fillRect/>
          </a:stretch>
        </p:blipFill>
        <p:spPr>
          <a:xfrm>
            <a:off x="4639200" y="1588688"/>
            <a:ext cx="4200000" cy="1966120"/>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Jenis Jenis Security</a:t>
            </a:r>
            <a:endParaRPr/>
          </a:p>
        </p:txBody>
      </p:sp>
      <p:sp>
        <p:nvSpPr>
          <p:cNvPr id="101" name="Google Shape;101;p19"/>
          <p:cNvSpPr txBox="1">
            <a:spLocks noGrp="1"/>
          </p:cNvSpPr>
          <p:nvPr>
            <p:ph type="body" idx="1"/>
          </p:nvPr>
        </p:nvSpPr>
        <p:spPr>
          <a:xfrm>
            <a:off x="311700" y="1152475"/>
            <a:ext cx="4327500" cy="3416400"/>
          </a:xfrm>
          <a:prstGeom prst="rect">
            <a:avLst/>
          </a:prstGeom>
        </p:spPr>
        <p:txBody>
          <a:bodyPr spcFirstLastPara="1" wrap="square" lIns="91425" tIns="91425" rIns="91425" bIns="91425" anchor="t" anchorCtr="0">
            <a:noAutofit/>
          </a:bodyPr>
          <a:lstStyle/>
          <a:p>
            <a:pPr marL="0" lvl="0" indent="0" algn="l" rtl="0">
              <a:lnSpc>
                <a:spcPct val="150000"/>
              </a:lnSpc>
              <a:spcBef>
                <a:spcPts val="1500"/>
              </a:spcBef>
              <a:spcAft>
                <a:spcPts val="0"/>
              </a:spcAft>
              <a:buNone/>
            </a:pPr>
            <a:r>
              <a:rPr lang="en" sz="1400" b="1" i="1">
                <a:solidFill>
                  <a:srgbClr val="FFFFFF"/>
                </a:solidFill>
                <a:highlight>
                  <a:srgbClr val="000000"/>
                </a:highlight>
                <a:latin typeface="Merriweather"/>
                <a:ea typeface="Merriweather"/>
                <a:cs typeface="Merriweather"/>
                <a:sym typeface="Merriweather"/>
              </a:rPr>
              <a:t>Time stamping</a:t>
            </a:r>
            <a:r>
              <a:rPr lang="en" sz="1400" b="1">
                <a:solidFill>
                  <a:srgbClr val="FFFFFF"/>
                </a:solidFill>
                <a:latin typeface="Merriweather"/>
                <a:ea typeface="Merriweather"/>
                <a:cs typeface="Merriweather"/>
                <a:sym typeface="Merriweather"/>
              </a:rPr>
              <a:t>, </a:t>
            </a:r>
            <a:r>
              <a:rPr lang="en" sz="1400">
                <a:solidFill>
                  <a:srgbClr val="FFFFFF"/>
                </a:solidFill>
                <a:latin typeface="Merriweather"/>
                <a:ea typeface="Merriweather"/>
                <a:cs typeface="Merriweather"/>
                <a:sym typeface="Merriweather"/>
              </a:rPr>
              <a:t>Saat terjadinya suatu kesepakatan dalam dunia bisnis, mengenai waktu transaksi atau pembuatan suatu perjanjian, dibutuhkan suatu “waktu” yang disepakati secara bersama. Waktu itu bukanlah waktu di jam komputer masing–masing, tapi didapatkan dari suatu sumber yang terpercaya.</a:t>
            </a:r>
            <a:endParaRPr sz="1400">
              <a:solidFill>
                <a:srgbClr val="FFFFFF"/>
              </a:solidFill>
              <a:latin typeface="Merriweather"/>
              <a:ea typeface="Merriweather"/>
              <a:cs typeface="Merriweather"/>
              <a:sym typeface="Merriweather"/>
            </a:endParaRPr>
          </a:p>
          <a:p>
            <a:pPr marL="0" lvl="0" indent="0" algn="just" rtl="0">
              <a:lnSpc>
                <a:spcPct val="150000"/>
              </a:lnSpc>
              <a:spcBef>
                <a:spcPts val="800"/>
              </a:spcBef>
              <a:spcAft>
                <a:spcPts val="800"/>
              </a:spcAft>
              <a:buNone/>
            </a:pPr>
            <a:endParaRPr sz="1400" b="1" i="1">
              <a:solidFill>
                <a:srgbClr val="FFFFFF"/>
              </a:solidFill>
              <a:latin typeface="Merriweather"/>
              <a:ea typeface="Merriweather"/>
              <a:cs typeface="Merriweather"/>
              <a:sym typeface="Merriweather"/>
            </a:endParaRPr>
          </a:p>
        </p:txBody>
      </p:sp>
      <p:pic>
        <p:nvPicPr>
          <p:cNvPr id="102" name="Google Shape;102;p19"/>
          <p:cNvPicPr preferRelativeResize="0"/>
          <p:nvPr/>
        </p:nvPicPr>
        <p:blipFill>
          <a:blip r:embed="rId3">
            <a:alphaModFix/>
          </a:blip>
          <a:stretch>
            <a:fillRect/>
          </a:stretch>
        </p:blipFill>
        <p:spPr>
          <a:xfrm>
            <a:off x="4863650" y="1152475"/>
            <a:ext cx="4040700" cy="2424420"/>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Jenis Jenis Security</a:t>
            </a:r>
            <a:endParaRPr/>
          </a:p>
          <a:p>
            <a:pPr marL="0" lvl="0" indent="0" algn="l" rtl="0">
              <a:spcBef>
                <a:spcPts val="0"/>
              </a:spcBef>
              <a:spcAft>
                <a:spcPts val="0"/>
              </a:spcAft>
              <a:buNone/>
            </a:pPr>
            <a:endParaRPr/>
          </a:p>
        </p:txBody>
      </p:sp>
      <p:sp>
        <p:nvSpPr>
          <p:cNvPr id="108" name="Google Shape;108;p20"/>
          <p:cNvSpPr txBox="1">
            <a:spLocks noGrp="1"/>
          </p:cNvSpPr>
          <p:nvPr>
            <p:ph type="body" idx="1"/>
          </p:nvPr>
        </p:nvSpPr>
        <p:spPr>
          <a:xfrm>
            <a:off x="311700" y="1152475"/>
            <a:ext cx="4326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i="1">
                <a:solidFill>
                  <a:srgbClr val="F3F3F3"/>
                </a:solidFill>
                <a:highlight>
                  <a:srgbClr val="000000"/>
                </a:highlight>
                <a:latin typeface="Merriweather"/>
                <a:ea typeface="Merriweather"/>
                <a:cs typeface="Merriweather"/>
                <a:sym typeface="Merriweather"/>
              </a:rPr>
              <a:t>Firewall</a:t>
            </a:r>
            <a:r>
              <a:rPr lang="en" sz="1400" b="1" i="1">
                <a:solidFill>
                  <a:srgbClr val="434343"/>
                </a:solidFill>
                <a:latin typeface="Merriweather"/>
                <a:ea typeface="Merriweather"/>
                <a:cs typeface="Merriweather"/>
                <a:sym typeface="Merriweather"/>
              </a:rPr>
              <a:t> </a:t>
            </a:r>
            <a:r>
              <a:rPr lang="en" sz="1400">
                <a:solidFill>
                  <a:srgbClr val="F3F3F3"/>
                </a:solidFill>
                <a:latin typeface="Merriweather"/>
                <a:ea typeface="Merriweather"/>
                <a:cs typeface="Merriweather"/>
                <a:sym typeface="Merriweather"/>
              </a:rPr>
              <a:t>( Menyaring serta Melindungi lalu lintas data di jaringan atau server). Firewall akan bertindak sebagai pelindung atau pembatas terhadap orang-orang yang tidak berhak untuk mengakses jaringan kita. </a:t>
            </a:r>
            <a:endParaRPr sz="1400">
              <a:solidFill>
                <a:srgbClr val="F3F3F3"/>
              </a:solidFill>
              <a:latin typeface="Merriweather"/>
              <a:ea typeface="Merriweather"/>
              <a:cs typeface="Merriweather"/>
              <a:sym typeface="Merriweather"/>
            </a:endParaRPr>
          </a:p>
          <a:p>
            <a:pPr marL="0" lvl="0" indent="0" algn="l" rtl="0">
              <a:spcBef>
                <a:spcPts val="1600"/>
              </a:spcBef>
              <a:spcAft>
                <a:spcPts val="1600"/>
              </a:spcAft>
              <a:buNone/>
            </a:pPr>
            <a:endParaRPr sz="1400"/>
          </a:p>
        </p:txBody>
      </p:sp>
      <p:pic>
        <p:nvPicPr>
          <p:cNvPr id="109" name="Google Shape;109;p20"/>
          <p:cNvPicPr preferRelativeResize="0"/>
          <p:nvPr/>
        </p:nvPicPr>
        <p:blipFill>
          <a:blip r:embed="rId3">
            <a:alphaModFix/>
          </a:blip>
          <a:stretch>
            <a:fillRect/>
          </a:stretch>
        </p:blipFill>
        <p:spPr>
          <a:xfrm>
            <a:off x="4638600" y="1073225"/>
            <a:ext cx="4200601" cy="2625375"/>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Jenis Jenis Security</a:t>
            </a:r>
            <a:endParaRPr/>
          </a:p>
        </p:txBody>
      </p:sp>
      <p:sp>
        <p:nvSpPr>
          <p:cNvPr id="115" name="Google Shape;115;p21"/>
          <p:cNvSpPr txBox="1">
            <a:spLocks noGrp="1"/>
          </p:cNvSpPr>
          <p:nvPr>
            <p:ph type="body" idx="1"/>
          </p:nvPr>
        </p:nvSpPr>
        <p:spPr>
          <a:xfrm>
            <a:off x="311700" y="1152475"/>
            <a:ext cx="4327500" cy="34164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sz="1400" b="1" i="1">
                <a:solidFill>
                  <a:srgbClr val="F3F3F3"/>
                </a:solidFill>
                <a:highlight>
                  <a:srgbClr val="000000"/>
                </a:highlight>
                <a:latin typeface="Merriweather"/>
                <a:ea typeface="Merriweather"/>
                <a:cs typeface="Merriweather"/>
                <a:sym typeface="Merriweather"/>
              </a:rPr>
              <a:t>SSL</a:t>
            </a:r>
            <a:r>
              <a:rPr lang="en" sz="1400" b="1" i="1">
                <a:solidFill>
                  <a:srgbClr val="F3F3F3"/>
                </a:solidFill>
                <a:latin typeface="Merriweather"/>
                <a:ea typeface="Merriweather"/>
                <a:cs typeface="Merriweather"/>
                <a:sym typeface="Merriweather"/>
              </a:rPr>
              <a:t> </a:t>
            </a:r>
            <a:r>
              <a:rPr lang="en" sz="1400">
                <a:solidFill>
                  <a:srgbClr val="F3F3F3"/>
                </a:solidFill>
                <a:latin typeface="Merriweather"/>
                <a:ea typeface="Merriweather"/>
                <a:cs typeface="Merriweather"/>
                <a:sym typeface="Merriweather"/>
              </a:rPr>
              <a:t>Secure Socket Layer adalah cara sebuah situs web membuat sambungan aman dengan browser web pengguna, SSL menciptakan sebuah link yang terenkripsi antara sesi browser mereka dan web server. </a:t>
            </a:r>
            <a:endParaRPr sz="1400">
              <a:solidFill>
                <a:srgbClr val="F3F3F3"/>
              </a:solidFill>
              <a:latin typeface="Merriweather"/>
              <a:ea typeface="Merriweather"/>
              <a:cs typeface="Merriweather"/>
              <a:sym typeface="Merriweather"/>
            </a:endParaRPr>
          </a:p>
          <a:p>
            <a:pPr marL="0" lvl="0" indent="0" algn="just" rtl="0">
              <a:lnSpc>
                <a:spcPct val="150000"/>
              </a:lnSpc>
              <a:spcBef>
                <a:spcPts val="800"/>
              </a:spcBef>
              <a:spcAft>
                <a:spcPts val="800"/>
              </a:spcAft>
              <a:buNone/>
            </a:pPr>
            <a:r>
              <a:rPr lang="en" sz="1400">
                <a:solidFill>
                  <a:srgbClr val="F3F3F3"/>
                </a:solidFill>
                <a:latin typeface="Merriweather"/>
                <a:ea typeface="Merriweather"/>
                <a:cs typeface="Merriweather"/>
                <a:sym typeface="Merriweather"/>
              </a:rPr>
              <a:t>Hampir semua aplikasi web e-commerce menggunakan SSL untuk menciptakan koneksi aman untuk pengguna</a:t>
            </a:r>
            <a:endParaRPr sz="1400">
              <a:solidFill>
                <a:srgbClr val="F3F3F3"/>
              </a:solidFill>
              <a:latin typeface="Merriweather"/>
              <a:ea typeface="Merriweather"/>
              <a:cs typeface="Merriweather"/>
              <a:sym typeface="Merriweather"/>
            </a:endParaRPr>
          </a:p>
        </p:txBody>
      </p:sp>
      <p:pic>
        <p:nvPicPr>
          <p:cNvPr id="116" name="Google Shape;116;p21"/>
          <p:cNvPicPr preferRelativeResize="0"/>
          <p:nvPr/>
        </p:nvPicPr>
        <p:blipFill>
          <a:blip r:embed="rId3">
            <a:alphaModFix/>
          </a:blip>
          <a:stretch>
            <a:fillRect/>
          </a:stretch>
        </p:blipFill>
        <p:spPr>
          <a:xfrm>
            <a:off x="4834825" y="445025"/>
            <a:ext cx="4200000" cy="1869364"/>
          </a:xfrm>
          <a:prstGeom prst="rect">
            <a:avLst/>
          </a:prstGeom>
          <a:noFill/>
          <a:ln>
            <a:noFill/>
          </a:ln>
        </p:spPr>
      </p:pic>
      <p:pic>
        <p:nvPicPr>
          <p:cNvPr id="117" name="Google Shape;117;p21"/>
          <p:cNvPicPr preferRelativeResize="0"/>
          <p:nvPr/>
        </p:nvPicPr>
        <p:blipFill>
          <a:blip r:embed="rId4">
            <a:alphaModFix/>
          </a:blip>
          <a:stretch>
            <a:fillRect/>
          </a:stretch>
        </p:blipFill>
        <p:spPr>
          <a:xfrm>
            <a:off x="4936088" y="2469702"/>
            <a:ext cx="3997474" cy="1625648"/>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205</TotalTime>
  <Words>411</Words>
  <Application>Microsoft Office PowerPoint</Application>
  <PresentationFormat>On-screen Show (16:9)</PresentationFormat>
  <Paragraphs>43</Paragraphs>
  <Slides>13</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Average</vt:lpstr>
      <vt:lpstr>Wingdings</vt:lpstr>
      <vt:lpstr>Oswald</vt:lpstr>
      <vt:lpstr>Merriweather</vt:lpstr>
      <vt:lpstr>Arial</vt:lpstr>
      <vt:lpstr>Slate</vt:lpstr>
      <vt:lpstr>Security dalam  E-Commerce</vt:lpstr>
      <vt:lpstr>Pendahuluan</vt:lpstr>
      <vt:lpstr>Pilar Keamanan Sistem e-Commerce</vt:lpstr>
      <vt:lpstr>Jenis Jenis Security</vt:lpstr>
      <vt:lpstr>Jenis Jenis Security</vt:lpstr>
      <vt:lpstr>Jenis Jenis Security</vt:lpstr>
      <vt:lpstr>Jenis Jenis Security</vt:lpstr>
      <vt:lpstr>Jenis Jenis Security </vt:lpstr>
      <vt:lpstr>Jenis Jenis Security</vt:lpstr>
      <vt:lpstr>Siklus Keamanan E-commerce (Sisi  Customer)</vt:lpstr>
      <vt:lpstr>Siklus Keamanan E-commerce (Sisi Seller)</vt:lpstr>
      <vt:lpstr>Daftar Pustaka</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dalam  E-Commerce</dc:title>
  <dc:creator>HP</dc:creator>
  <cp:lastModifiedBy>INDRA</cp:lastModifiedBy>
  <cp:revision>11</cp:revision>
  <dcterms:modified xsi:type="dcterms:W3CDTF">2019-09-18T23:23:08Z</dcterms:modified>
</cp:coreProperties>
</file>