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61" r:id="rId4"/>
    <p:sldId id="260" r:id="rId5"/>
    <p:sldId id="262" r:id="rId6"/>
    <p:sldId id="303" r:id="rId7"/>
    <p:sldId id="273" r:id="rId8"/>
    <p:sldId id="263" r:id="rId9"/>
    <p:sldId id="264" r:id="rId10"/>
    <p:sldId id="267" r:id="rId11"/>
    <p:sldId id="266" r:id="rId12"/>
    <p:sldId id="270" r:id="rId13"/>
    <p:sldId id="312" r:id="rId14"/>
    <p:sldId id="313" r:id="rId15"/>
    <p:sldId id="272" r:id="rId16"/>
    <p:sldId id="274" r:id="rId17"/>
    <p:sldId id="275" r:id="rId18"/>
    <p:sldId id="314" r:id="rId19"/>
    <p:sldId id="315" r:id="rId20"/>
    <p:sldId id="277" r:id="rId21"/>
    <p:sldId id="278" r:id="rId22"/>
    <p:sldId id="279" r:id="rId23"/>
    <p:sldId id="301" r:id="rId24"/>
    <p:sldId id="306" r:id="rId25"/>
    <p:sldId id="307" r:id="rId26"/>
    <p:sldId id="309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fanda Husni" initials="IH" lastIdx="1" clrIdx="0">
    <p:extLst>
      <p:ext uri="{19B8F6BF-5375-455C-9EA6-DF929625EA0E}">
        <p15:presenceInfo xmlns:p15="http://schemas.microsoft.com/office/powerpoint/2012/main" userId="23936b025f9ea0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A7E"/>
    <a:srgbClr val="1B212D"/>
    <a:srgbClr val="F7F7F7"/>
    <a:srgbClr val="213B59"/>
    <a:srgbClr val="326E8F"/>
    <a:srgbClr val="DEDEDE"/>
    <a:srgbClr val="DDD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AFA75D-F98D-4B28-8BE1-6E56E77401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B7577-A7DD-471D-B1E1-10B128CA5F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44C66-ADB8-4634-9993-CEDE7427922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DD8BE-C349-4104-96E3-393C3F080D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12EC-6C08-4F79-9301-7EFCAC85D9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A91EB-DECC-4CC0-95CA-8631EDB0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E1D30-877B-49B5-ADF6-9B12964F184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C4A80-FBD0-4A00-8045-4DADFF30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B769-C697-4EF5-AC44-C9E31D25E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F3C90-F6F9-435B-BBAC-15A847589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205-9BEA-421F-8048-638FD357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413-EFFF-485D-921D-C0BDD7D74EDA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6739E-1070-43B2-9CD5-53FE3A56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C0D8-7C8F-4B13-BBDD-0862ED4B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D235-02FC-43AE-A66E-527AEBA1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75611-2412-424F-952D-85980740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2E12-DBDA-4230-B5A0-36108969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480C-94C4-495F-9B27-1FFF68705208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1F45-3AF5-4DA9-8F81-369EAF5A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5BE3-EF36-4D17-BFE9-85F6EB7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1BF3A-670A-44C6-A7C3-5A116F70B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17B40-83B7-4970-9A57-8A578EF29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7AAA-DFCC-4409-9DF2-38973CC3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65EB-2880-446F-90C3-069A7FC6979E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FC8A-F110-4A29-8EE3-D02A48D4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C067-8699-4229-BE19-0FAF094E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0F50-A778-4D8F-91D1-12CBC70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F956-8FBF-45CA-949F-DFB7C514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74B5-B246-42C8-AF83-571EFE5A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C12C-1E1D-43AD-9C49-555CC37FED2B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5DD4-141F-49DC-BFA1-25BBC4C1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3DDFE-0641-4F5E-BDF1-08B5F77E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3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C0-F91C-48BA-9D02-F31362DA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64278-A4CD-4D8F-A740-33103D58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7E85-373F-40CF-A80A-185EEC6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F8C-AEC6-4FD0-B372-139E8B9D8861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C632-A289-4FB9-8430-7B04522D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5DC2-9FDE-4696-A91B-53060A08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252D-716E-45E0-A8B7-24B4019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40D0-91D1-49E8-A6C6-788BDB692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D6BCC-F3E9-4142-B1D9-501D844CE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6B8BE-9473-4412-8528-6F48BCA0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018F-FAD5-48D4-B798-CD0C00B6DE80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9656-65D6-401C-8203-8777F2E7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B6C04-44EB-422A-9D29-36E79D38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111-A830-45D8-A9ED-53232849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1EB23-610D-4C0D-A11E-1C893349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8EEE0-1B1F-43B2-B632-AB2EC977F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1240-D8B8-4954-943E-118915087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10123-1ACB-4E7F-94B1-03D32451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D06AB-C15F-4EC5-B5AB-1C79F474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2107-8991-4F0E-A026-2BC325339A73}" type="datetime1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7B797-33C4-4C4C-B859-733402CD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E4069-DE9B-409D-B949-79BFF8E2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7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985A-6EA0-45D2-B68F-168C2220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66933-CC64-4B08-8601-4F8F4E32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D39A-BC50-4DA9-A24D-FF4520867069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4A1A5-3A0D-4D68-84A3-978E73FB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8351C-3850-4C6F-BCF6-566F0BE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0C9F1-7372-46EB-A645-6BE0CFD2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7912-994D-47F7-9DF4-0EA732942951}" type="datetime1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A0A68-5F42-4922-B69C-44E0BAA1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1FB0-EBF2-4CF0-AD09-E31B298E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C14F-BC45-4657-80F4-6408BB78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E4DA-EDB5-4E13-8425-56DAA95C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A08A6-D3F9-41C3-9DA6-1A1EB9D4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65BA-6393-4AE9-9B51-0B5AAA67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3F91-D753-44DF-AB0B-C54EB9CF7579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48A31-DECD-4D41-BAC6-4B27DD3E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3BE72-4F7E-46DA-A694-1439629D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B082-B3BE-4EE7-9159-49D126CB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0ECA1-E8A5-4BAC-BAFD-90932FD23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5DB27-1DD4-420D-8A80-9F30B1EBC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8C6AC-162D-43F4-8097-0A3001FB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D7D9-BD8A-4B55-9DF8-B01A3C70EB53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9542-65B6-46B0-937C-0123151C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AF000-4D12-410E-9EEA-AF73F8D8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8C449-158A-4EEC-8944-840D9FDF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3AAFB-05A8-4933-820E-34F348723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A2D6-435B-44E8-BE65-B2CBA404C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E9E0-8F3F-4A91-964E-E2D93E790E33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2596-9620-4A2F-972A-537332E9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A2764-6278-47B7-B2EE-4958598B5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6DF3-E5E9-4E5B-8622-A477B6AE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5E17-D835-48FE-8F39-D385FB4E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370" y="3314649"/>
            <a:ext cx="6757671" cy="132556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err="1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Peramalan</a:t>
            </a:r>
            <a: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Beban </a:t>
            </a:r>
            <a:r>
              <a:rPr lang="en-US" sz="2000" b="1" dirty="0" err="1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Jangka</a:t>
            </a:r>
            <a: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Pendek</a:t>
            </a:r>
            <a: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Sistem</a:t>
            </a:r>
            <a: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Kelistrikan</a:t>
            </a:r>
            <a: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Kalimantan Barat </a:t>
            </a:r>
            <a:r>
              <a:rPr lang="en-US" sz="2000" b="1" dirty="0" err="1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dengan</a:t>
            </a:r>
            <a: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Menggunakan</a:t>
            </a:r>
            <a: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Metode</a:t>
            </a:r>
            <a: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Long Short Term Memory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12B1BDB-3D54-4FA4-90A9-86A934562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r="33548"/>
          <a:stretch/>
        </p:blipFill>
        <p:spPr>
          <a:xfrm>
            <a:off x="10579505" y="1"/>
            <a:ext cx="1288027" cy="6866807"/>
          </a:xfr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58FA3D4-BAEE-458E-BE15-71DF17291C30}"/>
              </a:ext>
            </a:extLst>
          </p:cNvPr>
          <p:cNvSpPr/>
          <p:nvPr/>
        </p:nvSpPr>
        <p:spPr>
          <a:xfrm>
            <a:off x="10264875" y="0"/>
            <a:ext cx="333852" cy="6858000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oogle Shape;132;p25">
            <a:extLst>
              <a:ext uri="{FF2B5EF4-FFF2-40B4-BE49-F238E27FC236}">
                <a16:creationId xmlns:a16="http://schemas.microsoft.com/office/drawing/2014/main" id="{8534D447-1E17-40E8-92CC-98383EEDF0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0" y="1"/>
            <a:ext cx="985947" cy="98594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662275-C00E-4F8A-B55E-9E50C325DDE7}"/>
              </a:ext>
            </a:extLst>
          </p:cNvPr>
          <p:cNvSpPr txBox="1"/>
          <p:nvPr/>
        </p:nvSpPr>
        <p:spPr>
          <a:xfrm>
            <a:off x="1126761" y="18456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326E8F"/>
                </a:solidFill>
                <a:latin typeface="SF UI Display" panose="00000400000000000000" pitchFamily="50" charset="0"/>
              </a:rPr>
              <a:t>Departemen</a:t>
            </a:r>
            <a:r>
              <a:rPr lang="en-US" sz="1600" dirty="0">
                <a:solidFill>
                  <a:srgbClr val="326E8F"/>
                </a:solidFill>
                <a:latin typeface="SF UI Display" panose="00000400000000000000" pitchFamily="50" charset="0"/>
              </a:rPr>
              <a:t> Teknik </a:t>
            </a:r>
            <a:r>
              <a:rPr lang="en-US" sz="1600" dirty="0" err="1">
                <a:solidFill>
                  <a:srgbClr val="326E8F"/>
                </a:solidFill>
                <a:latin typeface="SF UI Display" panose="00000400000000000000" pitchFamily="50" charset="0"/>
              </a:rPr>
              <a:t>Elektro</a:t>
            </a:r>
            <a:r>
              <a:rPr lang="en-US" sz="1600" dirty="0">
                <a:solidFill>
                  <a:srgbClr val="326E8F"/>
                </a:solidFill>
                <a:latin typeface="SF UI Display" panose="00000400000000000000" pitchFamily="50" charset="0"/>
              </a:rPr>
              <a:t> </a:t>
            </a:r>
          </a:p>
          <a:p>
            <a:r>
              <a:rPr lang="en-US" sz="1600" dirty="0">
                <a:solidFill>
                  <a:srgbClr val="326E8F"/>
                </a:solidFill>
                <a:latin typeface="SF UI Display" panose="00000400000000000000" pitchFamily="50" charset="0"/>
              </a:rPr>
              <a:t>&amp; </a:t>
            </a:r>
            <a:r>
              <a:rPr lang="en-US" sz="1600" dirty="0" err="1">
                <a:solidFill>
                  <a:srgbClr val="326E8F"/>
                </a:solidFill>
                <a:latin typeface="SF UI Display" panose="00000400000000000000" pitchFamily="50" charset="0"/>
              </a:rPr>
              <a:t>Teknologi</a:t>
            </a:r>
            <a:r>
              <a:rPr lang="en-US" sz="1600" dirty="0">
                <a:solidFill>
                  <a:srgbClr val="326E8F"/>
                </a:solidFill>
                <a:latin typeface="SF UI Display" panose="00000400000000000000" pitchFamily="50" charset="0"/>
              </a:rPr>
              <a:t> </a:t>
            </a:r>
            <a:r>
              <a:rPr lang="en-US" sz="1600" dirty="0" err="1">
                <a:solidFill>
                  <a:srgbClr val="326E8F"/>
                </a:solidFill>
                <a:latin typeface="SF UI Display" panose="00000400000000000000" pitchFamily="50" charset="0"/>
              </a:rPr>
              <a:t>Informasi</a:t>
            </a:r>
            <a:endParaRPr lang="en-US" sz="1600" dirty="0">
              <a:solidFill>
                <a:srgbClr val="326E8F"/>
              </a:solidFill>
              <a:latin typeface="SF UI Display" panose="00000400000000000000" pitchFamily="50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284B23-07F0-4DA2-8816-6B3C426BEBB6}"/>
              </a:ext>
            </a:extLst>
          </p:cNvPr>
          <p:cNvCxnSpPr>
            <a:cxnSpLocks/>
          </p:cNvCxnSpPr>
          <p:nvPr/>
        </p:nvCxnSpPr>
        <p:spPr>
          <a:xfrm>
            <a:off x="1039419" y="218727"/>
            <a:ext cx="0" cy="518692"/>
          </a:xfrm>
          <a:prstGeom prst="line">
            <a:avLst/>
          </a:prstGeom>
          <a:ln w="28575">
            <a:solidFill>
              <a:srgbClr val="326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57885206-E648-4B5F-810C-0489A5A720F9}"/>
              </a:ext>
            </a:extLst>
          </p:cNvPr>
          <p:cNvSpPr txBox="1">
            <a:spLocks/>
          </p:cNvSpPr>
          <p:nvPr/>
        </p:nvSpPr>
        <p:spPr>
          <a:xfrm>
            <a:off x="3800026" y="2726767"/>
            <a:ext cx="2792361" cy="487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SKRIPSI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E421309-5425-48E0-A77C-9D477ABD6589}"/>
              </a:ext>
            </a:extLst>
          </p:cNvPr>
          <p:cNvSpPr txBox="1">
            <a:spLocks/>
          </p:cNvSpPr>
          <p:nvPr/>
        </p:nvSpPr>
        <p:spPr>
          <a:xfrm>
            <a:off x="1651605" y="4679541"/>
            <a:ext cx="7089201" cy="487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Irfanda Husni </a:t>
            </a:r>
            <a:r>
              <a:rPr lang="en-US" sz="1600" b="1" dirty="0" err="1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Sahid</a:t>
            </a:r>
            <a:r>
              <a:rPr lang="en-US" sz="16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| 15/380132/TK/43316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74D84C-7EF0-4F7B-931A-16BE1D226F41}"/>
              </a:ext>
            </a:extLst>
          </p:cNvPr>
          <p:cNvSpPr/>
          <p:nvPr/>
        </p:nvSpPr>
        <p:spPr>
          <a:xfrm>
            <a:off x="11863629" y="0"/>
            <a:ext cx="333852" cy="6858000"/>
          </a:xfrm>
          <a:prstGeom prst="rect">
            <a:avLst/>
          </a:prstGeom>
          <a:solidFill>
            <a:srgbClr val="1B212D"/>
          </a:solidFill>
          <a:ln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E2D6A38-EBE6-4579-9880-470F92EAF8C4}"/>
              </a:ext>
            </a:extLst>
          </p:cNvPr>
          <p:cNvSpPr txBox="1">
            <a:spLocks/>
          </p:cNvSpPr>
          <p:nvPr/>
        </p:nvSpPr>
        <p:spPr>
          <a:xfrm>
            <a:off x="-1727232" y="6429693"/>
            <a:ext cx="7089201" cy="487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Adobe Fan Heiti Std B" panose="020B0700000000000000" pitchFamily="34" charset="-128"/>
                <a:cs typeface="Arial" panose="020B0604020202020204" pitchFamily="34" charset="0"/>
              </a:rPr>
              <a:t>Sumber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dobe Fan Heiti Std B" panose="020B0700000000000000" pitchFamily="34" charset="-128"/>
                <a:cs typeface="Arial" panose="020B0604020202020204" pitchFamily="34" charset="0"/>
              </a:rPr>
              <a:t> Gambar : https://zertical.tumblr.com/post/74662161603</a:t>
            </a:r>
          </a:p>
        </p:txBody>
      </p:sp>
    </p:spTree>
    <p:extLst>
      <p:ext uri="{BB962C8B-B14F-4D97-AF65-F5344CB8AC3E}">
        <p14:creationId xmlns:p14="http://schemas.microsoft.com/office/powerpoint/2010/main" val="81537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838C6FC-6C65-4FF9-8649-6CF7C0BF9F15}"/>
              </a:ext>
            </a:extLst>
          </p:cNvPr>
          <p:cNvSpPr/>
          <p:nvPr/>
        </p:nvSpPr>
        <p:spPr>
          <a:xfrm>
            <a:off x="8515275" y="5612333"/>
            <a:ext cx="2858728" cy="251643"/>
          </a:xfrm>
          <a:prstGeom prst="rect">
            <a:avLst/>
          </a:prstGeom>
          <a:solidFill>
            <a:srgbClr val="1B212D"/>
          </a:solidFill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0D2ADA-1B49-4027-9908-CCC290D79A93}"/>
              </a:ext>
            </a:extLst>
          </p:cNvPr>
          <p:cNvSpPr/>
          <p:nvPr/>
        </p:nvSpPr>
        <p:spPr>
          <a:xfrm>
            <a:off x="8480207" y="3024841"/>
            <a:ext cx="2858728" cy="251643"/>
          </a:xfrm>
          <a:prstGeom prst="rect">
            <a:avLst/>
          </a:prstGeom>
          <a:solidFill>
            <a:srgbClr val="1B212D"/>
          </a:solidFill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580474-B2D1-4865-B3B8-E26DB02813FB}"/>
              </a:ext>
            </a:extLst>
          </p:cNvPr>
          <p:cNvSpPr/>
          <p:nvPr/>
        </p:nvSpPr>
        <p:spPr>
          <a:xfrm>
            <a:off x="4809511" y="4322707"/>
            <a:ext cx="2858728" cy="251643"/>
          </a:xfrm>
          <a:prstGeom prst="rect">
            <a:avLst/>
          </a:prstGeom>
          <a:solidFill>
            <a:srgbClr val="1B212D"/>
          </a:solidFill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BA5F1D-29D1-4792-898D-712FE0C4F124}"/>
              </a:ext>
            </a:extLst>
          </p:cNvPr>
          <p:cNvSpPr/>
          <p:nvPr/>
        </p:nvSpPr>
        <p:spPr>
          <a:xfrm>
            <a:off x="1103745" y="4350773"/>
            <a:ext cx="2858728" cy="251643"/>
          </a:xfrm>
          <a:prstGeom prst="rect">
            <a:avLst/>
          </a:prstGeom>
          <a:solidFill>
            <a:srgbClr val="1B212D"/>
          </a:solidFill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B9660-50C8-4A1A-9CAD-F168EB7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81D7-0D2C-405E-B416-DA32CE61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63585"/>
            <a:ext cx="4264743" cy="51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Proses </a:t>
            </a:r>
            <a:r>
              <a:rPr lang="en-US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pembuatan</a:t>
            </a:r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2ABAF-A7FE-4EB5-A933-CB06277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CDCDC-FEF8-4ACD-8C06-74039D77B687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408C3B-297B-40EA-9886-8A0CFADDCA1A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1CA2CB-86BB-49B0-ADCD-4E3FC9D9CB3C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3BB04DA-3C30-4462-880D-FFD0CB087F5F}"/>
              </a:ext>
            </a:extLst>
          </p:cNvPr>
          <p:cNvSpPr txBox="1"/>
          <p:nvPr/>
        </p:nvSpPr>
        <p:spPr>
          <a:xfrm>
            <a:off x="4963499" y="3553334"/>
            <a:ext cx="2450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minggu</a:t>
            </a:r>
            <a:r>
              <a:rPr lang="en-US" sz="1600" dirty="0"/>
              <a:t> yang </a:t>
            </a:r>
          </a:p>
          <a:p>
            <a:pPr algn="ctr"/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libur</a:t>
            </a:r>
            <a:r>
              <a:rPr lang="en-US" sz="1600" dirty="0"/>
              <a:t> </a:t>
            </a:r>
            <a:r>
              <a:rPr lang="en-US" sz="1600" dirty="0" err="1"/>
              <a:t>nasional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1BB9FA-B404-49D1-92AE-11D16E55CB95}"/>
              </a:ext>
            </a:extLst>
          </p:cNvPr>
          <p:cNvSpPr txBox="1"/>
          <p:nvPr/>
        </p:nvSpPr>
        <p:spPr>
          <a:xfrm>
            <a:off x="5219369" y="4294640"/>
            <a:ext cx="211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Ukuran</a:t>
            </a:r>
            <a:r>
              <a:rPr lang="en-US" sz="1400" dirty="0">
                <a:solidFill>
                  <a:schemeClr val="bg1"/>
                </a:solidFill>
              </a:rPr>
              <a:t> Data : 22680 </a:t>
            </a:r>
            <a:r>
              <a:rPr lang="en-US" sz="1400" dirty="0" err="1">
                <a:solidFill>
                  <a:schemeClr val="bg1"/>
                </a:solidFill>
              </a:rPr>
              <a:t>Baris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4060BE-54C4-4EB8-8334-7D153BE4AA6F}"/>
              </a:ext>
            </a:extLst>
          </p:cNvPr>
          <p:cNvSpPr/>
          <p:nvPr/>
        </p:nvSpPr>
        <p:spPr>
          <a:xfrm>
            <a:off x="4809512" y="3301694"/>
            <a:ext cx="2858729" cy="1021015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11D40E-E14E-4C28-85F7-401F1ABE604D}"/>
              </a:ext>
            </a:extLst>
          </p:cNvPr>
          <p:cNvSpPr txBox="1"/>
          <p:nvPr/>
        </p:nvSpPr>
        <p:spPr>
          <a:xfrm>
            <a:off x="1251254" y="3581401"/>
            <a:ext cx="246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</a:t>
            </a:r>
            <a:r>
              <a:rPr lang="id-ID" sz="1600" dirty="0" err="1"/>
              <a:t>ata</a:t>
            </a:r>
            <a:r>
              <a:rPr lang="id-ID" sz="1600" dirty="0"/>
              <a:t> </a:t>
            </a:r>
            <a:r>
              <a:rPr lang="en-US" sz="1600" dirty="0"/>
              <a:t>B</a:t>
            </a:r>
            <a:r>
              <a:rPr lang="id-ID" sz="1600" dirty="0"/>
              <a:t>eban </a:t>
            </a:r>
            <a:r>
              <a:rPr lang="en-US" sz="1600" dirty="0"/>
              <a:t>H</a:t>
            </a:r>
            <a:r>
              <a:rPr lang="id-ID" sz="1600" dirty="0" err="1"/>
              <a:t>istoris</a:t>
            </a:r>
            <a:r>
              <a:rPr lang="id-ID" sz="1600" dirty="0"/>
              <a:t> </a:t>
            </a:r>
            <a:r>
              <a:rPr lang="en-US" sz="1600" dirty="0"/>
              <a:t>S</a:t>
            </a:r>
            <a:r>
              <a:rPr lang="id-ID" sz="1600" dirty="0" err="1"/>
              <a:t>istem</a:t>
            </a:r>
            <a:r>
              <a:rPr lang="id-ID" sz="1600" dirty="0"/>
              <a:t> </a:t>
            </a:r>
            <a:endParaRPr lang="en-US" sz="1600" dirty="0"/>
          </a:p>
          <a:p>
            <a:pPr algn="ctr"/>
            <a:r>
              <a:rPr lang="id-ID" sz="1600" dirty="0"/>
              <a:t>Kalimantan Barat</a:t>
            </a:r>
            <a:r>
              <a:rPr lang="en-US" sz="1600" dirty="0"/>
              <a:t> PT PLN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C87554-01B4-4FFB-BD18-426423717502}"/>
              </a:ext>
            </a:extLst>
          </p:cNvPr>
          <p:cNvSpPr txBox="1"/>
          <p:nvPr/>
        </p:nvSpPr>
        <p:spPr>
          <a:xfrm>
            <a:off x="1513606" y="4322708"/>
            <a:ext cx="2119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Ukuran</a:t>
            </a:r>
            <a:r>
              <a:rPr lang="en-US" sz="1400" dirty="0">
                <a:solidFill>
                  <a:schemeClr val="bg1"/>
                </a:solidFill>
              </a:rPr>
              <a:t> Data : 29711 </a:t>
            </a:r>
            <a:r>
              <a:rPr lang="en-US" sz="1400" dirty="0" err="1">
                <a:solidFill>
                  <a:schemeClr val="bg1"/>
                </a:solidFill>
              </a:rPr>
              <a:t>Baris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2A5072-ED58-4414-9292-EC304558F52E}"/>
              </a:ext>
            </a:extLst>
          </p:cNvPr>
          <p:cNvSpPr/>
          <p:nvPr/>
        </p:nvSpPr>
        <p:spPr>
          <a:xfrm>
            <a:off x="1103746" y="3329761"/>
            <a:ext cx="2858729" cy="1021015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4043A2-F42E-48F3-86A0-F4B4CB8C78E7}"/>
              </a:ext>
            </a:extLst>
          </p:cNvPr>
          <p:cNvSpPr txBox="1"/>
          <p:nvPr/>
        </p:nvSpPr>
        <p:spPr>
          <a:xfrm>
            <a:off x="8817573" y="2392490"/>
            <a:ext cx="2183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</a:t>
            </a:r>
            <a:r>
              <a:rPr lang="en-US" sz="1600" dirty="0" err="1"/>
              <a:t>Latih</a:t>
            </a:r>
            <a:r>
              <a:rPr lang="en-US" sz="1600" dirty="0"/>
              <a:t> (105 </a:t>
            </a:r>
            <a:r>
              <a:rPr lang="en-US" sz="1600" dirty="0" err="1"/>
              <a:t>Minggu</a:t>
            </a:r>
            <a:r>
              <a:rPr lang="en-US" sz="16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413379-ABD7-4ADA-860F-E3814C263656}"/>
              </a:ext>
            </a:extLst>
          </p:cNvPr>
          <p:cNvSpPr txBox="1"/>
          <p:nvPr/>
        </p:nvSpPr>
        <p:spPr>
          <a:xfrm>
            <a:off x="8890064" y="2996776"/>
            <a:ext cx="211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Ukuran</a:t>
            </a:r>
            <a:r>
              <a:rPr lang="en-US" sz="1400" dirty="0">
                <a:solidFill>
                  <a:schemeClr val="bg1"/>
                </a:solidFill>
              </a:rPr>
              <a:t> Data : 17640 </a:t>
            </a:r>
            <a:r>
              <a:rPr lang="en-US" sz="1400" dirty="0" err="1">
                <a:solidFill>
                  <a:schemeClr val="bg1"/>
                </a:solidFill>
              </a:rPr>
              <a:t>Baris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2B38E-E8D2-4FD2-8E6B-8719DA878D73}"/>
              </a:ext>
            </a:extLst>
          </p:cNvPr>
          <p:cNvSpPr/>
          <p:nvPr/>
        </p:nvSpPr>
        <p:spPr>
          <a:xfrm>
            <a:off x="8480208" y="2003829"/>
            <a:ext cx="2858729" cy="1021015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ADD66-14BA-4744-94DD-C7503AA10C82}"/>
              </a:ext>
            </a:extLst>
          </p:cNvPr>
          <p:cNvSpPr txBox="1"/>
          <p:nvPr/>
        </p:nvSpPr>
        <p:spPr>
          <a:xfrm>
            <a:off x="8958482" y="4932550"/>
            <a:ext cx="1902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Uji (30 </a:t>
            </a:r>
            <a:r>
              <a:rPr lang="en-US" sz="1600" dirty="0" err="1"/>
              <a:t>Minggu</a:t>
            </a:r>
            <a:r>
              <a:rPr lang="en-US" sz="16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6E9A82-E5C4-4D8E-8CEC-CC303D85FF93}"/>
              </a:ext>
            </a:extLst>
          </p:cNvPr>
          <p:cNvSpPr txBox="1"/>
          <p:nvPr/>
        </p:nvSpPr>
        <p:spPr>
          <a:xfrm>
            <a:off x="8970819" y="5584266"/>
            <a:ext cx="202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Ukuran</a:t>
            </a:r>
            <a:r>
              <a:rPr lang="en-US" sz="1400" dirty="0">
                <a:solidFill>
                  <a:schemeClr val="bg1"/>
                </a:solidFill>
              </a:rPr>
              <a:t> Data : 5040 </a:t>
            </a:r>
            <a:r>
              <a:rPr lang="en-US" sz="1400" dirty="0" err="1">
                <a:solidFill>
                  <a:schemeClr val="bg1"/>
                </a:solidFill>
              </a:rPr>
              <a:t>Baris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B19A0E-A7A8-4C0D-9096-33827AC0DA88}"/>
              </a:ext>
            </a:extLst>
          </p:cNvPr>
          <p:cNvSpPr/>
          <p:nvPr/>
        </p:nvSpPr>
        <p:spPr>
          <a:xfrm>
            <a:off x="8515276" y="4591319"/>
            <a:ext cx="2858729" cy="1021015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Google Shape;648;p74">
            <a:extLst>
              <a:ext uri="{FF2B5EF4-FFF2-40B4-BE49-F238E27FC236}">
                <a16:creationId xmlns:a16="http://schemas.microsoft.com/office/drawing/2014/main" id="{A657EA61-8F93-439B-A25B-F64DE9B66B80}"/>
              </a:ext>
            </a:extLst>
          </p:cNvPr>
          <p:cNvCxnSpPr>
            <a:cxnSpLocks/>
          </p:cNvCxnSpPr>
          <p:nvPr/>
        </p:nvCxnSpPr>
        <p:spPr>
          <a:xfrm>
            <a:off x="4182449" y="3918227"/>
            <a:ext cx="354919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44" name="Google Shape;648;p74">
            <a:extLst>
              <a:ext uri="{FF2B5EF4-FFF2-40B4-BE49-F238E27FC236}">
                <a16:creationId xmlns:a16="http://schemas.microsoft.com/office/drawing/2014/main" id="{42102555-76E1-446D-99E5-C0694EEE6846}"/>
              </a:ext>
            </a:extLst>
          </p:cNvPr>
          <p:cNvCxnSpPr>
            <a:cxnSpLocks/>
          </p:cNvCxnSpPr>
          <p:nvPr/>
        </p:nvCxnSpPr>
        <p:spPr>
          <a:xfrm>
            <a:off x="8040138" y="2522047"/>
            <a:ext cx="354919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45" name="Google Shape;648;p74">
            <a:extLst>
              <a:ext uri="{FF2B5EF4-FFF2-40B4-BE49-F238E27FC236}">
                <a16:creationId xmlns:a16="http://schemas.microsoft.com/office/drawing/2014/main" id="{2AC4A5CF-7997-417F-A627-300771C262D3}"/>
              </a:ext>
            </a:extLst>
          </p:cNvPr>
          <p:cNvCxnSpPr>
            <a:cxnSpLocks/>
          </p:cNvCxnSpPr>
          <p:nvPr/>
        </p:nvCxnSpPr>
        <p:spPr>
          <a:xfrm>
            <a:off x="8040138" y="5271103"/>
            <a:ext cx="354919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091687-3490-4B45-9407-EF305E9E42DB}"/>
              </a:ext>
            </a:extLst>
          </p:cNvPr>
          <p:cNvCxnSpPr/>
          <p:nvPr/>
        </p:nvCxnSpPr>
        <p:spPr>
          <a:xfrm>
            <a:off x="7806813" y="3824748"/>
            <a:ext cx="233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9935F1-337F-4C76-BFEF-1C083C924C55}"/>
              </a:ext>
            </a:extLst>
          </p:cNvPr>
          <p:cNvCxnSpPr/>
          <p:nvPr/>
        </p:nvCxnSpPr>
        <p:spPr>
          <a:xfrm>
            <a:off x="8040136" y="2522048"/>
            <a:ext cx="0" cy="274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A5B755-0A67-41E8-8D02-87E1891BEAA0}"/>
              </a:ext>
            </a:extLst>
          </p:cNvPr>
          <p:cNvSpPr txBox="1"/>
          <p:nvPr/>
        </p:nvSpPr>
        <p:spPr>
          <a:xfrm>
            <a:off x="1525909" y="6006365"/>
            <a:ext cx="51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60 </a:t>
            </a:r>
            <a:r>
              <a:rPr lang="en-US" dirty="0" err="1"/>
              <a:t>menit</a:t>
            </a:r>
            <a:r>
              <a:rPr lang="en-US" dirty="0"/>
              <a:t> 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C6FB0AC9-D27F-4126-BB18-A574735485F8}"/>
              </a:ext>
            </a:extLst>
          </p:cNvPr>
          <p:cNvSpPr/>
          <p:nvPr/>
        </p:nvSpPr>
        <p:spPr>
          <a:xfrm>
            <a:off x="1203086" y="6039752"/>
            <a:ext cx="206479" cy="307779"/>
          </a:xfrm>
          <a:prstGeom prst="chevron">
            <a:avLst/>
          </a:prstGeom>
          <a:solidFill>
            <a:srgbClr val="1B2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5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C891-93A4-41D4-B2EB-A5534ED6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Proses </a:t>
            </a:r>
            <a:r>
              <a:rPr lang="en-US" sz="3200" b="1" i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Tuning 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Model 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7E601-31F1-4B8F-A5B9-300F9887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CBE841-952D-4B4B-A81A-365B499F3A70}"/>
              </a:ext>
            </a:extLst>
          </p:cNvPr>
          <p:cNvGrpSpPr/>
          <p:nvPr/>
        </p:nvGrpSpPr>
        <p:grpSpPr>
          <a:xfrm>
            <a:off x="1497727" y="3008232"/>
            <a:ext cx="9196548" cy="841536"/>
            <a:chOff x="1497726" y="3008232"/>
            <a:chExt cx="9196548" cy="8415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C0C0A6-6D05-403C-9A6D-62132A071DE0}"/>
                </a:ext>
              </a:extLst>
            </p:cNvPr>
            <p:cNvGrpSpPr/>
            <p:nvPr/>
          </p:nvGrpSpPr>
          <p:grpSpPr>
            <a:xfrm>
              <a:off x="1497726" y="3008232"/>
              <a:ext cx="9196548" cy="841536"/>
              <a:chOff x="1342304" y="3181983"/>
              <a:chExt cx="9196548" cy="8415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63DE59-CEDB-4BB5-A97B-8AE81A0A36B0}"/>
                  </a:ext>
                </a:extLst>
              </p:cNvPr>
              <p:cNvSpPr/>
              <p:nvPr/>
            </p:nvSpPr>
            <p:spPr>
              <a:xfrm>
                <a:off x="1342304" y="3181983"/>
                <a:ext cx="1495632" cy="841536"/>
              </a:xfrm>
              <a:prstGeom prst="rect">
                <a:avLst/>
              </a:prstGeom>
              <a:noFill/>
              <a:ln w="38100">
                <a:solidFill>
                  <a:srgbClr val="1B21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Inisialisasi</a:t>
                </a:r>
                <a:r>
                  <a:rPr lang="en-US" sz="1200" dirty="0">
                    <a:solidFill>
                      <a:schemeClr val="tx1"/>
                    </a:solidFill>
                  </a:rPr>
                  <a:t> Parameter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Awal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9E18AE-468D-4417-9988-026316F28A29}"/>
                  </a:ext>
                </a:extLst>
              </p:cNvPr>
              <p:cNvSpPr/>
              <p:nvPr/>
            </p:nvSpPr>
            <p:spPr>
              <a:xfrm>
                <a:off x="3264510" y="3181983"/>
                <a:ext cx="1495632" cy="841536"/>
              </a:xfrm>
              <a:prstGeom prst="rect">
                <a:avLst/>
              </a:prstGeom>
              <a:noFill/>
              <a:ln w="38100">
                <a:solidFill>
                  <a:srgbClr val="1B21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</a:rPr>
                  <a:t>Tuning </a:t>
                </a:r>
                <a:r>
                  <a:rPr lang="en-US" sz="1200" dirty="0">
                    <a:solidFill>
                      <a:schemeClr val="tx1"/>
                    </a:solidFill>
                  </a:rPr>
                  <a:t>Parameter Features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EC4EF5-676F-4016-9A28-99E656287656}"/>
                  </a:ext>
                </a:extLst>
              </p:cNvPr>
              <p:cNvSpPr/>
              <p:nvPr/>
            </p:nvSpPr>
            <p:spPr>
              <a:xfrm>
                <a:off x="5186716" y="3181983"/>
                <a:ext cx="1495632" cy="841536"/>
              </a:xfrm>
              <a:prstGeom prst="rect">
                <a:avLst/>
              </a:prstGeom>
              <a:noFill/>
              <a:ln w="38100">
                <a:solidFill>
                  <a:srgbClr val="1B21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</a:rPr>
                  <a:t>Tuning </a:t>
                </a:r>
                <a:r>
                  <a:rPr lang="en-US" sz="1200" dirty="0">
                    <a:solidFill>
                      <a:schemeClr val="tx1"/>
                    </a:solidFill>
                  </a:rPr>
                  <a:t>Parameter Hidden Neuron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DD8CC0-2347-444E-A78E-B7431AD21ABE}"/>
                  </a:ext>
                </a:extLst>
              </p:cNvPr>
              <p:cNvSpPr/>
              <p:nvPr/>
            </p:nvSpPr>
            <p:spPr>
              <a:xfrm>
                <a:off x="7114968" y="3181983"/>
                <a:ext cx="1495632" cy="841536"/>
              </a:xfrm>
              <a:prstGeom prst="rect">
                <a:avLst/>
              </a:prstGeom>
              <a:noFill/>
              <a:ln w="38100">
                <a:solidFill>
                  <a:srgbClr val="1B21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</a:rPr>
                  <a:t>Tuning </a:t>
                </a:r>
                <a:r>
                  <a:rPr lang="en-US" sz="1200" dirty="0">
                    <a:solidFill>
                      <a:schemeClr val="tx1"/>
                    </a:solidFill>
                  </a:rPr>
                  <a:t>Parameter Hidden Layer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CE41F3-D212-49B8-9609-91CB856BD873}"/>
                  </a:ext>
                </a:extLst>
              </p:cNvPr>
              <p:cNvSpPr/>
              <p:nvPr/>
            </p:nvSpPr>
            <p:spPr>
              <a:xfrm>
                <a:off x="9043220" y="3181983"/>
                <a:ext cx="1495632" cy="841536"/>
              </a:xfrm>
              <a:prstGeom prst="rect">
                <a:avLst/>
              </a:prstGeom>
              <a:noFill/>
              <a:ln w="38100">
                <a:solidFill>
                  <a:srgbClr val="1B21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Model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Selesai</a:t>
                </a:r>
                <a:r>
                  <a:rPr lang="en-US" sz="1200" dirty="0">
                    <a:solidFill>
                      <a:schemeClr val="tx1"/>
                    </a:solidFill>
                  </a:rPr>
                  <a:t> di-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Tuning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Google Shape;648;p74">
              <a:extLst>
                <a:ext uri="{FF2B5EF4-FFF2-40B4-BE49-F238E27FC236}">
                  <a16:creationId xmlns:a16="http://schemas.microsoft.com/office/drawing/2014/main" id="{C2A95F2D-AE98-491C-9BA0-3D446FDC4CAA}"/>
                </a:ext>
              </a:extLst>
            </p:cNvPr>
            <p:cNvCxnSpPr>
              <a:cxnSpLocks/>
            </p:cNvCxnSpPr>
            <p:nvPr/>
          </p:nvCxnSpPr>
          <p:spPr>
            <a:xfrm>
              <a:off x="3055181" y="3406949"/>
              <a:ext cx="354919" cy="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reflection endPos="30000" dist="38100" dir="5400000" fadeDir="5400012" sy="-100000" algn="bl" rotWithShape="0"/>
            </a:effectLst>
          </p:spPr>
        </p:cxnSp>
        <p:cxnSp>
          <p:nvCxnSpPr>
            <p:cNvPr id="17" name="Google Shape;648;p74">
              <a:extLst>
                <a:ext uri="{FF2B5EF4-FFF2-40B4-BE49-F238E27FC236}">
                  <a16:creationId xmlns:a16="http://schemas.microsoft.com/office/drawing/2014/main" id="{46E6D5E6-63AB-42FF-840C-598B239D6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67555" y="3406949"/>
              <a:ext cx="354919" cy="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reflection endPos="30000" dist="38100" dir="5400000" fadeDir="5400012" sy="-100000" algn="bl" rotWithShape="0"/>
            </a:effectLst>
          </p:spPr>
        </p:cxnSp>
        <p:cxnSp>
          <p:nvCxnSpPr>
            <p:cNvPr id="18" name="Google Shape;648;p74">
              <a:extLst>
                <a:ext uri="{FF2B5EF4-FFF2-40B4-BE49-F238E27FC236}">
                  <a16:creationId xmlns:a16="http://schemas.microsoft.com/office/drawing/2014/main" id="{BE0EDAD6-F49A-4FAC-8EF2-9916834C7FBF}"/>
                </a:ext>
              </a:extLst>
            </p:cNvPr>
            <p:cNvCxnSpPr>
              <a:cxnSpLocks/>
            </p:cNvCxnSpPr>
            <p:nvPr/>
          </p:nvCxnSpPr>
          <p:spPr>
            <a:xfrm>
              <a:off x="6885975" y="3406949"/>
              <a:ext cx="354919" cy="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reflection endPos="30000" dist="38100" dir="5400000" fadeDir="5400012" sy="-100000" algn="bl" rotWithShape="0"/>
            </a:effectLst>
          </p:spPr>
        </p:cxnSp>
        <p:cxnSp>
          <p:nvCxnSpPr>
            <p:cNvPr id="19" name="Google Shape;648;p74">
              <a:extLst>
                <a:ext uri="{FF2B5EF4-FFF2-40B4-BE49-F238E27FC236}">
                  <a16:creationId xmlns:a16="http://schemas.microsoft.com/office/drawing/2014/main" id="{CBC4F6CA-E11E-442A-9FC6-A70BE1ED1D32}"/>
                </a:ext>
              </a:extLst>
            </p:cNvPr>
            <p:cNvCxnSpPr>
              <a:cxnSpLocks/>
            </p:cNvCxnSpPr>
            <p:nvPr/>
          </p:nvCxnSpPr>
          <p:spPr>
            <a:xfrm>
              <a:off x="8805350" y="3397117"/>
              <a:ext cx="354919" cy="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reflection endPos="30000" dist="38100" dir="5400000" fadeDir="5400012" sy="-100000" algn="bl" rotWithShape="0"/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EFB558-5650-4BF5-B64B-A7E320DB472F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101EB9-F5C4-4B94-A9ED-A82F9CF1E8B9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6CA569-AD1C-4D67-A693-5FA1EB785F4A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56C928-3EBE-40D8-A5BB-8DCF76855034}"/>
              </a:ext>
            </a:extLst>
          </p:cNvPr>
          <p:cNvSpPr txBox="1"/>
          <p:nvPr/>
        </p:nvSpPr>
        <p:spPr>
          <a:xfrm>
            <a:off x="2165555" y="4197270"/>
            <a:ext cx="869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AA7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1                             2                                 3                               4                               5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791FC7-DC65-4263-9CD5-1AB9D8415C9A}"/>
              </a:ext>
            </a:extLst>
          </p:cNvPr>
          <p:cNvGrpSpPr/>
          <p:nvPr/>
        </p:nvGrpSpPr>
        <p:grpSpPr>
          <a:xfrm>
            <a:off x="1997267" y="4938547"/>
            <a:ext cx="8185376" cy="369332"/>
            <a:chOff x="1838036" y="4933768"/>
            <a:chExt cx="8185376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A71BD7-A162-4DDC-8A4F-EE9F853AEF00}"/>
                </a:ext>
              </a:extLst>
            </p:cNvPr>
            <p:cNvSpPr txBox="1"/>
            <p:nvPr/>
          </p:nvSpPr>
          <p:spPr>
            <a:xfrm>
              <a:off x="2165555" y="4933768"/>
              <a:ext cx="7857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Selama</a:t>
              </a:r>
              <a:r>
                <a:rPr lang="en-US" dirty="0"/>
                <a:t> </a:t>
              </a:r>
              <a:r>
                <a:rPr lang="en-US" i="1" dirty="0"/>
                <a:t>tuning </a:t>
              </a:r>
              <a:r>
                <a:rPr lang="en-US" dirty="0"/>
                <a:t>salah </a:t>
              </a:r>
              <a:r>
                <a:rPr lang="en-US" dirty="0" err="1"/>
                <a:t>satu</a:t>
              </a:r>
              <a:r>
                <a:rPr lang="en-US" dirty="0"/>
                <a:t> parameter, parameter lain </a:t>
              </a:r>
              <a:r>
                <a:rPr lang="en-US" dirty="0" err="1"/>
                <a:t>berada</a:t>
              </a:r>
              <a:r>
                <a:rPr lang="en-US" dirty="0"/>
                <a:t> </a:t>
              </a:r>
              <a:r>
                <a:rPr lang="en-US" dirty="0" err="1"/>
                <a:t>dalam</a:t>
              </a:r>
              <a:r>
                <a:rPr lang="en-US" dirty="0"/>
                <a:t> </a:t>
              </a:r>
              <a:r>
                <a:rPr lang="en-US" dirty="0" err="1"/>
                <a:t>kondisi</a:t>
              </a:r>
              <a:r>
                <a:rPr lang="en-US" dirty="0"/>
                <a:t> </a:t>
              </a:r>
              <a:r>
                <a:rPr lang="en-US" dirty="0" err="1"/>
                <a:t>konstan</a:t>
              </a:r>
              <a:endParaRPr lang="en-US" dirty="0"/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7F5001C4-6F80-422C-A9B4-5E066A2E95FC}"/>
                </a:ext>
              </a:extLst>
            </p:cNvPr>
            <p:cNvSpPr/>
            <p:nvPr/>
          </p:nvSpPr>
          <p:spPr>
            <a:xfrm>
              <a:off x="1838036" y="4964545"/>
              <a:ext cx="206478" cy="307778"/>
            </a:xfrm>
            <a:prstGeom prst="chevron">
              <a:avLst/>
            </a:prstGeom>
            <a:solidFill>
              <a:srgbClr val="1B2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79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DA89-7C09-41FF-BAE4-F68E3249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Hasil </a:t>
            </a:r>
            <a:r>
              <a:rPr lang="en-US" sz="3200" b="1" i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Tuning 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 </a:t>
            </a:r>
            <a:r>
              <a:rPr lang="en-US" sz="3200" b="1" i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9233-3460-4A5D-A78D-BF6087C4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Features</a:t>
            </a:r>
            <a:r>
              <a:rPr lang="en-US" sz="1800" dirty="0"/>
              <a:t> yang </a:t>
            </a:r>
            <a:r>
              <a:rPr lang="en-US" sz="1800" dirty="0" err="1"/>
              <a:t>diuji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168, 336, 504, dan 672.</a:t>
            </a:r>
          </a:p>
          <a:p>
            <a:r>
              <a:rPr lang="en-US" sz="1800" dirty="0"/>
              <a:t>Nilai </a:t>
            </a:r>
            <a:r>
              <a:rPr lang="en-US" sz="1800" i="1" dirty="0"/>
              <a:t>features</a:t>
            </a:r>
            <a:r>
              <a:rPr lang="en-US" sz="1800" dirty="0"/>
              <a:t> yang </a:t>
            </a:r>
            <a:r>
              <a:rPr lang="en-US" sz="1800" dirty="0" err="1"/>
              <a:t>menghasilkan</a:t>
            </a:r>
            <a:r>
              <a:rPr lang="en-US" sz="1800" dirty="0"/>
              <a:t> rata-rata RMSE paling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i="1" dirty="0"/>
              <a:t>features</a:t>
            </a:r>
            <a:r>
              <a:rPr lang="en-US" sz="1800" dirty="0"/>
              <a:t> </a:t>
            </a:r>
            <a:r>
              <a:rPr lang="en-US" sz="1800" dirty="0" err="1"/>
              <a:t>berjumlah</a:t>
            </a:r>
            <a:r>
              <a:rPr lang="en-US" sz="1800" dirty="0"/>
              <a:t> 168.</a:t>
            </a:r>
          </a:p>
          <a:p>
            <a:r>
              <a:rPr lang="en-US" sz="1800" dirty="0"/>
              <a:t>Nilai </a:t>
            </a:r>
            <a:r>
              <a:rPr lang="en-US" sz="1800" i="1" dirty="0"/>
              <a:t>features </a:t>
            </a:r>
            <a:r>
              <a:rPr lang="en-US" sz="1800" dirty="0"/>
              <a:t>yang </a:t>
            </a:r>
            <a:r>
              <a:rPr lang="en-US" sz="1800" dirty="0" err="1"/>
              <a:t>bernilai</a:t>
            </a:r>
            <a:r>
              <a:rPr lang="en-US" sz="1800" dirty="0"/>
              <a:t> 168 </a:t>
            </a:r>
            <a:r>
              <a:rPr lang="en-US" sz="1800" dirty="0" err="1"/>
              <a:t>unggul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 (</a:t>
            </a:r>
            <a:r>
              <a:rPr lang="en-US" sz="1800" dirty="0" err="1"/>
              <a:t>nilai</a:t>
            </a:r>
            <a:r>
              <a:rPr lang="en-US" sz="1800" dirty="0"/>
              <a:t> P </a:t>
            </a:r>
            <a:r>
              <a:rPr lang="en-US" sz="1800" dirty="0" err="1"/>
              <a:t>dibawah</a:t>
            </a:r>
            <a:r>
              <a:rPr lang="en-US" sz="1800" dirty="0"/>
              <a:t> 0.05).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8B0E-82B3-4ACA-994F-9CCAAFFF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7473AB-68B2-4488-B7BC-383795FC320A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53045D-D73C-43A8-B732-87DCBA3A3788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9158B-3FA3-412D-B72F-5FF21B704963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C39816-4995-4962-B4D7-0828171EB9E5}"/>
              </a:ext>
            </a:extLst>
          </p:cNvPr>
          <p:cNvGrpSpPr/>
          <p:nvPr/>
        </p:nvGrpSpPr>
        <p:grpSpPr>
          <a:xfrm>
            <a:off x="2740747" y="3008729"/>
            <a:ext cx="6710506" cy="1749417"/>
            <a:chOff x="1182114" y="2683309"/>
            <a:chExt cx="6710506" cy="174941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945C25C-521E-41D1-8BC0-475E7EF65EF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82114" y="2695794"/>
              <a:ext cx="3355253" cy="17229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066852-EF06-4D2B-821E-E89B3D5FC2F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37367" y="2683309"/>
              <a:ext cx="3355253" cy="1749417"/>
            </a:xfrm>
            <a:prstGeom prst="rect">
              <a:avLst/>
            </a:prstGeom>
          </p:spPr>
        </p:pic>
      </p:grp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53E44D1E-6FB2-4C84-8DE8-7E9AA8569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337335"/>
              </p:ext>
            </p:extLst>
          </p:nvPr>
        </p:nvGraphicFramePr>
        <p:xfrm>
          <a:off x="3909833" y="4976672"/>
          <a:ext cx="4372334" cy="1379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768">
                  <a:extLst>
                    <a:ext uri="{9D8B030D-6E8A-4147-A177-3AD203B41FA5}">
                      <a16:colId xmlns:a16="http://schemas.microsoft.com/office/drawing/2014/main" val="728937770"/>
                    </a:ext>
                  </a:extLst>
                </a:gridCol>
                <a:gridCol w="1457283">
                  <a:extLst>
                    <a:ext uri="{9D8B030D-6E8A-4147-A177-3AD203B41FA5}">
                      <a16:colId xmlns:a16="http://schemas.microsoft.com/office/drawing/2014/main" val="911763923"/>
                    </a:ext>
                  </a:extLst>
                </a:gridCol>
                <a:gridCol w="1457283">
                  <a:extLst>
                    <a:ext uri="{9D8B030D-6E8A-4147-A177-3AD203B41FA5}">
                      <a16:colId xmlns:a16="http://schemas.microsoft.com/office/drawing/2014/main" val="3368990164"/>
                    </a:ext>
                  </a:extLst>
                </a:gridCol>
              </a:tblGrid>
              <a:tr h="57118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Features yang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dibandingkan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Nilai DM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Nilai P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0990"/>
                  </a:ext>
                </a:extLst>
              </a:tr>
              <a:tr h="2694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168 – 336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-2.347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0.018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11327"/>
                  </a:ext>
                </a:extLst>
              </a:tr>
              <a:tr h="2694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168 – 504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-4.389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1.15e-05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553"/>
                  </a:ext>
                </a:extLst>
              </a:tr>
              <a:tr h="2694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168 – 673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-2.886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95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79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DA89-7C09-41FF-BAE4-F68E3249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Hasil </a:t>
            </a:r>
            <a:r>
              <a:rPr lang="en-US" sz="3200" b="1" i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Tuning 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 </a:t>
            </a:r>
            <a:r>
              <a:rPr lang="en-US" sz="3200" b="1" i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Hidden Neuron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9233-3460-4A5D-A78D-BF6087C4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Hidden Neuron</a:t>
            </a:r>
            <a:r>
              <a:rPr lang="en-US" sz="1800" dirty="0"/>
              <a:t> yang </a:t>
            </a:r>
            <a:r>
              <a:rPr lang="en-US" sz="1800" dirty="0" err="1"/>
              <a:t>diuji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168, 336, 504, dan 672.</a:t>
            </a:r>
          </a:p>
          <a:p>
            <a:r>
              <a:rPr lang="en-US" sz="1800" dirty="0"/>
              <a:t>Nilai </a:t>
            </a:r>
            <a:r>
              <a:rPr lang="en-US" sz="1800" i="1" dirty="0"/>
              <a:t>Hidden Neuron</a:t>
            </a:r>
            <a:r>
              <a:rPr lang="en-US" sz="1800" dirty="0"/>
              <a:t> yang </a:t>
            </a:r>
            <a:r>
              <a:rPr lang="en-US" sz="1800" dirty="0" err="1"/>
              <a:t>menghasilkan</a:t>
            </a:r>
            <a:r>
              <a:rPr lang="en-US" sz="1800" dirty="0"/>
              <a:t> rata-rata RMSE paling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i="1" dirty="0"/>
              <a:t>Hidden Neuron</a:t>
            </a:r>
            <a:r>
              <a:rPr lang="en-US" sz="1800" dirty="0"/>
              <a:t> </a:t>
            </a:r>
            <a:r>
              <a:rPr lang="en-US" sz="1800" dirty="0" err="1"/>
              <a:t>berjumlah</a:t>
            </a:r>
            <a:r>
              <a:rPr lang="en-US" sz="1800" dirty="0"/>
              <a:t> 168.</a:t>
            </a:r>
          </a:p>
          <a:p>
            <a:r>
              <a:rPr lang="en-US" sz="1800" dirty="0"/>
              <a:t>Nilai </a:t>
            </a:r>
            <a:r>
              <a:rPr lang="en-US" sz="1800" i="1" dirty="0"/>
              <a:t>Hidden Neuron </a:t>
            </a:r>
            <a:r>
              <a:rPr lang="en-US" sz="1800" dirty="0"/>
              <a:t>yang </a:t>
            </a:r>
            <a:r>
              <a:rPr lang="en-US" sz="1800" dirty="0" err="1"/>
              <a:t>bernilai</a:t>
            </a:r>
            <a:r>
              <a:rPr lang="en-US" sz="1800" dirty="0"/>
              <a:t> 168 </a:t>
            </a:r>
            <a:r>
              <a:rPr lang="en-US" sz="1800" dirty="0" err="1"/>
              <a:t>unggul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 (</a:t>
            </a:r>
            <a:r>
              <a:rPr lang="en-US" sz="1800" dirty="0" err="1"/>
              <a:t>nilai</a:t>
            </a:r>
            <a:r>
              <a:rPr lang="en-US" sz="1800" dirty="0"/>
              <a:t> P </a:t>
            </a:r>
            <a:r>
              <a:rPr lang="en-US" sz="1800" dirty="0" err="1"/>
              <a:t>dibawah</a:t>
            </a:r>
            <a:r>
              <a:rPr lang="en-US" sz="1800" dirty="0"/>
              <a:t> 0.05).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8B0E-82B3-4ACA-994F-9CCAAFFF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7473AB-68B2-4488-B7BC-383795FC320A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53045D-D73C-43A8-B732-87DCBA3A3788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9158B-3FA3-412D-B72F-5FF21B704963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53E44D1E-6FB2-4C84-8DE8-7E9AA8569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626391"/>
              </p:ext>
            </p:extLst>
          </p:nvPr>
        </p:nvGraphicFramePr>
        <p:xfrm>
          <a:off x="3909833" y="4976672"/>
          <a:ext cx="4372334" cy="1379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768">
                  <a:extLst>
                    <a:ext uri="{9D8B030D-6E8A-4147-A177-3AD203B41FA5}">
                      <a16:colId xmlns:a16="http://schemas.microsoft.com/office/drawing/2014/main" val="728937770"/>
                    </a:ext>
                  </a:extLst>
                </a:gridCol>
                <a:gridCol w="1457283">
                  <a:extLst>
                    <a:ext uri="{9D8B030D-6E8A-4147-A177-3AD203B41FA5}">
                      <a16:colId xmlns:a16="http://schemas.microsoft.com/office/drawing/2014/main" val="911763923"/>
                    </a:ext>
                  </a:extLst>
                </a:gridCol>
                <a:gridCol w="1457283">
                  <a:extLst>
                    <a:ext uri="{9D8B030D-6E8A-4147-A177-3AD203B41FA5}">
                      <a16:colId xmlns:a16="http://schemas.microsoft.com/office/drawing/2014/main" val="3368990164"/>
                    </a:ext>
                  </a:extLst>
                </a:gridCol>
              </a:tblGrid>
              <a:tr h="57118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Hidden Neuron yang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dibandingkan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Nilai DM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Nilai P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0990"/>
                  </a:ext>
                </a:extLst>
              </a:tr>
              <a:tr h="2694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168 – 336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-4.498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6.996e-06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11327"/>
                  </a:ext>
                </a:extLst>
              </a:tr>
              <a:tr h="2694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168 – 504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-5.022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5.286e-07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553"/>
                  </a:ext>
                </a:extLst>
              </a:tr>
              <a:tr h="2694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168 – 673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-2.196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95354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62E41F4-87D1-423D-BCD4-947ABDEA16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3836" y="2992668"/>
            <a:ext cx="3602164" cy="18597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D54AD0-0729-46DC-A59B-794C2C3B05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88379" y="2981952"/>
            <a:ext cx="3436505" cy="18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DA89-7C09-41FF-BAE4-F68E3249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Hasil </a:t>
            </a:r>
            <a:r>
              <a:rPr lang="en-US" sz="3200" b="1" i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Tuning 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 </a:t>
            </a:r>
            <a:r>
              <a:rPr lang="en-US" sz="3200" b="1" i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Hidden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9233-3460-4A5D-A78D-BF6087C4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Hidden Layer</a:t>
            </a:r>
            <a:r>
              <a:rPr lang="en-US" sz="1800" dirty="0"/>
              <a:t> yang </a:t>
            </a:r>
            <a:r>
              <a:rPr lang="en-US" sz="1800" dirty="0" err="1"/>
              <a:t>diuji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1, 2, 3, dan 4.</a:t>
            </a:r>
          </a:p>
          <a:p>
            <a:r>
              <a:rPr lang="en-US" sz="1800" dirty="0"/>
              <a:t>Nilai </a:t>
            </a:r>
            <a:r>
              <a:rPr lang="en-US" sz="1800" i="1" dirty="0"/>
              <a:t>Hidden Layer</a:t>
            </a:r>
            <a:r>
              <a:rPr lang="en-US" sz="1800" dirty="0"/>
              <a:t> yang </a:t>
            </a:r>
            <a:r>
              <a:rPr lang="en-US" sz="1800" dirty="0" err="1"/>
              <a:t>menghasilkan</a:t>
            </a:r>
            <a:r>
              <a:rPr lang="en-US" sz="1800" dirty="0"/>
              <a:t> rata-rata RMSE paling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i="1" dirty="0"/>
              <a:t>Hidden Layer</a:t>
            </a:r>
            <a:r>
              <a:rPr lang="en-US" sz="1800" dirty="0"/>
              <a:t> </a:t>
            </a:r>
            <a:r>
              <a:rPr lang="en-US" sz="1800" dirty="0" err="1"/>
              <a:t>berjumlah</a:t>
            </a:r>
            <a:r>
              <a:rPr lang="en-US" sz="1800" dirty="0"/>
              <a:t> 1.</a:t>
            </a:r>
          </a:p>
          <a:p>
            <a:r>
              <a:rPr lang="en-US" sz="1800" dirty="0"/>
              <a:t>Nilai </a:t>
            </a:r>
            <a:r>
              <a:rPr lang="en-US" sz="1800" i="1" dirty="0"/>
              <a:t>Hidden Layer </a:t>
            </a:r>
            <a:r>
              <a:rPr lang="en-US" sz="1800" dirty="0"/>
              <a:t>yang </a:t>
            </a:r>
            <a:r>
              <a:rPr lang="en-US" sz="1800" dirty="0" err="1"/>
              <a:t>bernilai</a:t>
            </a:r>
            <a:r>
              <a:rPr lang="en-US" sz="1800" dirty="0"/>
              <a:t> 168 </a:t>
            </a:r>
            <a:r>
              <a:rPr lang="en-US" sz="1800" dirty="0" err="1"/>
              <a:t>unggul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 (</a:t>
            </a:r>
            <a:r>
              <a:rPr lang="en-US" sz="1800" dirty="0" err="1"/>
              <a:t>nilai</a:t>
            </a:r>
            <a:r>
              <a:rPr lang="en-US" sz="1800" dirty="0"/>
              <a:t> P </a:t>
            </a:r>
            <a:r>
              <a:rPr lang="en-US" sz="1800" dirty="0" err="1"/>
              <a:t>dibawah</a:t>
            </a:r>
            <a:r>
              <a:rPr lang="en-US" sz="1800" dirty="0"/>
              <a:t> 0.05).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8B0E-82B3-4ACA-994F-9CCAAFFF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7473AB-68B2-4488-B7BC-383795FC320A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53045D-D73C-43A8-B732-87DCBA3A3788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9158B-3FA3-412D-B72F-5FF21B704963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53E44D1E-6FB2-4C84-8DE8-7E9AA8569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940981"/>
              </p:ext>
            </p:extLst>
          </p:nvPr>
        </p:nvGraphicFramePr>
        <p:xfrm>
          <a:off x="3909833" y="4976672"/>
          <a:ext cx="4372334" cy="1379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768">
                  <a:extLst>
                    <a:ext uri="{9D8B030D-6E8A-4147-A177-3AD203B41FA5}">
                      <a16:colId xmlns:a16="http://schemas.microsoft.com/office/drawing/2014/main" val="728937770"/>
                    </a:ext>
                  </a:extLst>
                </a:gridCol>
                <a:gridCol w="1457283">
                  <a:extLst>
                    <a:ext uri="{9D8B030D-6E8A-4147-A177-3AD203B41FA5}">
                      <a16:colId xmlns:a16="http://schemas.microsoft.com/office/drawing/2014/main" val="911763923"/>
                    </a:ext>
                  </a:extLst>
                </a:gridCol>
                <a:gridCol w="1457283">
                  <a:extLst>
                    <a:ext uri="{9D8B030D-6E8A-4147-A177-3AD203B41FA5}">
                      <a16:colId xmlns:a16="http://schemas.microsoft.com/office/drawing/2014/main" val="3368990164"/>
                    </a:ext>
                  </a:extLst>
                </a:gridCol>
              </a:tblGrid>
              <a:tr h="57118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Hidden Layer yang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dibandingkan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Nilai DM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Nilai P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0990"/>
                  </a:ext>
                </a:extLst>
              </a:tr>
              <a:tr h="2694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– 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-5.072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4.075e-07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11327"/>
                  </a:ext>
                </a:extLst>
              </a:tr>
              <a:tr h="2694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– 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-6.324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2.758e-10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553"/>
                  </a:ext>
                </a:extLst>
              </a:tr>
              <a:tr h="2694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– 4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-4.863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1.185e-06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95354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3B7B23E-4694-4704-BDA1-CB5A1C4C1F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7594" y="2930209"/>
            <a:ext cx="3319434" cy="1746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DE9496-0CD4-49C1-B165-2831A5CDC2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7027" y="2930209"/>
            <a:ext cx="3319433" cy="17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0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DCDE-94E7-42C4-9124-CEF77A15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Hasil </a:t>
            </a:r>
            <a:r>
              <a:rPr lang="en-US" sz="3200" b="1" i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Tuning 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 Model 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7881-F7BC-4282-9CF7-5E7E7DD0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881151-9E87-49BF-BA4B-0866085322C9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E25920-003D-4FDD-8393-93C4DE7E58F2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3A673E-4444-48EC-B572-694CEECC3A7F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A246480-A53F-4468-8E97-CEF3181E4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73788"/>
              </p:ext>
            </p:extLst>
          </p:nvPr>
        </p:nvGraphicFramePr>
        <p:xfrm>
          <a:off x="838200" y="5167310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31455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78628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01934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2130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Hidden Neuron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34631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EA8EC5A-5506-468D-9287-2B8FA534BF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67" y="1690690"/>
            <a:ext cx="2763203" cy="3029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89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DCDE-94E7-42C4-9124-CEF77A15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Hasil Tuning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Seluruh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7881-F7BC-4282-9CF7-5E7E7DD0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881151-9E87-49BF-BA4B-0866085322C9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E25920-003D-4FDD-8393-93C4DE7E58F2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3A673E-4444-48EC-B572-694CEECC3A7F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A246480-A53F-4468-8E97-CEF3181E4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18829"/>
              </p:ext>
            </p:extLst>
          </p:nvPr>
        </p:nvGraphicFramePr>
        <p:xfrm>
          <a:off x="838199" y="2462247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31455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78628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01934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2130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Hidden Neuron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34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955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A1E051-FD11-4DC9-8A59-0DED85737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45824"/>
              </p:ext>
            </p:extLst>
          </p:nvPr>
        </p:nvGraphicFramePr>
        <p:xfrm>
          <a:off x="838199" y="4473595"/>
          <a:ext cx="10515608" cy="958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1855611463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319612109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2990731304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712105904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3692883734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4259253625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78280805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3133530449"/>
                    </a:ext>
                  </a:extLst>
                </a:gridCol>
              </a:tblGrid>
              <a:tr h="43568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1999"/>
                  </a:ext>
                </a:extLst>
              </a:tr>
              <a:tr h="52328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ARIMA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54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28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52E0-DFA4-4D67-B1F3-7A6B353D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Peramalan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Beban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dengan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Data Uji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90AA-F02B-4FE4-9BB5-6314067B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BD05B-7A85-456B-AF83-E21B5A8AB78C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DC0B16-2B37-45B5-B83F-03DFEA187715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C9BFB-C3CD-4940-8DD6-A81DF9695ED3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D06EC7-251A-4AF2-A685-81FCF4F7BC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21" y="2326194"/>
            <a:ext cx="8815871" cy="33946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2CD553-3F1A-44EF-8349-FB3AB5B01B6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err="1"/>
              <a:t>Dilakukan</a:t>
            </a:r>
            <a:r>
              <a:rPr lang="en-US" sz="1800" i="1" dirty="0"/>
              <a:t> </a:t>
            </a:r>
            <a:r>
              <a:rPr lang="en-US" sz="1800" i="1" dirty="0" err="1"/>
              <a:t>Pengujian</a:t>
            </a:r>
            <a:r>
              <a:rPr lang="en-US" sz="1800" i="1" dirty="0"/>
              <a:t> </a:t>
            </a:r>
            <a:r>
              <a:rPr lang="en-US" sz="1800" i="1" dirty="0" err="1"/>
              <a:t>untuk</a:t>
            </a:r>
            <a:r>
              <a:rPr lang="en-US" sz="1800" i="1" dirty="0"/>
              <a:t> model LSTM, RNN, ANN, ARIMA, dan </a:t>
            </a:r>
            <a:r>
              <a:rPr lang="en-US" sz="1800" i="1" dirty="0" err="1"/>
              <a:t>Koefisien</a:t>
            </a:r>
            <a:r>
              <a:rPr lang="en-US" sz="1800" i="1" dirty="0"/>
              <a:t> Beban pada 30 Dataset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271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52E0-DFA4-4D67-B1F3-7A6B353D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Peramalan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Beban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dengan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Data Uji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90AA-F02B-4FE4-9BB5-6314067B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BD05B-7A85-456B-AF83-E21B5A8AB78C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DC0B16-2B37-45B5-B83F-03DFEA187715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C9BFB-C3CD-4940-8DD6-A81DF9695ED3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22CE337-ACD1-45D3-90B2-D535AB552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607044"/>
              </p:ext>
            </p:extLst>
          </p:nvPr>
        </p:nvGraphicFramePr>
        <p:xfrm>
          <a:off x="3121890" y="4656717"/>
          <a:ext cx="5948219" cy="1687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421">
                  <a:extLst>
                    <a:ext uri="{9D8B030D-6E8A-4147-A177-3AD203B41FA5}">
                      <a16:colId xmlns:a16="http://schemas.microsoft.com/office/drawing/2014/main" val="1432799338"/>
                    </a:ext>
                  </a:extLst>
                </a:gridCol>
                <a:gridCol w="2189275">
                  <a:extLst>
                    <a:ext uri="{9D8B030D-6E8A-4147-A177-3AD203B41FA5}">
                      <a16:colId xmlns:a16="http://schemas.microsoft.com/office/drawing/2014/main" val="1686145047"/>
                    </a:ext>
                  </a:extLst>
                </a:gridCol>
                <a:gridCol w="2323523">
                  <a:extLst>
                    <a:ext uri="{9D8B030D-6E8A-4147-A177-3AD203B41FA5}">
                      <a16:colId xmlns:a16="http://schemas.microsoft.com/office/drawing/2014/main" val="172758718"/>
                    </a:ext>
                  </a:extLst>
                </a:gridCol>
              </a:tblGrid>
              <a:tr h="21062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Metode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Rata-rata (RMSE)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Standar Deviasi (RMSE)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600876"/>
                  </a:ext>
                </a:extLst>
              </a:tr>
              <a:tr h="2528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LSTM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15.046 MW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6.003 MW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092614"/>
                  </a:ext>
                </a:extLst>
              </a:tr>
              <a:tr h="2528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RNN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15.387 MW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4.725 MW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068123"/>
                  </a:ext>
                </a:extLst>
              </a:tr>
              <a:tr h="2528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17.596 MW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6.843 MW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745867"/>
                  </a:ext>
                </a:extLst>
              </a:tr>
              <a:tr h="2528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ARIMA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49.993 MW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9.471 MW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064320"/>
                  </a:ext>
                </a:extLst>
              </a:tr>
              <a:tr h="46519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Koefisien Beban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tx1"/>
                          </a:solidFill>
                          <a:effectLst/>
                        </a:rPr>
                        <a:t>15.213 MW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tx1"/>
                          </a:solidFill>
                          <a:effectLst/>
                        </a:rPr>
                        <a:t>5.529 MW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65750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0CD4A2C-5365-4143-85CE-E1A30C1AC960}"/>
              </a:ext>
            </a:extLst>
          </p:cNvPr>
          <p:cNvGrpSpPr/>
          <p:nvPr/>
        </p:nvGrpSpPr>
        <p:grpSpPr>
          <a:xfrm>
            <a:off x="2522284" y="2511364"/>
            <a:ext cx="7147430" cy="2009616"/>
            <a:chOff x="1308739" y="2129054"/>
            <a:chExt cx="8962097" cy="25198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F4103-20A4-49D8-AB2F-3D6A3E3E442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08739" y="2209107"/>
              <a:ext cx="4396698" cy="243978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63D93E-D747-47BC-AEEC-48F58782518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05437" y="2129054"/>
              <a:ext cx="4565399" cy="2448548"/>
            </a:xfrm>
            <a:prstGeom prst="rect">
              <a:avLst/>
            </a:prstGeom>
          </p:spPr>
        </p:pic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D57EEDF-406F-44B6-AEA9-4D71D34A3E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FA22E6-3768-48FA-8BF2-B70603D1E33D}"/>
              </a:ext>
            </a:extLst>
          </p:cNvPr>
          <p:cNvSpPr/>
          <p:nvPr/>
        </p:nvSpPr>
        <p:spPr>
          <a:xfrm>
            <a:off x="838200" y="1690690"/>
            <a:ext cx="9866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Rata-rata RMSE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LSTM </a:t>
            </a:r>
            <a:r>
              <a:rPr lang="en-US" dirty="0" err="1"/>
              <a:t>lebih</a:t>
            </a:r>
            <a:r>
              <a:rPr lang="en-US" dirty="0"/>
              <a:t> 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rata-rata RMSE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lain. </a:t>
            </a:r>
          </a:p>
        </p:txBody>
      </p:sp>
    </p:spTree>
    <p:extLst>
      <p:ext uri="{BB962C8B-B14F-4D97-AF65-F5344CB8AC3E}">
        <p14:creationId xmlns:p14="http://schemas.microsoft.com/office/powerpoint/2010/main" val="79900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93986A-9AF6-415E-BB71-269175955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464861"/>
              </p:ext>
            </p:extLst>
          </p:nvPr>
        </p:nvGraphicFramePr>
        <p:xfrm>
          <a:off x="3257548" y="3117762"/>
          <a:ext cx="6237433" cy="2447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6644">
                  <a:extLst>
                    <a:ext uri="{9D8B030D-6E8A-4147-A177-3AD203B41FA5}">
                      <a16:colId xmlns:a16="http://schemas.microsoft.com/office/drawing/2014/main" val="1091605638"/>
                    </a:ext>
                  </a:extLst>
                </a:gridCol>
                <a:gridCol w="1065577">
                  <a:extLst>
                    <a:ext uri="{9D8B030D-6E8A-4147-A177-3AD203B41FA5}">
                      <a16:colId xmlns:a16="http://schemas.microsoft.com/office/drawing/2014/main" val="3080461565"/>
                    </a:ext>
                  </a:extLst>
                </a:gridCol>
                <a:gridCol w="1000882">
                  <a:extLst>
                    <a:ext uri="{9D8B030D-6E8A-4147-A177-3AD203B41FA5}">
                      <a16:colId xmlns:a16="http://schemas.microsoft.com/office/drawing/2014/main" val="3171142244"/>
                    </a:ext>
                  </a:extLst>
                </a:gridCol>
                <a:gridCol w="953945">
                  <a:extLst>
                    <a:ext uri="{9D8B030D-6E8A-4147-A177-3AD203B41FA5}">
                      <a16:colId xmlns:a16="http://schemas.microsoft.com/office/drawing/2014/main" val="3830001527"/>
                    </a:ext>
                  </a:extLst>
                </a:gridCol>
                <a:gridCol w="710385">
                  <a:extLst>
                    <a:ext uri="{9D8B030D-6E8A-4147-A177-3AD203B41FA5}">
                      <a16:colId xmlns:a16="http://schemas.microsoft.com/office/drawing/2014/main" val="1832076199"/>
                    </a:ext>
                  </a:extLst>
                </a:gridCol>
              </a:tblGrid>
              <a:tr h="5908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Model yang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dibandingkan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Nilai DM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Nilai P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 &lt; 0.05</a:t>
                      </a: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Unggul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451004"/>
                  </a:ext>
                </a:extLst>
              </a:tr>
              <a:tr h="4220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LSTM-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Koefisien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Beban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1.297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0.196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Tidak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44868"/>
                  </a:ext>
                </a:extLst>
              </a:tr>
              <a:tr h="4220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LSTM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-A</a:t>
                      </a:r>
                      <a:r>
                        <a:rPr lang="id-ID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8.095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7.064e-16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289821"/>
                  </a:ext>
                </a:extLst>
              </a:tr>
              <a:tr h="5064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LSTM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id-ID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RNN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-0.164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Tidak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0084"/>
                  </a:ext>
                </a:extLst>
              </a:tr>
              <a:tr h="5064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LSTM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-A</a:t>
                      </a:r>
                      <a:r>
                        <a:rPr lang="id-ID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RIMA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23.152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8.723e-113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21" marR="675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0641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0164-B603-4AB5-8205-64385F0E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76A835-DAF9-43ED-8D97-39530C7733B7}"/>
              </a:ext>
            </a:extLst>
          </p:cNvPr>
          <p:cNvSpPr txBox="1">
            <a:spLocks/>
          </p:cNvSpPr>
          <p:nvPr/>
        </p:nvSpPr>
        <p:spPr>
          <a:xfrm>
            <a:off x="838200" y="425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Peramalan Beban dengan Data Uji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57CB28-CABF-447E-A77E-8837F97A2052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AAA2E4-CAAB-4811-AA33-B0B799946834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3ACC70-B496-432A-B659-FCE60965C6E1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7B53F2D-B2AE-4327-8003-4206AD050DFE}"/>
              </a:ext>
            </a:extLst>
          </p:cNvPr>
          <p:cNvSpPr/>
          <p:nvPr/>
        </p:nvSpPr>
        <p:spPr>
          <a:xfrm>
            <a:off x="838200" y="1690690"/>
            <a:ext cx="9866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A7C9B9-C881-40C3-AF0D-B3FDA10842CA}"/>
              </a:ext>
            </a:extLst>
          </p:cNvPr>
          <p:cNvSpPr/>
          <p:nvPr/>
        </p:nvSpPr>
        <p:spPr>
          <a:xfrm>
            <a:off x="838199" y="1610480"/>
            <a:ext cx="10818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ea typeface="Calibri" panose="020F0502020204030204" pitchFamily="34" charset="0"/>
              </a:rPr>
              <a:t>Metode</a:t>
            </a:r>
            <a:r>
              <a:rPr lang="en-US" dirty="0">
                <a:ea typeface="Calibri" panose="020F0502020204030204" pitchFamily="34" charset="0"/>
              </a:rPr>
              <a:t> LSTM </a:t>
            </a:r>
            <a:r>
              <a:rPr lang="en-US" dirty="0" err="1">
                <a:ea typeface="Calibri" panose="020F0502020204030204" pitchFamily="34" charset="0"/>
              </a:rPr>
              <a:t>secara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signifikan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lebih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unggul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dibandingkan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dengan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metode</a:t>
            </a:r>
            <a:r>
              <a:rPr lang="en-US" dirty="0">
                <a:ea typeface="Calibri" panose="020F0502020204030204" pitchFamily="34" charset="0"/>
              </a:rPr>
              <a:t> ANN dan ARIMA </a:t>
            </a:r>
            <a:r>
              <a:rPr lang="en-US" dirty="0" err="1">
                <a:ea typeface="Calibri" panose="020F0502020204030204" pitchFamily="34" charset="0"/>
              </a:rPr>
              <a:t>namun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tidak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lebih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unggul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secara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signifikan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dibandingkan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metode</a:t>
            </a:r>
            <a:r>
              <a:rPr lang="en-US" dirty="0">
                <a:ea typeface="Calibri" panose="020F0502020204030204" pitchFamily="34" charset="0"/>
              </a:rPr>
              <a:t> RNN dan </a:t>
            </a:r>
            <a:r>
              <a:rPr lang="en-US" dirty="0" err="1">
                <a:ea typeface="Calibri" panose="020F0502020204030204" pitchFamily="34" charset="0"/>
              </a:rPr>
              <a:t>Koefisien</a:t>
            </a:r>
            <a:r>
              <a:rPr lang="en-US" dirty="0">
                <a:ea typeface="Calibri" panose="020F0502020204030204" pitchFamily="34" charset="0"/>
              </a:rPr>
              <a:t> Beban.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0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CD4E5D5-1A98-445D-A825-8F410717E2E1}"/>
              </a:ext>
            </a:extLst>
          </p:cNvPr>
          <p:cNvSpPr/>
          <p:nvPr/>
        </p:nvSpPr>
        <p:spPr>
          <a:xfrm>
            <a:off x="-665018" y="2074605"/>
            <a:ext cx="12984836" cy="2959510"/>
          </a:xfrm>
          <a:prstGeom prst="rect">
            <a:avLst/>
          </a:prstGeom>
          <a:solidFill>
            <a:srgbClr val="F7F7F7"/>
          </a:solidFill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797BA-F487-4473-9AE3-96B14691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Latar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Belakang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DEB6175-83BB-44F1-A212-322396AE6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19" y="2806134"/>
            <a:ext cx="1498103" cy="1498103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80B53FB-5085-48D5-B76F-10D5BC7FBA7E}"/>
              </a:ext>
            </a:extLst>
          </p:cNvPr>
          <p:cNvSpPr/>
          <p:nvPr/>
        </p:nvSpPr>
        <p:spPr>
          <a:xfrm>
            <a:off x="1" y="6427114"/>
            <a:ext cx="111301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https://www.freepik.com/free-photos-vectors/icon"&gt;Icon vector created by rawpixel.com 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https://www.freepik.com/free-photos-vectors/business"&gt;Business vector created by rawpixel.com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4A14C9-BA91-463D-8AE1-49E94B7DFB5A}"/>
              </a:ext>
            </a:extLst>
          </p:cNvPr>
          <p:cNvGrpSpPr/>
          <p:nvPr/>
        </p:nvGrpSpPr>
        <p:grpSpPr>
          <a:xfrm>
            <a:off x="1268362" y="3170346"/>
            <a:ext cx="1160207" cy="1160207"/>
            <a:chOff x="5014452" y="2548568"/>
            <a:chExt cx="2163096" cy="2163096"/>
          </a:xfrm>
        </p:grpSpPr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A0F4467E-07F1-49D3-A5A0-C87D142DE2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5925648"/>
                </p:ext>
              </p:extLst>
            </p:nvPr>
          </p:nvGraphicFramePr>
          <p:xfrm>
            <a:off x="5728857" y="2890685"/>
            <a:ext cx="734285" cy="1499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CorelDRAW" r:id="rId4" imgW="378944" imgH="775025" progId="CorelDraw.Graphic.17">
                    <p:embed/>
                  </p:oleObj>
                </mc:Choice>
                <mc:Fallback>
                  <p:oleObj name="CorelDRAW" r:id="rId4" imgW="378944" imgH="775025" progId="CorelDraw.Graphic.17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28857" y="2890685"/>
                          <a:ext cx="734285" cy="14992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7D2450-681C-4CC6-B8F2-1EEFCAAE39B5}"/>
                </a:ext>
              </a:extLst>
            </p:cNvPr>
            <p:cNvSpPr/>
            <p:nvPr/>
          </p:nvSpPr>
          <p:spPr>
            <a:xfrm>
              <a:off x="5014452" y="2548568"/>
              <a:ext cx="2163096" cy="2163096"/>
            </a:xfrm>
            <a:prstGeom prst="ellipse">
              <a:avLst/>
            </a:prstGeom>
            <a:noFill/>
            <a:ln w="76200"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A523040-24E3-4AB9-9961-FE0F9306B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707" y="3003135"/>
            <a:ext cx="1301100" cy="13011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B6B945D-2790-438A-93DE-520F08875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73" y="2646461"/>
            <a:ext cx="2953004" cy="168409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302F922-90C4-42D4-9208-3016818B28FC}"/>
              </a:ext>
            </a:extLst>
          </p:cNvPr>
          <p:cNvSpPr/>
          <p:nvPr/>
        </p:nvSpPr>
        <p:spPr>
          <a:xfrm>
            <a:off x="951346" y="1357746"/>
            <a:ext cx="1773383" cy="92364"/>
          </a:xfrm>
          <a:prstGeom prst="rect">
            <a:avLst/>
          </a:prstGeom>
          <a:solidFill>
            <a:srgbClr val="1B212D"/>
          </a:solidFill>
          <a:ln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47E760-2827-493F-B834-0B8BB5B50DC7}"/>
              </a:ext>
            </a:extLst>
          </p:cNvPr>
          <p:cNvSpPr/>
          <p:nvPr/>
        </p:nvSpPr>
        <p:spPr>
          <a:xfrm>
            <a:off x="2763985" y="1357746"/>
            <a:ext cx="1773383" cy="92364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50872007-0B17-495F-AC2C-85E8DE91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4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3F2682-6A9A-4546-9EA3-AD6EB6F105E0}"/>
              </a:ext>
            </a:extLst>
          </p:cNvPr>
          <p:cNvSpPr/>
          <p:nvPr/>
        </p:nvSpPr>
        <p:spPr>
          <a:xfrm>
            <a:off x="-591126" y="1647683"/>
            <a:ext cx="13161818" cy="4553094"/>
          </a:xfrm>
          <a:prstGeom prst="rect">
            <a:avLst/>
          </a:prstGeom>
          <a:solidFill>
            <a:srgbClr val="1B2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46B4-4A1B-458F-B518-D9288074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9591-ADE5-4E35-9380-EEBE6CEA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3" y="2098314"/>
            <a:ext cx="10515600" cy="191510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1. Model LSTM yang </a:t>
            </a:r>
            <a:r>
              <a:rPr lang="en-US" sz="2000" dirty="0" err="1">
                <a:solidFill>
                  <a:schemeClr val="bg1"/>
                </a:solidFill>
              </a:rPr>
              <a:t>telah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dibentuk</a:t>
            </a:r>
            <a:r>
              <a:rPr lang="en-US" sz="2000" dirty="0">
                <a:solidFill>
                  <a:schemeClr val="bg1"/>
                </a:solidFill>
              </a:rPr>
              <a:t> pada </a:t>
            </a:r>
            <a:r>
              <a:rPr lang="en-US" sz="2000" dirty="0" err="1">
                <a:solidFill>
                  <a:schemeClr val="bg1"/>
                </a:solidFill>
              </a:rPr>
              <a:t>tugas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akhir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memiliki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variabel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berupa</a:t>
            </a:r>
            <a:r>
              <a:rPr lang="en-US" sz="2000" dirty="0">
                <a:solidFill>
                  <a:schemeClr val="bg1"/>
                </a:solidFill>
              </a:rPr>
              <a:t> 168 features, 168  hidden neuron, dan 1 hidden layer.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2.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LSTM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memiliki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keunggulan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signifikan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dibandingkan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koefisien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merupakan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eksisting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 PLN. Rata-rata RMSE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model LSTM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kecil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dibandingkan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model </a:t>
            </a:r>
            <a:r>
              <a:rPr lang="en-US" sz="2000" dirty="0" err="1">
                <a:solidFill>
                  <a:schemeClr val="bg1"/>
                </a:solidFill>
              </a:rPr>
              <a:t>koefisien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beban</a:t>
            </a:r>
            <a:r>
              <a:rPr lang="en-US" sz="2000" dirty="0">
                <a:solidFill>
                  <a:schemeClr val="bg1"/>
                </a:solidFill>
              </a:rPr>
              <a:t>, model LSTM </a:t>
            </a:r>
            <a:r>
              <a:rPr lang="en-US" sz="2000" dirty="0" err="1">
                <a:solidFill>
                  <a:schemeClr val="bg1"/>
                </a:solidFill>
              </a:rPr>
              <a:t>memiliki</a:t>
            </a:r>
            <a:r>
              <a:rPr lang="en-US" sz="2000" dirty="0">
                <a:solidFill>
                  <a:schemeClr val="bg1"/>
                </a:solidFill>
              </a:rPr>
              <a:t> rata-rata RMSE </a:t>
            </a:r>
            <a:r>
              <a:rPr lang="en-US" sz="2000" dirty="0" err="1">
                <a:solidFill>
                  <a:schemeClr val="bg1"/>
                </a:solidFill>
              </a:rPr>
              <a:t>sebesar</a:t>
            </a:r>
            <a:r>
              <a:rPr lang="en-US" sz="2000" dirty="0">
                <a:solidFill>
                  <a:schemeClr val="bg1"/>
                </a:solidFill>
              </a:rPr>
              <a:t> 15.046 MW, </a:t>
            </a:r>
            <a:r>
              <a:rPr lang="en-US" sz="2000" dirty="0" err="1">
                <a:solidFill>
                  <a:schemeClr val="bg1"/>
                </a:solidFill>
              </a:rPr>
              <a:t>sedangkan</a:t>
            </a:r>
            <a:r>
              <a:rPr lang="en-US" sz="2000" dirty="0">
                <a:solidFill>
                  <a:schemeClr val="bg1"/>
                </a:solidFill>
              </a:rPr>
              <a:t> model </a:t>
            </a:r>
            <a:r>
              <a:rPr lang="en-US" sz="2000" dirty="0" err="1">
                <a:solidFill>
                  <a:schemeClr val="bg1"/>
                </a:solidFill>
              </a:rPr>
              <a:t>koefisien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memiliki</a:t>
            </a:r>
            <a:r>
              <a:rPr lang="en-US" sz="2000" dirty="0">
                <a:solidFill>
                  <a:schemeClr val="bg1"/>
                </a:solidFill>
              </a:rPr>
              <a:t> rata-rata RMSE </a:t>
            </a:r>
            <a:r>
              <a:rPr lang="en-US" sz="2000" dirty="0" err="1">
                <a:solidFill>
                  <a:schemeClr val="bg1"/>
                </a:solidFill>
              </a:rPr>
              <a:t>sebesar</a:t>
            </a:r>
            <a:r>
              <a:rPr lang="en-US" sz="2000" dirty="0">
                <a:solidFill>
                  <a:schemeClr val="bg1"/>
                </a:solidFill>
              </a:rPr>
              <a:t> 15.213 MW. </a:t>
            </a:r>
            <a:r>
              <a:rPr lang="en-US" sz="2000" dirty="0" err="1">
                <a:solidFill>
                  <a:schemeClr val="bg1"/>
                </a:solidFill>
              </a:rPr>
              <a:t>Namun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pengujian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diebold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mariano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menunjukkan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bahwa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keunggulan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signifikan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rata-rata yang </a:t>
            </a:r>
            <a:r>
              <a:rPr lang="en-US" sz="2000" dirty="0" err="1">
                <a:solidFill>
                  <a:schemeClr val="bg1"/>
                </a:solidFill>
              </a:rPr>
              <a:t>dimiliki</a:t>
            </a:r>
            <a:r>
              <a:rPr lang="en-US" sz="2000" dirty="0">
                <a:solidFill>
                  <a:schemeClr val="bg1"/>
                </a:solidFill>
              </a:rPr>
              <a:t> model LSTM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P </a:t>
            </a:r>
            <a:r>
              <a:rPr lang="en-US" sz="2000" dirty="0" err="1">
                <a:solidFill>
                  <a:schemeClr val="bg1"/>
                </a:solidFill>
              </a:rPr>
              <a:t>sebesar</a:t>
            </a:r>
            <a:r>
              <a:rPr lang="en-US" sz="2000" dirty="0">
                <a:solidFill>
                  <a:schemeClr val="bg1"/>
                </a:solidFill>
              </a:rPr>
              <a:t> 0.196.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3. Model LSTM </a:t>
            </a:r>
            <a:r>
              <a:rPr lang="en-US" sz="2000" dirty="0" err="1">
                <a:solidFill>
                  <a:schemeClr val="bg1"/>
                </a:solidFill>
              </a:rPr>
              <a:t>secara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signifikan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unggul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dibandingkan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ANN dan ARIMA. </a:t>
            </a:r>
            <a:r>
              <a:rPr lang="en-US" sz="2000" dirty="0" err="1">
                <a:solidFill>
                  <a:schemeClr val="bg1"/>
                </a:solidFill>
              </a:rPr>
              <a:t>Namun</a:t>
            </a:r>
            <a:r>
              <a:rPr lang="en-US" sz="2000" dirty="0">
                <a:solidFill>
                  <a:schemeClr val="bg1"/>
                </a:solidFill>
              </a:rPr>
              <a:t> pada </a:t>
            </a:r>
            <a:r>
              <a:rPr lang="en-US" sz="2000" dirty="0" err="1">
                <a:solidFill>
                  <a:schemeClr val="bg1"/>
                </a:solidFill>
              </a:rPr>
              <a:t>tugas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akhir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model LSTM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memiliki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keunggulan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signifikan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dibandingkan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RNN. 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177B9-979B-4CB3-A6CE-040E2A3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93007-796F-4861-838F-E009EAE46F75}"/>
              </a:ext>
            </a:extLst>
          </p:cNvPr>
          <p:cNvSpPr/>
          <p:nvPr/>
        </p:nvSpPr>
        <p:spPr>
          <a:xfrm>
            <a:off x="951346" y="1357746"/>
            <a:ext cx="1773383" cy="92364"/>
          </a:xfrm>
          <a:prstGeom prst="rect">
            <a:avLst/>
          </a:prstGeom>
          <a:solidFill>
            <a:srgbClr val="1B212D"/>
          </a:solidFill>
          <a:ln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EAE52-69E0-4940-9466-37872FABDF84}"/>
              </a:ext>
            </a:extLst>
          </p:cNvPr>
          <p:cNvSpPr/>
          <p:nvPr/>
        </p:nvSpPr>
        <p:spPr>
          <a:xfrm>
            <a:off x="2763985" y="1357746"/>
            <a:ext cx="1773383" cy="92364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AD0887-1A83-49A3-B313-417EF6B4F83D}"/>
              </a:ext>
            </a:extLst>
          </p:cNvPr>
          <p:cNvSpPr/>
          <p:nvPr/>
        </p:nvSpPr>
        <p:spPr>
          <a:xfrm>
            <a:off x="-591126" y="5911273"/>
            <a:ext cx="13263418" cy="133928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3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3F2682-6A9A-4546-9EA3-AD6EB6F105E0}"/>
              </a:ext>
            </a:extLst>
          </p:cNvPr>
          <p:cNvSpPr/>
          <p:nvPr/>
        </p:nvSpPr>
        <p:spPr>
          <a:xfrm>
            <a:off x="-591126" y="1690689"/>
            <a:ext cx="13161818" cy="4553094"/>
          </a:xfrm>
          <a:prstGeom prst="rect">
            <a:avLst/>
          </a:prstGeom>
          <a:solidFill>
            <a:srgbClr val="1B2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46B4-4A1B-458F-B518-D9288074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9591-ADE5-4E35-9380-EEBE6CEA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5" y="1971528"/>
            <a:ext cx="10347036" cy="319578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 err="1">
                <a:solidFill>
                  <a:schemeClr val="bg1"/>
                </a:solidFill>
              </a:rPr>
              <a:t>Menguji</a:t>
            </a:r>
            <a:r>
              <a:rPr lang="en-US" sz="2400" dirty="0">
                <a:solidFill>
                  <a:schemeClr val="bg1"/>
                </a:solidFill>
              </a:rPr>
              <a:t> parameter-parameter lain yang </a:t>
            </a:r>
            <a:r>
              <a:rPr lang="en-US" sz="2400" dirty="0" err="1">
                <a:solidFill>
                  <a:schemeClr val="bg1"/>
                </a:solidFill>
              </a:rPr>
              <a:t>belum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diuji</a:t>
            </a:r>
            <a:r>
              <a:rPr lang="en-US" sz="2400" dirty="0">
                <a:solidFill>
                  <a:schemeClr val="bg1"/>
                </a:solidFill>
              </a:rPr>
              <a:t> pada </a:t>
            </a:r>
            <a:r>
              <a:rPr lang="en-US" sz="2400" dirty="0" err="1">
                <a:solidFill>
                  <a:schemeClr val="bg1"/>
                </a:solidFill>
              </a:rPr>
              <a:t>tugas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akhir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. Parameter-parameter yang </a:t>
            </a:r>
            <a:r>
              <a:rPr lang="en-US" sz="2400" dirty="0" err="1">
                <a:solidFill>
                  <a:schemeClr val="bg1"/>
                </a:solidFill>
              </a:rPr>
              <a:t>dimaksud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seperti</a:t>
            </a:r>
            <a:r>
              <a:rPr lang="en-US" sz="2400" dirty="0">
                <a:solidFill>
                  <a:schemeClr val="bg1"/>
                </a:solidFill>
              </a:rPr>
              <a:t> optimizer, </a:t>
            </a:r>
            <a:r>
              <a:rPr lang="en-US" sz="2400" dirty="0" err="1">
                <a:solidFill>
                  <a:schemeClr val="bg1"/>
                </a:solidFill>
              </a:rPr>
              <a:t>jumlah</a:t>
            </a:r>
            <a:r>
              <a:rPr lang="en-US" sz="2400" dirty="0">
                <a:solidFill>
                  <a:schemeClr val="bg1"/>
                </a:solidFill>
              </a:rPr>
              <a:t> hidden unit, hyperparameter pada deep learning, </a:t>
            </a:r>
            <a:r>
              <a:rPr lang="en-US" sz="2400" dirty="0" err="1">
                <a:solidFill>
                  <a:schemeClr val="bg1"/>
                </a:solidFill>
              </a:rPr>
              <a:t>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fungsi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aktivasi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digunakan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Selain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diperlukan</a:t>
            </a:r>
            <a:r>
              <a:rPr lang="en-US" sz="2400" dirty="0">
                <a:solidFill>
                  <a:schemeClr val="bg1"/>
                </a:solidFill>
              </a:rPr>
              <a:t> juga </a:t>
            </a:r>
            <a:r>
              <a:rPr lang="en-US" sz="2400" dirty="0" err="1">
                <a:solidFill>
                  <a:schemeClr val="bg1"/>
                </a:solidFill>
              </a:rPr>
              <a:t>pengujian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peramalan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beban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masukan</a:t>
            </a:r>
            <a:r>
              <a:rPr lang="en-US" sz="2400" dirty="0">
                <a:solidFill>
                  <a:schemeClr val="bg1"/>
                </a:solidFill>
              </a:rPr>
              <a:t> pada model </a:t>
            </a:r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hanya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beban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historis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namun</a:t>
            </a:r>
            <a:r>
              <a:rPr lang="en-US" sz="2400" dirty="0">
                <a:solidFill>
                  <a:schemeClr val="bg1"/>
                </a:solidFill>
              </a:rPr>
              <a:t> juga data </a:t>
            </a:r>
            <a:r>
              <a:rPr lang="en-US" sz="2400" dirty="0" err="1">
                <a:solidFill>
                  <a:schemeClr val="bg1"/>
                </a:solidFill>
              </a:rPr>
              <a:t>cuaca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suhu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kelembapan</a:t>
            </a:r>
            <a:r>
              <a:rPr lang="en-US" sz="2400" dirty="0">
                <a:solidFill>
                  <a:schemeClr val="bg1"/>
                </a:solidFill>
              </a:rPr>
              <a:t>, dan data-data yang </a:t>
            </a:r>
            <a:r>
              <a:rPr lang="en-US" sz="2400" dirty="0" err="1">
                <a:solidFill>
                  <a:schemeClr val="bg1"/>
                </a:solidFill>
              </a:rPr>
              <a:t>memiliki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korelasi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beban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historis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2. PT.PLN </a:t>
            </a:r>
            <a:r>
              <a:rPr lang="en-US" sz="2400" dirty="0" err="1">
                <a:solidFill>
                  <a:schemeClr val="bg1"/>
                </a:solidFill>
              </a:rPr>
              <a:t>sebagai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penyedia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sumber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diharapkan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meningkatkan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ketersediaan</a:t>
            </a:r>
            <a:r>
              <a:rPr lang="en-US" sz="2400" dirty="0">
                <a:solidFill>
                  <a:schemeClr val="bg1"/>
                </a:solidFill>
              </a:rPr>
              <a:t> data-data yang </a:t>
            </a:r>
            <a:r>
              <a:rPr lang="en-US" sz="2400" dirty="0" err="1">
                <a:solidFill>
                  <a:schemeClr val="bg1"/>
                </a:solidFill>
              </a:rPr>
              <a:t>diperlukan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penelitian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mempermudah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meningkatkan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kualitas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penelitian-penelitian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terkait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177B9-979B-4CB3-A6CE-040E2A3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93007-796F-4861-838F-E009EAE46F75}"/>
              </a:ext>
            </a:extLst>
          </p:cNvPr>
          <p:cNvSpPr/>
          <p:nvPr/>
        </p:nvSpPr>
        <p:spPr>
          <a:xfrm>
            <a:off x="951346" y="1357746"/>
            <a:ext cx="1773383" cy="92364"/>
          </a:xfrm>
          <a:prstGeom prst="rect">
            <a:avLst/>
          </a:prstGeom>
          <a:solidFill>
            <a:srgbClr val="1B212D"/>
          </a:solidFill>
          <a:ln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EAE52-69E0-4940-9466-37872FABDF84}"/>
              </a:ext>
            </a:extLst>
          </p:cNvPr>
          <p:cNvSpPr/>
          <p:nvPr/>
        </p:nvSpPr>
        <p:spPr>
          <a:xfrm>
            <a:off x="2763985" y="1357746"/>
            <a:ext cx="1773383" cy="92364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AD0887-1A83-49A3-B313-417EF6B4F83D}"/>
              </a:ext>
            </a:extLst>
          </p:cNvPr>
          <p:cNvSpPr/>
          <p:nvPr/>
        </p:nvSpPr>
        <p:spPr>
          <a:xfrm>
            <a:off x="-591126" y="5911273"/>
            <a:ext cx="13263418" cy="133928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D16BF68-1856-48A9-A527-5B1B975F0E8F}"/>
              </a:ext>
            </a:extLst>
          </p:cNvPr>
          <p:cNvSpPr txBox="1">
            <a:spLocks/>
          </p:cNvSpPr>
          <p:nvPr/>
        </p:nvSpPr>
        <p:spPr>
          <a:xfrm>
            <a:off x="4140610" y="3005791"/>
            <a:ext cx="3910781" cy="84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1B21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TERIMA KASIH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567E4-2F3B-4F56-90BD-560084135010}"/>
              </a:ext>
            </a:extLst>
          </p:cNvPr>
          <p:cNvSpPr/>
          <p:nvPr/>
        </p:nvSpPr>
        <p:spPr>
          <a:xfrm>
            <a:off x="-138544" y="6345382"/>
            <a:ext cx="12459854" cy="600363"/>
          </a:xfrm>
          <a:prstGeom prst="rect">
            <a:avLst/>
          </a:prstGeom>
          <a:solidFill>
            <a:srgbClr val="1B212D"/>
          </a:solidFill>
          <a:ln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03E44-B4F1-48F2-A56F-D695B33BE324}"/>
              </a:ext>
            </a:extLst>
          </p:cNvPr>
          <p:cNvSpPr/>
          <p:nvPr/>
        </p:nvSpPr>
        <p:spPr>
          <a:xfrm>
            <a:off x="-132028" y="6345382"/>
            <a:ext cx="12459855" cy="115455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8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2CCA-2C3D-4AD9-A7F4-8A8D0A5B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Inisialisasi</a:t>
            </a: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 </a:t>
            </a:r>
            <a:r>
              <a:rPr lang="en-US" sz="3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Awal</a:t>
            </a: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LSTM, RNN, dan ANN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76D642-550E-4A57-A1B5-67EE984CF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82845"/>
              </p:ext>
            </p:extLst>
          </p:nvPr>
        </p:nvGraphicFramePr>
        <p:xfrm>
          <a:off x="838200" y="2619953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061997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25141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9840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9456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Model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</a:rPr>
                        <a:t>Awal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Hidden Neuron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05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65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333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3B9FE-B99A-4828-84D4-89A13AA4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1765-8534-4765-B016-83D9C645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Beban </a:t>
            </a:r>
            <a:r>
              <a:rPr lang="en-US" dirty="0" err="1"/>
              <a:t>Puncak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Khatulistiwa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46595-18C7-425D-B96D-C2F6F0184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56" y="1825625"/>
            <a:ext cx="10227887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D14C6-B3E8-4B69-981F-2BA5B9C7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D1C6-7B48-49CC-BF37-801172FA9E7F}"/>
              </a:ext>
            </a:extLst>
          </p:cNvPr>
          <p:cNvSpPr txBox="1"/>
          <p:nvPr/>
        </p:nvSpPr>
        <p:spPr>
          <a:xfrm>
            <a:off x="838200" y="1226387"/>
            <a:ext cx="286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Setiap</a:t>
            </a:r>
            <a:r>
              <a:rPr lang="en-US" dirty="0"/>
              <a:t> 1 jam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tahun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6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F0BC-E5C1-4D11-B31F-1EFC3FD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 Beban </a:t>
            </a:r>
            <a:r>
              <a:rPr lang="en-US" dirty="0" err="1"/>
              <a:t>Harian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B7452-0DD1-4442-B64C-79423F9BB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595" y="1825625"/>
            <a:ext cx="8946810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73029-AF3F-436A-9E89-13650746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CF97-F417-45AF-9DC7-4EC41082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B8E750-2C79-49C4-A643-2FFD5B34D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00" y="1283855"/>
            <a:ext cx="9452800" cy="38953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4C49-690E-4887-B5F5-1A20F46D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DF0E0-B6DD-4B76-805D-680DF9C32F29}"/>
              </a:ext>
            </a:extLst>
          </p:cNvPr>
          <p:cNvSpPr txBox="1"/>
          <p:nvPr/>
        </p:nvSpPr>
        <p:spPr>
          <a:xfrm>
            <a:off x="4341091" y="5728604"/>
            <a:ext cx="381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Forget Gate    Input Gate   Output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8EB97-E6E2-4F52-9417-ACECF4D01265}"/>
              </a:ext>
            </a:extLst>
          </p:cNvPr>
          <p:cNvSpPr txBox="1"/>
          <p:nvPr/>
        </p:nvSpPr>
        <p:spPr>
          <a:xfrm>
            <a:off x="5719769" y="1309460"/>
            <a:ext cx="106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BEEBB7-C7BB-46D7-8934-FFDB2A0AD5FB}"/>
              </a:ext>
            </a:extLst>
          </p:cNvPr>
          <p:cNvCxnSpPr>
            <a:cxnSpLocks/>
          </p:cNvCxnSpPr>
          <p:nvPr/>
        </p:nvCxnSpPr>
        <p:spPr>
          <a:xfrm>
            <a:off x="6250010" y="1704397"/>
            <a:ext cx="1" cy="98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6D7D1C-A3F8-4548-8D88-6F9E6009D9FC}"/>
              </a:ext>
            </a:extLst>
          </p:cNvPr>
          <p:cNvCxnSpPr>
            <a:cxnSpLocks/>
          </p:cNvCxnSpPr>
          <p:nvPr/>
        </p:nvCxnSpPr>
        <p:spPr>
          <a:xfrm flipH="1" flipV="1">
            <a:off x="6677891" y="3833092"/>
            <a:ext cx="683491" cy="18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89188A-22CF-4308-9E6B-EB972D612C67}"/>
              </a:ext>
            </a:extLst>
          </p:cNvPr>
          <p:cNvCxnSpPr>
            <a:cxnSpLocks/>
          </p:cNvCxnSpPr>
          <p:nvPr/>
        </p:nvCxnSpPr>
        <p:spPr>
          <a:xfrm flipH="1" flipV="1">
            <a:off x="5634181" y="3872268"/>
            <a:ext cx="615829" cy="189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521650-CC42-4136-833E-0113288598CD}"/>
              </a:ext>
            </a:extLst>
          </p:cNvPr>
          <p:cNvCxnSpPr>
            <a:cxnSpLocks/>
          </p:cNvCxnSpPr>
          <p:nvPr/>
        </p:nvCxnSpPr>
        <p:spPr>
          <a:xfrm flipH="1" flipV="1">
            <a:off x="4679722" y="3802849"/>
            <a:ext cx="615829" cy="189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6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54CC6A-5C52-42F2-8E40-FC89C9823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2312" y="816524"/>
            <a:ext cx="3696929" cy="62881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Font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Judul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B9B95-4552-435A-8B72-0D45B57D79FD}"/>
              </a:ext>
            </a:extLst>
          </p:cNvPr>
          <p:cNvSpPr/>
          <p:nvPr/>
        </p:nvSpPr>
        <p:spPr>
          <a:xfrm>
            <a:off x="1043710" y="761517"/>
            <a:ext cx="2078183" cy="1584521"/>
          </a:xfrm>
          <a:prstGeom prst="rect">
            <a:avLst/>
          </a:prstGeom>
          <a:solidFill>
            <a:srgbClr val="F7F7F7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6FB1E-E82A-4DEF-BCCE-85F5B8A19599}"/>
              </a:ext>
            </a:extLst>
          </p:cNvPr>
          <p:cNvSpPr/>
          <p:nvPr/>
        </p:nvSpPr>
        <p:spPr>
          <a:xfrm>
            <a:off x="1004142" y="2711641"/>
            <a:ext cx="2078183" cy="1584521"/>
          </a:xfrm>
          <a:prstGeom prst="rect">
            <a:avLst/>
          </a:prstGeom>
          <a:solidFill>
            <a:srgbClr val="1B212D"/>
          </a:solidFill>
          <a:ln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952DE-ED3D-49D1-BC22-6B649F69909D}"/>
              </a:ext>
            </a:extLst>
          </p:cNvPr>
          <p:cNvSpPr/>
          <p:nvPr/>
        </p:nvSpPr>
        <p:spPr>
          <a:xfrm>
            <a:off x="1043710" y="4565377"/>
            <a:ext cx="2078183" cy="1584521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6F4174-E820-40AF-BDC2-C2826B499749}"/>
              </a:ext>
            </a:extLst>
          </p:cNvPr>
          <p:cNvSpPr/>
          <p:nvPr/>
        </p:nvSpPr>
        <p:spPr>
          <a:xfrm>
            <a:off x="3535050" y="710402"/>
            <a:ext cx="2078183" cy="1584521"/>
          </a:xfrm>
          <a:prstGeom prst="rect">
            <a:avLst/>
          </a:prstGeom>
          <a:solidFill>
            <a:srgbClr val="DDD8C1"/>
          </a:solidFill>
          <a:ln>
            <a:solidFill>
              <a:srgbClr val="DDD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A2AAE-566E-4602-A589-E674A077C3E8}"/>
              </a:ext>
            </a:extLst>
          </p:cNvPr>
          <p:cNvSpPr/>
          <p:nvPr/>
        </p:nvSpPr>
        <p:spPr>
          <a:xfrm>
            <a:off x="3456565" y="2718005"/>
            <a:ext cx="2078183" cy="1584521"/>
          </a:xfrm>
          <a:prstGeom prst="rect">
            <a:avLst/>
          </a:prstGeom>
          <a:solidFill>
            <a:srgbClr val="213B59"/>
          </a:solidFill>
          <a:ln>
            <a:solidFill>
              <a:srgbClr val="213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1A8878D-BCC3-4444-A818-A011C742177E}"/>
              </a:ext>
            </a:extLst>
          </p:cNvPr>
          <p:cNvSpPr txBox="1">
            <a:spLocks/>
          </p:cNvSpPr>
          <p:nvPr/>
        </p:nvSpPr>
        <p:spPr>
          <a:xfrm>
            <a:off x="6312312" y="1717217"/>
            <a:ext cx="3696929" cy="62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Font Sub </a:t>
            </a:r>
            <a:r>
              <a:rPr lang="en-US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Judul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9981603-48A0-4602-A9AE-1CE9BA7383E4}"/>
              </a:ext>
            </a:extLst>
          </p:cNvPr>
          <p:cNvSpPr txBox="1">
            <a:spLocks/>
          </p:cNvSpPr>
          <p:nvPr/>
        </p:nvSpPr>
        <p:spPr>
          <a:xfrm>
            <a:off x="6312310" y="2403593"/>
            <a:ext cx="3696929" cy="62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Font </a:t>
            </a:r>
            <a:r>
              <a:rPr lang="en-US" sz="1600" dirty="0" err="1"/>
              <a:t>Teks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4C1699A-C45D-4091-8E62-48D00F11B6E4}"/>
              </a:ext>
            </a:extLst>
          </p:cNvPr>
          <p:cNvSpPr txBox="1">
            <a:spLocks/>
          </p:cNvSpPr>
          <p:nvPr/>
        </p:nvSpPr>
        <p:spPr>
          <a:xfrm>
            <a:off x="6312310" y="3196771"/>
            <a:ext cx="3696929" cy="62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Font </a:t>
            </a:r>
            <a:r>
              <a:rPr lang="en-US" sz="1800" dirty="0" err="1"/>
              <a:t>Teks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306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CD4E5D5-1A98-445D-A825-8F410717E2E1}"/>
              </a:ext>
            </a:extLst>
          </p:cNvPr>
          <p:cNvSpPr/>
          <p:nvPr/>
        </p:nvSpPr>
        <p:spPr>
          <a:xfrm>
            <a:off x="-196644" y="2093081"/>
            <a:ext cx="12605551" cy="2959511"/>
          </a:xfrm>
          <a:prstGeom prst="rect">
            <a:avLst/>
          </a:prstGeom>
          <a:solidFill>
            <a:srgbClr val="F7F7F7"/>
          </a:solidFill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797BA-F487-4473-9AE3-96B14691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Latar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Belakang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8C199695-B4D1-487E-98CB-810BD1EFD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74" y="2416604"/>
            <a:ext cx="2502413" cy="227076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104BBA-F933-4C3D-BF8A-8FC2A030F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50"/>
          <a:stretch/>
        </p:blipFill>
        <p:spPr>
          <a:xfrm>
            <a:off x="2563515" y="2756124"/>
            <a:ext cx="1959324" cy="16840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8450F3-6FCD-40AB-BA82-ACBFB58EA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7"/>
          <a:stretch/>
        </p:blipFill>
        <p:spPr>
          <a:xfrm>
            <a:off x="8426245" y="2756124"/>
            <a:ext cx="1003511" cy="16840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003FA91-CA7D-461A-88EE-04866168B7B3}"/>
              </a:ext>
            </a:extLst>
          </p:cNvPr>
          <p:cNvSpPr/>
          <p:nvPr/>
        </p:nvSpPr>
        <p:spPr>
          <a:xfrm>
            <a:off x="951346" y="1357746"/>
            <a:ext cx="1773383" cy="92364"/>
          </a:xfrm>
          <a:prstGeom prst="rect">
            <a:avLst/>
          </a:prstGeom>
          <a:solidFill>
            <a:srgbClr val="1B212D"/>
          </a:solidFill>
          <a:ln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4E91A-AEED-4E83-8585-CACD511A546B}"/>
              </a:ext>
            </a:extLst>
          </p:cNvPr>
          <p:cNvSpPr/>
          <p:nvPr/>
        </p:nvSpPr>
        <p:spPr>
          <a:xfrm>
            <a:off x="2763985" y="1357746"/>
            <a:ext cx="1773383" cy="92364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A42B-582B-42B3-957D-D5AA0D7C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3</a:t>
            </a:fld>
            <a:endParaRPr lang="en-US"/>
          </a:p>
        </p:txBody>
      </p:sp>
      <p:cxnSp>
        <p:nvCxnSpPr>
          <p:cNvPr id="22" name="Google Shape;648;p74">
            <a:extLst>
              <a:ext uri="{FF2B5EF4-FFF2-40B4-BE49-F238E27FC236}">
                <a16:creationId xmlns:a16="http://schemas.microsoft.com/office/drawing/2014/main" id="{DAE98EF6-B65C-45F9-99A8-6BF7573482F0}"/>
              </a:ext>
            </a:extLst>
          </p:cNvPr>
          <p:cNvCxnSpPr>
            <a:cxnSpLocks/>
          </p:cNvCxnSpPr>
          <p:nvPr/>
        </p:nvCxnSpPr>
        <p:spPr>
          <a:xfrm>
            <a:off x="4701385" y="3578101"/>
            <a:ext cx="354919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25" name="Google Shape;648;p74">
            <a:extLst>
              <a:ext uri="{FF2B5EF4-FFF2-40B4-BE49-F238E27FC236}">
                <a16:creationId xmlns:a16="http://schemas.microsoft.com/office/drawing/2014/main" id="{92BFFCA3-5598-4EE2-91C8-34654758FE2B}"/>
              </a:ext>
            </a:extLst>
          </p:cNvPr>
          <p:cNvCxnSpPr>
            <a:cxnSpLocks/>
          </p:cNvCxnSpPr>
          <p:nvPr/>
        </p:nvCxnSpPr>
        <p:spPr>
          <a:xfrm>
            <a:off x="7946030" y="3577260"/>
            <a:ext cx="354919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</p:spTree>
    <p:extLst>
      <p:ext uri="{BB962C8B-B14F-4D97-AF65-F5344CB8AC3E}">
        <p14:creationId xmlns:p14="http://schemas.microsoft.com/office/powerpoint/2010/main" val="159938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FC83-0E55-4121-A7F2-D5B0E48A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Tujuan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AEA8-C796-4A52-AB79-3A28CF22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0410"/>
            <a:ext cx="10588112" cy="1028009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LSTM.</a:t>
            </a:r>
          </a:p>
          <a:p>
            <a:pPr lvl="0"/>
            <a:r>
              <a:rPr lang="id-ID" dirty="0" err="1"/>
              <a:t>Me</a:t>
            </a:r>
            <a:r>
              <a:rPr lang="en-US" dirty="0" err="1"/>
              <a:t>mbandingkan</a:t>
            </a:r>
            <a:r>
              <a:rPr lang="id-ID" dirty="0"/>
              <a:t> performa dari m</a:t>
            </a:r>
            <a:r>
              <a:rPr lang="en-US" dirty="0" err="1"/>
              <a:t>odel</a:t>
            </a:r>
            <a:r>
              <a:rPr lang="id-ID" dirty="0"/>
              <a:t> LSTM dalam peramalan beban jangka pendek sistem Kalimantan Barat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LSTM </a:t>
            </a:r>
            <a:r>
              <a:rPr lang="en-US" dirty="0" err="1"/>
              <a:t>dengan</a:t>
            </a:r>
            <a:r>
              <a:rPr lang="en-US" dirty="0"/>
              <a:t> model ANN, RNN, dan ARIMA. </a:t>
            </a:r>
          </a:p>
          <a:p>
            <a:pPr marL="0" indent="0" algn="just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algn="just"/>
            <a:endParaRPr lang="en-US" sz="1800" dirty="0">
              <a:cs typeface="Arial" panose="020B0604020202020204" pitchFamily="34" charset="0"/>
            </a:endParaRPr>
          </a:p>
          <a:p>
            <a:pPr algn="just"/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CDC2A2-2164-4D7B-BE88-0DD37B5F5A06}"/>
              </a:ext>
            </a:extLst>
          </p:cNvPr>
          <p:cNvSpPr/>
          <p:nvPr/>
        </p:nvSpPr>
        <p:spPr>
          <a:xfrm>
            <a:off x="951346" y="1357746"/>
            <a:ext cx="1773383" cy="92364"/>
          </a:xfrm>
          <a:prstGeom prst="rect">
            <a:avLst/>
          </a:prstGeom>
          <a:solidFill>
            <a:srgbClr val="1B212D"/>
          </a:solidFill>
          <a:ln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EAC2EE-0D50-4CD4-9ED2-69FB20C87BBD}"/>
              </a:ext>
            </a:extLst>
          </p:cNvPr>
          <p:cNvSpPr/>
          <p:nvPr/>
        </p:nvSpPr>
        <p:spPr>
          <a:xfrm>
            <a:off x="2763985" y="1357746"/>
            <a:ext cx="1773383" cy="92364"/>
          </a:xfrm>
          <a:prstGeom prst="rect">
            <a:avLst/>
          </a:prstGeom>
          <a:solidFill>
            <a:srgbClr val="BDAA7E"/>
          </a:solidFill>
          <a:ln>
            <a:solidFill>
              <a:srgbClr val="BDA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9429F1-28BD-468B-A678-0EAA2339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94" y="1909999"/>
            <a:ext cx="1303564" cy="26071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BB5710-0464-46EC-A259-9EC0B5FFF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92" y="1866203"/>
            <a:ext cx="1587416" cy="25503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C60A9BC-4A09-476A-914A-6DD70479B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20" y="2151038"/>
            <a:ext cx="3667573" cy="217902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23316A4-3D5F-45F0-9E92-7390AA9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B9A9-5472-49A5-A29C-1565E66A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Tinjauan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Pustaka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121D-38BD-4F3E-B175-52817BD17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9407553-09D9-4EC2-ACBA-A50D1F60A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77239"/>
              </p:ext>
            </p:extLst>
          </p:nvPr>
        </p:nvGraphicFramePr>
        <p:xfrm>
          <a:off x="740062" y="2111534"/>
          <a:ext cx="108989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073">
                  <a:extLst>
                    <a:ext uri="{9D8B030D-6E8A-4147-A177-3AD203B41FA5}">
                      <a16:colId xmlns:a16="http://schemas.microsoft.com/office/drawing/2014/main" val="267391503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58913804"/>
                    </a:ext>
                  </a:extLst>
                </a:gridCol>
                <a:gridCol w="3112655">
                  <a:extLst>
                    <a:ext uri="{9D8B030D-6E8A-4147-A177-3AD203B41FA5}">
                      <a16:colId xmlns:a16="http://schemas.microsoft.com/office/drawing/2014/main" val="2290198182"/>
                    </a:ext>
                  </a:extLst>
                </a:gridCol>
                <a:gridCol w="1987551">
                  <a:extLst>
                    <a:ext uri="{9D8B030D-6E8A-4147-A177-3AD203B41FA5}">
                      <a16:colId xmlns:a16="http://schemas.microsoft.com/office/drawing/2014/main" val="3508584606"/>
                    </a:ext>
                  </a:extLst>
                </a:gridCol>
                <a:gridCol w="2935432">
                  <a:extLst>
                    <a:ext uri="{9D8B030D-6E8A-4147-A177-3AD203B41FA5}">
                      <a16:colId xmlns:a16="http://schemas.microsoft.com/office/drawing/2014/main" val="294978600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Nama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Judul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Metode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Hasil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07465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S.Alam</a:t>
                      </a:r>
                      <a:r>
                        <a:rPr lang="en-US" sz="1600" b="0" dirty="0"/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b="0" dirty="0" err="1"/>
                        <a:t>Recurrent</a:t>
                      </a:r>
                      <a:r>
                        <a:rPr lang="id-ID" sz="1600" b="0" dirty="0"/>
                        <a:t> Neural </a:t>
                      </a:r>
                      <a:r>
                        <a:rPr lang="id-ID" sz="1600" b="0" dirty="0" err="1"/>
                        <a:t>Networks</a:t>
                      </a:r>
                      <a:r>
                        <a:rPr lang="id-ID" sz="1600" b="0" dirty="0"/>
                        <a:t> in </a:t>
                      </a:r>
                      <a:r>
                        <a:rPr lang="id-ID" sz="1600" b="0" dirty="0" err="1"/>
                        <a:t>Electricity</a:t>
                      </a:r>
                      <a:r>
                        <a:rPr lang="id-ID" sz="1600" b="0" dirty="0"/>
                        <a:t> </a:t>
                      </a:r>
                      <a:r>
                        <a:rPr lang="id-ID" sz="1600" b="0" dirty="0" err="1"/>
                        <a:t>Load</a:t>
                      </a:r>
                      <a:r>
                        <a:rPr lang="en-US" sz="1600" b="0" dirty="0"/>
                        <a:t> </a:t>
                      </a:r>
                      <a:r>
                        <a:rPr lang="id-ID" sz="1600" b="0" dirty="0" err="1"/>
                        <a:t>Forecasting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FFFN dan 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b="0" dirty="0"/>
                        <a:t>tidak ada perbedaan signifikan pada algoritma</a:t>
                      </a:r>
                      <a:r>
                        <a:rPr lang="en-US" sz="1600" b="0" dirty="0"/>
                        <a:t> FFNN dan LSTM</a:t>
                      </a:r>
                      <a:r>
                        <a:rPr lang="id-ID" sz="1600" b="0" dirty="0"/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078776"/>
                  </a:ext>
                </a:extLst>
              </a:tr>
              <a:tr h="110744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S.Bouktif</a:t>
                      </a:r>
                      <a:r>
                        <a:rPr lang="en-US" sz="1600" b="0" dirty="0"/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Optimal Deep Learning LSTM Model for Electric Forecasting using Feature Selection and Genetic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Alggorithm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LSTM, Linear regression, ridge,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Rdanom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Forest, Gradient Boosting, Neural Network, Extra 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b="0" dirty="0"/>
                        <a:t>peramalan beban listrik dengan menggunakan LSTM memiliki </a:t>
                      </a:r>
                      <a:r>
                        <a:rPr lang="id-ID" sz="1600" b="0" i="1" dirty="0" err="1"/>
                        <a:t>error</a:t>
                      </a:r>
                      <a:r>
                        <a:rPr lang="id-ID" sz="1600" b="0" i="1" dirty="0"/>
                        <a:t> </a:t>
                      </a:r>
                      <a:r>
                        <a:rPr lang="id-ID" sz="1600" b="0" dirty="0"/>
                        <a:t>yang lebih rendah </a:t>
                      </a:r>
                      <a:r>
                        <a:rPr lang="en-US" sz="1600" b="0" dirty="0" err="1"/>
                        <a:t>dengan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nilai</a:t>
                      </a:r>
                      <a:r>
                        <a:rPr lang="en-US" sz="1600" b="0" dirty="0"/>
                        <a:t> RMSE 341,3 MW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23109"/>
                  </a:ext>
                </a:extLst>
              </a:tr>
              <a:tr h="1107440">
                <a:tc>
                  <a:txBody>
                    <a:bodyPr/>
                    <a:lstStyle/>
                    <a:p>
                      <a:r>
                        <a:rPr lang="id-ID" sz="1600" b="0" dirty="0"/>
                        <a:t>M. S. </a:t>
                      </a:r>
                      <a:r>
                        <a:rPr lang="id-ID" sz="1600" b="0" dirty="0" err="1"/>
                        <a:t>Harsha</a:t>
                      </a:r>
                      <a:r>
                        <a:rPr lang="id-ID" sz="1600" b="0" dirty="0"/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b="0" dirty="0"/>
                        <a:t>A </a:t>
                      </a:r>
                      <a:r>
                        <a:rPr lang="id-ID" sz="1600" b="0" dirty="0" err="1"/>
                        <a:t>Smart</a:t>
                      </a:r>
                      <a:r>
                        <a:rPr lang="id-ID" sz="1600" b="0" dirty="0"/>
                        <a:t> </a:t>
                      </a:r>
                      <a:r>
                        <a:rPr lang="id-ID" sz="1600" b="0" dirty="0" err="1"/>
                        <a:t>Adaptive</a:t>
                      </a:r>
                      <a:r>
                        <a:rPr lang="id-ID" sz="1600" b="0" dirty="0"/>
                        <a:t> LSTM </a:t>
                      </a:r>
                      <a:r>
                        <a:rPr lang="id-ID" sz="1600" b="0" dirty="0" err="1"/>
                        <a:t>Technique</a:t>
                      </a:r>
                      <a:r>
                        <a:rPr lang="id-ID" sz="1600" b="0" dirty="0"/>
                        <a:t> </a:t>
                      </a:r>
                      <a:r>
                        <a:rPr lang="id-ID" sz="1600" b="0" dirty="0" err="1"/>
                        <a:t>for</a:t>
                      </a:r>
                      <a:r>
                        <a:rPr lang="id-ID" sz="1600" b="0" dirty="0"/>
                        <a:t> </a:t>
                      </a:r>
                      <a:r>
                        <a:rPr lang="id-ID" sz="1600" b="0" dirty="0" err="1"/>
                        <a:t>Electrical</a:t>
                      </a:r>
                      <a:r>
                        <a:rPr lang="id-ID" sz="1600" b="0" dirty="0"/>
                        <a:t> </a:t>
                      </a:r>
                      <a:r>
                        <a:rPr lang="id-ID" sz="1600" b="0" dirty="0" err="1"/>
                        <a:t>Load</a:t>
                      </a:r>
                      <a:r>
                        <a:rPr lang="id-ID" sz="1600" b="0" dirty="0"/>
                        <a:t> </a:t>
                      </a:r>
                      <a:r>
                        <a:rPr lang="id-ID" sz="1600" b="0" dirty="0" err="1"/>
                        <a:t>Forecasting</a:t>
                      </a:r>
                      <a:r>
                        <a:rPr lang="id-ID" sz="1600" b="0" dirty="0"/>
                        <a:t> </a:t>
                      </a:r>
                      <a:r>
                        <a:rPr lang="id-ID" sz="1600" b="0" dirty="0" err="1"/>
                        <a:t>at</a:t>
                      </a:r>
                      <a:r>
                        <a:rPr lang="id-ID" sz="1600" b="0" dirty="0"/>
                        <a:t> </a:t>
                      </a:r>
                      <a:r>
                        <a:rPr lang="id-ID" sz="1600" b="0" dirty="0" err="1"/>
                        <a:t>Source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Linear Regression, SVM, MLP, LSTM.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dirty="0"/>
                        <a:t>akurasi dari </a:t>
                      </a:r>
                      <a:r>
                        <a:rPr lang="id-ID" sz="1600" b="0" i="1" dirty="0"/>
                        <a:t>linear </a:t>
                      </a:r>
                      <a:r>
                        <a:rPr lang="id-ID" sz="1600" b="0" i="1" dirty="0" err="1"/>
                        <a:t>regression</a:t>
                      </a:r>
                      <a:r>
                        <a:rPr lang="id-ID" sz="1600" b="0" i="1" dirty="0"/>
                        <a:t> </a:t>
                      </a:r>
                      <a:r>
                        <a:rPr lang="id-ID" sz="1600" b="0" dirty="0"/>
                        <a:t>sebesar 31,071%, SVM sebesar 40,012%, MLP sebesar 95,347% , dan LSTM sebesar 98,589%</a:t>
                      </a:r>
                      <a:r>
                        <a:rPr lang="en-US" sz="1600" b="0" dirty="0"/>
                        <a:t>.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7402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BDE57CB-0A03-469A-BCAD-7BB57EE470A8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D3C67-5575-44B5-8AC8-DF5407FD4746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EC739D-EA80-412C-823F-0201118DE255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2C6A98-5A1D-4569-B3A5-CA906C8B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D2ED9E-E91C-4BBA-BDCE-A85828274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531886"/>
              </p:ext>
            </p:extLst>
          </p:nvPr>
        </p:nvGraphicFramePr>
        <p:xfrm>
          <a:off x="734291" y="2708852"/>
          <a:ext cx="1089891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073">
                  <a:extLst>
                    <a:ext uri="{9D8B030D-6E8A-4147-A177-3AD203B41FA5}">
                      <a16:colId xmlns:a16="http://schemas.microsoft.com/office/drawing/2014/main" val="301511739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68161892"/>
                    </a:ext>
                  </a:extLst>
                </a:gridCol>
                <a:gridCol w="3112655">
                  <a:extLst>
                    <a:ext uri="{9D8B030D-6E8A-4147-A177-3AD203B41FA5}">
                      <a16:colId xmlns:a16="http://schemas.microsoft.com/office/drawing/2014/main" val="186033039"/>
                    </a:ext>
                  </a:extLst>
                </a:gridCol>
                <a:gridCol w="1987551">
                  <a:extLst>
                    <a:ext uri="{9D8B030D-6E8A-4147-A177-3AD203B41FA5}">
                      <a16:colId xmlns:a16="http://schemas.microsoft.com/office/drawing/2014/main" val="1326658755"/>
                    </a:ext>
                  </a:extLst>
                </a:gridCol>
                <a:gridCol w="2935432">
                  <a:extLst>
                    <a:ext uri="{9D8B030D-6E8A-4147-A177-3AD203B41FA5}">
                      <a16:colId xmlns:a16="http://schemas.microsoft.com/office/drawing/2014/main" val="354673493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Zheng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 dan C. 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Xu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Electric 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forecasting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smart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grids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using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 Long-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Short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-Term-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Memory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d-ID" sz="1600" b="0" dirty="0" err="1">
                          <a:solidFill>
                            <a:schemeClr val="tx1"/>
                          </a:solidFill>
                        </a:rPr>
                        <a:t>Recurrent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</a:rPr>
                        <a:t> Neural Network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LSTM, Seasonal ARIMA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algoritma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LSTM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unggul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nilai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MAPE 0.05%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sedangkan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nilai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MAPE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dari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Seasonal ARIMA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0.2%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273791"/>
                  </a:ext>
                </a:extLst>
              </a:tr>
              <a:tr h="87453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Irfanda,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Peramalan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Beban Listrik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Kelistrikan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Kalimantan Barat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menggunakan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metode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Long Short Term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LSTM, RNN, ANN, dan ARIMA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Nilai MAPE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dari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LSTM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3.037 %, RNN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sebesar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3.985 %, ANN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sebesar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3.443 %, dan ARIMA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sebesar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3.169 %.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931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0D2EF-F29D-4C81-B60A-E383A482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AA5F90-1845-438C-BC1E-ECD3046C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Tinjauan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Pustaka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90D464-040D-46A5-BC60-F0843B875ECE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73D8F6-7D7D-4CED-996B-B02B85C6AE56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A21756-BB03-4EEF-9CE7-25629B36FE0E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41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2E50-04CC-4282-9CD8-C5479664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Dasar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Teori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29AB2-CC32-4776-A1A0-3DF62500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921FA5-083C-483C-B1AA-B3A2D07F44BA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52867B-1B01-47B5-B3C3-7CD8B7E89269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E93FDC-1036-4C12-87CF-5173B2BA4A83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7D061C8-40C2-443E-AEEA-425938F3EBDA}"/>
              </a:ext>
            </a:extLst>
          </p:cNvPr>
          <p:cNvSpPr/>
          <p:nvPr/>
        </p:nvSpPr>
        <p:spPr>
          <a:xfrm>
            <a:off x="4473456" y="2006707"/>
            <a:ext cx="3193027" cy="617104"/>
          </a:xfrm>
          <a:prstGeom prst="rect">
            <a:avLst/>
          </a:prstGeom>
          <a:solidFill>
            <a:srgbClr val="F7F7F7"/>
          </a:solidFill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Artificial Neural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1EE76-472D-47F7-A5DA-D5BF549E3462}"/>
              </a:ext>
            </a:extLst>
          </p:cNvPr>
          <p:cNvSpPr/>
          <p:nvPr/>
        </p:nvSpPr>
        <p:spPr>
          <a:xfrm>
            <a:off x="4473456" y="2758748"/>
            <a:ext cx="3193027" cy="617104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Recurrent Neural 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11E2C-EF0A-4468-985C-EE8C7796F39C}"/>
              </a:ext>
            </a:extLst>
          </p:cNvPr>
          <p:cNvSpPr/>
          <p:nvPr/>
        </p:nvSpPr>
        <p:spPr>
          <a:xfrm>
            <a:off x="4473456" y="3510790"/>
            <a:ext cx="3193027" cy="625196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Long Short Term 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29D63A-5CE8-4169-B857-66E26B7A6327}"/>
              </a:ext>
            </a:extLst>
          </p:cNvPr>
          <p:cNvSpPr/>
          <p:nvPr/>
        </p:nvSpPr>
        <p:spPr>
          <a:xfrm>
            <a:off x="4499486" y="4875058"/>
            <a:ext cx="3193027" cy="625196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Autoregressive Integrated Moving Average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3B00CD-70C1-45F4-95D2-AC80933ACC5E}"/>
              </a:ext>
            </a:extLst>
          </p:cNvPr>
          <p:cNvSpPr/>
          <p:nvPr/>
        </p:nvSpPr>
        <p:spPr>
          <a:xfrm>
            <a:off x="4173794" y="1743951"/>
            <a:ext cx="3844413" cy="2733828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5D4F57-BB54-4B12-BA5C-85342A0ED1ED}"/>
              </a:ext>
            </a:extLst>
          </p:cNvPr>
          <p:cNvSpPr/>
          <p:nvPr/>
        </p:nvSpPr>
        <p:spPr>
          <a:xfrm>
            <a:off x="4173794" y="4740535"/>
            <a:ext cx="3844413" cy="1712552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C1DA2-CCBF-420F-866B-EA8EAFB4CF56}"/>
              </a:ext>
            </a:extLst>
          </p:cNvPr>
          <p:cNvSpPr txBox="1"/>
          <p:nvPr/>
        </p:nvSpPr>
        <p:spPr>
          <a:xfrm>
            <a:off x="8317869" y="2837217"/>
            <a:ext cx="2295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Deep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13A94-EB83-45ED-B792-15ECD5391E8B}"/>
              </a:ext>
            </a:extLst>
          </p:cNvPr>
          <p:cNvSpPr txBox="1"/>
          <p:nvPr/>
        </p:nvSpPr>
        <p:spPr>
          <a:xfrm>
            <a:off x="8317869" y="5368739"/>
            <a:ext cx="1310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Statistic</a:t>
            </a:r>
          </a:p>
          <a:p>
            <a:endParaRPr 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72B4-674B-4CB7-AE36-A1D1C491FA32}"/>
              </a:ext>
            </a:extLst>
          </p:cNvPr>
          <p:cNvSpPr/>
          <p:nvPr/>
        </p:nvSpPr>
        <p:spPr>
          <a:xfrm>
            <a:off x="4499485" y="5598992"/>
            <a:ext cx="3193027" cy="625196"/>
          </a:xfrm>
          <a:prstGeom prst="rect">
            <a:avLst/>
          </a:prstGeom>
          <a:noFill/>
          <a:ln w="38100">
            <a:solidFill>
              <a:srgbClr val="1B2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Koefisien</a:t>
            </a:r>
            <a:r>
              <a:rPr lang="en-US" dirty="0">
                <a:solidFill>
                  <a:schemeClr val="tx1"/>
                </a:solidFill>
              </a:rPr>
              <a:t> Beban</a:t>
            </a:r>
          </a:p>
        </p:txBody>
      </p:sp>
    </p:spTree>
    <p:extLst>
      <p:ext uri="{BB962C8B-B14F-4D97-AF65-F5344CB8AC3E}">
        <p14:creationId xmlns:p14="http://schemas.microsoft.com/office/powerpoint/2010/main" val="36575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A080-91D9-4EBC-9B58-04AA9F6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42164" cy="1325563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Alat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&amp;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Bahan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083B5-94E0-494D-8969-E1A9C09EF105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879FDF-5D6D-41CB-9DBA-AF2B18B8A593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777BFD-586C-42D9-9986-6B2AB10DB290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A41383-DAD0-4F4E-BAD2-46538ACE4DFB}"/>
              </a:ext>
            </a:extLst>
          </p:cNvPr>
          <p:cNvSpPr txBox="1"/>
          <p:nvPr/>
        </p:nvSpPr>
        <p:spPr>
          <a:xfrm>
            <a:off x="761437" y="3785709"/>
            <a:ext cx="889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Notebook              Python 3.7              </a:t>
            </a:r>
            <a:r>
              <a:rPr lang="en-US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Matlab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R2016b                    Excel 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B00B1-54C4-4EB6-81B2-47C45C82C0B3}"/>
              </a:ext>
            </a:extLst>
          </p:cNvPr>
          <p:cNvSpPr txBox="1"/>
          <p:nvPr/>
        </p:nvSpPr>
        <p:spPr>
          <a:xfrm>
            <a:off x="838200" y="1770500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Alat</a:t>
            </a:r>
            <a:r>
              <a:rPr lang="en-US" dirty="0"/>
              <a:t>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7D7F32-38DA-4133-8D65-7495263506F3}"/>
              </a:ext>
            </a:extLst>
          </p:cNvPr>
          <p:cNvSpPr txBox="1"/>
          <p:nvPr/>
        </p:nvSpPr>
        <p:spPr>
          <a:xfrm>
            <a:off x="951346" y="43466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Bahan</a:t>
            </a:r>
            <a:r>
              <a:rPr lang="en-US" dirty="0"/>
              <a:t> 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4A0CF8-7546-4AFE-B2AE-35AF2C56E4EC}"/>
              </a:ext>
            </a:extLst>
          </p:cNvPr>
          <p:cNvSpPr txBox="1"/>
          <p:nvPr/>
        </p:nvSpPr>
        <p:spPr>
          <a:xfrm>
            <a:off x="4286277" y="5771576"/>
            <a:ext cx="449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</a:t>
            </a:r>
            <a:r>
              <a:rPr lang="id-ID" sz="1600" dirty="0" err="1"/>
              <a:t>ata</a:t>
            </a:r>
            <a:r>
              <a:rPr lang="id-ID" sz="1600" dirty="0"/>
              <a:t> </a:t>
            </a:r>
            <a:r>
              <a:rPr lang="en-US" sz="1600" dirty="0"/>
              <a:t>B</a:t>
            </a:r>
            <a:r>
              <a:rPr lang="id-ID" sz="1600" dirty="0"/>
              <a:t>eban </a:t>
            </a:r>
            <a:r>
              <a:rPr lang="en-US" sz="1600" dirty="0"/>
              <a:t>H</a:t>
            </a:r>
            <a:r>
              <a:rPr lang="id-ID" sz="1600" dirty="0" err="1"/>
              <a:t>istoris</a:t>
            </a:r>
            <a:r>
              <a:rPr lang="id-ID" sz="1600" dirty="0"/>
              <a:t> </a:t>
            </a:r>
            <a:r>
              <a:rPr lang="en-US" sz="1600" dirty="0"/>
              <a:t>S</a:t>
            </a:r>
            <a:r>
              <a:rPr lang="id-ID" sz="1600" dirty="0" err="1"/>
              <a:t>istem</a:t>
            </a:r>
            <a:r>
              <a:rPr lang="en-US" sz="1600" dirty="0"/>
              <a:t> </a:t>
            </a:r>
            <a:r>
              <a:rPr lang="id-ID" sz="1600" dirty="0"/>
              <a:t>Kalimantan Barat</a:t>
            </a:r>
            <a:r>
              <a:rPr lang="en-US" sz="1600" dirty="0"/>
              <a:t> PT PLN </a:t>
            </a:r>
          </a:p>
          <a:p>
            <a:pPr algn="ctr"/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2016 – 2019 </a:t>
            </a:r>
            <a:r>
              <a:rPr lang="en-US" sz="1600" dirty="0" err="1"/>
              <a:t>dengan</a:t>
            </a:r>
            <a:r>
              <a:rPr lang="en-US" sz="1600" dirty="0"/>
              <a:t> interval 60 </a:t>
            </a:r>
            <a:r>
              <a:rPr lang="en-US" sz="1600" dirty="0" err="1"/>
              <a:t>menit</a:t>
            </a:r>
            <a:endParaRPr lang="en-US" sz="16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3682C16-8601-417B-8954-B14FB14E5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00" y="4833649"/>
            <a:ext cx="850577" cy="722745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7954724-7648-4531-8C80-5074E4D8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8</a:t>
            </a:fld>
            <a:endParaRPr lang="en-US"/>
          </a:p>
        </p:txBody>
      </p:sp>
      <p:pic>
        <p:nvPicPr>
          <p:cNvPr id="10" name="Google Shape;617;p73">
            <a:extLst>
              <a:ext uri="{FF2B5EF4-FFF2-40B4-BE49-F238E27FC236}">
                <a16:creationId xmlns:a16="http://schemas.microsoft.com/office/drawing/2014/main" id="{6B3C5B43-25F9-44C1-9DB0-EE5DA7054B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455" y="2462142"/>
            <a:ext cx="787740" cy="96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8;p73">
            <a:extLst>
              <a:ext uri="{FF2B5EF4-FFF2-40B4-BE49-F238E27FC236}">
                <a16:creationId xmlns:a16="http://schemas.microsoft.com/office/drawing/2014/main" id="{13458608-3197-42EB-AE9F-70A356AC1CD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165" y="2424398"/>
            <a:ext cx="787739" cy="86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8C93E-150A-4D23-9637-A3942F1AD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71" y="2415134"/>
            <a:ext cx="946628" cy="850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B25B6-3E79-4ABE-8B3C-0E402EEA1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71" y="2415134"/>
            <a:ext cx="934543" cy="8691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89F371E-0BC7-49D1-B1D8-1FC0E3993E6C}"/>
              </a:ext>
            </a:extLst>
          </p:cNvPr>
          <p:cNvGrpSpPr/>
          <p:nvPr/>
        </p:nvGrpSpPr>
        <p:grpSpPr>
          <a:xfrm>
            <a:off x="9865408" y="2270551"/>
            <a:ext cx="2051651" cy="2076138"/>
            <a:chOff x="3317503" y="1912494"/>
            <a:chExt cx="2051651" cy="207613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F3B4B2-4461-4F3A-AC36-0183B11C4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535" y="1912494"/>
              <a:ext cx="1331588" cy="102995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0418FC-1AA1-4658-B868-1D129B908062}"/>
                </a:ext>
              </a:extLst>
            </p:cNvPr>
            <p:cNvSpPr txBox="1"/>
            <p:nvPr/>
          </p:nvSpPr>
          <p:spPr>
            <a:xfrm>
              <a:off x="3317503" y="3157635"/>
              <a:ext cx="20516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ea typeface="Microsoft JhengHei UI" panose="020B0604030504040204" pitchFamily="34" charset="-120"/>
                </a:rPr>
                <a:t>Laptop Windows 10 </a:t>
              </a:r>
            </a:p>
            <a:p>
              <a:pPr algn="ctr"/>
              <a:r>
                <a:rPr lang="en-US" sz="1600" dirty="0">
                  <a:ea typeface="Microsoft JhengHei UI" panose="020B0604030504040204" pitchFamily="34" charset="-120"/>
                </a:rPr>
                <a:t>Processor Intel Core i7</a:t>
              </a:r>
            </a:p>
            <a:p>
              <a:pPr algn="ctr"/>
              <a:r>
                <a:rPr lang="en-US" sz="1600" dirty="0">
                  <a:ea typeface="Microsoft JhengHei UI" panose="020B0604030504040204" pitchFamily="34" charset="-120"/>
                </a:rPr>
                <a:t>RAM 8GB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55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4D63-4CF0-4A30-9EC9-92410333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Alur </a:t>
            </a:r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Penelitian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E1F7CA-3B22-42C3-A100-F85E72750ACD}"/>
              </a:ext>
            </a:extLst>
          </p:cNvPr>
          <p:cNvGrpSpPr/>
          <p:nvPr/>
        </p:nvGrpSpPr>
        <p:grpSpPr>
          <a:xfrm>
            <a:off x="951346" y="1357746"/>
            <a:ext cx="3586021" cy="92364"/>
            <a:chOff x="951345" y="1357745"/>
            <a:chExt cx="3586021" cy="923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D1A59A-DEBA-4A6A-BD3A-842708CB988C}"/>
                </a:ext>
              </a:extLst>
            </p:cNvPr>
            <p:cNvSpPr/>
            <p:nvPr/>
          </p:nvSpPr>
          <p:spPr>
            <a:xfrm>
              <a:off x="951345" y="1357745"/>
              <a:ext cx="1773382" cy="92364"/>
            </a:xfrm>
            <a:prstGeom prst="rect">
              <a:avLst/>
            </a:prstGeom>
            <a:solidFill>
              <a:srgbClr val="1B212D"/>
            </a:solidFill>
            <a:ln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3DC644-40CA-4FFB-90B0-D83BA2EF36D7}"/>
                </a:ext>
              </a:extLst>
            </p:cNvPr>
            <p:cNvSpPr/>
            <p:nvPr/>
          </p:nvSpPr>
          <p:spPr>
            <a:xfrm>
              <a:off x="2763984" y="1357745"/>
              <a:ext cx="1773382" cy="92364"/>
            </a:xfrm>
            <a:prstGeom prst="rect">
              <a:avLst/>
            </a:prstGeom>
            <a:solidFill>
              <a:srgbClr val="BDAA7E"/>
            </a:solidFill>
            <a:ln>
              <a:solidFill>
                <a:srgbClr val="BDA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D84E3BD-2F15-47DE-8E44-C77D0CCAE11C}"/>
              </a:ext>
            </a:extLst>
          </p:cNvPr>
          <p:cNvGrpSpPr/>
          <p:nvPr/>
        </p:nvGrpSpPr>
        <p:grpSpPr>
          <a:xfrm>
            <a:off x="0" y="2004634"/>
            <a:ext cx="12025295" cy="3014171"/>
            <a:chOff x="-82670" y="1940486"/>
            <a:chExt cx="12025294" cy="30141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E02891-2CBB-4D56-8C04-FA2567D47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06" y="2869650"/>
              <a:ext cx="933551" cy="793249"/>
            </a:xfrm>
            <a:prstGeom prst="rect">
              <a:avLst/>
            </a:prstGeom>
          </p:spPr>
        </p:pic>
        <p:cxnSp>
          <p:nvCxnSpPr>
            <p:cNvPr id="8" name="Google Shape;648;p74">
              <a:extLst>
                <a:ext uri="{FF2B5EF4-FFF2-40B4-BE49-F238E27FC236}">
                  <a16:creationId xmlns:a16="http://schemas.microsoft.com/office/drawing/2014/main" id="{D0404FC8-69EF-44BA-959F-46CE36684B0D}"/>
                </a:ext>
              </a:extLst>
            </p:cNvPr>
            <p:cNvCxnSpPr>
              <a:cxnSpLocks/>
            </p:cNvCxnSpPr>
            <p:nvPr/>
          </p:nvCxnSpPr>
          <p:spPr>
            <a:xfrm>
              <a:off x="1582410" y="3355092"/>
              <a:ext cx="354919" cy="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reflection endPos="30000" dist="38100" dir="5400000" fadeDir="5400012" sy="-100000" algn="bl" rotWithShape="0"/>
            </a:effectLst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AE6B28-8CCB-4AD4-9FC2-644A8A8A27B5}"/>
                </a:ext>
              </a:extLst>
            </p:cNvPr>
            <p:cNvSpPr/>
            <p:nvPr/>
          </p:nvSpPr>
          <p:spPr>
            <a:xfrm>
              <a:off x="1995059" y="2935874"/>
              <a:ext cx="1967346" cy="841536"/>
            </a:xfrm>
            <a:prstGeom prst="rect">
              <a:avLst/>
            </a:prstGeom>
            <a:noFill/>
            <a:ln w="38100"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Penghapusan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minggu</a:t>
              </a:r>
              <a:r>
                <a:rPr lang="en-US" sz="1600" dirty="0">
                  <a:solidFill>
                    <a:schemeClr val="tx1"/>
                  </a:solidFill>
                </a:rPr>
                <a:t> yang </a:t>
              </a:r>
              <a:r>
                <a:rPr lang="en-US" sz="1600" dirty="0" err="1">
                  <a:solidFill>
                    <a:schemeClr val="tx1"/>
                  </a:solidFill>
                </a:rPr>
                <a:t>memiliki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hari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libur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nasional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1" name="Google Shape;648;p74">
              <a:extLst>
                <a:ext uri="{FF2B5EF4-FFF2-40B4-BE49-F238E27FC236}">
                  <a16:creationId xmlns:a16="http://schemas.microsoft.com/office/drawing/2014/main" id="{BA6B0EAE-292D-4A5B-BAE2-00852261A84D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10" y="3356638"/>
              <a:ext cx="354919" cy="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reflection endPos="30000" dist="38100" dir="5400000" fadeDir="5400012" sy="-100000" algn="bl" rotWithShape="0"/>
            </a:effectLst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1ABF14-1506-4BC9-AC63-BF6B16F945A8}"/>
                </a:ext>
              </a:extLst>
            </p:cNvPr>
            <p:cNvSpPr/>
            <p:nvPr/>
          </p:nvSpPr>
          <p:spPr>
            <a:xfrm>
              <a:off x="4488201" y="2945108"/>
              <a:ext cx="1967346" cy="841536"/>
            </a:xfrm>
            <a:prstGeom prst="rect">
              <a:avLst/>
            </a:prstGeom>
            <a:noFill/>
            <a:ln w="38100"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Pembagian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Latih</a:t>
              </a:r>
              <a:r>
                <a:rPr lang="en-US" sz="1600" dirty="0">
                  <a:solidFill>
                    <a:schemeClr val="tx1"/>
                  </a:solidFill>
                </a:rPr>
                <a:t> dan Data Uji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12E0FE-D743-4A80-93F8-73B6DCC95233}"/>
                </a:ext>
              </a:extLst>
            </p:cNvPr>
            <p:cNvSpPr/>
            <p:nvPr/>
          </p:nvSpPr>
          <p:spPr>
            <a:xfrm>
              <a:off x="7158180" y="3577658"/>
              <a:ext cx="1967346" cy="1376999"/>
            </a:xfrm>
            <a:prstGeom prst="rect">
              <a:avLst/>
            </a:prstGeom>
            <a:noFill/>
            <a:ln w="38100"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Tuning</a:t>
              </a:r>
              <a:r>
                <a:rPr lang="en-US" sz="1600" dirty="0">
                  <a:solidFill>
                    <a:schemeClr val="tx1"/>
                  </a:solidFill>
                </a:rPr>
                <a:t> Parameter model </a:t>
              </a:r>
              <a:r>
                <a:rPr lang="en-US" sz="1600" dirty="0" err="1">
                  <a:solidFill>
                    <a:schemeClr val="tx1"/>
                  </a:solidFill>
                </a:rPr>
                <a:t>pembanding</a:t>
              </a:r>
              <a:r>
                <a:rPr lang="en-US" sz="1600" dirty="0">
                  <a:solidFill>
                    <a:schemeClr val="tx1"/>
                  </a:solidFill>
                </a:rPr>
                <a:t> : ARIMA, RNN, dan ANN, </a:t>
              </a:r>
              <a:r>
                <a:rPr lang="en-US" sz="1600" dirty="0" err="1">
                  <a:solidFill>
                    <a:schemeClr val="tx1"/>
                  </a:solidFill>
                </a:rPr>
                <a:t>Koefisien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beban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557D19-5044-4C0B-A9E4-28DE3EA7AEA2}"/>
                </a:ext>
              </a:extLst>
            </p:cNvPr>
            <p:cNvSpPr/>
            <p:nvPr/>
          </p:nvSpPr>
          <p:spPr>
            <a:xfrm>
              <a:off x="7158180" y="1940486"/>
              <a:ext cx="1967346" cy="841536"/>
            </a:xfrm>
            <a:prstGeom prst="rect">
              <a:avLst/>
            </a:prstGeom>
            <a:noFill/>
            <a:ln w="38100"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Tuning</a:t>
              </a:r>
              <a:r>
                <a:rPr lang="en-US" sz="1600" dirty="0">
                  <a:solidFill>
                    <a:schemeClr val="tx1"/>
                  </a:solidFill>
                </a:rPr>
                <a:t> Parameter model LSTM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571D6E-A80D-4009-BDF6-864B4503412E}"/>
                </a:ext>
              </a:extLst>
            </p:cNvPr>
            <p:cNvCxnSpPr/>
            <p:nvPr/>
          </p:nvCxnSpPr>
          <p:spPr>
            <a:xfrm>
              <a:off x="6493167" y="3365878"/>
              <a:ext cx="3509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E8BB7A8-59FD-4E29-9B69-7FC72A1088AB}"/>
                </a:ext>
              </a:extLst>
            </p:cNvPr>
            <p:cNvGrpSpPr/>
            <p:nvPr/>
          </p:nvGrpSpPr>
          <p:grpSpPr>
            <a:xfrm>
              <a:off x="6844152" y="2352020"/>
              <a:ext cx="258619" cy="2026018"/>
              <a:chOff x="6862624" y="2352020"/>
              <a:chExt cx="258619" cy="202601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63FAA9F-21B8-406E-8495-30F94FCC0EBC}"/>
                  </a:ext>
                </a:extLst>
              </p:cNvPr>
              <p:cNvCxnSpPr/>
              <p:nvPr/>
            </p:nvCxnSpPr>
            <p:spPr>
              <a:xfrm>
                <a:off x="6862625" y="2357409"/>
                <a:ext cx="0" cy="20206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FFD5B25-C87F-4482-94DF-684CEE8A8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3978" y="2352020"/>
                <a:ext cx="2572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63FC3EC-4D17-4B66-BAFB-32917A68E555}"/>
                  </a:ext>
                </a:extLst>
              </p:cNvPr>
              <p:cNvCxnSpPr/>
              <p:nvPr/>
            </p:nvCxnSpPr>
            <p:spPr>
              <a:xfrm>
                <a:off x="6862624" y="4368800"/>
                <a:ext cx="2572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BB472F-DC89-445A-BD86-FE23112D9F85}"/>
                </a:ext>
              </a:extLst>
            </p:cNvPr>
            <p:cNvSpPr txBox="1"/>
            <p:nvPr/>
          </p:nvSpPr>
          <p:spPr>
            <a:xfrm>
              <a:off x="-82670" y="3824099"/>
              <a:ext cx="2463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</a:t>
              </a:r>
              <a:r>
                <a:rPr lang="id-ID" sz="1600" dirty="0" err="1"/>
                <a:t>ata</a:t>
              </a:r>
              <a:r>
                <a:rPr lang="id-ID" sz="1600" dirty="0"/>
                <a:t> </a:t>
              </a:r>
              <a:r>
                <a:rPr lang="en-US" sz="1600" dirty="0"/>
                <a:t>B</a:t>
              </a:r>
              <a:r>
                <a:rPr lang="id-ID" sz="1600" dirty="0"/>
                <a:t>eban </a:t>
              </a:r>
              <a:r>
                <a:rPr lang="en-US" sz="1600" dirty="0"/>
                <a:t>H</a:t>
              </a:r>
              <a:r>
                <a:rPr lang="id-ID" sz="1600" dirty="0" err="1"/>
                <a:t>istoris</a:t>
              </a:r>
              <a:r>
                <a:rPr lang="id-ID" sz="1600" dirty="0"/>
                <a:t> </a:t>
              </a:r>
              <a:r>
                <a:rPr lang="en-US" sz="1600" dirty="0"/>
                <a:t>S</a:t>
              </a:r>
              <a:r>
                <a:rPr lang="id-ID" sz="1600" dirty="0" err="1"/>
                <a:t>istem</a:t>
              </a:r>
              <a:r>
                <a:rPr lang="id-ID" sz="1600" dirty="0"/>
                <a:t> </a:t>
              </a:r>
              <a:endParaRPr lang="en-US" sz="1600" dirty="0"/>
            </a:p>
            <a:p>
              <a:pPr algn="ctr"/>
              <a:r>
                <a:rPr lang="id-ID" sz="1600" dirty="0"/>
                <a:t>Kalimantan Barat</a:t>
              </a:r>
              <a:r>
                <a:rPr lang="en-US" sz="1600" dirty="0"/>
                <a:t> PT PLN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7EC6305-6774-4546-BC69-A507662BFFD0}"/>
                </a:ext>
              </a:extLst>
            </p:cNvPr>
            <p:cNvGrpSpPr/>
            <p:nvPr/>
          </p:nvGrpSpPr>
          <p:grpSpPr>
            <a:xfrm>
              <a:off x="9207306" y="2305835"/>
              <a:ext cx="650482" cy="2072203"/>
              <a:chOff x="9207306" y="2305835"/>
              <a:chExt cx="650482" cy="2072203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4147718-94E9-4094-A239-34424E89E579}"/>
                  </a:ext>
                </a:extLst>
              </p:cNvPr>
              <p:cNvCxnSpPr/>
              <p:nvPr/>
            </p:nvCxnSpPr>
            <p:spPr>
              <a:xfrm>
                <a:off x="9207306" y="2305835"/>
                <a:ext cx="28632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396B6AB-EAC0-424F-AA63-0E6DA690CF84}"/>
                  </a:ext>
                </a:extLst>
              </p:cNvPr>
              <p:cNvCxnSpPr/>
              <p:nvPr/>
            </p:nvCxnSpPr>
            <p:spPr>
              <a:xfrm>
                <a:off x="9225778" y="4378038"/>
                <a:ext cx="28632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EEBB9A2-30F4-48AC-A946-CBCF371FD499}"/>
                  </a:ext>
                </a:extLst>
              </p:cNvPr>
              <p:cNvCxnSpPr/>
              <p:nvPr/>
            </p:nvCxnSpPr>
            <p:spPr>
              <a:xfrm>
                <a:off x="9493633" y="2305835"/>
                <a:ext cx="18472" cy="20722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Google Shape;648;p74">
                <a:extLst>
                  <a:ext uri="{FF2B5EF4-FFF2-40B4-BE49-F238E27FC236}">
                    <a16:creationId xmlns:a16="http://schemas.microsoft.com/office/drawing/2014/main" id="{6F50227A-C68C-406A-9461-167ED3D49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2869" y="3349358"/>
                <a:ext cx="354919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reflection endPos="30000" dist="38100" dir="5400000" fadeDir="5400012" sy="-100000" algn="bl" rotWithShape="0"/>
              </a:effectLst>
            </p:spPr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871F5D-76B8-458E-9645-22ACD04D4E98}"/>
                </a:ext>
              </a:extLst>
            </p:cNvPr>
            <p:cNvSpPr/>
            <p:nvPr/>
          </p:nvSpPr>
          <p:spPr>
            <a:xfrm>
              <a:off x="9975278" y="2931433"/>
              <a:ext cx="1967346" cy="841536"/>
            </a:xfrm>
            <a:prstGeom prst="rect">
              <a:avLst/>
            </a:prstGeom>
            <a:noFill/>
            <a:ln w="38100">
              <a:solidFill>
                <a:srgbClr val="1B2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Peramalan</a:t>
              </a:r>
              <a:r>
                <a:rPr lang="en-US" sz="1600" dirty="0">
                  <a:solidFill>
                    <a:schemeClr val="tx1"/>
                  </a:solidFill>
                </a:rPr>
                <a:t> Beban pada Data Uji dan </a:t>
              </a: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4F10CB7B-9753-45C4-AD1C-1C89EDE1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6DF3-E5E9-4E5B-8622-A477B6AE060A}" type="slidenum">
              <a:rPr lang="en-US" smtClean="0"/>
              <a:t>9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80729D-D5F6-429F-9572-3482580CFC43}"/>
              </a:ext>
            </a:extLst>
          </p:cNvPr>
          <p:cNvSpPr txBox="1"/>
          <p:nvPr/>
        </p:nvSpPr>
        <p:spPr>
          <a:xfrm>
            <a:off x="838201" y="5228585"/>
            <a:ext cx="108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AA7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1                                2                                           3                                              4                                              5</a:t>
            </a:r>
          </a:p>
        </p:txBody>
      </p:sp>
    </p:spTree>
    <p:extLst>
      <p:ext uri="{BB962C8B-B14F-4D97-AF65-F5344CB8AC3E}">
        <p14:creationId xmlns:p14="http://schemas.microsoft.com/office/powerpoint/2010/main" val="25616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1992</TotalTime>
  <Words>1331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Microsoft JhengHei</vt:lpstr>
      <vt:lpstr>Microsoft JhengHei UI</vt:lpstr>
      <vt:lpstr>Arial</vt:lpstr>
      <vt:lpstr>Calibri</vt:lpstr>
      <vt:lpstr>Calibri Light</vt:lpstr>
      <vt:lpstr>SF UI Display</vt:lpstr>
      <vt:lpstr>Times New Roman</vt:lpstr>
      <vt:lpstr>Office Theme</vt:lpstr>
      <vt:lpstr>CorelDRAW</vt:lpstr>
      <vt:lpstr>Peramalan Beban Jangka Pendek Sistem Kelistrikan Kalimantan Barat dengan Menggunakan Metode  Long Short Term Memory </vt:lpstr>
      <vt:lpstr>Latar Belakang</vt:lpstr>
      <vt:lpstr>Latar Belakang</vt:lpstr>
      <vt:lpstr>Tujuan</vt:lpstr>
      <vt:lpstr>Tinjauan Pustaka</vt:lpstr>
      <vt:lpstr>Tinjauan Pustaka</vt:lpstr>
      <vt:lpstr>Dasar Teori</vt:lpstr>
      <vt:lpstr>Alat &amp; Bahan</vt:lpstr>
      <vt:lpstr>Alur Penelitian</vt:lpstr>
      <vt:lpstr>Dataset</vt:lpstr>
      <vt:lpstr>Proses Tuning Model LSTM</vt:lpstr>
      <vt:lpstr>Hasil Tuning Parameter Features </vt:lpstr>
      <vt:lpstr>Hasil Tuning Parameter Hidden Neuron </vt:lpstr>
      <vt:lpstr>Hasil Tuning Parameter Hidden Layer</vt:lpstr>
      <vt:lpstr>Hasil Tuning Parameter Model LSTM</vt:lpstr>
      <vt:lpstr>Hasil Tuning Seluruh Model</vt:lpstr>
      <vt:lpstr>Peramalan Beban dengan Data Uji</vt:lpstr>
      <vt:lpstr>Peramalan Beban dengan Data Uji</vt:lpstr>
      <vt:lpstr>PowerPoint Presentation</vt:lpstr>
      <vt:lpstr>Kesimpulan</vt:lpstr>
      <vt:lpstr>Saran</vt:lpstr>
      <vt:lpstr>PowerPoint Presentation</vt:lpstr>
      <vt:lpstr>Inisialisasi Model Awal LSTM, RNN, dan ANN</vt:lpstr>
      <vt:lpstr>Beban Puncak Sistem Khatulistiwa</vt:lpstr>
      <vt:lpstr>Pola Beban Harian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Irfanda Husni</dc:creator>
  <cp:lastModifiedBy>Irfanda Husni</cp:lastModifiedBy>
  <cp:revision>50</cp:revision>
  <dcterms:created xsi:type="dcterms:W3CDTF">2020-05-31T02:54:44Z</dcterms:created>
  <dcterms:modified xsi:type="dcterms:W3CDTF">2020-07-03T00:25:48Z</dcterms:modified>
</cp:coreProperties>
</file>