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3" r:id="rId4"/>
  </p:sldMasterIdLst>
  <p:notesMasterIdLst>
    <p:notesMasterId r:id="rId7"/>
  </p:notesMasterIdLst>
  <p:sldIdLst>
    <p:sldId id="891" r:id="rId5"/>
    <p:sldId id="892" r:id="rId6"/>
    <p:sldId id="862" r:id="rId8"/>
    <p:sldId id="863" r:id="rId9"/>
    <p:sldId id="865" r:id="rId10"/>
    <p:sldId id="427" r:id="rId11"/>
    <p:sldId id="795" r:id="rId12"/>
    <p:sldId id="835" r:id="rId13"/>
    <p:sldId id="428" r:id="rId14"/>
    <p:sldId id="866" r:id="rId15"/>
    <p:sldId id="867" r:id="rId16"/>
    <p:sldId id="796" r:id="rId17"/>
    <p:sldId id="833" r:id="rId18"/>
    <p:sldId id="448" r:id="rId19"/>
    <p:sldId id="870" r:id="rId20"/>
    <p:sldId id="798" r:id="rId21"/>
    <p:sldId id="797" r:id="rId22"/>
    <p:sldId id="832" r:id="rId23"/>
    <p:sldId id="868" r:id="rId24"/>
    <p:sldId id="869" r:id="rId25"/>
    <p:sldId id="834" r:id="rId26"/>
    <p:sldId id="449" r:id="rId27"/>
    <p:sldId id="864" r:id="rId28"/>
    <p:sldId id="478" r:id="rId29"/>
    <p:sldId id="861" r:id="rId30"/>
    <p:sldId id="479" r:id="rId31"/>
    <p:sldId id="452" r:id="rId32"/>
    <p:sldId id="480" r:id="rId33"/>
    <p:sldId id="755" r:id="rId34"/>
    <p:sldId id="75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  <p:cmAuthor id="0" name="Mia Vida Villanueva" initials="MVV" lastIdx="1" clrIdx="0"/>
  <p:cmAuthor id="7" name="1206988966@qq.com" initials="1" lastIdx="1" clrIdx="2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89089" autoAdjust="0"/>
  </p:normalViewPr>
  <p:slideViewPr>
    <p:cSldViewPr snapToGrid="0" showGuides="1">
      <p:cViewPr varScale="1">
        <p:scale>
          <a:sx n="103" d="100"/>
          <a:sy n="103" d="100"/>
        </p:scale>
        <p:origin x="852" y="114"/>
      </p:cViewPr>
      <p:guideLst>
        <p:guide orient="horz" pos="2159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3C25-840A-47C3-84D9-F8EC6E7B6995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E9A81-392C-4698-A005-9644955AD9C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/>
              <a:t>www.xiangxueketang.cn</a:t>
            </a:r>
            <a:endParaRPr lang="zh-CN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dirty="0"/>
              <a:t>879078537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/>
              <a:t>www.xiangxueketang.cn</a:t>
            </a:r>
            <a:endParaRPr lang="zh-CN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dirty="0"/>
              <a:t>879078537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3C25-840A-47C3-84D9-F8EC6E7B6995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E9A81-392C-4698-A005-9644955AD9C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tags" Target="../tags/tag8.xml"/><Relationship Id="rId2" Type="http://schemas.openxmlformats.org/officeDocument/2006/relationships/image" Target="../media/image12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emf"/><Relationship Id="rId8" Type="http://schemas.openxmlformats.org/officeDocument/2006/relationships/image" Target="../media/image21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23.emf"/><Relationship Id="rId1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5.png"/><Relationship Id="rId1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.sv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3.jpeg"/><Relationship Id="rId3" Type="http://schemas.openxmlformats.org/officeDocument/2006/relationships/tags" Target="../tags/tag12.xml"/><Relationship Id="rId2" Type="http://schemas.openxmlformats.org/officeDocument/2006/relationships/image" Target="../media/image12.png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emf"/><Relationship Id="rId8" Type="http://schemas.openxmlformats.org/officeDocument/2006/relationships/image" Target="../media/image21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23.emf"/><Relationship Id="rId1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0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tags" Target="../tags/tag23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138680" y="1752600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自定义View—Android程序员的分水岭</a:t>
            </a:r>
            <a:endParaRPr lang="zh-CN" altLang="en-US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51688" cy="368300"/>
            <a:chOff x="1139058" y="5604513"/>
            <a:chExt cx="4051823" cy="36774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692648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3417671365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930778" cy="368300"/>
            <a:chOff x="4060522" y="5638470"/>
            <a:chExt cx="3931720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580988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1413650094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659652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4224655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流式布局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236595"/>
            <a:ext cx="5074285" cy="1722120"/>
          </a:xfrm>
          <a:prstGeom prst="rect">
            <a:avLst/>
          </a:prstGeom>
        </p:spPr>
      </p:pic>
      <p:sp>
        <p:nvSpPr>
          <p:cNvPr id="13" name="Title 6"/>
          <p:cNvSpPr txBox="1"/>
          <p:nvPr>
            <p:custDataLst>
              <p:tags r:id="rId3"/>
            </p:custDataLst>
          </p:nvPr>
        </p:nvSpPr>
        <p:spPr>
          <a:xfrm>
            <a:off x="659765" y="1301115"/>
            <a:ext cx="5807075" cy="144970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just" fontAlgn="auto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altLang="zh-CN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</a:t>
            </a: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low</a:t>
            </a:r>
            <a:r>
              <a:rPr altLang="zh-CN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ayout， 流式布局， 这个概念在移动端或者前端开发中很常见，特别是在多标签的展示中， 往往起到了关键的作用。然而Android 官方， 并没有为开发者提供这样一个布局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jingdo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730" y="377190"/>
            <a:ext cx="3221355" cy="6488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流式布局项目实战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984250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205" y="987425"/>
            <a:ext cx="3272155" cy="553593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1118870"/>
            <a:ext cx="1085850" cy="35242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1119505"/>
            <a:ext cx="1200150" cy="35242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205" y="2176145"/>
            <a:ext cx="1581150" cy="29527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890" y="2176145"/>
            <a:ext cx="971550" cy="37147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120" y="1642745"/>
            <a:ext cx="1402080" cy="46609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1650" y="1642745"/>
            <a:ext cx="781050" cy="35242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8205" y="2633345"/>
            <a:ext cx="971550" cy="37147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7400" y="2633345"/>
            <a:ext cx="1581150" cy="37147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0105" y="3118485"/>
            <a:ext cx="1657350" cy="409575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自定义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View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的绘制流程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1584325"/>
            <a:ext cx="1371600" cy="3257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0785" y="1584325"/>
            <a:ext cx="1794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测量</a:t>
            </a:r>
            <a:r>
              <a:rPr lang="en-US" altLang="zh-CN"/>
              <a:t>View</a:t>
            </a:r>
            <a:r>
              <a:rPr lang="zh-CN" altLang="en-US"/>
              <a:t>的大小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46500" y="3028950"/>
            <a:ext cx="1794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确定子</a:t>
            </a:r>
            <a:r>
              <a:rPr lang="en-US" altLang="zh-CN"/>
              <a:t>View</a:t>
            </a:r>
            <a:r>
              <a:rPr lang="zh-CN" altLang="en-US"/>
              <a:t>布局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60800" y="4457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实际绘制内容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991995" y="1768475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030095" y="3213100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108200" y="4641850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1175385"/>
            <a:ext cx="5818505" cy="3843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3555" y="5646420"/>
            <a:ext cx="60826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所以，自定义</a:t>
            </a:r>
            <a:r>
              <a:rPr lang="en-US" altLang="zh-CN"/>
              <a:t>View</a:t>
            </a:r>
            <a:r>
              <a:rPr lang="zh-CN" altLang="en-US"/>
              <a:t>主要是实现 </a:t>
            </a:r>
            <a:r>
              <a:rPr lang="en-US" altLang="zh-CN"/>
              <a:t>onMeasure + onDraw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自定义</a:t>
            </a:r>
            <a:r>
              <a:rPr lang="en-US" altLang="zh-CN"/>
              <a:t>ViewGroup</a:t>
            </a:r>
            <a:r>
              <a:rPr lang="zh-CN" altLang="en-US"/>
              <a:t>主要是实现</a:t>
            </a:r>
            <a:r>
              <a:rPr lang="en-US" altLang="zh-CN"/>
              <a:t>onMeasure + onLayout</a:t>
            </a:r>
            <a:endParaRPr lang="en-US" altLang="zh-CN"/>
          </a:p>
        </p:txBody>
      </p:sp>
    </p:spTree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408555" y="274955"/>
            <a:ext cx="254825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自定义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View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的绘制流程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 descr="$I50L}]PZR){PZH78XII]D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6810" y="90170"/>
            <a:ext cx="7058025" cy="6562725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  <a:sym typeface="+mn-ea"/>
              </a:rPr>
              <a:t>MeasureSpec 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  <a:sym typeface="+mn-ea"/>
              </a:rPr>
              <a:t>是什么？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7175" y="1152525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4316730" y="2442210"/>
            <a:ext cx="389382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/>
              <a:t>android:layout_width="match_parent"</a:t>
            </a:r>
            <a:endParaRPr lang="zh-CN" altLang="en-US"/>
          </a:p>
          <a:p>
            <a:pPr algn="l"/>
            <a:r>
              <a:rPr lang="zh-CN" altLang="en-US"/>
              <a:t>android:layout_width="wrap_content"</a:t>
            </a:r>
            <a:endParaRPr lang="zh-CN" altLang="en-US"/>
          </a:p>
          <a:p>
            <a:pPr algn="l"/>
            <a:r>
              <a:rPr lang="zh-CN" altLang="en-US"/>
              <a:t>android:layout_width="10dp"</a:t>
            </a:r>
            <a:endParaRPr lang="zh-CN" altLang="en-US"/>
          </a:p>
        </p:txBody>
      </p:sp>
      <p:pic>
        <p:nvPicPr>
          <p:cNvPr id="7" name="图片 6" descr="疑问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830" y="1587500"/>
            <a:ext cx="2580005" cy="263144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MeasureSpec 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是什么？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7175" y="1152525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1454150" y="1629410"/>
            <a:ext cx="94716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MeasureSpec是View中的内部类，基本都是二进制运算。由于int是32位的，用高两位表示mode，低30位表示size，MODE_SHIFT = 30的作用是移位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9715" y="3343275"/>
            <a:ext cx="720725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UNSPECIFIED：不对View大小做限制，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EXACTLY：确切的大小，如：100dp或者march_parent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AT_MOST：大小不可超过某数值，如：wrap_content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新浪面试题：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MeasureSpec 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原理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7175" y="1152525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285" y="57150"/>
            <a:ext cx="10610850" cy="695325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一道面试题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为什么要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measure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？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7175" y="1152525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8" name="组合 47"/>
          <p:cNvGrpSpPr/>
          <p:nvPr/>
        </p:nvGrpSpPr>
        <p:grpSpPr>
          <a:xfrm>
            <a:off x="1574800" y="1424940"/>
            <a:ext cx="3726180" cy="1948180"/>
            <a:chOff x="3063391" y="1044467"/>
            <a:chExt cx="6528134" cy="4299587"/>
          </a:xfrm>
        </p:grpSpPr>
        <p:pic>
          <p:nvPicPr>
            <p:cNvPr id="49" name="图形 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63391" y="1044467"/>
              <a:ext cx="6528134" cy="4299587"/>
            </a:xfrm>
            <a:prstGeom prst="rect">
              <a:avLst/>
            </a:prstGeom>
          </p:spPr>
        </p:pic>
        <p:sp>
          <p:nvSpPr>
            <p:cNvPr id="50" name="文本框 4"/>
            <p:cNvSpPr txBox="1"/>
            <p:nvPr/>
          </p:nvSpPr>
          <p:spPr>
            <a:xfrm>
              <a:off x="3305911" y="2951813"/>
              <a:ext cx="5805010" cy="9543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>
                  <a:solidFill>
                    <a:srgbClr val="3D0000"/>
                  </a:solidFill>
                  <a:latin typeface="黑体" panose="02010609060101010101" charset="-122"/>
                  <a:ea typeface="黑体" panose="02010609060101010101" charset="-122"/>
                </a:rPr>
                <a:t>“</a:t>
              </a:r>
              <a:r>
                <a:rPr lang="zh-CN" altLang="en-US" sz="1400">
                  <a:solidFill>
                    <a:srgbClr val="3D0000"/>
                  </a:solidFill>
                  <a:latin typeface="黑体" panose="02010609060101010101" charset="-122"/>
                  <a:ea typeface="黑体" panose="02010609060101010101" charset="-122"/>
                </a:rPr>
                <a:t>爸我准备结婚，要买房子，还缺点钱</a:t>
              </a:r>
              <a:r>
                <a:rPr lang="en-US" altLang="zh-CN" sz="1400">
                  <a:solidFill>
                    <a:srgbClr val="3D0000"/>
                  </a:solidFill>
                  <a:latin typeface="黑体" panose="02010609060101010101" charset="-122"/>
                  <a:ea typeface="黑体" panose="02010609060101010101" charset="-122"/>
                </a:rPr>
                <a:t>”</a:t>
              </a:r>
              <a:endParaRPr lang="en-US" altLang="zh-CN" sz="1400">
                <a:solidFill>
                  <a:srgbClr val="3D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72200" y="1473200"/>
            <a:ext cx="3726180" cy="1948180"/>
            <a:chOff x="3063391" y="1044467"/>
            <a:chExt cx="6528134" cy="4299587"/>
          </a:xfrm>
        </p:grpSpPr>
        <p:pic>
          <p:nvPicPr>
            <p:cNvPr id="14" name="图形 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63391" y="1044467"/>
              <a:ext cx="6528134" cy="4299587"/>
            </a:xfrm>
            <a:prstGeom prst="rect">
              <a:avLst/>
            </a:prstGeom>
          </p:spPr>
        </p:pic>
        <p:sp>
          <p:nvSpPr>
            <p:cNvPr id="15" name="文本框 4"/>
            <p:cNvSpPr txBox="1"/>
            <p:nvPr/>
          </p:nvSpPr>
          <p:spPr>
            <a:xfrm>
              <a:off x="3175753" y="2951813"/>
              <a:ext cx="5805010" cy="9543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>
                  <a:solidFill>
                    <a:srgbClr val="3D0000"/>
                  </a:solidFill>
                  <a:latin typeface="黑体" panose="02010609060101010101" charset="-122"/>
                  <a:ea typeface="黑体" panose="02010609060101010101" charset="-122"/>
                </a:rPr>
                <a:t>“</a:t>
              </a:r>
              <a:r>
                <a:rPr lang="zh-CN" altLang="en-US" sz="1400">
                  <a:solidFill>
                    <a:srgbClr val="3D0000"/>
                  </a:solidFill>
                  <a:latin typeface="黑体" panose="02010609060101010101" charset="-122"/>
                  <a:ea typeface="黑体" panose="02010609060101010101" charset="-122"/>
                </a:rPr>
                <a:t>你要多少？</a:t>
              </a:r>
              <a:r>
                <a:rPr lang="en-US" altLang="zh-CN" sz="1400">
                  <a:solidFill>
                    <a:srgbClr val="3D0000"/>
                  </a:solidFill>
                  <a:latin typeface="黑体" panose="02010609060101010101" charset="-122"/>
                  <a:ea typeface="黑体" panose="02010609060101010101" charset="-122"/>
                </a:rPr>
                <a:t>”</a:t>
              </a:r>
              <a:endParaRPr lang="en-US" altLang="zh-CN" sz="1400">
                <a:solidFill>
                  <a:srgbClr val="3D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44739" y="345758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一道面试题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为什么要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measure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？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4210" y="976630"/>
            <a:ext cx="1959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明确的</a:t>
            </a:r>
            <a:r>
              <a:rPr lang="zh-CN" altLang="en-US"/>
              <a:t>给你 </a:t>
            </a:r>
            <a:r>
              <a:rPr lang="en-US" altLang="zh-CN"/>
              <a:t>100W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07225" y="156337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明确的把你爸</a:t>
            </a:r>
            <a:r>
              <a:rPr lang="zh-CN" altLang="en-US"/>
              <a:t>的钱全给你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54850" y="216979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最多不能超过你爸的钱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14210" y="29825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把你要的明确</a:t>
            </a:r>
            <a:r>
              <a:rPr lang="zh-CN" altLang="en-US"/>
              <a:t>给你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07225" y="356933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明确的把你爸的钱全给你，但不能超过他的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054850" y="41757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最多不能超过你爸的钱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040245" y="506222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等政府部门的情况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54850" y="56584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等政府部门的情况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02475" y="626491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等政府部门的情况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976630"/>
            <a:ext cx="5217795" cy="57442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54850" y="392430"/>
            <a:ext cx="41275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getChildMge't'C'hi'leasureSpec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原理解析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90" y="274955"/>
            <a:ext cx="4600575" cy="53086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4224655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坐标系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 descr="view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1111250"/>
            <a:ext cx="3929380" cy="5261610"/>
          </a:xfrm>
          <a:prstGeom prst="rect">
            <a:avLst/>
          </a:prstGeom>
        </p:spPr>
      </p:pic>
      <p:pic>
        <p:nvPicPr>
          <p:cNvPr id="33" name="图片 32" descr="vi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60" y="-12700"/>
            <a:ext cx="5391785" cy="6307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21304" y="811256"/>
            <a:ext cx="3124899" cy="346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000760"/>
            <a:r>
              <a:rPr lang="zh-CN" altLang="en-US" sz="225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25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1553922" y="1285878"/>
            <a:ext cx="1011906" cy="6393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0760"/>
              <a:endParaRPr lang="zh-CN" altLang="en-US" sz="199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0760"/>
              <a:endParaRPr lang="zh-CN" altLang="en-US" sz="199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0760"/>
              <a:endParaRPr lang="zh-CN" altLang="en-US" sz="199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0760"/>
              <a:endParaRPr lang="zh-CN" altLang="en-US" sz="199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1259170" y="4646221"/>
            <a:ext cx="1486479" cy="763674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曾就职于三星、</a:t>
            </a:r>
            <a:endParaRPr lang="zh-CN" altLang="en-US" sz="112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小米，项目经理</a:t>
            </a:r>
            <a:endParaRPr lang="zh-CN" altLang="en-US" sz="112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4476247" y="4667608"/>
            <a:ext cx="1516305" cy="763674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King 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112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曾就职于招行、58同城</a:t>
            </a:r>
            <a:endParaRPr lang="zh-CN" altLang="en-US" sz="112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7855551" y="4629916"/>
            <a:ext cx="1697944" cy="988735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前阿里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移动架构师，</a:t>
            </a:r>
            <a:endParaRPr lang="zh-CN" altLang="en-US" sz="11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曾就职于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Nubia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等一线互联网公司。</a:t>
            </a:r>
            <a:endParaRPr lang="zh-CN" altLang="en-US" sz="11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6089709" y="4665680"/>
            <a:ext cx="1792275" cy="763674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国防科大研究生毕业， </a:t>
            </a:r>
            <a:endParaRPr lang="zh-CN" altLang="en-US" sz="11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全球首批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</a:t>
            </a:r>
            <a:endParaRPr lang="zh-CN" altLang="en-US" sz="11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9553496" y="4643064"/>
            <a:ext cx="1793829" cy="904418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7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Lance</a:t>
            </a:r>
            <a:r>
              <a:rPr lang="zh-CN" altLang="en-US" sz="147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sz="147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</a:t>
            </a:r>
            <a:endParaRPr lang="zh-CN" altLang="en-US" sz="11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前爱奇艺高程。</a:t>
            </a:r>
            <a:endParaRPr lang="zh-CN" altLang="en-US" sz="11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8" name="文本框 4"/>
          <p:cNvSpPr txBox="1"/>
          <p:nvPr/>
        </p:nvSpPr>
        <p:spPr>
          <a:xfrm>
            <a:off x="2772083" y="4683559"/>
            <a:ext cx="1518613" cy="735774"/>
          </a:xfrm>
          <a:prstGeom prst="rect">
            <a:avLst/>
          </a:prstGeom>
          <a:noFill/>
          <a:ln w="9525">
            <a:noFill/>
          </a:ln>
        </p:spPr>
        <p:txBody>
          <a:bodyPr wrap="square" lIns="81719" tIns="40860" rIns="81719" bIns="4086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        </a:t>
            </a: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Mark </a:t>
            </a:r>
            <a:r>
              <a:rPr lang="en-US" altLang="zh-CN" sz="1125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等线" panose="02010600030101010101" charset="-122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华为架构师，专注并发编程</a:t>
            </a:r>
            <a:endParaRPr lang="zh-CN" altLang="en-US" sz="11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115" y="2244365"/>
            <a:ext cx="1446477" cy="240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7944" y="2235905"/>
            <a:ext cx="1477753" cy="241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6203" y="2238017"/>
            <a:ext cx="1489753" cy="238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3239" y="2229304"/>
            <a:ext cx="1485572" cy="238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47853" y="2239402"/>
            <a:ext cx="1514001" cy="240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665635" y="2233190"/>
            <a:ext cx="1526543" cy="240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6965315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getMeasureWidth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getWidth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5820" y="2202180"/>
            <a:ext cx="21482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getMeasureWidth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384300" y="1967865"/>
            <a:ext cx="3611880" cy="395097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9715" y="3106420"/>
            <a:ext cx="33470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在measure()过程结束后就可以获取到</a:t>
            </a:r>
            <a:r>
              <a:rPr lang="zh-CN" altLang="en-US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对应的值</a:t>
            </a:r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通过setMeasuredDimension()方法来进行设置的.</a:t>
            </a:r>
            <a:endParaRPr lang="en-US" altLang="zh-CN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50505" y="2202180"/>
            <a:ext cx="1209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getWidth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49085" y="1967865"/>
            <a:ext cx="3611880" cy="395097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76110" y="3106420"/>
            <a:ext cx="31788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在layout()过程结束后才能获取到</a:t>
            </a:r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通过视图右边的坐标减去左边的坐标计算出来的.</a:t>
            </a:r>
            <a:endParaRPr lang="en-US" altLang="zh-CN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659652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4224655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流式布局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236595"/>
            <a:ext cx="5074285" cy="1722120"/>
          </a:xfrm>
          <a:prstGeom prst="rect">
            <a:avLst/>
          </a:prstGeom>
        </p:spPr>
      </p:pic>
      <p:sp>
        <p:nvSpPr>
          <p:cNvPr id="13" name="Title 6"/>
          <p:cNvSpPr txBox="1"/>
          <p:nvPr>
            <p:custDataLst>
              <p:tags r:id="rId3"/>
            </p:custDataLst>
          </p:nvPr>
        </p:nvSpPr>
        <p:spPr>
          <a:xfrm>
            <a:off x="659765" y="1301115"/>
            <a:ext cx="5807075" cy="144970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just" fontAlgn="auto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rPr altLang="zh-CN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</a:t>
            </a: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low</a:t>
            </a:r>
            <a:r>
              <a:rPr altLang="zh-CN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ayout， 流式布局， 这个概念在移动端或者前端开发中很常见，特别是在多标签的展示中， 往往起到了关键的作用。然而Android 官方， 并没有为开发者提供这样一个布局</a:t>
            </a:r>
            <a:endParaRPr lang="zh-CN" altLang="en-US" sz="1600" spc="100" dirty="0">
              <a:ln w="3175">
                <a:noFill/>
                <a:prstDash val="dash"/>
              </a:ln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jingdo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370" y="-90170"/>
            <a:ext cx="4407535" cy="764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流式布局项目实战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984250"/>
            <a:ext cx="914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5895" y="987425"/>
            <a:ext cx="3272155" cy="533654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30" y="1328420"/>
            <a:ext cx="1085850" cy="35242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585" y="1366520"/>
            <a:ext cx="1200150" cy="35242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030" y="2052320"/>
            <a:ext cx="1581150" cy="29527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865" y="2052320"/>
            <a:ext cx="971550" cy="37147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030" y="2633345"/>
            <a:ext cx="819150" cy="33401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9880" y="2633345"/>
            <a:ext cx="781050" cy="35242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8100" y="2623820"/>
            <a:ext cx="971550" cy="37147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4030" y="3137535"/>
            <a:ext cx="1581150" cy="37147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4030" y="3807460"/>
            <a:ext cx="1657350" cy="4095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195" y="1375410"/>
            <a:ext cx="819150" cy="33401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554877" y="135813"/>
            <a:ext cx="5085420" cy="69791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Clr>
                <a:srgbClr val="FF0000"/>
              </a:buClr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学习的态度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97302" y="145131"/>
            <a:ext cx="914400" cy="91440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80" y="1198880"/>
            <a:ext cx="6517005" cy="406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554877" y="135813"/>
            <a:ext cx="5085420" cy="697918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Clr>
                <a:srgbClr val="FF0000"/>
              </a:buClr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作业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97302" y="145131"/>
            <a:ext cx="914400" cy="91440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7120" y="1323340"/>
            <a:ext cx="41452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： 描述 </a:t>
            </a:r>
            <a:r>
              <a:rPr lang="en-US" altLang="zh-CN"/>
              <a:t>MeasureSpec </a:t>
            </a:r>
            <a:r>
              <a:rPr lang="zh-CN" altLang="en-US"/>
              <a:t>的原理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 自定义</a:t>
            </a:r>
            <a:r>
              <a:rPr lang="en-US" altLang="zh-CN"/>
              <a:t>View,</a:t>
            </a:r>
            <a:r>
              <a:rPr lang="zh-CN" altLang="en-US"/>
              <a:t>为什么需要</a:t>
            </a:r>
            <a:r>
              <a:rPr lang="en-US" altLang="zh-CN"/>
              <a:t>measure</a:t>
            </a:r>
            <a:r>
              <a:rPr lang="zh-CN" altLang="en-US"/>
              <a:t>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 更加</a:t>
            </a:r>
            <a:r>
              <a:rPr lang="en-US" altLang="zh-CN"/>
              <a:t>FlowLayout</a:t>
            </a:r>
            <a:r>
              <a:rPr lang="zh-CN" altLang="en-US"/>
              <a:t>，自己手写出来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： 阅读源码，解决</a:t>
            </a:r>
            <a:r>
              <a:rPr lang="en-US" altLang="zh-CN"/>
              <a:t>ViewPager</a:t>
            </a:r>
            <a:r>
              <a:rPr lang="zh-CN" altLang="en-US"/>
              <a:t>显示问题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1350" y="46164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下节课预告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2475" y="1275080"/>
            <a:ext cx="74898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FrameLayout </a:t>
            </a:r>
            <a:r>
              <a:rPr lang="zh-CN" altLang="en-US"/>
              <a:t>源码解析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ViewPager </a:t>
            </a:r>
            <a:r>
              <a:rPr lang="zh-CN" altLang="en-US"/>
              <a:t>源码解析 与 </a:t>
            </a:r>
            <a:r>
              <a:rPr lang="en-US" altLang="zh-CN"/>
              <a:t>ViewPager+Fragment UI</a:t>
            </a:r>
            <a:r>
              <a:rPr lang="zh-CN" altLang="en-US"/>
              <a:t>架构缓存原理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：解决</a:t>
            </a:r>
            <a:r>
              <a:rPr lang="en-US" altLang="zh-CN"/>
              <a:t>viewPager</a:t>
            </a:r>
            <a:r>
              <a:rPr lang="zh-CN" altLang="en-US"/>
              <a:t>做</a:t>
            </a:r>
            <a:r>
              <a:rPr lang="en-US" altLang="zh-CN"/>
              <a:t>banner</a:t>
            </a:r>
            <a:r>
              <a:rPr lang="zh-CN" altLang="en-US"/>
              <a:t>的高度不能生效的问题？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506503" y="316390"/>
            <a:ext cx="3084190" cy="5197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Clr>
                <a:srgbClr val="FF0000"/>
              </a:buClr>
              <a:defRPr/>
            </a:pPr>
            <a:r>
              <a:rPr lang="zh-CN" altLang="en-US" sz="2000" dirty="0">
                <a:solidFill>
                  <a:srgbClr val="0070C0"/>
                </a:solidFill>
              </a:rPr>
              <a:t>怎样学习这个知识体系？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078977" y="1073114"/>
            <a:ext cx="2784336" cy="12983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自学</a:t>
            </a:r>
            <a:endParaRPr lang="zh-CN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810893" y="3350554"/>
            <a:ext cx="4593740" cy="12983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朋友请教</a:t>
            </a:r>
            <a:endParaRPr lang="zh-CN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4877" y="2371491"/>
            <a:ext cx="4277856" cy="12983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zh-CN" alt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买书学习</a:t>
            </a:r>
            <a:endParaRPr lang="zh-CN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144" y="3106689"/>
            <a:ext cx="4751238" cy="1905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506503" y="316390"/>
            <a:ext cx="4652053" cy="5197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Clr>
                <a:srgbClr val="FF0000"/>
              </a:buClr>
              <a:defRPr/>
            </a:pPr>
            <a:r>
              <a:rPr lang="zh-CN" altLang="en-US" sz="2000" dirty="0">
                <a:solidFill>
                  <a:srgbClr val="0070C0"/>
                </a:solidFill>
              </a:rPr>
              <a:t>怎样去学习？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983" y="4153302"/>
            <a:ext cx="4873106" cy="12653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983" y="2140261"/>
            <a:ext cx="5049055" cy="12396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33" y="2065572"/>
            <a:ext cx="3027086" cy="32784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784" y="2065572"/>
            <a:ext cx="2514286" cy="30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506504" y="316390"/>
            <a:ext cx="1247830" cy="519736"/>
          </a:xfrm>
          <a:prstGeom prst="round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Clr>
                <a:srgbClr val="FF0000"/>
              </a:buClr>
              <a:defRPr/>
            </a:pPr>
            <a:r>
              <a:rPr lang="zh-CN" altLang="en-US" sz="2000" dirty="0">
                <a:solidFill>
                  <a:srgbClr val="0070C0"/>
                </a:solidFill>
              </a:rPr>
              <a:t>自学？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9795" y="403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98043" y="1622466"/>
            <a:ext cx="1294653" cy="1321814"/>
            <a:chOff x="12412274" y="4315557"/>
            <a:chExt cx="3515860" cy="3515861"/>
          </a:xfrm>
        </p:grpSpPr>
        <p:sp>
          <p:nvSpPr>
            <p:cNvPr id="14" name="Shape 1627"/>
            <p:cNvSpPr/>
            <p:nvPr/>
          </p:nvSpPr>
          <p:spPr>
            <a:xfrm>
              <a:off x="12412274" y="4315557"/>
              <a:ext cx="3515860" cy="3515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7150" cap="rnd">
              <a:solidFill>
                <a:schemeClr val="accent2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defTabSz="852805">
                <a:defRPr sz="3200"/>
              </a:pPr>
              <a:endParaRPr sz="20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Shape 1628"/>
            <p:cNvSpPr/>
            <p:nvPr/>
          </p:nvSpPr>
          <p:spPr>
            <a:xfrm>
              <a:off x="12684149" y="4587434"/>
              <a:ext cx="2972108" cy="2972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accent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852805">
                <a:defRPr sz="3200"/>
              </a:pPr>
              <a:endParaRPr sz="20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Shape 1631"/>
            <p:cNvSpPr/>
            <p:nvPr/>
          </p:nvSpPr>
          <p:spPr>
            <a:xfrm>
              <a:off x="13340747" y="5297119"/>
              <a:ext cx="1468255" cy="1468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extrusionOk="0">
                  <a:moveTo>
                    <a:pt x="19673" y="3125"/>
                  </a:moveTo>
                  <a:cubicBezTo>
                    <a:pt x="19662" y="3136"/>
                    <a:pt x="19652" y="3148"/>
                    <a:pt x="19642" y="3160"/>
                  </a:cubicBezTo>
                  <a:lnTo>
                    <a:pt x="13874" y="9615"/>
                  </a:lnTo>
                  <a:lnTo>
                    <a:pt x="11980" y="7721"/>
                  </a:lnTo>
                  <a:lnTo>
                    <a:pt x="18436" y="1951"/>
                  </a:lnTo>
                  <a:cubicBezTo>
                    <a:pt x="18446" y="1940"/>
                    <a:pt x="18458" y="1930"/>
                    <a:pt x="18469" y="1918"/>
                  </a:cubicBezTo>
                  <a:cubicBezTo>
                    <a:pt x="18790" y="1597"/>
                    <a:pt x="19352" y="1596"/>
                    <a:pt x="19675" y="1918"/>
                  </a:cubicBezTo>
                  <a:cubicBezTo>
                    <a:pt x="19834" y="2080"/>
                    <a:pt x="19923" y="2294"/>
                    <a:pt x="19923" y="2522"/>
                  </a:cubicBezTo>
                  <a:cubicBezTo>
                    <a:pt x="19923" y="2749"/>
                    <a:pt x="19834" y="2965"/>
                    <a:pt x="19673" y="3125"/>
                  </a:cubicBezTo>
                  <a:cubicBezTo>
                    <a:pt x="19673" y="3125"/>
                    <a:pt x="19673" y="3125"/>
                    <a:pt x="19673" y="3125"/>
                  </a:cubicBezTo>
                  <a:close/>
                  <a:moveTo>
                    <a:pt x="14352" y="14847"/>
                  </a:moveTo>
                  <a:lnTo>
                    <a:pt x="6751" y="7242"/>
                  </a:lnTo>
                  <a:lnTo>
                    <a:pt x="8316" y="6418"/>
                  </a:lnTo>
                  <a:lnTo>
                    <a:pt x="15179" y="13281"/>
                  </a:lnTo>
                  <a:cubicBezTo>
                    <a:pt x="15179" y="13281"/>
                    <a:pt x="14352" y="14847"/>
                    <a:pt x="14352" y="14847"/>
                  </a:cubicBezTo>
                  <a:close/>
                  <a:moveTo>
                    <a:pt x="9570" y="20545"/>
                  </a:moveTo>
                  <a:lnTo>
                    <a:pt x="9007" y="19982"/>
                  </a:lnTo>
                  <a:lnTo>
                    <a:pt x="9698" y="18571"/>
                  </a:lnTo>
                  <a:cubicBezTo>
                    <a:pt x="9779" y="18402"/>
                    <a:pt x="9740" y="18201"/>
                    <a:pt x="9601" y="18076"/>
                  </a:cubicBezTo>
                  <a:cubicBezTo>
                    <a:pt x="9462" y="17952"/>
                    <a:pt x="9255" y="17936"/>
                    <a:pt x="9099" y="18036"/>
                  </a:cubicBezTo>
                  <a:lnTo>
                    <a:pt x="7855" y="18830"/>
                  </a:lnTo>
                  <a:lnTo>
                    <a:pt x="7312" y="18287"/>
                  </a:lnTo>
                  <a:lnTo>
                    <a:pt x="8827" y="15726"/>
                  </a:lnTo>
                  <a:cubicBezTo>
                    <a:pt x="8926" y="15563"/>
                    <a:pt x="8899" y="15352"/>
                    <a:pt x="8763" y="15218"/>
                  </a:cubicBezTo>
                  <a:cubicBezTo>
                    <a:pt x="8627" y="15083"/>
                    <a:pt x="8416" y="15058"/>
                    <a:pt x="8252" y="15157"/>
                  </a:cubicBezTo>
                  <a:lnTo>
                    <a:pt x="5722" y="16695"/>
                  </a:lnTo>
                  <a:lnTo>
                    <a:pt x="3696" y="14669"/>
                  </a:lnTo>
                  <a:lnTo>
                    <a:pt x="4301" y="13058"/>
                  </a:lnTo>
                  <a:cubicBezTo>
                    <a:pt x="4360" y="12899"/>
                    <a:pt x="4319" y="12720"/>
                    <a:pt x="4193" y="12605"/>
                  </a:cubicBezTo>
                  <a:cubicBezTo>
                    <a:pt x="4069" y="12490"/>
                    <a:pt x="3885" y="12462"/>
                    <a:pt x="3732" y="12535"/>
                  </a:cubicBezTo>
                  <a:lnTo>
                    <a:pt x="2258" y="13232"/>
                  </a:lnTo>
                  <a:lnTo>
                    <a:pt x="1054" y="12026"/>
                  </a:lnTo>
                  <a:lnTo>
                    <a:pt x="5715" y="8568"/>
                  </a:lnTo>
                  <a:lnTo>
                    <a:pt x="13026" y="15882"/>
                  </a:lnTo>
                  <a:cubicBezTo>
                    <a:pt x="13026" y="15882"/>
                    <a:pt x="9570" y="20545"/>
                    <a:pt x="9570" y="20545"/>
                  </a:cubicBezTo>
                  <a:close/>
                  <a:moveTo>
                    <a:pt x="21592" y="2522"/>
                  </a:moveTo>
                  <a:cubicBezTo>
                    <a:pt x="21592" y="1848"/>
                    <a:pt x="21330" y="1215"/>
                    <a:pt x="20854" y="739"/>
                  </a:cubicBezTo>
                  <a:cubicBezTo>
                    <a:pt x="20378" y="262"/>
                    <a:pt x="19746" y="0"/>
                    <a:pt x="19071" y="0"/>
                  </a:cubicBezTo>
                  <a:cubicBezTo>
                    <a:pt x="18406" y="0"/>
                    <a:pt x="17781" y="255"/>
                    <a:pt x="17306" y="721"/>
                  </a:cubicBezTo>
                  <a:lnTo>
                    <a:pt x="10798" y="6539"/>
                  </a:lnTo>
                  <a:lnTo>
                    <a:pt x="9061" y="4801"/>
                  </a:lnTo>
                  <a:cubicBezTo>
                    <a:pt x="8803" y="4542"/>
                    <a:pt x="8405" y="4482"/>
                    <a:pt x="8081" y="4653"/>
                  </a:cubicBezTo>
                  <a:lnTo>
                    <a:pt x="4972" y="6295"/>
                  </a:lnTo>
                  <a:cubicBezTo>
                    <a:pt x="4737" y="6419"/>
                    <a:pt x="4577" y="6647"/>
                    <a:pt x="4537" y="6909"/>
                  </a:cubicBezTo>
                  <a:cubicBezTo>
                    <a:pt x="4497" y="7170"/>
                    <a:pt x="4584" y="7436"/>
                    <a:pt x="4771" y="7623"/>
                  </a:cubicBezTo>
                  <a:lnTo>
                    <a:pt x="5118" y="7971"/>
                  </a:lnTo>
                  <a:lnTo>
                    <a:pt x="169" y="11644"/>
                  </a:lnTo>
                  <a:cubicBezTo>
                    <a:pt x="71" y="11716"/>
                    <a:pt x="10" y="11828"/>
                    <a:pt x="2" y="11948"/>
                  </a:cubicBezTo>
                  <a:cubicBezTo>
                    <a:pt x="-8" y="12069"/>
                    <a:pt x="36" y="12188"/>
                    <a:pt x="122" y="12273"/>
                  </a:cubicBezTo>
                  <a:lnTo>
                    <a:pt x="1876" y="14030"/>
                  </a:lnTo>
                  <a:cubicBezTo>
                    <a:pt x="2001" y="14154"/>
                    <a:pt x="2191" y="14186"/>
                    <a:pt x="2351" y="14111"/>
                  </a:cubicBezTo>
                  <a:lnTo>
                    <a:pt x="3158" y="13729"/>
                  </a:lnTo>
                  <a:lnTo>
                    <a:pt x="2820" y="14628"/>
                  </a:lnTo>
                  <a:cubicBezTo>
                    <a:pt x="2763" y="14781"/>
                    <a:pt x="2800" y="14953"/>
                    <a:pt x="2916" y="15070"/>
                  </a:cubicBezTo>
                  <a:lnTo>
                    <a:pt x="5362" y="17516"/>
                  </a:lnTo>
                  <a:cubicBezTo>
                    <a:pt x="5500" y="17654"/>
                    <a:pt x="5711" y="17677"/>
                    <a:pt x="5875" y="17579"/>
                  </a:cubicBezTo>
                  <a:lnTo>
                    <a:pt x="7260" y="16736"/>
                  </a:lnTo>
                  <a:lnTo>
                    <a:pt x="6429" y="18139"/>
                  </a:lnTo>
                  <a:cubicBezTo>
                    <a:pt x="6332" y="18304"/>
                    <a:pt x="6360" y="18513"/>
                    <a:pt x="6493" y="18648"/>
                  </a:cubicBezTo>
                  <a:lnTo>
                    <a:pt x="7503" y="19658"/>
                  </a:lnTo>
                  <a:cubicBezTo>
                    <a:pt x="7642" y="19796"/>
                    <a:pt x="7857" y="19818"/>
                    <a:pt x="8022" y="19715"/>
                  </a:cubicBezTo>
                  <a:lnTo>
                    <a:pt x="8294" y="19539"/>
                  </a:lnTo>
                  <a:lnTo>
                    <a:pt x="8127" y="19882"/>
                  </a:lnTo>
                  <a:cubicBezTo>
                    <a:pt x="8047" y="20041"/>
                    <a:pt x="8080" y="20233"/>
                    <a:pt x="8206" y="20360"/>
                  </a:cubicBezTo>
                  <a:lnTo>
                    <a:pt x="9322" y="21478"/>
                  </a:lnTo>
                  <a:cubicBezTo>
                    <a:pt x="9401" y="21555"/>
                    <a:pt x="9507" y="21600"/>
                    <a:pt x="9617" y="21600"/>
                  </a:cubicBezTo>
                  <a:cubicBezTo>
                    <a:pt x="9627" y="21600"/>
                    <a:pt x="9638" y="21600"/>
                    <a:pt x="9648" y="21597"/>
                  </a:cubicBezTo>
                  <a:cubicBezTo>
                    <a:pt x="9769" y="21590"/>
                    <a:pt x="9880" y="21528"/>
                    <a:pt x="9952" y="21430"/>
                  </a:cubicBezTo>
                  <a:lnTo>
                    <a:pt x="13624" y="16478"/>
                  </a:lnTo>
                  <a:lnTo>
                    <a:pt x="13971" y="16827"/>
                  </a:lnTo>
                  <a:cubicBezTo>
                    <a:pt x="14129" y="16984"/>
                    <a:pt x="14343" y="17071"/>
                    <a:pt x="14562" y="17071"/>
                  </a:cubicBezTo>
                  <a:cubicBezTo>
                    <a:pt x="14604" y="17071"/>
                    <a:pt x="14646" y="17067"/>
                    <a:pt x="14687" y="17061"/>
                  </a:cubicBezTo>
                  <a:cubicBezTo>
                    <a:pt x="14949" y="17021"/>
                    <a:pt x="15175" y="16860"/>
                    <a:pt x="15299" y="16627"/>
                  </a:cubicBezTo>
                  <a:lnTo>
                    <a:pt x="16941" y="13515"/>
                  </a:lnTo>
                  <a:cubicBezTo>
                    <a:pt x="17111" y="13192"/>
                    <a:pt x="17052" y="12794"/>
                    <a:pt x="16792" y="12536"/>
                  </a:cubicBezTo>
                  <a:lnTo>
                    <a:pt x="15055" y="10797"/>
                  </a:lnTo>
                  <a:lnTo>
                    <a:pt x="20871" y="4288"/>
                  </a:lnTo>
                  <a:cubicBezTo>
                    <a:pt x="21337" y="3814"/>
                    <a:pt x="21592" y="3188"/>
                    <a:pt x="21592" y="2522"/>
                  </a:cubicBezTo>
                  <a:cubicBezTo>
                    <a:pt x="21592" y="2522"/>
                    <a:pt x="21592" y="2522"/>
                    <a:pt x="21592" y="252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24738" tIns="24738" rIns="24738" bIns="24738" anchor="ctr"/>
            <a:lstStyle/>
            <a:p>
              <a:pPr defTabSz="16129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95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07678" y="1622466"/>
            <a:ext cx="1294653" cy="1321814"/>
            <a:chOff x="3487810" y="4315556"/>
            <a:chExt cx="3515861" cy="3515861"/>
          </a:xfrm>
        </p:grpSpPr>
        <p:sp>
          <p:nvSpPr>
            <p:cNvPr id="18" name="Shape 1623"/>
            <p:cNvSpPr/>
            <p:nvPr/>
          </p:nvSpPr>
          <p:spPr>
            <a:xfrm>
              <a:off x="3487810" y="4315556"/>
              <a:ext cx="3515861" cy="3515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7150" cap="rnd">
              <a:solidFill>
                <a:schemeClr val="accent2"/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defTabSz="852805">
                <a:defRPr sz="3200"/>
              </a:pPr>
              <a:endParaRPr sz="20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Shape 1624"/>
            <p:cNvSpPr/>
            <p:nvPr/>
          </p:nvSpPr>
          <p:spPr>
            <a:xfrm>
              <a:off x="3759689" y="4587434"/>
              <a:ext cx="2972108" cy="2972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852805">
                <a:defRPr sz="3200"/>
              </a:pPr>
              <a:endParaRPr sz="208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Shape 1632"/>
            <p:cNvSpPr/>
            <p:nvPr/>
          </p:nvSpPr>
          <p:spPr>
            <a:xfrm>
              <a:off x="4477508" y="5355235"/>
              <a:ext cx="1534816" cy="1342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49" y="20059"/>
                  </a:moveTo>
                  <a:lnTo>
                    <a:pt x="16198" y="16202"/>
                  </a:lnTo>
                  <a:lnTo>
                    <a:pt x="16198" y="13885"/>
                  </a:lnTo>
                  <a:lnTo>
                    <a:pt x="20249" y="10801"/>
                  </a:lnTo>
                  <a:cubicBezTo>
                    <a:pt x="20249" y="10801"/>
                    <a:pt x="20249" y="20059"/>
                    <a:pt x="20249" y="20059"/>
                  </a:cubicBezTo>
                  <a:close/>
                  <a:moveTo>
                    <a:pt x="12824" y="9267"/>
                  </a:moveTo>
                  <a:cubicBezTo>
                    <a:pt x="10955" y="9267"/>
                    <a:pt x="9443" y="7534"/>
                    <a:pt x="9443" y="5403"/>
                  </a:cubicBezTo>
                  <a:cubicBezTo>
                    <a:pt x="9443" y="3267"/>
                    <a:pt x="10958" y="1533"/>
                    <a:pt x="12824" y="1533"/>
                  </a:cubicBezTo>
                  <a:cubicBezTo>
                    <a:pt x="14692" y="1533"/>
                    <a:pt x="16205" y="3267"/>
                    <a:pt x="16205" y="5403"/>
                  </a:cubicBezTo>
                  <a:cubicBezTo>
                    <a:pt x="16205" y="7534"/>
                    <a:pt x="14692" y="9267"/>
                    <a:pt x="12824" y="9267"/>
                  </a:cubicBezTo>
                  <a:cubicBezTo>
                    <a:pt x="12824" y="9267"/>
                    <a:pt x="12824" y="9267"/>
                    <a:pt x="12824" y="9267"/>
                  </a:cubicBezTo>
                  <a:close/>
                  <a:moveTo>
                    <a:pt x="14850" y="18514"/>
                  </a:moveTo>
                  <a:cubicBezTo>
                    <a:pt x="14850" y="19367"/>
                    <a:pt x="14244" y="20059"/>
                    <a:pt x="13499" y="20059"/>
                  </a:cubicBezTo>
                  <a:lnTo>
                    <a:pt x="2699" y="20059"/>
                  </a:lnTo>
                  <a:cubicBezTo>
                    <a:pt x="1954" y="20059"/>
                    <a:pt x="1352" y="19369"/>
                    <a:pt x="1352" y="18514"/>
                  </a:cubicBezTo>
                  <a:lnTo>
                    <a:pt x="1352" y="12345"/>
                  </a:lnTo>
                  <a:cubicBezTo>
                    <a:pt x="1352" y="11490"/>
                    <a:pt x="1954" y="10801"/>
                    <a:pt x="2699" y="10801"/>
                  </a:cubicBezTo>
                  <a:lnTo>
                    <a:pt x="13499" y="10801"/>
                  </a:lnTo>
                  <a:cubicBezTo>
                    <a:pt x="14244" y="10801"/>
                    <a:pt x="14850" y="11490"/>
                    <a:pt x="14850" y="12345"/>
                  </a:cubicBezTo>
                  <a:cubicBezTo>
                    <a:pt x="14850" y="12345"/>
                    <a:pt x="14850" y="18514"/>
                    <a:pt x="14850" y="18514"/>
                  </a:cubicBezTo>
                  <a:close/>
                  <a:moveTo>
                    <a:pt x="1352" y="6171"/>
                  </a:moveTo>
                  <a:cubicBezTo>
                    <a:pt x="1352" y="4469"/>
                    <a:pt x="2557" y="3085"/>
                    <a:pt x="4051" y="3085"/>
                  </a:cubicBezTo>
                  <a:cubicBezTo>
                    <a:pt x="5539" y="3085"/>
                    <a:pt x="6750" y="4469"/>
                    <a:pt x="6750" y="6171"/>
                  </a:cubicBezTo>
                  <a:cubicBezTo>
                    <a:pt x="6750" y="7877"/>
                    <a:pt x="5539" y="9259"/>
                    <a:pt x="4051" y="9259"/>
                  </a:cubicBezTo>
                  <a:cubicBezTo>
                    <a:pt x="2557" y="9259"/>
                    <a:pt x="1352" y="7877"/>
                    <a:pt x="1352" y="6171"/>
                  </a:cubicBezTo>
                  <a:cubicBezTo>
                    <a:pt x="1352" y="6171"/>
                    <a:pt x="1352" y="6171"/>
                    <a:pt x="1352" y="6171"/>
                  </a:cubicBezTo>
                  <a:close/>
                  <a:moveTo>
                    <a:pt x="20249" y="9259"/>
                  </a:moveTo>
                  <a:lnTo>
                    <a:pt x="16198" y="12345"/>
                  </a:lnTo>
                  <a:cubicBezTo>
                    <a:pt x="16198" y="11406"/>
                    <a:pt x="15826" y="10578"/>
                    <a:pt x="15249" y="10014"/>
                  </a:cubicBezTo>
                  <a:cubicBezTo>
                    <a:pt x="16623" y="9067"/>
                    <a:pt x="17550" y="7365"/>
                    <a:pt x="17550" y="5403"/>
                  </a:cubicBezTo>
                  <a:cubicBezTo>
                    <a:pt x="17550" y="2420"/>
                    <a:pt x="15434" y="0"/>
                    <a:pt x="12824" y="0"/>
                  </a:cubicBezTo>
                  <a:cubicBezTo>
                    <a:pt x="10213" y="0"/>
                    <a:pt x="8101" y="2420"/>
                    <a:pt x="8101" y="5403"/>
                  </a:cubicBezTo>
                  <a:cubicBezTo>
                    <a:pt x="8101" y="6912"/>
                    <a:pt x="8648" y="8277"/>
                    <a:pt x="9525" y="9259"/>
                  </a:cubicBezTo>
                  <a:lnTo>
                    <a:pt x="7050" y="9259"/>
                  </a:lnTo>
                  <a:cubicBezTo>
                    <a:pt x="7695" y="8438"/>
                    <a:pt x="8101" y="7365"/>
                    <a:pt x="8101" y="6171"/>
                  </a:cubicBezTo>
                  <a:cubicBezTo>
                    <a:pt x="8101" y="3617"/>
                    <a:pt x="6288" y="1546"/>
                    <a:pt x="4051" y="1546"/>
                  </a:cubicBezTo>
                  <a:cubicBezTo>
                    <a:pt x="1814" y="1546"/>
                    <a:pt x="0" y="3617"/>
                    <a:pt x="0" y="6171"/>
                  </a:cubicBezTo>
                  <a:cubicBezTo>
                    <a:pt x="0" y="7569"/>
                    <a:pt x="551" y="8803"/>
                    <a:pt x="1405" y="9651"/>
                  </a:cubicBezTo>
                  <a:cubicBezTo>
                    <a:pt x="571" y="10179"/>
                    <a:pt x="0" y="11181"/>
                    <a:pt x="0" y="12345"/>
                  </a:cubicBezTo>
                  <a:lnTo>
                    <a:pt x="0" y="18514"/>
                  </a:lnTo>
                  <a:cubicBezTo>
                    <a:pt x="0" y="20221"/>
                    <a:pt x="1210" y="21600"/>
                    <a:pt x="2699" y="21600"/>
                  </a:cubicBezTo>
                  <a:lnTo>
                    <a:pt x="13499" y="21600"/>
                  </a:lnTo>
                  <a:cubicBezTo>
                    <a:pt x="14989" y="21600"/>
                    <a:pt x="16198" y="20221"/>
                    <a:pt x="16198" y="18514"/>
                  </a:cubicBezTo>
                  <a:lnTo>
                    <a:pt x="16198" y="17743"/>
                  </a:lnTo>
                  <a:lnTo>
                    <a:pt x="20249" y="21600"/>
                  </a:lnTo>
                  <a:cubicBezTo>
                    <a:pt x="20994" y="21600"/>
                    <a:pt x="21600" y="20911"/>
                    <a:pt x="21600" y="20059"/>
                  </a:cubicBezTo>
                  <a:lnTo>
                    <a:pt x="21600" y="10801"/>
                  </a:lnTo>
                  <a:cubicBezTo>
                    <a:pt x="21600" y="9949"/>
                    <a:pt x="20994" y="9259"/>
                    <a:pt x="20249" y="9259"/>
                  </a:cubicBezTo>
                  <a:cubicBezTo>
                    <a:pt x="20249" y="9259"/>
                    <a:pt x="20249" y="9259"/>
                    <a:pt x="20249" y="925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4738" tIns="24738" rIns="24738" bIns="24738" anchor="ctr"/>
            <a:lstStyle/>
            <a:p>
              <a:pPr defTabSz="16129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95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782840" y="1622466"/>
            <a:ext cx="1294653" cy="1321814"/>
            <a:chOff x="7950043" y="4315557"/>
            <a:chExt cx="3515861" cy="3515861"/>
          </a:xfrm>
        </p:grpSpPr>
        <p:sp>
          <p:nvSpPr>
            <p:cNvPr id="22" name="Shape 1625"/>
            <p:cNvSpPr/>
            <p:nvPr/>
          </p:nvSpPr>
          <p:spPr>
            <a:xfrm>
              <a:off x="7950043" y="4315557"/>
              <a:ext cx="3515861" cy="3515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7150" cap="rnd">
              <a:solidFill>
                <a:schemeClr val="tx1">
                  <a:lumMod val="50000"/>
                  <a:lumOff val="50000"/>
                </a:schemeClr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defTabSz="852805">
                <a:defRPr sz="3200"/>
              </a:pPr>
              <a:endParaRPr sz="20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Shape 1626"/>
            <p:cNvSpPr/>
            <p:nvPr/>
          </p:nvSpPr>
          <p:spPr>
            <a:xfrm>
              <a:off x="8221920" y="4587434"/>
              <a:ext cx="2972108" cy="2972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852805">
                <a:defRPr sz="3200"/>
              </a:pPr>
              <a:endParaRPr sz="20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Shape 1633"/>
            <p:cNvSpPr/>
            <p:nvPr/>
          </p:nvSpPr>
          <p:spPr>
            <a:xfrm>
              <a:off x="8898459" y="5315833"/>
              <a:ext cx="1608976" cy="1430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49" extrusionOk="0">
                  <a:moveTo>
                    <a:pt x="12246" y="17"/>
                  </a:moveTo>
                  <a:cubicBezTo>
                    <a:pt x="11990" y="86"/>
                    <a:pt x="11811" y="339"/>
                    <a:pt x="11811" y="635"/>
                  </a:cubicBezTo>
                  <a:lnTo>
                    <a:pt x="11811" y="14336"/>
                  </a:lnTo>
                  <a:cubicBezTo>
                    <a:pt x="11811" y="14689"/>
                    <a:pt x="12064" y="14980"/>
                    <a:pt x="12377" y="14980"/>
                  </a:cubicBezTo>
                  <a:lnTo>
                    <a:pt x="18513" y="14980"/>
                  </a:lnTo>
                  <a:cubicBezTo>
                    <a:pt x="18710" y="14980"/>
                    <a:pt x="18893" y="14860"/>
                    <a:pt x="18996" y="14672"/>
                  </a:cubicBezTo>
                  <a:cubicBezTo>
                    <a:pt x="19099" y="14483"/>
                    <a:pt x="19108" y="14246"/>
                    <a:pt x="19019" y="14048"/>
                  </a:cubicBezTo>
                  <a:lnTo>
                    <a:pt x="12883" y="346"/>
                  </a:lnTo>
                  <a:cubicBezTo>
                    <a:pt x="12765" y="82"/>
                    <a:pt x="12502" y="-51"/>
                    <a:pt x="12246" y="17"/>
                  </a:cubicBezTo>
                  <a:close/>
                  <a:moveTo>
                    <a:pt x="10383" y="219"/>
                  </a:moveTo>
                  <a:cubicBezTo>
                    <a:pt x="10293" y="207"/>
                    <a:pt x="10196" y="214"/>
                    <a:pt x="10109" y="252"/>
                  </a:cubicBezTo>
                  <a:cubicBezTo>
                    <a:pt x="6744" y="1722"/>
                    <a:pt x="4445" y="5308"/>
                    <a:pt x="3110" y="8056"/>
                  </a:cubicBezTo>
                  <a:cubicBezTo>
                    <a:pt x="2307" y="9706"/>
                    <a:pt x="1780" y="11194"/>
                    <a:pt x="1479" y="12149"/>
                  </a:cubicBezTo>
                  <a:cubicBezTo>
                    <a:pt x="1347" y="12567"/>
                    <a:pt x="919" y="13966"/>
                    <a:pt x="955" y="14443"/>
                  </a:cubicBezTo>
                  <a:cubicBezTo>
                    <a:pt x="979" y="14774"/>
                    <a:pt x="1226" y="15034"/>
                    <a:pt x="1520" y="15034"/>
                  </a:cubicBezTo>
                  <a:lnTo>
                    <a:pt x="10317" y="15034"/>
                  </a:lnTo>
                  <a:cubicBezTo>
                    <a:pt x="10631" y="15034"/>
                    <a:pt x="10883" y="14743"/>
                    <a:pt x="10883" y="14390"/>
                  </a:cubicBezTo>
                  <a:lnTo>
                    <a:pt x="10883" y="849"/>
                  </a:lnTo>
                  <a:cubicBezTo>
                    <a:pt x="10883" y="638"/>
                    <a:pt x="10793" y="446"/>
                    <a:pt x="10639" y="326"/>
                  </a:cubicBezTo>
                  <a:cubicBezTo>
                    <a:pt x="10562" y="267"/>
                    <a:pt x="10473" y="231"/>
                    <a:pt x="10383" y="219"/>
                  </a:cubicBezTo>
                  <a:close/>
                  <a:moveTo>
                    <a:pt x="9752" y="1836"/>
                  </a:moveTo>
                  <a:lnTo>
                    <a:pt x="9752" y="13752"/>
                  </a:lnTo>
                  <a:lnTo>
                    <a:pt x="2217" y="13752"/>
                  </a:lnTo>
                  <a:cubicBezTo>
                    <a:pt x="2772" y="11538"/>
                    <a:pt x="5160" y="4462"/>
                    <a:pt x="9752" y="1836"/>
                  </a:cubicBezTo>
                  <a:close/>
                  <a:moveTo>
                    <a:pt x="12942" y="3319"/>
                  </a:moveTo>
                  <a:lnTo>
                    <a:pt x="17591" y="13699"/>
                  </a:lnTo>
                  <a:lnTo>
                    <a:pt x="12942" y="13699"/>
                  </a:lnTo>
                  <a:cubicBezTo>
                    <a:pt x="12942" y="13699"/>
                    <a:pt x="12942" y="3319"/>
                    <a:pt x="12942" y="3319"/>
                  </a:cubicBezTo>
                  <a:close/>
                  <a:moveTo>
                    <a:pt x="568" y="16101"/>
                  </a:moveTo>
                  <a:cubicBezTo>
                    <a:pt x="328" y="16101"/>
                    <a:pt x="113" y="16268"/>
                    <a:pt x="32" y="16523"/>
                  </a:cubicBezTo>
                  <a:cubicBezTo>
                    <a:pt x="-48" y="16778"/>
                    <a:pt x="25" y="17064"/>
                    <a:pt x="211" y="17235"/>
                  </a:cubicBezTo>
                  <a:lnTo>
                    <a:pt x="4764" y="21408"/>
                  </a:lnTo>
                  <a:cubicBezTo>
                    <a:pt x="4865" y="21501"/>
                    <a:pt x="4991" y="21549"/>
                    <a:pt x="5121" y="21549"/>
                  </a:cubicBezTo>
                  <a:lnTo>
                    <a:pt x="16383" y="21549"/>
                  </a:lnTo>
                  <a:cubicBezTo>
                    <a:pt x="16513" y="21549"/>
                    <a:pt x="16639" y="21501"/>
                    <a:pt x="16740" y="21408"/>
                  </a:cubicBezTo>
                  <a:lnTo>
                    <a:pt x="21293" y="17235"/>
                  </a:lnTo>
                  <a:cubicBezTo>
                    <a:pt x="21479" y="17064"/>
                    <a:pt x="21552" y="16778"/>
                    <a:pt x="21472" y="16523"/>
                  </a:cubicBezTo>
                  <a:cubicBezTo>
                    <a:pt x="21391" y="16268"/>
                    <a:pt x="21176" y="16101"/>
                    <a:pt x="20936" y="16101"/>
                  </a:cubicBezTo>
                  <a:lnTo>
                    <a:pt x="568" y="16101"/>
                  </a:lnTo>
                  <a:close/>
                  <a:moveTo>
                    <a:pt x="2163" y="17382"/>
                  </a:moveTo>
                  <a:lnTo>
                    <a:pt x="19341" y="17382"/>
                  </a:lnTo>
                  <a:cubicBezTo>
                    <a:pt x="19341" y="17382"/>
                    <a:pt x="16180" y="20274"/>
                    <a:pt x="16180" y="20274"/>
                  </a:cubicBezTo>
                  <a:lnTo>
                    <a:pt x="5324" y="20274"/>
                  </a:lnTo>
                  <a:lnTo>
                    <a:pt x="2163" y="1738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4738" tIns="24738" rIns="24738" bIns="24738" anchor="ctr"/>
            <a:lstStyle/>
            <a:p>
              <a:pPr defTabSz="16129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95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955584" y="1622466"/>
            <a:ext cx="1294653" cy="1321814"/>
            <a:chOff x="16874504" y="4315557"/>
            <a:chExt cx="3515861" cy="3515861"/>
          </a:xfrm>
        </p:grpSpPr>
        <p:sp>
          <p:nvSpPr>
            <p:cNvPr id="26" name="Shape 1629"/>
            <p:cNvSpPr/>
            <p:nvPr/>
          </p:nvSpPr>
          <p:spPr>
            <a:xfrm>
              <a:off x="16874504" y="4315557"/>
              <a:ext cx="3515861" cy="3515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57150" cap="rnd">
              <a:solidFill>
                <a:schemeClr val="tx1">
                  <a:lumMod val="50000"/>
                  <a:lumOff val="50000"/>
                </a:schemeClr>
              </a:solidFill>
              <a:custDash>
                <a:ds d="100000" sp="200000"/>
              </a:custDash>
              <a:round/>
            </a:ln>
          </p:spPr>
          <p:txBody>
            <a:bodyPr lIns="0" tIns="0" rIns="0" bIns="0" anchor="ctr"/>
            <a:lstStyle/>
            <a:p>
              <a:pPr defTabSz="852805">
                <a:defRPr sz="3200"/>
              </a:pPr>
              <a:endParaRPr sz="20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Shape 1630"/>
            <p:cNvSpPr/>
            <p:nvPr/>
          </p:nvSpPr>
          <p:spPr>
            <a:xfrm>
              <a:off x="17146382" y="4587434"/>
              <a:ext cx="2972107" cy="2972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852805">
                <a:defRPr sz="3200"/>
              </a:pPr>
              <a:endParaRPr sz="208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Shape 1634"/>
            <p:cNvSpPr/>
            <p:nvPr/>
          </p:nvSpPr>
          <p:spPr>
            <a:xfrm>
              <a:off x="17898307" y="5277849"/>
              <a:ext cx="1468255" cy="150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594" extrusionOk="0">
                  <a:moveTo>
                    <a:pt x="20165" y="5"/>
                  </a:moveTo>
                  <a:cubicBezTo>
                    <a:pt x="19915" y="37"/>
                    <a:pt x="19697" y="214"/>
                    <a:pt x="19624" y="474"/>
                  </a:cubicBezTo>
                  <a:cubicBezTo>
                    <a:pt x="19621" y="492"/>
                    <a:pt x="19122" y="2218"/>
                    <a:pt x="17620" y="2962"/>
                  </a:cubicBezTo>
                  <a:cubicBezTo>
                    <a:pt x="16184" y="3674"/>
                    <a:pt x="15501" y="4542"/>
                    <a:pt x="15178" y="5241"/>
                  </a:cubicBezTo>
                  <a:cubicBezTo>
                    <a:pt x="14016" y="4263"/>
                    <a:pt x="12583" y="3707"/>
                    <a:pt x="11050" y="3707"/>
                  </a:cubicBezTo>
                  <a:cubicBezTo>
                    <a:pt x="9316" y="3707"/>
                    <a:pt x="7688" y="4387"/>
                    <a:pt x="6463" y="5621"/>
                  </a:cubicBezTo>
                  <a:lnTo>
                    <a:pt x="1897" y="10223"/>
                  </a:lnTo>
                  <a:cubicBezTo>
                    <a:pt x="-632" y="12772"/>
                    <a:pt x="-632" y="16915"/>
                    <a:pt x="1897" y="19464"/>
                  </a:cubicBezTo>
                  <a:lnTo>
                    <a:pt x="2111" y="19679"/>
                  </a:lnTo>
                  <a:cubicBezTo>
                    <a:pt x="3336" y="20916"/>
                    <a:pt x="4966" y="21594"/>
                    <a:pt x="6698" y="21594"/>
                  </a:cubicBezTo>
                  <a:cubicBezTo>
                    <a:pt x="8431" y="21594"/>
                    <a:pt x="10061" y="20916"/>
                    <a:pt x="11286" y="19679"/>
                  </a:cubicBezTo>
                  <a:lnTo>
                    <a:pt x="15846" y="15084"/>
                  </a:lnTo>
                  <a:cubicBezTo>
                    <a:pt x="18241" y="12670"/>
                    <a:pt x="18342" y="8839"/>
                    <a:pt x="16202" y="6272"/>
                  </a:cubicBezTo>
                  <a:cubicBezTo>
                    <a:pt x="16232" y="5981"/>
                    <a:pt x="16451" y="4999"/>
                    <a:pt x="18189" y="4137"/>
                  </a:cubicBezTo>
                  <a:cubicBezTo>
                    <a:pt x="20205" y="3138"/>
                    <a:pt x="20845" y="927"/>
                    <a:pt x="20872" y="832"/>
                  </a:cubicBezTo>
                  <a:cubicBezTo>
                    <a:pt x="20968" y="485"/>
                    <a:pt x="20767" y="125"/>
                    <a:pt x="20423" y="27"/>
                  </a:cubicBezTo>
                  <a:cubicBezTo>
                    <a:pt x="20337" y="2"/>
                    <a:pt x="20249" y="-6"/>
                    <a:pt x="20165" y="5"/>
                  </a:cubicBezTo>
                  <a:close/>
                  <a:moveTo>
                    <a:pt x="11045" y="5014"/>
                  </a:moveTo>
                  <a:cubicBezTo>
                    <a:pt x="12433" y="5014"/>
                    <a:pt x="13737" y="5554"/>
                    <a:pt x="14718" y="6543"/>
                  </a:cubicBezTo>
                  <a:lnTo>
                    <a:pt x="14932" y="6758"/>
                  </a:lnTo>
                  <a:cubicBezTo>
                    <a:pt x="16957" y="8797"/>
                    <a:pt x="16957" y="12116"/>
                    <a:pt x="14932" y="14157"/>
                  </a:cubicBezTo>
                  <a:lnTo>
                    <a:pt x="14330" y="14764"/>
                  </a:lnTo>
                  <a:cubicBezTo>
                    <a:pt x="9349" y="11981"/>
                    <a:pt x="7244" y="8101"/>
                    <a:pt x="6786" y="7139"/>
                  </a:cubicBezTo>
                  <a:lnTo>
                    <a:pt x="7377" y="6543"/>
                  </a:lnTo>
                  <a:cubicBezTo>
                    <a:pt x="8357" y="5554"/>
                    <a:pt x="9658" y="5014"/>
                    <a:pt x="11045" y="5014"/>
                  </a:cubicBezTo>
                  <a:close/>
                  <a:moveTo>
                    <a:pt x="6304" y="7624"/>
                  </a:moveTo>
                  <a:cubicBezTo>
                    <a:pt x="6960" y="8943"/>
                    <a:pt x="9098" y="12533"/>
                    <a:pt x="13859" y="15244"/>
                  </a:cubicBezTo>
                  <a:lnTo>
                    <a:pt x="10372" y="18758"/>
                  </a:lnTo>
                  <a:cubicBezTo>
                    <a:pt x="9392" y="19748"/>
                    <a:pt x="8085" y="20292"/>
                    <a:pt x="6698" y="20292"/>
                  </a:cubicBezTo>
                  <a:cubicBezTo>
                    <a:pt x="5312" y="20292"/>
                    <a:pt x="4010" y="19748"/>
                    <a:pt x="3030" y="18758"/>
                  </a:cubicBezTo>
                  <a:lnTo>
                    <a:pt x="2817" y="18543"/>
                  </a:lnTo>
                  <a:cubicBezTo>
                    <a:pt x="793" y="16503"/>
                    <a:pt x="793" y="13183"/>
                    <a:pt x="2817" y="11144"/>
                  </a:cubicBezTo>
                  <a:lnTo>
                    <a:pt x="6304" y="7624"/>
                  </a:lnTo>
                  <a:close/>
                  <a:moveTo>
                    <a:pt x="12156" y="8650"/>
                  </a:moveTo>
                  <a:cubicBezTo>
                    <a:pt x="12074" y="8650"/>
                    <a:pt x="11990" y="8680"/>
                    <a:pt x="11926" y="8744"/>
                  </a:cubicBezTo>
                  <a:lnTo>
                    <a:pt x="10782" y="9897"/>
                  </a:lnTo>
                  <a:cubicBezTo>
                    <a:pt x="10655" y="10024"/>
                    <a:pt x="10655" y="10233"/>
                    <a:pt x="10782" y="10361"/>
                  </a:cubicBezTo>
                  <a:cubicBezTo>
                    <a:pt x="10846" y="10424"/>
                    <a:pt x="10930" y="10460"/>
                    <a:pt x="11012" y="10460"/>
                  </a:cubicBezTo>
                  <a:cubicBezTo>
                    <a:pt x="11096" y="10460"/>
                    <a:pt x="11179" y="10424"/>
                    <a:pt x="11242" y="10361"/>
                  </a:cubicBezTo>
                  <a:lnTo>
                    <a:pt x="12386" y="9208"/>
                  </a:lnTo>
                  <a:cubicBezTo>
                    <a:pt x="12513" y="9080"/>
                    <a:pt x="12513" y="8871"/>
                    <a:pt x="12386" y="8744"/>
                  </a:cubicBezTo>
                  <a:cubicBezTo>
                    <a:pt x="12323" y="8680"/>
                    <a:pt x="12239" y="8650"/>
                    <a:pt x="12156" y="8650"/>
                  </a:cubicBezTo>
                  <a:close/>
                  <a:moveTo>
                    <a:pt x="5056" y="10239"/>
                  </a:moveTo>
                  <a:cubicBezTo>
                    <a:pt x="4973" y="10239"/>
                    <a:pt x="4890" y="10269"/>
                    <a:pt x="4826" y="10333"/>
                  </a:cubicBezTo>
                  <a:lnTo>
                    <a:pt x="3813" y="11359"/>
                  </a:lnTo>
                  <a:cubicBezTo>
                    <a:pt x="1943" y="13185"/>
                    <a:pt x="1599" y="15090"/>
                    <a:pt x="2822" y="16871"/>
                  </a:cubicBezTo>
                  <a:cubicBezTo>
                    <a:pt x="2886" y="16962"/>
                    <a:pt x="2988" y="17015"/>
                    <a:pt x="3091" y="17015"/>
                  </a:cubicBezTo>
                  <a:cubicBezTo>
                    <a:pt x="3153" y="17015"/>
                    <a:pt x="3222" y="16992"/>
                    <a:pt x="3277" y="16954"/>
                  </a:cubicBezTo>
                  <a:cubicBezTo>
                    <a:pt x="3424" y="16851"/>
                    <a:pt x="3460" y="16648"/>
                    <a:pt x="3359" y="16501"/>
                  </a:cubicBezTo>
                  <a:cubicBezTo>
                    <a:pt x="2325" y="14997"/>
                    <a:pt x="2628" y="13423"/>
                    <a:pt x="4268" y="11823"/>
                  </a:cubicBezTo>
                  <a:lnTo>
                    <a:pt x="5286" y="10797"/>
                  </a:lnTo>
                  <a:cubicBezTo>
                    <a:pt x="5412" y="10669"/>
                    <a:pt x="5412" y="10460"/>
                    <a:pt x="5286" y="10333"/>
                  </a:cubicBezTo>
                  <a:cubicBezTo>
                    <a:pt x="5223" y="10269"/>
                    <a:pt x="5139" y="10239"/>
                    <a:pt x="5056" y="10239"/>
                  </a:cubicBezTo>
                  <a:close/>
                  <a:moveTo>
                    <a:pt x="3655" y="17125"/>
                  </a:moveTo>
                  <a:cubicBezTo>
                    <a:pt x="3572" y="17125"/>
                    <a:pt x="3488" y="17155"/>
                    <a:pt x="3425" y="17219"/>
                  </a:cubicBezTo>
                  <a:cubicBezTo>
                    <a:pt x="3298" y="17347"/>
                    <a:pt x="3298" y="17555"/>
                    <a:pt x="3425" y="17682"/>
                  </a:cubicBezTo>
                  <a:lnTo>
                    <a:pt x="3578" y="17837"/>
                  </a:lnTo>
                  <a:cubicBezTo>
                    <a:pt x="3641" y="17900"/>
                    <a:pt x="3724" y="17930"/>
                    <a:pt x="3808" y="17930"/>
                  </a:cubicBezTo>
                  <a:cubicBezTo>
                    <a:pt x="3890" y="17930"/>
                    <a:pt x="3975" y="17900"/>
                    <a:pt x="4038" y="17837"/>
                  </a:cubicBezTo>
                  <a:cubicBezTo>
                    <a:pt x="4163" y="17709"/>
                    <a:pt x="4159" y="17501"/>
                    <a:pt x="4032" y="17373"/>
                  </a:cubicBezTo>
                  <a:lnTo>
                    <a:pt x="3884" y="17219"/>
                  </a:lnTo>
                  <a:cubicBezTo>
                    <a:pt x="3821" y="17155"/>
                    <a:pt x="3737" y="17125"/>
                    <a:pt x="3655" y="1712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24738" tIns="24738" rIns="24738" bIns="24738" anchor="ctr"/>
            <a:lstStyle/>
            <a:p>
              <a:pPr defTabSz="16129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95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13254" y="3252602"/>
            <a:ext cx="9910119" cy="1815480"/>
            <a:chOff x="3100309" y="8257866"/>
            <a:chExt cx="17780519" cy="4828952"/>
          </a:xfrm>
        </p:grpSpPr>
        <p:sp>
          <p:nvSpPr>
            <p:cNvPr id="30" name="矩形 29"/>
            <p:cNvSpPr/>
            <p:nvPr/>
          </p:nvSpPr>
          <p:spPr>
            <a:xfrm>
              <a:off x="4084762" y="8299783"/>
              <a:ext cx="837512" cy="6958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52805"/>
              <a:r>
                <a:rPr lang="zh-CN" altLang="en-US" sz="11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方向</a:t>
              </a:r>
              <a:endParaRPr lang="zh-CN" altLang="en-US" sz="11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86082" y="8325757"/>
              <a:ext cx="837512" cy="6958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52805"/>
              <a:r>
                <a:rPr lang="zh-CN" altLang="en-US" sz="11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耗时</a:t>
              </a:r>
              <a:endParaRPr lang="zh-CN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958006" y="8325757"/>
              <a:ext cx="1849889" cy="6958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52805"/>
              <a:r>
                <a:rPr lang="zh-CN" altLang="en-US" sz="11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技术无法落地</a:t>
              </a:r>
              <a:endParaRPr lang="zh-CN" altLang="en-US" sz="11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713284" y="8257866"/>
              <a:ext cx="1596795" cy="6958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52805"/>
              <a:r>
                <a:rPr lang="zh-CN" altLang="en-US" sz="11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坚持不下来</a:t>
              </a:r>
              <a:endParaRPr lang="zh-CN" altLang="en-US" sz="11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Box 57"/>
            <p:cNvSpPr txBox="1"/>
            <p:nvPr/>
          </p:nvSpPr>
          <p:spPr>
            <a:xfrm>
              <a:off x="3100309" y="9360406"/>
              <a:ext cx="3443772" cy="1416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52805">
                <a:lnSpc>
                  <a:spcPct val="13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学习的方向和</a:t>
              </a:r>
              <a:r>
                <a:rPr lang="zh-CN" altLang="en-US" sz="11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 </a:t>
              </a: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无法把控</a:t>
              </a:r>
              <a:br>
                <a:rPr lang="en-US" altLang="zh-CN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学习的程度难以掌握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62"/>
            <p:cNvSpPr txBox="1"/>
            <p:nvPr/>
          </p:nvSpPr>
          <p:spPr>
            <a:xfrm>
              <a:off x="7844737" y="9329227"/>
              <a:ext cx="3416587" cy="2586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52805">
                <a:lnSpc>
                  <a:spcPct val="13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自己遇到了问题，查资料需要很长时间，资料还不一定是对的，这样就增添了学习成本，甚至会</a:t>
              </a:r>
              <a:r>
                <a:rPr lang="zh-CN" altLang="en-US" sz="11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导致学习流产</a:t>
              </a:r>
              <a:endParaRPr lang="zh-CN" altLang="en-US" sz="1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63"/>
            <p:cNvSpPr txBox="1"/>
            <p:nvPr/>
          </p:nvSpPr>
          <p:spPr>
            <a:xfrm>
              <a:off x="12260957" y="9329227"/>
              <a:ext cx="3579839" cy="3757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52805">
                <a:lnSpc>
                  <a:spcPct val="13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自己学习，缺乏实际的项目，学了感觉没有用，所以久而久之就会产生一种想法，反正现在没有用，等以后要有的时候再学习，</a:t>
              </a:r>
              <a:r>
                <a:rPr lang="zh-CN" altLang="en-US" sz="11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然后就没有然后了</a:t>
              </a:r>
              <a:endParaRPr lang="zh-CN" altLang="en-US" sz="1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64"/>
            <p:cNvSpPr txBox="1"/>
            <p:nvPr/>
          </p:nvSpPr>
          <p:spPr>
            <a:xfrm>
              <a:off x="17010443" y="9329227"/>
              <a:ext cx="3870385" cy="3757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52805">
                <a:lnSpc>
                  <a:spcPct val="130000"/>
                </a:lnSpc>
              </a:pP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自学是没有人指导的，是一个坐冷板凳的过程，大部分人本身就是明天主义者，在没有人教，没有人在后面鞭策的时候，学习很容易就变成了，“</a:t>
              </a:r>
              <a:r>
                <a:rPr lang="zh-CN" altLang="en-US" sz="11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我靠，要不今天先休息吧，明天再努力</a:t>
              </a:r>
              <a:r>
                <a:rPr lang="zh-CN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766730" y="94851"/>
            <a:ext cx="4153776" cy="837873"/>
            <a:chOff x="7324725" y="1141845"/>
            <a:chExt cx="4153776" cy="837873"/>
          </a:xfrm>
        </p:grpSpPr>
        <p:grpSp>
          <p:nvGrpSpPr>
            <p:cNvPr id="39" name="组合 38"/>
            <p:cNvGrpSpPr/>
            <p:nvPr/>
          </p:nvGrpSpPr>
          <p:grpSpPr>
            <a:xfrm>
              <a:off x="7433480" y="1353183"/>
              <a:ext cx="4045021" cy="369332"/>
              <a:chOff x="6359105" y="5526541"/>
              <a:chExt cx="4045021" cy="369332"/>
            </a:xfrm>
            <a:effectLst>
              <a:outerShdw sx="1000" sy="1000" algn="ctr" rotWithShape="0">
                <a:srgbClr val="000000"/>
              </a:outerShdw>
            </a:effectLst>
          </p:grpSpPr>
          <p:grpSp>
            <p:nvGrpSpPr>
              <p:cNvPr id="41" name="PA_组合 14"/>
              <p:cNvGrpSpPr/>
              <p:nvPr>
                <p:custDataLst>
                  <p:tags r:id="rId2"/>
                </p:custDataLst>
              </p:nvPr>
            </p:nvGrpSpPr>
            <p:grpSpPr bwMode="auto">
              <a:xfrm>
                <a:off x="6359105" y="5535873"/>
                <a:ext cx="360000" cy="360000"/>
                <a:chOff x="4248" y="3024"/>
                <a:chExt cx="600" cy="599"/>
              </a:xfrm>
            </p:grpSpPr>
            <p:sp>
              <p:nvSpPr>
                <p:cNvPr id="43" name="Oval 15"/>
                <p:cNvSpPr>
                  <a:spLocks noChangeArrowheads="1"/>
                </p:cNvSpPr>
                <p:nvPr/>
              </p:nvSpPr>
              <p:spPr bwMode="auto">
                <a:xfrm>
                  <a:off x="4248" y="3024"/>
                  <a:ext cx="600" cy="5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44" name="Group 16"/>
                <p:cNvGrpSpPr/>
                <p:nvPr/>
              </p:nvGrpSpPr>
              <p:grpSpPr bwMode="auto">
                <a:xfrm>
                  <a:off x="4441" y="3144"/>
                  <a:ext cx="215" cy="345"/>
                  <a:chOff x="4441" y="3144"/>
                  <a:chExt cx="215" cy="345"/>
                </a:xfrm>
              </p:grpSpPr>
              <p:sp>
                <p:nvSpPr>
                  <p:cNvPr id="45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474" y="3144"/>
                    <a:ext cx="149" cy="253"/>
                  </a:xfrm>
                  <a:custGeom>
                    <a:avLst/>
                    <a:gdLst>
                      <a:gd name="T0" fmla="*/ 31 w 63"/>
                      <a:gd name="T1" fmla="*/ 107 h 107"/>
                      <a:gd name="T2" fmla="*/ 63 w 63"/>
                      <a:gd name="T3" fmla="*/ 78 h 107"/>
                      <a:gd name="T4" fmla="*/ 63 w 63"/>
                      <a:gd name="T5" fmla="*/ 29 h 107"/>
                      <a:gd name="T6" fmla="*/ 31 w 63"/>
                      <a:gd name="T7" fmla="*/ 0 h 107"/>
                      <a:gd name="T8" fmla="*/ 0 w 63"/>
                      <a:gd name="T9" fmla="*/ 29 h 107"/>
                      <a:gd name="T10" fmla="*/ 0 w 63"/>
                      <a:gd name="T11" fmla="*/ 78 h 107"/>
                      <a:gd name="T12" fmla="*/ 31 w 63"/>
                      <a:gd name="T13" fmla="*/ 107 h 107"/>
                      <a:gd name="T14" fmla="*/ 10 w 63"/>
                      <a:gd name="T15" fmla="*/ 29 h 107"/>
                      <a:gd name="T16" fmla="*/ 31 w 63"/>
                      <a:gd name="T17" fmla="*/ 10 h 107"/>
                      <a:gd name="T18" fmla="*/ 53 w 63"/>
                      <a:gd name="T19" fmla="*/ 29 h 107"/>
                      <a:gd name="T20" fmla="*/ 53 w 63"/>
                      <a:gd name="T21" fmla="*/ 78 h 107"/>
                      <a:gd name="T22" fmla="*/ 31 w 63"/>
                      <a:gd name="T23" fmla="*/ 97 h 107"/>
                      <a:gd name="T24" fmla="*/ 10 w 63"/>
                      <a:gd name="T25" fmla="*/ 78 h 107"/>
                      <a:gd name="T26" fmla="*/ 10 w 63"/>
                      <a:gd name="T27" fmla="*/ 29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63" h="107">
                        <a:moveTo>
                          <a:pt x="31" y="107"/>
                        </a:moveTo>
                        <a:cubicBezTo>
                          <a:pt x="49" y="107"/>
                          <a:pt x="63" y="94"/>
                          <a:pt x="63" y="78"/>
                        </a:cubicBezTo>
                        <a:cubicBezTo>
                          <a:pt x="63" y="29"/>
                          <a:pt x="63" y="29"/>
                          <a:pt x="63" y="29"/>
                        </a:cubicBezTo>
                        <a:cubicBezTo>
                          <a:pt x="63" y="13"/>
                          <a:pt x="49" y="0"/>
                          <a:pt x="31" y="0"/>
                        </a:cubicBez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78"/>
                          <a:pt x="0" y="78"/>
                          <a:pt x="0" y="78"/>
                        </a:cubicBezTo>
                        <a:cubicBezTo>
                          <a:pt x="0" y="94"/>
                          <a:pt x="14" y="107"/>
                          <a:pt x="31" y="107"/>
                        </a:cubicBezTo>
                        <a:close/>
                        <a:moveTo>
                          <a:pt x="10" y="29"/>
                        </a:moveTo>
                        <a:cubicBezTo>
                          <a:pt x="10" y="18"/>
                          <a:pt x="19" y="10"/>
                          <a:pt x="31" y="10"/>
                        </a:cubicBezTo>
                        <a:cubicBezTo>
                          <a:pt x="43" y="10"/>
                          <a:pt x="53" y="18"/>
                          <a:pt x="53" y="29"/>
                        </a:cubicBezTo>
                        <a:cubicBezTo>
                          <a:pt x="53" y="78"/>
                          <a:pt x="53" y="78"/>
                          <a:pt x="53" y="78"/>
                        </a:cubicBezTo>
                        <a:cubicBezTo>
                          <a:pt x="53" y="88"/>
                          <a:pt x="43" y="97"/>
                          <a:pt x="31" y="97"/>
                        </a:cubicBezTo>
                        <a:cubicBezTo>
                          <a:pt x="19" y="97"/>
                          <a:pt x="10" y="88"/>
                          <a:pt x="10" y="78"/>
                        </a:cubicBezTo>
                        <a:lnTo>
                          <a:pt x="10" y="2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9200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6" name="Freeform 18"/>
                  <p:cNvSpPr/>
                  <p:nvPr/>
                </p:nvSpPr>
                <p:spPr bwMode="auto">
                  <a:xfrm>
                    <a:off x="4441" y="3267"/>
                    <a:ext cx="215" cy="222"/>
                  </a:xfrm>
                  <a:custGeom>
                    <a:avLst/>
                    <a:gdLst>
                      <a:gd name="T0" fmla="*/ 86 w 91"/>
                      <a:gd name="T1" fmla="*/ 0 h 94"/>
                      <a:gd name="T2" fmla="*/ 81 w 91"/>
                      <a:gd name="T3" fmla="*/ 5 h 94"/>
                      <a:gd name="T4" fmla="*/ 81 w 91"/>
                      <a:gd name="T5" fmla="*/ 28 h 94"/>
                      <a:gd name="T6" fmla="*/ 45 w 91"/>
                      <a:gd name="T7" fmla="*/ 59 h 94"/>
                      <a:gd name="T8" fmla="*/ 10 w 91"/>
                      <a:gd name="T9" fmla="*/ 28 h 94"/>
                      <a:gd name="T10" fmla="*/ 10 w 91"/>
                      <a:gd name="T11" fmla="*/ 5 h 94"/>
                      <a:gd name="T12" fmla="*/ 5 w 91"/>
                      <a:gd name="T13" fmla="*/ 0 h 94"/>
                      <a:gd name="T14" fmla="*/ 0 w 91"/>
                      <a:gd name="T15" fmla="*/ 5 h 94"/>
                      <a:gd name="T16" fmla="*/ 0 w 91"/>
                      <a:gd name="T17" fmla="*/ 28 h 94"/>
                      <a:gd name="T18" fmla="*/ 40 w 91"/>
                      <a:gd name="T19" fmla="*/ 69 h 94"/>
                      <a:gd name="T20" fmla="*/ 40 w 91"/>
                      <a:gd name="T21" fmla="*/ 84 h 94"/>
                      <a:gd name="T22" fmla="*/ 20 w 91"/>
                      <a:gd name="T23" fmla="*/ 84 h 94"/>
                      <a:gd name="T24" fmla="*/ 15 w 91"/>
                      <a:gd name="T25" fmla="*/ 89 h 94"/>
                      <a:gd name="T26" fmla="*/ 20 w 91"/>
                      <a:gd name="T27" fmla="*/ 94 h 94"/>
                      <a:gd name="T28" fmla="*/ 70 w 91"/>
                      <a:gd name="T29" fmla="*/ 94 h 94"/>
                      <a:gd name="T30" fmla="*/ 75 w 91"/>
                      <a:gd name="T31" fmla="*/ 89 h 94"/>
                      <a:gd name="T32" fmla="*/ 70 w 91"/>
                      <a:gd name="T33" fmla="*/ 84 h 94"/>
                      <a:gd name="T34" fmla="*/ 50 w 91"/>
                      <a:gd name="T35" fmla="*/ 84 h 94"/>
                      <a:gd name="T36" fmla="*/ 50 w 91"/>
                      <a:gd name="T37" fmla="*/ 69 h 94"/>
                      <a:gd name="T38" fmla="*/ 91 w 91"/>
                      <a:gd name="T39" fmla="*/ 28 h 94"/>
                      <a:gd name="T40" fmla="*/ 91 w 91"/>
                      <a:gd name="T41" fmla="*/ 5 h 94"/>
                      <a:gd name="T42" fmla="*/ 86 w 91"/>
                      <a:gd name="T43" fmla="*/ 0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1" h="94">
                        <a:moveTo>
                          <a:pt x="86" y="0"/>
                        </a:moveTo>
                        <a:cubicBezTo>
                          <a:pt x="83" y="0"/>
                          <a:pt x="81" y="3"/>
                          <a:pt x="81" y="5"/>
                        </a:cubicBezTo>
                        <a:cubicBezTo>
                          <a:pt x="81" y="28"/>
                          <a:pt x="81" y="28"/>
                          <a:pt x="81" y="28"/>
                        </a:cubicBezTo>
                        <a:cubicBezTo>
                          <a:pt x="81" y="45"/>
                          <a:pt x="65" y="59"/>
                          <a:pt x="45" y="59"/>
                        </a:cubicBezTo>
                        <a:cubicBezTo>
                          <a:pt x="26" y="59"/>
                          <a:pt x="10" y="45"/>
                          <a:pt x="10" y="28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2"/>
                          <a:pt x="8" y="0"/>
                          <a:pt x="5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49"/>
                          <a:pt x="18" y="67"/>
                          <a:pt x="40" y="69"/>
                        </a:cubicBezTo>
                        <a:cubicBezTo>
                          <a:pt x="40" y="84"/>
                          <a:pt x="40" y="84"/>
                          <a:pt x="40" y="84"/>
                        </a:cubicBezTo>
                        <a:cubicBezTo>
                          <a:pt x="20" y="84"/>
                          <a:pt x="20" y="84"/>
                          <a:pt x="20" y="84"/>
                        </a:cubicBezTo>
                        <a:cubicBezTo>
                          <a:pt x="18" y="84"/>
                          <a:pt x="15" y="86"/>
                          <a:pt x="15" y="89"/>
                        </a:cubicBezTo>
                        <a:cubicBezTo>
                          <a:pt x="15" y="92"/>
                          <a:pt x="18" y="94"/>
                          <a:pt x="20" y="94"/>
                        </a:cubicBezTo>
                        <a:cubicBezTo>
                          <a:pt x="70" y="94"/>
                          <a:pt x="70" y="94"/>
                          <a:pt x="70" y="94"/>
                        </a:cubicBezTo>
                        <a:cubicBezTo>
                          <a:pt x="73" y="94"/>
                          <a:pt x="75" y="92"/>
                          <a:pt x="75" y="89"/>
                        </a:cubicBezTo>
                        <a:cubicBezTo>
                          <a:pt x="75" y="86"/>
                          <a:pt x="73" y="84"/>
                          <a:pt x="70" y="84"/>
                        </a:cubicBez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73" y="67"/>
                          <a:pt x="91" y="49"/>
                          <a:pt x="91" y="28"/>
                        </a:cubicBezTo>
                        <a:cubicBezTo>
                          <a:pt x="91" y="5"/>
                          <a:pt x="91" y="5"/>
                          <a:pt x="91" y="5"/>
                        </a:cubicBezTo>
                        <a:cubicBezTo>
                          <a:pt x="91" y="3"/>
                          <a:pt x="88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noAutofit/>
                  </a:bodyPr>
                  <a:lstStyle/>
                  <a:p>
                    <a:pPr algn="dist" defTabSz="1219200"/>
                    <a:endParaRPr lang="zh-CN" altLang="en-US" sz="2135">
                      <a:solidFill>
                        <a:srgbClr val="333333">
                          <a:lumMod val="65000"/>
                          <a:lumOff val="35000"/>
                        </a:srgb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42" name="PA_文本框 20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795446" y="5526541"/>
                <a:ext cx="3608680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1219200"/>
                <a:r>
                  <a:rPr lang="zh-CN" altLang="en-US" dirty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课程咨询阿媛老师：</a:t>
                </a:r>
                <a:r>
                  <a:rPr lang="en-US" altLang="zh-CN" dirty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2807762965</a:t>
                </a:r>
                <a:endPara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21304" y="811256"/>
            <a:ext cx="3124899" cy="346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000760"/>
            <a:r>
              <a:rPr lang="zh-CN" altLang="en-US" sz="225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250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1421302" y="1292078"/>
            <a:ext cx="1011906" cy="6393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0760"/>
              <a:endParaRPr lang="zh-CN" altLang="en-US" sz="199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0760"/>
              <a:endParaRPr lang="zh-CN" altLang="en-US" sz="199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0760"/>
              <a:endParaRPr lang="zh-CN" altLang="en-US" sz="199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0760"/>
              <a:endParaRPr lang="zh-CN" altLang="en-US" sz="199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1120132" y="3871843"/>
            <a:ext cx="1486479" cy="2339105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任软件工程师及项目经理拥有扎实的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系统多年。讲课形象生动，热情洋溢</a:t>
            </a:r>
            <a:endParaRPr lang="zh-CN" altLang="en-US" sz="11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4354778" y="3837467"/>
            <a:ext cx="1516305" cy="1438858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King 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112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曾就职于招行、58同城，深入</a:t>
            </a:r>
            <a:r>
              <a:rPr lang="en-US" altLang="zh-CN" sz="112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112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开发多年，对</a:t>
            </a:r>
            <a:r>
              <a:rPr lang="en-US" altLang="zh-CN" sz="112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112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性能，</a:t>
            </a:r>
            <a:r>
              <a:rPr lang="en-US" altLang="zh-CN" sz="112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112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有非常深入的研究。</a:t>
            </a:r>
            <a:endParaRPr lang="zh-CN" altLang="en-US" sz="112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7734082" y="3799775"/>
            <a:ext cx="1697944" cy="2339105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前阿里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移动架构师，曾就职于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Nubia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等一线互联网公司。有多年的项目研发经验，精通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高级控件开发，性能优化，多种开源框架开发经验，热爱代码，对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情有独钟，讲课生动，有激情。</a:t>
            </a:r>
            <a:endParaRPr lang="zh-CN" altLang="en-US" sz="11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6019641" y="3789842"/>
            <a:ext cx="1757846" cy="2339105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国防科技大学计算机学院研究生毕业， 全球首批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开发者，开发的软件曾被上市公司收购，也有软件一度进入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play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 paid list;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十余年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及移动互联网开发经验，对全栈有自己独特的见解</a:t>
            </a:r>
            <a:endParaRPr lang="zh-CN" altLang="en-US" sz="11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9432027" y="3812923"/>
            <a:ext cx="1793829" cy="1969132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7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Lance</a:t>
            </a:r>
            <a:r>
              <a:rPr lang="zh-CN" altLang="en-US" sz="147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sz="147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某游戏公司主程，前爱奇艺高级工程师。多年移动平台开发经验，涉猎广泛，热爱技术与研究。主要对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NDK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、架构与性能优化拥有深入的理解及开发经验。授课严谨负责。</a:t>
            </a:r>
            <a:endParaRPr lang="zh-CN" altLang="en-US" sz="11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8" name="文本框 4"/>
          <p:cNvSpPr txBox="1"/>
          <p:nvPr/>
        </p:nvSpPr>
        <p:spPr>
          <a:xfrm>
            <a:off x="2724025" y="3871843"/>
            <a:ext cx="1518613" cy="2378146"/>
          </a:xfrm>
          <a:prstGeom prst="rect">
            <a:avLst/>
          </a:prstGeom>
          <a:noFill/>
          <a:ln w="9525">
            <a:noFill/>
          </a:ln>
        </p:spPr>
        <p:txBody>
          <a:bodyPr wrap="square" lIns="81719" tIns="40860" rIns="81719" bIns="4086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        </a:t>
            </a:r>
            <a:r>
              <a:rPr lang="en-US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Leo</a:t>
            </a:r>
            <a:r>
              <a:rPr lang="en-US" altLang="zh-CN" sz="1125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 </a:t>
            </a:r>
            <a:r>
              <a:rPr lang="en-US" altLang="zh-CN" sz="1125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等线" panose="02010600030101010101" charset="-122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项目研发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经验，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担任创业公司技术总监，公司曾获得腾讯战略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投资。</a:t>
            </a:r>
            <a:endParaRPr lang="en-US" altLang="zh-CN" sz="1125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精通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技术。</a:t>
            </a:r>
            <a:endParaRPr lang="en-US" altLang="zh-CN" sz="1125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易云课堂特约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技术讲师</a:t>
            </a:r>
            <a:endParaRPr lang="en-US" altLang="zh-CN" sz="11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6475" y="1405764"/>
            <a:ext cx="1477753" cy="241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4734" y="1407876"/>
            <a:ext cx="1489753" cy="238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0505" y="1410593"/>
            <a:ext cx="1485572" cy="238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94634" y="1399101"/>
            <a:ext cx="1514001" cy="240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44166" y="1403049"/>
            <a:ext cx="1526543" cy="240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82" y="1399101"/>
            <a:ext cx="1605724" cy="2390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u="heavy">
                <a:solidFill>
                  <a:srgbClr val="10263C"/>
                </a:solidFill>
                <a:ea typeface="微软雅黑" panose="020B0503020204020204" pitchFamily="34" charset="-122"/>
              </a:rPr>
              <a:t>我们是什么人</a:t>
            </a:r>
            <a:endParaRPr lang="zh-CN" altLang="en-US" sz="2400" u="heavy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3568065" y="2136775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圆角矩形 2"/>
          <p:cNvSpPr/>
          <p:nvPr/>
        </p:nvSpPr>
        <p:spPr>
          <a:xfrm>
            <a:off x="976630" y="1537970"/>
            <a:ext cx="2063115" cy="104173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2200" y="1762125"/>
            <a:ext cx="1812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52%</a:t>
            </a:r>
            <a:r>
              <a:rPr lang="zh-CN" altLang="en-US"/>
              <a:t>的人没有写过自定义</a:t>
            </a:r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328160" y="1509395"/>
            <a:ext cx="2063115" cy="104173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8350" y="1707515"/>
            <a:ext cx="1812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62%</a:t>
            </a:r>
            <a:r>
              <a:rPr lang="zh-CN" altLang="en-US"/>
              <a:t>不知道</a:t>
            </a:r>
            <a:r>
              <a:rPr lang="en-US"/>
              <a:t>MeasureSpec</a:t>
            </a:r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7860030" y="1489075"/>
            <a:ext cx="2063115" cy="104173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6075" y="3971925"/>
            <a:ext cx="1812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82% </a:t>
            </a:r>
            <a:r>
              <a:rPr lang="zh-CN" altLang="en-US"/>
              <a:t>不懂</a:t>
            </a:r>
            <a:r>
              <a:rPr lang="en-US" altLang="zh-CN"/>
              <a:t>ViewPager+fragment </a:t>
            </a:r>
            <a:r>
              <a:rPr lang="zh-CN" altLang="en-US"/>
              <a:t>缓存机制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760980" y="3851910"/>
            <a:ext cx="2063115" cy="104173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31480" y="1687830"/>
            <a:ext cx="1812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92%</a:t>
            </a:r>
            <a:r>
              <a:rPr lang="zh-CN" altLang="en-US"/>
              <a:t>没有看过</a:t>
            </a:r>
            <a:endParaRPr lang="zh-CN" altLang="en-US"/>
          </a:p>
          <a:p>
            <a:r>
              <a:rPr lang="en-US" altLang="zh-CN"/>
              <a:t>ViewPager</a:t>
            </a:r>
            <a:r>
              <a:rPr lang="zh-CN" altLang="en-US"/>
              <a:t>源码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93460" y="3962400"/>
            <a:ext cx="1812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87% </a:t>
            </a:r>
            <a:r>
              <a:rPr lang="zh-CN" altLang="en-US"/>
              <a:t>不会手写懒加载机制优化</a:t>
            </a:r>
            <a:r>
              <a:rPr lang="en-US" altLang="zh-CN"/>
              <a:t>UI</a:t>
            </a:r>
            <a:r>
              <a:rPr lang="zh-CN" altLang="en-US"/>
              <a:t>性能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968365" y="3851910"/>
            <a:ext cx="2063115" cy="104173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85240" y="5835650"/>
            <a:ext cx="6960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结论</a:t>
            </a:r>
            <a:r>
              <a:rPr lang="zh-CN" altLang="en-US"/>
              <a:t>：</a:t>
            </a:r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我们的问题很严重，几乎都在使用别人的代码构建自己的</a:t>
            </a:r>
            <a:r>
              <a:rPr lang="en-US" altLang="zh-CN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app</a:t>
            </a:r>
            <a:endParaRPr lang="en-US" altLang="zh-CN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>
    <p:strips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学习进度、作业完成情况跟踪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7×24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小时答疑、职业生涯规划、职场辅导问答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课程咨询安生老师：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669100976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u="heavy">
                <a:solidFill>
                  <a:srgbClr val="10263C"/>
                </a:solidFill>
                <a:ea typeface="微软雅黑" panose="020B0503020204020204" pitchFamily="34" charset="-122"/>
              </a:rPr>
              <a:t>我们的体验课怎么安排</a:t>
            </a:r>
            <a:endParaRPr lang="zh-CN" altLang="en-US" sz="2400" u="heavy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1241425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5"/>
          <p:cNvGrpSpPr/>
          <p:nvPr/>
        </p:nvGrpSpPr>
        <p:grpSpPr>
          <a:xfrm>
            <a:off x="347344" y="2014221"/>
            <a:ext cx="3805555" cy="770255"/>
            <a:chOff x="2066769" y="3649233"/>
            <a:chExt cx="5288763" cy="670899"/>
          </a:xfrm>
        </p:grpSpPr>
        <p:sp>
          <p:nvSpPr>
            <p:cNvPr id="11" name="燕尾形 20"/>
            <p:cNvSpPr/>
            <p:nvPr/>
          </p:nvSpPr>
          <p:spPr>
            <a:xfrm>
              <a:off x="2066769" y="3649233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 b="1">
                <a:solidFill>
                  <a:schemeClr val="bg1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42"/>
            <p:cNvSpPr txBox="1"/>
            <p:nvPr/>
          </p:nvSpPr>
          <p:spPr>
            <a:xfrm>
              <a:off x="2928828" y="3822720"/>
              <a:ext cx="4426704" cy="323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20000"/>
                </a:lnSpc>
              </a:pPr>
              <a:r>
                <a:rPr lang="zh-CN" altLang="en-GB" sz="1515" b="1" dirty="0">
                  <a:solidFill>
                    <a:schemeClr val="bg1"/>
                  </a:solidFill>
                  <a:latin typeface="+mn-ea"/>
                  <a:cs typeface="+mn-ea"/>
                  <a:sym typeface="Arial" panose="020B0604020202020204" pitchFamily="34" charset="0"/>
                </a:rPr>
                <a:t>手写流式布局</a:t>
              </a:r>
              <a:r>
                <a:rPr lang="en-US" altLang="zh-CN" sz="1515" b="1" dirty="0">
                  <a:solidFill>
                    <a:schemeClr val="bg1"/>
                  </a:solidFill>
                  <a:latin typeface="+mn-ea"/>
                  <a:cs typeface="+mn-ea"/>
                  <a:sym typeface="Arial" panose="020B0604020202020204" pitchFamily="34" charset="0"/>
                </a:rPr>
                <a:t>ViewGroup</a:t>
              </a:r>
              <a:endParaRPr lang="en-US" altLang="zh-CN" sz="1515" b="1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5"/>
          <p:cNvGrpSpPr/>
          <p:nvPr/>
        </p:nvGrpSpPr>
        <p:grpSpPr>
          <a:xfrm>
            <a:off x="4252595" y="2014220"/>
            <a:ext cx="2971800" cy="770255"/>
            <a:chOff x="2569789" y="3646467"/>
            <a:chExt cx="4272984" cy="670899"/>
          </a:xfrm>
        </p:grpSpPr>
        <p:sp>
          <p:nvSpPr>
            <p:cNvPr id="19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 b="1">
                <a:solidFill>
                  <a:schemeClr val="bg1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42"/>
            <p:cNvSpPr txBox="1"/>
            <p:nvPr/>
          </p:nvSpPr>
          <p:spPr>
            <a:xfrm>
              <a:off x="3602290" y="3804512"/>
              <a:ext cx="2207988" cy="323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20000"/>
                </a:lnSpc>
              </a:pPr>
              <a:r>
                <a:rPr lang="zh-CN" altLang="en-US" sz="1515" b="1" dirty="0" smtClean="0">
                  <a:solidFill>
                    <a:schemeClr val="bg1"/>
                  </a:solidFill>
                  <a:latin typeface="+mn-ea"/>
                  <a:cs typeface="+mn-ea"/>
                  <a:sym typeface="Arial" panose="020B0604020202020204" pitchFamily="34" charset="0"/>
                </a:rPr>
                <a:t>手写背</a:t>
              </a:r>
              <a:r>
                <a:rPr lang="zh-CN" altLang="en-US" sz="1515" b="1" dirty="0" smtClean="0">
                  <a:solidFill>
                    <a:schemeClr val="bg1"/>
                  </a:solidFill>
                  <a:latin typeface="+mn-ea"/>
                  <a:cs typeface="+mn-ea"/>
                  <a:sym typeface="Arial" panose="020B0604020202020204" pitchFamily="34" charset="0"/>
                </a:rPr>
                <a:t>后的意义</a:t>
              </a:r>
              <a:r>
                <a:rPr lang="zh-CN" altLang="en-US" sz="1515" b="1" dirty="0" smtClean="0">
                  <a:solidFill>
                    <a:schemeClr val="bg1"/>
                  </a:solidFill>
                  <a:latin typeface="+mn-ea"/>
                  <a:cs typeface="+mn-ea"/>
                  <a:sym typeface="Arial" panose="020B0604020202020204" pitchFamily="34" charset="0"/>
                </a:rPr>
                <a:t>？</a:t>
              </a:r>
              <a:endParaRPr lang="en-GB" sz="1515" b="1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7896225" y="2014220"/>
            <a:ext cx="2971800" cy="770255"/>
            <a:chOff x="2569789" y="3646467"/>
            <a:chExt cx="4272984" cy="670899"/>
          </a:xfrm>
        </p:grpSpPr>
        <p:sp>
          <p:nvSpPr>
            <p:cNvPr id="5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00" b="1">
                <a:solidFill>
                  <a:schemeClr val="bg1"/>
                </a:solidFill>
                <a:latin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extBox 42"/>
            <p:cNvSpPr txBox="1"/>
            <p:nvPr/>
          </p:nvSpPr>
          <p:spPr>
            <a:xfrm>
              <a:off x="3602290" y="3804512"/>
              <a:ext cx="2207988" cy="323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20000"/>
                </a:lnSpc>
              </a:pPr>
              <a:r>
                <a:rPr lang="en-US" altLang="en-GB" sz="1515" b="1" dirty="0">
                  <a:solidFill>
                    <a:schemeClr val="bg1"/>
                  </a:solidFill>
                  <a:latin typeface="+mn-ea"/>
                  <a:cs typeface="+mn-ea"/>
                  <a:sym typeface="Arial" panose="020B0604020202020204" pitchFamily="34" charset="0"/>
                </a:rPr>
                <a:t>UI</a:t>
              </a:r>
              <a:r>
                <a:rPr lang="zh-CN" altLang="en-US" sz="1515" b="1" dirty="0">
                  <a:solidFill>
                    <a:schemeClr val="bg1"/>
                  </a:solidFill>
                  <a:latin typeface="+mn-ea"/>
                  <a:cs typeface="+mn-ea"/>
                  <a:sym typeface="Arial" panose="020B0604020202020204" pitchFamily="34" charset="0"/>
                </a:rPr>
                <a:t>性能如何调优</a:t>
              </a:r>
              <a:endParaRPr lang="zh-CN" altLang="en-US" sz="1515" b="1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41985" y="3094990"/>
            <a:ext cx="2584450" cy="258445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C55A11"/>
              </a:buClr>
              <a:buFont typeface="Wingdings" panose="05000000000000000000" charset="0"/>
              <a:buChar char="ü"/>
            </a:pPr>
            <a:r>
              <a:rPr lang="zh-CN" altLang="en-US"/>
              <a:t>手写</a:t>
            </a:r>
            <a:r>
              <a:rPr lang="en-US" altLang="zh-CN"/>
              <a:t>FlowLayout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Clr>
                <a:srgbClr val="C55A11"/>
              </a:buClr>
              <a:buFont typeface="Wingdings" panose="05000000000000000000" charset="0"/>
              <a:buChar char="ü"/>
            </a:pPr>
            <a:r>
              <a:rPr lang="zh-CN" altLang="en-US"/>
              <a:t>掌握自定义</a:t>
            </a:r>
            <a:r>
              <a:rPr lang="en-US" altLang="zh-CN"/>
              <a:t>ViewGroup</a:t>
            </a:r>
            <a:r>
              <a:rPr lang="zh-CN" altLang="en-US"/>
              <a:t>一般套路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Clr>
                <a:srgbClr val="C55A11"/>
              </a:buClr>
              <a:buFont typeface="Wingdings" panose="05000000000000000000" charset="0"/>
              <a:buChar char="ü"/>
            </a:pPr>
            <a:r>
              <a:rPr lang="en-US" altLang="zh-CN"/>
              <a:t>MeasureSpec</a:t>
            </a:r>
            <a:r>
              <a:rPr lang="zh-CN" altLang="en-US"/>
              <a:t>意义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Clr>
                <a:srgbClr val="C55A11"/>
              </a:buClr>
              <a:buFont typeface="Wingdings" panose="05000000000000000000" charset="0"/>
              <a:buChar char="ü"/>
            </a:pPr>
            <a:r>
              <a:rPr lang="en-US" altLang="zh-CN"/>
              <a:t>measure</a:t>
            </a:r>
            <a:r>
              <a:rPr lang="zh-CN" altLang="en-US"/>
              <a:t>与</a:t>
            </a:r>
            <a:r>
              <a:rPr lang="en-US" altLang="zh-CN"/>
              <a:t>layout</a:t>
            </a:r>
            <a:r>
              <a:rPr lang="zh-CN" altLang="en-US"/>
              <a:t>存在的原因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46270" y="3094990"/>
            <a:ext cx="2584450" cy="299974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C55A11"/>
              </a:buClr>
              <a:buFont typeface="Wingdings" panose="05000000000000000000" charset="0"/>
              <a:buChar char="ü"/>
            </a:pPr>
            <a:r>
              <a:rPr lang="zh-CN" altLang="en-US"/>
              <a:t>阅读别人</a:t>
            </a:r>
            <a:r>
              <a:rPr lang="en-US" altLang="zh-CN"/>
              <a:t>ViewGroup</a:t>
            </a:r>
            <a:r>
              <a:rPr lang="zh-CN" altLang="en-US"/>
              <a:t>的能力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Clr>
                <a:srgbClr val="C55A11"/>
              </a:buClr>
              <a:buFont typeface="Wingdings" panose="05000000000000000000" charset="0"/>
              <a:buChar char="ü"/>
            </a:pPr>
            <a:r>
              <a:rPr lang="zh-CN" altLang="en-US"/>
              <a:t>阅读使用最广泛的</a:t>
            </a:r>
            <a:r>
              <a:rPr lang="en-US" altLang="zh-CN"/>
              <a:t>ViewPager</a:t>
            </a:r>
            <a:r>
              <a:rPr lang="zh-CN" altLang="en-US"/>
              <a:t>源码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Clr>
                <a:srgbClr val="C55A11"/>
              </a:buClr>
              <a:buFont typeface="Wingdings" panose="05000000000000000000" charset="0"/>
              <a:buChar char="ü"/>
            </a:pPr>
            <a:r>
              <a:rPr lang="zh-CN" altLang="en-US"/>
              <a:t>解决</a:t>
            </a:r>
            <a:r>
              <a:rPr lang="en-US" altLang="zh-CN"/>
              <a:t>measure</a:t>
            </a:r>
            <a:r>
              <a:rPr lang="zh-CN" altLang="en-US"/>
              <a:t>失效以及</a:t>
            </a:r>
            <a:r>
              <a:rPr lang="en-US" altLang="zh-CN"/>
              <a:t>layout params</a:t>
            </a:r>
            <a:r>
              <a:rPr lang="zh-CN" altLang="en-US"/>
              <a:t>设置无效问题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083550" y="3094990"/>
            <a:ext cx="2584450" cy="25844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Clr>
                <a:srgbClr val="C55A11"/>
              </a:buClr>
              <a:buFont typeface="Wingdings" panose="05000000000000000000" charset="0"/>
              <a:buChar char="ü"/>
            </a:pPr>
            <a:r>
              <a:rPr lang="zh-CN" altLang="en-US"/>
              <a:t>掌握 </a:t>
            </a:r>
            <a:r>
              <a:rPr lang="en-US" altLang="zh-CN"/>
              <a:t>ViewPager</a:t>
            </a:r>
            <a:r>
              <a:rPr lang="zh-CN" altLang="en-US"/>
              <a:t>嵌套其他</a:t>
            </a:r>
            <a:r>
              <a:rPr lang="en-US" altLang="zh-CN"/>
              <a:t>View </a:t>
            </a:r>
            <a:r>
              <a:rPr lang="zh-CN" altLang="en-US"/>
              <a:t>缓存机制；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Clr>
                <a:srgbClr val="C55A11"/>
              </a:buClr>
              <a:buFont typeface="Wingdings" panose="05000000000000000000" charset="0"/>
              <a:buChar char="ü"/>
            </a:pPr>
            <a:r>
              <a:rPr lang="zh-CN" altLang="en-US"/>
              <a:t>掌握</a:t>
            </a:r>
            <a:r>
              <a:rPr lang="en-US" altLang="zh-CN"/>
              <a:t>Fragment</a:t>
            </a:r>
            <a:r>
              <a:rPr lang="zh-CN" altLang="en-US"/>
              <a:t>生命周期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Clr>
                <a:srgbClr val="C55A11"/>
              </a:buClr>
              <a:buFont typeface="Wingdings" panose="05000000000000000000" charset="0"/>
              <a:buChar char="ü"/>
            </a:pPr>
            <a:r>
              <a:rPr lang="zh-CN" altLang="en-US"/>
              <a:t>学会</a:t>
            </a:r>
            <a:r>
              <a:rPr lang="en-US" altLang="zh-CN"/>
              <a:t>UI</a:t>
            </a:r>
            <a:r>
              <a:rPr lang="zh-CN" altLang="en-US"/>
              <a:t>卡顿的优化代码手写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u="heavy">
                <a:solidFill>
                  <a:srgbClr val="10263C"/>
                </a:solidFill>
                <a:ea typeface="微软雅黑" panose="020B0503020204020204" pitchFamily="34" charset="-122"/>
              </a:rPr>
              <a:t>体验课学习方法</a:t>
            </a:r>
            <a:endParaRPr lang="zh-CN" altLang="en-US" sz="2400" u="heavy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1241425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" name="六边形 3"/>
          <p:cNvSpPr/>
          <p:nvPr/>
        </p:nvSpPr>
        <p:spPr>
          <a:xfrm>
            <a:off x="1474470" y="1750060"/>
            <a:ext cx="2143760" cy="1744980"/>
          </a:xfrm>
          <a:prstGeom prst="hexag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6920" y="24657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学习文档</a:t>
            </a:r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4450715" y="1750060"/>
            <a:ext cx="2143760" cy="1744980"/>
          </a:xfrm>
          <a:prstGeom prst="hexag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03165" y="24657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课程答疑</a:t>
            </a:r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7610475" y="1750060"/>
            <a:ext cx="2143760" cy="1744980"/>
          </a:xfrm>
          <a:prstGeom prst="hexagon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05115" y="24657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课后作业批改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58440" y="4271010"/>
            <a:ext cx="3756660" cy="133794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有且只在</a:t>
            </a:r>
            <a:r>
              <a:rPr lang="zh-CN" altLang="en-US"/>
              <a:t>微信群里面，请大家找阿媛老师，让阿媛老师拉各位进群；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我也在微信群等着你哦</a:t>
            </a:r>
            <a:r>
              <a:rPr lang="en-US" altLang="zh-CN"/>
              <a:t>O(∩_∩)O</a:t>
            </a:r>
            <a:endParaRPr lang="en-US" altLang="zh-CN"/>
          </a:p>
        </p:txBody>
      </p:sp>
      <p:pic>
        <p:nvPicPr>
          <p:cNvPr id="23" name="图片 22" descr="WX7`R)6@V[5TN%@GE7KX0I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6515" y="4094798"/>
            <a:ext cx="1666240" cy="1689735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u="heavy">
                <a:solidFill>
                  <a:srgbClr val="10263C"/>
                </a:solidFill>
                <a:ea typeface="微软雅黑" panose="020B0503020204020204" pitchFamily="34" charset="-122"/>
              </a:rPr>
              <a:t>为什么要有自定义</a:t>
            </a:r>
            <a:r>
              <a:rPr lang="en-US" altLang="zh-CN" sz="2400" u="heavy">
                <a:solidFill>
                  <a:srgbClr val="10263C"/>
                </a:solidFill>
                <a:ea typeface="微软雅黑" panose="020B0503020204020204" pitchFamily="34" charset="-122"/>
              </a:rPr>
              <a:t>View</a:t>
            </a:r>
            <a:endParaRPr lang="en-US" altLang="zh-CN" sz="2400" u="heavy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1241425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图片 3" descr="疑问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1828800"/>
            <a:ext cx="3952240" cy="3952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17260" y="351282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爱美之心，人皆有之</a:t>
            </a:r>
            <a:endParaRPr lang="en-US" altLang="zh-CN" sz="3200"/>
          </a:p>
        </p:txBody>
      </p:sp>
    </p:spTree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u="heavy">
                <a:solidFill>
                  <a:srgbClr val="10263C"/>
                </a:solidFill>
                <a:ea typeface="微软雅黑" panose="020B0503020204020204" pitchFamily="34" charset="-122"/>
              </a:rPr>
              <a:t>自定义</a:t>
            </a:r>
            <a:r>
              <a:rPr lang="en-US" altLang="zh-CN" sz="2400" u="heavy">
                <a:solidFill>
                  <a:srgbClr val="10263C"/>
                </a:solidFill>
                <a:ea typeface="微软雅黑" panose="020B0503020204020204" pitchFamily="34" charset="-122"/>
              </a:rPr>
              <a:t>View</a:t>
            </a:r>
            <a:r>
              <a:rPr lang="zh-CN" altLang="en-US" sz="2400" u="heavy">
                <a:solidFill>
                  <a:srgbClr val="10263C"/>
                </a:solidFill>
                <a:ea typeface="微软雅黑" panose="020B0503020204020204" pitchFamily="34" charset="-122"/>
              </a:rPr>
              <a:t>如何分类？</a:t>
            </a:r>
            <a:endParaRPr lang="zh-CN" altLang="en-US" sz="2400" u="heavy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524000" y="1241425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40000"/>
                <a:lumOff val="60000"/>
                <a:alpha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1527175" y="1455420"/>
            <a:ext cx="157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自定义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View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5605" y="3806190"/>
            <a:ext cx="2191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自定义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ViewGroup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7175" y="2097405"/>
            <a:ext cx="7357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在没有现成的View，需要自己实现的时候，就使用自定义View，一般继承自View，SurfaceView或其他的View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65605" y="4414520"/>
            <a:ext cx="7414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自定义ViewGroup一般是利用现有的组件根据特定的布局方式来组成新的组件，大多继承自ViewGroup或各种Layout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419225" y="1357630"/>
            <a:ext cx="7907020" cy="194183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19225" y="3613785"/>
            <a:ext cx="7907020" cy="194183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4224655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的层级结构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view_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495" y="1458595"/>
            <a:ext cx="5534025" cy="3667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自定义</a:t>
            </a:r>
            <a:r>
              <a:rPr lang="en-US" alt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View</a:t>
            </a:r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的绘制流程</a:t>
            </a:r>
            <a:endParaRPr lang="zh-CN" altLang="en-US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2620" y="-62230"/>
            <a:ext cx="6156960" cy="698246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KSO_WM_UNIT_PRESET_TEXT_INDEX" val="0"/>
  <p:tag name="KSO_WM_UNIT_PRESET_TEXT_LEN" val="0"/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13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29fd0326-e346-4c99-981a-8b654bcc7202}"/>
  <p:tag name="KSO_WM_UNIT_TEXTBOXSTYLE_INDEX" val="13"/>
  <p:tag name="KSO_WM_UNIT_TEXTBOXSTYLE_TYPE" val="OneParaText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KSO_WM_UNIT_PRESET_TEXT_INDEX" val="0"/>
  <p:tag name="KSO_WM_UNIT_PRESET_TEXT_LEN" val="0"/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13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29fd0326-e346-4c99-981a-8b654bcc7202}"/>
  <p:tag name="KSO_WM_UNIT_TEXTBOXSTYLE_INDEX" val="13"/>
  <p:tag name="KSO_WM_UNIT_TEXTBOXSTYLE_TYPE" val="OneParaText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3224</Words>
  <Application>WPS 演示</Application>
  <PresentationFormat>宽屏</PresentationFormat>
  <Paragraphs>320</Paragraphs>
  <Slides>30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Calibri</vt:lpstr>
      <vt:lpstr>Roboto Condensed</vt:lpstr>
      <vt:lpstr>Verdana</vt:lpstr>
      <vt:lpstr>等线</vt:lpstr>
      <vt:lpstr>Impact</vt:lpstr>
      <vt:lpstr>方正兰亭超细黑简体</vt:lpstr>
      <vt:lpstr>黑体</vt:lpstr>
      <vt:lpstr>Wingdings</vt:lpstr>
      <vt:lpstr>Arial Unicode MS</vt:lpstr>
      <vt:lpstr>Segoe UI</vt:lpstr>
      <vt:lpstr>Gill Sans</vt:lpstr>
      <vt:lpstr>Roboto Condensed</vt:lpstr>
      <vt:lpstr>等线 Light</vt:lpstr>
      <vt:lpstr>Segoe Print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384</cp:revision>
  <dcterms:created xsi:type="dcterms:W3CDTF">2016-08-30T15:34:00Z</dcterms:created>
  <dcterms:modified xsi:type="dcterms:W3CDTF">2020-02-01T11:49:05Z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