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diagrams/layout1.xml" ContentType="application/vnd.openxmlformats-officedocument.drawingml.diagramLayout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14" r:id="rId2"/>
    <p:sldId id="345" r:id="rId3"/>
    <p:sldId id="317" r:id="rId4"/>
    <p:sldId id="324" r:id="rId5"/>
    <p:sldId id="299" r:id="rId6"/>
    <p:sldId id="325" r:id="rId7"/>
    <p:sldId id="318" r:id="rId8"/>
    <p:sldId id="321" r:id="rId9"/>
    <p:sldId id="326" r:id="rId10"/>
    <p:sldId id="322" r:id="rId11"/>
    <p:sldId id="302" r:id="rId12"/>
    <p:sldId id="327" r:id="rId13"/>
    <p:sldId id="344" r:id="rId14"/>
    <p:sldId id="304" r:id="rId15"/>
    <p:sldId id="349" r:id="rId16"/>
    <p:sldId id="347" r:id="rId17"/>
    <p:sldId id="306" r:id="rId18"/>
    <p:sldId id="307" r:id="rId19"/>
    <p:sldId id="308" r:id="rId20"/>
    <p:sldId id="331" r:id="rId21"/>
    <p:sldId id="332" r:id="rId22"/>
    <p:sldId id="328" r:id="rId23"/>
    <p:sldId id="348" r:id="rId24"/>
    <p:sldId id="353" r:id="rId25"/>
    <p:sldId id="333" r:id="rId26"/>
    <p:sldId id="352" r:id="rId27"/>
    <p:sldId id="334" r:id="rId28"/>
    <p:sldId id="335" r:id="rId29"/>
    <p:sldId id="337" r:id="rId30"/>
    <p:sldId id="338" r:id="rId31"/>
    <p:sldId id="339" r:id="rId32"/>
    <p:sldId id="342" r:id="rId33"/>
    <p:sldId id="340" r:id="rId34"/>
    <p:sldId id="350" r:id="rId35"/>
    <p:sldId id="351" r:id="rId36"/>
  </p:sldIdLst>
  <p:sldSz cx="12241213" cy="7921625"/>
  <p:notesSz cx="6858000" cy="9144000"/>
  <p:defaultTextStyle>
    <a:defPPr>
      <a:defRPr lang="zh-CN"/>
    </a:defPPr>
    <a:lvl1pPr marL="0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687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375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062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50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437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4124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4812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499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42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86" y="-96"/>
      </p:cViewPr>
      <p:guideLst>
        <p:guide orient="horz" pos="2495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栈区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85237845-FFD5-4E06-9C37-07B270187D31}" type="par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F14251E8-CA6E-41C5-844C-CF5EB13542E2}" type="sib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 smtClean="0"/>
            <a:t>本地内存</a:t>
          </a:r>
          <a:endParaRPr lang="zh-CN" altLang="en-US"/>
        </a:p>
      </dgm:t>
    </dgm:pt>
    <dgm:pt modelId="{362945DF-330F-4C68-BCBE-4F2C041B9A83}" type="par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B3E72255-A2F1-4309-B651-B1BB078D3519}" type="sib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堆</a:t>
          </a:r>
          <a:endParaRPr lang="zh-CN" altLang="en-US" dirty="0">
            <a:solidFill>
              <a:srgbClr val="FF0000"/>
            </a:solidFill>
          </a:endParaRPr>
        </a:p>
      </dgm:t>
    </dgm:pt>
    <dgm:pt modelId="{EF5F3930-A54B-4638-9918-B0EBFDD341C8}" type="par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ECFFAA5B-734A-4F5C-937C-E043FF5E07BD}" type="sib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DE89C-6F43-47D6-9738-74EFA898A27B}" type="pres">
      <dgm:prSet presAssocID="{DC60C15C-B219-474B-8BB4-C8FBBEC0CF3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C7EFE-69E0-4C7A-99E9-0B1A25E3ABB4}" type="pres">
      <dgm:prSet presAssocID="{DC60C15C-B219-474B-8BB4-C8FBBEC0CF3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B614F2D7-0250-4FBD-8CEE-E85805DED4D6}" type="presOf" srcId="{456A26F6-854E-43D4-A0D3-3454A7604405}" destId="{BBAAD37F-4C5E-4903-880D-140331E63F12}" srcOrd="0" destOrd="0" presId="urn:microsoft.com/office/officeart/2005/8/layout/cycle8"/>
    <dgm:cxn modelId="{3FDA74D0-1F0D-4723-8F31-63FF092E5192}" type="presOf" srcId="{F9CDEFC6-3340-470D-980F-A9AD8522C7DA}" destId="{D08C7EFE-69E0-4C7A-99E9-0B1A25E3ABB4}" srcOrd="0" destOrd="0" presId="urn:microsoft.com/office/officeart/2005/8/layout/cycle8"/>
    <dgm:cxn modelId="{450CD58A-3D84-4AB7-AE9B-5CB3F9776887}" type="presOf" srcId="{F9CDEFC6-3340-470D-980F-A9AD8522C7DA}" destId="{92FE6840-8E14-423E-95EA-15C7E9C12BF1}" srcOrd="1" destOrd="0" presId="urn:microsoft.com/office/officeart/2005/8/layout/cycle8"/>
    <dgm:cxn modelId="{03572A7F-10C4-43FF-89FE-C326394565A3}" type="presOf" srcId="{DC60C15C-B219-474B-8BB4-C8FBBEC0CF3E}" destId="{D3F4DAA7-3854-46E5-A99E-DFF77A32C685}" srcOrd="0" destOrd="0" presId="urn:microsoft.com/office/officeart/2005/8/layout/cycle8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1F54D4B4-9FCA-4BF1-9DDA-36FB76652AD1}" type="presOf" srcId="{61578042-3FCE-4747-9971-9A101DE70980}" destId="{44CDE89C-6F43-47D6-9738-74EFA898A27B}" srcOrd="0" destOrd="0" presId="urn:microsoft.com/office/officeart/2005/8/layout/cycle8"/>
    <dgm:cxn modelId="{6B280570-4F56-4594-949F-3477FCD96810}" type="presOf" srcId="{456A26F6-854E-43D4-A0D3-3454A7604405}" destId="{261F8A2C-DAD0-4D25-B148-968DC9D342BA}" srcOrd="1" destOrd="0" presId="urn:microsoft.com/office/officeart/2005/8/layout/cycle8"/>
    <dgm:cxn modelId="{3D4C8576-1A3A-412E-A9A7-B94A969A6F4D}" type="presOf" srcId="{61578042-3FCE-4747-9971-9A101DE70980}" destId="{ECEBEE6C-F0A1-47B8-854A-9B7D74ADF8ED}" srcOrd="1" destOrd="0" presId="urn:microsoft.com/office/officeart/2005/8/layout/cycle8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63EED5EF-FB70-4A3F-B05A-24A86CE5A3F5}" type="presParOf" srcId="{D3F4DAA7-3854-46E5-A99E-DFF77A32C685}" destId="{BBAAD37F-4C5E-4903-880D-140331E63F12}" srcOrd="0" destOrd="0" presId="urn:microsoft.com/office/officeart/2005/8/layout/cycle8"/>
    <dgm:cxn modelId="{6011E156-EC54-4C34-A7CA-C6F59946BEBF}" type="presParOf" srcId="{D3F4DAA7-3854-46E5-A99E-DFF77A32C685}" destId="{BBE6EB90-9800-42CE-8AE7-2F481FC87F7C}" srcOrd="1" destOrd="0" presId="urn:microsoft.com/office/officeart/2005/8/layout/cycle8"/>
    <dgm:cxn modelId="{816D39AE-292A-4BF7-8DB6-280320A60DA4}" type="presParOf" srcId="{D3F4DAA7-3854-46E5-A99E-DFF77A32C685}" destId="{53FF81AD-3480-4D05-81A0-56AB2B40B843}" srcOrd="2" destOrd="0" presId="urn:microsoft.com/office/officeart/2005/8/layout/cycle8"/>
    <dgm:cxn modelId="{A694B075-11BC-4694-B65F-85FCDFF08C88}" type="presParOf" srcId="{D3F4DAA7-3854-46E5-A99E-DFF77A32C685}" destId="{261F8A2C-DAD0-4D25-B148-968DC9D342BA}" srcOrd="3" destOrd="0" presId="urn:microsoft.com/office/officeart/2005/8/layout/cycle8"/>
    <dgm:cxn modelId="{EED27FA3-95ED-49C1-BAA0-79288862ED06}" type="presParOf" srcId="{D3F4DAA7-3854-46E5-A99E-DFF77A32C685}" destId="{44CDE89C-6F43-47D6-9738-74EFA898A27B}" srcOrd="4" destOrd="0" presId="urn:microsoft.com/office/officeart/2005/8/layout/cycle8"/>
    <dgm:cxn modelId="{B09A819D-3C58-41FD-AED4-5DFAA0E030CF}" type="presParOf" srcId="{D3F4DAA7-3854-46E5-A99E-DFF77A32C685}" destId="{C3BB0005-83DC-4F5D-A17A-11C58875F570}" srcOrd="5" destOrd="0" presId="urn:microsoft.com/office/officeart/2005/8/layout/cycle8"/>
    <dgm:cxn modelId="{B3D753D1-5531-4E65-B691-963CF8E8384D}" type="presParOf" srcId="{D3F4DAA7-3854-46E5-A99E-DFF77A32C685}" destId="{C9BD65BD-DB51-4ED7-9567-6164FB28CF2D}" srcOrd="6" destOrd="0" presId="urn:microsoft.com/office/officeart/2005/8/layout/cycle8"/>
    <dgm:cxn modelId="{EF1FB26A-3D98-4D5A-BA1B-4781DE5550E9}" type="presParOf" srcId="{D3F4DAA7-3854-46E5-A99E-DFF77A32C685}" destId="{ECEBEE6C-F0A1-47B8-854A-9B7D74ADF8ED}" srcOrd="7" destOrd="0" presId="urn:microsoft.com/office/officeart/2005/8/layout/cycle8"/>
    <dgm:cxn modelId="{F62E61D0-6216-42A5-8B40-BF536F5DF30A}" type="presParOf" srcId="{D3F4DAA7-3854-46E5-A99E-DFF77A32C685}" destId="{D08C7EFE-69E0-4C7A-99E9-0B1A25E3ABB4}" srcOrd="8" destOrd="0" presId="urn:microsoft.com/office/officeart/2005/8/layout/cycle8"/>
    <dgm:cxn modelId="{1020B661-2B5C-49DF-905A-B5908C61DA72}" type="presParOf" srcId="{D3F4DAA7-3854-46E5-A99E-DFF77A32C685}" destId="{231F2C04-AFB4-4D79-9366-C1398262DABA}" srcOrd="9" destOrd="0" presId="urn:microsoft.com/office/officeart/2005/8/layout/cycle8"/>
    <dgm:cxn modelId="{5AFBEE23-3CDB-4713-A4ED-760E4F7F3492}" type="presParOf" srcId="{D3F4DAA7-3854-46E5-A99E-DFF77A32C685}" destId="{AAE10AD2-C750-487E-80F9-0AD2FF39FA36}" srcOrd="10" destOrd="0" presId="urn:microsoft.com/office/officeart/2005/8/layout/cycle8"/>
    <dgm:cxn modelId="{E324E797-C92E-49B0-B5B6-B45E6F2316B6}" type="presParOf" srcId="{D3F4DAA7-3854-46E5-A99E-DFF77A32C685}" destId="{92FE6840-8E14-423E-95EA-15C7E9C12BF1}" srcOrd="11" destOrd="0" presId="urn:microsoft.com/office/officeart/2005/8/layout/cycle8"/>
    <dgm:cxn modelId="{3A562D3A-E33F-49F3-8972-91A63F5D14CF}" type="presParOf" srcId="{D3F4DAA7-3854-46E5-A99E-DFF77A32C685}" destId="{FDB9B5BA-0CA0-4699-A570-B2A72FC6AE46}" srcOrd="12" destOrd="0" presId="urn:microsoft.com/office/officeart/2005/8/layout/cycle8"/>
    <dgm:cxn modelId="{C4C04B4D-9D73-4B81-A419-1AA400FAA022}" type="presParOf" srcId="{D3F4DAA7-3854-46E5-A99E-DFF77A32C685}" destId="{63392D2A-E74B-4992-8242-F21FC4B41FB9}" srcOrd="13" destOrd="0" presId="urn:microsoft.com/office/officeart/2005/8/layout/cycle8"/>
    <dgm:cxn modelId="{29CBB68F-54CC-47CA-AD02-7A7CDBAC63B6}" type="presParOf" srcId="{D3F4DAA7-3854-46E5-A99E-DFF77A32C685}" destId="{D2D5DCCF-6C25-4412-A78B-966154BE06E6}" srcOrd="14" destOrd="0" presId="urn:microsoft.com/office/officeart/2005/8/layout/cycle8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687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375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062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50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437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4124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4812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499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684" y="144030"/>
            <a:ext cx="931647" cy="1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154" y="1296434"/>
            <a:ext cx="9180910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154" y="4160689"/>
            <a:ext cx="9180910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708" indent="0" algn="ctr">
              <a:buNone/>
              <a:defRPr sz="2000"/>
            </a:lvl2pPr>
            <a:lvl3pPr marL="913416" indent="0" algn="ctr">
              <a:buNone/>
              <a:defRPr sz="1800"/>
            </a:lvl3pPr>
            <a:lvl4pPr marL="1370123" indent="0" algn="ctr">
              <a:buNone/>
              <a:defRPr sz="1600"/>
            </a:lvl4pPr>
            <a:lvl5pPr marL="1826832" indent="0" algn="ctr">
              <a:buNone/>
              <a:defRPr sz="1600"/>
            </a:lvl5pPr>
            <a:lvl6pPr marL="2283540" indent="0" algn="ctr">
              <a:buNone/>
              <a:defRPr sz="1600"/>
            </a:lvl6pPr>
            <a:lvl7pPr marL="2740248" indent="0" algn="ctr">
              <a:buNone/>
              <a:defRPr sz="1600"/>
            </a:lvl7pPr>
            <a:lvl8pPr marL="3196956" indent="0" algn="ctr">
              <a:buNone/>
              <a:defRPr sz="1600"/>
            </a:lvl8pPr>
            <a:lvl9pPr marL="365366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97" y="247529"/>
            <a:ext cx="816082" cy="9388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61" y="317232"/>
            <a:ext cx="11017092" cy="1320270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848381"/>
            <a:ext cx="11017092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2" y="7342174"/>
            <a:ext cx="2856283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7342174"/>
            <a:ext cx="3876384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70" y="7342174"/>
            <a:ext cx="2856283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55136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76" indent="-470676" algn="l" defTabSz="1255136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797" indent="-392229" algn="l" defTabSz="1255136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919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87" indent="-313783" algn="l" defTabSz="125513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4053" indent="-313783" algn="l" defTabSz="1255136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621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189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757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323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68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136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02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270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838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406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72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540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633126" y="2131141"/>
            <a:ext cx="8034749" cy="735884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fontAlgn="ctr"/>
            <a:r>
              <a:rPr lang="zh-CN" altLang="en-US" sz="4000" b="1" dirty="0" smtClean="0">
                <a:solidFill>
                  <a:srgbClr val="006100"/>
                </a:solidFill>
                <a:latin typeface="微软雅黑 Light" panose="020B0502040204020203" charset="-122"/>
              </a:rPr>
              <a:t>从底层深入理解运行时数据区</a:t>
            </a:r>
            <a:endParaRPr lang="zh-CN" altLang="en-US" sz="4000" b="1" dirty="0">
              <a:solidFill>
                <a:srgbClr val="006100"/>
              </a:solidFill>
              <a:latin typeface="微软雅黑 Light" panose="020B0502040204020203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305" y="5096545"/>
            <a:ext cx="6122705" cy="24612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54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05974" y="5814683"/>
            <a:ext cx="3800841" cy="46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54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1" y="4855831"/>
            <a:ext cx="12241213" cy="62382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00685" y="276969"/>
            <a:ext cx="1363189" cy="11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G:\移动互联网VIP\JVM二期\JVM内存管理深度剖析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-1"/>
            <a:ext cx="12233425" cy="79216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87240" y="852258"/>
            <a:ext cx="1262924" cy="93012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753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753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753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753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246" y="152782"/>
            <a:ext cx="578083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753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线程共享的区域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91890" y="965631"/>
            <a:ext cx="4495658" cy="40701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848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zh-CN" altLang="en-US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即时编译期编译后的代码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848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对象实例（几乎所有）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837" y="5053828"/>
            <a:ext cx="4874095" cy="1768003"/>
          </a:xfrm>
          <a:prstGeom prst="rect">
            <a:avLst/>
          </a:prstGeom>
        </p:spPr>
        <p:txBody>
          <a:bodyPr wrap="square" lIns="98889" tIns="49444" rIns="98889" bIns="49444">
            <a:spAutoFit/>
          </a:bodyPr>
          <a:lstStyle/>
          <a:p>
            <a:pPr marL="308848" indent="-308848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堆的大小参数设置</a:t>
            </a:r>
            <a:endParaRPr lang="zh-CN" altLang="zh-CN" sz="20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8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-Xmx  堆区内存可被分配的最大上限</a:t>
            </a:r>
          </a:p>
          <a:p>
            <a:pPr lvl="1">
              <a:lnSpc>
                <a:spcPct val="18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-Xms  堆区内存初始内存分配的大小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直接内存</a:t>
            </a:r>
          </a:p>
        </p:txBody>
      </p:sp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111854" y="1464550"/>
            <a:ext cx="6191840" cy="5317387"/>
            <a:chOff x="965200" y="928725"/>
            <a:chExt cx="6166676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6" name="组合 13"/>
            <p:cNvGrpSpPr>
              <a:grpSpLocks/>
            </p:cNvGrpSpPr>
            <p:nvPr/>
          </p:nvGrpSpPr>
          <p:grpSpPr bwMode="auto">
            <a:xfrm>
              <a:off x="2096505" y="3179208"/>
              <a:ext cx="1229683" cy="576646"/>
              <a:chOff x="-37095" y="3859928"/>
              <a:chExt cx="1229683" cy="576646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-37095" y="3859928"/>
                <a:ext cx="1205599" cy="576646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-117" y="4006828"/>
                <a:ext cx="1192705" cy="293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600" dirty="0" err="1"/>
                  <a:t>DirectBuffer</a:t>
                </a:r>
                <a:endParaRPr lang="zh-CN" altLang="en-US" sz="1600" dirty="0"/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  <a:stCxn id="24" idx="2"/>
            </p:cNvCxnSpPr>
            <p:nvPr/>
          </p:nvCxnSpPr>
          <p:spPr bwMode="auto">
            <a:xfrm rot="16200000" flipH="1">
              <a:off x="2899999" y="3449039"/>
              <a:ext cx="493290" cy="833618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2770031" y="3613089"/>
              <a:ext cx="764822" cy="26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引用</a:t>
              </a:r>
            </a:p>
          </p:txBody>
        </p:sp>
        <p:sp>
          <p:nvSpPr>
            <p:cNvPr id="19" name="左大括号 21"/>
            <p:cNvSpPr>
              <a:spLocks/>
            </p:cNvSpPr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061385" cy="33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</a:p>
          </p:txBody>
        </p:sp>
        <p:sp>
          <p:nvSpPr>
            <p:cNvPr id="21" name="左大括号 24"/>
            <p:cNvSpPr>
              <a:spLocks/>
            </p:cNvSpPr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5" y="4518467"/>
              <a:ext cx="1154581" cy="33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705136" y="4992607"/>
            <a:ext cx="1066764" cy="31050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4137" tIns="47069" rIns="94137" bIns="47069">
            <a:spAutoFit/>
          </a:bodyPr>
          <a:lstStyle/>
          <a:p>
            <a:pPr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直接内存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4151" y="1248386"/>
            <a:ext cx="5362575" cy="4111541"/>
          </a:xfrm>
          <a:prstGeom prst="rect">
            <a:avLst/>
          </a:prstGeom>
          <a:noFill/>
        </p:spPr>
        <p:txBody>
          <a:bodyPr wrap="square" lIns="94137" tIns="47069" rIns="94137" bIns="47069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直接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内存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800" dirty="0" smtClean="0"/>
              <a:t>不是</a:t>
            </a:r>
            <a:r>
              <a:rPr lang="zh-CN" altLang="en-US" sz="1800" dirty="0"/>
              <a:t>虚拟机运行时数据区的一部分，也不是</a:t>
            </a:r>
            <a:r>
              <a:rPr lang="en-US" altLang="zh-CN" sz="1800" dirty="0"/>
              <a:t>java</a:t>
            </a:r>
            <a:r>
              <a:rPr lang="zh-CN" altLang="en-US" sz="1800" dirty="0"/>
              <a:t>虚拟机规范中定义的内存区域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1800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如果使用了</a:t>
            </a:r>
            <a:r>
              <a:rPr lang="en-US" altLang="zh-CN" sz="1600" dirty="0"/>
              <a:t>NIO,</a:t>
            </a:r>
            <a:r>
              <a:rPr lang="zh-CN" altLang="en-US" sz="1600" dirty="0"/>
              <a:t>这块区域会被频繁使用，在</a:t>
            </a:r>
            <a:r>
              <a:rPr lang="en-US" altLang="zh-CN" sz="1600" dirty="0"/>
              <a:t>java</a:t>
            </a:r>
            <a:r>
              <a:rPr lang="zh-CN" altLang="en-US" sz="1600" dirty="0"/>
              <a:t>堆内可以用</a:t>
            </a:r>
            <a:r>
              <a:rPr lang="en-US" altLang="zh-CN" sz="1600" dirty="0" err="1"/>
              <a:t>directByteBuffer</a:t>
            </a:r>
            <a:r>
              <a:rPr lang="zh-CN" altLang="en-US" sz="1600" dirty="0"/>
              <a:t>对象直接引用并操作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defRPr/>
            </a:pPr>
            <a:endParaRPr lang="en-US" altLang="zh-CN" sz="1600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这块内存不受</a:t>
            </a:r>
            <a:r>
              <a:rPr lang="en-US" altLang="zh-CN" sz="1600" dirty="0"/>
              <a:t>java</a:t>
            </a:r>
            <a:r>
              <a:rPr lang="zh-CN" altLang="en-US" sz="1600" dirty="0"/>
              <a:t>堆大小限制，但受本机总内存的限制，可以通过</a:t>
            </a:r>
            <a:r>
              <a:rPr lang="en-US" altLang="zh-CN" sz="1600" dirty="0" err="1"/>
              <a:t>MaxDirectMemorySize</a:t>
            </a:r>
            <a:r>
              <a:rPr lang="zh-CN" altLang="en-US" sz="1600" dirty="0"/>
              <a:t>来设置（默认与堆内存最大值一样），所以也会出现</a:t>
            </a:r>
            <a:r>
              <a:rPr lang="en-US" altLang="zh-CN" sz="1600" dirty="0"/>
              <a:t>OOM</a:t>
            </a:r>
            <a:r>
              <a:rPr lang="zh-CN" altLang="en-US" sz="1600" dirty="0"/>
              <a:t>异常；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90526" y="1530866"/>
            <a:ext cx="2562225" cy="585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28589"/>
            <a:ext cx="49673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从底层深入理解运行时数据区</a:t>
            </a:r>
          </a:p>
        </p:txBody>
      </p:sp>
      <p:sp>
        <p:nvSpPr>
          <p:cNvPr id="10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788989" y="562684"/>
            <a:ext cx="269875" cy="3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559" tIns="40780" rIns="81559" bIns="4078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1" name="Picture 12" descr="G:\体验课\JVM体验课\img\运行时数据区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1" y="1675904"/>
            <a:ext cx="8588375" cy="541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54064" y="3050341"/>
            <a:ext cx="1658937" cy="4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JVMObject.class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1752600" y="2143933"/>
            <a:ext cx="552450" cy="56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28663" y="3829443"/>
            <a:ext cx="1660525" cy="4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Teacher.class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760413" y="2088994"/>
            <a:ext cx="609600" cy="612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T2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52476" y="4601711"/>
            <a:ext cx="1774825" cy="24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defRPr/>
            </a:pPr>
            <a:r>
              <a:rPr lang="zh-CN" altLang="en-US" sz="1400" dirty="0" smtClean="0"/>
              <a:t>虚拟机栈</a:t>
            </a:r>
            <a:endParaRPr lang="en-US" altLang="zh-CN" sz="1400" dirty="0"/>
          </a:p>
        </p:txBody>
      </p:sp>
      <p:sp>
        <p:nvSpPr>
          <p:cNvPr id="18" name="矩形 17"/>
          <p:cNvSpPr/>
          <p:nvPr/>
        </p:nvSpPr>
        <p:spPr>
          <a:xfrm>
            <a:off x="895350" y="4957091"/>
            <a:ext cx="1500188" cy="19993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/>
              <a:t>栈帧</a:t>
            </a:r>
            <a:r>
              <a:rPr lang="en-US" altLang="zh-CN" sz="1400" dirty="0"/>
              <a:t>(main</a:t>
            </a:r>
            <a:r>
              <a:rPr lang="zh-CN" altLang="en-US" sz="1400" dirty="0"/>
              <a:t>方法</a:t>
            </a:r>
            <a:r>
              <a:rPr lang="en-US" altLang="zh-CN" sz="1400" dirty="0"/>
              <a:t>)</a:t>
            </a:r>
          </a:p>
          <a:p>
            <a:pPr algn="ctr">
              <a:defRPr/>
            </a:pPr>
            <a:r>
              <a:rPr lang="zh-CN" altLang="en-US" sz="1400" dirty="0"/>
              <a:t>局部变量表</a:t>
            </a:r>
            <a:endParaRPr lang="en-US" altLang="zh-CN" sz="1400" dirty="0"/>
          </a:p>
          <a:p>
            <a:pPr algn="ctr">
              <a:defRPr/>
            </a:pPr>
            <a:r>
              <a:rPr lang="en-US" altLang="zh-CN" sz="1400" dirty="0"/>
              <a:t> T1</a:t>
            </a:r>
            <a:r>
              <a:rPr lang="zh-CN" altLang="en-US" sz="1400" dirty="0"/>
              <a:t>的引用</a:t>
            </a:r>
            <a:endParaRPr lang="en-US" altLang="zh-CN" sz="1400" dirty="0"/>
          </a:p>
          <a:p>
            <a:pPr algn="ctr">
              <a:defRPr/>
            </a:pPr>
            <a:r>
              <a:rPr lang="en-US" altLang="zh-CN" sz="1400" dirty="0"/>
              <a:t> T2</a:t>
            </a:r>
            <a:r>
              <a:rPr lang="zh-CN" altLang="en-US" sz="1400" dirty="0"/>
              <a:t>的引用</a:t>
            </a:r>
            <a:endParaRPr lang="en-US" altLang="zh-CN" sz="1400" dirty="0"/>
          </a:p>
          <a:p>
            <a:pPr algn="ctr">
              <a:defRPr/>
            </a:pPr>
            <a:endParaRPr lang="en-US" altLang="zh-CN" sz="1400" dirty="0"/>
          </a:p>
          <a:p>
            <a:pPr algn="ctr">
              <a:defRPr/>
            </a:pPr>
            <a:endParaRPr lang="en-US" altLang="zh-CN" sz="1400" dirty="0"/>
          </a:p>
          <a:p>
            <a:pPr algn="ctr">
              <a:defRPr/>
            </a:pPr>
            <a:endParaRPr lang="en-US" altLang="zh-CN" sz="1400" dirty="0"/>
          </a:p>
          <a:p>
            <a:pPr algn="ctr">
              <a:defRPr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深入辨析堆和栈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2670" y="1358780"/>
            <a:ext cx="11616401" cy="455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137" tIns="47069" rIns="94137" bIns="47069">
            <a:spAutoFit/>
          </a:bodyPr>
          <a:lstStyle/>
          <a:p>
            <a:pPr marL="294180" indent="-29418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100" b="1" dirty="0"/>
              <a:t>功能</a:t>
            </a:r>
            <a:endParaRPr lang="en-US" altLang="zh-CN" sz="2100" b="1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dirty="0"/>
              <a:t>以栈帧的方式存储方法调用的过程，并存储方法调用过程中基本数据类型的变量（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、</a:t>
            </a:r>
            <a:r>
              <a:rPr lang="en-US" altLang="zh-CN" sz="1400" dirty="0"/>
              <a:t>short</a:t>
            </a:r>
            <a:r>
              <a:rPr lang="zh-CN" altLang="en-US" sz="1400" dirty="0"/>
              <a:t>、</a:t>
            </a:r>
            <a:r>
              <a:rPr lang="en-US" altLang="zh-CN" sz="1400" dirty="0"/>
              <a:t>long</a:t>
            </a:r>
            <a:r>
              <a:rPr lang="zh-CN" altLang="en-US" sz="1400" dirty="0"/>
              <a:t>、</a:t>
            </a:r>
            <a:r>
              <a:rPr lang="en-US" altLang="zh-CN" sz="1400" dirty="0"/>
              <a:t>byte</a:t>
            </a:r>
            <a:r>
              <a:rPr lang="zh-CN" altLang="en-US" sz="1400" dirty="0"/>
              <a:t>、</a:t>
            </a:r>
            <a:r>
              <a:rPr lang="en-US" altLang="zh-CN" sz="1400" dirty="0"/>
              <a:t>float</a:t>
            </a:r>
            <a:r>
              <a:rPr lang="zh-CN" altLang="en-US" sz="1400" dirty="0"/>
              <a:t>、</a:t>
            </a:r>
            <a:r>
              <a:rPr lang="en-US" altLang="zh-CN" sz="1400" dirty="0"/>
              <a:t>double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boolean</a:t>
            </a:r>
            <a:r>
              <a:rPr lang="zh-CN" altLang="en-US" sz="1400" dirty="0"/>
              <a:t>、</a:t>
            </a:r>
            <a:r>
              <a:rPr lang="en-US" altLang="zh-CN" sz="1400" dirty="0"/>
              <a:t>char</a:t>
            </a:r>
            <a:r>
              <a:rPr lang="zh-CN" altLang="en-US" sz="1400" dirty="0"/>
              <a:t>等）以及对象的引用变量，其内存分配在栈上，变量出了作用域就会自动释放；</a:t>
            </a:r>
            <a:endParaRPr lang="en-US" altLang="zh-CN" sz="1400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dirty="0"/>
              <a:t>而堆内存用来存储</a:t>
            </a:r>
            <a:r>
              <a:rPr lang="en-US" altLang="zh-CN" sz="1400" dirty="0"/>
              <a:t>Java</a:t>
            </a:r>
            <a:r>
              <a:rPr lang="zh-CN" altLang="en-US" sz="1400" dirty="0"/>
              <a:t>中的对象。无论是成员变量，局部变量，还是类变量，它们指向的对象都存储在堆内存中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/>
              <a:t>线程独享还是共享</a:t>
            </a:r>
            <a:endParaRPr lang="en-US" altLang="zh-CN" sz="2100" b="1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dirty="0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 sz="1400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dirty="0"/>
              <a:t>堆内存中的对象对所有线程可见。堆内存中的对象可以被所有线程访问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 smtClean="0"/>
          </a:p>
          <a:p>
            <a:pPr marL="294180" indent="-29418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/>
              <a:t>空间大小</a:t>
            </a:r>
            <a:endParaRPr lang="en-US" altLang="zh-CN" sz="2100" b="1" dirty="0" smtClean="0"/>
          </a:p>
          <a:p>
            <a:pPr marL="294180" indent="-29418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栈的内存要远远小于堆内存，栈的深度是有限制的，可能发生</a:t>
            </a:r>
            <a:r>
              <a:rPr lang="en-US" altLang="zh-CN" sz="1400" dirty="0" err="1" smtClean="0"/>
              <a:t>StackOverFlowError</a:t>
            </a:r>
            <a:r>
              <a:rPr lang="zh-CN" altLang="en-US" sz="1400" dirty="0" smtClean="0"/>
              <a:t>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2671" y="1358779"/>
            <a:ext cx="2776305" cy="496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137" tIns="47069" rIns="94137" bIns="47069">
            <a:spAutoFit/>
          </a:bodyPr>
          <a:lstStyle/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/>
              <a:t>内存溢出</a:t>
            </a:r>
            <a:endParaRPr lang="en-US" altLang="zh-CN" sz="2100" b="1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dirty="0" smtClean="0"/>
              <a:t>栈溢出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dirty="0" smtClean="0"/>
              <a:t>堆溢出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dirty="0" smtClean="0"/>
              <a:t>方法区溢出</a:t>
            </a:r>
            <a:endParaRPr lang="en-US" altLang="zh-CN" sz="18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dirty="0" smtClean="0"/>
              <a:t>本机直接内存溢出</a:t>
            </a:r>
            <a:endParaRPr lang="en-US" altLang="zh-CN" sz="1800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2100" b="1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/>
              <a:t>解决方案</a:t>
            </a:r>
            <a:endParaRPr lang="en-US" altLang="zh-CN" sz="2100" b="1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</a:pPr>
            <a:endParaRPr lang="en-US" altLang="zh-CN" sz="1800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 smtClean="0"/>
          </a:p>
        </p:txBody>
      </p:sp>
      <p:pic>
        <p:nvPicPr>
          <p:cNvPr id="1027" name="Picture 3" descr="G:\移动互联网VIP\JVM二期\img\内存溢出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1263" y="2097349"/>
            <a:ext cx="4876800" cy="2633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8"/>
            <a:ext cx="27575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虚拟机优化技术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29445" y="1544534"/>
            <a:ext cx="2466181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微软雅黑" pitchFamily="34" charset="-122"/>
              </a:rPr>
              <a:t>编译优化技术</a:t>
            </a:r>
            <a:endParaRPr lang="en-US" altLang="zh-CN" sz="2000" dirty="0" smtClean="0">
              <a:latin typeface="微软雅黑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latin typeface="微软雅黑" pitchFamily="34" charset="-122"/>
              </a:rPr>
              <a:t>方法内联</a:t>
            </a:r>
            <a:endParaRPr lang="en-US" altLang="zh-CN" sz="1400" dirty="0" smtClean="0">
              <a:latin typeface="微软雅黑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latin typeface="微软雅黑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微软雅黑" pitchFamily="34" charset="-122"/>
              </a:rPr>
              <a:t>栈的优化技术</a:t>
            </a:r>
            <a:endParaRPr lang="en-US" altLang="zh-CN" sz="2000" dirty="0" smtClean="0">
              <a:latin typeface="微软雅黑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微软雅黑" pitchFamily="34" charset="-122"/>
              </a:rPr>
              <a:t>栈帧之间数据共享</a:t>
            </a:r>
            <a:endParaRPr lang="en-US" altLang="zh-CN" sz="1400" dirty="0" smtClean="0">
              <a:latin typeface="微软雅黑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defRPr/>
            </a:pPr>
            <a:endParaRPr lang="en-US" altLang="zh-CN" sz="1600" dirty="0" smtClean="0">
              <a:latin typeface="微软雅黑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endParaRPr lang="en-US" altLang="zh-CN" sz="1400" dirty="0" smtClean="0">
              <a:latin typeface="微软雅黑" pitchFamily="34" charset="-122"/>
            </a:endParaRPr>
          </a:p>
        </p:txBody>
      </p:sp>
      <p:pic>
        <p:nvPicPr>
          <p:cNvPr id="15" name="Picture 4" descr="http://dl.iteye.com/upload/attachment/0083/2034/2b8b6666-72ed-315f-b8ad-c0989b06078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612" y="1923655"/>
            <a:ext cx="6312206" cy="417247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21"/>
          <p:cNvSpPr txBox="1"/>
          <p:nvPr/>
        </p:nvSpPr>
        <p:spPr>
          <a:xfrm>
            <a:off x="990600" y="3408000"/>
            <a:ext cx="9452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、深入理解对象与垃圾回收机制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_圆角矩形 22"/>
          <p:cNvSpPr/>
          <p:nvPr/>
        </p:nvSpPr>
        <p:spPr>
          <a:xfrm>
            <a:off x="3072607" y="5015587"/>
            <a:ext cx="6098091" cy="29777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1219200"/>
            <a:r>
              <a:rPr lang="en-US" altLang="zh-CN" sz="133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4180147" y="5927436"/>
            <a:ext cx="4557760" cy="461665"/>
            <a:chOff x="1139058" y="5604513"/>
            <a:chExt cx="4557760" cy="482574"/>
          </a:xfrm>
        </p:grpSpPr>
        <p:grpSp>
          <p:nvGrpSpPr>
            <p:cNvPr id="3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" name="组合 24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6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6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2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8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4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0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76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72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68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6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2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8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4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0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76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72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68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3" name="PA_文本框 19"/>
            <p:cNvSpPr txBox="1">
              <a:spLocks noChangeArrowheads="1"/>
            </p:cNvSpPr>
            <p:nvPr/>
          </p:nvSpPr>
          <p:spPr bwMode="auto">
            <a:xfrm>
              <a:off x="1498233" y="5604513"/>
              <a:ext cx="4198585" cy="482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lc="http://schemas.openxmlformats.org/drawingml/2006/lockedCanvas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lc="http://schemas.openxmlformats.org/drawingml/2006/lockedCanvas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_组合 20"/>
          <p:cNvGrpSpPr/>
          <p:nvPr/>
        </p:nvGrpSpPr>
        <p:grpSpPr>
          <a:xfrm>
            <a:off x="24606" y="4749767"/>
            <a:ext cx="12192000" cy="259723"/>
            <a:chOff x="2190216" y="0"/>
            <a:chExt cx="7128792" cy="108012"/>
          </a:xfrm>
        </p:grpSpPr>
        <p:sp>
          <p:nvSpPr>
            <p:cNvPr id="16" name="矩形 1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5" name="Picture 5" descr="C:\Users\dev\Desktop\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343920" y="1367490"/>
            <a:ext cx="1332662" cy="127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G:\移动互联网VIP\JVM二期\深入理解对象与垃圾回收机制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12284046" cy="792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4424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虚拟机中对象的创建过程</a:t>
            </a:r>
          </a:p>
        </p:txBody>
      </p:sp>
      <p:pic>
        <p:nvPicPr>
          <p:cNvPr id="1027" name="Picture 3" descr="G:\移动互联网VIP\JVM二期\img\虚拟机中对象的创建过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3463" y="1318246"/>
            <a:ext cx="9105900" cy="6123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19" y="428589"/>
            <a:ext cx="51140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对象的内存布局</a:t>
            </a:r>
          </a:p>
          <a:p>
            <a:pPr defTabSz="1255136"/>
            <a:endParaRPr lang="zh-CN" altLang="en-US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AutoShape 2" descr="https://upload-images.jianshu.io/upload_images/18060267-44280beb2979543d?imageMogr2/auto-orient/strip|imageView2/2/w/881/format/webp"/>
          <p:cNvSpPr>
            <a:spLocks noChangeAspect="1" noChangeArrowheads="1"/>
          </p:cNvSpPr>
          <p:nvPr/>
        </p:nvSpPr>
        <p:spPr bwMode="auto">
          <a:xfrm>
            <a:off x="155575" y="-138203"/>
            <a:ext cx="304800" cy="2915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AutoShape 4" descr="https://upload-images.jianshu.io/upload_images/18060267-44280beb2979543d?imageMogr2/auto-orient/strip|imageView2/2/w/881/format/webp"/>
          <p:cNvSpPr>
            <a:spLocks noChangeAspect="1" noChangeArrowheads="1"/>
          </p:cNvSpPr>
          <p:nvPr/>
        </p:nvSpPr>
        <p:spPr bwMode="auto">
          <a:xfrm>
            <a:off x="155575" y="-138203"/>
            <a:ext cx="304800" cy="2915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" y="1711874"/>
            <a:ext cx="10806398" cy="532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对象的访问定位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891142" y="5914591"/>
            <a:ext cx="2382892" cy="4266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  <a:headEnd/>
            <a:tailEnd/>
          </a:ln>
        </p:spPr>
        <p:txBody>
          <a:bodyPr lIns="94137" tIns="47069" rIns="94137" bIns="47069" anchor="ctr"/>
          <a:lstStyle>
            <a:defPPr>
              <a:defRPr lang="zh-CN"/>
            </a:defPPr>
          </a:lstStyle>
          <a:p>
            <a:pPr algn="ctr"/>
            <a:r>
              <a:rPr lang="zh-CN" altLang="en-US" sz="2100" b="1" dirty="0" smtClean="0">
                <a:solidFill>
                  <a:srgbClr val="F8F8F8"/>
                </a:solidFill>
                <a:latin typeface="+mn-ea"/>
              </a:rPr>
              <a:t>使用句柄</a:t>
            </a:r>
            <a:endParaRPr lang="zh-CN" altLang="en-US" sz="21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700977" y="5879039"/>
            <a:ext cx="2384486" cy="46216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 cap="flat" cmpd="sng">
            <a:noFill/>
            <a:bevel/>
            <a:headEnd/>
            <a:tailEnd/>
          </a:ln>
        </p:spPr>
        <p:txBody>
          <a:bodyPr lIns="94137" tIns="47069" rIns="94137" bIns="47069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/>
              <a:t>直接指针</a:t>
            </a:r>
            <a:endParaRPr lang="zh-CN" altLang="en-US" dirty="0"/>
          </a:p>
        </p:txBody>
      </p:sp>
      <p:pic>
        <p:nvPicPr>
          <p:cNvPr id="10" name="图片 9" descr="594516-20170410181858938-15674706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95" y="1485288"/>
            <a:ext cx="5128377" cy="4290910"/>
          </a:xfrm>
          <a:prstGeom prst="rect">
            <a:avLst/>
          </a:prstGeom>
        </p:spPr>
      </p:pic>
      <p:pic>
        <p:nvPicPr>
          <p:cNvPr id="11" name="图片 10" descr="594516-20170410181913110-1737963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77" y="1485288"/>
            <a:ext cx="5379477" cy="42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 autoUpdateAnimBg="0"/>
      <p:bldP spid="9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组合 47"/>
          <p:cNvGrpSpPr/>
          <p:nvPr/>
        </p:nvGrpSpPr>
        <p:grpSpPr>
          <a:xfrm>
            <a:off x="474709" y="1024969"/>
            <a:ext cx="1199456" cy="71453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" name="PA_矩形 39"/>
          <p:cNvSpPr>
            <a:spLocks noChangeArrowheads="1"/>
          </p:cNvSpPr>
          <p:nvPr/>
        </p:nvSpPr>
        <p:spPr bwMode="auto">
          <a:xfrm>
            <a:off x="474712" y="487624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129382" y="3704679"/>
            <a:ext cx="11982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上课说明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、首次出现的知识如需要进行编码，一般会进行手写，以后再出现则可能会事先准备好或者进行拷贝。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、以上为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语言高级特性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的章节安排，不代表上课次数，如果一章内容在一次课内未讲完，则会顺延到下次课继续讲解。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、一般会遵循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基础入门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初步应用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高级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学习路径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、课程预备知识，请提前学习或者复习好：</a:t>
            </a:r>
            <a:r>
              <a:rPr lang="en-US" altLang="zh-CN" sz="1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Java</a:t>
            </a:r>
            <a:r>
              <a:rPr lang="zh-CN" altLang="en-US" sz="1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语言的基础语法。</a:t>
            </a:r>
            <a:endParaRPr lang="zh-CN" altLang="en-US" sz="18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040203" y="1358407"/>
          <a:ext cx="7743825" cy="1712933"/>
        </p:xfrm>
        <a:graphic>
          <a:graphicData uri="http://schemas.openxmlformats.org/drawingml/2006/table">
            <a:tbl>
              <a:tblPr/>
              <a:tblGrid>
                <a:gridCol w="1139991"/>
                <a:gridCol w="6603834"/>
              </a:tblGrid>
              <a:tr h="256371">
                <a:tc gridSpan="2"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享学</a:t>
                      </a:r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课堂移动互联网开发</a:t>
                      </a:r>
                      <a:r>
                        <a:rPr lang="en-US" altLang="zh-CN" sz="15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——JVM</a:t>
                      </a:r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课程表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27063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课次序号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章节</a:t>
                      </a:r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1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从底层深入理解运行时数据区</a:t>
                      </a:r>
                      <a:endParaRPr lang="zh-CN" altLang="en-US" sz="1500" b="1" i="0" u="none" strike="noStrike" dirty="0">
                        <a:solidFill>
                          <a:srgbClr val="00610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43223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2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深入理解对象与垃圾回收机制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67666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0" marR="7620" marT="72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注意：为了保证学员的学习效果以及内容的深度，上课进度会根据实际情况有所变动</a:t>
                      </a:r>
                    </a:p>
                  </a:txBody>
                  <a:tcPr marL="7620" marR="7620" marT="72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368123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0" marR="7620" marT="7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28589"/>
            <a:ext cx="698844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判断对象的存活</a:t>
            </a: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430571" y="1377117"/>
            <a:ext cx="3552820" cy="154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引用计数算法</a:t>
            </a:r>
            <a:endParaRPr lang="en-US" altLang="zh-CN" sz="2100" b="1" dirty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可达性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根可达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5" name="Picture 1" descr="G:\移动互联网VIP\JVM二期\img\Root Search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676" y="2994909"/>
            <a:ext cx="9058275" cy="4519700"/>
          </a:xfrm>
          <a:prstGeom prst="rect">
            <a:avLst/>
          </a:prstGeom>
          <a:noFill/>
        </p:spPr>
      </p:pic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7088546" y="1358892"/>
            <a:ext cx="3552820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finalize</a:t>
            </a:r>
            <a:endParaRPr lang="en-US" altLang="zh-CN" sz="2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28589"/>
            <a:ext cx="698844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各种引用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87982" y="1684787"/>
            <a:ext cx="4098319" cy="34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强引用  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=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软引用 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SoftReference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弱引用 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WeakReference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虚引用 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PhantomReference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541047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学习垃圾回收的意义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3189" y="1155237"/>
            <a:ext cx="12238026" cy="5868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</p:spPr>
      </p:cxnSp>
      <p:cxnSp>
        <p:nvCxnSpPr>
          <p:cNvPr id="18" name="直接连接符 26"/>
          <p:cNvCxnSpPr>
            <a:cxnSpLocks noChangeShapeType="1"/>
          </p:cNvCxnSpPr>
          <p:nvPr/>
        </p:nvCxnSpPr>
        <p:spPr bwMode="auto">
          <a:xfrm flipH="1">
            <a:off x="4749845" y="1340445"/>
            <a:ext cx="12752" cy="6581183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</p:spPr>
      </p:cxn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5000092" y="1465135"/>
            <a:ext cx="3552820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要做的事</a:t>
            </a:r>
          </a:p>
        </p:txBody>
      </p:sp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5023999" y="4415572"/>
            <a:ext cx="5084567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为什么我们要去了解</a:t>
            </a:r>
            <a:r>
              <a:rPr lang="en-US" altLang="zh-CN" sz="2100" b="1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和内存分配？</a:t>
            </a:r>
          </a:p>
        </p:txBody>
      </p:sp>
      <p:sp>
        <p:nvSpPr>
          <p:cNvPr id="21" name="矩形 38"/>
          <p:cNvSpPr>
            <a:spLocks noChangeArrowheads="1"/>
          </p:cNvSpPr>
          <p:nvPr/>
        </p:nvSpPr>
        <p:spPr bwMode="auto">
          <a:xfrm>
            <a:off x="5326842" y="2273801"/>
            <a:ext cx="3052335" cy="141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Where/Which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When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How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243869" y="5838531"/>
            <a:ext cx="4368945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谁需要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1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251839" y="1499975"/>
            <a:ext cx="5084567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之间的区别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213586" y="5009694"/>
            <a:ext cx="5084567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的“自动化”时代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223149" y="3304346"/>
            <a:ext cx="5084567" cy="101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GC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Garbage Collection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8"/>
            <a:ext cx="33005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对象的分配策略</a:t>
            </a:r>
            <a:endParaRPr lang="en-US" altLang="zh-CN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3876" y="1375957"/>
            <a:ext cx="3990975" cy="242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对象的分配原则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764267" lvl="1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对象优先在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64267" lvl="1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空间分配担保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64267" lvl="1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大对象直接进入老年代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64267" lvl="1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长期存活的对象进入老年代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64267" lvl="1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动态对象年龄判定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G:\移动互联网VIP\JVM二期\img\对象的分配过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1" y="3474823"/>
            <a:ext cx="10525125" cy="4446802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718176" y="1280117"/>
            <a:ext cx="6118225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latin typeface="微软雅黑" pitchFamily="34" charset="-122"/>
              </a:rPr>
              <a:t>栈中分配对象</a:t>
            </a:r>
            <a:endParaRPr lang="en-US" altLang="zh-CN" sz="1800" b="1" dirty="0" smtClean="0">
              <a:latin typeface="微软雅黑" pitchFamily="34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</a:rPr>
              <a:t>逃逸分析</a:t>
            </a:r>
            <a:endParaRPr lang="en-US" altLang="zh-CN" sz="1800" b="1" dirty="0" smtClean="0">
              <a:latin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latin typeface="微软雅黑" pitchFamily="34" charset="-122"/>
              </a:rPr>
              <a:t>堆中的优化技术</a:t>
            </a:r>
            <a:endParaRPr lang="en-US" altLang="zh-CN" sz="1800" b="1" dirty="0" smtClean="0">
              <a:latin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</a:rPr>
              <a:t>本地线程分配缓冲</a:t>
            </a:r>
            <a:r>
              <a:rPr lang="en-US" altLang="zh-CN" sz="1600" dirty="0" smtClean="0">
                <a:latin typeface="微软雅黑" pitchFamily="34" charset="-122"/>
              </a:rPr>
              <a:t>(TLAB)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移动互联网VIP\JVM二期\玩转垃圾回收机制及面试题分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234375" cy="7921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497" y="428588"/>
            <a:ext cx="42720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分代收集理论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Picture 3" descr="G:\移动互联网VIP\JVM二期\img\分代收集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13" y="1608138"/>
            <a:ext cx="10768490" cy="5611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497" y="428588"/>
            <a:ext cx="42720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复制算法（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Copying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57152" y="1349363"/>
            <a:ext cx="4807227" cy="23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实现简单、运行高效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内存复制、没有内存碎片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利用率只有一半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653052" y="2863838"/>
            <a:ext cx="4807227" cy="174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区的来源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Appel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式回收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提高空间利用率和空间分配担保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78077" y="3711769"/>
          <a:ext cx="4513000" cy="98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50"/>
                <a:gridCol w="1128250"/>
                <a:gridCol w="1128250"/>
                <a:gridCol w="112825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84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椭圆 15"/>
          <p:cNvSpPr/>
          <p:nvPr/>
        </p:nvSpPr>
        <p:spPr>
          <a:xfrm>
            <a:off x="314325" y="3762375"/>
            <a:ext cx="100012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97127" y="5393443"/>
          <a:ext cx="816081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81"/>
                <a:gridCol w="816081"/>
                <a:gridCol w="816081"/>
                <a:gridCol w="816081"/>
                <a:gridCol w="816081"/>
                <a:gridCol w="816081"/>
                <a:gridCol w="816081"/>
                <a:gridCol w="816081"/>
                <a:gridCol w="816081"/>
                <a:gridCol w="81608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7" name="左大括号 36"/>
          <p:cNvSpPr/>
          <p:nvPr/>
        </p:nvSpPr>
        <p:spPr>
          <a:xfrm rot="16200000">
            <a:off x="3352800" y="3352799"/>
            <a:ext cx="485775" cy="6486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rot="16200000">
            <a:off x="7000874" y="6267449"/>
            <a:ext cx="495302" cy="723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 rot="16200000">
            <a:off x="7781925" y="6257926"/>
            <a:ext cx="495302" cy="723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848600" y="6867525"/>
            <a:ext cx="485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09926" y="6829425"/>
            <a:ext cx="685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Eden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48475" y="6886575"/>
            <a:ext cx="8477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1390650" y="3743325"/>
            <a:ext cx="100012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791449" y="53816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781924" y="58769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380999" y="54578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304799" y="58769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200149" y="547687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7581899" y="4972050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1171574" y="58007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2219324" y="578167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9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清除算法（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Mark-Sweep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5727" y="1797038"/>
            <a:ext cx="4807227" cy="174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执行效率不稳定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内存碎片导致提前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GC</a:t>
            </a:r>
          </a:p>
        </p:txBody>
      </p:sp>
      <p:pic>
        <p:nvPicPr>
          <p:cNvPr id="2051" name="Picture 3" descr="E:\VIP课\JVM\移动互联网\img\标记清除算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6670" y="1408290"/>
            <a:ext cx="6825325" cy="6513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0922" y="410364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整理算法（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Mark-Compact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E:\VIP课\JVM\移动互联网\img\标记整理算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5181" y="1331273"/>
            <a:ext cx="6906032" cy="6590353"/>
          </a:xfrm>
          <a:prstGeom prst="rect">
            <a:avLst/>
          </a:prstGeom>
          <a:noFill/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5727" y="1797038"/>
            <a:ext cx="4807227" cy="291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对象移动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引用更新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用户线程暂停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没有内存碎片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9022" y="437700"/>
            <a:ext cx="48626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中常见的垃圾收集器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00905" y="1261593"/>
            <a:ext cx="5333170" cy="203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单线程垃圾收集器</a:t>
            </a:r>
            <a:endParaRPr lang="en-US" altLang="zh-CN" sz="21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多线程并行垃圾收集器</a:t>
            </a:r>
            <a:endParaRPr lang="en-US" altLang="zh-CN" sz="21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多线程并发垃圾收集器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E:\VIP课\JVM\移动互联网\分代收集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070468"/>
            <a:ext cx="6991551" cy="5540132"/>
          </a:xfrm>
          <a:prstGeom prst="rect">
            <a:avLst/>
          </a:prstGeom>
          <a:noFill/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923936" y="2000252"/>
          <a:ext cx="4906048" cy="19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83"/>
                <a:gridCol w="1989197"/>
                <a:gridCol w="1577968"/>
              </a:tblGrid>
              <a:tr h="353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收集对象和算法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收集器类型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</a:tr>
              <a:tr h="38108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，复制算法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单线程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</a:tr>
              <a:tr h="601299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ParNew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新生代，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复制算法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</a:tr>
              <a:tr h="60129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Parallel Scavenge</a:t>
                      </a: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新生代，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复制算法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981319" y="4333875"/>
          <a:ext cx="4839104" cy="305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06"/>
                <a:gridCol w="2006136"/>
                <a:gridCol w="1575162"/>
              </a:tblGrid>
              <a:tr h="353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收集对象和算法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收集器类型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  <a:tr h="601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 Old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标记整理算法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单线程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  <a:tr h="60129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Parallel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Old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标记整理算法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  <a:tr h="646743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CMS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标记清除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算法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并行与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并发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  <a:tr h="849153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跨新生代和老年代；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标记整理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化整为零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并行与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并发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64" y="363821"/>
            <a:ext cx="405832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106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与操作系统的关系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06" y="1916620"/>
            <a:ext cx="7271490" cy="410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81832" y="1749561"/>
            <a:ext cx="3684587" cy="397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r>
              <a:rPr lang="en-US" altLang="zh-CN" sz="2100" b="1" dirty="0" smtClean="0">
                <a:latin typeface="宋体" pitchFamily="2" charset="-122"/>
                <a:ea typeface="宋体" pitchFamily="2" charset="-122"/>
              </a:rPr>
              <a:t>Java Virtual Machine</a:t>
            </a: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endParaRPr lang="en-US" altLang="zh-CN" sz="21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r>
              <a:rPr lang="zh-CN" altLang="en-US" sz="2100" b="1" dirty="0" smtClean="0">
                <a:latin typeface="宋体" pitchFamily="2" charset="-122"/>
                <a:ea typeface="宋体" pitchFamily="2" charset="-122"/>
              </a:rPr>
              <a:t>翻译</a:t>
            </a: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200000"/>
              </a:lnSpc>
              <a:buClr>
                <a:srgbClr val="FFC000"/>
              </a:buClr>
              <a:defRPr/>
            </a:pPr>
            <a:endParaRPr lang="en-US" altLang="zh-CN" sz="21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r>
              <a:rPr lang="zh-CN" altLang="en-US" sz="2100" b="1" dirty="0" smtClean="0">
                <a:latin typeface="宋体" pitchFamily="2" charset="-122"/>
                <a:ea typeface="宋体" pitchFamily="2" charset="-122"/>
              </a:rPr>
              <a:t>从跨平台到跨语言</a:t>
            </a:r>
            <a:endParaRPr lang="en-US" altLang="zh-CN" sz="21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endParaRPr lang="en-US" altLang="zh-CN" sz="21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9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简单的垃圾回收器工作示意图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0659" y="1817198"/>
            <a:ext cx="1704242" cy="533445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单线程收集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167" y="5374741"/>
            <a:ext cx="1704242" cy="972027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多线程收集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zh-CN" altLang="en-US" dirty="0" smtClean="0">
                <a:latin typeface="+mn-ea"/>
              </a:rPr>
              <a:t>并行收集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E:\VIP课\JVM\移动互联网\垃圾回收器工作示意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1876" y="1157289"/>
            <a:ext cx="8466840" cy="3445475"/>
          </a:xfrm>
          <a:prstGeom prst="rect">
            <a:avLst/>
          </a:prstGeom>
          <a:noFill/>
        </p:spPr>
      </p:pic>
      <p:pic>
        <p:nvPicPr>
          <p:cNvPr id="2051" name="Picture 3" descr="E:\VIP课\JVM\移动互联网\垃圾回收器工作示意图（多线程）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91837" y="4090989"/>
            <a:ext cx="8122554" cy="3702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9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垃圾回收器工作示意图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1968" y="1364717"/>
            <a:ext cx="3297697" cy="902777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Concurrent Mark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Sweep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标记清除</a:t>
            </a:r>
            <a:r>
              <a:rPr lang="zh-CN" altLang="en-US" sz="1600" dirty="0" smtClean="0">
                <a:latin typeface="+mn-ea"/>
              </a:rPr>
              <a:t>算法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E:\VIP课\JVM\移动互联网\垃圾回收器工作示意图（CMS）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497263"/>
            <a:ext cx="12241213" cy="4452651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468913" y="2250541"/>
            <a:ext cx="2706153" cy="1572191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初始标记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暂停</a:t>
            </a:r>
            <a:endParaRPr lang="en-US" altLang="zh-CN" sz="1600" dirty="0" smtClean="0">
              <a:latin typeface="+mn-ea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并发标记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同时进行</a:t>
            </a:r>
            <a:endParaRPr lang="en-US" altLang="zh-CN" sz="1600" dirty="0" smtClean="0">
              <a:latin typeface="+mn-ea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重新标记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暂停</a:t>
            </a:r>
            <a:endParaRPr lang="en-US" altLang="zh-CN" sz="1600" dirty="0" smtClean="0">
              <a:latin typeface="+mn-ea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并发清除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同时进行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78196" y="1564740"/>
            <a:ext cx="2677463" cy="1641441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的缺点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敏感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浮动垃圾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内存碎片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9022" y="409539"/>
            <a:ext cx="4043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Stop The World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en-US" altLang="zh-CN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https://timgsa.baidu.com/timg?image&amp;quality=80&amp;size=b9999_10000&amp;sec=1528220414197&amp;di=dbae557ccfa668427c0d56dd7f9bb93c&amp;imgtype=0&amp;src=http%3A%2F%2Fwww.reader8.cn%2Fuploadfile%2Fjiaocheng%2F20140122%2F2615%2F201401261215571576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4154" y="1103635"/>
            <a:ext cx="4988932" cy="3017497"/>
          </a:xfrm>
          <a:prstGeom prst="rect">
            <a:avLst/>
          </a:prstGeom>
          <a:noFill/>
        </p:spPr>
      </p:pic>
      <p:pic>
        <p:nvPicPr>
          <p:cNvPr id="8194" name="Picture 2" descr="https://s0.lgstatic.com/i/image3/M01/62/73/CgpOIF4lQuiALAGsAABEEIX0EkE83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622" y="4629048"/>
            <a:ext cx="6184778" cy="304047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30659" y="1817198"/>
            <a:ext cx="1994578" cy="2287771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STW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STW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的危害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9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G1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图示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Picture 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5139" y="1244056"/>
            <a:ext cx="5782082" cy="240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72634" y="1389952"/>
            <a:ext cx="3737442" cy="265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Garbage First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追求停顿时间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筛选回收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可预测停顿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复制和标记整理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G:\移动互联网VIP\JVM二期\img\垃圾回收器工作示意图（G1）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8213" y="4498975"/>
            <a:ext cx="9505950" cy="2619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4424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常量池与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endParaRPr lang="zh-CN" altLang="en-US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52670" y="1358779"/>
            <a:ext cx="4852755" cy="337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137" tIns="47069" rIns="94137" bIns="47069">
            <a:spAutoFit/>
          </a:bodyPr>
          <a:lstStyle/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/>
              <a:t>常量</a:t>
            </a:r>
            <a:r>
              <a:rPr lang="zh-CN" altLang="en-US" sz="2100" b="1" dirty="0" smtClean="0"/>
              <a:t>池</a:t>
            </a:r>
            <a:r>
              <a:rPr lang="en-US" altLang="zh-CN" sz="2100" b="1" dirty="0" smtClean="0"/>
              <a:t>(</a:t>
            </a:r>
            <a:r>
              <a:rPr lang="zh-CN" altLang="en-US" sz="2100" b="1" dirty="0" smtClean="0"/>
              <a:t>方法区</a:t>
            </a:r>
            <a:r>
              <a:rPr lang="en-US" altLang="zh-CN" sz="2100" b="1" dirty="0" smtClean="0"/>
              <a:t>)</a:t>
            </a:r>
            <a:endParaRPr lang="en-US" altLang="zh-CN" sz="2100" b="1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dirty="0" smtClean="0"/>
              <a:t>静态常量池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dirty="0" smtClean="0"/>
              <a:t>运行时常量</a:t>
            </a:r>
            <a:r>
              <a:rPr lang="zh-CN" altLang="en-US" sz="1800" dirty="0" smtClean="0"/>
              <a:t>池</a:t>
            </a:r>
            <a:endParaRPr lang="en-US" altLang="zh-CN" sz="2100" b="1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en-US" sz="2100" b="1" dirty="0" smtClean="0"/>
              <a:t>String </a:t>
            </a:r>
            <a:r>
              <a:rPr lang="zh-CN" altLang="en-US" sz="2100" b="1" dirty="0" smtClean="0"/>
              <a:t>的创建分配内存地址</a:t>
            </a:r>
            <a:endParaRPr lang="en-US" altLang="zh-CN" sz="2100" b="1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</a:pPr>
            <a:endParaRPr lang="en-US" altLang="zh-CN" sz="1800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8100" y="447675"/>
            <a:ext cx="378777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6988" y="3246438"/>
            <a:ext cx="449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6150" y="4533900"/>
            <a:ext cx="3833813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4424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面试常见问题剖析</a:t>
            </a:r>
          </a:p>
        </p:txBody>
      </p:sp>
      <p:sp>
        <p:nvSpPr>
          <p:cNvPr id="12" name="矩形 11"/>
          <p:cNvSpPr/>
          <p:nvPr/>
        </p:nvSpPr>
        <p:spPr>
          <a:xfrm>
            <a:off x="430659" y="1817198"/>
            <a:ext cx="9013935" cy="4480679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内存结构说一下！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什么情况下内存栈溢出？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一个对象的流程！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对象会不会分配在栈中？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如果判断一个对象是否被回收，有哪些算法，实际虚拟机使用得最多的是什么？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收集算法有哪些？他们的特点是什么？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中一次完整的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流程是怎样的？对象如何晋级到老年代？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中的几种引用关系，他们的区别是什么？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finalize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s = new String(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创建了几个对象？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5964" y="518730"/>
            <a:ext cx="405832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106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:\课程\公开课\JVM\image\javaPlatfo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1246110"/>
            <a:ext cx="8681398" cy="6335323"/>
          </a:xfrm>
          <a:prstGeom prst="rect">
            <a:avLst/>
          </a:prstGeom>
          <a:noFill/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1131" y="1959144"/>
            <a:ext cx="2724944" cy="332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JVM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只是一个翻译</a:t>
            </a: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200000"/>
              </a:lnSpc>
              <a:buClr>
                <a:srgbClr val="FFC000"/>
              </a:buClr>
              <a:defRPr/>
            </a:pP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JRE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提供了基础类库</a:t>
            </a: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  <a:defRPr/>
            </a:pP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JDK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提供了工具</a:t>
            </a: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</a:p>
        </p:txBody>
      </p:sp>
      <p:pic>
        <p:nvPicPr>
          <p:cNvPr id="31" name="图片 30" descr="jvm整体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2" y="1722225"/>
            <a:ext cx="5443538" cy="511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"/>
          <p:cNvSpPr txBox="1">
            <a:spLocks noChangeArrowheads="1"/>
          </p:cNvSpPr>
          <p:nvPr/>
        </p:nvSpPr>
        <p:spPr bwMode="auto">
          <a:xfrm>
            <a:off x="509588" y="1804236"/>
            <a:ext cx="3019425" cy="203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>
                <a:latin typeface="宋体" pitchFamily="2" charset="-122"/>
                <a:ea typeface="宋体" pitchFamily="2" charset="-122"/>
              </a:rPr>
              <a:t>JVM</a:t>
            </a:r>
            <a:r>
              <a:rPr lang="zh-CN" altLang="en-US" sz="2100" b="1" dirty="0">
                <a:latin typeface="宋体" pitchFamily="2" charset="-122"/>
                <a:ea typeface="宋体" pitchFamily="2" charset="-122"/>
              </a:rPr>
              <a:t>的运行过程</a:t>
            </a:r>
            <a:endParaRPr lang="en-US" altLang="zh-CN" sz="21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宋体" pitchFamily="2" charset="-122"/>
                <a:ea typeface="宋体" pitchFamily="2" charset="-122"/>
              </a:rPr>
              <a:t>本次课程的重点</a:t>
            </a:r>
            <a:endParaRPr lang="en-US" altLang="zh-CN" sz="21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41" y="1924889"/>
            <a:ext cx="5809835" cy="4969677"/>
          </a:xfrm>
          <a:prstGeom prst="rect">
            <a:avLst/>
          </a:prstGeom>
          <a:noFill/>
          <a:ln w="28575">
            <a:solidFill>
              <a:srgbClr val="DDDDDD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105034" y="2297294"/>
            <a:ext cx="3181141" cy="1849384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虚拟机在执行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程序的过程中会把它所管理的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内存</a:t>
            </a:r>
            <a:r>
              <a:rPr lang="zh-CN" altLang="en-US" dirty="0" smtClean="0">
                <a:latin typeface="+mn-ea"/>
                <a:ea typeface="+mn-ea"/>
              </a:rPr>
              <a:t>划分为若干个不同的数据区域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20554" y="4069512"/>
            <a:ext cx="4265621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5032" y="4409728"/>
            <a:ext cx="3181141" cy="1849384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程序计数器、虚拟机栈、本地方法栈、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堆、方法区（运行时常量池）、直接内存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813010" y="2405122"/>
            <a:ext cx="1338454" cy="1330815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813009" y="4517556"/>
            <a:ext cx="1338454" cy="1330815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类型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2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2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2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2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8" y="852259"/>
            <a:ext cx="1277569" cy="9301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6974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6974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6974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6974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41" y="15278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6974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方法运行的内存区域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32" y="1548332"/>
            <a:ext cx="5797550" cy="48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6171" y="1289882"/>
            <a:ext cx="4734454" cy="6252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pitchFamily="34" charset="-122"/>
              </a:rPr>
              <a:t>程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序计数器</a:t>
            </a:r>
            <a:endParaRPr lang="en-US" altLang="zh-CN" sz="2000" b="1" dirty="0" smtClean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指向当前线程正在执行的字节码指令的地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址</a:t>
            </a:r>
            <a:endParaRPr lang="zh-CN" sz="2000" b="1" dirty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endParaRPr lang="zh-CN" sz="2000" b="1" dirty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pitchFamily="34" charset="-122"/>
              </a:rPr>
              <a:t>虚拟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机栈</a:t>
            </a:r>
            <a:endParaRPr lang="en-US" altLang="zh-CN" sz="2000" b="1" dirty="0" smtClean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400" dirty="0" smtClean="0">
                <a:latin typeface="微软雅黑" panose="020B0503020204020204" pitchFamily="34" charset="-122"/>
              </a:rPr>
              <a:t>存储当前线程运行方法所需的数据，指令、返回地址</a:t>
            </a:r>
            <a:endParaRPr lang="en-US" altLang="zh-CN" sz="2000" b="1" dirty="0" smtClean="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600" b="1" dirty="0">
                <a:latin typeface="微软雅黑" panose="020B0503020204020204" pitchFamily="34" charset="-122"/>
              </a:rPr>
              <a:t>栈帧</a:t>
            </a:r>
            <a:endParaRPr lang="en-US" altLang="zh-CN" sz="1600" b="1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</a:rPr>
              <a:t>局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部变量表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</a:rPr>
              <a:t>操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作数栈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</a:rPr>
              <a:t>动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态连接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</a:rPr>
              <a:t>完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成出口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346075" indent="-299085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u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</a:rPr>
              <a:t>大小限制 </a:t>
            </a:r>
            <a:r>
              <a:rPr lang="en-US" altLang="zh-CN" sz="1600" b="1" dirty="0" smtClean="0">
                <a:latin typeface="微软雅黑" panose="020B0503020204020204" pitchFamily="34" charset="-122"/>
              </a:rPr>
              <a:t>-</a:t>
            </a:r>
            <a:r>
              <a:rPr lang="en-US" altLang="zh-CN" sz="1600" b="1" dirty="0" err="1" smtClean="0">
                <a:latin typeface="微软雅黑" panose="020B0503020204020204" pitchFamily="34" charset="-122"/>
              </a:rPr>
              <a:t>Xss</a:t>
            </a:r>
            <a:endParaRPr lang="en-US" altLang="zh-CN" sz="1600" b="1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endParaRPr lang="en-US" altLang="zh-CN" sz="1600" dirty="0" smtClean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7" y="852259"/>
            <a:ext cx="1277569" cy="9301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40" y="15278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栈帧执行对内存区域的影响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0" y="1704001"/>
            <a:ext cx="5093925" cy="40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73" y="2042608"/>
            <a:ext cx="5183159" cy="430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接箭头连接符 25"/>
          <p:cNvCxnSpPr/>
          <p:nvPr/>
        </p:nvCxnSpPr>
        <p:spPr>
          <a:xfrm flipV="1">
            <a:off x="3062876" y="3234866"/>
            <a:ext cx="2747374" cy="3341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3417393" y="2745135"/>
            <a:ext cx="2733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work()</a:t>
            </a:r>
            <a:r>
              <a:rPr lang="zh-CN" altLang="en-US" dirty="0">
                <a:solidFill>
                  <a:srgbClr val="FF0000"/>
                </a:solidFill>
              </a:rPr>
              <a:t>的字节码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6023264" y="1151990"/>
            <a:ext cx="1189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r>
              <a:rPr lang="zh-CN" altLang="en-US" sz="1800" b="1" dirty="0"/>
              <a:t>   操作码</a:t>
            </a:r>
            <a:endParaRPr lang="en-US" altLang="zh-CN" sz="1800" b="1" dirty="0"/>
          </a:p>
          <a:p>
            <a:r>
              <a:rPr lang="zh-CN" altLang="en-US" sz="1800" b="1" dirty="0"/>
              <a:t>（助记符）</a:t>
            </a: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7909912" y="1268102"/>
            <a:ext cx="1712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r>
              <a:rPr lang="zh-CN" altLang="en-US" sz="1800" b="1" dirty="0"/>
              <a:t>   操作描述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7" y="852259"/>
            <a:ext cx="1277569" cy="9301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40" y="15278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(native)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方法运行的内存区域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090" y="1293074"/>
            <a:ext cx="7535043" cy="2770046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本地方法栈保存的是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native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方法的信息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1800" dirty="0" smtClean="0"/>
              <a:t>当一个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创建的线程调用</a:t>
            </a:r>
            <a:r>
              <a:rPr lang="en-US" altLang="zh-CN" sz="1800" dirty="0" smtClean="0"/>
              <a:t>native</a:t>
            </a:r>
            <a:r>
              <a:rPr lang="zh-CN" altLang="en-US" sz="1800" dirty="0" smtClean="0"/>
              <a:t>方法后，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不再为其在虚拟机栈中创建栈帧，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只是简单地动态链接并直接调用</a:t>
            </a:r>
            <a:r>
              <a:rPr lang="en-US" altLang="zh-CN" sz="1800" dirty="0" smtClean="0"/>
              <a:t>native</a:t>
            </a:r>
            <a:r>
              <a:rPr lang="zh-CN" altLang="en-US" sz="1800" dirty="0" smtClean="0"/>
              <a:t>方法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337457" y="4509911"/>
            <a:ext cx="557075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虚拟机规范无强制规定，各版本虚拟机自由实现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HotSpot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直接把本地方法栈和虚拟机栈合二为一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17934</TotalTime>
  <Words>1446</Words>
  <Application>Microsoft Office PowerPoint</Application>
  <PresentationFormat>自定义</PresentationFormat>
  <Paragraphs>270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xb21cn</cp:lastModifiedBy>
  <cp:revision>3260</cp:revision>
  <dcterms:created xsi:type="dcterms:W3CDTF">2016-08-30T15:34:45Z</dcterms:created>
  <dcterms:modified xsi:type="dcterms:W3CDTF">2020-06-11T15:18:48Z</dcterms:modified>
  <cp:category>锐旗设计;https://9ppt.taobao.com</cp:category>
</cp:coreProperties>
</file>