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862" r:id="rId3"/>
    <p:sldId id="1038" r:id="rId4"/>
    <p:sldId id="1041" r:id="rId6"/>
    <p:sldId id="1039" r:id="rId7"/>
    <p:sldId id="1040" r:id="rId8"/>
    <p:sldId id="1042" r:id="rId9"/>
    <p:sldId id="1043" r:id="rId10"/>
    <p:sldId id="1044" r:id="rId11"/>
    <p:sldId id="1045" r:id="rId12"/>
    <p:sldId id="1046" r:id="rId13"/>
    <p:sldId id="1047" r:id="rId14"/>
    <p:sldId id="1048" r:id="rId15"/>
    <p:sldId id="1049" r:id="rId16"/>
    <p:sldId id="1064" r:id="rId17"/>
    <p:sldId id="1050" r:id="rId18"/>
    <p:sldId id="1083" r:id="rId19"/>
    <p:sldId id="1051" r:id="rId20"/>
    <p:sldId id="1052" r:id="rId21"/>
    <p:sldId id="1053" r:id="rId22"/>
    <p:sldId id="1054" r:id="rId23"/>
    <p:sldId id="1055" r:id="rId24"/>
    <p:sldId id="1056" r:id="rId25"/>
    <p:sldId id="1057" r:id="rId26"/>
    <p:sldId id="1078" r:id="rId27"/>
    <p:sldId id="1058" r:id="rId28"/>
    <p:sldId id="1059" r:id="rId29"/>
    <p:sldId id="1060" r:id="rId30"/>
    <p:sldId id="106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E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04" autoAdjust="0"/>
    <p:restoredTop sz="96279" autoAdjust="0"/>
  </p:normalViewPr>
  <p:slideViewPr>
    <p:cSldViewPr snapToGrid="0" showGuides="1">
      <p:cViewPr>
        <p:scale>
          <a:sx n="100" d="100"/>
          <a:sy n="100" d="100"/>
        </p:scale>
        <p:origin x="222" y="246"/>
      </p:cViewPr>
      <p:guideLst>
        <p:guide orient="horz" pos="2171"/>
        <p:guide pos="386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序列化很简单</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 name="PA_组合 47"/>
          <p:cNvGrpSpPr/>
          <p:nvPr userDrawn="1">
            <p:custDataLst>
              <p:tags r:id="rId3"/>
            </p:custDataLst>
          </p:nvPr>
        </p:nvGrpSpPr>
        <p:grpSpPr>
          <a:xfrm>
            <a:off x="461010" y="781050"/>
            <a:ext cx="1447800" cy="7620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2" name="标题 1"/>
          <p:cNvSpPr>
            <a:spLocks noGrp="1"/>
          </p:cNvSpPr>
          <p:nvPr>
            <p:ph type="title"/>
          </p:nvPr>
        </p:nvSpPr>
        <p:spPr>
          <a:xfrm>
            <a:off x="327660" y="125095"/>
            <a:ext cx="10515600" cy="655955"/>
          </a:xfrm>
        </p:spPr>
        <p:txBody>
          <a:bodyPr anchor="b"/>
          <a:lstStyle>
            <a:lvl1pPr>
              <a:defRPr sz="4000" b="1">
                <a:solidFill>
                  <a:schemeClr val="accent1"/>
                </a:solidFill>
                <a:effectLst>
                  <a:outerShdw blurRad="38100" dist="25400" dir="5400000" algn="ctr" rotWithShape="0">
                    <a:srgbClr val="6E747A">
                      <a:alpha val="43000"/>
                    </a:srgbClr>
                  </a:outerShdw>
                </a:effectLst>
              </a:defRPr>
            </a:lvl1pPr>
          </a:lstStyle>
          <a:p>
            <a:r>
              <a:rPr lang="zh-CN" altLang="en-US"/>
              <a:t>单击此处编辑母版标题样式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2491740"/>
            <a:ext cx="10515600" cy="1111250"/>
          </a:xfrm>
        </p:spPr>
        <p:txBody>
          <a:bodyPr anchor="b"/>
          <a:lstStyle>
            <a:lvl1pPr algn="ctr">
              <a:defRPr sz="6600">
                <a:solidFill>
                  <a:schemeClr val="tx1"/>
                </a:solidFill>
                <a:effectLst>
                  <a:outerShdw blurRad="38100" dist="19050" dir="2700000" algn="tl" rotWithShape="0">
                    <a:schemeClr val="dk1">
                      <a:alpha val="40000"/>
                    </a:schemeClr>
                  </a:outerShdw>
                </a:effectLst>
              </a:defRPr>
            </a:lvl1pPr>
          </a:lstStyle>
          <a:p>
            <a:r>
              <a:rPr lang="zh-CN" altLang="en-US"/>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451225"/>
            <a:ext cx="10515600" cy="1111250"/>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序列化</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序列化到本地</a:t>
            </a:r>
            <a:r>
              <a:rPr lang="en-US" altLang="zh-CN"/>
              <a:t>1</a:t>
            </a:r>
            <a:endParaRPr lang="en-US" altLang="zh-CN"/>
          </a:p>
        </p:txBody>
      </p:sp>
      <p:pic>
        <p:nvPicPr>
          <p:cNvPr id="3" name="图片 2" descr="[9QL4Y{N)3T(C5EL8$DJDTA"/>
          <p:cNvPicPr>
            <a:picLocks noChangeAspect="1"/>
          </p:cNvPicPr>
          <p:nvPr/>
        </p:nvPicPr>
        <p:blipFill>
          <a:blip r:embed="rId1"/>
          <a:stretch>
            <a:fillRect/>
          </a:stretch>
        </p:blipFill>
        <p:spPr>
          <a:xfrm>
            <a:off x="546735" y="988695"/>
            <a:ext cx="8229600" cy="51339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27660" y="113665"/>
            <a:ext cx="10515600" cy="655955"/>
          </a:xfrm>
        </p:spPr>
        <p:txBody>
          <a:bodyPr>
            <a:normAutofit fontScale="90000"/>
          </a:bodyPr>
          <a:p>
            <a:r>
              <a:rPr lang="zh-CN" altLang="en-US">
                <a:sym typeface="+mn-ea"/>
              </a:rPr>
              <a:t>序列化到本地</a:t>
            </a:r>
            <a:r>
              <a:rPr lang="en-US" altLang="zh-CN">
                <a:sym typeface="+mn-ea"/>
              </a:rPr>
              <a:t>2</a:t>
            </a:r>
            <a:endParaRPr lang="en-US" altLang="zh-CN">
              <a:sym typeface="+mn-ea"/>
            </a:endParaRPr>
          </a:p>
        </p:txBody>
      </p:sp>
      <p:pic>
        <p:nvPicPr>
          <p:cNvPr id="3" name="图片 2" descr="Z2Q`J26_7IOT[$DR(HO%M%K"/>
          <p:cNvPicPr>
            <a:picLocks noChangeAspect="1"/>
          </p:cNvPicPr>
          <p:nvPr/>
        </p:nvPicPr>
        <p:blipFill>
          <a:blip r:embed="rId1"/>
          <a:stretch>
            <a:fillRect/>
          </a:stretch>
        </p:blipFill>
        <p:spPr>
          <a:xfrm>
            <a:off x="537845" y="1165225"/>
            <a:ext cx="7667625" cy="39719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序列化到本地测试</a:t>
            </a:r>
            <a:endParaRPr lang="zh-CN" altLang="en-US"/>
          </a:p>
        </p:txBody>
      </p:sp>
      <p:pic>
        <p:nvPicPr>
          <p:cNvPr id="3" name="图片 2" descr="WAS[2VA2)E}5LMRHB{Q%Z8X"/>
          <p:cNvPicPr>
            <a:picLocks noChangeAspect="1"/>
          </p:cNvPicPr>
          <p:nvPr/>
        </p:nvPicPr>
        <p:blipFill>
          <a:blip r:embed="rId1"/>
          <a:stretch>
            <a:fillRect/>
          </a:stretch>
        </p:blipFill>
        <p:spPr>
          <a:xfrm>
            <a:off x="461645" y="901700"/>
            <a:ext cx="7543800" cy="38290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Java</a:t>
            </a:r>
            <a:r>
              <a:rPr lang="zh-CN" altLang="en-US"/>
              <a:t>序列化步骤与数据结构了解</a:t>
            </a:r>
            <a:endParaRPr lang="zh-CN" altLang="en-US"/>
          </a:p>
        </p:txBody>
      </p:sp>
      <p:sp>
        <p:nvSpPr>
          <p:cNvPr id="3" name="文本框 2"/>
          <p:cNvSpPr txBox="1"/>
          <p:nvPr/>
        </p:nvSpPr>
        <p:spPr>
          <a:xfrm>
            <a:off x="453390" y="1139825"/>
            <a:ext cx="5581650" cy="1753235"/>
          </a:xfrm>
          <a:prstGeom prst="rect">
            <a:avLst/>
          </a:prstGeom>
          <a:noFill/>
        </p:spPr>
        <p:txBody>
          <a:bodyPr wrap="square" rtlCol="0" anchor="t">
            <a:spAutoFit/>
          </a:bodyPr>
          <a:p>
            <a:r>
              <a:rPr lang="zh-CN" altLang="en-US"/>
              <a:t>序列化算法一般会按步骤做如下事情</a:t>
            </a:r>
            <a:endParaRPr lang="zh-CN" altLang="en-US"/>
          </a:p>
          <a:p>
            <a:r>
              <a:rPr lang="zh-CN" altLang="en-US"/>
              <a:t>将对象实例相关的类元数据输出。</a:t>
            </a:r>
            <a:endParaRPr lang="zh-CN" altLang="en-US"/>
          </a:p>
          <a:p>
            <a:r>
              <a:rPr lang="zh-CN" altLang="en-US"/>
              <a:t>递归地输出类的超类描述直到不再有超类。</a:t>
            </a:r>
            <a:endParaRPr lang="zh-CN" altLang="en-US"/>
          </a:p>
          <a:p>
            <a:r>
              <a:rPr lang="zh-CN" altLang="en-US"/>
              <a:t>类元数据完了以后，开始从最顶层的超类开始输出对象实例的实际数据值。</a:t>
            </a:r>
            <a:endParaRPr lang="zh-CN" altLang="en-US"/>
          </a:p>
          <a:p>
            <a:r>
              <a:rPr lang="zh-CN" altLang="en-US"/>
              <a:t>从上至下递归输出实例的数据</a:t>
            </a:r>
            <a:endParaRPr lang="zh-CN" altLang="en-US"/>
          </a:p>
        </p:txBody>
      </p:sp>
      <p:sp>
        <p:nvSpPr>
          <p:cNvPr id="4" name="文本框 3"/>
          <p:cNvSpPr txBox="1"/>
          <p:nvPr/>
        </p:nvSpPr>
        <p:spPr>
          <a:xfrm>
            <a:off x="453390" y="3026410"/>
            <a:ext cx="5408930" cy="1476375"/>
          </a:xfrm>
          <a:prstGeom prst="rect">
            <a:avLst/>
          </a:prstGeom>
          <a:noFill/>
        </p:spPr>
        <p:txBody>
          <a:bodyPr wrap="square" rtlCol="0" anchor="t">
            <a:spAutoFit/>
          </a:bodyPr>
          <a:p>
            <a:r>
              <a:rPr lang="zh-CN" altLang="en-US"/>
              <a:t>AC ED: STREAM_MAGIC. 声明使用了序列化协议.</a:t>
            </a:r>
            <a:endParaRPr lang="zh-CN" altLang="en-US"/>
          </a:p>
          <a:p>
            <a:r>
              <a:rPr lang="zh-CN" altLang="en-US"/>
              <a:t>00 05: STREAM_VERSION. 序列化协议版本.</a:t>
            </a:r>
            <a:endParaRPr lang="zh-CN" altLang="en-US"/>
          </a:p>
          <a:p>
            <a:r>
              <a:rPr lang="zh-CN" altLang="en-US"/>
              <a:t>0x73: TC_OBJECT. 声明这是一个新的对象.</a:t>
            </a:r>
            <a:endParaRPr lang="zh-CN" altLang="en-US"/>
          </a:p>
          <a:p>
            <a:r>
              <a:rPr lang="zh-CN" altLang="en-US"/>
              <a:t>0x72: TC_CLASSDESC. 声明这里开始一个新Class。</a:t>
            </a:r>
            <a:endParaRPr lang="zh-CN" altLang="en-US"/>
          </a:p>
          <a:p>
            <a:r>
              <a:rPr lang="zh-CN" altLang="en-US"/>
              <a:t>00 2e: Class名字的长度.</a:t>
            </a:r>
            <a:endParaRPr lang="zh-CN" altLang="en-US"/>
          </a:p>
        </p:txBody>
      </p:sp>
      <p:pic>
        <p:nvPicPr>
          <p:cNvPr id="5" name="图片 4" descr=")A[3{O{)G0ZR)BIGGTBCY`U"/>
          <p:cNvPicPr>
            <a:picLocks noChangeAspect="1"/>
          </p:cNvPicPr>
          <p:nvPr/>
        </p:nvPicPr>
        <p:blipFill>
          <a:blip r:embed="rId1"/>
          <a:stretch>
            <a:fillRect/>
          </a:stretch>
        </p:blipFill>
        <p:spPr>
          <a:xfrm>
            <a:off x="537210" y="4689475"/>
            <a:ext cx="8086725" cy="1943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序列化流程</a:t>
            </a:r>
            <a:endParaRPr lang="zh-CN" altLang="en-US"/>
          </a:p>
        </p:txBody>
      </p:sp>
      <p:pic>
        <p:nvPicPr>
          <p:cNvPr id="3" name="图片 2" descr="M[1$$~9$KLTJ%O1IPZH[GVW"/>
          <p:cNvPicPr>
            <a:picLocks noChangeAspect="1"/>
          </p:cNvPicPr>
          <p:nvPr/>
        </p:nvPicPr>
        <p:blipFill>
          <a:blip r:embed="rId1"/>
          <a:stretch>
            <a:fillRect/>
          </a:stretch>
        </p:blipFill>
        <p:spPr>
          <a:xfrm>
            <a:off x="455295" y="894715"/>
            <a:ext cx="3476625" cy="5686425"/>
          </a:xfrm>
          <a:prstGeom prst="rect">
            <a:avLst/>
          </a:prstGeom>
        </p:spPr>
      </p:pic>
      <p:pic>
        <p:nvPicPr>
          <p:cNvPr id="4" name="图片 3" descr="2U@IMPXS_4W[(8`DCB1DQ52"/>
          <p:cNvPicPr>
            <a:picLocks noChangeAspect="1"/>
          </p:cNvPicPr>
          <p:nvPr/>
        </p:nvPicPr>
        <p:blipFill>
          <a:blip r:embed="rId2"/>
          <a:stretch>
            <a:fillRect/>
          </a:stretch>
        </p:blipFill>
        <p:spPr>
          <a:xfrm>
            <a:off x="4990465" y="666750"/>
            <a:ext cx="6162675" cy="5524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序列化原理</a:t>
            </a:r>
            <a:endParaRPr lang="zh-CN" altLang="en-US"/>
          </a:p>
        </p:txBody>
      </p:sp>
      <p:pic>
        <p:nvPicPr>
          <p:cNvPr id="3" name="图片 2" descr="@F`HM{~EU[71O~{8W)NV_IM"/>
          <p:cNvPicPr>
            <a:picLocks noChangeAspect="1"/>
          </p:cNvPicPr>
          <p:nvPr/>
        </p:nvPicPr>
        <p:blipFill>
          <a:blip r:embed="rId1"/>
          <a:stretch>
            <a:fillRect/>
          </a:stretch>
        </p:blipFill>
        <p:spPr>
          <a:xfrm>
            <a:off x="531495" y="1064895"/>
            <a:ext cx="9763125" cy="3086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序列化原理</a:t>
            </a:r>
            <a:endParaRPr lang="zh-CN" altLang="en-US"/>
          </a:p>
        </p:txBody>
      </p:sp>
      <p:pic>
        <p:nvPicPr>
          <p:cNvPr id="3" name="图片 2" descr="XL%H7E7$0BVIKG19WK9B}UL"/>
          <p:cNvPicPr>
            <a:picLocks noChangeAspect="1"/>
          </p:cNvPicPr>
          <p:nvPr/>
        </p:nvPicPr>
        <p:blipFill>
          <a:blip r:embed="rId1"/>
          <a:stretch>
            <a:fillRect/>
          </a:stretch>
        </p:blipFill>
        <p:spPr>
          <a:xfrm>
            <a:off x="728980" y="1000125"/>
            <a:ext cx="8582025" cy="48577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序列化原理</a:t>
            </a:r>
            <a:endParaRPr lang="zh-CN" altLang="en-US"/>
          </a:p>
        </p:txBody>
      </p:sp>
      <p:pic>
        <p:nvPicPr>
          <p:cNvPr id="4" name="图片 3" descr="_Q]]W7NPCDKCFJY07$`_JY4"/>
          <p:cNvPicPr>
            <a:picLocks noChangeAspect="1"/>
          </p:cNvPicPr>
          <p:nvPr>
            <p:custDataLst>
              <p:tags r:id="rId1"/>
            </p:custDataLst>
          </p:nvPr>
        </p:nvPicPr>
        <p:blipFill>
          <a:blip r:embed="rId2"/>
          <a:stretch>
            <a:fillRect/>
          </a:stretch>
        </p:blipFill>
        <p:spPr>
          <a:xfrm>
            <a:off x="476885" y="981710"/>
            <a:ext cx="8143875" cy="5410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序列化原理</a:t>
            </a:r>
            <a:endParaRPr lang="zh-CN" altLang="en-US"/>
          </a:p>
        </p:txBody>
      </p:sp>
      <p:pic>
        <p:nvPicPr>
          <p:cNvPr id="3" name="图片 2" descr="))NWX%ROY265CNQU%~O`RRI"/>
          <p:cNvPicPr>
            <a:picLocks noChangeAspect="1"/>
          </p:cNvPicPr>
          <p:nvPr/>
        </p:nvPicPr>
        <p:blipFill>
          <a:blip r:embed="rId1"/>
          <a:stretch>
            <a:fillRect/>
          </a:stretch>
        </p:blipFill>
        <p:spPr>
          <a:xfrm>
            <a:off x="438785" y="852805"/>
            <a:ext cx="9763125" cy="51530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序列化原理</a:t>
            </a:r>
            <a:endParaRPr lang="zh-CN" altLang="en-US"/>
          </a:p>
        </p:txBody>
      </p:sp>
      <p:pic>
        <p:nvPicPr>
          <p:cNvPr id="3" name="图片 2" descr="_DYXC$C0B~A8ZU4VL9$`CPG"/>
          <p:cNvPicPr>
            <a:picLocks noChangeAspect="1"/>
          </p:cNvPicPr>
          <p:nvPr/>
        </p:nvPicPr>
        <p:blipFill>
          <a:blip r:embed="rId1"/>
          <a:stretch>
            <a:fillRect/>
          </a:stretch>
        </p:blipFill>
        <p:spPr>
          <a:xfrm>
            <a:off x="419100" y="911225"/>
            <a:ext cx="10058400" cy="46431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9570" y="1409700"/>
            <a:ext cx="5919470" cy="1753235"/>
          </a:xfrm>
          <a:prstGeom prst="rect">
            <a:avLst/>
          </a:prstGeom>
          <a:noFill/>
        </p:spPr>
        <p:txBody>
          <a:bodyPr wrap="square" rtlCol="0" anchor="t">
            <a:spAutoFit/>
          </a:bodyPr>
          <a:p>
            <a:r>
              <a:rPr lang="zh-CN" altLang="en-US"/>
              <a:t>公园里，一位仙风鹤骨的老者在打太极，一招一式都仙气十足，一个年轻人走过去：“大爷，太极这玩意儿花拳绣腿，你练它干啥？”老者淡淡一笑：“年轻人，你还没有领悟到太极的真谛，这样，你用最大力气打我试试。”于是年轻人用力打了老头一拳，结果老者往地上一躺，不起来了，被讹了八万八</a:t>
            </a:r>
            <a:r>
              <a:rPr lang="en-US" altLang="zh-CN"/>
              <a:t>...</a:t>
            </a:r>
            <a:endParaRPr lang="en-US" altLang="zh-CN"/>
          </a:p>
        </p:txBody>
      </p:sp>
      <p:pic>
        <p:nvPicPr>
          <p:cNvPr id="3" name="图片 2"/>
          <p:cNvPicPr>
            <a:picLocks noChangeAspect="1"/>
          </p:cNvPicPr>
          <p:nvPr>
            <p:custDataLst>
              <p:tags r:id="rId1"/>
            </p:custDataLst>
          </p:nvPr>
        </p:nvPicPr>
        <p:blipFill>
          <a:blip r:embed="rId2"/>
          <a:stretch>
            <a:fillRect/>
          </a:stretch>
        </p:blipFill>
        <p:spPr>
          <a:xfrm>
            <a:off x="6429375" y="1409700"/>
            <a:ext cx="5318760" cy="30067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序列化原理</a:t>
            </a:r>
            <a:endParaRPr lang="zh-CN" altLang="en-US"/>
          </a:p>
        </p:txBody>
      </p:sp>
      <p:pic>
        <p:nvPicPr>
          <p:cNvPr id="3" name="图片 2" descr="0_(`78BE]FS}CJD1I0EC`%Q"/>
          <p:cNvPicPr>
            <a:picLocks noChangeAspect="1"/>
          </p:cNvPicPr>
          <p:nvPr/>
        </p:nvPicPr>
        <p:blipFill>
          <a:blip r:embed="rId1"/>
          <a:stretch>
            <a:fillRect/>
          </a:stretch>
        </p:blipFill>
        <p:spPr>
          <a:xfrm>
            <a:off x="327660" y="781050"/>
            <a:ext cx="9896475" cy="3698240"/>
          </a:xfrm>
          <a:prstGeom prst="rect">
            <a:avLst/>
          </a:prstGeom>
        </p:spPr>
      </p:pic>
      <p:pic>
        <p:nvPicPr>
          <p:cNvPr id="4" name="图片 3" descr="2}ABXY_O14LG7V}5L19H27P"/>
          <p:cNvPicPr>
            <a:picLocks noChangeAspect="1"/>
          </p:cNvPicPr>
          <p:nvPr/>
        </p:nvPicPr>
        <p:blipFill>
          <a:blip r:embed="rId2"/>
          <a:stretch>
            <a:fillRect/>
          </a:stretch>
        </p:blipFill>
        <p:spPr>
          <a:xfrm>
            <a:off x="327660" y="4479290"/>
            <a:ext cx="8172450" cy="18764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序列化原理</a:t>
            </a:r>
            <a:endParaRPr lang="zh-CN" altLang="en-US"/>
          </a:p>
        </p:txBody>
      </p:sp>
      <p:pic>
        <p:nvPicPr>
          <p:cNvPr id="3" name="图片 2" descr="_MKSB0YU6`50339_2NBI8~G"/>
          <p:cNvPicPr>
            <a:picLocks noChangeAspect="1"/>
          </p:cNvPicPr>
          <p:nvPr/>
        </p:nvPicPr>
        <p:blipFill>
          <a:blip r:embed="rId1"/>
          <a:stretch>
            <a:fillRect/>
          </a:stretch>
        </p:blipFill>
        <p:spPr>
          <a:xfrm>
            <a:off x="456565" y="944245"/>
            <a:ext cx="9982200" cy="39052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Serializable</a:t>
            </a:r>
            <a:r>
              <a:rPr lang="zh-CN" altLang="en-US">
                <a:sym typeface="+mn-ea"/>
              </a:rPr>
              <a:t>需要注意的地方</a:t>
            </a:r>
            <a:endParaRPr lang="zh-CN" altLang="en-US">
              <a:sym typeface="+mn-ea"/>
            </a:endParaRPr>
          </a:p>
        </p:txBody>
      </p:sp>
      <p:sp>
        <p:nvSpPr>
          <p:cNvPr id="3" name="文本框 2"/>
          <p:cNvSpPr txBox="1"/>
          <p:nvPr/>
        </p:nvSpPr>
        <p:spPr>
          <a:xfrm>
            <a:off x="568960" y="1567815"/>
            <a:ext cx="6749415" cy="2030095"/>
          </a:xfrm>
          <a:prstGeom prst="rect">
            <a:avLst/>
          </a:prstGeom>
          <a:noFill/>
        </p:spPr>
        <p:txBody>
          <a:bodyPr wrap="square" rtlCol="0" anchor="t">
            <a:spAutoFit/>
          </a:bodyPr>
          <a:p>
            <a:r>
              <a:rPr lang="zh-CN" altLang="en-US"/>
              <a:t>多引用写入</a:t>
            </a:r>
            <a:endParaRPr lang="zh-CN" altLang="en-US"/>
          </a:p>
          <a:p>
            <a:r>
              <a:rPr lang="zh-CN" altLang="en-US"/>
              <a:t>子类实现序列化，父类不实现序列化/ 对象引用</a:t>
            </a:r>
            <a:endParaRPr lang="zh-CN" altLang="en-US"/>
          </a:p>
          <a:p>
            <a:r>
              <a:rPr lang="zh-CN" altLang="en-US"/>
              <a:t>类的演化</a:t>
            </a:r>
            <a:endParaRPr lang="zh-CN" altLang="en-US"/>
          </a:p>
          <a:p>
            <a:r>
              <a:rPr lang="zh-CN" altLang="en-US"/>
              <a:t>枚举类型</a:t>
            </a:r>
            <a:endParaRPr lang="zh-CN" altLang="en-US"/>
          </a:p>
          <a:p>
            <a:r>
              <a:rPr lang="zh-CN" altLang="en-US"/>
              <a:t>重写readObject,writeObject</a:t>
            </a:r>
            <a:endParaRPr lang="zh-CN" altLang="en-US"/>
          </a:p>
          <a:p>
            <a:r>
              <a:rPr lang="zh-CN" altLang="en-US"/>
              <a:t>单例模式的序列化问题/反射问题</a:t>
            </a:r>
            <a:endParaRPr lang="zh-CN" altLang="en-US"/>
          </a:p>
          <a:p>
            <a:r>
              <a:rPr lang="zh-CN" altLang="en-US"/>
              <a:t>序列化存储规则</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Android</a:t>
            </a:r>
            <a:r>
              <a:rPr lang="zh-CN" altLang="en-US"/>
              <a:t>的</a:t>
            </a:r>
            <a:r>
              <a:rPr lang="en-US" altLang="zh-CN"/>
              <a:t>Parcelable</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Binder</a:t>
            </a:r>
            <a:endParaRPr lang="en-US" altLang="zh-CN"/>
          </a:p>
        </p:txBody>
      </p:sp>
      <p:pic>
        <p:nvPicPr>
          <p:cNvPr id="3" name="图片 2"/>
          <p:cNvPicPr>
            <a:picLocks noChangeAspect="1"/>
          </p:cNvPicPr>
          <p:nvPr>
            <p:custDataLst>
              <p:tags r:id="rId1"/>
            </p:custDataLst>
          </p:nvPr>
        </p:nvPicPr>
        <p:blipFill>
          <a:blip r:embed="rId2"/>
          <a:stretch>
            <a:fillRect/>
          </a:stretch>
        </p:blipFill>
        <p:spPr>
          <a:xfrm>
            <a:off x="2457450" y="920115"/>
            <a:ext cx="9029700" cy="59378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Parcel</a:t>
            </a:r>
            <a:r>
              <a:rPr lang="zh-CN" altLang="en-US"/>
              <a:t>的简介</a:t>
            </a:r>
            <a:endParaRPr lang="zh-CN" altLang="en-US"/>
          </a:p>
        </p:txBody>
      </p:sp>
      <p:pic>
        <p:nvPicPr>
          <p:cNvPr id="3" name="图片 2"/>
          <p:cNvPicPr>
            <a:picLocks noChangeAspect="1"/>
          </p:cNvPicPr>
          <p:nvPr/>
        </p:nvPicPr>
        <p:blipFill>
          <a:blip r:embed="rId1"/>
          <a:stretch>
            <a:fillRect/>
          </a:stretch>
        </p:blipFill>
        <p:spPr>
          <a:xfrm>
            <a:off x="742315" y="895350"/>
            <a:ext cx="8172450" cy="50673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两种如何选择</a:t>
            </a:r>
            <a:endParaRPr lang="zh-CN" altLang="en-US"/>
          </a:p>
        </p:txBody>
      </p:sp>
      <p:sp>
        <p:nvSpPr>
          <p:cNvPr id="3" name="文本框 2"/>
          <p:cNvSpPr txBox="1"/>
          <p:nvPr/>
        </p:nvSpPr>
        <p:spPr>
          <a:xfrm>
            <a:off x="327660" y="970280"/>
            <a:ext cx="6530340" cy="2030095"/>
          </a:xfrm>
          <a:prstGeom prst="rect">
            <a:avLst/>
          </a:prstGeom>
          <a:noFill/>
        </p:spPr>
        <p:txBody>
          <a:bodyPr wrap="square" rtlCol="0" anchor="t">
            <a:spAutoFit/>
          </a:bodyPr>
          <a:p>
            <a:r>
              <a:rPr lang="en-US" altLang="zh-CN"/>
              <a:t>1. </a:t>
            </a:r>
            <a:r>
              <a:rPr lang="zh-CN" altLang="en-US"/>
              <a:t>在使用内存方面，Parcelable比Serializable性能高，所以推荐使用Parcelable。</a:t>
            </a:r>
            <a:endParaRPr lang="zh-CN" altLang="en-US"/>
          </a:p>
          <a:p>
            <a:r>
              <a:rPr lang="en-US" altLang="zh-CN"/>
              <a:t>2. </a:t>
            </a:r>
            <a:r>
              <a:rPr lang="zh-CN" altLang="en-US"/>
              <a:t>Serializable在序列化的时候会产生大量的临时变量，从而引起频繁的GC。</a:t>
            </a:r>
            <a:endParaRPr lang="zh-CN" altLang="en-US"/>
          </a:p>
          <a:p>
            <a:r>
              <a:rPr lang="en-US" altLang="zh-CN"/>
              <a:t>3. </a:t>
            </a:r>
            <a:r>
              <a:rPr lang="zh-CN" altLang="en-US"/>
              <a:t>Parcelable不能使用在要将数据存储在磁盘上的情况，因为</a:t>
            </a:r>
            <a:r>
              <a:rPr lang="en-US" altLang="zh-CN"/>
              <a:t>4. </a:t>
            </a:r>
            <a:r>
              <a:rPr lang="zh-CN" altLang="en-US"/>
              <a:t>Parcelable不能很好的保证数据的持续性，在外界有变化的情况下，建议使用Serializable</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面试相关</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面试相关</a:t>
            </a:r>
            <a:endParaRPr lang="zh-CN" altLang="en-US"/>
          </a:p>
        </p:txBody>
      </p:sp>
      <p:sp>
        <p:nvSpPr>
          <p:cNvPr id="3" name="文本框 2"/>
          <p:cNvSpPr txBox="1"/>
          <p:nvPr/>
        </p:nvSpPr>
        <p:spPr>
          <a:xfrm>
            <a:off x="617855" y="1482725"/>
            <a:ext cx="8664575" cy="2584450"/>
          </a:xfrm>
          <a:prstGeom prst="rect">
            <a:avLst/>
          </a:prstGeom>
          <a:noFill/>
        </p:spPr>
        <p:txBody>
          <a:bodyPr wrap="square" rtlCol="0" anchor="t">
            <a:spAutoFit/>
          </a:bodyPr>
          <a:p>
            <a:r>
              <a:rPr lang="en-US" altLang="zh-CN"/>
              <a:t>1. </a:t>
            </a:r>
            <a:r>
              <a:rPr lang="zh-CN" altLang="en-US"/>
              <a:t>反序列化后的对象，需要调用构造函数重新构造吗</a:t>
            </a:r>
            <a:endParaRPr lang="zh-CN" altLang="en-US"/>
          </a:p>
          <a:p>
            <a:r>
              <a:rPr lang="en-US" altLang="zh-CN"/>
              <a:t>2. </a:t>
            </a:r>
            <a:r>
              <a:rPr lang="zh-CN" altLang="en-US"/>
              <a:t>序列前的对象与序列化后的对象是什么关系？是("=="还是equal？是浅复制还是深复制？)</a:t>
            </a:r>
            <a:endParaRPr lang="zh-CN" altLang="en-US"/>
          </a:p>
          <a:p>
            <a:r>
              <a:rPr lang="en-US" altLang="zh-CN"/>
              <a:t>3. </a:t>
            </a:r>
            <a:r>
              <a:rPr lang="zh-CN" altLang="en-US"/>
              <a:t>Android里面为什么要设计出Bundle而不是直接用Map结构</a:t>
            </a:r>
            <a:endParaRPr lang="zh-CN" altLang="en-US"/>
          </a:p>
          <a:p>
            <a:r>
              <a:rPr lang="en-US" altLang="zh-CN"/>
              <a:t>4. </a:t>
            </a:r>
            <a:r>
              <a:rPr lang="zh-CN" altLang="en-US"/>
              <a:t>SerialVersionID的作用是什么？</a:t>
            </a:r>
            <a:endParaRPr lang="zh-CN" altLang="en-US"/>
          </a:p>
          <a:p>
            <a:r>
              <a:rPr lang="en-US" altLang="zh-CN"/>
              <a:t>5. </a:t>
            </a:r>
            <a:r>
              <a:rPr lang="zh-CN" altLang="en-US"/>
              <a:t>Android中Intent/Bundle的通信原理及大小限制</a:t>
            </a:r>
            <a:endParaRPr lang="zh-CN" altLang="en-US"/>
          </a:p>
          <a:p>
            <a:r>
              <a:rPr lang="en-US" altLang="zh-CN"/>
              <a:t>6. </a:t>
            </a:r>
            <a:r>
              <a:rPr lang="zh-CN" altLang="en-US"/>
              <a:t>为何Intent不能直接在组件间传递对象而要通过序列化机制？</a:t>
            </a:r>
            <a:endParaRPr lang="zh-CN" altLang="en-US"/>
          </a:p>
          <a:p>
            <a:r>
              <a:rPr lang="en-US" altLang="zh-CN"/>
              <a:t>7. 序列化与持久化的关系和区别是什么？</a:t>
            </a:r>
            <a:endParaRPr lang="en-US" altLang="zh-CN"/>
          </a:p>
          <a:p>
            <a:r>
              <a:rPr lang="en-US" altLang="zh-CN"/>
              <a:t>8. ArrayList等为什么用transient还能序列化</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基本概念</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概念</a:t>
            </a:r>
            <a:endParaRPr lang="zh-CN" altLang="en-US"/>
          </a:p>
        </p:txBody>
      </p:sp>
      <p:sp>
        <p:nvSpPr>
          <p:cNvPr id="3" name="文本框 2"/>
          <p:cNvSpPr txBox="1"/>
          <p:nvPr/>
        </p:nvSpPr>
        <p:spPr>
          <a:xfrm>
            <a:off x="431165" y="854075"/>
            <a:ext cx="7099300" cy="1476375"/>
          </a:xfrm>
          <a:prstGeom prst="rect">
            <a:avLst/>
          </a:prstGeom>
          <a:noFill/>
        </p:spPr>
        <p:txBody>
          <a:bodyPr wrap="square" rtlCol="0" anchor="t">
            <a:spAutoFit/>
          </a:bodyPr>
          <a:p>
            <a:r>
              <a:rPr lang="zh-CN" altLang="en-US"/>
              <a:t>序列化</a:t>
            </a:r>
            <a:endParaRPr lang="zh-CN" altLang="en-US"/>
          </a:p>
          <a:p>
            <a:r>
              <a:rPr lang="zh-CN" altLang="en-US"/>
              <a:t>将数据结构或对象转换成二进制串的过程。</a:t>
            </a:r>
            <a:endParaRPr lang="zh-CN" altLang="en-US"/>
          </a:p>
          <a:p>
            <a:endParaRPr lang="zh-CN" altLang="en-US"/>
          </a:p>
          <a:p>
            <a:r>
              <a:rPr lang="zh-CN" altLang="en-US"/>
              <a:t>反序列化</a:t>
            </a:r>
            <a:endParaRPr lang="zh-CN" altLang="en-US"/>
          </a:p>
          <a:p>
            <a:r>
              <a:rPr lang="zh-CN" altLang="en-US"/>
              <a:t>将在序列化过程中所生成的二进制串转换成数据结构或者对象的过程</a:t>
            </a:r>
            <a:endParaRPr lang="zh-CN" altLang="en-US"/>
          </a:p>
        </p:txBody>
      </p:sp>
      <p:pic>
        <p:nvPicPr>
          <p:cNvPr id="4" name="图片 3" descr="F95R~4V9WO8B3S7])KOL][2"/>
          <p:cNvPicPr>
            <a:picLocks noChangeAspect="1"/>
          </p:cNvPicPr>
          <p:nvPr/>
        </p:nvPicPr>
        <p:blipFill>
          <a:blip r:embed="rId1"/>
          <a:stretch>
            <a:fillRect/>
          </a:stretch>
        </p:blipFill>
        <p:spPr>
          <a:xfrm>
            <a:off x="533400" y="2339975"/>
            <a:ext cx="10058400" cy="45523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如何选择合理的序列化方案</a:t>
            </a:r>
            <a:endParaRPr lang="zh-CN" altLang="en-US"/>
          </a:p>
        </p:txBody>
      </p:sp>
      <p:sp>
        <p:nvSpPr>
          <p:cNvPr id="3" name="文本框 2"/>
          <p:cNvSpPr txBox="1"/>
          <p:nvPr/>
        </p:nvSpPr>
        <p:spPr>
          <a:xfrm>
            <a:off x="460375" y="1331595"/>
            <a:ext cx="6825615" cy="1753235"/>
          </a:xfrm>
          <a:prstGeom prst="rect">
            <a:avLst/>
          </a:prstGeom>
          <a:noFill/>
        </p:spPr>
        <p:txBody>
          <a:bodyPr wrap="square" rtlCol="0" anchor="t">
            <a:spAutoFit/>
          </a:bodyPr>
          <a:p>
            <a:r>
              <a:rPr lang="zh-CN" altLang="en-US"/>
              <a:t>通用性</a:t>
            </a:r>
            <a:endParaRPr lang="zh-CN" altLang="en-US"/>
          </a:p>
          <a:p>
            <a:r>
              <a:rPr lang="zh-CN" altLang="en-US"/>
              <a:t>强健性 / 鲁棒性</a:t>
            </a:r>
            <a:endParaRPr lang="zh-CN" altLang="en-US"/>
          </a:p>
          <a:p>
            <a:r>
              <a:rPr lang="zh-CN" altLang="en-US"/>
              <a:t>可调试性 / 可读性</a:t>
            </a:r>
            <a:endParaRPr lang="zh-CN" altLang="en-US"/>
          </a:p>
          <a:p>
            <a:r>
              <a:rPr lang="zh-CN" altLang="en-US"/>
              <a:t>性能</a:t>
            </a:r>
            <a:endParaRPr lang="zh-CN" altLang="en-US"/>
          </a:p>
          <a:p>
            <a:r>
              <a:rPr lang="zh-CN" altLang="en-US"/>
              <a:t>可扩展性 / 兼容性</a:t>
            </a:r>
            <a:endParaRPr lang="zh-CN" altLang="en-US"/>
          </a:p>
          <a:p>
            <a:r>
              <a:rPr lang="zh-CN" altLang="en-US"/>
              <a:t>安全性 / 访问限制</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Java</a:t>
            </a:r>
            <a:r>
              <a:rPr lang="zh-CN" altLang="en-US"/>
              <a:t>的通用序列化方案</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Serializable</a:t>
            </a:r>
            <a:r>
              <a:rPr lang="zh-CN" altLang="en-US"/>
              <a:t>接口</a:t>
            </a:r>
            <a:endParaRPr lang="zh-CN" altLang="en-US"/>
          </a:p>
        </p:txBody>
      </p:sp>
      <p:pic>
        <p:nvPicPr>
          <p:cNvPr id="3" name="图片 2" descr="Z`)UGWNP{2SF[S{BR[1}G{E"/>
          <p:cNvPicPr>
            <a:picLocks noChangeAspect="1"/>
          </p:cNvPicPr>
          <p:nvPr/>
        </p:nvPicPr>
        <p:blipFill>
          <a:blip r:embed="rId1"/>
          <a:stretch>
            <a:fillRect/>
          </a:stretch>
        </p:blipFill>
        <p:spPr>
          <a:xfrm>
            <a:off x="468630" y="1040130"/>
            <a:ext cx="5400675" cy="752475"/>
          </a:xfrm>
          <a:prstGeom prst="rect">
            <a:avLst/>
          </a:prstGeom>
        </p:spPr>
      </p:pic>
      <p:pic>
        <p:nvPicPr>
          <p:cNvPr id="4" name="图片 3" descr="447%96R(YW1CQ%)JB_K{AEX"/>
          <p:cNvPicPr>
            <a:picLocks noChangeAspect="1"/>
          </p:cNvPicPr>
          <p:nvPr/>
        </p:nvPicPr>
        <p:blipFill>
          <a:blip r:embed="rId2"/>
          <a:stretch>
            <a:fillRect/>
          </a:stretch>
        </p:blipFill>
        <p:spPr>
          <a:xfrm>
            <a:off x="468630" y="2002790"/>
            <a:ext cx="10058400" cy="2251075"/>
          </a:xfrm>
          <a:prstGeom prst="rect">
            <a:avLst/>
          </a:prstGeom>
        </p:spPr>
      </p:pic>
      <p:sp>
        <p:nvSpPr>
          <p:cNvPr id="5" name="文本框 4"/>
          <p:cNvSpPr txBox="1"/>
          <p:nvPr/>
        </p:nvSpPr>
        <p:spPr>
          <a:xfrm>
            <a:off x="468630" y="4509770"/>
            <a:ext cx="10058400" cy="1198880"/>
          </a:xfrm>
          <a:prstGeom prst="rect">
            <a:avLst/>
          </a:prstGeom>
          <a:noFill/>
        </p:spPr>
        <p:txBody>
          <a:bodyPr wrap="square" rtlCol="0" anchor="t">
            <a:spAutoFit/>
          </a:bodyPr>
          <a:p>
            <a:r>
              <a:rPr lang="en-US" altLang="zh-CN"/>
              <a:t>1. </a:t>
            </a:r>
            <a:r>
              <a:rPr lang="zh-CN" altLang="en-US"/>
              <a:t>可序列化类中，未实现 Serializable 的属性状态无法被序列化/反序列化</a:t>
            </a:r>
            <a:endParaRPr lang="zh-CN" altLang="en-US"/>
          </a:p>
          <a:p>
            <a:r>
              <a:rPr lang="en-US" altLang="zh-CN"/>
              <a:t>2. </a:t>
            </a:r>
            <a:r>
              <a:rPr lang="zh-CN" altLang="en-US"/>
              <a:t>也就是说，反序列化一个类的过程中，它的非可序列化的属性将会调用无参构造函数重新创建</a:t>
            </a:r>
            <a:endParaRPr lang="zh-CN" altLang="en-US"/>
          </a:p>
          <a:p>
            <a:r>
              <a:rPr lang="en-US" altLang="zh-CN"/>
              <a:t>3. </a:t>
            </a:r>
            <a:r>
              <a:rPr lang="zh-CN" altLang="en-US"/>
              <a:t>因此这个属性的无参构造函数必须可以访问，否者运行时会报错</a:t>
            </a:r>
            <a:endParaRPr lang="zh-CN" altLang="en-US"/>
          </a:p>
          <a:p>
            <a:r>
              <a:rPr lang="en-US" altLang="zh-CN"/>
              <a:t>4. </a:t>
            </a:r>
            <a:r>
              <a:rPr lang="zh-CN" altLang="en-US"/>
              <a:t>一个实现序列化的类，它的子类也是可序列化的</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简单使用</a:t>
            </a:r>
            <a:r>
              <a:rPr lang="en-US" altLang="zh-CN"/>
              <a:t>1</a:t>
            </a:r>
            <a:endParaRPr lang="en-US" altLang="zh-CN"/>
          </a:p>
        </p:txBody>
      </p:sp>
      <p:pic>
        <p:nvPicPr>
          <p:cNvPr id="3" name="图片 2" descr="RTG`H4K@6$9Z4_KBT9TP36V"/>
          <p:cNvPicPr>
            <a:picLocks noChangeAspect="1"/>
          </p:cNvPicPr>
          <p:nvPr/>
        </p:nvPicPr>
        <p:blipFill>
          <a:blip r:embed="rId1"/>
          <a:stretch>
            <a:fillRect/>
          </a:stretch>
        </p:blipFill>
        <p:spPr>
          <a:xfrm>
            <a:off x="466090" y="1138555"/>
            <a:ext cx="7858125" cy="3771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实现Externalizable</a:t>
            </a:r>
            <a:endParaRPr lang="zh-CN" altLang="en-US"/>
          </a:p>
        </p:txBody>
      </p:sp>
      <p:pic>
        <p:nvPicPr>
          <p:cNvPr id="3" name="图片 2" descr="1K%V~[S}L{49SNW3{}JDB_3"/>
          <p:cNvPicPr>
            <a:picLocks noChangeAspect="1"/>
          </p:cNvPicPr>
          <p:nvPr/>
        </p:nvPicPr>
        <p:blipFill>
          <a:blip r:embed="rId1"/>
          <a:stretch>
            <a:fillRect/>
          </a:stretch>
        </p:blipFill>
        <p:spPr>
          <a:xfrm>
            <a:off x="471805" y="897255"/>
            <a:ext cx="8124825" cy="4114800"/>
          </a:xfrm>
          <a:prstGeom prst="rect">
            <a:avLst/>
          </a:prstGeom>
        </p:spPr>
      </p:pic>
    </p:spTree>
  </p:cSld>
  <p:clrMapOvr>
    <a:masterClrMapping/>
  </p:clrMapOvr>
</p:sld>
</file>

<file path=ppt/tags/tag1.xml><?xml version="1.0" encoding="utf-8"?>
<p:tagLst xmlns:p="http://schemas.openxmlformats.org/presentationml/2006/main">
  <p:tag name="PA" val="v4.1.3"/>
</p:tagLst>
</file>

<file path=ppt/tags/tag2.xml><?xml version="1.0" encoding="utf-8"?>
<p:tagLst xmlns:p="http://schemas.openxmlformats.org/presentationml/2006/main">
  <p:tag name="REFSHAPE" val="288820460"/>
  <p:tag name="KSO_WM_UNIT_PLACING_PICTURE_USER_VIEWPORT" val="{&quot;height&quot;:2535,&quot;width&quot;:4485}"/>
</p:tagLst>
</file>

<file path=ppt/tags/tag3.xml><?xml version="1.0" encoding="utf-8"?>
<p:tagLst xmlns:p="http://schemas.openxmlformats.org/presentationml/2006/main">
  <p:tag name="KSO_WM_UNIT_PLACING_PICTURE_USER_VIEWPORT" val="{&quot;height&quot;:8520,&quot;width&quot;:12825}"/>
</p:tagLst>
</file>

<file path=ppt/tags/tag4.xml><?xml version="1.0" encoding="utf-8"?>
<p:tagLst xmlns:p="http://schemas.openxmlformats.org/presentationml/2006/main">
  <p:tag name="REFSHAPE" val="332099332"/>
  <p:tag name="KSO_WM_UNIT_PLACING_PICTURE_USER_VIEWPORT" val="{&quot;height&quot;:9765,&quot;width&quot;:148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1350</Words>
  <Application>WPS 演示</Application>
  <PresentationFormat>宽屏</PresentationFormat>
  <Paragraphs>107</Paragraphs>
  <Slides>28</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宋体</vt:lpstr>
      <vt:lpstr>Wingdings</vt:lpstr>
      <vt:lpstr>Calibri</vt:lpstr>
      <vt:lpstr>等线</vt:lpstr>
      <vt:lpstr>等线 Light</vt:lpstr>
      <vt:lpstr>微软雅黑</vt:lpstr>
      <vt:lpstr>Arial Unicode MS</vt:lpstr>
      <vt:lpstr>Office 主题​​</vt:lpstr>
      <vt:lpstr>序列化</vt:lpstr>
      <vt:lpstr>PowerPoint 演示文稿</vt:lpstr>
      <vt:lpstr>基本概念</vt:lpstr>
      <vt:lpstr>概念</vt:lpstr>
      <vt:lpstr>如何选择合理的序列化方案</vt:lpstr>
      <vt:lpstr>Java的通用序列化方案</vt:lpstr>
      <vt:lpstr>Serializable接口</vt:lpstr>
      <vt:lpstr>简单使用1</vt:lpstr>
      <vt:lpstr>实现Externalizable</vt:lpstr>
      <vt:lpstr>序列化到本地1</vt:lpstr>
      <vt:lpstr>序列化到本地2</vt:lpstr>
      <vt:lpstr>序列化到本地测试</vt:lpstr>
      <vt:lpstr>Java序列化步骤与数据结构了解</vt:lpstr>
      <vt:lpstr>序列化流程</vt:lpstr>
      <vt:lpstr>序列化原理</vt:lpstr>
      <vt:lpstr>序列化原理</vt:lpstr>
      <vt:lpstr>序列化原理</vt:lpstr>
      <vt:lpstr>序列化原理</vt:lpstr>
      <vt:lpstr>序列化原理</vt:lpstr>
      <vt:lpstr>序列化原理</vt:lpstr>
      <vt:lpstr>序列化原理</vt:lpstr>
      <vt:lpstr>Serializable需要注意的地方</vt:lpstr>
      <vt:lpstr>Android的Parcelable</vt:lpstr>
      <vt:lpstr>Binder</vt:lpstr>
      <vt:lpstr>Parcel的简介</vt:lpstr>
      <vt:lpstr>两种如何选择</vt:lpstr>
      <vt:lpstr>面试相关</vt:lpstr>
      <vt:lpstr>面试相关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category>锐旗设计;https://9ppt.taobao.com</cp:category>
  <cp:lastModifiedBy>T060764</cp:lastModifiedBy>
  <cp:revision>739</cp:revision>
  <dcterms:created xsi:type="dcterms:W3CDTF">2016-08-30T15:34:00Z</dcterms:created>
  <dcterms:modified xsi:type="dcterms:W3CDTF">2020-06-11T13:34:24Z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