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862" r:id="rId3"/>
    <p:sldId id="924" r:id="rId4"/>
    <p:sldId id="872" r:id="rId5"/>
    <p:sldId id="926" r:id="rId6"/>
    <p:sldId id="927" r:id="rId7"/>
    <p:sldId id="928" r:id="rId8"/>
    <p:sldId id="929" r:id="rId9"/>
    <p:sldId id="995" r:id="rId11"/>
    <p:sldId id="860" r:id="rId12"/>
    <p:sldId id="931" r:id="rId13"/>
    <p:sldId id="930" r:id="rId14"/>
    <p:sldId id="932" r:id="rId15"/>
    <p:sldId id="936" r:id="rId16"/>
    <p:sldId id="933" r:id="rId17"/>
    <p:sldId id="934" r:id="rId18"/>
    <p:sldId id="938" r:id="rId19"/>
    <p:sldId id="939" r:id="rId20"/>
    <p:sldId id="954" r:id="rId21"/>
    <p:sldId id="935" r:id="rId22"/>
    <p:sldId id="937" r:id="rId23"/>
    <p:sldId id="940" r:id="rId24"/>
    <p:sldId id="941" r:id="rId25"/>
    <p:sldId id="945" r:id="rId26"/>
    <p:sldId id="988" r:id="rId27"/>
    <p:sldId id="946" r:id="rId28"/>
    <p:sldId id="947" r:id="rId29"/>
    <p:sldId id="948" r:id="rId30"/>
    <p:sldId id="971" r:id="rId31"/>
    <p:sldId id="949" r:id="rId32"/>
    <p:sldId id="950" r:id="rId33"/>
    <p:sldId id="951" r:id="rId34"/>
    <p:sldId id="953" r:id="rId35"/>
    <p:sldId id="955" r:id="rId36"/>
    <p:sldId id="973" r:id="rId37"/>
    <p:sldId id="957" r:id="rId38"/>
    <p:sldId id="972" r:id="rId39"/>
    <p:sldId id="982" r:id="rId40"/>
    <p:sldId id="983" r:id="rId41"/>
    <p:sldId id="958" r:id="rId42"/>
    <p:sldId id="984" r:id="rId43"/>
    <p:sldId id="985" r:id="rId44"/>
    <p:sldId id="956" r:id="rId45"/>
    <p:sldId id="987" r:id="rId46"/>
    <p:sldId id="986" r:id="rId47"/>
    <p:sldId id="989" r:id="rId48"/>
    <p:sldId id="990" r:id="rId49"/>
    <p:sldId id="991" r:id="rId50"/>
    <p:sldId id="992" r:id="rId51"/>
    <p:sldId id="993" r:id="rId52"/>
    <p:sldId id="994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96279" autoAdjust="0"/>
  </p:normalViewPr>
  <p:slideViewPr>
    <p:cSldViewPr snapToGrid="0" showGuides="1">
      <p:cViewPr>
        <p:scale>
          <a:sx n="100" d="100"/>
          <a:sy n="100" d="100"/>
        </p:scale>
        <p:origin x="222" y="246"/>
      </p:cViewPr>
      <p:guideLst>
        <p:guide orient="horz" pos="2171"/>
        <p:guide pos="3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注意：</a:t>
            </a:r>
            <a:r>
              <a:rPr lang="en-US" altLang="zh-CN"/>
              <a:t>1. </a:t>
            </a:r>
            <a:r>
              <a:rPr lang="zh-CN" altLang="en-US"/>
              <a:t>类上声明的泛型只对非静态成员有效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泛型可以增强编译时错误检测，减少因类型问题引发的运行时异常，</a:t>
            </a:r>
            <a:r>
              <a:rPr lang="en-US" altLang="zh-CN"/>
              <a:t>Java</a:t>
            </a:r>
            <a:r>
              <a:rPr lang="zh-CN" altLang="en-US"/>
              <a:t>中引入泛型最主要的目的是将类型检查工作提前到编译期，</a:t>
            </a:r>
            <a:endParaRPr lang="zh-CN" altLang="en-US"/>
          </a:p>
          <a:p>
            <a:r>
              <a:rPr lang="zh-CN" altLang="en-US"/>
              <a:t>将类型强转</a:t>
            </a:r>
            <a:r>
              <a:rPr lang="en-US" altLang="zh-CN"/>
              <a:t>(cast)</a:t>
            </a:r>
            <a:r>
              <a:rPr lang="zh-CN" altLang="en-US"/>
              <a:t>工作交给编译器，从而让你在编译期就获得类型转换异常，以及去掉源码中的类型强转代码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考虑泛型的时候，不能以运行时的思维去想，虚拟器中没有泛型，只在编译阶段，编译器才考虑泛型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考虑泛型的时候，不能以运行时的思维去想，虚拟器中没有泛型，只在编译阶段，编译器才考虑泛型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原因：编译器只知道容器内是</a:t>
            </a:r>
            <a:r>
              <a:rPr lang="en-US" altLang="zh-CN"/>
              <a:t>Fruit</a:t>
            </a:r>
            <a:r>
              <a:rPr lang="zh-CN" altLang="en-US"/>
              <a:t>或者它的派生类，但具体是什么类型不知道，可能是</a:t>
            </a:r>
            <a:r>
              <a:rPr lang="en-US" altLang="zh-CN"/>
              <a:t>Fruit? </a:t>
            </a:r>
            <a:r>
              <a:rPr lang="zh-CN" altLang="en-US"/>
              <a:t>可能是</a:t>
            </a:r>
            <a:r>
              <a:rPr lang="en-US" altLang="zh-CN"/>
              <a:t>Apple? </a:t>
            </a:r>
            <a:r>
              <a:rPr lang="zh-CN" altLang="en-US"/>
              <a:t>也可能是</a:t>
            </a:r>
            <a:r>
              <a:rPr lang="en-US" altLang="zh-CN"/>
              <a:t>Banana?</a:t>
            </a:r>
            <a:br>
              <a:rPr lang="en-US" altLang="zh-CN"/>
            </a:br>
            <a:r>
              <a:rPr lang="zh-CN" altLang="en-US"/>
              <a:t>转换后这个盘子就没有被标上苹果的标签了，而是标上了一个占位符</a:t>
            </a:r>
            <a:r>
              <a:rPr lang="en-US" altLang="zh-CN"/>
              <a:t>:CAP#1</a:t>
            </a:r>
            <a:r>
              <a:rPr lang="zh-CN" altLang="en-US"/>
              <a:t>，来表示捕获一个</a:t>
            </a:r>
            <a:r>
              <a:rPr lang="en-US" altLang="zh-CN"/>
              <a:t>Fruit</a:t>
            </a:r>
            <a:r>
              <a:rPr lang="zh-CN" altLang="en-US"/>
              <a:t>或者</a:t>
            </a:r>
            <a:r>
              <a:rPr lang="en-US" altLang="zh-CN"/>
              <a:t>Fruit</a:t>
            </a:r>
            <a:r>
              <a:rPr lang="zh-CN" altLang="en-US"/>
              <a:t>的子类，具体是什么类不知道</a:t>
            </a:r>
            <a:endParaRPr lang="zh-CN" altLang="en-US"/>
          </a:p>
          <a:p>
            <a:r>
              <a:rPr lang="zh-CN" altLang="en-US"/>
              <a:t>代号是</a:t>
            </a:r>
            <a:r>
              <a:rPr lang="en-US" altLang="zh-CN"/>
              <a:t>CAP#1,</a:t>
            </a:r>
            <a:r>
              <a:rPr lang="zh-CN" altLang="en-US"/>
              <a:t>然后无论你想往里面插入</a:t>
            </a:r>
            <a:r>
              <a:rPr lang="en-US" altLang="zh-CN"/>
              <a:t>Apple</a:t>
            </a:r>
            <a:r>
              <a:rPr lang="zh-CN" altLang="en-US"/>
              <a:t>或者其他，编译器都不知道能不能和</a:t>
            </a:r>
            <a:r>
              <a:rPr lang="en-US" altLang="zh-CN"/>
              <a:t>CAP#1</a:t>
            </a:r>
            <a:r>
              <a:rPr lang="zh-CN" altLang="en-US"/>
              <a:t>匹配，所有就都不允许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PA_组合 47"/>
          <p:cNvGrpSpPr/>
          <p:nvPr userDrawn="1">
            <p:custDataLst>
              <p:tags r:id="rId3"/>
            </p:custDataLst>
          </p:nvPr>
        </p:nvGrpSpPr>
        <p:grpSpPr>
          <a:xfrm>
            <a:off x="461010" y="781050"/>
            <a:ext cx="14478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60" y="125095"/>
            <a:ext cx="10515600" cy="655955"/>
          </a:xfrm>
        </p:spPr>
        <p:txBody>
          <a:bodyPr anchor="b"/>
          <a:lstStyle>
            <a:lvl1pPr>
              <a:defRPr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1740"/>
            <a:ext cx="10515600" cy="1111250"/>
          </a:xfrm>
        </p:spPr>
        <p:txBody>
          <a:bodyPr anchor="b"/>
          <a:lstStyle>
            <a:lvl1pPr algn="ctr">
              <a:defRPr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451225"/>
            <a:ext cx="10515600" cy="11112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进阶</a:t>
            </a:r>
            <a:r>
              <a:rPr lang="en-US" altLang="zh-CN"/>
              <a:t>-</a:t>
            </a:r>
            <a:r>
              <a:rPr lang="zh-CN" altLang="en-US"/>
              <a:t>泛型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参数化类型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5935" y="1386840"/>
            <a:ext cx="116078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参数化类型：</a:t>
            </a:r>
            <a:endParaRPr lang="zh-CN" altLang="en-US" sz="2800" b="1"/>
          </a:p>
          <a:p>
            <a:pPr marL="457200" lvl="1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把类型当参数一样传递</a:t>
            </a:r>
            <a:endParaRPr lang="zh-CN" altLang="en-US" sz="24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&lt;</a:t>
            </a:r>
            <a:r>
              <a:rPr lang="zh-CN" altLang="en-US" sz="2400">
                <a:solidFill>
                  <a:schemeClr val="tx1"/>
                </a:solidFill>
              </a:rPr>
              <a:t>数据类型</a:t>
            </a:r>
            <a:r>
              <a:rPr lang="en-US" altLang="zh-CN" sz="2400">
                <a:solidFill>
                  <a:schemeClr val="tx1"/>
                </a:solidFill>
              </a:rPr>
              <a:t>&gt;</a:t>
            </a:r>
            <a:r>
              <a:rPr lang="zh-CN" altLang="en-US" sz="2400">
                <a:solidFill>
                  <a:schemeClr val="tx1"/>
                </a:solidFill>
              </a:rPr>
              <a:t>只能是引用类型</a:t>
            </a: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泛型的副作用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  <a:endParaRPr lang="en-US" altLang="zh-CN" sz="24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altLang="en-US" sz="2800">
                <a:solidFill>
                  <a:schemeClr val="tx1"/>
                </a:solidFill>
              </a:rPr>
              <a:t>举个例子：</a:t>
            </a:r>
            <a:endParaRPr lang="zh-CN" altLang="en-US" sz="28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2400">
                <a:solidFill>
                  <a:schemeClr val="accent6"/>
                </a:solidFill>
              </a:rPr>
              <a:t>Plate&lt;T&gt;</a:t>
            </a:r>
            <a:r>
              <a:rPr lang="zh-CN" altLang="en-US" sz="2400">
                <a:solidFill>
                  <a:schemeClr val="tx1"/>
                </a:solidFill>
              </a:rPr>
              <a:t>中的</a:t>
            </a:r>
            <a:r>
              <a:rPr lang="en-US" altLang="zh-CN" sz="2400">
                <a:solidFill>
                  <a:schemeClr val="tx1"/>
                </a:solidFill>
              </a:rPr>
              <a:t>”</a:t>
            </a:r>
            <a:r>
              <a:rPr lang="en-US" altLang="zh-CN" sz="240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altLang="zh-CN" sz="2400">
                <a:solidFill>
                  <a:schemeClr val="tx1"/>
                </a:solidFill>
              </a:rPr>
              <a:t>”</a:t>
            </a:r>
            <a:r>
              <a:rPr lang="zh-CN" altLang="en-US" sz="2400">
                <a:solidFill>
                  <a:schemeClr val="tx1"/>
                </a:solidFill>
              </a:rPr>
              <a:t>称为类型参数</a:t>
            </a:r>
            <a:endParaRPr lang="zh-CN" altLang="en-US" sz="24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2400">
                <a:solidFill>
                  <a:schemeClr val="accent6"/>
                </a:solidFill>
              </a:rPr>
              <a:t>Plate&lt;Banana&gt;</a:t>
            </a:r>
            <a:r>
              <a:rPr lang="zh-CN" altLang="en-US" sz="2400">
                <a:solidFill>
                  <a:schemeClr val="tx1"/>
                </a:solidFill>
              </a:rPr>
              <a:t>中的</a:t>
            </a:r>
            <a:r>
              <a:rPr lang="en-US" altLang="zh-CN" sz="2400">
                <a:solidFill>
                  <a:schemeClr val="tx1"/>
                </a:solidFill>
              </a:rPr>
              <a:t>”</a:t>
            </a:r>
            <a:r>
              <a:rPr lang="en-US" altLang="zh-CN" sz="2400">
                <a:solidFill>
                  <a:schemeClr val="accent5">
                    <a:lumMod val="75000"/>
                  </a:schemeClr>
                </a:solidFill>
              </a:rPr>
              <a:t>Banana</a:t>
            </a:r>
            <a:r>
              <a:rPr lang="en-US" altLang="zh-CN" sz="2400">
                <a:solidFill>
                  <a:schemeClr val="tx1"/>
                </a:solidFill>
              </a:rPr>
              <a:t>”</a:t>
            </a:r>
            <a:r>
              <a:rPr lang="zh-CN" altLang="en-US" sz="2400">
                <a:solidFill>
                  <a:schemeClr val="tx1"/>
                </a:solidFill>
              </a:rPr>
              <a:t>称为实际类型参数</a:t>
            </a:r>
            <a:endParaRPr lang="zh-CN" altLang="en-US" sz="24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“</a:t>
            </a:r>
            <a:r>
              <a:rPr lang="en-US" altLang="zh-CN" sz="2400">
                <a:solidFill>
                  <a:schemeClr val="accent6"/>
                </a:solidFill>
              </a:rPr>
              <a:t>Plate&lt;T&gt;</a:t>
            </a:r>
            <a:r>
              <a:rPr lang="en-US" altLang="zh-CN" sz="2400">
                <a:solidFill>
                  <a:schemeClr val="tx1"/>
                </a:solidFill>
              </a:rPr>
              <a:t>” </a:t>
            </a:r>
            <a:r>
              <a:rPr lang="zh-CN" altLang="en-US" sz="2400">
                <a:solidFill>
                  <a:schemeClr val="tx1"/>
                </a:solidFill>
              </a:rPr>
              <a:t>整个成为泛型类型</a:t>
            </a:r>
            <a:endParaRPr lang="zh-CN" altLang="en-US" sz="24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“</a:t>
            </a:r>
            <a:r>
              <a:rPr lang="en-US" altLang="zh-CN" sz="2400">
                <a:solidFill>
                  <a:schemeClr val="accent6"/>
                </a:solidFill>
              </a:rPr>
              <a:t>Plate&lt;Banana&gt;</a:t>
            </a:r>
            <a:r>
              <a:rPr lang="en-US" altLang="zh-CN" sz="2400">
                <a:solidFill>
                  <a:schemeClr val="tx1"/>
                </a:solidFill>
              </a:rPr>
              <a:t>”</a:t>
            </a:r>
            <a:r>
              <a:rPr lang="zh-CN" altLang="en-US" sz="2400">
                <a:solidFill>
                  <a:schemeClr val="tx1"/>
                </a:solidFill>
              </a:rPr>
              <a:t>整个称为参数化的类型</a:t>
            </a:r>
            <a:r>
              <a:rPr lang="en-US" altLang="zh-CN" sz="2400">
                <a:solidFill>
                  <a:srgbClr val="FF0000"/>
                </a:solidFill>
              </a:rPr>
              <a:t>ParameterizedType(</a:t>
            </a:r>
            <a:r>
              <a:rPr lang="zh-CN" altLang="en-US" sz="2400">
                <a:solidFill>
                  <a:srgbClr val="FF0000"/>
                </a:solidFill>
              </a:rPr>
              <a:t>后续讲，不要着急！！！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泛型</a:t>
            </a:r>
            <a:r>
              <a:rPr lang="zh-CN" altLang="en-US">
                <a:sym typeface="+mn-ea"/>
              </a:rPr>
              <a:t>增加代码复用性</a:t>
            </a:r>
            <a:endParaRPr lang="zh-CN" altLang="en-US"/>
          </a:p>
        </p:txBody>
      </p:sp>
      <p:pic>
        <p:nvPicPr>
          <p:cNvPr id="3" name="图片 2" descr="WX)BM9B)N]`F(BK)$8K~`X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3743325"/>
            <a:ext cx="9915525" cy="3114040"/>
          </a:xfrm>
          <a:prstGeom prst="rect">
            <a:avLst/>
          </a:prstGeom>
        </p:spPr>
      </p:pic>
      <p:pic>
        <p:nvPicPr>
          <p:cNvPr id="4" name="图片 3" descr="4XW}L69[]Z5]3PI[WM1@CI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35" y="0"/>
            <a:ext cx="5915025" cy="3743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660" y="3375025"/>
            <a:ext cx="2230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List.java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种的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在看看</a:t>
            </a:r>
            <a:r>
              <a:rPr lang="en-US" altLang="zh-CN"/>
              <a:t>Java</a:t>
            </a:r>
            <a:r>
              <a:rPr lang="zh-CN" altLang="en-US"/>
              <a:t>是如何处理泛型的？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揭秘泛型类的本质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pic>
        <p:nvPicPr>
          <p:cNvPr id="3" name="图片 2" descr="97({F{R[HOSYI1[YAYJB%H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1057910"/>
            <a:ext cx="932497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揭秘泛型类的本质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3" name="图片 2" descr="8O50D7N~(96NFC6%HYI`Y@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" y="781050"/>
            <a:ext cx="10058400" cy="6492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B$GK__S8)HYOM)9$B5ZPM6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135255"/>
            <a:ext cx="10058400" cy="3343910"/>
          </a:xfrm>
          <a:prstGeom prst="rect">
            <a:avLst/>
          </a:prstGeom>
        </p:spPr>
      </p:pic>
      <p:pic>
        <p:nvPicPr>
          <p:cNvPr id="6" name="图片 5" descr="052@B_5RRJ7)B8VGJ@[75]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" y="3479165"/>
            <a:ext cx="10058400" cy="2656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使用</a:t>
            </a:r>
            <a:r>
              <a:rPr lang="en-US" altLang="zh-CN"/>
              <a:t>ASM ByteCode Viewer</a:t>
            </a:r>
            <a:r>
              <a:rPr lang="zh-CN" altLang="en-US"/>
              <a:t>查看</a:t>
            </a:r>
            <a:endParaRPr lang="zh-CN" altLang="en-US"/>
          </a:p>
        </p:txBody>
      </p:sp>
      <p:pic>
        <p:nvPicPr>
          <p:cNvPr id="3" name="图片 2" descr="36W2OMPYK@Z3LCP(K1Y33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" y="897890"/>
            <a:ext cx="10058400" cy="6302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`N_7I{_GD~Y_37(ZG(64XR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1008380"/>
            <a:ext cx="11162030" cy="45256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泛型擦除的残留</a:t>
            </a:r>
            <a:endParaRPr lang="zh-CN" altLang="en-US"/>
          </a:p>
        </p:txBody>
      </p:sp>
      <p:pic>
        <p:nvPicPr>
          <p:cNvPr id="3" name="图片 2" descr="V9$9C20]`1IQJMI%W~L%OP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1136650"/>
            <a:ext cx="10058400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泛型擦除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6250" y="1252855"/>
            <a:ext cx="11050905" cy="4307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Q:Java</a:t>
            </a:r>
            <a:r>
              <a:rPr lang="zh-CN" altLang="en-US" sz="2800"/>
              <a:t>泛型的原理？什么是泛型擦除机制？</a:t>
            </a:r>
            <a:endParaRPr lang="zh-CN" altLang="en-US" sz="2800"/>
          </a:p>
          <a:p>
            <a:r>
              <a:rPr lang="en-US" altLang="zh-CN" sz="2800"/>
              <a:t>A</a:t>
            </a:r>
            <a:r>
              <a:rPr lang="en-US" altLang="zh-CN"/>
              <a:t>:Java</a:t>
            </a:r>
            <a:r>
              <a:rPr lang="zh-CN" altLang="en-US"/>
              <a:t>的泛型是</a:t>
            </a:r>
            <a:r>
              <a:rPr lang="en-US" altLang="zh-CN"/>
              <a:t>JDK5</a:t>
            </a:r>
            <a:r>
              <a:rPr lang="zh-CN" altLang="en-US"/>
              <a:t>新引入的特性，为了向下兼容，虚拟机其实是不支持泛型，</a:t>
            </a:r>
            <a:r>
              <a:rPr lang="zh-CN" altLang="en-US"/>
              <a:t>所以</a:t>
            </a:r>
            <a:r>
              <a:rPr lang="en-US" altLang="zh-CN"/>
              <a:t>Java</a:t>
            </a:r>
            <a:r>
              <a:rPr lang="zh-CN" altLang="en-US"/>
              <a:t>实现的是一种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zh-CN" altLang="en-US">
                <a:solidFill>
                  <a:srgbClr val="FF0000"/>
                </a:solidFill>
              </a:rPr>
              <a:t>伪泛型</a:t>
            </a:r>
            <a:r>
              <a:rPr lang="zh-CN" altLang="en-US"/>
              <a:t>机制，也就是说</a:t>
            </a:r>
            <a:r>
              <a:rPr lang="en-US" altLang="zh-CN"/>
              <a:t>Java</a:t>
            </a:r>
            <a:r>
              <a:rPr lang="zh-CN" altLang="en-US"/>
              <a:t>在编译期擦除了所有</a:t>
            </a:r>
            <a:r>
              <a:rPr lang="zh-CN" altLang="en-US"/>
              <a:t>的泛型信息，这样</a:t>
            </a:r>
            <a:r>
              <a:rPr lang="en-US" altLang="zh-CN"/>
              <a:t>Java</a:t>
            </a:r>
            <a:r>
              <a:rPr lang="zh-CN" altLang="en-US"/>
              <a:t>就不需要产生新的类型到字节码，</a:t>
            </a:r>
            <a:endParaRPr lang="zh-CN" altLang="en-US"/>
          </a:p>
          <a:p>
            <a:r>
              <a:rPr lang="zh-CN" altLang="en-US"/>
              <a:t>       所有的泛型类型最终都是一种原始类型，在</a:t>
            </a:r>
            <a:r>
              <a:rPr lang="en-US" altLang="zh-CN"/>
              <a:t>Java</a:t>
            </a:r>
            <a:r>
              <a:rPr lang="zh-CN" altLang="en-US"/>
              <a:t>运行时根本就不存在泛型信息。</a:t>
            </a:r>
            <a:endParaRPr lang="zh-CN" altLang="en-US"/>
          </a:p>
          <a:p>
            <a:endParaRPr lang="zh-CN" altLang="en-US"/>
          </a:p>
          <a:p>
            <a:r>
              <a:rPr lang="en-US" altLang="zh-CN" sz="2800"/>
              <a:t>Q:Java</a:t>
            </a:r>
            <a:r>
              <a:rPr lang="zh-CN" altLang="en-US" sz="2800"/>
              <a:t>编译器具体是如何擦除泛型的</a:t>
            </a:r>
            <a:endParaRPr lang="zh-CN" altLang="en-US" sz="2800"/>
          </a:p>
          <a:p>
            <a:r>
              <a:rPr lang="en-US" altLang="zh-CN" sz="2800"/>
              <a:t>A</a:t>
            </a:r>
            <a:r>
              <a:rPr lang="en-US" altLang="zh-CN"/>
              <a:t>: 1. </a:t>
            </a:r>
            <a:r>
              <a:rPr lang="zh-CN" altLang="en-US"/>
              <a:t>检查泛型类型，获取目标类型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 </a:t>
            </a:r>
            <a:r>
              <a:rPr lang="zh-CN" altLang="en-US"/>
              <a:t>擦除类型变量，并替换为</a:t>
            </a:r>
            <a:r>
              <a:rPr lang="zh-CN" altLang="en-US"/>
              <a:t>限定类型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olidFill>
                  <a:schemeClr val="tx1"/>
                </a:solidFill>
              </a:rPr>
              <a:t>如果泛型类型的类型变量没有限定</a:t>
            </a:r>
            <a:r>
              <a:rPr lang="en-US" altLang="zh-CN">
                <a:solidFill>
                  <a:schemeClr val="tx1"/>
                </a:solidFill>
              </a:rPr>
              <a:t>(&lt;T&gt;),</a:t>
            </a:r>
            <a:r>
              <a:rPr lang="zh-CN" altLang="en-US">
                <a:solidFill>
                  <a:schemeClr val="tx1"/>
                </a:solidFill>
              </a:rPr>
              <a:t>则用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作为原始类型</a:t>
            </a:r>
            <a:endParaRPr lang="zh-CN" altLang="en-US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zh-CN" altLang="en-US">
                <a:solidFill>
                  <a:schemeClr val="tx1"/>
                </a:solidFill>
              </a:rPr>
              <a:t>如果有限定</a:t>
            </a:r>
            <a:r>
              <a:rPr lang="en-US" altLang="zh-CN">
                <a:solidFill>
                  <a:schemeClr val="tx1"/>
                </a:solidFill>
              </a:rPr>
              <a:t>(&lt;T extends XClass&gt;),</a:t>
            </a:r>
            <a:r>
              <a:rPr lang="zh-CN" altLang="en-US">
                <a:solidFill>
                  <a:schemeClr val="tx1"/>
                </a:solidFill>
              </a:rPr>
              <a:t>则用</a:t>
            </a:r>
            <a:r>
              <a:rPr lang="en-US" altLang="zh-CN">
                <a:solidFill>
                  <a:schemeClr val="tx1"/>
                </a:solidFill>
              </a:rPr>
              <a:t>XClass</a:t>
            </a:r>
            <a:r>
              <a:rPr lang="zh-CN" altLang="en-US">
                <a:solidFill>
                  <a:schemeClr val="tx1"/>
                </a:solidFill>
              </a:rPr>
              <a:t>作为原始类型</a:t>
            </a:r>
            <a:endParaRPr lang="zh-CN" altLang="en-US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zh-CN" altLang="en-US">
                <a:solidFill>
                  <a:schemeClr val="tx1"/>
                </a:solidFill>
              </a:rPr>
              <a:t>如果有多个限定</a:t>
            </a:r>
            <a:r>
              <a:rPr lang="en-US" altLang="zh-CN">
                <a:solidFill>
                  <a:schemeClr val="tx1"/>
                </a:solidFill>
              </a:rPr>
              <a:t>(T extends XClass1&amp;XClass2),</a:t>
            </a:r>
            <a:r>
              <a:rPr lang="zh-CN" altLang="en-US">
                <a:solidFill>
                  <a:schemeClr val="tx1"/>
                </a:solidFill>
              </a:rPr>
              <a:t>则使用第一个边界</a:t>
            </a:r>
            <a:r>
              <a:rPr lang="en-US" altLang="zh-CN">
                <a:solidFill>
                  <a:schemeClr val="tx1"/>
                </a:solidFill>
              </a:rPr>
              <a:t>XClass1</a:t>
            </a:r>
            <a:r>
              <a:rPr lang="zh-CN" altLang="en-US">
                <a:solidFill>
                  <a:schemeClr val="tx1"/>
                </a:solidFill>
              </a:rPr>
              <a:t>作为原始类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</a:t>
            </a:r>
            <a:r>
              <a:rPr lang="en-US" altLang="zh-CN">
                <a:solidFill>
                  <a:schemeClr val="tx1"/>
                </a:solidFill>
              </a:rPr>
              <a:t>3. </a:t>
            </a:r>
            <a:r>
              <a:rPr lang="zh-CN" altLang="en-US">
                <a:solidFill>
                  <a:schemeClr val="tx1"/>
                </a:solidFill>
              </a:rPr>
              <a:t>在必要时插入类型转换以保持类型安全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</a:t>
            </a:r>
            <a:r>
              <a:rPr lang="en-US" altLang="zh-CN">
                <a:solidFill>
                  <a:schemeClr val="tx1"/>
                </a:solidFill>
              </a:rPr>
              <a:t>4. </a:t>
            </a:r>
            <a:r>
              <a:rPr lang="zh-CN" altLang="en-US">
                <a:solidFill>
                  <a:schemeClr val="tx1"/>
                </a:solidFill>
              </a:rPr>
              <a:t>生成桥方法以在扩展时保持多态性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没有泛型的世界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使用泛型以及泛型擦除带来的影响</a:t>
            </a:r>
            <a:r>
              <a:rPr lang="en-US" altLang="zh-CN"/>
              <a:t>(</a:t>
            </a:r>
            <a:r>
              <a:rPr lang="zh-CN" altLang="en-US"/>
              <a:t>副作用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27660" y="1195705"/>
            <a:ext cx="1114298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Q: 1. </a:t>
            </a:r>
            <a:r>
              <a:rPr lang="zh-CN" altLang="en-US" sz="2800"/>
              <a:t>泛型类型变量不能使用基本数据类型</a:t>
            </a:r>
            <a:endParaRPr lang="zh-CN" altLang="en-US" sz="2800"/>
          </a:p>
          <a:p>
            <a:r>
              <a:rPr lang="en-US" altLang="zh-CN" sz="2800"/>
              <a:t>A:  </a:t>
            </a:r>
            <a:r>
              <a:rPr lang="zh-CN" altLang="en-US" sz="2400"/>
              <a:t>比如没有</a:t>
            </a:r>
            <a:r>
              <a:rPr lang="en-US" altLang="zh-CN" sz="2400"/>
              <a:t>ArrayList&lt;int&gt;,</a:t>
            </a:r>
            <a:r>
              <a:rPr lang="zh-CN" altLang="en-US" sz="2400"/>
              <a:t>只有</a:t>
            </a:r>
            <a:r>
              <a:rPr lang="en-US" altLang="zh-CN" sz="2400"/>
              <a:t>ArrayList&lt;Integer&gt;.</a:t>
            </a:r>
            <a:r>
              <a:rPr lang="zh-CN" altLang="en-US" sz="2400"/>
              <a:t>当类型擦除后，</a:t>
            </a:r>
            <a:endParaRPr lang="zh-CN" altLang="en-US" sz="2400"/>
          </a:p>
          <a:p>
            <a:r>
              <a:rPr lang="zh-CN" altLang="en-US" sz="2400"/>
              <a:t>      </a:t>
            </a:r>
            <a:r>
              <a:rPr lang="en-US" altLang="zh-CN" sz="2400"/>
              <a:t>ArrayList</a:t>
            </a:r>
            <a:r>
              <a:rPr lang="zh-CN" altLang="en-US" sz="2400"/>
              <a:t>的原始类中的类型变量</a:t>
            </a:r>
            <a:r>
              <a:rPr lang="en-US" altLang="zh-CN" sz="2400"/>
              <a:t>(T)</a:t>
            </a:r>
            <a:r>
              <a:rPr lang="zh-CN" altLang="en-US" sz="2400"/>
              <a:t>替换成</a:t>
            </a:r>
            <a:r>
              <a:rPr lang="en-US" altLang="zh-CN" sz="2400"/>
              <a:t>Object,</a:t>
            </a:r>
            <a:r>
              <a:rPr lang="zh-CN" altLang="en-US" sz="2400"/>
              <a:t>但</a:t>
            </a:r>
            <a:r>
              <a:rPr lang="en-US" altLang="zh-CN" sz="2400"/>
              <a:t>Object</a:t>
            </a:r>
            <a:r>
              <a:rPr lang="zh-CN" altLang="en-US" sz="2400"/>
              <a:t>类型不能</a:t>
            </a:r>
            <a:endParaRPr lang="zh-CN" altLang="en-US" sz="2400"/>
          </a:p>
          <a:p>
            <a:r>
              <a:rPr lang="zh-CN" altLang="en-US" sz="2400"/>
              <a:t>     存放</a:t>
            </a:r>
            <a:r>
              <a:rPr lang="en-US" altLang="zh-CN" sz="2400"/>
              <a:t>int</a:t>
            </a:r>
            <a:r>
              <a:rPr lang="zh-CN" altLang="en-US" sz="2400"/>
              <a:t>值</a:t>
            </a:r>
            <a:endParaRPr lang="zh-CN" altLang="en-US" sz="2400"/>
          </a:p>
        </p:txBody>
      </p:sp>
      <p:pic>
        <p:nvPicPr>
          <p:cNvPr id="5" name="图片 4" descr="YO$P}PO(HUP)J7`PV`DSE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" y="3349625"/>
            <a:ext cx="9505950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使用泛型以及泛型擦除带来的影响</a:t>
            </a:r>
            <a:r>
              <a:rPr lang="en-US" altLang="zh-CN"/>
              <a:t>(</a:t>
            </a:r>
            <a:r>
              <a:rPr lang="zh-CN" altLang="en-US"/>
              <a:t>副作用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27660" y="1195705"/>
            <a:ext cx="111429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Q: 2. </a:t>
            </a:r>
            <a:r>
              <a:rPr lang="zh-CN" altLang="en-US" sz="2800"/>
              <a:t>不能使用</a:t>
            </a:r>
            <a:r>
              <a:rPr lang="en-US" altLang="zh-CN" sz="2800"/>
              <a:t>instanceof </a:t>
            </a:r>
            <a:r>
              <a:rPr lang="zh-CN" altLang="en-US" sz="2800"/>
              <a:t>运算符</a:t>
            </a:r>
            <a:endParaRPr lang="zh-CN" altLang="en-US" sz="2800"/>
          </a:p>
          <a:p>
            <a:r>
              <a:rPr lang="en-US" altLang="zh-CN" sz="2800"/>
              <a:t>A: </a:t>
            </a:r>
            <a:r>
              <a:rPr lang="zh-CN" altLang="en-US" sz="2400"/>
              <a:t>因为擦除后，</a:t>
            </a:r>
            <a:r>
              <a:rPr lang="en-US" altLang="zh-CN" sz="2400"/>
              <a:t>ArrayList&lt;String&gt;</a:t>
            </a:r>
            <a:r>
              <a:rPr lang="zh-CN" altLang="en-US" sz="2400"/>
              <a:t>只剩下原始类型，泛型信息</a:t>
            </a:r>
            <a:r>
              <a:rPr lang="en-US" altLang="zh-CN" sz="2400"/>
              <a:t>String</a:t>
            </a:r>
            <a:endParaRPr lang="en-US" altLang="zh-CN" sz="2400"/>
          </a:p>
          <a:p>
            <a:r>
              <a:rPr lang="en-US" altLang="zh-CN" sz="2400"/>
              <a:t>     </a:t>
            </a:r>
            <a:r>
              <a:rPr lang="zh-CN" altLang="en-US" sz="2400"/>
              <a:t>不存在了，所有没法使用</a:t>
            </a:r>
            <a:r>
              <a:rPr lang="en-US" altLang="zh-CN" sz="2400"/>
              <a:t>instanceof</a:t>
            </a:r>
            <a:endParaRPr lang="zh-CN" altLang="en-US" sz="2400"/>
          </a:p>
        </p:txBody>
      </p:sp>
      <p:pic>
        <p:nvPicPr>
          <p:cNvPr id="4" name="图片 3" descr="~7@PQ7Y72@_S_G6P7BHEH%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2781935"/>
            <a:ext cx="911542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使用泛型以及泛型擦除带来的影响</a:t>
            </a:r>
            <a:r>
              <a:rPr lang="en-US" altLang="zh-CN"/>
              <a:t>(</a:t>
            </a:r>
            <a:r>
              <a:rPr lang="zh-CN" altLang="en-US"/>
              <a:t>副作用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27660" y="1195705"/>
            <a:ext cx="1114298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Q: 3. </a:t>
            </a:r>
            <a:r>
              <a:rPr lang="zh-CN" altLang="en-US" sz="2800"/>
              <a:t>泛型在静态方法和静态类中的问题</a:t>
            </a:r>
            <a:endParaRPr lang="zh-CN" altLang="en-US" sz="2800"/>
          </a:p>
          <a:p>
            <a:r>
              <a:rPr lang="en-US" altLang="zh-CN" sz="2800"/>
              <a:t>A: </a:t>
            </a:r>
            <a:r>
              <a:rPr lang="en-US" altLang="zh-CN" sz="2400"/>
              <a:t> </a:t>
            </a:r>
            <a:r>
              <a:rPr lang="zh-CN" altLang="en-US" sz="2400"/>
              <a:t>因为泛型类中的泛型参数的实例化是在定义泛型类型对象</a:t>
            </a:r>
            <a:endParaRPr lang="zh-CN" altLang="en-US" sz="2400"/>
          </a:p>
          <a:p>
            <a:r>
              <a:rPr lang="zh-CN" altLang="en-US" sz="2400"/>
              <a:t>     </a:t>
            </a:r>
            <a:r>
              <a:rPr lang="en-US" altLang="zh-CN" sz="2400"/>
              <a:t>(</a:t>
            </a:r>
            <a:r>
              <a:rPr lang="zh-CN" altLang="en-US" sz="2400"/>
              <a:t>比如</a:t>
            </a:r>
            <a:r>
              <a:rPr lang="en-US" altLang="zh-CN" sz="2400"/>
              <a:t>ArrayList&lt;Integer&gt;)</a:t>
            </a:r>
            <a:r>
              <a:rPr lang="zh-CN" altLang="en-US" sz="2400"/>
              <a:t>的时候指定的，而静态成员是不需要使用</a:t>
            </a:r>
            <a:endParaRPr lang="zh-CN" altLang="en-US" sz="2400"/>
          </a:p>
          <a:p>
            <a:r>
              <a:rPr lang="zh-CN" altLang="en-US" sz="2400"/>
              <a:t>     对象来调用的，所有对象都没创建，如何确定这个泛型参数是什么</a:t>
            </a:r>
            <a:endParaRPr lang="zh-CN" altLang="en-US" sz="2400"/>
          </a:p>
        </p:txBody>
      </p:sp>
      <p:pic>
        <p:nvPicPr>
          <p:cNvPr id="4" name="图片 3" descr="4_NCR6MW3B`5@[@EEHS_6@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3215640"/>
            <a:ext cx="687705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使用泛型以及泛型擦除带来的影响</a:t>
            </a:r>
            <a:r>
              <a:rPr lang="en-US" altLang="zh-CN"/>
              <a:t>(</a:t>
            </a:r>
            <a:r>
              <a:rPr lang="zh-CN" altLang="en-US"/>
              <a:t>副作用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27660" y="1195705"/>
            <a:ext cx="111429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Q: 4. </a:t>
            </a:r>
            <a:r>
              <a:rPr lang="zh-CN" altLang="en-US" sz="2800"/>
              <a:t>泛型类型中的方法冲突</a:t>
            </a:r>
            <a:endParaRPr lang="zh-CN" altLang="en-US" sz="2800"/>
          </a:p>
          <a:p>
            <a:r>
              <a:rPr lang="en-US" altLang="zh-CN" sz="2800"/>
              <a:t>A: </a:t>
            </a:r>
            <a:r>
              <a:rPr lang="en-US" altLang="zh-CN" sz="2400"/>
              <a:t> </a:t>
            </a:r>
            <a:r>
              <a:rPr lang="zh-CN" altLang="en-US" sz="2400"/>
              <a:t>因为擦除后两个</a:t>
            </a:r>
            <a:r>
              <a:rPr lang="en-US" altLang="zh-CN" sz="2400"/>
              <a:t>equals</a:t>
            </a:r>
            <a:r>
              <a:rPr lang="zh-CN" altLang="en-US" sz="2400"/>
              <a:t>方法变成一样的了</a:t>
            </a:r>
            <a:endParaRPr lang="zh-CN" altLang="en-US" sz="2400"/>
          </a:p>
        </p:txBody>
      </p:sp>
      <p:pic>
        <p:nvPicPr>
          <p:cNvPr id="5" name="图片 4" descr="{DY{X`2@}$%X[6IBNIVWKM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" y="2338705"/>
            <a:ext cx="6457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使用泛型以及泛型擦除带来的影响</a:t>
            </a:r>
            <a:r>
              <a:rPr lang="en-US" altLang="zh-CN"/>
              <a:t>(</a:t>
            </a:r>
            <a:r>
              <a:rPr lang="zh-CN" altLang="en-US"/>
              <a:t>副作用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27660" y="890270"/>
            <a:ext cx="111429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Q: 5. </a:t>
            </a:r>
            <a:r>
              <a:rPr lang="zh-CN" altLang="en-US" sz="2800"/>
              <a:t>没法创建泛型实例</a:t>
            </a:r>
            <a:endParaRPr lang="zh-CN" altLang="en-US" sz="2800"/>
          </a:p>
          <a:p>
            <a:r>
              <a:rPr lang="en-US" altLang="zh-CN" sz="2800"/>
              <a:t>A: </a:t>
            </a:r>
            <a:r>
              <a:rPr lang="en-US" altLang="zh-CN" sz="2400"/>
              <a:t> </a:t>
            </a:r>
            <a:r>
              <a:rPr lang="zh-CN" altLang="en-US" sz="2400"/>
              <a:t>因为类型不确定</a:t>
            </a:r>
            <a:endParaRPr lang="zh-CN" altLang="en-US" sz="2400"/>
          </a:p>
        </p:txBody>
      </p:sp>
      <p:pic>
        <p:nvPicPr>
          <p:cNvPr id="4" name="图片 3" descr="]A`~B36[BTH)B8VFMTN)8R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1935480"/>
            <a:ext cx="10058400" cy="41516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使用泛型以及泛型擦除带来的影响</a:t>
            </a:r>
            <a:r>
              <a:rPr lang="en-US" altLang="zh-CN"/>
              <a:t>(</a:t>
            </a:r>
            <a:r>
              <a:rPr lang="zh-CN" altLang="en-US"/>
              <a:t>副作用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27660" y="890270"/>
            <a:ext cx="111429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Q: 6. </a:t>
            </a:r>
            <a:r>
              <a:rPr lang="zh-CN" altLang="en-US" sz="2800"/>
              <a:t>没有泛型数组</a:t>
            </a:r>
            <a:endParaRPr lang="zh-CN" altLang="en-US" sz="2800"/>
          </a:p>
          <a:p>
            <a:r>
              <a:rPr lang="en-US" altLang="zh-CN" sz="2800"/>
              <a:t>A: </a:t>
            </a:r>
            <a:r>
              <a:rPr lang="en-US" altLang="zh-CN" sz="2400"/>
              <a:t> </a:t>
            </a:r>
            <a:r>
              <a:rPr lang="zh-CN" altLang="en-US" sz="2400"/>
              <a:t>因为数组是协变，擦除后就没法满足数组协变的原则</a:t>
            </a:r>
            <a:endParaRPr lang="zh-CN" altLang="en-US" sz="2400"/>
          </a:p>
        </p:txBody>
      </p:sp>
      <p:pic>
        <p:nvPicPr>
          <p:cNvPr id="5" name="图片 4" descr="M~DX4``{S~A`B%J)]Z6[~`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1843405"/>
            <a:ext cx="9058275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春节，小明来小丽家了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剧本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7660" y="1174115"/>
            <a:ext cx="4754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小明来到小丽家后，小丽父母见了也是蛮欢喜</a:t>
            </a:r>
            <a:endParaRPr lang="zh-CN" altLang="en-US"/>
          </a:p>
          <a:p>
            <a:r>
              <a:rPr lang="zh-CN" altLang="en-US"/>
              <a:t>这不，小丽她妈问小丽，这小伙子爱吃什么，</a:t>
            </a:r>
            <a:endParaRPr lang="zh-CN" altLang="en-US"/>
          </a:p>
          <a:p>
            <a:r>
              <a:rPr lang="zh-CN" altLang="en-US"/>
              <a:t>我去弄点来招待他</a:t>
            </a:r>
            <a:r>
              <a:rPr lang="en-US" altLang="zh-CN"/>
              <a:t>...</a:t>
            </a:r>
            <a:endParaRPr lang="en-US" altLang="zh-CN"/>
          </a:p>
          <a:p>
            <a:r>
              <a:rPr lang="zh-CN" altLang="en-US"/>
              <a:t>然后小丽妈就拿了个苹果盘去装苹果了出来给</a:t>
            </a:r>
            <a:endParaRPr lang="zh-CN" altLang="en-US"/>
          </a:p>
          <a:p>
            <a:r>
              <a:rPr lang="zh-CN" altLang="en-US"/>
              <a:t>小明吃</a:t>
            </a:r>
            <a:r>
              <a:rPr lang="en-US" altLang="zh-CN"/>
              <a:t>....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6118225" y="1174115"/>
            <a:ext cx="5327650" cy="2142490"/>
            <a:chOff x="8854" y="5740"/>
            <a:chExt cx="8390" cy="337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104" y="5950"/>
              <a:ext cx="4140" cy="274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4" y="5740"/>
              <a:ext cx="3375" cy="3375"/>
            </a:xfrm>
            <a:prstGeom prst="rect">
              <a:avLst/>
            </a:prstGeom>
          </p:spPr>
        </p:pic>
      </p:grpSp>
      <p:pic>
        <p:nvPicPr>
          <p:cNvPr id="9" name="图片 8" descr="4@E`IYQ0@4`L[)UJZ@ZEQX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7575"/>
            <a:ext cx="6505575" cy="3400425"/>
          </a:xfrm>
          <a:prstGeom prst="rect">
            <a:avLst/>
          </a:prstGeom>
        </p:spPr>
      </p:pic>
      <p:pic>
        <p:nvPicPr>
          <p:cNvPr id="10" name="图片 9" descr="IJJ[3%~DM0]6]SYXOE53GK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865" y="3989705"/>
            <a:ext cx="6181725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426720" y="2691765"/>
            <a:ext cx="2667000" cy="3063240"/>
            <a:chOff x="12968" y="3082"/>
            <a:chExt cx="4200" cy="482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968" y="5206"/>
              <a:ext cx="4200" cy="27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0" y="3082"/>
              <a:ext cx="3375" cy="3375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800735" y="404495"/>
            <a:ext cx="4297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小丽带男朋友回家的消息马上传开了，</a:t>
            </a:r>
            <a:br>
              <a:rPr lang="zh-CN" altLang="en-US"/>
            </a:br>
            <a:r>
              <a:rPr lang="zh-CN" altLang="en-US"/>
              <a:t>七大姑八大姨都跑过来看看小丽男朋友</a:t>
            </a:r>
            <a:endParaRPr lang="zh-CN" altLang="en-US"/>
          </a:p>
          <a:p>
            <a:r>
              <a:rPr lang="zh-CN" altLang="en-US"/>
              <a:t>长啥样。。。</a:t>
            </a:r>
            <a:endParaRPr lang="zh-CN" altLang="en-US"/>
          </a:p>
          <a:p>
            <a:r>
              <a:rPr lang="zh-CN" altLang="en-US"/>
              <a:t>客人越来越多，就装点苹果肯定是不够</a:t>
            </a:r>
            <a:endParaRPr lang="zh-CN" altLang="en-US"/>
          </a:p>
          <a:p>
            <a:r>
              <a:rPr lang="zh-CN" altLang="en-US"/>
              <a:t>于是小丽妈赶紧拿着盘子再准备添点小吃</a:t>
            </a:r>
            <a:endParaRPr lang="zh-CN" altLang="en-US"/>
          </a:p>
          <a:p>
            <a:r>
              <a:rPr lang="zh-CN" altLang="en-US"/>
              <a:t>来招待。。。。</a:t>
            </a:r>
            <a:endParaRPr lang="zh-CN" altLang="en-US"/>
          </a:p>
        </p:txBody>
      </p:sp>
      <p:pic>
        <p:nvPicPr>
          <p:cNvPr id="10" name="图片 9" descr="J4AM}DH4]0CZ7F]89OV@NX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20" y="2297430"/>
            <a:ext cx="8620125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现实中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930" y="1509395"/>
            <a:ext cx="2362200" cy="1943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1509395"/>
            <a:ext cx="2619375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740" y="1509395"/>
            <a:ext cx="2619375" cy="1743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385" y="4632325"/>
            <a:ext cx="2466975" cy="1847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61310" y="79502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苹果，香蕉，葡萄都是水果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24580" y="3762375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能装苹果</a:t>
            </a:r>
            <a:r>
              <a:rPr lang="zh-CN" altLang="en-US"/>
              <a:t>的盘子理应是可以装苹果，香蕉，葡萄的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剧本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7660" y="1584325"/>
            <a:ext cx="57232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过年了，小明带女朋友回家见妈妈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</a:t>
            </a:r>
            <a:r>
              <a:rPr lang="en-US" altLang="zh-CN"/>
              <a:t>.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775075" y="2424430"/>
            <a:ext cx="6556375" cy="3932555"/>
            <a:chOff x="4422" y="3713"/>
            <a:chExt cx="10325" cy="6193"/>
          </a:xfrm>
        </p:grpSpPr>
        <p:grpSp>
          <p:nvGrpSpPr>
            <p:cNvPr id="9" name="组合 8"/>
            <p:cNvGrpSpPr/>
            <p:nvPr/>
          </p:nvGrpSpPr>
          <p:grpSpPr>
            <a:xfrm rot="0">
              <a:off x="4422" y="3713"/>
              <a:ext cx="8726" cy="3374"/>
              <a:chOff x="8259" y="2570"/>
              <a:chExt cx="8726" cy="337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3611" y="2570"/>
                <a:ext cx="3375" cy="3375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59" y="2570"/>
                <a:ext cx="3375" cy="337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1" y="3111"/>
                <a:ext cx="1860" cy="2294"/>
              </a:xfrm>
              <a:prstGeom prst="rect">
                <a:avLst/>
              </a:prstGeom>
            </p:spPr>
          </p:pic>
        </p:grpSp>
        <p:grpSp>
          <p:nvGrpSpPr>
            <p:cNvPr id="13" name="组合 12"/>
            <p:cNvGrpSpPr/>
            <p:nvPr/>
          </p:nvGrpSpPr>
          <p:grpSpPr>
            <a:xfrm rot="0">
              <a:off x="4695" y="7458"/>
              <a:ext cx="10052" cy="2449"/>
              <a:chOff x="5077" y="7577"/>
              <a:chExt cx="10052" cy="2449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5077" y="7577"/>
                <a:ext cx="3528" cy="2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/>
                  <a:t>小明：</a:t>
                </a:r>
                <a:endParaRPr lang="zh-CN" altLang="en-US"/>
              </a:p>
              <a:p>
                <a:r>
                  <a:rPr lang="zh-CN" altLang="en-US"/>
                  <a:t>籍贯：</a:t>
                </a:r>
                <a:r>
                  <a:rPr lang="zh-CN" altLang="en-US"/>
                  <a:t>广西人</a:t>
                </a:r>
                <a:endParaRPr lang="zh-CN" altLang="en-US"/>
              </a:p>
              <a:p>
                <a:r>
                  <a:rPr lang="zh-CN" altLang="en-US"/>
                  <a:t>广西盛产香蕉，但</a:t>
                </a:r>
                <a:endParaRPr lang="zh-CN" altLang="en-US"/>
              </a:p>
              <a:p>
                <a:r>
                  <a:rPr lang="zh-CN" altLang="en-US"/>
                  <a:t>小明不喜欢吃香蕉，</a:t>
                </a:r>
                <a:endParaRPr lang="zh-CN" altLang="en-US"/>
              </a:p>
              <a:p>
                <a:r>
                  <a:rPr lang="zh-CN" altLang="en-US"/>
                  <a:t>喜欢吃苹果</a:t>
                </a:r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881" y="7702"/>
                <a:ext cx="4248" cy="2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/>
                  <a:t>小丽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r>
                  <a:rPr lang="zh-CN" altLang="en-US"/>
                  <a:t>籍贯：山东</a:t>
                </a:r>
                <a:r>
                  <a:rPr lang="zh-CN" altLang="en-US"/>
                  <a:t>人</a:t>
                </a:r>
                <a:endParaRPr lang="zh-CN" altLang="en-US"/>
              </a:p>
              <a:p>
                <a:r>
                  <a:rPr lang="zh-CN" altLang="en-US"/>
                  <a:t>山东盛产红富士苹果</a:t>
                </a:r>
                <a:r>
                  <a:rPr lang="zh-CN" altLang="en-US"/>
                  <a:t>，但</a:t>
                </a:r>
                <a:endParaRPr lang="zh-CN" altLang="en-US"/>
              </a:p>
              <a:p>
                <a:r>
                  <a:rPr lang="zh-CN" altLang="en-US"/>
                  <a:t>小丽不喜欢吃苹果</a:t>
                </a:r>
                <a:r>
                  <a:rPr lang="zh-CN" altLang="en-US"/>
                  <a:t>，</a:t>
                </a:r>
                <a:endParaRPr lang="zh-CN" altLang="en-US"/>
              </a:p>
              <a:p>
                <a:r>
                  <a:rPr lang="zh-CN" altLang="en-US"/>
                  <a:t>喜欢吃香蕉</a:t>
                </a: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Java</a:t>
            </a:r>
            <a:r>
              <a:rPr lang="zh-CN" altLang="en-US"/>
              <a:t>泛型中呢？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4344035"/>
            <a:ext cx="714565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苹果 </a:t>
            </a:r>
            <a:r>
              <a:rPr lang="en-US" altLang="zh-CN" sz="3200" b="1">
                <a:solidFill>
                  <a:srgbClr val="FF0000"/>
                </a:solidFill>
              </a:rPr>
              <a:t>IS-A</a:t>
            </a:r>
            <a:r>
              <a:rPr lang="en-US" altLang="zh-CN" sz="3200" b="1"/>
              <a:t> </a:t>
            </a:r>
            <a:r>
              <a:rPr lang="zh-CN" altLang="en-US" sz="3200" b="1"/>
              <a:t>水果</a:t>
            </a:r>
            <a:endParaRPr lang="zh-CN" altLang="en-US" sz="3200" b="1"/>
          </a:p>
          <a:p>
            <a:r>
              <a:rPr lang="zh-CN" altLang="en-US" sz="3200" b="1"/>
              <a:t>装苹果的盘子 </a:t>
            </a:r>
            <a:r>
              <a:rPr lang="en-US" altLang="zh-CN" sz="3200" b="1">
                <a:solidFill>
                  <a:srgbClr val="FF0000"/>
                </a:solidFill>
              </a:rPr>
              <a:t>NOT-IS-A</a:t>
            </a:r>
            <a:r>
              <a:rPr lang="en-US" altLang="zh-CN" sz="3200" b="1"/>
              <a:t> </a:t>
            </a:r>
            <a:r>
              <a:rPr lang="zh-CN" altLang="en-US" sz="3200" b="1"/>
              <a:t>装水果的盘子</a:t>
            </a:r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327660" y="5774690"/>
            <a:ext cx="704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就算容器里面装的东西直接有</a:t>
            </a:r>
            <a:r>
              <a:rPr lang="zh-CN" altLang="en-US"/>
              <a:t>继承关系，但容器之间是没继承关系的</a:t>
            </a:r>
            <a:endParaRPr lang="zh-CN" altLang="en-US"/>
          </a:p>
        </p:txBody>
      </p:sp>
      <p:pic>
        <p:nvPicPr>
          <p:cNvPr id="6" name="图片 5" descr="J4AM}DH4]0CZ7F]89OV@NX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" y="886460"/>
            <a:ext cx="8620125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泛型，继承和子类型</a:t>
            </a:r>
            <a:endParaRPr lang="zh-CN" altLang="en-US"/>
          </a:p>
        </p:txBody>
      </p:sp>
      <p:pic>
        <p:nvPicPr>
          <p:cNvPr id="4" name="图片 3" descr="IADPC1J7{KJOOW3CE_5WT~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7435" y="1309370"/>
            <a:ext cx="4819650" cy="4448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6250" y="1634490"/>
            <a:ext cx="47180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给定两种具体的类型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B(</a:t>
            </a:r>
            <a:r>
              <a:rPr lang="zh-CN" altLang="en-US"/>
              <a:t>例如</a:t>
            </a:r>
            <a:r>
              <a:rPr lang="en-US" altLang="zh-CN"/>
              <a:t>Fruit</a:t>
            </a:r>
            <a:r>
              <a:rPr lang="zh-CN" altLang="en-US"/>
              <a:t>和</a:t>
            </a:r>
            <a:r>
              <a:rPr lang="en-US" altLang="zh-CN"/>
              <a:t>Apple</a:t>
            </a:r>
            <a:r>
              <a:rPr lang="en-US" altLang="zh-CN"/>
              <a:t>),</a:t>
            </a:r>
            <a:endParaRPr lang="en-US" altLang="zh-CN"/>
          </a:p>
          <a:p>
            <a:r>
              <a:rPr lang="zh-CN" altLang="en-US"/>
              <a:t>无论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是否相关，</a:t>
            </a:r>
            <a:endParaRPr lang="zh-CN" altLang="en-US"/>
          </a:p>
          <a:p>
            <a:r>
              <a:rPr lang="en-US" altLang="zh-CN"/>
              <a:t>MyClass&lt;A&gt;</a:t>
            </a:r>
            <a:r>
              <a:rPr lang="zh-CN" altLang="en-US"/>
              <a:t>与</a:t>
            </a:r>
            <a:r>
              <a:rPr lang="en-US" altLang="zh-CN"/>
              <a:t>MyClass&lt;B&gt;</a:t>
            </a:r>
            <a:r>
              <a:rPr lang="zh-CN" altLang="en-US"/>
              <a:t>都没半毛钱关系，</a:t>
            </a:r>
            <a:endParaRPr lang="zh-CN" altLang="en-US"/>
          </a:p>
          <a:p>
            <a:r>
              <a:rPr lang="zh-CN" altLang="en-US"/>
              <a:t>它们的公共父对象是</a:t>
            </a:r>
            <a:r>
              <a:rPr lang="en-US" altLang="zh-CN"/>
              <a:t>Object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[KO@US5O1XVTF15ZKKQIR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95250"/>
            <a:ext cx="8610600" cy="2181225"/>
          </a:xfrm>
          <a:prstGeom prst="rect">
            <a:avLst/>
          </a:prstGeom>
        </p:spPr>
      </p:pic>
      <p:pic>
        <p:nvPicPr>
          <p:cNvPr id="4" name="图片 3" descr="R_$%0I`~821NA_)EWWNZZH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030" y="2381250"/>
            <a:ext cx="63246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790" y="3569970"/>
            <a:ext cx="10515600" cy="1111250"/>
          </a:xfrm>
        </p:spPr>
        <p:txBody>
          <a:bodyPr>
            <a:normAutofit fontScale="90000"/>
          </a:bodyPr>
          <a:p>
            <a:r>
              <a:rPr lang="zh-CN" altLang="en-US"/>
              <a:t>那么如何让水果盘子和苹果</a:t>
            </a:r>
            <a:br>
              <a:rPr lang="zh-CN" altLang="en-US"/>
            </a:br>
            <a:r>
              <a:rPr lang="zh-CN" altLang="en-US"/>
              <a:t>盘子直接发生关系呢</a:t>
            </a:r>
            <a:br>
              <a:rPr lang="zh-CN" altLang="en-US"/>
            </a:br>
            <a:r>
              <a:rPr lang="zh-CN" altLang="en-US"/>
              <a:t>通配符</a:t>
            </a:r>
            <a:r>
              <a:rPr lang="en-US" altLang="zh-CN"/>
              <a:t>&lt;?&gt;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苹果盘子可以变成水果盘子了</a:t>
            </a:r>
            <a:endParaRPr lang="en-US" altLang="zh-CN"/>
          </a:p>
        </p:txBody>
      </p:sp>
      <p:pic>
        <p:nvPicPr>
          <p:cNvPr id="3" name="图片 2" descr="@1~}4PLA{NF`Z}%`N@I}1@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795" y="1743075"/>
            <a:ext cx="962977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TQA_LHC`4{J0LY2_O7@V~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48875" cy="4457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270" y="2314575"/>
            <a:ext cx="2133600" cy="2143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7270" y="451548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但是这样子就完美了吗？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/>
              <a:t>转成</a:t>
            </a:r>
            <a:r>
              <a:rPr lang="en-US" altLang="zh-CN"/>
              <a:t>&lt;</a:t>
            </a:r>
            <a:r>
              <a:rPr lang="en-US" altLang="zh-CN"/>
              <a:t>? extends Fruit&gt;</a:t>
            </a:r>
            <a:r>
              <a:rPr lang="zh-CN" altLang="en-US"/>
              <a:t>后的后遗症</a:t>
            </a:r>
            <a:endParaRPr lang="zh-CN" altLang="en-US"/>
          </a:p>
        </p:txBody>
      </p:sp>
      <p:pic>
        <p:nvPicPr>
          <p:cNvPr id="3" name="图片 2" descr="8}DZ8%Y7H6T2RPPE[OI96D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781050"/>
            <a:ext cx="8715375" cy="2705100"/>
          </a:xfrm>
          <a:prstGeom prst="rect">
            <a:avLst/>
          </a:prstGeom>
        </p:spPr>
      </p:pic>
      <p:pic>
        <p:nvPicPr>
          <p:cNvPr id="4" name="图片 3" descr="6X~OBEV)ZSWHVK8]C599X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3600450"/>
            <a:ext cx="822960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但是这种不是严格的限制，反射可破</a:t>
            </a:r>
            <a:endParaRPr lang="zh-CN" altLang="en-US"/>
          </a:p>
        </p:txBody>
      </p:sp>
      <p:pic>
        <p:nvPicPr>
          <p:cNvPr id="3" name="图片 2" descr="G`QH6]Z2%T98@@SQ}2_U95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962660"/>
            <a:ext cx="10020300" cy="57721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埋个坑</a:t>
            </a:r>
            <a:endParaRPr lang="zh-CN" altLang="en-US"/>
          </a:p>
        </p:txBody>
      </p:sp>
      <p:pic>
        <p:nvPicPr>
          <p:cNvPr id="3" name="图片 2" descr="~)QZK2[XM)55I2]FPUAJT0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943610"/>
            <a:ext cx="10058400" cy="560006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LYUF)OWI8MH7FEF$NRYN7R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" y="85725"/>
            <a:ext cx="10058400" cy="4544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}KQ`V8A47M{ZKP3I)DEWC{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95250"/>
            <a:ext cx="10058400" cy="617029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A%[56[271B{YTH$7I2@J9`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665" y="1116965"/>
            <a:ext cx="10058400" cy="368744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&lt;?&gt;</a:t>
            </a:r>
            <a:endParaRPr lang="en-US" altLang="zh-CN"/>
          </a:p>
        </p:txBody>
      </p:sp>
      <p:pic>
        <p:nvPicPr>
          <p:cNvPr id="3" name="图片 2" descr="PO1]Y2(SOXFMRL2EHB5P`T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475" y="1480820"/>
            <a:ext cx="916305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JWK4QC}MG}QMTKO_%0D%[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1159510"/>
            <a:ext cx="10058400" cy="42519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Java</a:t>
            </a:r>
            <a:r>
              <a:rPr lang="zh-CN" altLang="en-US"/>
              <a:t>泛型</a:t>
            </a:r>
            <a:r>
              <a:rPr lang="en-US" altLang="zh-CN"/>
              <a:t>PESC</a:t>
            </a:r>
            <a:r>
              <a:rPr lang="zh-CN" altLang="en-US"/>
              <a:t>原则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2595" y="1201420"/>
            <a:ext cx="113880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如果你只需要从集合中获得类型T , 使用&lt;? extends T&gt;通配符</a:t>
            </a:r>
            <a:endParaRPr lang="zh-CN" altLang="en-US" sz="2800"/>
          </a:p>
          <a:p>
            <a:r>
              <a:rPr lang="zh-CN" altLang="en-US" sz="2800"/>
              <a:t>如果你只需要将类型T放到集合中, 使用&lt;? super T&gt;通配符</a:t>
            </a:r>
            <a:endParaRPr lang="zh-CN" altLang="en-US" sz="2800"/>
          </a:p>
          <a:p>
            <a:r>
              <a:rPr lang="zh-CN" altLang="en-US" sz="2800"/>
              <a:t>如果你既要获取又要放置元素，则不使用任何通配符。例如List&lt;Apple&gt;</a:t>
            </a:r>
            <a:endParaRPr lang="zh-CN" altLang="en-US" sz="2800"/>
          </a:p>
          <a:p>
            <a:r>
              <a:rPr lang="zh-CN" altLang="en-US" sz="2800"/>
              <a:t>PECS即 Producer extends Consumer super， 为了便于记忆。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为何要PECS原则？</a:t>
            </a:r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800"/>
              <a:t>提升了API的灵活性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&lt;?&gt;  </a:t>
            </a:r>
            <a:r>
              <a:rPr lang="zh-CN" altLang="en-US" sz="2800"/>
              <a:t>既不能存也不能取</a:t>
            </a:r>
            <a:endParaRPr lang="zh-CN" altLang="en-US"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应用场景</a:t>
            </a:r>
            <a:endParaRPr lang="zh-CN" altLang="en-US"/>
          </a:p>
        </p:txBody>
      </p:sp>
      <p:pic>
        <p:nvPicPr>
          <p:cNvPr id="3" name="图片 2" descr="B(1%X(5HT(CGNBV8Y96[KW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847725"/>
            <a:ext cx="7277100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K%DA(]H[(Q~U$[0YMB)933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" y="154305"/>
            <a:ext cx="9153525" cy="3057525"/>
          </a:xfrm>
          <a:prstGeom prst="rect">
            <a:avLst/>
          </a:prstGeom>
        </p:spPr>
      </p:pic>
      <p:pic>
        <p:nvPicPr>
          <p:cNvPr id="3" name="图片 2" descr=")WS]8J1L`[U6F0YJ2M@P)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3810000"/>
            <a:ext cx="9591675" cy="304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0525" y="3390265"/>
            <a:ext cx="3076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Collections.java</a:t>
            </a:r>
            <a:r>
              <a:rPr lang="zh-CN" altLang="en-US"/>
              <a:t>源码中的</a:t>
            </a:r>
            <a:r>
              <a:rPr lang="en-US" altLang="zh-CN"/>
              <a:t>copy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RxJava</a:t>
            </a:r>
            <a:r>
              <a:rPr lang="zh-CN" altLang="en-US"/>
              <a:t>中的应用</a:t>
            </a:r>
            <a:endParaRPr lang="zh-CN" altLang="en-US"/>
          </a:p>
        </p:txBody>
      </p:sp>
      <p:pic>
        <p:nvPicPr>
          <p:cNvPr id="3" name="图片 2" descr="J_DL6Y_ZW[{$0XTLU%(KAH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" y="1254760"/>
            <a:ext cx="10058400" cy="1390650"/>
          </a:xfrm>
          <a:prstGeom prst="rect">
            <a:avLst/>
          </a:prstGeom>
        </p:spPr>
      </p:pic>
      <p:pic>
        <p:nvPicPr>
          <p:cNvPr id="4" name="图片 3" descr="LU@A9%P0JO~7Y(NX]A03IL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" y="2799080"/>
            <a:ext cx="10058400" cy="301498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理解</a:t>
            </a:r>
            <a:endParaRPr lang="zh-CN" altLang="en-US"/>
          </a:p>
        </p:txBody>
      </p:sp>
      <p:pic>
        <p:nvPicPr>
          <p:cNvPr id="3" name="图片 2" descr="3X{CCL(3N5WP5G{G@DWI0`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" y="1029335"/>
            <a:ext cx="10058400" cy="659130"/>
          </a:xfrm>
          <a:prstGeom prst="rect">
            <a:avLst/>
          </a:prstGeom>
        </p:spPr>
      </p:pic>
      <p:pic>
        <p:nvPicPr>
          <p:cNvPr id="4" name="图片 3" descr="(0HKNJ]BO`6QS9066]RE3W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40" y="2762250"/>
            <a:ext cx="704850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通配符捕获</a:t>
            </a:r>
            <a:endParaRPr lang="zh-CN" altLang="en-US"/>
          </a:p>
        </p:txBody>
      </p:sp>
      <p:pic>
        <p:nvPicPr>
          <p:cNvPr id="3" name="图片 2" descr="109G_T$L31N~D7($~_NN3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" y="972185"/>
            <a:ext cx="10058400" cy="52736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1170" y="996315"/>
            <a:ext cx="111207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Plate</a:t>
            </a:r>
            <a:endParaRPr lang="en-US" altLang="zh-CN" sz="2800" b="1"/>
          </a:p>
          <a:p>
            <a:r>
              <a:rPr lang="en-US" altLang="zh-CN" sz="2800" b="1"/>
              <a:t>Plate&lt;Object&gt;</a:t>
            </a:r>
            <a:endParaRPr lang="en-US" altLang="zh-CN" sz="2800" b="1"/>
          </a:p>
          <a:p>
            <a:r>
              <a:rPr lang="en-US" altLang="zh-CN" sz="2800" b="1"/>
              <a:t>Plate&lt;?&gt;</a:t>
            </a:r>
            <a:endParaRPr lang="en-US" altLang="zh-CN" sz="2800" b="1"/>
          </a:p>
          <a:p>
            <a:r>
              <a:rPr lang="en-US" altLang="zh-CN" sz="2800" b="1"/>
              <a:t>Plate&lt;T&gt;</a:t>
            </a:r>
            <a:endParaRPr lang="en-US" altLang="zh-CN" sz="2800" b="1"/>
          </a:p>
          <a:p>
            <a:r>
              <a:rPr lang="en-US" altLang="zh-CN" sz="2800" b="1"/>
              <a:t>Plate&lt;? extends T&gt;</a:t>
            </a:r>
            <a:endParaRPr lang="en-US" altLang="zh-CN" sz="2800" b="1"/>
          </a:p>
          <a:p>
            <a:r>
              <a:rPr lang="en-US" altLang="zh-CN" sz="2800" b="1"/>
              <a:t>Plate&lt;? super T&gt;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再</a:t>
            </a:r>
            <a:r>
              <a:rPr lang="zh-CN" altLang="en-US"/>
              <a:t>看看使用泛型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泛型与反射</a:t>
            </a:r>
            <a:endParaRPr lang="zh-CN" altLang="en-US"/>
          </a:p>
        </p:txBody>
      </p:sp>
      <p:pic>
        <p:nvPicPr>
          <p:cNvPr id="3" name="图片 2" descr="NZE%WLN%9YM1`YCYR}ZXKT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1870075"/>
            <a:ext cx="10058400" cy="40112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1955" y="1134110"/>
            <a:ext cx="7392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泛型不是被擦除了吗？ 那为何还与反射有关？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如果这个盘子是只能放香蕉的</a:t>
            </a:r>
            <a:endParaRPr lang="zh-CN" altLang="en-US"/>
          </a:p>
        </p:txBody>
      </p:sp>
      <p:pic>
        <p:nvPicPr>
          <p:cNvPr id="3" name="图片 2" descr="EV%9CTJV$_~55W3S7JYA46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36700"/>
            <a:ext cx="10058400" cy="2372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101473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这里使用了泛型的盘子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泛型的盘子长啥样？</a:t>
            </a:r>
            <a:endParaRPr lang="zh-CN" altLang="en-US"/>
          </a:p>
        </p:txBody>
      </p:sp>
      <p:pic>
        <p:nvPicPr>
          <p:cNvPr id="4" name="图片 3" descr="1S4EBFM[CLAV}H}QBG`JMU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60" y="845185"/>
            <a:ext cx="8001000" cy="2419350"/>
          </a:xfrm>
          <a:prstGeom prst="rect">
            <a:avLst/>
          </a:prstGeom>
        </p:spPr>
      </p:pic>
      <p:pic>
        <p:nvPicPr>
          <p:cNvPr id="5" name="图片 4" descr="%R}~VC_HYCGZC@UVCT~VX[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" y="3293110"/>
            <a:ext cx="9229725" cy="2057400"/>
          </a:xfrm>
          <a:prstGeom prst="rect">
            <a:avLst/>
          </a:prstGeom>
        </p:spPr>
      </p:pic>
      <p:pic>
        <p:nvPicPr>
          <p:cNvPr id="6" name="图片 5" descr="79PAWOKXQ8(ZUQEMPJJDIO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5360035"/>
            <a:ext cx="636270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QA01S7A55PWK7IJ@CH]BEE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10" y="1156335"/>
            <a:ext cx="9934575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泛型基础小结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7660" y="1275715"/>
            <a:ext cx="1140841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Q:</a:t>
            </a:r>
            <a:r>
              <a:rPr lang="zh-CN" altLang="en-US" sz="2800"/>
              <a:t>什么是泛型？</a:t>
            </a:r>
            <a:endParaRPr lang="zh-CN" altLang="en-US" sz="2800"/>
          </a:p>
          <a:p>
            <a:r>
              <a:rPr lang="en-US" altLang="zh-CN" sz="2800"/>
              <a:t>A:J</a:t>
            </a:r>
            <a:r>
              <a:rPr lang="en-US" altLang="zh-CN" sz="2800">
                <a:sym typeface="+mn-ea"/>
              </a:rPr>
              <a:t>ava</a:t>
            </a:r>
            <a:r>
              <a:rPr lang="zh-CN" altLang="en-US" sz="2800">
                <a:sym typeface="+mn-ea"/>
              </a:rPr>
              <a:t>泛型</a:t>
            </a:r>
            <a:r>
              <a:rPr lang="en-US" altLang="zh-CN" sz="2800">
                <a:sym typeface="+mn-ea"/>
              </a:rPr>
              <a:t>(generics)</a:t>
            </a:r>
            <a:r>
              <a:rPr lang="zh-CN" altLang="en-US" sz="2800">
                <a:sym typeface="+mn-ea"/>
              </a:rPr>
              <a:t>是</a:t>
            </a:r>
            <a:r>
              <a:rPr lang="en-US" altLang="zh-CN" sz="2800">
                <a:sym typeface="+mn-ea"/>
              </a:rPr>
              <a:t>JDK5</a:t>
            </a:r>
            <a:r>
              <a:rPr lang="zh-CN" altLang="en-US" sz="2800">
                <a:sym typeface="+mn-ea"/>
              </a:rPr>
              <a:t>中引入的一种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参数化类型</a:t>
            </a:r>
            <a:r>
              <a:rPr lang="zh-CN" altLang="en-US" sz="2800">
                <a:sym typeface="+mn-ea"/>
              </a:rPr>
              <a:t>特性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Q:</a:t>
            </a:r>
            <a:r>
              <a:rPr lang="zh-CN" altLang="en-US" sz="2800">
                <a:sym typeface="+mn-ea"/>
              </a:rPr>
              <a:t>为什么使用泛型，使用泛型的好处？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A: 1. </a:t>
            </a:r>
            <a:r>
              <a:rPr lang="zh-CN" altLang="en-US" sz="2800">
                <a:sym typeface="+mn-ea"/>
              </a:rPr>
              <a:t>代码更健壮</a:t>
            </a:r>
            <a:r>
              <a:rPr lang="en-US" altLang="zh-CN" sz="2800">
                <a:sym typeface="+mn-ea"/>
              </a:rPr>
              <a:t>(</a:t>
            </a:r>
            <a:r>
              <a:rPr lang="zh-CN" altLang="en-US" sz="2800">
                <a:sym typeface="+mn-ea"/>
              </a:rPr>
              <a:t>只要编译期没有警告，那么运行期就不会出现      </a:t>
            </a:r>
            <a:r>
              <a:rPr lang="en-US" altLang="zh-CN" sz="2800">
                <a:sym typeface="+mn-ea"/>
              </a:rPr>
              <a:t>ClassCastException)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  2. </a:t>
            </a:r>
            <a:r>
              <a:rPr lang="zh-CN" altLang="en-US" sz="2800">
                <a:sym typeface="+mn-ea"/>
              </a:rPr>
              <a:t>代码更简洁</a:t>
            </a:r>
            <a:r>
              <a:rPr lang="en-US" altLang="zh-CN" sz="2800">
                <a:sym typeface="+mn-ea"/>
              </a:rPr>
              <a:t>(</a:t>
            </a:r>
            <a:r>
              <a:rPr lang="zh-CN" altLang="en-US" sz="2800">
                <a:sym typeface="+mn-ea"/>
              </a:rPr>
              <a:t>不用强转</a:t>
            </a:r>
            <a:r>
              <a:rPr lang="en-US" altLang="zh-CN" sz="2800">
                <a:sym typeface="+mn-ea"/>
              </a:rPr>
              <a:t>)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  3. </a:t>
            </a:r>
            <a:r>
              <a:rPr lang="zh-CN" altLang="en-US" sz="2800">
                <a:sym typeface="+mn-ea"/>
              </a:rPr>
              <a:t>代码更灵活，复用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2369</Words>
  <Application>WPS 演示</Application>
  <PresentationFormat>宽屏</PresentationFormat>
  <Paragraphs>199</Paragraphs>
  <Slides>50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Arial</vt:lpstr>
      <vt:lpstr>宋体</vt:lpstr>
      <vt:lpstr>Wingdings</vt:lpstr>
      <vt:lpstr>Calibri</vt:lpstr>
      <vt:lpstr>等线</vt:lpstr>
      <vt:lpstr>等线 Light</vt:lpstr>
      <vt:lpstr>微软雅黑</vt:lpstr>
      <vt:lpstr>Arial Unicode MS</vt:lpstr>
      <vt:lpstr>Office 主题​​</vt:lpstr>
      <vt:lpstr>Java进阶-泛型</vt:lpstr>
      <vt:lpstr>没有泛型的世界</vt:lpstr>
      <vt:lpstr>剧本</vt:lpstr>
      <vt:lpstr>PowerPoint 演示文稿</vt:lpstr>
      <vt:lpstr>再看看使用泛型</vt:lpstr>
      <vt:lpstr>如果这个盘子是只能放香蕉的</vt:lpstr>
      <vt:lpstr>泛型的盘子长啥样？</vt:lpstr>
      <vt:lpstr>PowerPoint 演示文稿</vt:lpstr>
      <vt:lpstr>泛型基础小结</vt:lpstr>
      <vt:lpstr>参数化类型</vt:lpstr>
      <vt:lpstr>泛型增加代码复用性</vt:lpstr>
      <vt:lpstr>在看看Java是如何处理泛型的？</vt:lpstr>
      <vt:lpstr>揭秘泛型类的本质1</vt:lpstr>
      <vt:lpstr>揭秘泛型类的本质2</vt:lpstr>
      <vt:lpstr>PowerPoint 演示文稿</vt:lpstr>
      <vt:lpstr>使用ASM ByteCode Viewer查看</vt:lpstr>
      <vt:lpstr>PowerPoint 演示文稿</vt:lpstr>
      <vt:lpstr>泛型擦除的残留</vt:lpstr>
      <vt:lpstr>泛型擦除</vt:lpstr>
      <vt:lpstr>使用泛型以及泛型擦除带来的影响(副作用)</vt:lpstr>
      <vt:lpstr>使用泛型以及泛型擦除带来的影响(副作用)</vt:lpstr>
      <vt:lpstr>使用泛型以及泛型擦除带来的影响(副作用)</vt:lpstr>
      <vt:lpstr>使用泛型以及泛型擦除带来的影响(副作用)</vt:lpstr>
      <vt:lpstr>使用泛型以及泛型擦除带来的影响(副作用)</vt:lpstr>
      <vt:lpstr>使用泛型以及泛型擦除带来的影响(副作用)</vt:lpstr>
      <vt:lpstr>春节，小明来小丽家了...</vt:lpstr>
      <vt:lpstr>剧本</vt:lpstr>
      <vt:lpstr>PowerPoint 演示文稿</vt:lpstr>
      <vt:lpstr>现实中</vt:lpstr>
      <vt:lpstr>Java泛型中呢？</vt:lpstr>
      <vt:lpstr>泛型，继承和子类型</vt:lpstr>
      <vt:lpstr>PowerPoint 演示文稿</vt:lpstr>
      <vt:lpstr>那么如何让水果盘子和苹果 盘子直接发生关系呢 通配符&lt;?&gt;</vt:lpstr>
      <vt:lpstr>苹果盘子可以变成水果盘子了pan'z</vt:lpstr>
      <vt:lpstr>PowerPoint 演示文稿</vt:lpstr>
      <vt:lpstr>转成&lt;? extends Fruit&gt;后的后遗症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Java泛型PESC原则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723</cp:revision>
  <dcterms:created xsi:type="dcterms:W3CDTF">2016-08-30T15:34:00Z</dcterms:created>
  <dcterms:modified xsi:type="dcterms:W3CDTF">2020-04-23T11:57:13Z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