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sldIdLst>
    <p:sldId id="381" r:id="rId4"/>
    <p:sldId id="561" r:id="rId5"/>
    <p:sldId id="562" r:id="rId6"/>
    <p:sldId id="563" r:id="rId8"/>
    <p:sldId id="569" r:id="rId9"/>
    <p:sldId id="596" r:id="rId10"/>
    <p:sldId id="535" r:id="rId11"/>
    <p:sldId id="549" r:id="rId12"/>
    <p:sldId id="571" r:id="rId13"/>
    <p:sldId id="536" r:id="rId14"/>
    <p:sldId id="597" r:id="rId15"/>
    <p:sldId id="35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4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176" y="368"/>
      </p:cViewPr>
      <p:guideLst>
        <p:guide orient="horz" pos="20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25.xml"/><Relationship Id="rId17" Type="http://schemas.openxmlformats.org/officeDocument/2006/relationships/tags" Target="../tags/tag24.xml"/><Relationship Id="rId16" Type="http://schemas.openxmlformats.org/officeDocument/2006/relationships/tags" Target="../tags/tag23.xml"/><Relationship Id="rId15" Type="http://schemas.openxmlformats.org/officeDocument/2006/relationships/tags" Target="../tags/tag22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jpeg"/><Relationship Id="rId3" Type="http://schemas.openxmlformats.org/officeDocument/2006/relationships/image" Target="../media/image8.png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2828925" y="4206875"/>
            <a:ext cx="6097588" cy="29686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 fontAlgn="auto"/>
            <a:r>
              <a:rPr lang="en-US" altLang="zh-CN" sz="1335" strike="noStrike" noProof="1" smtClean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THANK </a:t>
            </a:r>
            <a:r>
              <a:rPr lang="en-US" altLang="zh-CN" sz="1335" strike="noStrike" noProof="1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YOU FOR WATCHING</a:t>
            </a:r>
            <a:endParaRPr lang="zh-CN" altLang="en-US" sz="1335" strike="noStrike" noProof="1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1" name="PA_组合 20"/>
          <p:cNvGrpSpPr/>
          <p:nvPr/>
        </p:nvGrpSpPr>
        <p:grpSpPr>
          <a:xfrm>
            <a:off x="-25400" y="3955098"/>
            <a:ext cx="12192000" cy="71437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7897" name="Picture 5" descr="C:\Users\dev\Desktop\x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50" y="420688"/>
            <a:ext cx="1331913" cy="13319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8" name="文本框 1"/>
          <p:cNvSpPr txBox="1"/>
          <p:nvPr/>
        </p:nvSpPr>
        <p:spPr>
          <a:xfrm>
            <a:off x="2219325" y="1861185"/>
            <a:ext cx="7915275" cy="8788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60000"/>
              </a:lnSpc>
            </a:pPr>
            <a:r>
              <a:rPr lang="en-US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Fragment</a:t>
            </a:r>
            <a:r>
              <a:rPr lang="zh-CN" altLang="en-US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你应该知道的一切</a:t>
            </a:r>
            <a:endParaRPr lang="zh-CN" altLang="en-US" sz="3200" dirty="0" smtClean="0">
              <a:solidFill>
                <a:srgbClr val="FF0000"/>
              </a:solidFill>
              <a:latin typeface="等线" panose="02010600030101010101" charset="-122"/>
              <a:ea typeface="宋体" panose="02010600030101010101" pitchFamily="2" charset="-122"/>
            </a:endParaRPr>
          </a:p>
        </p:txBody>
      </p:sp>
      <p:grpSp>
        <p:nvGrpSpPr>
          <p:cNvPr id="37899" name="组合 1"/>
          <p:cNvGrpSpPr/>
          <p:nvPr/>
        </p:nvGrpSpPr>
        <p:grpSpPr>
          <a:xfrm>
            <a:off x="4286250" y="4562482"/>
            <a:ext cx="4092877" cy="369332"/>
            <a:chOff x="1139058" y="5604513"/>
            <a:chExt cx="4093013" cy="368776"/>
          </a:xfrm>
        </p:grpSpPr>
        <p:grpSp>
          <p:nvGrpSpPr>
            <p:cNvPr id="37900" name="PA_组合 23"/>
            <p:cNvGrpSpPr/>
            <p:nvPr/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2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3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05" name="PA_文本框 19"/>
            <p:cNvSpPr txBox="1"/>
            <p:nvPr>
              <p:custDataLst>
                <p:tags r:id="rId3"/>
              </p:custDataLst>
            </p:nvPr>
          </p:nvSpPr>
          <p:spPr>
            <a:xfrm>
              <a:off x="1498233" y="5604513"/>
              <a:ext cx="3733838" cy="3687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defTabSz="1219200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2124346685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906" name="组合 2"/>
          <p:cNvGrpSpPr/>
          <p:nvPr/>
        </p:nvGrpSpPr>
        <p:grpSpPr>
          <a:xfrm>
            <a:off x="4319588" y="5273675"/>
            <a:ext cx="4000500" cy="368300"/>
            <a:chOff x="4060522" y="5638470"/>
            <a:chExt cx="4001459" cy="367746"/>
          </a:xfrm>
        </p:grpSpPr>
        <p:grpSp>
          <p:nvGrpSpPr>
            <p:cNvPr id="37907" name="PA_组合 14"/>
            <p:cNvGrpSpPr/>
            <p:nvPr/>
          </p:nvGrpSpPr>
          <p:grpSpPr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9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9" name="Group 16"/>
              <p:cNvGrpSpPr/>
              <p:nvPr/>
            </p:nvGrpSpPr>
            <p:grpSpPr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10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12" name="PA_文本框 20"/>
            <p:cNvSpPr txBox="1"/>
            <p:nvPr>
              <p:custDataLst>
                <p:tags r:id="rId4"/>
              </p:custDataLst>
            </p:nvPr>
          </p:nvSpPr>
          <p:spPr>
            <a:xfrm>
              <a:off x="4411254" y="5638470"/>
              <a:ext cx="3650727" cy="3677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defTabSz="1219200"/>
              <a:r>
                <a:rPr lang="zh-CN" altLang="en-US"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课程咨询依娜老师：</a:t>
              </a:r>
              <a:r>
                <a:rPr lang="en-US" altLang="zh-CN" b="1"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2133576719</a:t>
              </a:r>
              <a:endParaRPr lang="en-US" altLang="zh-CN" b="1" dirty="0">
                <a:solidFill>
                  <a:srgbClr val="7A7A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入栈操作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6" name="矩形 5"/>
          <p:cNvSpPr/>
          <p:nvPr/>
        </p:nvSpPr>
        <p:spPr>
          <a:xfrm>
            <a:off x="413209" y="138998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Verdana" panose="020B0604030504040204" charset="0"/>
              </a:rPr>
              <a:t>入栈：</a:t>
            </a:r>
            <a:br>
              <a:rPr lang="zh-CN" altLang="en-US" dirty="0"/>
            </a:br>
            <a:r>
              <a:rPr lang="en-US" altLang="zh-CN" dirty="0" smtClean="0">
                <a:solidFill>
                  <a:srgbClr val="008000"/>
                </a:solidFill>
                <a:latin typeface="Verdana" panose="020B0604030504040204" charset="0"/>
              </a:rPr>
              <a:t>push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  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charset="0"/>
              </a:rPr>
              <a:t>--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向栈中添加元素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707232" y="386048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10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707231" y="352646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901512" y="39457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栈底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876805" y="34604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栈顶</a:t>
            </a:r>
            <a:endParaRPr kumimoji="1" lang="zh-CN" altLang="en-US" dirty="0"/>
          </a:p>
        </p:txBody>
      </p:sp>
      <p:cxnSp>
        <p:nvCxnSpPr>
          <p:cNvPr id="21" name="直线箭头连接符 20"/>
          <p:cNvCxnSpPr>
            <a:stCxn id="21" idx="3"/>
          </p:cNvCxnSpPr>
          <p:nvPr/>
        </p:nvCxnSpPr>
        <p:spPr>
          <a:xfrm flipV="1">
            <a:off x="1547843" y="4042413"/>
            <a:ext cx="1159389" cy="8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506961" y="48137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入栈前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6221019" y="3845453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10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221018" y="3511433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221018" y="3145525"/>
            <a:ext cx="1353787" cy="3638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40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4415299" y="39306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栈底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4415299" y="31593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栈顶</a:t>
            </a:r>
            <a:endParaRPr kumimoji="1" lang="zh-CN" altLang="en-US" dirty="0"/>
          </a:p>
        </p:txBody>
      </p:sp>
      <p:cxnSp>
        <p:nvCxnSpPr>
          <p:cNvPr id="29" name="直线箭头连接符 28"/>
          <p:cNvCxnSpPr/>
          <p:nvPr/>
        </p:nvCxnSpPr>
        <p:spPr>
          <a:xfrm flipV="1">
            <a:off x="5061630" y="3327458"/>
            <a:ext cx="1159388" cy="1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V="1">
            <a:off x="5061630" y="4027386"/>
            <a:ext cx="1159389" cy="8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020748" y="47987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入栈动作</a:t>
            </a:r>
            <a:endParaRPr kumimoji="1"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9788477" y="401288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10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9788476" y="367886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7982757" y="40981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栈底</a:t>
            </a:r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7982757" y="3410793"/>
            <a:ext cx="64633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栈顶</a:t>
            </a:r>
            <a:endParaRPr kumimoji="1" lang="zh-CN" altLang="en-US" dirty="0"/>
          </a:p>
        </p:txBody>
      </p:sp>
      <p:cxnSp>
        <p:nvCxnSpPr>
          <p:cNvPr id="37" name="直线箭头连接符 36"/>
          <p:cNvCxnSpPr/>
          <p:nvPr/>
        </p:nvCxnSpPr>
        <p:spPr>
          <a:xfrm flipV="1">
            <a:off x="8514153" y="3559843"/>
            <a:ext cx="1159388" cy="1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/>
          <p:nvPr/>
        </p:nvCxnSpPr>
        <p:spPr>
          <a:xfrm flipV="1">
            <a:off x="8629088" y="4194813"/>
            <a:ext cx="1159389" cy="8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9588206" y="49661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入栈后</a:t>
            </a:r>
            <a:endParaRPr kumimoji="1" lang="zh-CN" altLang="en-US" dirty="0"/>
          </a:p>
        </p:txBody>
      </p:sp>
      <p:cxnSp>
        <p:nvCxnSpPr>
          <p:cNvPr id="11" name="曲线连接符 10"/>
          <p:cNvCxnSpPr>
            <a:endCxn id="26" idx="0"/>
          </p:cNvCxnSpPr>
          <p:nvPr/>
        </p:nvCxnSpPr>
        <p:spPr>
          <a:xfrm rot="16200000" flipH="1">
            <a:off x="5588529" y="1836141"/>
            <a:ext cx="1664455" cy="954312"/>
          </a:xfrm>
          <a:prstGeom prst="curvedConnector3">
            <a:avLst>
              <a:gd name="adj1" fmla="val 12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013737" y="5387149"/>
            <a:ext cx="92551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000000"/>
                </a:solidFill>
                <a:latin typeface="Verdana" panose="020B0604030504040204" charset="0"/>
              </a:rPr>
              <a:t>入栈</a:t>
            </a:r>
            <a:r>
              <a:rPr lang="zh-CN" altLang="en-US" b="1" dirty="0">
                <a:solidFill>
                  <a:srgbClr val="000000"/>
                </a:solidFill>
                <a:latin typeface="Verdana" panose="020B0604030504040204" charset="0"/>
              </a:rPr>
              <a:t>前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：栈顶元素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charset="0"/>
              </a:rPr>
              <a:t>是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2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charset="0"/>
              </a:rPr>
              <a:t>0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。此时，栈中的元素依次是 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charset="0"/>
              </a:rPr>
              <a:t>20 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--&gt; 10 </a:t>
            </a:r>
            <a:br>
              <a:rPr lang="zh-CN" altLang="en-US" dirty="0"/>
            </a:br>
            <a:r>
              <a:rPr lang="zh-CN" altLang="en-US" b="1" dirty="0" smtClean="0">
                <a:solidFill>
                  <a:srgbClr val="000000"/>
                </a:solidFill>
                <a:latin typeface="Verdana" panose="020B0604030504040204" charset="0"/>
              </a:rPr>
              <a:t>入栈</a:t>
            </a:r>
            <a:r>
              <a:rPr lang="zh-CN" altLang="en-US" b="1" dirty="0">
                <a:solidFill>
                  <a:srgbClr val="000000"/>
                </a:solidFill>
                <a:latin typeface="Verdana" panose="020B0604030504040204" charset="0"/>
              </a:rPr>
              <a:t>后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charset="0"/>
              </a:rPr>
              <a:t>：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charset="0"/>
              </a:rPr>
              <a:t>40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charset="0"/>
              </a:rPr>
              <a:t>入栈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之后，栈顶元素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charset="0"/>
              </a:rPr>
              <a:t>变成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charset="0"/>
              </a:rPr>
              <a:t>40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。此时，栈中的元素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charset="0"/>
              </a:rPr>
              <a:t>依次是 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charset="0"/>
              </a:rPr>
              <a:t>40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charset="0"/>
              </a:rPr>
              <a:t>--&gt;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20 --&gt; 10</a:t>
            </a:r>
            <a:endParaRPr lang="zh-CN" altLang="en-US" dirty="0"/>
          </a:p>
        </p:txBody>
      </p:sp>
      <p:cxnSp>
        <p:nvCxnSpPr>
          <p:cNvPr id="440" name="直线箭头连接符 439"/>
          <p:cNvCxnSpPr>
            <a:stCxn id="19" idx="3"/>
            <a:endCxn id="15" idx="1"/>
          </p:cNvCxnSpPr>
          <p:nvPr/>
        </p:nvCxnSpPr>
        <p:spPr>
          <a:xfrm>
            <a:off x="1523136" y="3645155"/>
            <a:ext cx="1184095" cy="63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矩形 444"/>
          <p:cNvSpPr/>
          <p:nvPr/>
        </p:nvSpPr>
        <p:spPr>
          <a:xfrm>
            <a:off x="9788475" y="3336357"/>
            <a:ext cx="1353787" cy="3638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40</a:t>
            </a:r>
            <a:endParaRPr kumimoji="1" lang="zh-CN" altLang="en-US" dirty="0"/>
          </a:p>
        </p:txBody>
      </p:sp>
      <p:cxnSp>
        <p:nvCxnSpPr>
          <p:cNvPr id="447" name="直线连接符 446"/>
          <p:cNvCxnSpPr/>
          <p:nvPr/>
        </p:nvCxnSpPr>
        <p:spPr>
          <a:xfrm flipH="1" flipV="1">
            <a:off x="2707230" y="2957081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线连接符 450"/>
          <p:cNvCxnSpPr/>
          <p:nvPr/>
        </p:nvCxnSpPr>
        <p:spPr>
          <a:xfrm flipH="1" flipV="1">
            <a:off x="6221016" y="2942054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线连接符 451"/>
          <p:cNvCxnSpPr/>
          <p:nvPr/>
        </p:nvCxnSpPr>
        <p:spPr>
          <a:xfrm flipH="1" flipV="1">
            <a:off x="4057364" y="2967812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线连接符 452"/>
          <p:cNvCxnSpPr/>
          <p:nvPr/>
        </p:nvCxnSpPr>
        <p:spPr>
          <a:xfrm flipH="1" flipV="1">
            <a:off x="7571154" y="2952785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线连接符 453"/>
          <p:cNvCxnSpPr/>
          <p:nvPr/>
        </p:nvCxnSpPr>
        <p:spPr>
          <a:xfrm flipH="1" flipV="1">
            <a:off x="9784182" y="3130943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线连接符 454"/>
          <p:cNvCxnSpPr/>
          <p:nvPr/>
        </p:nvCxnSpPr>
        <p:spPr>
          <a:xfrm flipH="1" flipV="1">
            <a:off x="11134315" y="3128795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Fragment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360" y="932815"/>
            <a:ext cx="5542915" cy="51238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TAHNK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60091" y="5476597"/>
            <a:ext cx="3424322" cy="478155"/>
            <a:chOff x="1139058" y="5549903"/>
            <a:chExt cx="3424322" cy="478155"/>
          </a:xfrm>
        </p:grpSpPr>
        <p:grpSp>
          <p:nvGrpSpPr>
            <p:cNvPr id="3" name="PA_组合 23"/>
            <p:cNvGrpSpPr/>
            <p:nvPr>
              <p:custDataLst>
                <p:tags r:id="rId2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8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397905" y="5549903"/>
              <a:ext cx="3165475" cy="478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主讲老师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sym typeface="等线" panose="02010600030101010101" charset="-122"/>
                </a:rPr>
                <a:t>2124346685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endParaRPr>
            </a:p>
          </p:txBody>
        </p:sp>
      </p:grpSp>
      <p:grpSp>
        <p:nvGrpSpPr>
          <p:cNvPr id="9" name="组合 2"/>
          <p:cNvGrpSpPr/>
          <p:nvPr/>
        </p:nvGrpSpPr>
        <p:grpSpPr>
          <a:xfrm>
            <a:off x="6359105" y="5531207"/>
            <a:ext cx="4028342" cy="369332"/>
            <a:chOff x="4060522" y="5638470"/>
            <a:chExt cx="4028342" cy="369332"/>
          </a:xfrm>
        </p:grpSpPr>
        <p:grpSp>
          <p:nvGrpSpPr>
            <p:cNvPr id="10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3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3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5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411254" y="5638470"/>
              <a:ext cx="36776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8565"/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课程咨询依娜老师：</a:t>
              </a:r>
              <a:r>
                <a:rPr lang="en-US" altLang="zh-CN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2133576719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PA_组合 20"/>
          <p:cNvGrpSpPr/>
          <p:nvPr>
            <p:custDataLst>
              <p:tags r:id="rId6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组合 48"/>
          <p:cNvGrpSpPr/>
          <p:nvPr/>
        </p:nvGrpSpPr>
        <p:grpSpPr>
          <a:xfrm>
            <a:off x="3411209" y="429583"/>
            <a:ext cx="5296253" cy="5015263"/>
            <a:chOff x="2666060" y="1779854"/>
            <a:chExt cx="4914727" cy="4653979"/>
          </a:xfrm>
        </p:grpSpPr>
        <p:sp>
          <p:nvSpPr>
            <p:cNvPr id="50" name="任意多边形: 形状 11"/>
            <p:cNvSpPr/>
            <p:nvPr/>
          </p:nvSpPr>
          <p:spPr>
            <a:xfrm>
              <a:off x="3099814" y="192397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: 形状 10"/>
            <p:cNvSpPr/>
            <p:nvPr/>
          </p:nvSpPr>
          <p:spPr>
            <a:xfrm>
              <a:off x="3099814" y="2052932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: 形状 12"/>
            <p:cNvSpPr/>
            <p:nvPr/>
          </p:nvSpPr>
          <p:spPr>
            <a:xfrm>
              <a:off x="3533568" y="212499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: 形状 13"/>
            <p:cNvSpPr/>
            <p:nvPr/>
          </p:nvSpPr>
          <p:spPr>
            <a:xfrm>
              <a:off x="2666060" y="1980870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: 形状 14"/>
            <p:cNvSpPr/>
            <p:nvPr/>
          </p:nvSpPr>
          <p:spPr>
            <a:xfrm>
              <a:off x="3099814" y="225394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15"/>
            <p:cNvSpPr/>
            <p:nvPr/>
          </p:nvSpPr>
          <p:spPr>
            <a:xfrm>
              <a:off x="3316691" y="177985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: 形状 16"/>
            <p:cNvSpPr/>
            <p:nvPr/>
          </p:nvSpPr>
          <p:spPr>
            <a:xfrm>
              <a:off x="3533568" y="1980870"/>
              <a:ext cx="3909150" cy="415345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6784790" y="4932746"/>
              <a:ext cx="795997" cy="79599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5224667" y="5906881"/>
              <a:ext cx="526952" cy="526952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2969254" y="1837290"/>
              <a:ext cx="361967" cy="36196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文本框 21"/>
          <p:cNvSpPr txBox="1"/>
          <p:nvPr/>
        </p:nvSpPr>
        <p:spPr>
          <a:xfrm>
            <a:off x="3339259" y="1645369"/>
            <a:ext cx="54332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mtClean="0">
                <a:solidFill>
                  <a:schemeClr val="bg1"/>
                </a:solidFill>
                <a:ea typeface="微软雅黑" panose="020B0503020204020204" pitchFamily="34" charset="-122"/>
              </a:rPr>
              <a:t>享学课堂  </a:t>
            </a:r>
            <a:endParaRPr lang="en-US" altLang="zh-CN" sz="5400" smtClean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smtClean="0">
                <a:solidFill>
                  <a:schemeClr val="bg1"/>
                </a:solidFill>
                <a:ea typeface="微软雅黑" panose="020B0503020204020204" pitchFamily="34" charset="-122"/>
              </a:rPr>
              <a:t>   谢谢您的参与！</a:t>
            </a:r>
            <a:endParaRPr lang="zh-CN" altLang="en-US" sz="3600" smtClean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6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讲师简介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819910" y="2091055"/>
            <a:ext cx="4937760" cy="8125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享学课堂 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-Zero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系统架构师、项目经理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" name="TextBox 16"/>
          <p:cNvSpPr txBox="1"/>
          <p:nvPr/>
        </p:nvSpPr>
        <p:spPr>
          <a:xfrm>
            <a:off x="1873250" y="2973070"/>
            <a:ext cx="4126230" cy="33235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前阿里P7移动架构师，曾就职于Nubia等一线互联网公司。有多年的项目研发经验，精通Android 高级控件开发，性能优化，多种开源框架开发经验，热爱代码，对Android情有独钟，讲课生动，有激情。</a:t>
            </a:r>
            <a:endParaRPr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◆ </a:t>
            </a:r>
            <a:r>
              <a:rPr 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QQ：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2124346685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513" y="209122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享学讲师团队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8" name="文本框 1"/>
          <p:cNvSpPr txBox="1"/>
          <p:nvPr/>
        </p:nvSpPr>
        <p:spPr>
          <a:xfrm>
            <a:off x="327934" y="4047356"/>
            <a:ext cx="2253069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Alvin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曾就业于三星中国研究院及小米旗下互联网公司</a:t>
            </a:r>
            <a:r>
              <a:rPr lang="zh-CN" altLang="en-US" sz="105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担任</a:t>
            </a:r>
            <a:r>
              <a:rPr lang="en-US" altLang="zh-CN" sz="1050" dirty="0" err="1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任软件工程师及项目经理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拥有扎实的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C/Java 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基础，深入研究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系统多年。</a:t>
            </a:r>
            <a:endParaRPr lang="en-US" altLang="zh-CN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讲课形象生动，热情洋溢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4"/>
          <p:cNvSpPr txBox="1"/>
          <p:nvPr/>
        </p:nvSpPr>
        <p:spPr>
          <a:xfrm>
            <a:off x="3185623" y="4047356"/>
            <a:ext cx="2063032" cy="20497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Lison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复旦大学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工程硕士，专注技术十年，产品控、代码控，拥有丰富的项目经验，主持研发了多个成功上线的大型互联网项目。热爱互联网，热衷于各种Web技术，精通JAVA、J2EE和前端开发，擅长互联网高并发、高可靠架构设计，有丰富的实战经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5"/>
          <p:cNvSpPr txBox="1"/>
          <p:nvPr/>
        </p:nvSpPr>
        <p:spPr>
          <a:xfrm>
            <a:off x="8836221" y="4047356"/>
            <a:ext cx="232709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zero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/>
              <a:t>前阿里</a:t>
            </a:r>
            <a:r>
              <a:rPr lang="en-US" altLang="zh-CN" sz="1050" dirty="0"/>
              <a:t>P7</a:t>
            </a:r>
            <a:r>
              <a:rPr lang="zh-CN" altLang="en-US" sz="1050" dirty="0"/>
              <a:t>移动架构师，曾就职于</a:t>
            </a:r>
            <a:r>
              <a:rPr lang="en-US" altLang="zh-CN" sz="1050" dirty="0"/>
              <a:t>Nubia</a:t>
            </a:r>
            <a:r>
              <a:rPr lang="zh-CN" altLang="en-US" sz="1050" dirty="0"/>
              <a:t>等一线互联网公司。有多年的项目研发经验，精通</a:t>
            </a:r>
            <a:r>
              <a:rPr lang="en-US" altLang="zh-CN" sz="1050" dirty="0"/>
              <a:t>Android </a:t>
            </a:r>
            <a:r>
              <a:rPr lang="zh-CN" altLang="en-US" sz="1050" dirty="0"/>
              <a:t>高级控件开发，性能优化，多种开源框架开发经验，热爱代码，对</a:t>
            </a:r>
            <a:r>
              <a:rPr lang="en-US" altLang="zh-CN" sz="1050" dirty="0"/>
              <a:t>Android</a:t>
            </a:r>
            <a:r>
              <a:rPr lang="zh-CN" altLang="en-US" sz="1050" dirty="0"/>
              <a:t>情有独钟，讲课生动，有激情。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文本框 4"/>
          <p:cNvSpPr txBox="1"/>
          <p:nvPr/>
        </p:nvSpPr>
        <p:spPr>
          <a:xfrm>
            <a:off x="5901978" y="4154549"/>
            <a:ext cx="232792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Allen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国防科技大学计算机系研究生毕业， 十余年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 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及移动互联网开发经验，曾担任爱立信技术总监，华为技术总监，北电技术总监，对全栈有自己独特的见解，热爱技术，热爱互联网，实战经验非常丰富。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0" name="Picture 2" descr="C:\Users\dev\Desktop\微信图片_2018072314264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102" y="1053600"/>
            <a:ext cx="2203511" cy="278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图片 35" descr="上半身_修改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6328" y="1067805"/>
            <a:ext cx="2214675" cy="26932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6431" y="1311886"/>
            <a:ext cx="2878712" cy="22682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5823" y="100664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095123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91795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384897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596331" y="4149053"/>
            <a:ext cx="2207199" cy="709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Fragment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生命周期探索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1251676" y="4271620"/>
            <a:ext cx="1847215" cy="13271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各种</a:t>
            </a: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fragment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的坑演示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395923" y="3595131"/>
            <a:ext cx="199453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Fragment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的事务管理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3703227" y="3556386"/>
            <a:ext cx="199453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Fragment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的生命周期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344709" y="3556386"/>
            <a:ext cx="1704676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en-US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Fragment</a:t>
            </a:r>
            <a:r>
              <a:rPr lang="zh-CN" altLang="en-US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的各种坑</a:t>
            </a:r>
            <a:endParaRPr lang="zh-CN" altLang="en-US" sz="1600" b="1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01902" y="2617365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467568" y="4149053"/>
            <a:ext cx="1968289" cy="709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50000"/>
              </a:lnSpc>
            </a:pPr>
            <a:r>
              <a:rPr 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fragment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事务管理流程分析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93076" y="41547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2" grpId="0" bldLvl="0" animBg="1"/>
      <p:bldP spid="73" grpId="0" bldLvl="0" animBg="1"/>
      <p:bldP spid="60" grpId="0"/>
      <p:bldP spid="61" grpId="0"/>
      <p:bldP spid="64" grpId="0"/>
      <p:bldP spid="65" grpId="0"/>
      <p:bldP spid="66" grpId="0"/>
      <p:bldP spid="40" grpId="0"/>
      <p:bldP spid="43" grpId="0" bldLvl="0" animBg="1"/>
      <p:bldP spid="51" grpId="0" animBg="1" autoUpdateAnimBg="0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什么是内存重启？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3" name="文本框 2"/>
          <p:cNvSpPr txBox="1"/>
          <p:nvPr/>
        </p:nvSpPr>
        <p:spPr>
          <a:xfrm>
            <a:off x="554990" y="1772285"/>
            <a:ext cx="591185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app运行在后台的时候，系统资源紧张的时候导致把app的资源全部回收（杀死app的进程），这时把app再从后台返回到前台时，app会重启</a:t>
            </a:r>
            <a:endParaRPr lang="zh-CN" altLang="en-US"/>
          </a:p>
        </p:txBody>
      </p:sp>
      <p:pic>
        <p:nvPicPr>
          <p:cNvPr id="5" name="图片 4" descr="29OMF685}ZP]UK9D]D068$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8870" y="932815"/>
            <a:ext cx="3317875" cy="59759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4990" y="3221355"/>
            <a:ext cx="364871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  <a:p>
            <a:r>
              <a:rPr lang="zh-CN" altLang="en-US"/>
              <a:t># Kill the app by PID</a:t>
            </a:r>
            <a:endParaRPr lang="zh-CN" altLang="en-US"/>
          </a:p>
          <a:p>
            <a:r>
              <a:rPr lang="zh-CN" altLang="en-US"/>
              <a:t>adb shell kill -9 </a:t>
            </a:r>
            <a:r>
              <a:rPr lang="en-US" altLang="zh-CN"/>
              <a:t>pid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Fragment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的生命周期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3270" y="-292735"/>
            <a:ext cx="4340860" cy="130943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什么是栈？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190" y="2684145"/>
            <a:ext cx="2980690" cy="1990725"/>
          </a:xfrm>
          <a:prstGeom prst="rect">
            <a:avLst/>
          </a:prstGeom>
        </p:spPr>
      </p:pic>
      <p:pic>
        <p:nvPicPr>
          <p:cNvPr id="4" name="Picture 2" descr="D:\学习资料\ppt\图片素材\锐普图片\创意图片\创意图片ww.rapidppt.com (18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49" y="1503219"/>
            <a:ext cx="3854450" cy="385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什么是栈？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矩形 3"/>
          <p:cNvSpPr/>
          <p:nvPr/>
        </p:nvSpPr>
        <p:spPr>
          <a:xfrm>
            <a:off x="554877" y="2038286"/>
            <a:ext cx="3907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Verdana" panose="020B0604030504040204" charset="0"/>
              </a:rPr>
              <a:t>先进后出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(FILO, First In Last Out)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54877" y="2501919"/>
            <a:ext cx="4905510" cy="36933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Verdana" panose="020B0604030504040204" charset="0"/>
              </a:rPr>
              <a:t>向栈中添加</a:t>
            </a:r>
            <a:r>
              <a:rPr lang="en-US" altLang="zh-CN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Verdana" panose="020B0604030504040204" charset="0"/>
              </a:rPr>
              <a:t>/</a:t>
            </a:r>
            <a:r>
              <a:rPr lang="zh-CN" altLang="en-US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Verdana" panose="020B0604030504040204" charset="0"/>
              </a:rPr>
              <a:t>删除数据时，只能从栈顶进行操作</a:t>
            </a:r>
            <a:endParaRPr lang="zh-CN" altLang="en-US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Verdana" panose="020B06040305040402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4877" y="383156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栈通常包括的三种操作：</a:t>
            </a:r>
            <a:r>
              <a:rPr lang="en-US" altLang="zh-CN" dirty="0">
                <a:solidFill>
                  <a:srgbClr val="008000"/>
                </a:solidFill>
                <a:latin typeface="Verdana" panose="020B0604030504040204" charset="0"/>
              </a:rPr>
              <a:t>push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、</a:t>
            </a:r>
            <a:r>
              <a:rPr lang="en-US" altLang="zh-CN" dirty="0">
                <a:solidFill>
                  <a:srgbClr val="008000"/>
                </a:solidFill>
                <a:latin typeface="Verdana" panose="020B0604030504040204" charset="0"/>
              </a:rPr>
              <a:t>peek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、</a:t>
            </a:r>
            <a:r>
              <a:rPr lang="en-US" altLang="zh-CN" dirty="0">
                <a:solidFill>
                  <a:srgbClr val="008000"/>
                </a:solidFill>
                <a:latin typeface="Verdana" panose="020B0604030504040204" charset="0"/>
              </a:rPr>
              <a:t>pop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。</a:t>
            </a:r>
            <a:br>
              <a:rPr lang="zh-CN" altLang="en-US" dirty="0"/>
            </a:br>
            <a:r>
              <a:rPr lang="en-US" altLang="zh-CN" dirty="0">
                <a:solidFill>
                  <a:srgbClr val="008000"/>
                </a:solidFill>
                <a:latin typeface="Verdana" panose="020B0604030504040204" charset="0"/>
              </a:rPr>
              <a:t>push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 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--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向栈中添加元素。</a:t>
            </a:r>
            <a:br>
              <a:rPr lang="zh-CN" altLang="en-US" dirty="0"/>
            </a:br>
            <a:r>
              <a:rPr lang="en-US" altLang="zh-CN" dirty="0">
                <a:solidFill>
                  <a:srgbClr val="008000"/>
                </a:solidFill>
                <a:latin typeface="Verdana" panose="020B0604030504040204" charset="0"/>
              </a:rPr>
              <a:t>peek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 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--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返回栈顶元素。</a:t>
            </a:r>
            <a:br>
              <a:rPr lang="zh-CN" altLang="en-US" dirty="0"/>
            </a:br>
            <a:r>
              <a:rPr lang="en-US" altLang="zh-CN" dirty="0">
                <a:solidFill>
                  <a:srgbClr val="008000"/>
                </a:solidFill>
                <a:latin typeface="Verdana" panose="020B0604030504040204" charset="0"/>
              </a:rPr>
              <a:t>pop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  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--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返回并删除栈顶元素的操作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417133" y="298472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10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9417132" y="265070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9417132" y="2284792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611413" y="30699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栈底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7611413" y="22985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栈顶</a:t>
            </a:r>
            <a:endParaRPr kumimoji="1" lang="zh-CN" altLang="en-US" dirty="0"/>
          </a:p>
        </p:txBody>
      </p:sp>
      <p:cxnSp>
        <p:nvCxnSpPr>
          <p:cNvPr id="10" name="直线箭头连接符 9"/>
          <p:cNvCxnSpPr>
            <a:stCxn id="19" idx="3"/>
            <a:endCxn id="15" idx="1"/>
          </p:cNvCxnSpPr>
          <p:nvPr/>
        </p:nvCxnSpPr>
        <p:spPr>
          <a:xfrm flipV="1">
            <a:off x="8257744" y="2466725"/>
            <a:ext cx="1159388" cy="1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stCxn id="8" idx="3"/>
            <a:endCxn id="7" idx="1"/>
          </p:cNvCxnSpPr>
          <p:nvPr/>
        </p:nvCxnSpPr>
        <p:spPr>
          <a:xfrm flipV="1">
            <a:off x="8257744" y="3166653"/>
            <a:ext cx="1159389" cy="8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263685" y="4031087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栈中数据依次是：</a:t>
            </a:r>
            <a:r>
              <a:rPr kumimoji="1" lang="en-US" altLang="zh-CN" dirty="0" smtClean="0"/>
              <a:t>30--&gt;20--&gt;10</a:t>
            </a:r>
            <a:endParaRPr kumimoji="1" lang="zh-CN" altLang="en-US" dirty="0"/>
          </a:p>
        </p:txBody>
      </p:sp>
      <p:cxnSp>
        <p:nvCxnSpPr>
          <p:cNvPr id="25" name="直线连接符 24"/>
          <p:cNvCxnSpPr/>
          <p:nvPr/>
        </p:nvCxnSpPr>
        <p:spPr>
          <a:xfrm flipH="1" flipV="1">
            <a:off x="9408545" y="2072730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/>
          <p:cNvCxnSpPr/>
          <p:nvPr/>
        </p:nvCxnSpPr>
        <p:spPr>
          <a:xfrm flipH="1" flipV="1">
            <a:off x="10771556" y="2070582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出栈操作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6" name="矩形 5"/>
          <p:cNvSpPr/>
          <p:nvPr/>
        </p:nvSpPr>
        <p:spPr>
          <a:xfrm>
            <a:off x="413209" y="1389987"/>
            <a:ext cx="6096000" cy="6451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Verdana" panose="020B0604030504040204" charset="0"/>
              </a:rPr>
              <a:t>出栈：</a:t>
            </a:r>
            <a:br>
              <a:rPr lang="zh-CN" altLang="en-US" dirty="0"/>
            </a:br>
            <a:r>
              <a:rPr lang="en-US" altLang="zh-CN" dirty="0">
                <a:solidFill>
                  <a:srgbClr val="008000"/>
                </a:solidFill>
                <a:latin typeface="Verdana" panose="020B0604030504040204" charset="0"/>
              </a:rPr>
              <a:t>pop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  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--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返回并删除栈顶元素的操作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707232" y="386048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10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707231" y="352646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707231" y="3160552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901512" y="39457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栈底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901512" y="31743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栈顶</a:t>
            </a:r>
            <a:endParaRPr kumimoji="1" lang="zh-CN" altLang="en-US" dirty="0"/>
          </a:p>
        </p:txBody>
      </p:sp>
      <p:cxnSp>
        <p:nvCxnSpPr>
          <p:cNvPr id="20" name="直线箭头连接符 19"/>
          <p:cNvCxnSpPr/>
          <p:nvPr/>
        </p:nvCxnSpPr>
        <p:spPr>
          <a:xfrm flipV="1">
            <a:off x="1547843" y="3342485"/>
            <a:ext cx="1159388" cy="1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21" idx="3"/>
            <a:endCxn id="20" idx="1"/>
          </p:cNvCxnSpPr>
          <p:nvPr/>
        </p:nvCxnSpPr>
        <p:spPr>
          <a:xfrm flipV="1">
            <a:off x="1547843" y="4042413"/>
            <a:ext cx="1159389" cy="8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506961" y="48137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出栈前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6221019" y="3845453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10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221018" y="3511433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221018" y="3145525"/>
            <a:ext cx="1353787" cy="36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4415299" y="39306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栈底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4415299" y="31593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栈顶</a:t>
            </a:r>
            <a:endParaRPr kumimoji="1" lang="zh-CN" altLang="en-US" dirty="0"/>
          </a:p>
        </p:txBody>
      </p:sp>
      <p:cxnSp>
        <p:nvCxnSpPr>
          <p:cNvPr id="29" name="直线箭头连接符 28"/>
          <p:cNvCxnSpPr/>
          <p:nvPr/>
        </p:nvCxnSpPr>
        <p:spPr>
          <a:xfrm flipV="1">
            <a:off x="5061630" y="3327458"/>
            <a:ext cx="1159388" cy="1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V="1">
            <a:off x="5061630" y="4027386"/>
            <a:ext cx="1159389" cy="8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020748" y="47987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出栈中</a:t>
            </a:r>
            <a:endParaRPr kumimoji="1"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9788477" y="401288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10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9788476" y="367886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7982757" y="40981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栈底</a:t>
            </a:r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7982757" y="36527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栈顶</a:t>
            </a:r>
            <a:endParaRPr kumimoji="1" lang="zh-CN" altLang="en-US" dirty="0"/>
          </a:p>
        </p:txBody>
      </p:sp>
      <p:cxnSp>
        <p:nvCxnSpPr>
          <p:cNvPr id="37" name="直线箭头连接符 36"/>
          <p:cNvCxnSpPr/>
          <p:nvPr/>
        </p:nvCxnSpPr>
        <p:spPr>
          <a:xfrm flipV="1">
            <a:off x="8629088" y="3869088"/>
            <a:ext cx="1159388" cy="1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/>
          <p:nvPr/>
        </p:nvCxnSpPr>
        <p:spPr>
          <a:xfrm flipV="1">
            <a:off x="8629088" y="4194813"/>
            <a:ext cx="1159389" cy="8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9788476" y="48137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出栈后</a:t>
            </a:r>
            <a:endParaRPr kumimoji="1" lang="zh-CN" altLang="en-US" dirty="0"/>
          </a:p>
        </p:txBody>
      </p:sp>
      <p:cxnSp>
        <p:nvCxnSpPr>
          <p:cNvPr id="11" name="曲线连接符 10"/>
          <p:cNvCxnSpPr/>
          <p:nvPr/>
        </p:nvCxnSpPr>
        <p:spPr>
          <a:xfrm rot="5400000" flipH="1" flipV="1">
            <a:off x="6710641" y="1996971"/>
            <a:ext cx="1329604" cy="955064"/>
          </a:xfrm>
          <a:prstGeom prst="curvedConnector3">
            <a:avLst>
              <a:gd name="adj1" fmla="val 1052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1013737" y="5387149"/>
            <a:ext cx="92551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Verdana" panose="020B0604030504040204" charset="0"/>
              </a:rPr>
              <a:t>出栈前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：栈顶元素是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30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。此时，栈中的元素依次是 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30 --&gt; 20 --&gt; 10 </a:t>
            </a:r>
            <a:br>
              <a:rPr lang="zh-CN" altLang="en-US" dirty="0"/>
            </a:br>
            <a:r>
              <a:rPr lang="zh-CN" altLang="en-US" b="1" dirty="0">
                <a:solidFill>
                  <a:srgbClr val="000000"/>
                </a:solidFill>
                <a:latin typeface="Verdana" panose="020B0604030504040204" charset="0"/>
              </a:rPr>
              <a:t>出栈后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：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30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出栈之后，栈顶元素变成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20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。此时，栈中的元素依次是 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20 --&gt; 10</a:t>
            </a:r>
            <a:endParaRPr lang="zh-CN" altLang="en-US" dirty="0"/>
          </a:p>
        </p:txBody>
      </p:sp>
      <p:cxnSp>
        <p:nvCxnSpPr>
          <p:cNvPr id="46" name="直线连接符 45"/>
          <p:cNvCxnSpPr/>
          <p:nvPr/>
        </p:nvCxnSpPr>
        <p:spPr>
          <a:xfrm flipH="1" flipV="1">
            <a:off x="9784182" y="3130943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/>
          <p:cNvCxnSpPr/>
          <p:nvPr/>
        </p:nvCxnSpPr>
        <p:spPr>
          <a:xfrm flipH="1" flipV="1">
            <a:off x="11134317" y="3115917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/>
          <p:cNvCxnSpPr/>
          <p:nvPr/>
        </p:nvCxnSpPr>
        <p:spPr>
          <a:xfrm flipH="1" flipV="1">
            <a:off x="2698644" y="2961370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/>
          <p:cNvCxnSpPr/>
          <p:nvPr/>
        </p:nvCxnSpPr>
        <p:spPr>
          <a:xfrm flipH="1" flipV="1">
            <a:off x="4050933" y="2961369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/>
          <p:cNvCxnSpPr/>
          <p:nvPr/>
        </p:nvCxnSpPr>
        <p:spPr>
          <a:xfrm flipH="1" flipV="1">
            <a:off x="6214585" y="2961369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/>
          <p:cNvCxnSpPr/>
          <p:nvPr/>
        </p:nvCxnSpPr>
        <p:spPr>
          <a:xfrm flipH="1" flipV="1">
            <a:off x="7577599" y="2946342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PA" val="v4.1.3"/>
</p:tagLst>
</file>

<file path=ppt/tags/tag22.xml><?xml version="1.0" encoding="utf-8"?>
<p:tagLst xmlns:p="http://schemas.openxmlformats.org/presentationml/2006/main">
  <p:tag name="PA" val="v4.1.3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A" val="v4.1.3"/>
</p:tagLst>
</file>

<file path=ppt/tags/tag26.xml><?xml version="1.0" encoding="utf-8"?>
<p:tagLst xmlns:p="http://schemas.openxmlformats.org/presentationml/2006/main">
  <p:tag name="PA" val="v4.1.3"/>
</p:tagLst>
</file>

<file path=ppt/tags/tag27.xml><?xml version="1.0" encoding="utf-8"?>
<p:tagLst xmlns:p="http://schemas.openxmlformats.org/presentationml/2006/main">
  <p:tag name="PA" val="v4.1.3"/>
</p:tagLst>
</file>

<file path=ppt/tags/tag28.xml><?xml version="1.0" encoding="utf-8"?>
<p:tagLst xmlns:p="http://schemas.openxmlformats.org/presentationml/2006/main">
  <p:tag name="PA" val="v4.1.3"/>
</p:tagLst>
</file>

<file path=ppt/tags/tag29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30.xml><?xml version="1.0" encoding="utf-8"?>
<p:tagLst xmlns:p="http://schemas.openxmlformats.org/presentationml/2006/main">
  <p:tag name="PA" val="v4.1.3"/>
</p:tagLst>
</file>

<file path=ppt/tags/tag31.xml><?xml version="1.0" encoding="utf-8"?>
<p:tagLst xmlns:p="http://schemas.openxmlformats.org/presentationml/2006/main">
  <p:tag name="PA" val="v4.1.3"/>
</p:tagLst>
</file>

<file path=ppt/tags/tag32.xml><?xml version="1.0" encoding="utf-8"?>
<p:tagLst xmlns:p="http://schemas.openxmlformats.org/presentationml/2006/main">
  <p:tag name="PA" val="v4.1.3"/>
</p:tagLst>
</file>

<file path=ppt/tags/tag33.xml><?xml version="1.0" encoding="utf-8"?>
<p:tagLst xmlns:p="http://schemas.openxmlformats.org/presentationml/2006/main">
  <p:tag name="PA" val="v4.1.3"/>
</p:tagLst>
</file>

<file path=ppt/tags/tag34.xml><?xml version="1.0" encoding="utf-8"?>
<p:tagLst xmlns:p="http://schemas.openxmlformats.org/presentationml/2006/main">
  <p:tag name="PA" val="v4.1.3"/>
</p:tagLst>
</file>

<file path=ppt/tags/tag35.xml><?xml version="1.0" encoding="utf-8"?>
<p:tagLst xmlns:p="http://schemas.openxmlformats.org/presentationml/2006/main">
  <p:tag name="PA" val="v4.1.3"/>
</p:tagLst>
</file>

<file path=ppt/tags/tag36.xml><?xml version="1.0" encoding="utf-8"?>
<p:tagLst xmlns:p="http://schemas.openxmlformats.org/presentationml/2006/main">
  <p:tag name="PA" val="v4.1.3"/>
</p:tagLst>
</file>

<file path=ppt/tags/tag37.xml><?xml version="1.0" encoding="utf-8"?>
<p:tagLst xmlns:p="http://schemas.openxmlformats.org/presentationml/2006/main">
  <p:tag name="PA" val="v4.1.3"/>
</p:tagLst>
</file>

<file path=ppt/tags/tag38.xml><?xml version="1.0" encoding="utf-8"?>
<p:tagLst xmlns:p="http://schemas.openxmlformats.org/presentationml/2006/main">
  <p:tag name="PA" val="v4.1.3"/>
</p:tagLst>
</file>

<file path=ppt/tags/tag39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40.xml><?xml version="1.0" encoding="utf-8"?>
<p:tagLst xmlns:p="http://schemas.openxmlformats.org/presentationml/2006/main">
  <p:tag name="PA" val="v4.1.3"/>
</p:tagLst>
</file>

<file path=ppt/tags/tag41.xml><?xml version="1.0" encoding="utf-8"?>
<p:tagLst xmlns:p="http://schemas.openxmlformats.org/presentationml/2006/main">
  <p:tag name="PA" val="v4.1.3"/>
</p:tagLst>
</file>

<file path=ppt/tags/tag42.xml><?xml version="1.0" encoding="utf-8"?>
<p:tagLst xmlns:p="http://schemas.openxmlformats.org/presentationml/2006/main">
  <p:tag name="PA" val="v4.1.3"/>
</p:tagLst>
</file>

<file path=ppt/tags/tag43.xml><?xml version="1.0" encoding="utf-8"?>
<p:tagLst xmlns:p="http://schemas.openxmlformats.org/presentationml/2006/main">
  <p:tag name="PA" val="v4.1.3"/>
</p:tagLst>
</file>

<file path=ppt/tags/tag44.xml><?xml version="1.0" encoding="utf-8"?>
<p:tagLst xmlns:p="http://schemas.openxmlformats.org/presentationml/2006/main">
  <p:tag name="PA" val="v4.1.3"/>
</p:tagLst>
</file>

<file path=ppt/tags/tag45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1431</Words>
  <Application>WPS 演示</Application>
  <PresentationFormat>宽屏</PresentationFormat>
  <Paragraphs>181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Calibri</vt:lpstr>
      <vt:lpstr>等线</vt:lpstr>
      <vt:lpstr>Clear Sans Light</vt:lpstr>
      <vt:lpstr>Times New Roman</vt:lpstr>
      <vt:lpstr>Impact</vt:lpstr>
      <vt:lpstr>-apple-system</vt:lpstr>
      <vt:lpstr>Arial Unicode MS</vt:lpstr>
      <vt:lpstr>Source Code Pro</vt:lpstr>
      <vt:lpstr>Verdana</vt:lpstr>
      <vt:lpstr>-apple-system-font</vt:lpstr>
      <vt:lpstr>Roboto</vt:lpstr>
      <vt:lpstr>等线 Light</vt:lpstr>
      <vt:lpstr>Segoe Print</vt:lpstr>
      <vt:lpstr>Yu Gothic UI Light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xiangxue</cp:lastModifiedBy>
  <cp:revision>4876</cp:revision>
  <dcterms:created xsi:type="dcterms:W3CDTF">2016-08-30T15:34:00Z</dcterms:created>
  <dcterms:modified xsi:type="dcterms:W3CDTF">2018-11-02T07:57:46Z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