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381" r:id="rId4"/>
    <p:sldId id="561" r:id="rId5"/>
    <p:sldId id="562" r:id="rId6"/>
    <p:sldId id="563" r:id="rId8"/>
    <p:sldId id="720" r:id="rId9"/>
    <p:sldId id="619" r:id="rId10"/>
    <p:sldId id="719" r:id="rId11"/>
    <p:sldId id="721" r:id="rId12"/>
    <p:sldId id="718" r:id="rId13"/>
    <p:sldId id="717" r:id="rId14"/>
    <p:sldId id="715" r:id="rId15"/>
    <p:sldId id="716" r:id="rId16"/>
    <p:sldId id="35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76" y="368"/>
      </p:cViewPr>
      <p:guideLst>
        <p:guide orient="horz" pos="2084"/>
        <p:guide pos="38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921908169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</a:t>
            </a:r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878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手写</a:t>
            </a:r>
            <a:r>
              <a:rPr lang="en-US" altLang="zh-CN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butterknife</a:t>
            </a: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框架</a:t>
            </a:r>
            <a:endParaRPr lang="zh-CN" altLang="en-US" sz="3200" dirty="0" smtClean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69105" y="4504062"/>
            <a:ext cx="4092877" cy="369332"/>
            <a:chOff x="1139058" y="5604513"/>
            <a:chExt cx="4093013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8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2124346685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3796793" cy="368300"/>
            <a:chOff x="4060522" y="5638470"/>
            <a:chExt cx="3797703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446971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l"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安生老师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669100976</a:t>
              </a:r>
              <a:endParaRPr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366068" y="3012440"/>
            <a:ext cx="162052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just"/>
            <a:r>
              <a:rPr lang="en-US" altLang="zh-CN">
                <a:solidFill>
                  <a:schemeClr val="accent4"/>
                </a:solidFill>
                <a:effectLst/>
              </a:rPr>
              <a:t>15:35</a:t>
            </a:r>
            <a:r>
              <a:rPr lang="zh-CN" altLang="en-US">
                <a:solidFill>
                  <a:schemeClr val="accent4"/>
                </a:solidFill>
                <a:effectLst/>
              </a:rPr>
              <a:t>正式上课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访问者模式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5" y="1903730"/>
            <a:ext cx="3809365" cy="32664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59045" y="190373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年终时，公司需要对员工进行业绩考核</a:t>
            </a:r>
            <a:endParaRPr lang="zh-CN" altLang="en-US"/>
          </a:p>
          <a:p>
            <a:r>
              <a:rPr lang="zh-CN" altLang="en-US"/>
              <a:t>不同领域的管理人员对员工的评定标准不一致</a:t>
            </a:r>
            <a:endParaRPr lang="zh-CN" altLang="en-US"/>
          </a:p>
          <a:p>
            <a:r>
              <a:rPr lang="en-US" altLang="zh-CN"/>
              <a:t>CEO:</a:t>
            </a:r>
            <a:r>
              <a:rPr lang="zh-CN" altLang="en-US"/>
              <a:t>只关心</a:t>
            </a:r>
            <a:r>
              <a:rPr lang="en-US" altLang="zh-CN"/>
              <a:t>kpi</a:t>
            </a:r>
            <a:endParaRPr lang="en-US" altLang="zh-CN"/>
          </a:p>
          <a:p>
            <a:r>
              <a:rPr lang="en-US" altLang="zh-CN"/>
              <a:t>CTO:</a:t>
            </a:r>
            <a:r>
              <a:rPr lang="zh-CN" altLang="en-US"/>
              <a:t>关心经理的产品数，工程师的代码量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59045" y="4283075"/>
            <a:ext cx="675449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对象结构稳定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需要对一个结构中的每个元素进行很多不同的并且不相关的操作</a:t>
            </a:r>
            <a:endParaRPr lang="zh-CN" altLang="en-US"/>
          </a:p>
          <a:p>
            <a:r>
              <a:rPr lang="zh-CN" altLang="en-US"/>
              <a:t>，且不希望这些操作</a:t>
            </a:r>
            <a:r>
              <a:rPr lang="en-US" altLang="zh-CN"/>
              <a:t>“</a:t>
            </a:r>
            <a:r>
              <a:rPr lang="zh-CN" altLang="en-US"/>
              <a:t>污染</a:t>
            </a:r>
            <a:r>
              <a:rPr lang="en-US" altLang="zh-CN"/>
              <a:t>”</a:t>
            </a:r>
            <a:r>
              <a:rPr lang="zh-CN" altLang="en-US"/>
              <a:t>这些对象的类，也不希望修改这些类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34280" y="4273550"/>
            <a:ext cx="6866890" cy="10217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访问者模式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 descr="%VX6{$88BSCXC6CV(}~DTQ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160" y="932815"/>
            <a:ext cx="9342755" cy="5590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访问者模式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graphicFrame>
        <p:nvGraphicFramePr>
          <p:cNvPr id="3" name="表格 2"/>
          <p:cNvGraphicFramePr/>
          <p:nvPr/>
        </p:nvGraphicFramePr>
        <p:xfrm>
          <a:off x="948690" y="1475740"/>
          <a:ext cx="10391140" cy="387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570"/>
                <a:gridCol w="5195570"/>
              </a:tblGrid>
              <a:tr h="7747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优点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缺点</a:t>
                      </a:r>
                      <a:endParaRPr lang="zh-CN" altLang="en-US"/>
                    </a:p>
                  </a:txBody>
                  <a:tcPr/>
                </a:tc>
              </a:tr>
              <a:tr h="7747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各角色职责分离，符合单一职责原则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具体元素对访问者公布细节，违反迪米特原则</a:t>
                      </a:r>
                      <a:endParaRPr lang="zh-CN" altLang="en-US"/>
                    </a:p>
                  </a:txBody>
                  <a:tcPr/>
                </a:tc>
              </a:tr>
              <a:tr h="7747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可扩展性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具体元素变更时代价太大</a:t>
                      </a:r>
                      <a:endParaRPr lang="zh-CN" altLang="en-US"/>
                    </a:p>
                  </a:txBody>
                  <a:tcPr/>
                </a:tc>
              </a:tr>
              <a:tr h="7747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使数据结构和作用结构上的操作解耦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违反了依赖倒置原则</a:t>
                      </a:r>
                      <a:endParaRPr lang="zh-CN" altLang="en-US"/>
                    </a:p>
                  </a:txBody>
                  <a:tcPr/>
                </a:tc>
              </a:tr>
              <a:tr h="7747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灵活性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2" cy="478155"/>
            <a:chOff x="1139058" y="5549903"/>
            <a:chExt cx="3424322" cy="478155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7905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3796877" cy="368300"/>
            <a:chOff x="4060522" y="5638470"/>
            <a:chExt cx="3796877" cy="368300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44614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安生老师：669100976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smtClean="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6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PA_任意多边形 13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5"/>
            </p:custDataLst>
          </p:nvPr>
        </p:nvSpPr>
        <p:spPr>
          <a:xfrm>
            <a:off x="1002030" y="4149090"/>
            <a:ext cx="2109470" cy="2872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编译期注解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注解处理器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3.javapoet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1335">
                <a:sym typeface="+mn-ea"/>
              </a:rPr>
              <a:t>处理器注册</a:t>
            </a:r>
            <a:endParaRPr lang="zh-CN" altLang="en-US" sz="1335"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>
                <a:sym typeface="+mn-ea"/>
              </a:rPr>
              <a:t>5.</a:t>
            </a:r>
            <a:r>
              <a:rPr lang="en-US" altLang="zh-CN" sz="133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annotationProcessor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6"/>
            </p:custDataLst>
          </p:nvPr>
        </p:nvSpPr>
        <p:spPr>
          <a:xfrm>
            <a:off x="850900" y="3317240"/>
            <a:ext cx="246507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lang="en-US" alt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butterknife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核心技术探究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9150" y="2645410"/>
            <a:ext cx="2432685" cy="3726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8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9"/>
            </p:custDataLst>
          </p:nvPr>
        </p:nvSpPr>
        <p:spPr>
          <a:xfrm>
            <a:off x="9683083" y="4154763"/>
            <a:ext cx="103378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架构师之路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0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61035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2"/>
            </p:custDataLst>
          </p:nvPr>
        </p:nvGrpSpPr>
        <p:grpSpPr>
          <a:xfrm>
            <a:off x="525389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3"/>
            </p:custDataLst>
          </p:nvPr>
        </p:nvSpPr>
        <p:spPr>
          <a:xfrm>
            <a:off x="5158740" y="4149090"/>
            <a:ext cx="2070735" cy="1327150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1218565">
              <a:lnSpc>
                <a:spcPct val="150000"/>
              </a:lnSpc>
            </a:pPr>
            <a:r>
              <a:rPr 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1.butterknife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框架代码生成原理分析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手写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butterknife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框架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PA_矩形 64"/>
          <p:cNvSpPr/>
          <p:nvPr>
            <p:custDataLst>
              <p:tags r:id="rId14"/>
            </p:custDataLst>
          </p:nvPr>
        </p:nvSpPr>
        <p:spPr>
          <a:xfrm>
            <a:off x="5090385" y="3556386"/>
            <a:ext cx="234442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butterknife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框架原理解析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3" grpId="0" bldLvl="0" animBg="1"/>
      <p:bldP spid="61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又谈注解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10" name="图片 9" descr="YBA1[852OYC6$J0(B4498A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35" y="1941830"/>
            <a:ext cx="3256915" cy="14763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719320" y="1941830"/>
            <a:ext cx="452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运行时注解：因为性能问题被一些人所诟病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719320" y="3225800"/>
            <a:ext cx="6898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编译期注解：依赖</a:t>
            </a:r>
            <a:r>
              <a:rPr lang="en-US" altLang="zh-CN"/>
              <a:t>APT</a:t>
            </a:r>
            <a:r>
              <a:rPr lang="zh-CN" altLang="en-US"/>
              <a:t>（如</a:t>
            </a:r>
            <a:r>
              <a:rPr lang="en-US" altLang="zh-CN"/>
              <a:t>ButterKnife Dragger Retrofit</a:t>
            </a:r>
            <a:r>
              <a:rPr lang="zh-CN" altLang="en-US"/>
              <a:t>都基于</a:t>
            </a:r>
            <a:r>
              <a:rPr lang="en-US" altLang="zh-CN"/>
              <a:t>APT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APT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14" name="文本框 13"/>
          <p:cNvSpPr txBox="1"/>
          <p:nvPr/>
        </p:nvSpPr>
        <p:spPr>
          <a:xfrm>
            <a:off x="554990" y="1345565"/>
            <a:ext cx="54641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APT(Annotation Processing Tool)是一种处理注释的工具,它对源代码文件进行检测找出其中的Annotation，根据注解自动生成代码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55625" y="3933190"/>
            <a:ext cx="100736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APT的处理要素</a:t>
            </a:r>
            <a:endParaRPr lang="zh-CN" altLang="en-US"/>
          </a:p>
          <a:p>
            <a:r>
              <a:rPr lang="zh-CN" altLang="en-US"/>
              <a:t>　　注解处理器（AbstractProcess）+代码处理（javaPoet）+处理器注册（AutoService）+apt                     </a:t>
            </a:r>
            <a:r>
              <a:rPr lang="en-US" altLang="zh-CN"/>
              <a:t>(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annotationProcessor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55625" y="2690495"/>
            <a:ext cx="88074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annotationProcessor和android-apt的功能是一样的，它们是替代关系，在认识它们之前，先来看看APT</a:t>
            </a:r>
            <a:endParaRPr lang="zh-CN" altLang="en-US"/>
          </a:p>
          <a:p>
            <a:r>
              <a:rPr lang="zh-CN" altLang="en-US"/>
              <a:t>annotationProcessor是APT工具中的一种，他是google开发的内置框架，不需要引入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使用APT来处理annotation的流程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3" name="文本框 2"/>
          <p:cNvSpPr txBox="1"/>
          <p:nvPr/>
        </p:nvSpPr>
        <p:spPr>
          <a:xfrm>
            <a:off x="328295" y="1496060"/>
            <a:ext cx="408368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 定义注解（如@automain） </a:t>
            </a:r>
            <a:endParaRPr lang="zh-CN" altLang="en-US"/>
          </a:p>
          <a:p>
            <a:r>
              <a:rPr lang="zh-CN" altLang="en-US"/>
              <a:t>2. 定义注解处理器，自定义需要生成代码 </a:t>
            </a:r>
            <a:endParaRPr lang="zh-CN" altLang="en-US"/>
          </a:p>
          <a:p>
            <a:r>
              <a:rPr lang="zh-CN" altLang="en-US"/>
              <a:t>3.使用处理器 </a:t>
            </a:r>
            <a:endParaRPr lang="zh-CN" altLang="en-US"/>
          </a:p>
          <a:p>
            <a:r>
              <a:rPr lang="zh-CN" altLang="en-US"/>
              <a:t>4.APT自动完成如下工作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140" y="1232535"/>
            <a:ext cx="5714365" cy="3447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代码中的元素结构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A%SJBI5U(7}KORS%G%~1TQ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095" y="1630680"/>
            <a:ext cx="7790180" cy="24193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11095" y="4789170"/>
            <a:ext cx="90074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API</a:t>
            </a:r>
            <a:r>
              <a:rPr lang="zh-CN" altLang="en-US"/>
              <a:t>文档地址：http://tool.oschina.net/uploads/apidocs/jdk-zh/javax/lang/model/element/Element.html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运行注解处理器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5" name="文本框 4"/>
          <p:cNvSpPr txBox="1"/>
          <p:nvPr/>
        </p:nvSpPr>
        <p:spPr>
          <a:xfrm>
            <a:off x="440690" y="1187450"/>
            <a:ext cx="931037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方案1</a:t>
            </a:r>
            <a:endParaRPr lang="zh-CN" altLang="en-US"/>
          </a:p>
          <a:p>
            <a:r>
              <a:rPr lang="zh-CN" altLang="en-US"/>
              <a:t>1、在 processors 库的 main 目录下新建 resources 资源文件夹；</a:t>
            </a:r>
            <a:endParaRPr lang="zh-CN" altLang="en-US"/>
          </a:p>
          <a:p>
            <a:r>
              <a:rPr lang="zh-CN" altLang="en-US"/>
              <a:t>2、在 resources文件夹下建立 META-INF/services 目录文件夹；</a:t>
            </a:r>
            <a:endParaRPr lang="zh-CN" altLang="en-US"/>
          </a:p>
          <a:p>
            <a:r>
              <a:rPr lang="zh-CN" altLang="en-US"/>
              <a:t>3、在 META-INF/services 目录文件夹下创建 javax.annotation.processing.Processor 文件；</a:t>
            </a:r>
            <a:endParaRPr lang="zh-CN" altLang="en-US"/>
          </a:p>
          <a:p>
            <a:r>
              <a:rPr lang="zh-CN" altLang="en-US"/>
              <a:t>4、在 javax.annotation.processing.Processor 文件写入注解处理器的全称，包括包路径；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方案2</a:t>
            </a:r>
            <a:endParaRPr lang="zh-CN" altLang="en-US"/>
          </a:p>
          <a:p>
            <a:r>
              <a:rPr lang="zh-CN" altLang="en-US"/>
              <a:t>@AutoService(Processor.class)</a:t>
            </a:r>
            <a:endParaRPr lang="zh-CN" altLang="en-US"/>
          </a:p>
          <a:p>
            <a:r>
              <a:rPr lang="zh-CN" altLang="en-US"/>
              <a:t>每一个注解处理器类都必须有一个空的构造函数，默认不写就行;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1966</Words>
  <Application>WPS 演示</Application>
  <PresentationFormat>宽屏</PresentationFormat>
  <Paragraphs>148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Times New Roman</vt:lpstr>
      <vt:lpstr>Impact</vt:lpstr>
      <vt:lpstr>Arial Unicode MS</vt:lpstr>
      <vt:lpstr>等线 Light</vt:lpstr>
      <vt:lpstr>Yu Gothic UI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T060764</cp:lastModifiedBy>
  <cp:revision>5023</cp:revision>
  <dcterms:created xsi:type="dcterms:W3CDTF">2016-08-30T15:34:00Z</dcterms:created>
  <dcterms:modified xsi:type="dcterms:W3CDTF">2018-12-17T08:39:02Z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