
<file path=[Content_Types].xml><?xml version="1.0" encoding="utf-8"?>
<Types xmlns="http://schemas.openxmlformats.org/package/2006/content-types">
  <Default Extension="png" ContentType="image/png"/>
  <Default Extension="tiff" ContentType="image/tiff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7"/>
  </p:notesMasterIdLst>
  <p:sldIdLst>
    <p:sldId id="381" r:id="rId4"/>
    <p:sldId id="529" r:id="rId5"/>
    <p:sldId id="530" r:id="rId6"/>
    <p:sldId id="531" r:id="rId8"/>
    <p:sldId id="509" r:id="rId9"/>
    <p:sldId id="510" r:id="rId10"/>
    <p:sldId id="512" r:id="rId11"/>
    <p:sldId id="533" r:id="rId12"/>
    <p:sldId id="535" r:id="rId13"/>
    <p:sldId id="536" r:id="rId14"/>
    <p:sldId id="511" r:id="rId15"/>
    <p:sldId id="532" r:id="rId16"/>
    <p:sldId id="350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94" autoAdjust="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1064" y="184"/>
      </p:cViewPr>
      <p:guideLst>
        <p:guide orient="horz" pos="211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9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E42986-7278-4353-98A2-826C12DEB03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://enjoy.ke.qq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 userDrawn="1"/>
        </p:nvSpPr>
        <p:spPr>
          <a:xfrm>
            <a:off x="0" y="6334298"/>
            <a:ext cx="12192000" cy="5237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8313" y="6395244"/>
            <a:ext cx="38322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b="1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 学 课 堂：</a:t>
            </a:r>
            <a:r>
              <a:rPr lang="en-US" altLang="zh-CN" smtClean="0">
                <a:hlinkClick r:id="rId3"/>
              </a:rPr>
              <a:t>http://enjoy.ke.qq.com/</a:t>
            </a:r>
            <a:endParaRPr lang="zh-CN" altLang="en-US" smtClean="0"/>
          </a:p>
        </p:txBody>
      </p:sp>
      <p:sp>
        <p:nvSpPr>
          <p:cNvPr id="11" name="TextBox 10"/>
          <p:cNvSpPr txBox="1">
            <a:spLocks noChangeArrowheads="1"/>
          </p:cNvSpPr>
          <p:nvPr userDrawn="1"/>
        </p:nvSpPr>
        <p:spPr bwMode="auto">
          <a:xfrm>
            <a:off x="8286750" y="6411205"/>
            <a:ext cx="38322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b="1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 学 官 方 群：</a:t>
            </a:r>
            <a:r>
              <a:rPr lang="en-US" altLang="zh-CN" smtClean="0"/>
              <a:t>684504192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5C5D1-AD16-4B01-871F-DE047A6CFB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DE635-3FC4-4B83-A3D1-632FFA341E9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1218565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7.xml"/><Relationship Id="rId1" Type="http://schemas.openxmlformats.org/officeDocument/2006/relationships/tags" Target="../tags/tag36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tiff"/><Relationship Id="rId2" Type="http://schemas.openxmlformats.org/officeDocument/2006/relationships/tags" Target="../tags/tag39.xml"/><Relationship Id="rId1" Type="http://schemas.openxmlformats.org/officeDocument/2006/relationships/tags" Target="../tags/tag3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1.xml"/><Relationship Id="rId1" Type="http://schemas.openxmlformats.org/officeDocument/2006/relationships/tags" Target="../tags/tag40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6.png"/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tags" Target="../tags/tag42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2.png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7" Type="http://schemas.openxmlformats.org/officeDocument/2006/relationships/slideLayout" Target="../slideLayouts/slideLayout12.xml"/><Relationship Id="rId6" Type="http://schemas.openxmlformats.org/officeDocument/2006/relationships/image" Target="../media/image2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3" Type="http://schemas.openxmlformats.org/officeDocument/2006/relationships/image" Target="../media/image3.jpeg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16.xml"/><Relationship Id="rId8" Type="http://schemas.openxmlformats.org/officeDocument/2006/relationships/tags" Target="../tags/tag15.xml"/><Relationship Id="rId7" Type="http://schemas.openxmlformats.org/officeDocument/2006/relationships/tags" Target="../tags/tag14.xml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9" Type="http://schemas.openxmlformats.org/officeDocument/2006/relationships/slideLayout" Target="../slideLayouts/slideLayout12.xml"/><Relationship Id="rId18" Type="http://schemas.openxmlformats.org/officeDocument/2006/relationships/tags" Target="../tags/tag25.xml"/><Relationship Id="rId17" Type="http://schemas.openxmlformats.org/officeDocument/2006/relationships/tags" Target="../tags/tag24.xml"/><Relationship Id="rId16" Type="http://schemas.openxmlformats.org/officeDocument/2006/relationships/tags" Target="../tags/tag23.xml"/><Relationship Id="rId15" Type="http://schemas.openxmlformats.org/officeDocument/2006/relationships/tags" Target="../tags/tag22.xml"/><Relationship Id="rId14" Type="http://schemas.openxmlformats.org/officeDocument/2006/relationships/tags" Target="../tags/tag21.xml"/><Relationship Id="rId13" Type="http://schemas.openxmlformats.org/officeDocument/2006/relationships/tags" Target="../tags/tag20.xml"/><Relationship Id="rId12" Type="http://schemas.openxmlformats.org/officeDocument/2006/relationships/tags" Target="../tags/tag19.xml"/><Relationship Id="rId11" Type="http://schemas.openxmlformats.org/officeDocument/2006/relationships/tags" Target="../tags/tag18.xml"/><Relationship Id="rId10" Type="http://schemas.openxmlformats.org/officeDocument/2006/relationships/tags" Target="../tags/tag17.xml"/><Relationship Id="rId1" Type="http://schemas.openxmlformats.org/officeDocument/2006/relationships/tags" Target="../tags/tag8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.tiff"/><Relationship Id="rId2" Type="http://schemas.openxmlformats.org/officeDocument/2006/relationships/tags" Target="../tags/tag27.xml"/><Relationship Id="rId1" Type="http://schemas.openxmlformats.org/officeDocument/2006/relationships/tags" Target="../tags/tag26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tiff"/><Relationship Id="rId2" Type="http://schemas.openxmlformats.org/officeDocument/2006/relationships/tags" Target="../tags/tag29.xml"/><Relationship Id="rId1" Type="http://schemas.openxmlformats.org/officeDocument/2006/relationships/tags" Target="../tags/tag28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tiff"/><Relationship Id="rId2" Type="http://schemas.openxmlformats.org/officeDocument/2006/relationships/tags" Target="../tags/tag31.xml"/><Relationship Id="rId1" Type="http://schemas.openxmlformats.org/officeDocument/2006/relationships/tags" Target="../tags/tag3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3.xml"/><Relationship Id="rId1" Type="http://schemas.openxmlformats.org/officeDocument/2006/relationships/tags" Target="../tags/tag3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5.xml"/><Relationship Id="rId1" Type="http://schemas.openxmlformats.org/officeDocument/2006/relationships/tags" Target="../tags/tag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A_圆角矩形 22"/>
          <p:cNvSpPr/>
          <p:nvPr>
            <p:custDataLst>
              <p:tags r:id="rId1"/>
            </p:custDataLst>
          </p:nvPr>
        </p:nvSpPr>
        <p:spPr>
          <a:xfrm>
            <a:off x="2828925" y="4206875"/>
            <a:ext cx="6097588" cy="296863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dist" defTabSz="1218565" fontAlgn="auto"/>
            <a:r>
              <a:rPr lang="en-US" altLang="zh-CN" sz="1335" strike="noStrike" noProof="1" smtClean="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THANK </a:t>
            </a:r>
            <a:r>
              <a:rPr lang="en-US" altLang="zh-CN" sz="1335" strike="noStrike" noProof="1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YOU FOR WATCHING</a:t>
            </a:r>
            <a:endParaRPr lang="zh-CN" altLang="en-US" sz="1335" strike="noStrike" noProof="1">
              <a:solidFill>
                <a:srgbClr val="FFFFFF">
                  <a:lumMod val="50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21" name="PA_组合 20"/>
          <p:cNvGrpSpPr/>
          <p:nvPr/>
        </p:nvGrpSpPr>
        <p:grpSpPr>
          <a:xfrm>
            <a:off x="-25400" y="3955098"/>
            <a:ext cx="12192000" cy="71437"/>
            <a:chOff x="2190216" y="0"/>
            <a:chExt cx="7128792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auto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auto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auto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auto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auto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auto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pic>
        <p:nvPicPr>
          <p:cNvPr id="37897" name="Picture 5" descr="C:\Users\dev\Desktop\x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8450" y="420688"/>
            <a:ext cx="1331913" cy="13319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7898" name="文本框 1"/>
          <p:cNvSpPr txBox="1"/>
          <p:nvPr/>
        </p:nvSpPr>
        <p:spPr>
          <a:xfrm>
            <a:off x="2219325" y="1861185"/>
            <a:ext cx="7915275" cy="784574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>
              <a:lnSpc>
                <a:spcPct val="160000"/>
              </a:lnSpc>
            </a:pPr>
            <a:r>
              <a:rPr lang="en-US" altLang="zh-CN" sz="3200" dirty="0">
                <a:solidFill>
                  <a:srgbClr val="FF0000"/>
                </a:solidFill>
                <a:latin typeface="等线" panose="02010600030101010101" charset="-122"/>
                <a:ea typeface="宋体" panose="02010600030101010101" pitchFamily="2" charset="-122"/>
              </a:rPr>
              <a:t>ConstraintLayout</a:t>
            </a:r>
            <a:r>
              <a:rPr lang="zh-CN" altLang="en-US" sz="3200" dirty="0" smtClean="0">
                <a:solidFill>
                  <a:srgbClr val="FF0000"/>
                </a:solidFill>
                <a:latin typeface="等线" panose="02010600030101010101" charset="-122"/>
                <a:ea typeface="宋体" panose="02010600030101010101" pitchFamily="2" charset="-122"/>
              </a:rPr>
              <a:t>实战</a:t>
            </a:r>
            <a:endParaRPr lang="zh-CN" altLang="zh-CN" sz="3200" dirty="0">
              <a:solidFill>
                <a:srgbClr val="FF0000"/>
              </a:solidFill>
              <a:latin typeface="等线" panose="02010600030101010101" charset="-122"/>
              <a:ea typeface="宋体" panose="02010600030101010101" pitchFamily="2" charset="-122"/>
            </a:endParaRPr>
          </a:p>
        </p:txBody>
      </p:sp>
      <p:grpSp>
        <p:nvGrpSpPr>
          <p:cNvPr id="37899" name="组合 1"/>
          <p:cNvGrpSpPr/>
          <p:nvPr/>
        </p:nvGrpSpPr>
        <p:grpSpPr>
          <a:xfrm>
            <a:off x="4286250" y="4562482"/>
            <a:ext cx="4092877" cy="369332"/>
            <a:chOff x="1139058" y="5604513"/>
            <a:chExt cx="4093012" cy="368776"/>
          </a:xfrm>
        </p:grpSpPr>
        <p:grpSp>
          <p:nvGrpSpPr>
            <p:cNvPr id="37900" name="PA_组合 23"/>
            <p:cNvGrpSpPr/>
            <p:nvPr/>
          </p:nvGrpSpPr>
          <p:grpSpPr>
            <a:xfrm>
              <a:off x="1139058" y="5609179"/>
              <a:ext cx="359175" cy="360000"/>
              <a:chOff x="801291" y="3535885"/>
              <a:chExt cx="219347" cy="219347"/>
            </a:xfrm>
          </p:grpSpPr>
          <p:sp>
            <p:nvSpPr>
              <p:cNvPr id="2" name="Oval 10"/>
              <p:cNvSpPr>
                <a:spLocks noChangeArrowheads="1"/>
              </p:cNvSpPr>
              <p:nvPr/>
            </p:nvSpPr>
            <p:spPr bwMode="auto">
              <a:xfrm>
                <a:off x="801291" y="3535885"/>
                <a:ext cx="219347" cy="219347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8565" fontAlgn="auto"/>
                <a:endParaRPr lang="zh-CN" altLang="en-US" sz="2135" strike="noStrike" noProof="1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37902" name="组合 25"/>
              <p:cNvGrpSpPr/>
              <p:nvPr/>
            </p:nvGrpSpPr>
            <p:grpSpPr>
              <a:xfrm>
                <a:off x="860980" y="3583766"/>
                <a:ext cx="100336" cy="114060"/>
                <a:chOff x="860980" y="3583766"/>
                <a:chExt cx="100336" cy="114060"/>
              </a:xfrm>
            </p:grpSpPr>
            <p:sp>
              <p:nvSpPr>
                <p:cNvPr id="3" name="Freeform 12"/>
                <p:cNvSpPr>
                  <a:spLocks noEditPoints="1"/>
                </p:cNvSpPr>
                <p:nvPr/>
              </p:nvSpPr>
              <p:spPr bwMode="auto">
                <a:xfrm>
                  <a:off x="884050" y="3583766"/>
                  <a:ext cx="53830" cy="53740"/>
                </a:xfrm>
                <a:custGeom>
                  <a:avLst/>
                  <a:gdLst>
                    <a:gd name="T0" fmla="*/ 31 w 62"/>
                    <a:gd name="T1" fmla="*/ 62 h 62"/>
                    <a:gd name="T2" fmla="*/ 0 w 62"/>
                    <a:gd name="T3" fmla="*/ 31 h 62"/>
                    <a:gd name="T4" fmla="*/ 31 w 62"/>
                    <a:gd name="T5" fmla="*/ 0 h 62"/>
                    <a:gd name="T6" fmla="*/ 62 w 62"/>
                    <a:gd name="T7" fmla="*/ 31 h 62"/>
                    <a:gd name="T8" fmla="*/ 31 w 62"/>
                    <a:gd name="T9" fmla="*/ 62 h 62"/>
                    <a:gd name="T10" fmla="*/ 31 w 62"/>
                    <a:gd name="T11" fmla="*/ 11 h 62"/>
                    <a:gd name="T12" fmla="*/ 11 w 62"/>
                    <a:gd name="T13" fmla="*/ 31 h 62"/>
                    <a:gd name="T14" fmla="*/ 31 w 62"/>
                    <a:gd name="T15" fmla="*/ 51 h 62"/>
                    <a:gd name="T16" fmla="*/ 51 w 62"/>
                    <a:gd name="T17" fmla="*/ 31 h 62"/>
                    <a:gd name="T18" fmla="*/ 31 w 62"/>
                    <a:gd name="T19" fmla="*/ 11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2" h="62">
                      <a:moveTo>
                        <a:pt x="31" y="62"/>
                      </a:moveTo>
                      <a:cubicBezTo>
                        <a:pt x="14" y="62"/>
                        <a:pt x="0" y="48"/>
                        <a:pt x="0" y="31"/>
                      </a:cubicBezTo>
                      <a:cubicBezTo>
                        <a:pt x="0" y="14"/>
                        <a:pt x="14" y="0"/>
                        <a:pt x="31" y="0"/>
                      </a:cubicBezTo>
                      <a:cubicBezTo>
                        <a:pt x="48" y="0"/>
                        <a:pt x="62" y="14"/>
                        <a:pt x="62" y="31"/>
                      </a:cubicBezTo>
                      <a:cubicBezTo>
                        <a:pt x="62" y="48"/>
                        <a:pt x="48" y="62"/>
                        <a:pt x="31" y="62"/>
                      </a:cubicBezTo>
                      <a:close/>
                      <a:moveTo>
                        <a:pt x="31" y="11"/>
                      </a:moveTo>
                      <a:cubicBezTo>
                        <a:pt x="20" y="11"/>
                        <a:pt x="11" y="20"/>
                        <a:pt x="11" y="31"/>
                      </a:cubicBezTo>
                      <a:cubicBezTo>
                        <a:pt x="11" y="42"/>
                        <a:pt x="20" y="51"/>
                        <a:pt x="31" y="51"/>
                      </a:cubicBezTo>
                      <a:cubicBezTo>
                        <a:pt x="42" y="51"/>
                        <a:pt x="51" y="42"/>
                        <a:pt x="51" y="31"/>
                      </a:cubicBezTo>
                      <a:cubicBezTo>
                        <a:pt x="51" y="20"/>
                        <a:pt x="42" y="11"/>
                        <a:pt x="31" y="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 fontAlgn="auto"/>
                  <a:endParaRPr lang="zh-CN" altLang="en-US" sz="2135" strike="noStrike" noProof="1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8" name="Freeform 13"/>
                <p:cNvSpPr/>
                <p:nvPr/>
              </p:nvSpPr>
              <p:spPr bwMode="auto">
                <a:xfrm>
                  <a:off x="860980" y="3643355"/>
                  <a:ext cx="100336" cy="54471"/>
                </a:xfrm>
                <a:custGeom>
                  <a:avLst/>
                  <a:gdLst>
                    <a:gd name="T0" fmla="*/ 111 w 116"/>
                    <a:gd name="T1" fmla="*/ 63 h 63"/>
                    <a:gd name="T2" fmla="*/ 105 w 116"/>
                    <a:gd name="T3" fmla="*/ 58 h 63"/>
                    <a:gd name="T4" fmla="*/ 58 w 116"/>
                    <a:gd name="T5" fmla="*/ 11 h 63"/>
                    <a:gd name="T6" fmla="*/ 11 w 116"/>
                    <a:gd name="T7" fmla="*/ 58 h 63"/>
                    <a:gd name="T8" fmla="*/ 6 w 116"/>
                    <a:gd name="T9" fmla="*/ 63 h 63"/>
                    <a:gd name="T10" fmla="*/ 0 w 116"/>
                    <a:gd name="T11" fmla="*/ 58 h 63"/>
                    <a:gd name="T12" fmla="*/ 58 w 116"/>
                    <a:gd name="T13" fmla="*/ 0 h 63"/>
                    <a:gd name="T14" fmla="*/ 116 w 116"/>
                    <a:gd name="T15" fmla="*/ 58 h 63"/>
                    <a:gd name="T16" fmla="*/ 111 w 116"/>
                    <a:gd name="T17" fmla="*/ 63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6" h="63">
                      <a:moveTo>
                        <a:pt x="111" y="63"/>
                      </a:moveTo>
                      <a:cubicBezTo>
                        <a:pt x="108" y="63"/>
                        <a:pt x="105" y="61"/>
                        <a:pt x="105" y="58"/>
                      </a:cubicBezTo>
                      <a:cubicBezTo>
                        <a:pt x="105" y="32"/>
                        <a:pt x="84" y="11"/>
                        <a:pt x="58" y="11"/>
                      </a:cubicBezTo>
                      <a:cubicBezTo>
                        <a:pt x="32" y="11"/>
                        <a:pt x="11" y="32"/>
                        <a:pt x="11" y="58"/>
                      </a:cubicBezTo>
                      <a:cubicBezTo>
                        <a:pt x="11" y="61"/>
                        <a:pt x="9" y="63"/>
                        <a:pt x="6" y="63"/>
                      </a:cubicBezTo>
                      <a:cubicBezTo>
                        <a:pt x="3" y="63"/>
                        <a:pt x="0" y="61"/>
                        <a:pt x="0" y="58"/>
                      </a:cubicBezTo>
                      <a:cubicBezTo>
                        <a:pt x="0" y="26"/>
                        <a:pt x="26" y="0"/>
                        <a:pt x="58" y="0"/>
                      </a:cubicBezTo>
                      <a:cubicBezTo>
                        <a:pt x="90" y="0"/>
                        <a:pt x="116" y="26"/>
                        <a:pt x="116" y="58"/>
                      </a:cubicBezTo>
                      <a:cubicBezTo>
                        <a:pt x="116" y="61"/>
                        <a:pt x="114" y="63"/>
                        <a:pt x="111" y="6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 fontAlgn="auto"/>
                  <a:endParaRPr lang="zh-CN" altLang="en-US" sz="2135" strike="noStrike" noProof="1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37905" name="PA_文本框 19"/>
            <p:cNvSpPr txBox="1"/>
            <p:nvPr>
              <p:custDataLst>
                <p:tags r:id="rId3"/>
              </p:custDataLst>
            </p:nvPr>
          </p:nvSpPr>
          <p:spPr>
            <a:xfrm>
              <a:off x="1498233" y="5604513"/>
              <a:ext cx="3733837" cy="36877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defTabSz="1219200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主讲</a:t>
              </a: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老师</a:t>
              </a:r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Zero</a:t>
              </a:r>
              <a:r>
                <a:rPr lang="zh-CN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老师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2962938812</a:t>
              </a:r>
              <a:endPara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7906" name="组合 2"/>
          <p:cNvGrpSpPr/>
          <p:nvPr/>
        </p:nvGrpSpPr>
        <p:grpSpPr>
          <a:xfrm>
            <a:off x="4319588" y="5273675"/>
            <a:ext cx="4000500" cy="368300"/>
            <a:chOff x="4060522" y="5638470"/>
            <a:chExt cx="4001459" cy="367746"/>
          </a:xfrm>
        </p:grpSpPr>
        <p:grpSp>
          <p:nvGrpSpPr>
            <p:cNvPr id="37907" name="PA_组合 14"/>
            <p:cNvGrpSpPr/>
            <p:nvPr/>
          </p:nvGrpSpPr>
          <p:grpSpPr>
            <a:xfrm>
              <a:off x="4060522" y="5643136"/>
              <a:ext cx="360000" cy="360000"/>
              <a:chOff x="4248" y="3024"/>
              <a:chExt cx="600" cy="599"/>
            </a:xfrm>
          </p:grpSpPr>
          <p:sp>
            <p:nvSpPr>
              <p:cNvPr id="9" name="Oval 15"/>
              <p:cNvSpPr>
                <a:spLocks noChangeArrowheads="1"/>
              </p:cNvSpPr>
              <p:nvPr/>
            </p:nvSpPr>
            <p:spPr bwMode="auto">
              <a:xfrm>
                <a:off x="4248" y="3024"/>
                <a:ext cx="600" cy="599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8565" fontAlgn="auto"/>
                <a:endParaRPr lang="zh-CN" altLang="en-US" sz="2135" strike="noStrike" noProof="1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37909" name="Group 16"/>
              <p:cNvGrpSpPr/>
              <p:nvPr/>
            </p:nvGrpSpPr>
            <p:grpSpPr>
              <a:xfrm>
                <a:off x="4441" y="3144"/>
                <a:ext cx="215" cy="345"/>
                <a:chOff x="4441" y="3144"/>
                <a:chExt cx="215" cy="345"/>
              </a:xfrm>
            </p:grpSpPr>
            <p:sp>
              <p:nvSpPr>
                <p:cNvPr id="10" name="Freeform 17"/>
                <p:cNvSpPr>
                  <a:spLocks noEditPoints="1"/>
                </p:cNvSpPr>
                <p:nvPr/>
              </p:nvSpPr>
              <p:spPr bwMode="auto">
                <a:xfrm>
                  <a:off x="4474" y="3144"/>
                  <a:ext cx="149" cy="253"/>
                </a:xfrm>
                <a:custGeom>
                  <a:avLst/>
                  <a:gdLst>
                    <a:gd name="T0" fmla="*/ 31 w 63"/>
                    <a:gd name="T1" fmla="*/ 107 h 107"/>
                    <a:gd name="T2" fmla="*/ 63 w 63"/>
                    <a:gd name="T3" fmla="*/ 78 h 107"/>
                    <a:gd name="T4" fmla="*/ 63 w 63"/>
                    <a:gd name="T5" fmla="*/ 29 h 107"/>
                    <a:gd name="T6" fmla="*/ 31 w 63"/>
                    <a:gd name="T7" fmla="*/ 0 h 107"/>
                    <a:gd name="T8" fmla="*/ 0 w 63"/>
                    <a:gd name="T9" fmla="*/ 29 h 107"/>
                    <a:gd name="T10" fmla="*/ 0 w 63"/>
                    <a:gd name="T11" fmla="*/ 78 h 107"/>
                    <a:gd name="T12" fmla="*/ 31 w 63"/>
                    <a:gd name="T13" fmla="*/ 107 h 107"/>
                    <a:gd name="T14" fmla="*/ 10 w 63"/>
                    <a:gd name="T15" fmla="*/ 29 h 107"/>
                    <a:gd name="T16" fmla="*/ 31 w 63"/>
                    <a:gd name="T17" fmla="*/ 10 h 107"/>
                    <a:gd name="T18" fmla="*/ 53 w 63"/>
                    <a:gd name="T19" fmla="*/ 29 h 107"/>
                    <a:gd name="T20" fmla="*/ 53 w 63"/>
                    <a:gd name="T21" fmla="*/ 78 h 107"/>
                    <a:gd name="T22" fmla="*/ 31 w 63"/>
                    <a:gd name="T23" fmla="*/ 97 h 107"/>
                    <a:gd name="T24" fmla="*/ 10 w 63"/>
                    <a:gd name="T25" fmla="*/ 78 h 107"/>
                    <a:gd name="T26" fmla="*/ 10 w 63"/>
                    <a:gd name="T27" fmla="*/ 29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63" h="107">
                      <a:moveTo>
                        <a:pt x="31" y="107"/>
                      </a:moveTo>
                      <a:cubicBezTo>
                        <a:pt x="49" y="107"/>
                        <a:pt x="63" y="94"/>
                        <a:pt x="63" y="78"/>
                      </a:cubicBezTo>
                      <a:cubicBezTo>
                        <a:pt x="63" y="29"/>
                        <a:pt x="63" y="29"/>
                        <a:pt x="63" y="29"/>
                      </a:cubicBezTo>
                      <a:cubicBezTo>
                        <a:pt x="63" y="13"/>
                        <a:pt x="49" y="0"/>
                        <a:pt x="31" y="0"/>
                      </a:cubicBezTo>
                      <a:cubicBezTo>
                        <a:pt x="14" y="0"/>
                        <a:pt x="0" y="13"/>
                        <a:pt x="0" y="29"/>
                      </a:cubicBezTo>
                      <a:cubicBezTo>
                        <a:pt x="0" y="78"/>
                        <a:pt x="0" y="78"/>
                        <a:pt x="0" y="78"/>
                      </a:cubicBezTo>
                      <a:cubicBezTo>
                        <a:pt x="0" y="94"/>
                        <a:pt x="14" y="107"/>
                        <a:pt x="31" y="107"/>
                      </a:cubicBezTo>
                      <a:close/>
                      <a:moveTo>
                        <a:pt x="10" y="29"/>
                      </a:moveTo>
                      <a:cubicBezTo>
                        <a:pt x="10" y="18"/>
                        <a:pt x="19" y="10"/>
                        <a:pt x="31" y="10"/>
                      </a:cubicBezTo>
                      <a:cubicBezTo>
                        <a:pt x="43" y="10"/>
                        <a:pt x="53" y="18"/>
                        <a:pt x="53" y="29"/>
                      </a:cubicBezTo>
                      <a:cubicBezTo>
                        <a:pt x="53" y="78"/>
                        <a:pt x="53" y="78"/>
                        <a:pt x="53" y="78"/>
                      </a:cubicBezTo>
                      <a:cubicBezTo>
                        <a:pt x="53" y="88"/>
                        <a:pt x="43" y="97"/>
                        <a:pt x="31" y="97"/>
                      </a:cubicBezTo>
                      <a:cubicBezTo>
                        <a:pt x="19" y="97"/>
                        <a:pt x="10" y="88"/>
                        <a:pt x="10" y="78"/>
                      </a:cubicBezTo>
                      <a:lnTo>
                        <a:pt x="10" y="2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 fontAlgn="auto"/>
                  <a:endParaRPr lang="zh-CN" altLang="en-US" sz="2135" strike="noStrike" noProof="1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1" name="Freeform 18"/>
                <p:cNvSpPr/>
                <p:nvPr/>
              </p:nvSpPr>
              <p:spPr bwMode="auto">
                <a:xfrm>
                  <a:off x="4441" y="3267"/>
                  <a:ext cx="215" cy="222"/>
                </a:xfrm>
                <a:custGeom>
                  <a:avLst/>
                  <a:gdLst>
                    <a:gd name="T0" fmla="*/ 86 w 91"/>
                    <a:gd name="T1" fmla="*/ 0 h 94"/>
                    <a:gd name="T2" fmla="*/ 81 w 91"/>
                    <a:gd name="T3" fmla="*/ 5 h 94"/>
                    <a:gd name="T4" fmla="*/ 81 w 91"/>
                    <a:gd name="T5" fmla="*/ 28 h 94"/>
                    <a:gd name="T6" fmla="*/ 45 w 91"/>
                    <a:gd name="T7" fmla="*/ 59 h 94"/>
                    <a:gd name="T8" fmla="*/ 10 w 91"/>
                    <a:gd name="T9" fmla="*/ 28 h 94"/>
                    <a:gd name="T10" fmla="*/ 10 w 91"/>
                    <a:gd name="T11" fmla="*/ 5 h 94"/>
                    <a:gd name="T12" fmla="*/ 5 w 91"/>
                    <a:gd name="T13" fmla="*/ 0 h 94"/>
                    <a:gd name="T14" fmla="*/ 0 w 91"/>
                    <a:gd name="T15" fmla="*/ 5 h 94"/>
                    <a:gd name="T16" fmla="*/ 0 w 91"/>
                    <a:gd name="T17" fmla="*/ 28 h 94"/>
                    <a:gd name="T18" fmla="*/ 40 w 91"/>
                    <a:gd name="T19" fmla="*/ 69 h 94"/>
                    <a:gd name="T20" fmla="*/ 40 w 91"/>
                    <a:gd name="T21" fmla="*/ 84 h 94"/>
                    <a:gd name="T22" fmla="*/ 20 w 91"/>
                    <a:gd name="T23" fmla="*/ 84 h 94"/>
                    <a:gd name="T24" fmla="*/ 15 w 91"/>
                    <a:gd name="T25" fmla="*/ 89 h 94"/>
                    <a:gd name="T26" fmla="*/ 20 w 91"/>
                    <a:gd name="T27" fmla="*/ 94 h 94"/>
                    <a:gd name="T28" fmla="*/ 70 w 91"/>
                    <a:gd name="T29" fmla="*/ 94 h 94"/>
                    <a:gd name="T30" fmla="*/ 75 w 91"/>
                    <a:gd name="T31" fmla="*/ 89 h 94"/>
                    <a:gd name="T32" fmla="*/ 70 w 91"/>
                    <a:gd name="T33" fmla="*/ 84 h 94"/>
                    <a:gd name="T34" fmla="*/ 50 w 91"/>
                    <a:gd name="T35" fmla="*/ 84 h 94"/>
                    <a:gd name="T36" fmla="*/ 50 w 91"/>
                    <a:gd name="T37" fmla="*/ 69 h 94"/>
                    <a:gd name="T38" fmla="*/ 91 w 91"/>
                    <a:gd name="T39" fmla="*/ 28 h 94"/>
                    <a:gd name="T40" fmla="*/ 91 w 91"/>
                    <a:gd name="T41" fmla="*/ 5 h 94"/>
                    <a:gd name="T42" fmla="*/ 86 w 91"/>
                    <a:gd name="T43" fmla="*/ 0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91" h="94">
                      <a:moveTo>
                        <a:pt x="86" y="0"/>
                      </a:moveTo>
                      <a:cubicBezTo>
                        <a:pt x="83" y="0"/>
                        <a:pt x="81" y="3"/>
                        <a:pt x="81" y="5"/>
                      </a:cubicBezTo>
                      <a:cubicBezTo>
                        <a:pt x="81" y="28"/>
                        <a:pt x="81" y="28"/>
                        <a:pt x="81" y="28"/>
                      </a:cubicBezTo>
                      <a:cubicBezTo>
                        <a:pt x="81" y="45"/>
                        <a:pt x="65" y="59"/>
                        <a:pt x="45" y="59"/>
                      </a:cubicBezTo>
                      <a:cubicBezTo>
                        <a:pt x="26" y="59"/>
                        <a:pt x="10" y="45"/>
                        <a:pt x="10" y="28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0" y="2"/>
                        <a:pt x="8" y="0"/>
                        <a:pt x="5" y="0"/>
                      </a:cubicBezTo>
                      <a:cubicBezTo>
                        <a:pt x="2" y="0"/>
                        <a:pt x="0" y="2"/>
                        <a:pt x="0" y="5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49"/>
                        <a:pt x="18" y="67"/>
                        <a:pt x="40" y="69"/>
                      </a:cubicBezTo>
                      <a:cubicBezTo>
                        <a:pt x="40" y="84"/>
                        <a:pt x="40" y="84"/>
                        <a:pt x="40" y="84"/>
                      </a:cubicBezTo>
                      <a:cubicBezTo>
                        <a:pt x="20" y="84"/>
                        <a:pt x="20" y="84"/>
                        <a:pt x="20" y="84"/>
                      </a:cubicBezTo>
                      <a:cubicBezTo>
                        <a:pt x="18" y="84"/>
                        <a:pt x="15" y="86"/>
                        <a:pt x="15" y="89"/>
                      </a:cubicBezTo>
                      <a:cubicBezTo>
                        <a:pt x="15" y="92"/>
                        <a:pt x="18" y="94"/>
                        <a:pt x="20" y="94"/>
                      </a:cubicBezTo>
                      <a:cubicBezTo>
                        <a:pt x="70" y="94"/>
                        <a:pt x="70" y="94"/>
                        <a:pt x="70" y="94"/>
                      </a:cubicBezTo>
                      <a:cubicBezTo>
                        <a:pt x="73" y="94"/>
                        <a:pt x="75" y="92"/>
                        <a:pt x="75" y="89"/>
                      </a:cubicBezTo>
                      <a:cubicBezTo>
                        <a:pt x="75" y="86"/>
                        <a:pt x="73" y="84"/>
                        <a:pt x="70" y="84"/>
                      </a:cubicBezTo>
                      <a:cubicBezTo>
                        <a:pt x="50" y="84"/>
                        <a:pt x="50" y="84"/>
                        <a:pt x="50" y="84"/>
                      </a:cubicBezTo>
                      <a:cubicBezTo>
                        <a:pt x="50" y="69"/>
                        <a:pt x="50" y="69"/>
                        <a:pt x="50" y="69"/>
                      </a:cubicBezTo>
                      <a:cubicBezTo>
                        <a:pt x="73" y="67"/>
                        <a:pt x="91" y="49"/>
                        <a:pt x="91" y="28"/>
                      </a:cubicBezTo>
                      <a:cubicBezTo>
                        <a:pt x="91" y="5"/>
                        <a:pt x="91" y="5"/>
                        <a:pt x="91" y="5"/>
                      </a:cubicBezTo>
                      <a:cubicBezTo>
                        <a:pt x="91" y="3"/>
                        <a:pt x="88" y="0"/>
                        <a:pt x="8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 fontAlgn="auto"/>
                  <a:endParaRPr lang="zh-CN" altLang="en-US" sz="2135" strike="noStrike" noProof="1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37912" name="PA_文本框 20"/>
            <p:cNvSpPr txBox="1"/>
            <p:nvPr>
              <p:custDataLst>
                <p:tags r:id="rId4"/>
              </p:custDataLst>
            </p:nvPr>
          </p:nvSpPr>
          <p:spPr>
            <a:xfrm>
              <a:off x="4411254" y="5638470"/>
              <a:ext cx="3650727" cy="36774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defTabSz="1219200"/>
              <a:r>
                <a:rPr lang="zh-CN" altLang="en-US" dirty="0">
                  <a:solidFill>
                    <a:srgbClr val="7A7A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课程咨询依娜老师：</a:t>
              </a:r>
              <a:r>
                <a:rPr lang="en-US" altLang="zh-CN" b="1" dirty="0">
                  <a:solidFill>
                    <a:srgbClr val="7A7A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2133576719</a:t>
              </a:r>
              <a:endParaRPr lang="en-US" altLang="zh-CN" b="1" dirty="0">
                <a:solidFill>
                  <a:srgbClr val="7A7A7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388721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RelativeLayout</a:t>
            </a:r>
            <a:endParaRPr 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54990" y="1190625"/>
            <a:ext cx="3360420" cy="2584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RelativeLayout</a:t>
            </a:r>
            <a:endParaRPr lang="zh-CN" altLang="en-US"/>
          </a:p>
          <a:p>
            <a:r>
              <a:rPr lang="zh-CN" altLang="en-US"/>
              <a:t>layout_orientation这个属性在relativelayout中不成立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在RelativeLayout中虽然没有android:layout_gravity这个属性，但是是有layout_alignParentBottom这种属性，是贴紧父亲布局的下边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388721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布局性能如何衡量？</a:t>
            </a:r>
            <a:endParaRPr lang="en-US" altLang="zh-CN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54877" y="1391784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4F4F4F"/>
                </a:solidFill>
                <a:latin typeface="-apple-system" charset="0"/>
              </a:rPr>
              <a:t>帧渲染数据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893705" y="1391784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4F4F4F"/>
                </a:solidFill>
                <a:latin typeface="-apple-system" charset="0"/>
              </a:rPr>
              <a:t>完成渲染一帧的耗时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3886" y="1391784"/>
            <a:ext cx="7644740" cy="443325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388721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布局对比总结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/>
          <p:nvPr/>
        </p:nvGraphicFramePr>
        <p:xfrm>
          <a:off x="32385" y="1202690"/>
          <a:ext cx="12159615" cy="44024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2185"/>
                <a:gridCol w="1558290"/>
                <a:gridCol w="1558925"/>
                <a:gridCol w="1759585"/>
                <a:gridCol w="1376045"/>
                <a:gridCol w="1365885"/>
                <a:gridCol w="1740535"/>
                <a:gridCol w="1828165"/>
              </a:tblGrid>
              <a:tr h="130175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600"/>
                    </a:p>
                  </a:txBody>
                  <a:tcPr anchor="ctr" anchorCtr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FrameLayout</a:t>
                      </a:r>
                      <a:endParaRPr lang="en-US" altLang="zh-CN" sz="1600"/>
                    </a:p>
                  </a:txBody>
                  <a:tcPr anchor="ctr" anchorCtr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LinearLayout</a:t>
                      </a:r>
                      <a:endParaRPr lang="en-US" altLang="zh-CN" sz="1600"/>
                    </a:p>
                  </a:txBody>
                  <a:tcPr anchor="ctr" anchorCtr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RelativeLayout</a:t>
                      </a:r>
                      <a:endParaRPr lang="en-US" altLang="zh-CN" sz="1600"/>
                    </a:p>
                  </a:txBody>
                  <a:tcPr anchor="ctr" anchorCtr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TableLayout</a:t>
                      </a:r>
                      <a:endParaRPr lang="en-US" altLang="zh-CN" sz="1600"/>
                    </a:p>
                  </a:txBody>
                  <a:tcPr anchor="ctr" anchorCtr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GridLayout</a:t>
                      </a:r>
                      <a:endParaRPr lang="en-US" altLang="zh-CN" sz="1600"/>
                    </a:p>
                  </a:txBody>
                  <a:tcPr anchor="ctr" anchorCtr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AbsoluteLayout</a:t>
                      </a:r>
                      <a:endParaRPr lang="en-US" altLang="zh-CN" sz="1600"/>
                    </a:p>
                  </a:txBody>
                  <a:tcPr anchor="ctr" anchorCtr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ConstraintLayout</a:t>
                      </a:r>
                      <a:endParaRPr lang="en-US" altLang="zh-CN" sz="1600"/>
                    </a:p>
                  </a:txBody>
                  <a:tcPr anchor="ctr" anchorCtr="0">
                    <a:solidFill>
                      <a:schemeClr val="accent5"/>
                    </a:solidFill>
                  </a:tcPr>
                </a:tc>
              </a:tr>
              <a:tr h="77533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accent1"/>
                          </a:solidFill>
                        </a:rPr>
                        <a:t>表现力</a:t>
                      </a:r>
                      <a:endParaRPr lang="zh-CN" altLang="en-US">
                        <a:solidFill>
                          <a:schemeClr val="accent1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accent2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accent2"/>
                          </a:solidFill>
                        </a:rPr>
                        <a:t>2</a:t>
                      </a:r>
                      <a:endParaRPr lang="en-US" altLang="zh-CN">
                        <a:solidFill>
                          <a:schemeClr val="accent2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b="1">
                          <a:solidFill>
                            <a:schemeClr val="accent2"/>
                          </a:solidFill>
                        </a:rPr>
                        <a:t>4</a:t>
                      </a:r>
                      <a:endParaRPr lang="en-US" altLang="zh-CN" sz="1600" b="1">
                        <a:solidFill>
                          <a:schemeClr val="accent2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accent2"/>
                          </a:solidFill>
                        </a:rPr>
                        <a:t>2</a:t>
                      </a:r>
                      <a:endParaRPr lang="en-US" altLang="zh-CN">
                        <a:solidFill>
                          <a:schemeClr val="accent2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accent2"/>
                          </a:solidFill>
                        </a:rPr>
                        <a:t>2.5</a:t>
                      </a:r>
                      <a:endParaRPr lang="en-US" altLang="zh-CN">
                        <a:solidFill>
                          <a:schemeClr val="accent2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accent2"/>
                          </a:solidFill>
                        </a:rPr>
                        <a:t>-</a:t>
                      </a:r>
                      <a:endParaRPr lang="en-US" altLang="zh-CN">
                        <a:solidFill>
                          <a:schemeClr val="accent2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accent2"/>
                          </a:solidFill>
                        </a:rPr>
                        <a:t>5</a:t>
                      </a:r>
                      <a:endParaRPr lang="en-US" altLang="zh-CN">
                        <a:solidFill>
                          <a:schemeClr val="accent2"/>
                        </a:solidFill>
                      </a:endParaRPr>
                    </a:p>
                  </a:txBody>
                  <a:tcPr anchor="ctr" anchorCtr="0"/>
                </a:tc>
              </a:tr>
              <a:tr h="77533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accent6"/>
                          </a:solidFill>
                        </a:rPr>
                        <a:t>性能</a:t>
                      </a:r>
                      <a:endParaRPr lang="zh-CN" altLang="en-US">
                        <a:solidFill>
                          <a:schemeClr val="accent6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accent2"/>
                          </a:solidFill>
                        </a:rPr>
                        <a:t>5</a:t>
                      </a:r>
                      <a:endParaRPr lang="en-US" altLang="zh-CN">
                        <a:solidFill>
                          <a:schemeClr val="accent2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accent2"/>
                          </a:solidFill>
                        </a:rPr>
                        <a:t>4</a:t>
                      </a:r>
                      <a:endParaRPr lang="en-US" altLang="zh-CN">
                        <a:solidFill>
                          <a:schemeClr val="accent2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accent2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accent2"/>
                          </a:solidFill>
                        </a:rPr>
                        <a:t>3</a:t>
                      </a:r>
                      <a:endParaRPr lang="en-US" altLang="zh-CN">
                        <a:solidFill>
                          <a:schemeClr val="accent2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accent2"/>
                          </a:solidFill>
                        </a:rPr>
                        <a:t>3</a:t>
                      </a:r>
                      <a:endParaRPr lang="en-US" altLang="zh-CN">
                        <a:solidFill>
                          <a:schemeClr val="accent2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accent2"/>
                          </a:solidFill>
                        </a:rPr>
                        <a:t>-</a:t>
                      </a:r>
                      <a:endParaRPr lang="en-US" altLang="zh-CN">
                        <a:solidFill>
                          <a:schemeClr val="accent2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accent2"/>
                          </a:solidFill>
                        </a:rPr>
                        <a:t>4</a:t>
                      </a:r>
                      <a:endParaRPr lang="en-US" altLang="zh-CN">
                        <a:solidFill>
                          <a:schemeClr val="accent2"/>
                        </a:solidFill>
                      </a:endParaRPr>
                    </a:p>
                  </a:txBody>
                  <a:tcPr anchor="ctr" anchorCtr="0"/>
                </a:tc>
              </a:tr>
              <a:tr h="77406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FF0000"/>
                          </a:solidFill>
                        </a:rPr>
                        <a:t>易用性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accent2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accent2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accent2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accent2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accent2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accent2"/>
                          </a:solidFill>
                        </a:rPr>
                        <a:t>-</a:t>
                      </a:r>
                      <a:endParaRPr lang="en-US" altLang="zh-CN">
                        <a:solidFill>
                          <a:schemeClr val="accent2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accent2"/>
                          </a:solidFill>
                        </a:rPr>
                        <a:t>5</a:t>
                      </a:r>
                      <a:endParaRPr lang="en-US" altLang="zh-CN">
                        <a:solidFill>
                          <a:schemeClr val="accent2"/>
                        </a:solidFill>
                      </a:endParaRPr>
                    </a:p>
                  </a:txBody>
                  <a:tcPr anchor="ctr" anchorCtr="0"/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32385" y="4890135"/>
            <a:ext cx="3167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评分系统：</a:t>
            </a:r>
            <a:r>
              <a:rPr lang="en-US" altLang="zh-CN"/>
              <a:t>5</a:t>
            </a:r>
            <a:r>
              <a:rPr lang="zh-CN" altLang="en-US"/>
              <a:t>分满分，</a:t>
            </a:r>
            <a:r>
              <a:rPr lang="en-US" altLang="zh-CN"/>
              <a:t>1</a:t>
            </a:r>
            <a:r>
              <a:rPr lang="zh-CN" altLang="en-US"/>
              <a:t>分最低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0347960" y="1212850"/>
            <a:ext cx="1833880" cy="36169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A_圆角矩形 22"/>
          <p:cNvSpPr/>
          <p:nvPr>
            <p:custDataLst>
              <p:tags r:id="rId1"/>
            </p:custDataLst>
          </p:nvPr>
        </p:nvSpPr>
        <p:spPr>
          <a:xfrm>
            <a:off x="3048000" y="4206584"/>
            <a:ext cx="6098091" cy="297454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dist" defTabSz="1218565"/>
            <a:r>
              <a:rPr lang="en-US" altLang="zh-CN" sz="1335" dirty="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TAHNK YOU FOR WATCHING</a:t>
            </a:r>
            <a:endParaRPr lang="zh-CN" altLang="en-US" sz="1335" dirty="0">
              <a:solidFill>
                <a:srgbClr val="FFFFFF">
                  <a:lumMod val="50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460091" y="5476597"/>
            <a:ext cx="3437533" cy="480131"/>
            <a:chOff x="1139058" y="5549903"/>
            <a:chExt cx="3437533" cy="480131"/>
          </a:xfrm>
        </p:grpSpPr>
        <p:grpSp>
          <p:nvGrpSpPr>
            <p:cNvPr id="3" name="PA_组合 23"/>
            <p:cNvGrpSpPr/>
            <p:nvPr>
              <p:custDataLst>
                <p:tags r:id="rId2"/>
              </p:custDataLst>
            </p:nvPr>
          </p:nvGrpSpPr>
          <p:grpSpPr>
            <a:xfrm>
              <a:off x="1139058" y="5609179"/>
              <a:ext cx="359175" cy="360000"/>
              <a:chOff x="801291" y="3535885"/>
              <a:chExt cx="219347" cy="219347"/>
            </a:xfrm>
          </p:grpSpPr>
          <p:sp>
            <p:nvSpPr>
              <p:cNvPr id="25" name="Oval 10"/>
              <p:cNvSpPr>
                <a:spLocks noChangeArrowheads="1"/>
              </p:cNvSpPr>
              <p:nvPr/>
            </p:nvSpPr>
            <p:spPr bwMode="auto">
              <a:xfrm>
                <a:off x="801291" y="3535885"/>
                <a:ext cx="219347" cy="219347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8565"/>
                <a:endParaRPr lang="zh-CN" altLang="en-US" sz="2135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8" name="组合 25"/>
              <p:cNvGrpSpPr/>
              <p:nvPr/>
            </p:nvGrpSpPr>
            <p:grpSpPr>
              <a:xfrm>
                <a:off x="860980" y="3583766"/>
                <a:ext cx="100336" cy="114060"/>
                <a:chOff x="860980" y="3583766"/>
                <a:chExt cx="100336" cy="114060"/>
              </a:xfrm>
            </p:grpSpPr>
            <p:sp>
              <p:nvSpPr>
                <p:cNvPr id="27" name="Freeform 12"/>
                <p:cNvSpPr>
                  <a:spLocks noEditPoints="1"/>
                </p:cNvSpPr>
                <p:nvPr/>
              </p:nvSpPr>
              <p:spPr bwMode="auto">
                <a:xfrm>
                  <a:off x="884050" y="3583766"/>
                  <a:ext cx="53830" cy="53740"/>
                </a:xfrm>
                <a:custGeom>
                  <a:avLst/>
                  <a:gdLst>
                    <a:gd name="T0" fmla="*/ 31 w 62"/>
                    <a:gd name="T1" fmla="*/ 62 h 62"/>
                    <a:gd name="T2" fmla="*/ 0 w 62"/>
                    <a:gd name="T3" fmla="*/ 31 h 62"/>
                    <a:gd name="T4" fmla="*/ 31 w 62"/>
                    <a:gd name="T5" fmla="*/ 0 h 62"/>
                    <a:gd name="T6" fmla="*/ 62 w 62"/>
                    <a:gd name="T7" fmla="*/ 31 h 62"/>
                    <a:gd name="T8" fmla="*/ 31 w 62"/>
                    <a:gd name="T9" fmla="*/ 62 h 62"/>
                    <a:gd name="T10" fmla="*/ 31 w 62"/>
                    <a:gd name="T11" fmla="*/ 11 h 62"/>
                    <a:gd name="T12" fmla="*/ 11 w 62"/>
                    <a:gd name="T13" fmla="*/ 31 h 62"/>
                    <a:gd name="T14" fmla="*/ 31 w 62"/>
                    <a:gd name="T15" fmla="*/ 51 h 62"/>
                    <a:gd name="T16" fmla="*/ 51 w 62"/>
                    <a:gd name="T17" fmla="*/ 31 h 62"/>
                    <a:gd name="T18" fmla="*/ 31 w 62"/>
                    <a:gd name="T19" fmla="*/ 11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2" h="62">
                      <a:moveTo>
                        <a:pt x="31" y="62"/>
                      </a:moveTo>
                      <a:cubicBezTo>
                        <a:pt x="14" y="62"/>
                        <a:pt x="0" y="48"/>
                        <a:pt x="0" y="31"/>
                      </a:cubicBezTo>
                      <a:cubicBezTo>
                        <a:pt x="0" y="14"/>
                        <a:pt x="14" y="0"/>
                        <a:pt x="31" y="0"/>
                      </a:cubicBezTo>
                      <a:cubicBezTo>
                        <a:pt x="48" y="0"/>
                        <a:pt x="62" y="14"/>
                        <a:pt x="62" y="31"/>
                      </a:cubicBezTo>
                      <a:cubicBezTo>
                        <a:pt x="62" y="48"/>
                        <a:pt x="48" y="62"/>
                        <a:pt x="31" y="62"/>
                      </a:cubicBezTo>
                      <a:close/>
                      <a:moveTo>
                        <a:pt x="31" y="11"/>
                      </a:moveTo>
                      <a:cubicBezTo>
                        <a:pt x="20" y="11"/>
                        <a:pt x="11" y="20"/>
                        <a:pt x="11" y="31"/>
                      </a:cubicBezTo>
                      <a:cubicBezTo>
                        <a:pt x="11" y="42"/>
                        <a:pt x="20" y="51"/>
                        <a:pt x="31" y="51"/>
                      </a:cubicBezTo>
                      <a:cubicBezTo>
                        <a:pt x="42" y="51"/>
                        <a:pt x="51" y="42"/>
                        <a:pt x="51" y="31"/>
                      </a:cubicBezTo>
                      <a:cubicBezTo>
                        <a:pt x="51" y="20"/>
                        <a:pt x="42" y="11"/>
                        <a:pt x="31" y="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8" name="Freeform 13"/>
                <p:cNvSpPr/>
                <p:nvPr/>
              </p:nvSpPr>
              <p:spPr bwMode="auto">
                <a:xfrm>
                  <a:off x="860980" y="3643355"/>
                  <a:ext cx="100336" cy="54471"/>
                </a:xfrm>
                <a:custGeom>
                  <a:avLst/>
                  <a:gdLst>
                    <a:gd name="T0" fmla="*/ 111 w 116"/>
                    <a:gd name="T1" fmla="*/ 63 h 63"/>
                    <a:gd name="T2" fmla="*/ 105 w 116"/>
                    <a:gd name="T3" fmla="*/ 58 h 63"/>
                    <a:gd name="T4" fmla="*/ 58 w 116"/>
                    <a:gd name="T5" fmla="*/ 11 h 63"/>
                    <a:gd name="T6" fmla="*/ 11 w 116"/>
                    <a:gd name="T7" fmla="*/ 58 h 63"/>
                    <a:gd name="T8" fmla="*/ 6 w 116"/>
                    <a:gd name="T9" fmla="*/ 63 h 63"/>
                    <a:gd name="T10" fmla="*/ 0 w 116"/>
                    <a:gd name="T11" fmla="*/ 58 h 63"/>
                    <a:gd name="T12" fmla="*/ 58 w 116"/>
                    <a:gd name="T13" fmla="*/ 0 h 63"/>
                    <a:gd name="T14" fmla="*/ 116 w 116"/>
                    <a:gd name="T15" fmla="*/ 58 h 63"/>
                    <a:gd name="T16" fmla="*/ 111 w 116"/>
                    <a:gd name="T17" fmla="*/ 63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6" h="63">
                      <a:moveTo>
                        <a:pt x="111" y="63"/>
                      </a:moveTo>
                      <a:cubicBezTo>
                        <a:pt x="108" y="63"/>
                        <a:pt x="105" y="61"/>
                        <a:pt x="105" y="58"/>
                      </a:cubicBezTo>
                      <a:cubicBezTo>
                        <a:pt x="105" y="32"/>
                        <a:pt x="84" y="11"/>
                        <a:pt x="58" y="11"/>
                      </a:cubicBezTo>
                      <a:cubicBezTo>
                        <a:pt x="32" y="11"/>
                        <a:pt x="11" y="32"/>
                        <a:pt x="11" y="58"/>
                      </a:cubicBezTo>
                      <a:cubicBezTo>
                        <a:pt x="11" y="61"/>
                        <a:pt x="9" y="63"/>
                        <a:pt x="6" y="63"/>
                      </a:cubicBezTo>
                      <a:cubicBezTo>
                        <a:pt x="3" y="63"/>
                        <a:pt x="0" y="61"/>
                        <a:pt x="0" y="58"/>
                      </a:cubicBezTo>
                      <a:cubicBezTo>
                        <a:pt x="0" y="26"/>
                        <a:pt x="26" y="0"/>
                        <a:pt x="58" y="0"/>
                      </a:cubicBezTo>
                      <a:cubicBezTo>
                        <a:pt x="90" y="0"/>
                        <a:pt x="116" y="26"/>
                        <a:pt x="116" y="58"/>
                      </a:cubicBezTo>
                      <a:cubicBezTo>
                        <a:pt x="116" y="61"/>
                        <a:pt x="114" y="63"/>
                        <a:pt x="111" y="6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34" name="PA_文本框 19"/>
            <p:cNvSpPr txBox="1"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384692" y="5549903"/>
              <a:ext cx="3191899" cy="4801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140000"/>
                </a:lnSpc>
              </a:pP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主讲老师</a:t>
              </a:r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Zero</a:t>
              </a: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  <a:sym typeface="等线" panose="02010600030101010101" charset="-122"/>
                </a:rPr>
                <a:t>2962938812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组合 2"/>
          <p:cNvGrpSpPr/>
          <p:nvPr/>
        </p:nvGrpSpPr>
        <p:grpSpPr>
          <a:xfrm>
            <a:off x="6359105" y="5531207"/>
            <a:ext cx="4028342" cy="369332"/>
            <a:chOff x="4060522" y="5638470"/>
            <a:chExt cx="4028342" cy="369332"/>
          </a:xfrm>
        </p:grpSpPr>
        <p:grpSp>
          <p:nvGrpSpPr>
            <p:cNvPr id="10" name="PA_组合 14"/>
            <p:cNvGrpSpPr/>
            <p:nvPr>
              <p:custDataLst>
                <p:tags r:id="rId4"/>
              </p:custDataLst>
            </p:nvPr>
          </p:nvGrpSpPr>
          <p:grpSpPr bwMode="auto">
            <a:xfrm>
              <a:off x="4060522" y="5643136"/>
              <a:ext cx="360000" cy="360000"/>
              <a:chOff x="4248" y="3024"/>
              <a:chExt cx="600" cy="599"/>
            </a:xfrm>
          </p:grpSpPr>
          <p:sp>
            <p:nvSpPr>
              <p:cNvPr id="30" name="Oval 15"/>
              <p:cNvSpPr>
                <a:spLocks noChangeArrowheads="1"/>
              </p:cNvSpPr>
              <p:nvPr/>
            </p:nvSpPr>
            <p:spPr bwMode="auto">
              <a:xfrm>
                <a:off x="4248" y="3024"/>
                <a:ext cx="600" cy="599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8565"/>
                <a:endParaRPr lang="zh-CN" altLang="en-US" sz="2135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1" name="Group 16"/>
              <p:cNvGrpSpPr/>
              <p:nvPr/>
            </p:nvGrpSpPr>
            <p:grpSpPr bwMode="auto">
              <a:xfrm>
                <a:off x="4441" y="3144"/>
                <a:ext cx="215" cy="345"/>
                <a:chOff x="4441" y="3144"/>
                <a:chExt cx="215" cy="345"/>
              </a:xfrm>
            </p:grpSpPr>
            <p:sp>
              <p:nvSpPr>
                <p:cNvPr id="32" name="Freeform 17"/>
                <p:cNvSpPr>
                  <a:spLocks noEditPoints="1"/>
                </p:cNvSpPr>
                <p:nvPr/>
              </p:nvSpPr>
              <p:spPr bwMode="auto">
                <a:xfrm>
                  <a:off x="4474" y="3144"/>
                  <a:ext cx="149" cy="253"/>
                </a:xfrm>
                <a:custGeom>
                  <a:avLst/>
                  <a:gdLst>
                    <a:gd name="T0" fmla="*/ 31 w 63"/>
                    <a:gd name="T1" fmla="*/ 107 h 107"/>
                    <a:gd name="T2" fmla="*/ 63 w 63"/>
                    <a:gd name="T3" fmla="*/ 78 h 107"/>
                    <a:gd name="T4" fmla="*/ 63 w 63"/>
                    <a:gd name="T5" fmla="*/ 29 h 107"/>
                    <a:gd name="T6" fmla="*/ 31 w 63"/>
                    <a:gd name="T7" fmla="*/ 0 h 107"/>
                    <a:gd name="T8" fmla="*/ 0 w 63"/>
                    <a:gd name="T9" fmla="*/ 29 h 107"/>
                    <a:gd name="T10" fmla="*/ 0 w 63"/>
                    <a:gd name="T11" fmla="*/ 78 h 107"/>
                    <a:gd name="T12" fmla="*/ 31 w 63"/>
                    <a:gd name="T13" fmla="*/ 107 h 107"/>
                    <a:gd name="T14" fmla="*/ 10 w 63"/>
                    <a:gd name="T15" fmla="*/ 29 h 107"/>
                    <a:gd name="T16" fmla="*/ 31 w 63"/>
                    <a:gd name="T17" fmla="*/ 10 h 107"/>
                    <a:gd name="T18" fmla="*/ 53 w 63"/>
                    <a:gd name="T19" fmla="*/ 29 h 107"/>
                    <a:gd name="T20" fmla="*/ 53 w 63"/>
                    <a:gd name="T21" fmla="*/ 78 h 107"/>
                    <a:gd name="T22" fmla="*/ 31 w 63"/>
                    <a:gd name="T23" fmla="*/ 97 h 107"/>
                    <a:gd name="T24" fmla="*/ 10 w 63"/>
                    <a:gd name="T25" fmla="*/ 78 h 107"/>
                    <a:gd name="T26" fmla="*/ 10 w 63"/>
                    <a:gd name="T27" fmla="*/ 29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63" h="107">
                      <a:moveTo>
                        <a:pt x="31" y="107"/>
                      </a:moveTo>
                      <a:cubicBezTo>
                        <a:pt x="49" y="107"/>
                        <a:pt x="63" y="94"/>
                        <a:pt x="63" y="78"/>
                      </a:cubicBezTo>
                      <a:cubicBezTo>
                        <a:pt x="63" y="29"/>
                        <a:pt x="63" y="29"/>
                        <a:pt x="63" y="29"/>
                      </a:cubicBezTo>
                      <a:cubicBezTo>
                        <a:pt x="63" y="13"/>
                        <a:pt x="49" y="0"/>
                        <a:pt x="31" y="0"/>
                      </a:cubicBezTo>
                      <a:cubicBezTo>
                        <a:pt x="14" y="0"/>
                        <a:pt x="0" y="13"/>
                        <a:pt x="0" y="29"/>
                      </a:cubicBezTo>
                      <a:cubicBezTo>
                        <a:pt x="0" y="78"/>
                        <a:pt x="0" y="78"/>
                        <a:pt x="0" y="78"/>
                      </a:cubicBezTo>
                      <a:cubicBezTo>
                        <a:pt x="0" y="94"/>
                        <a:pt x="14" y="107"/>
                        <a:pt x="31" y="107"/>
                      </a:cubicBezTo>
                      <a:close/>
                      <a:moveTo>
                        <a:pt x="10" y="29"/>
                      </a:moveTo>
                      <a:cubicBezTo>
                        <a:pt x="10" y="18"/>
                        <a:pt x="19" y="10"/>
                        <a:pt x="31" y="10"/>
                      </a:cubicBezTo>
                      <a:cubicBezTo>
                        <a:pt x="43" y="10"/>
                        <a:pt x="53" y="18"/>
                        <a:pt x="53" y="29"/>
                      </a:cubicBezTo>
                      <a:cubicBezTo>
                        <a:pt x="53" y="78"/>
                        <a:pt x="53" y="78"/>
                        <a:pt x="53" y="78"/>
                      </a:cubicBezTo>
                      <a:cubicBezTo>
                        <a:pt x="53" y="88"/>
                        <a:pt x="43" y="97"/>
                        <a:pt x="31" y="97"/>
                      </a:cubicBezTo>
                      <a:cubicBezTo>
                        <a:pt x="19" y="97"/>
                        <a:pt x="10" y="88"/>
                        <a:pt x="10" y="78"/>
                      </a:cubicBezTo>
                      <a:lnTo>
                        <a:pt x="10" y="2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3" name="Freeform 18"/>
                <p:cNvSpPr/>
                <p:nvPr/>
              </p:nvSpPr>
              <p:spPr bwMode="auto">
                <a:xfrm>
                  <a:off x="4441" y="3267"/>
                  <a:ext cx="215" cy="222"/>
                </a:xfrm>
                <a:custGeom>
                  <a:avLst/>
                  <a:gdLst>
                    <a:gd name="T0" fmla="*/ 86 w 91"/>
                    <a:gd name="T1" fmla="*/ 0 h 94"/>
                    <a:gd name="T2" fmla="*/ 81 w 91"/>
                    <a:gd name="T3" fmla="*/ 5 h 94"/>
                    <a:gd name="T4" fmla="*/ 81 w 91"/>
                    <a:gd name="T5" fmla="*/ 28 h 94"/>
                    <a:gd name="T6" fmla="*/ 45 w 91"/>
                    <a:gd name="T7" fmla="*/ 59 h 94"/>
                    <a:gd name="T8" fmla="*/ 10 w 91"/>
                    <a:gd name="T9" fmla="*/ 28 h 94"/>
                    <a:gd name="T10" fmla="*/ 10 w 91"/>
                    <a:gd name="T11" fmla="*/ 5 h 94"/>
                    <a:gd name="T12" fmla="*/ 5 w 91"/>
                    <a:gd name="T13" fmla="*/ 0 h 94"/>
                    <a:gd name="T14" fmla="*/ 0 w 91"/>
                    <a:gd name="T15" fmla="*/ 5 h 94"/>
                    <a:gd name="T16" fmla="*/ 0 w 91"/>
                    <a:gd name="T17" fmla="*/ 28 h 94"/>
                    <a:gd name="T18" fmla="*/ 40 w 91"/>
                    <a:gd name="T19" fmla="*/ 69 h 94"/>
                    <a:gd name="T20" fmla="*/ 40 w 91"/>
                    <a:gd name="T21" fmla="*/ 84 h 94"/>
                    <a:gd name="T22" fmla="*/ 20 w 91"/>
                    <a:gd name="T23" fmla="*/ 84 h 94"/>
                    <a:gd name="T24" fmla="*/ 15 w 91"/>
                    <a:gd name="T25" fmla="*/ 89 h 94"/>
                    <a:gd name="T26" fmla="*/ 20 w 91"/>
                    <a:gd name="T27" fmla="*/ 94 h 94"/>
                    <a:gd name="T28" fmla="*/ 70 w 91"/>
                    <a:gd name="T29" fmla="*/ 94 h 94"/>
                    <a:gd name="T30" fmla="*/ 75 w 91"/>
                    <a:gd name="T31" fmla="*/ 89 h 94"/>
                    <a:gd name="T32" fmla="*/ 70 w 91"/>
                    <a:gd name="T33" fmla="*/ 84 h 94"/>
                    <a:gd name="T34" fmla="*/ 50 w 91"/>
                    <a:gd name="T35" fmla="*/ 84 h 94"/>
                    <a:gd name="T36" fmla="*/ 50 w 91"/>
                    <a:gd name="T37" fmla="*/ 69 h 94"/>
                    <a:gd name="T38" fmla="*/ 91 w 91"/>
                    <a:gd name="T39" fmla="*/ 28 h 94"/>
                    <a:gd name="T40" fmla="*/ 91 w 91"/>
                    <a:gd name="T41" fmla="*/ 5 h 94"/>
                    <a:gd name="T42" fmla="*/ 86 w 91"/>
                    <a:gd name="T43" fmla="*/ 0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91" h="94">
                      <a:moveTo>
                        <a:pt x="86" y="0"/>
                      </a:moveTo>
                      <a:cubicBezTo>
                        <a:pt x="83" y="0"/>
                        <a:pt x="81" y="3"/>
                        <a:pt x="81" y="5"/>
                      </a:cubicBezTo>
                      <a:cubicBezTo>
                        <a:pt x="81" y="28"/>
                        <a:pt x="81" y="28"/>
                        <a:pt x="81" y="28"/>
                      </a:cubicBezTo>
                      <a:cubicBezTo>
                        <a:pt x="81" y="45"/>
                        <a:pt x="65" y="59"/>
                        <a:pt x="45" y="59"/>
                      </a:cubicBezTo>
                      <a:cubicBezTo>
                        <a:pt x="26" y="59"/>
                        <a:pt x="10" y="45"/>
                        <a:pt x="10" y="28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0" y="2"/>
                        <a:pt x="8" y="0"/>
                        <a:pt x="5" y="0"/>
                      </a:cubicBezTo>
                      <a:cubicBezTo>
                        <a:pt x="2" y="0"/>
                        <a:pt x="0" y="2"/>
                        <a:pt x="0" y="5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49"/>
                        <a:pt x="18" y="67"/>
                        <a:pt x="40" y="69"/>
                      </a:cubicBezTo>
                      <a:cubicBezTo>
                        <a:pt x="40" y="84"/>
                        <a:pt x="40" y="84"/>
                        <a:pt x="40" y="84"/>
                      </a:cubicBezTo>
                      <a:cubicBezTo>
                        <a:pt x="20" y="84"/>
                        <a:pt x="20" y="84"/>
                        <a:pt x="20" y="84"/>
                      </a:cubicBezTo>
                      <a:cubicBezTo>
                        <a:pt x="18" y="84"/>
                        <a:pt x="15" y="86"/>
                        <a:pt x="15" y="89"/>
                      </a:cubicBezTo>
                      <a:cubicBezTo>
                        <a:pt x="15" y="92"/>
                        <a:pt x="18" y="94"/>
                        <a:pt x="20" y="94"/>
                      </a:cubicBezTo>
                      <a:cubicBezTo>
                        <a:pt x="70" y="94"/>
                        <a:pt x="70" y="94"/>
                        <a:pt x="70" y="94"/>
                      </a:cubicBezTo>
                      <a:cubicBezTo>
                        <a:pt x="73" y="94"/>
                        <a:pt x="75" y="92"/>
                        <a:pt x="75" y="89"/>
                      </a:cubicBezTo>
                      <a:cubicBezTo>
                        <a:pt x="75" y="86"/>
                        <a:pt x="73" y="84"/>
                        <a:pt x="70" y="84"/>
                      </a:cubicBezTo>
                      <a:cubicBezTo>
                        <a:pt x="50" y="84"/>
                        <a:pt x="50" y="84"/>
                        <a:pt x="50" y="84"/>
                      </a:cubicBezTo>
                      <a:cubicBezTo>
                        <a:pt x="50" y="69"/>
                        <a:pt x="50" y="69"/>
                        <a:pt x="50" y="69"/>
                      </a:cubicBezTo>
                      <a:cubicBezTo>
                        <a:pt x="73" y="67"/>
                        <a:pt x="91" y="49"/>
                        <a:pt x="91" y="28"/>
                      </a:cubicBezTo>
                      <a:cubicBezTo>
                        <a:pt x="91" y="5"/>
                        <a:pt x="91" y="5"/>
                        <a:pt x="91" y="5"/>
                      </a:cubicBezTo>
                      <a:cubicBezTo>
                        <a:pt x="91" y="3"/>
                        <a:pt x="88" y="0"/>
                        <a:pt x="8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35" name="PA_文本框 20"/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4411254" y="5638470"/>
              <a:ext cx="367761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1218565"/>
              <a:r>
                <a:rPr lang="zh-CN" altLang="en-US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课程咨询依娜老师：</a:t>
              </a:r>
              <a:r>
                <a:rPr lang="en-US" altLang="zh-CN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2133576719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" name="PA_组合 20"/>
          <p:cNvGrpSpPr/>
          <p:nvPr>
            <p:custDataLst>
              <p:tags r:id="rId6"/>
            </p:custDataLst>
          </p:nvPr>
        </p:nvGrpSpPr>
        <p:grpSpPr>
          <a:xfrm>
            <a:off x="0" y="3928725"/>
            <a:ext cx="12192000" cy="271486"/>
            <a:chOff x="2190216" y="0"/>
            <a:chExt cx="7128792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13" name="组合 48"/>
          <p:cNvGrpSpPr/>
          <p:nvPr/>
        </p:nvGrpSpPr>
        <p:grpSpPr>
          <a:xfrm>
            <a:off x="3411209" y="429583"/>
            <a:ext cx="5296253" cy="5015263"/>
            <a:chOff x="2666060" y="1779854"/>
            <a:chExt cx="4914727" cy="4653979"/>
          </a:xfrm>
        </p:grpSpPr>
        <p:sp>
          <p:nvSpPr>
            <p:cNvPr id="50" name="任意多边形: 形状 11"/>
            <p:cNvSpPr/>
            <p:nvPr/>
          </p:nvSpPr>
          <p:spPr>
            <a:xfrm>
              <a:off x="3099814" y="1923978"/>
              <a:ext cx="3909150" cy="380831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任意多边形: 形状 10"/>
            <p:cNvSpPr/>
            <p:nvPr/>
          </p:nvSpPr>
          <p:spPr>
            <a:xfrm>
              <a:off x="3099814" y="2052932"/>
              <a:ext cx="3909150" cy="380831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任意多边形: 形状 12"/>
            <p:cNvSpPr/>
            <p:nvPr/>
          </p:nvSpPr>
          <p:spPr>
            <a:xfrm>
              <a:off x="3533568" y="2124994"/>
              <a:ext cx="3909150" cy="380831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任意多边形: 形状 13"/>
            <p:cNvSpPr/>
            <p:nvPr/>
          </p:nvSpPr>
          <p:spPr>
            <a:xfrm>
              <a:off x="2666060" y="1980870"/>
              <a:ext cx="3909150" cy="380831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任意多边形: 形状 14"/>
            <p:cNvSpPr/>
            <p:nvPr/>
          </p:nvSpPr>
          <p:spPr>
            <a:xfrm>
              <a:off x="3099814" y="2253948"/>
              <a:ext cx="3909150" cy="380831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任意多边形: 形状 15"/>
            <p:cNvSpPr/>
            <p:nvPr/>
          </p:nvSpPr>
          <p:spPr>
            <a:xfrm>
              <a:off x="3316691" y="1779854"/>
              <a:ext cx="3909150" cy="380831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任意多边形: 形状 16"/>
            <p:cNvSpPr/>
            <p:nvPr/>
          </p:nvSpPr>
          <p:spPr>
            <a:xfrm>
              <a:off x="3533568" y="1980870"/>
              <a:ext cx="3909150" cy="415345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>
              <a:off x="6784790" y="4932746"/>
              <a:ext cx="795997" cy="795997"/>
            </a:xfrm>
            <a:prstGeom prst="ellipse">
              <a:avLst/>
            </a:prstGeom>
            <a:solidFill>
              <a:schemeClr val="accent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>
              <a:off x="5224667" y="5906881"/>
              <a:ext cx="526952" cy="526952"/>
            </a:xfrm>
            <a:prstGeom prst="ellipse">
              <a:avLst/>
            </a:prstGeom>
            <a:solidFill>
              <a:schemeClr val="accent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>
              <a:off x="2969254" y="1837290"/>
              <a:ext cx="361967" cy="361967"/>
            </a:xfrm>
            <a:prstGeom prst="ellipse">
              <a:avLst/>
            </a:prstGeom>
            <a:solidFill>
              <a:schemeClr val="accent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0" name="文本框 21"/>
          <p:cNvSpPr txBox="1"/>
          <p:nvPr/>
        </p:nvSpPr>
        <p:spPr>
          <a:xfrm>
            <a:off x="3339259" y="1645369"/>
            <a:ext cx="54332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smtClean="0">
                <a:solidFill>
                  <a:schemeClr val="bg1"/>
                </a:solidFill>
                <a:ea typeface="微软雅黑" panose="020B0503020204020204" pitchFamily="34" charset="-122"/>
              </a:rPr>
              <a:t>享学课堂  </a:t>
            </a:r>
            <a:endParaRPr lang="en-US" altLang="zh-CN" sz="5400" smtClean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 algn="ctr"/>
            <a:r>
              <a:rPr lang="zh-CN" altLang="en-US" sz="3600" smtClean="0">
                <a:solidFill>
                  <a:schemeClr val="bg1"/>
                </a:solidFill>
                <a:ea typeface="微软雅黑" panose="020B0503020204020204" pitchFamily="34" charset="-122"/>
              </a:rPr>
              <a:t>   谢谢您的参与！</a:t>
            </a:r>
            <a:endParaRPr lang="zh-CN" altLang="en-US" sz="3600" smtClean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pic>
        <p:nvPicPr>
          <p:cNvPr id="36" name="Picture 1" descr="C:\Users\Administrator\Documents\Tencent Files\446106311\Image\Group\[{(U~OAINDPU57MD]KQ_D77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04775" y="4870839"/>
            <a:ext cx="2047875" cy="1891911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6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讲师简介</a:t>
            </a:r>
            <a:endParaRPr lang="en-US" altLang="zh-CN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3" name="文本框 32"/>
          <p:cNvSpPr txBox="1"/>
          <p:nvPr/>
        </p:nvSpPr>
        <p:spPr>
          <a:xfrm>
            <a:off x="1819910" y="2091055"/>
            <a:ext cx="4937760" cy="8125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享学课堂 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-Zero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老师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系统架构师、项目经理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4" name="TextBox 16"/>
          <p:cNvSpPr txBox="1"/>
          <p:nvPr/>
        </p:nvSpPr>
        <p:spPr>
          <a:xfrm>
            <a:off x="1873250" y="2973070"/>
            <a:ext cx="4126230" cy="33235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前阿里P7移动架构师，曾就职于Nubia等一线互联网公司。有多年的项目研发经验，精通Android 高级控件开发，性能优化，多种开源框架开发经验，热爱代码，对Android情有独钟，讲课生动，有激情。</a:t>
            </a:r>
            <a:endParaRPr sz="160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lear Sans Light" panose="020B0303030202020304" pitchFamily="34" charset="0"/>
                <a:sym typeface="+mn-ea"/>
              </a:rPr>
              <a:t>◆ </a:t>
            </a:r>
            <a:r>
              <a:rPr lang="en-US" sz="1600" b="1">
                <a:latin typeface="微软雅黑" panose="020B0503020204020204" pitchFamily="34" charset="-122"/>
                <a:ea typeface="微软雅黑" panose="020B0503020204020204" pitchFamily="34" charset="-122"/>
                <a:cs typeface="Clear Sans Light" panose="020B0303030202020304" pitchFamily="34" charset="0"/>
                <a:sym typeface="+mn-ea"/>
              </a:rPr>
              <a:t>QQ：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2124346685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lear Sans Light" panose="020B0303030202020304" pitchFamily="34" charset="0"/>
              <a:sym typeface="+mn-ea"/>
            </a:endParaRPr>
          </a:p>
          <a:p>
            <a:pPr>
              <a:lnSpc>
                <a:spcPct val="150000"/>
              </a:lnSpc>
            </a:pPr>
            <a:endParaRPr lang="en-US" sz="160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lear Sans Light" panose="020B0303030202020304" pitchFamily="34" charset="0"/>
              <a:sym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160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lear Sans Light" panose="020B0303030202020304" pitchFamily="34" charset="0"/>
              <a:sym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4513" y="2091227"/>
            <a:ext cx="2327099" cy="28790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享学讲师团队</a:t>
            </a:r>
            <a:endParaRPr lang="en-US" altLang="zh-CN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8" name="文本框 1"/>
          <p:cNvSpPr txBox="1"/>
          <p:nvPr/>
        </p:nvSpPr>
        <p:spPr>
          <a:xfrm>
            <a:off x="327934" y="4047356"/>
            <a:ext cx="2253069" cy="16296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Alvin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老师</a:t>
            </a:r>
            <a:endParaRPr lang="en-US" altLang="zh-CN" sz="12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曾就业于三星中国研究院及小米旗下互联网公司</a:t>
            </a:r>
            <a:r>
              <a:rPr lang="zh-CN" altLang="en-US" sz="1050" dirty="0" smtClean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担任</a:t>
            </a:r>
            <a:r>
              <a:rPr lang="en-US" altLang="zh-CN" sz="1050" dirty="0" err="1" smtClean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ndroid</a:t>
            </a: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任软件工程师及项目经理</a:t>
            </a:r>
            <a:endParaRPr lang="zh-CN" altLang="en-US" sz="1050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拥有扎实的</a:t>
            </a:r>
            <a:r>
              <a:rPr lang="en-US" altLang="zh-CN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C/Java </a:t>
            </a: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基础，深入研究</a:t>
            </a:r>
            <a:r>
              <a:rPr lang="en-US" altLang="zh-CN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系统多年。</a:t>
            </a:r>
            <a:endParaRPr lang="en-US" altLang="zh-CN" sz="1050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讲课形象生动，热情洋溢</a:t>
            </a:r>
            <a:endParaRPr lang="zh-CN" altLang="en-US" sz="1050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4"/>
          <p:cNvSpPr txBox="1"/>
          <p:nvPr/>
        </p:nvSpPr>
        <p:spPr>
          <a:xfrm>
            <a:off x="3185623" y="4047356"/>
            <a:ext cx="2063032" cy="20497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Lison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老师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复旦大学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工程硕士，专注技术十年，产品控、代码控，拥有丰富的项目经验，主持研发了多个成功上线的大型互联网项目。热爱互联网，热衷于各种Web技术，精通JAVA、J2EE和前端开发，擅长互联网高并发、高可靠架构设计，有丰富的实战经验。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0" name="文本框 5"/>
          <p:cNvSpPr txBox="1"/>
          <p:nvPr/>
        </p:nvSpPr>
        <p:spPr>
          <a:xfrm>
            <a:off x="8836221" y="4047356"/>
            <a:ext cx="2327098" cy="16296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zero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老师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/>
              <a:t>前阿里</a:t>
            </a:r>
            <a:r>
              <a:rPr lang="en-US" altLang="zh-CN" sz="1050" dirty="0"/>
              <a:t>P7</a:t>
            </a:r>
            <a:r>
              <a:rPr lang="zh-CN" altLang="en-US" sz="1050" dirty="0"/>
              <a:t>移动架构师，曾就职于</a:t>
            </a:r>
            <a:r>
              <a:rPr lang="en-US" altLang="zh-CN" sz="1050" dirty="0"/>
              <a:t>Nubia</a:t>
            </a:r>
            <a:r>
              <a:rPr lang="zh-CN" altLang="en-US" sz="1050" dirty="0"/>
              <a:t>等一线互联网公司。有多年的项目研发经验，精通</a:t>
            </a:r>
            <a:r>
              <a:rPr lang="en-US" altLang="zh-CN" sz="1050" dirty="0"/>
              <a:t>Android </a:t>
            </a:r>
            <a:r>
              <a:rPr lang="zh-CN" altLang="en-US" sz="1050" dirty="0"/>
              <a:t>高级控件开发，性能优化，多种开源框架开发经验，热爱代码，对</a:t>
            </a:r>
            <a:r>
              <a:rPr lang="en-US" altLang="zh-CN" sz="1050" dirty="0"/>
              <a:t>Android</a:t>
            </a:r>
            <a:r>
              <a:rPr lang="zh-CN" altLang="en-US" sz="1050" dirty="0"/>
              <a:t>情有独钟，讲课生动，有激情。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7" name="文本框 4"/>
          <p:cNvSpPr txBox="1"/>
          <p:nvPr/>
        </p:nvSpPr>
        <p:spPr>
          <a:xfrm>
            <a:off x="5901978" y="4154549"/>
            <a:ext cx="2327928" cy="16296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Allen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老师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国防科技大学计算机系研究生毕业， 十余年</a:t>
            </a:r>
            <a:r>
              <a:rPr lang="en-US" altLang="zh-CN" sz="105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Android </a:t>
            </a: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及移动互联网开发经验，曾担任爱立信技术总监，华为技术总监，北电技术总监，对全栈有自己独特的见解，热爱技术，热爱互联网，实战经验非常丰富。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30" name="Picture 2" descr="C:\Users\dev\Desktop\微信图片_2018072314264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102" y="1053600"/>
            <a:ext cx="2203511" cy="2784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图片 35" descr="上半身_修改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66328" y="1067805"/>
            <a:ext cx="2214675" cy="269322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656431" y="1311886"/>
            <a:ext cx="2878712" cy="226823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15823" y="1006647"/>
            <a:ext cx="2327099" cy="28790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PA_组合 20"/>
          <p:cNvGrpSpPr/>
          <p:nvPr>
            <p:custDataLst>
              <p:tags r:id="rId1"/>
            </p:custDataLst>
          </p:nvPr>
        </p:nvGrpSpPr>
        <p:grpSpPr>
          <a:xfrm>
            <a:off x="4785564" y="1500466"/>
            <a:ext cx="3407701" cy="63239"/>
            <a:chOff x="2190216" y="0"/>
            <a:chExt cx="4752528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6" name="PA_文本框 35"/>
          <p:cNvSpPr txBox="1"/>
          <p:nvPr>
            <p:custDataLst>
              <p:tags r:id="rId2"/>
            </p:custDataLst>
          </p:nvPr>
        </p:nvSpPr>
        <p:spPr>
          <a:xfrm>
            <a:off x="5110480" y="417660"/>
            <a:ext cx="1971040" cy="995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/>
            <a:r>
              <a:rPr lang="zh-CN" altLang="en-US" sz="3735" b="1" dirty="0">
                <a:ln w="6350">
                  <a:noFill/>
                </a:ln>
                <a:solidFill>
                  <a:srgbClr val="1D69A3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目  录</a:t>
            </a:r>
            <a:endParaRPr lang="en-US" altLang="zh-CN" sz="3735" b="1" dirty="0">
              <a:ln w="6350">
                <a:noFill/>
              </a:ln>
              <a:solidFill>
                <a:srgbClr val="1D69A3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/>
            <a:r>
              <a:rPr lang="en-US" altLang="zh-CN" sz="2135" dirty="0">
                <a:ln w="6350">
                  <a:noFill/>
                </a:ln>
                <a:solidFill>
                  <a:srgbClr val="333333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CONTENTS</a:t>
            </a:r>
            <a:endParaRPr lang="zh-CN" altLang="en-US" sz="2135" dirty="0">
              <a:ln w="6350">
                <a:noFill/>
              </a:ln>
              <a:solidFill>
                <a:srgbClr val="333333">
                  <a:lumMod val="50000"/>
                  <a:lumOff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2" name="PA_组合 1"/>
          <p:cNvGrpSpPr/>
          <p:nvPr>
            <p:custDataLst>
              <p:tags r:id="rId3"/>
            </p:custDataLst>
          </p:nvPr>
        </p:nvGrpSpPr>
        <p:grpSpPr>
          <a:xfrm>
            <a:off x="1095123" y="3429000"/>
            <a:ext cx="2016723" cy="2527653"/>
            <a:chOff x="522514" y="3027330"/>
            <a:chExt cx="1512542" cy="1440160"/>
          </a:xfrm>
        </p:grpSpPr>
        <p:sp>
          <p:nvSpPr>
            <p:cNvPr id="54" name="矩形 53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55" name="直接连接符 54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PA_任意多边形 10"/>
          <p:cNvSpPr>
            <a:spLocks noEditPoints="1"/>
          </p:cNvSpPr>
          <p:nvPr>
            <p:custDataLst>
              <p:tags r:id="rId4"/>
            </p:custDataLst>
          </p:nvPr>
        </p:nvSpPr>
        <p:spPr bwMode="auto">
          <a:xfrm>
            <a:off x="4541477" y="2750331"/>
            <a:ext cx="382485" cy="383483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2" name="PA_任意多边形 12"/>
          <p:cNvSpPr>
            <a:spLocks noEditPoints="1"/>
          </p:cNvSpPr>
          <p:nvPr>
            <p:custDataLst>
              <p:tags r:id="rId5"/>
            </p:custDataLst>
          </p:nvPr>
        </p:nvSpPr>
        <p:spPr bwMode="auto">
          <a:xfrm>
            <a:off x="7250381" y="2733676"/>
            <a:ext cx="285613" cy="410445"/>
          </a:xfrm>
          <a:custGeom>
            <a:avLst/>
            <a:gdLst>
              <a:gd name="T0" fmla="*/ 3 w 121"/>
              <a:gd name="T1" fmla="*/ 119 h 174"/>
              <a:gd name="T2" fmla="*/ 23 w 121"/>
              <a:gd name="T3" fmla="*/ 115 h 174"/>
              <a:gd name="T4" fmla="*/ 38 w 121"/>
              <a:gd name="T5" fmla="*/ 74 h 174"/>
              <a:gd name="T6" fmla="*/ 38 w 121"/>
              <a:gd name="T7" fmla="*/ 74 h 174"/>
              <a:gd name="T8" fmla="*/ 38 w 121"/>
              <a:gd name="T9" fmla="*/ 29 h 174"/>
              <a:gd name="T10" fmla="*/ 54 w 121"/>
              <a:gd name="T11" fmla="*/ 21 h 174"/>
              <a:gd name="T12" fmla="*/ 60 w 121"/>
              <a:gd name="T13" fmla="*/ 0 h 174"/>
              <a:gd name="T14" fmla="*/ 67 w 121"/>
              <a:gd name="T15" fmla="*/ 21 h 174"/>
              <a:gd name="T16" fmla="*/ 92 w 121"/>
              <a:gd name="T17" fmla="*/ 51 h 174"/>
              <a:gd name="T18" fmla="*/ 82 w 121"/>
              <a:gd name="T19" fmla="*/ 74 h 174"/>
              <a:gd name="T20" fmla="*/ 98 w 121"/>
              <a:gd name="T21" fmla="*/ 115 h 174"/>
              <a:gd name="T22" fmla="*/ 117 w 121"/>
              <a:gd name="T23" fmla="*/ 119 h 174"/>
              <a:gd name="T24" fmla="*/ 102 w 121"/>
              <a:gd name="T25" fmla="*/ 124 h 174"/>
              <a:gd name="T26" fmla="*/ 116 w 121"/>
              <a:gd name="T27" fmla="*/ 159 h 174"/>
              <a:gd name="T28" fmla="*/ 120 w 121"/>
              <a:gd name="T29" fmla="*/ 168 h 174"/>
              <a:gd name="T30" fmla="*/ 113 w 121"/>
              <a:gd name="T31" fmla="*/ 171 h 174"/>
              <a:gd name="T32" fmla="*/ 108 w 121"/>
              <a:gd name="T33" fmla="*/ 162 h 174"/>
              <a:gd name="T34" fmla="*/ 87 w 121"/>
              <a:gd name="T35" fmla="*/ 124 h 174"/>
              <a:gd name="T36" fmla="*/ 67 w 121"/>
              <a:gd name="T37" fmla="*/ 129 h 174"/>
              <a:gd name="T38" fmla="*/ 54 w 121"/>
              <a:gd name="T39" fmla="*/ 129 h 174"/>
              <a:gd name="T40" fmla="*/ 34 w 121"/>
              <a:gd name="T41" fmla="*/ 124 h 174"/>
              <a:gd name="T42" fmla="*/ 13 w 121"/>
              <a:gd name="T43" fmla="*/ 162 h 174"/>
              <a:gd name="T44" fmla="*/ 8 w 121"/>
              <a:gd name="T45" fmla="*/ 171 h 174"/>
              <a:gd name="T46" fmla="*/ 1 w 121"/>
              <a:gd name="T47" fmla="*/ 168 h 174"/>
              <a:gd name="T48" fmla="*/ 5 w 121"/>
              <a:gd name="T49" fmla="*/ 159 h 174"/>
              <a:gd name="T50" fmla="*/ 19 w 121"/>
              <a:gd name="T51" fmla="*/ 124 h 174"/>
              <a:gd name="T52" fmla="*/ 54 w 121"/>
              <a:gd name="T53" fmla="*/ 115 h 174"/>
              <a:gd name="T54" fmla="*/ 54 w 121"/>
              <a:gd name="T55" fmla="*/ 110 h 174"/>
              <a:gd name="T56" fmla="*/ 67 w 121"/>
              <a:gd name="T57" fmla="*/ 110 h 174"/>
              <a:gd name="T58" fmla="*/ 83 w 121"/>
              <a:gd name="T59" fmla="*/ 115 h 174"/>
              <a:gd name="T60" fmla="*/ 54 w 121"/>
              <a:gd name="T61" fmla="*/ 82 h 174"/>
              <a:gd name="T62" fmla="*/ 54 w 121"/>
              <a:gd name="T63" fmla="*/ 115 h 174"/>
              <a:gd name="T64" fmla="*/ 73 w 121"/>
              <a:gd name="T65" fmla="*/ 39 h 174"/>
              <a:gd name="T66" fmla="*/ 48 w 121"/>
              <a:gd name="T67" fmla="*/ 39 h 174"/>
              <a:gd name="T68" fmla="*/ 48 w 121"/>
              <a:gd name="T69" fmla="*/ 64 h 174"/>
              <a:gd name="T70" fmla="*/ 68 w 121"/>
              <a:gd name="T71" fmla="*/ 68 h 174"/>
              <a:gd name="T72" fmla="*/ 73 w 121"/>
              <a:gd name="T73" fmla="*/ 64 h 174"/>
              <a:gd name="T74" fmla="*/ 73 w 121"/>
              <a:gd name="T75" fmla="*/ 39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1" h="174">
                <a:moveTo>
                  <a:pt x="8" y="124"/>
                </a:moveTo>
                <a:cubicBezTo>
                  <a:pt x="5" y="124"/>
                  <a:pt x="3" y="122"/>
                  <a:pt x="3" y="119"/>
                </a:cubicBezTo>
                <a:cubicBezTo>
                  <a:pt x="3" y="117"/>
                  <a:pt x="5" y="115"/>
                  <a:pt x="8" y="115"/>
                </a:cubicBezTo>
                <a:cubicBezTo>
                  <a:pt x="23" y="115"/>
                  <a:pt x="23" y="115"/>
                  <a:pt x="23" y="115"/>
                </a:cubicBezTo>
                <a:cubicBezTo>
                  <a:pt x="42" y="77"/>
                  <a:pt x="42" y="77"/>
                  <a:pt x="42" y="77"/>
                </a:cubicBezTo>
                <a:cubicBezTo>
                  <a:pt x="41" y="76"/>
                  <a:pt x="40" y="75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3" y="68"/>
                  <a:pt x="29" y="60"/>
                  <a:pt x="29" y="51"/>
                </a:cubicBezTo>
                <a:cubicBezTo>
                  <a:pt x="29" y="43"/>
                  <a:pt x="33" y="35"/>
                  <a:pt x="38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43" y="25"/>
                  <a:pt x="48" y="22"/>
                  <a:pt x="54" y="21"/>
                </a:cubicBezTo>
                <a:cubicBezTo>
                  <a:pt x="54" y="7"/>
                  <a:pt x="54" y="7"/>
                  <a:pt x="54" y="7"/>
                </a:cubicBezTo>
                <a:cubicBezTo>
                  <a:pt x="54" y="3"/>
                  <a:pt x="57" y="0"/>
                  <a:pt x="60" y="0"/>
                </a:cubicBezTo>
                <a:cubicBezTo>
                  <a:pt x="64" y="0"/>
                  <a:pt x="67" y="3"/>
                  <a:pt x="67" y="7"/>
                </a:cubicBezTo>
                <a:cubicBezTo>
                  <a:pt x="67" y="21"/>
                  <a:pt x="67" y="21"/>
                  <a:pt x="67" y="21"/>
                </a:cubicBezTo>
                <a:cubicBezTo>
                  <a:pt x="73" y="22"/>
                  <a:pt x="78" y="25"/>
                  <a:pt x="82" y="29"/>
                </a:cubicBezTo>
                <a:cubicBezTo>
                  <a:pt x="88" y="35"/>
                  <a:pt x="92" y="43"/>
                  <a:pt x="92" y="51"/>
                </a:cubicBezTo>
                <a:cubicBezTo>
                  <a:pt x="92" y="60"/>
                  <a:pt x="88" y="68"/>
                  <a:pt x="82" y="74"/>
                </a:cubicBezTo>
                <a:cubicBezTo>
                  <a:pt x="82" y="74"/>
                  <a:pt x="82" y="74"/>
                  <a:pt x="82" y="74"/>
                </a:cubicBezTo>
                <a:cubicBezTo>
                  <a:pt x="81" y="75"/>
                  <a:pt x="80" y="76"/>
                  <a:pt x="79" y="77"/>
                </a:cubicBezTo>
                <a:cubicBezTo>
                  <a:pt x="98" y="115"/>
                  <a:pt x="98" y="115"/>
                  <a:pt x="98" y="115"/>
                </a:cubicBezTo>
                <a:cubicBezTo>
                  <a:pt x="113" y="115"/>
                  <a:pt x="113" y="115"/>
                  <a:pt x="113" y="115"/>
                </a:cubicBezTo>
                <a:cubicBezTo>
                  <a:pt x="116" y="115"/>
                  <a:pt x="117" y="117"/>
                  <a:pt x="117" y="119"/>
                </a:cubicBezTo>
                <a:cubicBezTo>
                  <a:pt x="117" y="122"/>
                  <a:pt x="116" y="124"/>
                  <a:pt x="113" y="124"/>
                </a:cubicBezTo>
                <a:cubicBezTo>
                  <a:pt x="102" y="124"/>
                  <a:pt x="102" y="124"/>
                  <a:pt x="102" y="124"/>
                </a:cubicBezTo>
                <a:cubicBezTo>
                  <a:pt x="116" y="153"/>
                  <a:pt x="116" y="153"/>
                  <a:pt x="116" y="153"/>
                </a:cubicBezTo>
                <a:cubicBezTo>
                  <a:pt x="117" y="155"/>
                  <a:pt x="117" y="157"/>
                  <a:pt x="116" y="159"/>
                </a:cubicBezTo>
                <a:cubicBezTo>
                  <a:pt x="117" y="162"/>
                  <a:pt x="117" y="162"/>
                  <a:pt x="117" y="162"/>
                </a:cubicBezTo>
                <a:cubicBezTo>
                  <a:pt x="120" y="168"/>
                  <a:pt x="120" y="168"/>
                  <a:pt x="120" y="168"/>
                </a:cubicBezTo>
                <a:cubicBezTo>
                  <a:pt x="121" y="170"/>
                  <a:pt x="120" y="172"/>
                  <a:pt x="118" y="173"/>
                </a:cubicBezTo>
                <a:cubicBezTo>
                  <a:pt x="116" y="174"/>
                  <a:pt x="114" y="173"/>
                  <a:pt x="113" y="171"/>
                </a:cubicBezTo>
                <a:cubicBezTo>
                  <a:pt x="110" y="165"/>
                  <a:pt x="110" y="165"/>
                  <a:pt x="110" y="165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06" y="162"/>
                  <a:pt x="104" y="160"/>
                  <a:pt x="103" y="158"/>
                </a:cubicBezTo>
                <a:cubicBezTo>
                  <a:pt x="87" y="124"/>
                  <a:pt x="87" y="124"/>
                  <a:pt x="87" y="124"/>
                </a:cubicBezTo>
                <a:cubicBezTo>
                  <a:pt x="67" y="124"/>
                  <a:pt x="67" y="124"/>
                  <a:pt x="67" y="124"/>
                </a:cubicBezTo>
                <a:cubicBezTo>
                  <a:pt x="67" y="129"/>
                  <a:pt x="67" y="129"/>
                  <a:pt x="67" y="129"/>
                </a:cubicBezTo>
                <a:cubicBezTo>
                  <a:pt x="67" y="132"/>
                  <a:pt x="64" y="136"/>
                  <a:pt x="60" y="136"/>
                </a:cubicBezTo>
                <a:cubicBezTo>
                  <a:pt x="57" y="136"/>
                  <a:pt x="54" y="132"/>
                  <a:pt x="54" y="129"/>
                </a:cubicBezTo>
                <a:cubicBezTo>
                  <a:pt x="54" y="124"/>
                  <a:pt x="54" y="124"/>
                  <a:pt x="54" y="124"/>
                </a:cubicBezTo>
                <a:cubicBezTo>
                  <a:pt x="34" y="124"/>
                  <a:pt x="34" y="124"/>
                  <a:pt x="34" y="124"/>
                </a:cubicBezTo>
                <a:cubicBezTo>
                  <a:pt x="17" y="158"/>
                  <a:pt x="17" y="158"/>
                  <a:pt x="17" y="158"/>
                </a:cubicBezTo>
                <a:cubicBezTo>
                  <a:pt x="16" y="160"/>
                  <a:pt x="15" y="162"/>
                  <a:pt x="13" y="162"/>
                </a:cubicBezTo>
                <a:cubicBezTo>
                  <a:pt x="11" y="165"/>
                  <a:pt x="11" y="165"/>
                  <a:pt x="11" y="165"/>
                </a:cubicBezTo>
                <a:cubicBezTo>
                  <a:pt x="8" y="171"/>
                  <a:pt x="8" y="171"/>
                  <a:pt x="8" y="171"/>
                </a:cubicBezTo>
                <a:cubicBezTo>
                  <a:pt x="7" y="173"/>
                  <a:pt x="5" y="174"/>
                  <a:pt x="3" y="173"/>
                </a:cubicBezTo>
                <a:cubicBezTo>
                  <a:pt x="1" y="172"/>
                  <a:pt x="0" y="170"/>
                  <a:pt x="1" y="168"/>
                </a:cubicBezTo>
                <a:cubicBezTo>
                  <a:pt x="4" y="162"/>
                  <a:pt x="4" y="162"/>
                  <a:pt x="4" y="162"/>
                </a:cubicBezTo>
                <a:cubicBezTo>
                  <a:pt x="5" y="159"/>
                  <a:pt x="5" y="159"/>
                  <a:pt x="5" y="159"/>
                </a:cubicBezTo>
                <a:cubicBezTo>
                  <a:pt x="4" y="157"/>
                  <a:pt x="4" y="155"/>
                  <a:pt x="5" y="153"/>
                </a:cubicBezTo>
                <a:cubicBezTo>
                  <a:pt x="19" y="124"/>
                  <a:pt x="19" y="124"/>
                  <a:pt x="19" y="124"/>
                </a:cubicBezTo>
                <a:cubicBezTo>
                  <a:pt x="8" y="124"/>
                  <a:pt x="8" y="124"/>
                  <a:pt x="8" y="124"/>
                </a:cubicBezTo>
                <a:close/>
                <a:moveTo>
                  <a:pt x="54" y="115"/>
                </a:moveTo>
                <a:cubicBezTo>
                  <a:pt x="54" y="115"/>
                  <a:pt x="54" y="115"/>
                  <a:pt x="54" y="115"/>
                </a:cubicBezTo>
                <a:cubicBezTo>
                  <a:pt x="54" y="110"/>
                  <a:pt x="54" y="110"/>
                  <a:pt x="54" y="110"/>
                </a:cubicBezTo>
                <a:cubicBezTo>
                  <a:pt x="54" y="107"/>
                  <a:pt x="57" y="103"/>
                  <a:pt x="60" y="103"/>
                </a:cubicBezTo>
                <a:cubicBezTo>
                  <a:pt x="64" y="103"/>
                  <a:pt x="67" y="107"/>
                  <a:pt x="67" y="110"/>
                </a:cubicBezTo>
                <a:cubicBezTo>
                  <a:pt x="67" y="115"/>
                  <a:pt x="67" y="115"/>
                  <a:pt x="67" y="115"/>
                </a:cubicBezTo>
                <a:cubicBezTo>
                  <a:pt x="83" y="115"/>
                  <a:pt x="83" y="115"/>
                  <a:pt x="83" y="115"/>
                </a:cubicBezTo>
                <a:cubicBezTo>
                  <a:pt x="67" y="82"/>
                  <a:pt x="67" y="82"/>
                  <a:pt x="67" y="82"/>
                </a:cubicBezTo>
                <a:cubicBezTo>
                  <a:pt x="63" y="83"/>
                  <a:pt x="58" y="83"/>
                  <a:pt x="54" y="82"/>
                </a:cubicBezTo>
                <a:cubicBezTo>
                  <a:pt x="38" y="115"/>
                  <a:pt x="38" y="115"/>
                  <a:pt x="38" y="115"/>
                </a:cubicBezTo>
                <a:cubicBezTo>
                  <a:pt x="54" y="115"/>
                  <a:pt x="54" y="115"/>
                  <a:pt x="54" y="115"/>
                </a:cubicBezTo>
                <a:close/>
                <a:moveTo>
                  <a:pt x="73" y="39"/>
                </a:moveTo>
                <a:cubicBezTo>
                  <a:pt x="73" y="39"/>
                  <a:pt x="73" y="39"/>
                  <a:pt x="73" y="39"/>
                </a:cubicBezTo>
                <a:cubicBezTo>
                  <a:pt x="66" y="32"/>
                  <a:pt x="55" y="32"/>
                  <a:pt x="48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5" y="42"/>
                  <a:pt x="43" y="47"/>
                  <a:pt x="43" y="51"/>
                </a:cubicBezTo>
                <a:cubicBezTo>
                  <a:pt x="43" y="56"/>
                  <a:pt x="45" y="61"/>
                  <a:pt x="48" y="64"/>
                </a:cubicBezTo>
                <a:cubicBezTo>
                  <a:pt x="53" y="69"/>
                  <a:pt x="61" y="71"/>
                  <a:pt x="67" y="68"/>
                </a:cubicBezTo>
                <a:cubicBezTo>
                  <a:pt x="68" y="68"/>
                  <a:pt x="68" y="68"/>
                  <a:pt x="68" y="68"/>
                </a:cubicBezTo>
                <a:cubicBezTo>
                  <a:pt x="69" y="67"/>
                  <a:pt x="71" y="66"/>
                  <a:pt x="73" y="64"/>
                </a:cubicBezTo>
                <a:cubicBezTo>
                  <a:pt x="73" y="64"/>
                  <a:pt x="73" y="64"/>
                  <a:pt x="73" y="64"/>
                </a:cubicBezTo>
                <a:cubicBezTo>
                  <a:pt x="76" y="61"/>
                  <a:pt x="78" y="56"/>
                  <a:pt x="78" y="51"/>
                </a:cubicBezTo>
                <a:cubicBezTo>
                  <a:pt x="78" y="47"/>
                  <a:pt x="76" y="42"/>
                  <a:pt x="73" y="39"/>
                </a:cubicBezTo>
                <a:cubicBezTo>
                  <a:pt x="73" y="39"/>
                  <a:pt x="73" y="39"/>
                  <a:pt x="73" y="39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3" name="PA_任意多边形 13"/>
          <p:cNvSpPr>
            <a:spLocks noEditPoints="1"/>
          </p:cNvSpPr>
          <p:nvPr>
            <p:custDataLst>
              <p:tags r:id="rId6"/>
            </p:custDataLst>
          </p:nvPr>
        </p:nvSpPr>
        <p:spPr bwMode="auto">
          <a:xfrm>
            <a:off x="1881637" y="2745660"/>
            <a:ext cx="465373" cy="386477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74" name="PA_组合 73"/>
          <p:cNvGrpSpPr/>
          <p:nvPr>
            <p:custDataLst>
              <p:tags r:id="rId7"/>
            </p:custDataLst>
          </p:nvPr>
        </p:nvGrpSpPr>
        <p:grpSpPr>
          <a:xfrm>
            <a:off x="3691795" y="3548380"/>
            <a:ext cx="2016723" cy="2527653"/>
            <a:chOff x="522514" y="3027330"/>
            <a:chExt cx="1512542" cy="1440160"/>
          </a:xfrm>
        </p:grpSpPr>
        <p:sp>
          <p:nvSpPr>
            <p:cNvPr id="75" name="矩形 7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76" name="直接连接符 7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PA_组合 76"/>
          <p:cNvGrpSpPr/>
          <p:nvPr>
            <p:custDataLst>
              <p:tags r:id="rId8"/>
            </p:custDataLst>
          </p:nvPr>
        </p:nvGrpSpPr>
        <p:grpSpPr>
          <a:xfrm>
            <a:off x="6443317" y="3429000"/>
            <a:ext cx="2016723" cy="2527653"/>
            <a:chOff x="522514" y="3027330"/>
            <a:chExt cx="1512542" cy="1440160"/>
          </a:xfrm>
        </p:grpSpPr>
        <p:sp>
          <p:nvSpPr>
            <p:cNvPr id="78" name="矩形 77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79" name="直接连接符 78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PA_矩形 59"/>
          <p:cNvSpPr/>
          <p:nvPr>
            <p:custDataLst>
              <p:tags r:id="rId9"/>
            </p:custDataLst>
          </p:nvPr>
        </p:nvSpPr>
        <p:spPr>
          <a:xfrm>
            <a:off x="3596331" y="4149053"/>
            <a:ext cx="2207199" cy="7092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8565">
              <a:lnSpc>
                <a:spcPct val="150000"/>
              </a:lnSpc>
            </a:pPr>
            <a:r>
              <a:rPr lang="zh-CN" altLang="en-US" sz="1335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布局总结对比</a:t>
            </a: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l" defTabSz="1218565">
              <a:lnSpc>
                <a:spcPct val="150000"/>
              </a:lnSpc>
            </a:pP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1" name="PA_矩形 60"/>
          <p:cNvSpPr/>
          <p:nvPr>
            <p:custDataLst>
              <p:tags r:id="rId10"/>
            </p:custDataLst>
          </p:nvPr>
        </p:nvSpPr>
        <p:spPr>
          <a:xfrm>
            <a:off x="1002121" y="4072230"/>
            <a:ext cx="2085975" cy="19456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1218565">
              <a:lnSpc>
                <a:spcPct val="150000"/>
              </a:lnSpc>
            </a:pPr>
            <a:r>
              <a:rPr 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Android</a:t>
            </a: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是如何绘制</a:t>
            </a:r>
            <a:r>
              <a:rPr lang="en-US" altLang="zh-CN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View</a:t>
            </a: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的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过渡绘制是怎么回事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布局性能如何衡量？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endParaRPr lang="en-US" altLang="zh-CN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4" name="PA_矩形 63"/>
          <p:cNvSpPr/>
          <p:nvPr>
            <p:custDataLst>
              <p:tags r:id="rId11"/>
            </p:custDataLst>
          </p:nvPr>
        </p:nvSpPr>
        <p:spPr>
          <a:xfrm>
            <a:off x="6895351" y="3595131"/>
            <a:ext cx="99568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zh-CN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约束布局</a:t>
            </a:r>
            <a:endParaRPr lang="zh-CN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5" name="PA_矩形 64"/>
          <p:cNvSpPr/>
          <p:nvPr>
            <p:custDataLst>
              <p:tags r:id="rId12"/>
            </p:custDataLst>
          </p:nvPr>
        </p:nvSpPr>
        <p:spPr>
          <a:xfrm>
            <a:off x="4202655" y="3556386"/>
            <a:ext cx="99568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zh-CN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传统布局</a:t>
            </a:r>
            <a:endParaRPr lang="zh-CN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6" name="PA_矩形 65"/>
          <p:cNvSpPr/>
          <p:nvPr>
            <p:custDataLst>
              <p:tags r:id="rId13"/>
            </p:custDataLst>
          </p:nvPr>
        </p:nvSpPr>
        <p:spPr>
          <a:xfrm>
            <a:off x="1144270" y="3556635"/>
            <a:ext cx="1905635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8565"/>
            <a:r>
              <a:rPr lang="en-US" sz="1600" b="1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View</a:t>
            </a:r>
            <a:r>
              <a:rPr lang="zh-CN" altLang="en-US" sz="1600" b="1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绘制的那些事</a:t>
            </a:r>
            <a:endParaRPr lang="zh-CN" altLang="en-US" sz="1600" b="1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02030" y="2617470"/>
            <a:ext cx="2125980" cy="372681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PA_矩形 58"/>
          <p:cNvSpPr/>
          <p:nvPr>
            <p:custDataLst>
              <p:tags r:id="rId14"/>
            </p:custDataLst>
          </p:nvPr>
        </p:nvSpPr>
        <p:spPr>
          <a:xfrm>
            <a:off x="6467568" y="4149053"/>
            <a:ext cx="1968289" cy="1636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基本使用</a:t>
            </a: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defTabSz="1218565">
              <a:lnSpc>
                <a:spcPct val="150000"/>
              </a:lnSpc>
            </a:pPr>
            <a:r>
              <a:rPr lang="en-US" altLang="zh-CN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VS</a:t>
            </a: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线性布局</a:t>
            </a: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defTabSz="1218565">
              <a:lnSpc>
                <a:spcPct val="150000"/>
              </a:lnSpc>
            </a:pPr>
            <a:r>
              <a:rPr lang="en-US" altLang="zh-CN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VS</a:t>
            </a: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相对布局</a:t>
            </a: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圆形定位</a:t>
            </a: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百分比布局</a:t>
            </a: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3" name="PA_任意多边形 11"/>
          <p:cNvSpPr>
            <a:spLocks noEditPoints="1"/>
          </p:cNvSpPr>
          <p:nvPr>
            <p:custDataLst>
              <p:tags r:id="rId15"/>
            </p:custDataLst>
          </p:nvPr>
        </p:nvSpPr>
        <p:spPr bwMode="auto">
          <a:xfrm>
            <a:off x="10004373" y="2734833"/>
            <a:ext cx="328557" cy="417435"/>
          </a:xfrm>
          <a:custGeom>
            <a:avLst/>
            <a:gdLst>
              <a:gd name="T0" fmla="*/ 104 w 139"/>
              <a:gd name="T1" fmla="*/ 99 h 177"/>
              <a:gd name="T2" fmla="*/ 91 w 139"/>
              <a:gd name="T3" fmla="*/ 160 h 177"/>
              <a:gd name="T4" fmla="*/ 133 w 139"/>
              <a:gd name="T5" fmla="*/ 164 h 177"/>
              <a:gd name="T6" fmla="*/ 133 w 139"/>
              <a:gd name="T7" fmla="*/ 177 h 177"/>
              <a:gd name="T8" fmla="*/ 0 w 139"/>
              <a:gd name="T9" fmla="*/ 170 h 177"/>
              <a:gd name="T10" fmla="*/ 51 w 139"/>
              <a:gd name="T11" fmla="*/ 164 h 177"/>
              <a:gd name="T12" fmla="*/ 81 w 139"/>
              <a:gd name="T13" fmla="*/ 151 h 177"/>
              <a:gd name="T14" fmla="*/ 10 w 139"/>
              <a:gd name="T15" fmla="*/ 147 h 177"/>
              <a:gd name="T16" fmla="*/ 10 w 139"/>
              <a:gd name="T17" fmla="*/ 139 h 177"/>
              <a:gd name="T18" fmla="*/ 94 w 139"/>
              <a:gd name="T19" fmla="*/ 120 h 177"/>
              <a:gd name="T20" fmla="*/ 84 w 139"/>
              <a:gd name="T21" fmla="*/ 92 h 177"/>
              <a:gd name="T22" fmla="*/ 69 w 139"/>
              <a:gd name="T23" fmla="*/ 94 h 177"/>
              <a:gd name="T24" fmla="*/ 53 w 139"/>
              <a:gd name="T25" fmla="*/ 113 h 177"/>
              <a:gd name="T26" fmla="*/ 46 w 139"/>
              <a:gd name="T27" fmla="*/ 117 h 177"/>
              <a:gd name="T28" fmla="*/ 24 w 139"/>
              <a:gd name="T29" fmla="*/ 109 h 177"/>
              <a:gd name="T30" fmla="*/ 26 w 139"/>
              <a:gd name="T31" fmla="*/ 97 h 177"/>
              <a:gd name="T32" fmla="*/ 21 w 139"/>
              <a:gd name="T33" fmla="*/ 89 h 177"/>
              <a:gd name="T34" fmla="*/ 63 w 139"/>
              <a:gd name="T35" fmla="*/ 24 h 177"/>
              <a:gd name="T36" fmla="*/ 67 w 139"/>
              <a:gd name="T37" fmla="*/ 26 h 177"/>
              <a:gd name="T38" fmla="*/ 69 w 139"/>
              <a:gd name="T39" fmla="*/ 14 h 177"/>
              <a:gd name="T40" fmla="*/ 76 w 139"/>
              <a:gd name="T41" fmla="*/ 2 h 177"/>
              <a:gd name="T42" fmla="*/ 109 w 139"/>
              <a:gd name="T43" fmla="*/ 29 h 177"/>
              <a:gd name="T44" fmla="*/ 96 w 139"/>
              <a:gd name="T45" fmla="*/ 30 h 177"/>
              <a:gd name="T46" fmla="*/ 94 w 139"/>
              <a:gd name="T47" fmla="*/ 42 h 177"/>
              <a:gd name="T48" fmla="*/ 87 w 139"/>
              <a:gd name="T49" fmla="*/ 63 h 177"/>
              <a:gd name="T50" fmla="*/ 92 w 139"/>
              <a:gd name="T51" fmla="*/ 81 h 177"/>
              <a:gd name="T52" fmla="*/ 89 w 139"/>
              <a:gd name="T53" fmla="*/ 26 h 177"/>
              <a:gd name="T54" fmla="*/ 74 w 139"/>
              <a:gd name="T55" fmla="*/ 30 h 177"/>
              <a:gd name="T56" fmla="*/ 89 w 139"/>
              <a:gd name="T57" fmla="*/ 26 h 177"/>
              <a:gd name="T58" fmla="*/ 80 w 139"/>
              <a:gd name="T59" fmla="*/ 59 h 177"/>
              <a:gd name="T60" fmla="*/ 62 w 139"/>
              <a:gd name="T61" fmla="*/ 33 h 177"/>
              <a:gd name="T62" fmla="*/ 54 w 139"/>
              <a:gd name="T63" fmla="*/ 104 h 177"/>
              <a:gd name="T64" fmla="*/ 56 w 139"/>
              <a:gd name="T65" fmla="*/ 76 h 177"/>
              <a:gd name="T66" fmla="*/ 62 w 139"/>
              <a:gd name="T67" fmla="*/ 63 h 177"/>
              <a:gd name="T68" fmla="*/ 82 w 139"/>
              <a:gd name="T69" fmla="*/ 69 h 177"/>
              <a:gd name="T70" fmla="*/ 67 w 139"/>
              <a:gd name="T71" fmla="*/ 69 h 177"/>
              <a:gd name="T72" fmla="*/ 67 w 139"/>
              <a:gd name="T73" fmla="*/ 69 h 177"/>
              <a:gd name="T74" fmla="*/ 75 w 139"/>
              <a:gd name="T75" fmla="*/ 86 h 177"/>
              <a:gd name="T76" fmla="*/ 82 w 139"/>
              <a:gd name="T77" fmla="*/ 83 h 177"/>
              <a:gd name="T78" fmla="*/ 82 w 139"/>
              <a:gd name="T79" fmla="*/ 69 h 177"/>
              <a:gd name="T80" fmla="*/ 33 w 139"/>
              <a:gd name="T81" fmla="*/ 101 h 177"/>
              <a:gd name="T82" fmla="*/ 31 w 139"/>
              <a:gd name="T83" fmla="*/ 104 h 177"/>
              <a:gd name="T84" fmla="*/ 42 w 139"/>
              <a:gd name="T85" fmla="*/ 10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9" h="177">
                <a:moveTo>
                  <a:pt x="92" y="81"/>
                </a:moveTo>
                <a:cubicBezTo>
                  <a:pt x="97" y="87"/>
                  <a:pt x="101" y="92"/>
                  <a:pt x="104" y="99"/>
                </a:cubicBezTo>
                <a:cubicBezTo>
                  <a:pt x="106" y="106"/>
                  <a:pt x="108" y="113"/>
                  <a:pt x="108" y="120"/>
                </a:cubicBezTo>
                <a:cubicBezTo>
                  <a:pt x="108" y="136"/>
                  <a:pt x="101" y="150"/>
                  <a:pt x="91" y="160"/>
                </a:cubicBezTo>
                <a:cubicBezTo>
                  <a:pt x="90" y="162"/>
                  <a:pt x="89" y="163"/>
                  <a:pt x="88" y="164"/>
                </a:cubicBezTo>
                <a:cubicBezTo>
                  <a:pt x="133" y="164"/>
                  <a:pt x="133" y="164"/>
                  <a:pt x="133" y="164"/>
                </a:cubicBezTo>
                <a:cubicBezTo>
                  <a:pt x="136" y="164"/>
                  <a:pt x="139" y="167"/>
                  <a:pt x="139" y="170"/>
                </a:cubicBezTo>
                <a:cubicBezTo>
                  <a:pt x="139" y="174"/>
                  <a:pt x="136" y="177"/>
                  <a:pt x="133" y="177"/>
                </a:cubicBezTo>
                <a:cubicBezTo>
                  <a:pt x="91" y="177"/>
                  <a:pt x="49" y="177"/>
                  <a:pt x="7" y="177"/>
                </a:cubicBezTo>
                <a:cubicBezTo>
                  <a:pt x="3" y="177"/>
                  <a:pt x="0" y="174"/>
                  <a:pt x="0" y="170"/>
                </a:cubicBezTo>
                <a:cubicBezTo>
                  <a:pt x="0" y="167"/>
                  <a:pt x="3" y="164"/>
                  <a:pt x="7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63" y="164"/>
                  <a:pt x="74" y="159"/>
                  <a:pt x="81" y="151"/>
                </a:cubicBezTo>
                <a:cubicBezTo>
                  <a:pt x="83" y="150"/>
                  <a:pt x="84" y="148"/>
                  <a:pt x="85" y="147"/>
                </a:cubicBezTo>
                <a:cubicBezTo>
                  <a:pt x="10" y="147"/>
                  <a:pt x="10" y="147"/>
                  <a:pt x="10" y="147"/>
                </a:cubicBezTo>
                <a:cubicBezTo>
                  <a:pt x="8" y="147"/>
                  <a:pt x="6" y="145"/>
                  <a:pt x="6" y="143"/>
                </a:cubicBezTo>
                <a:cubicBezTo>
                  <a:pt x="6" y="141"/>
                  <a:pt x="8" y="139"/>
                  <a:pt x="10" y="139"/>
                </a:cubicBezTo>
                <a:cubicBezTo>
                  <a:pt x="90" y="139"/>
                  <a:pt x="90" y="139"/>
                  <a:pt x="90" y="139"/>
                </a:cubicBezTo>
                <a:cubicBezTo>
                  <a:pt x="93" y="133"/>
                  <a:pt x="94" y="127"/>
                  <a:pt x="94" y="120"/>
                </a:cubicBezTo>
                <a:cubicBezTo>
                  <a:pt x="94" y="114"/>
                  <a:pt x="93" y="109"/>
                  <a:pt x="91" y="104"/>
                </a:cubicBezTo>
                <a:cubicBezTo>
                  <a:pt x="89" y="100"/>
                  <a:pt x="87" y="96"/>
                  <a:pt x="84" y="92"/>
                </a:cubicBezTo>
                <a:cubicBezTo>
                  <a:pt x="81" y="94"/>
                  <a:pt x="78" y="94"/>
                  <a:pt x="75" y="94"/>
                </a:cubicBezTo>
                <a:cubicBezTo>
                  <a:pt x="73" y="94"/>
                  <a:pt x="71" y="94"/>
                  <a:pt x="69" y="94"/>
                </a:cubicBezTo>
                <a:cubicBezTo>
                  <a:pt x="59" y="111"/>
                  <a:pt x="59" y="111"/>
                  <a:pt x="59" y="111"/>
                </a:cubicBezTo>
                <a:cubicBezTo>
                  <a:pt x="58" y="113"/>
                  <a:pt x="55" y="114"/>
                  <a:pt x="53" y="113"/>
                </a:cubicBezTo>
                <a:cubicBezTo>
                  <a:pt x="50" y="111"/>
                  <a:pt x="50" y="111"/>
                  <a:pt x="50" y="111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45" y="119"/>
                  <a:pt x="42" y="119"/>
                  <a:pt x="40" y="118"/>
                </a:cubicBezTo>
                <a:cubicBezTo>
                  <a:pt x="24" y="109"/>
                  <a:pt x="24" y="109"/>
                  <a:pt x="24" y="109"/>
                </a:cubicBezTo>
                <a:cubicBezTo>
                  <a:pt x="22" y="108"/>
                  <a:pt x="21" y="105"/>
                  <a:pt x="22" y="103"/>
                </a:cubicBezTo>
                <a:cubicBezTo>
                  <a:pt x="26" y="97"/>
                  <a:pt x="26" y="97"/>
                  <a:pt x="26" y="97"/>
                </a:cubicBezTo>
                <a:cubicBezTo>
                  <a:pt x="22" y="95"/>
                  <a:pt x="22" y="95"/>
                  <a:pt x="22" y="95"/>
                </a:cubicBezTo>
                <a:cubicBezTo>
                  <a:pt x="20" y="94"/>
                  <a:pt x="20" y="91"/>
                  <a:pt x="21" y="89"/>
                </a:cubicBezTo>
                <a:cubicBezTo>
                  <a:pt x="57" y="26"/>
                  <a:pt x="57" y="26"/>
                  <a:pt x="57" y="26"/>
                </a:cubicBezTo>
                <a:cubicBezTo>
                  <a:pt x="58" y="24"/>
                  <a:pt x="61" y="23"/>
                  <a:pt x="63" y="24"/>
                </a:cubicBezTo>
                <a:cubicBezTo>
                  <a:pt x="63" y="24"/>
                  <a:pt x="63" y="24"/>
                  <a:pt x="63" y="24"/>
                </a:cubicBezTo>
                <a:cubicBezTo>
                  <a:pt x="67" y="26"/>
                  <a:pt x="67" y="26"/>
                  <a:pt x="67" y="26"/>
                </a:cubicBezTo>
                <a:cubicBezTo>
                  <a:pt x="73" y="16"/>
                  <a:pt x="73" y="16"/>
                  <a:pt x="73" y="16"/>
                </a:cubicBezTo>
                <a:cubicBezTo>
                  <a:pt x="69" y="14"/>
                  <a:pt x="69" y="14"/>
                  <a:pt x="69" y="14"/>
                </a:cubicBezTo>
                <a:cubicBezTo>
                  <a:pt x="66" y="12"/>
                  <a:pt x="65" y="8"/>
                  <a:pt x="66" y="5"/>
                </a:cubicBezTo>
                <a:cubicBezTo>
                  <a:pt x="68" y="1"/>
                  <a:pt x="72" y="0"/>
                  <a:pt x="76" y="2"/>
                </a:cubicBezTo>
                <a:cubicBezTo>
                  <a:pt x="86" y="8"/>
                  <a:pt x="96" y="14"/>
                  <a:pt x="107" y="20"/>
                </a:cubicBezTo>
                <a:cubicBezTo>
                  <a:pt x="110" y="22"/>
                  <a:pt x="111" y="26"/>
                  <a:pt x="109" y="29"/>
                </a:cubicBezTo>
                <a:cubicBezTo>
                  <a:pt x="107" y="33"/>
                  <a:pt x="103" y="34"/>
                  <a:pt x="100" y="32"/>
                </a:cubicBezTo>
                <a:cubicBezTo>
                  <a:pt x="96" y="30"/>
                  <a:pt x="96" y="30"/>
                  <a:pt x="96" y="30"/>
                </a:cubicBezTo>
                <a:cubicBezTo>
                  <a:pt x="90" y="40"/>
                  <a:pt x="90" y="40"/>
                  <a:pt x="90" y="40"/>
                </a:cubicBezTo>
                <a:cubicBezTo>
                  <a:pt x="94" y="42"/>
                  <a:pt x="94" y="42"/>
                  <a:pt x="94" y="42"/>
                </a:cubicBezTo>
                <a:cubicBezTo>
                  <a:pt x="96" y="43"/>
                  <a:pt x="97" y="46"/>
                  <a:pt x="96" y="48"/>
                </a:cubicBezTo>
                <a:cubicBezTo>
                  <a:pt x="87" y="63"/>
                  <a:pt x="87" y="63"/>
                  <a:pt x="87" y="63"/>
                </a:cubicBezTo>
                <a:cubicBezTo>
                  <a:pt x="91" y="66"/>
                  <a:pt x="93" y="71"/>
                  <a:pt x="93" y="76"/>
                </a:cubicBezTo>
                <a:cubicBezTo>
                  <a:pt x="93" y="78"/>
                  <a:pt x="93" y="80"/>
                  <a:pt x="92" y="81"/>
                </a:cubicBezTo>
                <a:close/>
                <a:moveTo>
                  <a:pt x="89" y="26"/>
                </a:moveTo>
                <a:cubicBezTo>
                  <a:pt x="89" y="26"/>
                  <a:pt x="89" y="26"/>
                  <a:pt x="89" y="26"/>
                </a:cubicBezTo>
                <a:cubicBezTo>
                  <a:pt x="86" y="24"/>
                  <a:pt x="83" y="22"/>
                  <a:pt x="80" y="20"/>
                </a:cubicBezTo>
                <a:cubicBezTo>
                  <a:pt x="74" y="30"/>
                  <a:pt x="74" y="30"/>
                  <a:pt x="74" y="30"/>
                </a:cubicBezTo>
                <a:cubicBezTo>
                  <a:pt x="83" y="36"/>
                  <a:pt x="83" y="36"/>
                  <a:pt x="83" y="36"/>
                </a:cubicBezTo>
                <a:cubicBezTo>
                  <a:pt x="89" y="26"/>
                  <a:pt x="89" y="26"/>
                  <a:pt x="89" y="26"/>
                </a:cubicBezTo>
                <a:close/>
                <a:moveTo>
                  <a:pt x="80" y="59"/>
                </a:moveTo>
                <a:cubicBezTo>
                  <a:pt x="80" y="59"/>
                  <a:pt x="80" y="59"/>
                  <a:pt x="80" y="59"/>
                </a:cubicBezTo>
                <a:cubicBezTo>
                  <a:pt x="87" y="47"/>
                  <a:pt x="87" y="47"/>
                  <a:pt x="87" y="47"/>
                </a:cubicBezTo>
                <a:cubicBezTo>
                  <a:pt x="78" y="43"/>
                  <a:pt x="70" y="38"/>
                  <a:pt x="62" y="33"/>
                </a:cubicBezTo>
                <a:cubicBezTo>
                  <a:pt x="30" y="90"/>
                  <a:pt x="30" y="90"/>
                  <a:pt x="30" y="90"/>
                </a:cubicBezTo>
                <a:cubicBezTo>
                  <a:pt x="38" y="94"/>
                  <a:pt x="46" y="99"/>
                  <a:pt x="54" y="104"/>
                </a:cubicBezTo>
                <a:cubicBezTo>
                  <a:pt x="62" y="90"/>
                  <a:pt x="62" y="90"/>
                  <a:pt x="62" y="90"/>
                </a:cubicBezTo>
                <a:cubicBezTo>
                  <a:pt x="58" y="86"/>
                  <a:pt x="56" y="81"/>
                  <a:pt x="56" y="76"/>
                </a:cubicBezTo>
                <a:cubicBezTo>
                  <a:pt x="56" y="71"/>
                  <a:pt x="58" y="66"/>
                  <a:pt x="62" y="63"/>
                </a:cubicBezTo>
                <a:cubicBezTo>
                  <a:pt x="62" y="63"/>
                  <a:pt x="62" y="63"/>
                  <a:pt x="62" y="63"/>
                </a:cubicBezTo>
                <a:cubicBezTo>
                  <a:pt x="67" y="58"/>
                  <a:pt x="73" y="57"/>
                  <a:pt x="80" y="59"/>
                </a:cubicBezTo>
                <a:close/>
                <a:moveTo>
                  <a:pt x="82" y="69"/>
                </a:moveTo>
                <a:cubicBezTo>
                  <a:pt x="82" y="69"/>
                  <a:pt x="82" y="69"/>
                  <a:pt x="82" y="69"/>
                </a:cubicBezTo>
                <a:cubicBezTo>
                  <a:pt x="78" y="65"/>
                  <a:pt x="71" y="65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5" y="71"/>
                  <a:pt x="64" y="73"/>
                  <a:pt x="64" y="76"/>
                </a:cubicBezTo>
                <a:cubicBezTo>
                  <a:pt x="64" y="82"/>
                  <a:pt x="69" y="86"/>
                  <a:pt x="75" y="86"/>
                </a:cubicBezTo>
                <a:cubicBezTo>
                  <a:pt x="77" y="86"/>
                  <a:pt x="80" y="85"/>
                  <a:pt x="82" y="83"/>
                </a:cubicBezTo>
                <a:cubicBezTo>
                  <a:pt x="82" y="83"/>
                  <a:pt x="82" y="83"/>
                  <a:pt x="82" y="83"/>
                </a:cubicBezTo>
                <a:cubicBezTo>
                  <a:pt x="84" y="81"/>
                  <a:pt x="85" y="79"/>
                  <a:pt x="85" y="76"/>
                </a:cubicBezTo>
                <a:cubicBezTo>
                  <a:pt x="85" y="73"/>
                  <a:pt x="84" y="71"/>
                  <a:pt x="82" y="69"/>
                </a:cubicBezTo>
                <a:cubicBezTo>
                  <a:pt x="82" y="69"/>
                  <a:pt x="82" y="69"/>
                  <a:pt x="82" y="69"/>
                </a:cubicBezTo>
                <a:close/>
                <a:moveTo>
                  <a:pt x="33" y="101"/>
                </a:moveTo>
                <a:cubicBezTo>
                  <a:pt x="33" y="101"/>
                  <a:pt x="33" y="101"/>
                  <a:pt x="33" y="101"/>
                </a:cubicBezTo>
                <a:cubicBezTo>
                  <a:pt x="31" y="104"/>
                  <a:pt x="31" y="104"/>
                  <a:pt x="31" y="104"/>
                </a:cubicBezTo>
                <a:cubicBezTo>
                  <a:pt x="41" y="109"/>
                  <a:pt x="41" y="109"/>
                  <a:pt x="41" y="109"/>
                </a:cubicBezTo>
                <a:cubicBezTo>
                  <a:pt x="42" y="106"/>
                  <a:pt x="42" y="106"/>
                  <a:pt x="42" y="106"/>
                </a:cubicBezTo>
                <a:cubicBezTo>
                  <a:pt x="33" y="101"/>
                  <a:pt x="33" y="101"/>
                  <a:pt x="33" y="101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44" name="PA_组合 79"/>
          <p:cNvGrpSpPr/>
          <p:nvPr>
            <p:custDataLst>
              <p:tags r:id="rId16"/>
            </p:custDataLst>
          </p:nvPr>
        </p:nvGrpSpPr>
        <p:grpSpPr>
          <a:xfrm>
            <a:off x="9191404" y="3428995"/>
            <a:ext cx="2016723" cy="2527653"/>
            <a:chOff x="522514" y="3027330"/>
            <a:chExt cx="1512542" cy="1440160"/>
          </a:xfrm>
        </p:grpSpPr>
        <p:sp>
          <p:nvSpPr>
            <p:cNvPr id="45" name="矩形 4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46" name="直接连接符 4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PA_矩形 62"/>
          <p:cNvSpPr/>
          <p:nvPr>
            <p:custDataLst>
              <p:tags r:id="rId17"/>
            </p:custDataLst>
          </p:nvPr>
        </p:nvSpPr>
        <p:spPr>
          <a:xfrm>
            <a:off x="9593076" y="4154763"/>
            <a:ext cx="1213794" cy="7077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课程技术总结</a:t>
            </a:r>
            <a:endParaRPr lang="en-US" altLang="zh-CN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交流互动</a:t>
            </a:r>
            <a:endParaRPr lang="en-US" altLang="zh-CN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3" name="PA_矩形 67"/>
          <p:cNvSpPr/>
          <p:nvPr>
            <p:custDataLst>
              <p:tags r:id="rId18"/>
            </p:custDataLst>
          </p:nvPr>
        </p:nvSpPr>
        <p:spPr>
          <a:xfrm>
            <a:off x="9697273" y="3562096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zh-CN" altLang="en-US" sz="1600" b="1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课程总结</a:t>
            </a:r>
            <a:endParaRPr lang="zh-CN" altLang="en-US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70" grpId="0" bldLvl="0" animBg="1"/>
      <p:bldP spid="72" grpId="0" bldLvl="0" animBg="1"/>
      <p:bldP spid="73" grpId="0" bldLvl="0" animBg="1"/>
      <p:bldP spid="60" grpId="0"/>
      <p:bldP spid="61" grpId="0"/>
      <p:bldP spid="64" grpId="0"/>
      <p:bldP spid="65" grpId="0"/>
      <p:bldP spid="66" grpId="0"/>
      <p:bldP spid="40" grpId="0"/>
      <p:bldP spid="43" grpId="0" bldLvl="0" animBg="1"/>
      <p:bldP spid="51" grpId="0" animBg="1" autoUpdateAnimBg="0"/>
      <p:bldP spid="5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388721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800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2800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是怎样绘制</a:t>
            </a:r>
            <a:r>
              <a:rPr lang="en-US" altLang="zh-CN" sz="2800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View</a:t>
            </a:r>
            <a:r>
              <a:rPr lang="zh-CN" altLang="en-US" sz="2800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80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zh-CN" altLang="en-US" sz="2800" b="1" dirty="0"/>
          </a:p>
          <a:p>
            <a:pPr defTabSz="1218565"/>
            <a:endParaRPr lang="en-US" altLang="zh-CN" sz="2800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9803" y="2017713"/>
            <a:ext cx="3962400" cy="26797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93069" y="1285622"/>
            <a:ext cx="2042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View</a:t>
            </a:r>
            <a:r>
              <a:rPr lang="zh-CN" altLang="en-US" dirty="0"/>
              <a:t>是树形</a:t>
            </a:r>
            <a:r>
              <a:rPr lang="zh-CN" altLang="en-US" dirty="0" smtClean="0"/>
              <a:t>结构：</a:t>
            </a:r>
            <a:endParaRPr kumimoji="1"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22757" y="2116178"/>
            <a:ext cx="20553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222222"/>
                </a:solidFill>
                <a:latin typeface="Tahoma" panose="020B0604030504040204" charset="0"/>
              </a:rPr>
              <a:t>Window</a:t>
            </a:r>
            <a:r>
              <a:rPr lang="zh-CN" altLang="en-US" b="1" dirty="0" smtClean="0">
                <a:solidFill>
                  <a:srgbClr val="222222"/>
                </a:solidFill>
                <a:latin typeface="Tahoma" panose="020B0604030504040204" charset="0"/>
              </a:rPr>
              <a:t>是什么？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393069" y="2946734"/>
            <a:ext cx="23519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 smtClean="0">
                <a:solidFill>
                  <a:srgbClr val="222222"/>
                </a:solidFill>
                <a:latin typeface="Tahoma" panose="020B0604030504040204" charset="0"/>
              </a:rPr>
              <a:t>DecorView</a:t>
            </a:r>
            <a:r>
              <a:rPr lang="zh-CN" altLang="en-US" b="1" dirty="0" smtClean="0">
                <a:solidFill>
                  <a:srgbClr val="222222"/>
                </a:solidFill>
                <a:latin typeface="Tahoma" panose="020B0604030504040204" charset="0"/>
              </a:rPr>
              <a:t>是什么？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422757" y="3830096"/>
            <a:ext cx="22252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 smtClean="0">
                <a:solidFill>
                  <a:srgbClr val="222222"/>
                </a:solidFill>
                <a:latin typeface="Tahoma" panose="020B0604030504040204" charset="0"/>
              </a:rPr>
              <a:t>ViewRoot</a:t>
            </a:r>
            <a:r>
              <a:rPr lang="zh-CN" altLang="en-US" b="1" dirty="0" smtClean="0">
                <a:solidFill>
                  <a:srgbClr val="222222"/>
                </a:solidFill>
                <a:latin typeface="Tahoma" panose="020B0604030504040204" charset="0"/>
              </a:rPr>
              <a:t>是什么？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388721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View</a:t>
            </a:r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的测量布局绘制过程</a:t>
            </a:r>
            <a:endParaRPr lang="en-US" altLang="zh-CN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877" y="2452585"/>
            <a:ext cx="9842500" cy="2641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388721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过渡绘制是怎么回事？</a:t>
            </a:r>
            <a:endParaRPr lang="en-US" altLang="zh-CN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0" y="932724"/>
            <a:ext cx="4851400" cy="5384800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554877" y="1386624"/>
            <a:ext cx="538872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Tahoma" panose="020B0604030504040204" charset="0"/>
              </a:rPr>
              <a:t>屏幕上的某个像素在同一帧的时间内被绘制了多次。在多层次重叠的</a:t>
            </a:r>
            <a:r>
              <a:rPr lang="en-US" altLang="zh-CN" dirty="0">
                <a:solidFill>
                  <a:srgbClr val="333333"/>
                </a:solidFill>
                <a:latin typeface="Tahoma" panose="020B0604030504040204" charset="0"/>
              </a:rPr>
              <a:t>UI</a:t>
            </a:r>
            <a:r>
              <a:rPr lang="zh-CN" altLang="en-US" dirty="0">
                <a:solidFill>
                  <a:srgbClr val="333333"/>
                </a:solidFill>
                <a:latin typeface="Tahoma" panose="020B0604030504040204" charset="0"/>
              </a:rPr>
              <a:t>结构里面，如果不可见的</a:t>
            </a:r>
            <a:r>
              <a:rPr lang="en-US" altLang="zh-CN" dirty="0">
                <a:solidFill>
                  <a:srgbClr val="333333"/>
                </a:solidFill>
                <a:latin typeface="Tahoma" panose="020B0604030504040204" charset="0"/>
              </a:rPr>
              <a:t>UI</a:t>
            </a:r>
            <a:r>
              <a:rPr lang="zh-CN" altLang="en-US" dirty="0">
                <a:solidFill>
                  <a:srgbClr val="333333"/>
                </a:solidFill>
                <a:latin typeface="Tahoma" panose="020B0604030504040204" charset="0"/>
              </a:rPr>
              <a:t>也在做绘制的操作，会导致某些像素区域被绘制了多次。这样就会浪费大量的</a:t>
            </a:r>
            <a:r>
              <a:rPr lang="en-US" altLang="zh-CN" dirty="0">
                <a:solidFill>
                  <a:srgbClr val="333333"/>
                </a:solidFill>
                <a:latin typeface="Tahoma" panose="020B0604030504040204" charset="0"/>
              </a:rPr>
              <a:t>CPU</a:t>
            </a:r>
            <a:r>
              <a:rPr lang="zh-CN" altLang="en-US" dirty="0">
                <a:solidFill>
                  <a:srgbClr val="333333"/>
                </a:solidFill>
                <a:latin typeface="Tahoma" panose="020B0604030504040204" charset="0"/>
              </a:rPr>
              <a:t>以及</a:t>
            </a:r>
            <a:r>
              <a:rPr lang="en-US" altLang="zh-CN" dirty="0">
                <a:solidFill>
                  <a:srgbClr val="333333"/>
                </a:solidFill>
                <a:latin typeface="Tahoma" panose="020B0604030504040204" charset="0"/>
              </a:rPr>
              <a:t>GPU</a:t>
            </a:r>
            <a:r>
              <a:rPr lang="zh-CN" altLang="en-US" dirty="0">
                <a:solidFill>
                  <a:srgbClr val="333333"/>
                </a:solidFill>
                <a:latin typeface="Tahoma" panose="020B0604030504040204" charset="0"/>
              </a:rPr>
              <a:t>资源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388721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FrameLayout</a:t>
            </a:r>
            <a:endParaRPr 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54990" y="1190625"/>
            <a:ext cx="3360420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FrameLayout是最简单的一个布局对象。它被定制为你屏幕上的一个空白备用区域，之后你可以在其中填充一个单一对象 — 比如，一张你要发布的图片。所有的子元素将会固定在屏幕的左上角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54990" y="386270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android:layout_gravity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388721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LinearLayout</a:t>
            </a:r>
            <a:endParaRPr 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54990" y="1190625"/>
            <a:ext cx="336042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LinearLayout的android:layout_gravity属性与android:orientation密切相关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54990" y="2294890"/>
            <a:ext cx="254000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LinearLayout布局中Layout_weight属性的作用：它是用来分配属于空间的一个属性，默认为0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54990" y="397827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wrap_content</a:t>
            </a:r>
            <a:r>
              <a:rPr lang="en-US" altLang="zh-CN"/>
              <a:t>: 1:2:3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54990" y="4441825"/>
            <a:ext cx="336042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match_parent</a:t>
            </a:r>
            <a:r>
              <a:rPr lang="en-US" altLang="zh-CN"/>
              <a:t>: 1:2:3 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26745" y="4925060"/>
            <a:ext cx="21812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剩余空间</a:t>
            </a:r>
            <a:r>
              <a:rPr lang="en-US" altLang="zh-CN"/>
              <a:t>= 1-3 = -2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626745" y="5426710"/>
            <a:ext cx="31140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各自占比</a:t>
            </a:r>
            <a:r>
              <a:rPr lang="en-US" altLang="zh-CN"/>
              <a:t>=1 + </a:t>
            </a:r>
            <a:r>
              <a:rPr lang="zh-CN" altLang="en-US"/>
              <a:t>比率</a:t>
            </a:r>
            <a:r>
              <a:rPr lang="en-US" altLang="zh-CN"/>
              <a:t>*</a:t>
            </a:r>
            <a:r>
              <a:rPr lang="zh-CN" altLang="en-US"/>
              <a:t>（剩余）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tags/tag1.xml><?xml version="1.0" encoding="utf-8"?>
<p:tagLst xmlns:p="http://schemas.openxmlformats.org/presentationml/2006/main">
  <p:tag name="PA" val="v4.1.3"/>
</p:tagLst>
</file>

<file path=ppt/tags/tag10.xml><?xml version="1.0" encoding="utf-8"?>
<p:tagLst xmlns:p="http://schemas.openxmlformats.org/presentationml/2006/main">
  <p:tag name="PA" val="v4.1.3"/>
</p:tagLst>
</file>

<file path=ppt/tags/tag11.xml><?xml version="1.0" encoding="utf-8"?>
<p:tagLst xmlns:p="http://schemas.openxmlformats.org/presentationml/2006/main">
  <p:tag name="PA" val="v4.1.3"/>
</p:tagLst>
</file>

<file path=ppt/tags/tag12.xml><?xml version="1.0" encoding="utf-8"?>
<p:tagLst xmlns:p="http://schemas.openxmlformats.org/presentationml/2006/main">
  <p:tag name="PA" val="v4.1.3"/>
</p:tagLst>
</file>

<file path=ppt/tags/tag13.xml><?xml version="1.0" encoding="utf-8"?>
<p:tagLst xmlns:p="http://schemas.openxmlformats.org/presentationml/2006/main">
  <p:tag name="PA" val="v4.1.3"/>
</p:tagLst>
</file>

<file path=ppt/tags/tag14.xml><?xml version="1.0" encoding="utf-8"?>
<p:tagLst xmlns:p="http://schemas.openxmlformats.org/presentationml/2006/main">
  <p:tag name="PA" val="v4.1.3"/>
</p:tagLst>
</file>

<file path=ppt/tags/tag15.xml><?xml version="1.0" encoding="utf-8"?>
<p:tagLst xmlns:p="http://schemas.openxmlformats.org/presentationml/2006/main">
  <p:tag name="PA" val="v4.1.3"/>
</p:tagLst>
</file>

<file path=ppt/tags/tag16.xml><?xml version="1.0" encoding="utf-8"?>
<p:tagLst xmlns:p="http://schemas.openxmlformats.org/presentationml/2006/main">
  <p:tag name="PA" val="v4.1.3"/>
</p:tagLst>
</file>

<file path=ppt/tags/tag17.xml><?xml version="1.0" encoding="utf-8"?>
<p:tagLst xmlns:p="http://schemas.openxmlformats.org/presentationml/2006/main">
  <p:tag name="PA" val="v4.1.3"/>
</p:tagLst>
</file>

<file path=ppt/tags/tag18.xml><?xml version="1.0" encoding="utf-8"?>
<p:tagLst xmlns:p="http://schemas.openxmlformats.org/presentationml/2006/main">
  <p:tag name="PA" val="v4.1.3"/>
</p:tagLst>
</file>

<file path=ppt/tags/tag19.xml><?xml version="1.0" encoding="utf-8"?>
<p:tagLst xmlns:p="http://schemas.openxmlformats.org/presentationml/2006/main">
  <p:tag name="PA" val="v4.1.3"/>
</p:tagLst>
</file>

<file path=ppt/tags/tag2.xml><?xml version="1.0" encoding="utf-8"?>
<p:tagLst xmlns:p="http://schemas.openxmlformats.org/presentationml/2006/main">
  <p:tag name="PA" val="v4.1.3"/>
</p:tagLst>
</file>

<file path=ppt/tags/tag20.xml><?xml version="1.0" encoding="utf-8"?>
<p:tagLst xmlns:p="http://schemas.openxmlformats.org/presentationml/2006/main">
  <p:tag name="PA" val="v4.1.3"/>
</p:tagLst>
</file>

<file path=ppt/tags/tag21.xml><?xml version="1.0" encoding="utf-8"?>
<p:tagLst xmlns:p="http://schemas.openxmlformats.org/presentationml/2006/main">
  <p:tag name="PA" val="v4.1.3"/>
</p:tagLst>
</file>

<file path=ppt/tags/tag22.xml><?xml version="1.0" encoding="utf-8"?>
<p:tagLst xmlns:p="http://schemas.openxmlformats.org/presentationml/2006/main">
  <p:tag name="PA" val="v4.1.3"/>
</p:tagLst>
</file>

<file path=ppt/tags/tag23.xml><?xml version="1.0" encoding="utf-8"?>
<p:tagLst xmlns:p="http://schemas.openxmlformats.org/presentationml/2006/main">
  <p:tag name="PA" val="v4.1.3"/>
</p:tagLst>
</file>

<file path=ppt/tags/tag24.xml><?xml version="1.0" encoding="utf-8"?>
<p:tagLst xmlns:p="http://schemas.openxmlformats.org/presentationml/2006/main">
  <p:tag name="PA" val="v4.1.3"/>
</p:tagLst>
</file>

<file path=ppt/tags/tag25.xml><?xml version="1.0" encoding="utf-8"?>
<p:tagLst xmlns:p="http://schemas.openxmlformats.org/presentationml/2006/main">
  <p:tag name="PA" val="v4.1.3"/>
</p:tagLst>
</file>

<file path=ppt/tags/tag26.xml><?xml version="1.0" encoding="utf-8"?>
<p:tagLst xmlns:p="http://schemas.openxmlformats.org/presentationml/2006/main">
  <p:tag name="PA" val="v4.1.3"/>
</p:tagLst>
</file>

<file path=ppt/tags/tag27.xml><?xml version="1.0" encoding="utf-8"?>
<p:tagLst xmlns:p="http://schemas.openxmlformats.org/presentationml/2006/main">
  <p:tag name="PA" val="v4.1.3"/>
</p:tagLst>
</file>

<file path=ppt/tags/tag28.xml><?xml version="1.0" encoding="utf-8"?>
<p:tagLst xmlns:p="http://schemas.openxmlformats.org/presentationml/2006/main">
  <p:tag name="PA" val="v4.1.3"/>
</p:tagLst>
</file>

<file path=ppt/tags/tag29.xml><?xml version="1.0" encoding="utf-8"?>
<p:tagLst xmlns:p="http://schemas.openxmlformats.org/presentationml/2006/main">
  <p:tag name="PA" val="v4.1.3"/>
</p:tagLst>
</file>

<file path=ppt/tags/tag3.xml><?xml version="1.0" encoding="utf-8"?>
<p:tagLst xmlns:p="http://schemas.openxmlformats.org/presentationml/2006/main">
  <p:tag name="PA" val="v4.1.3"/>
</p:tagLst>
</file>

<file path=ppt/tags/tag30.xml><?xml version="1.0" encoding="utf-8"?>
<p:tagLst xmlns:p="http://schemas.openxmlformats.org/presentationml/2006/main">
  <p:tag name="PA" val="v4.1.3"/>
</p:tagLst>
</file>

<file path=ppt/tags/tag31.xml><?xml version="1.0" encoding="utf-8"?>
<p:tagLst xmlns:p="http://schemas.openxmlformats.org/presentationml/2006/main">
  <p:tag name="PA" val="v4.1.3"/>
</p:tagLst>
</file>

<file path=ppt/tags/tag32.xml><?xml version="1.0" encoding="utf-8"?>
<p:tagLst xmlns:p="http://schemas.openxmlformats.org/presentationml/2006/main">
  <p:tag name="PA" val="v4.1.3"/>
</p:tagLst>
</file>

<file path=ppt/tags/tag33.xml><?xml version="1.0" encoding="utf-8"?>
<p:tagLst xmlns:p="http://schemas.openxmlformats.org/presentationml/2006/main">
  <p:tag name="PA" val="v4.1.3"/>
</p:tagLst>
</file>

<file path=ppt/tags/tag34.xml><?xml version="1.0" encoding="utf-8"?>
<p:tagLst xmlns:p="http://schemas.openxmlformats.org/presentationml/2006/main">
  <p:tag name="PA" val="v4.1.3"/>
</p:tagLst>
</file>

<file path=ppt/tags/tag35.xml><?xml version="1.0" encoding="utf-8"?>
<p:tagLst xmlns:p="http://schemas.openxmlformats.org/presentationml/2006/main">
  <p:tag name="PA" val="v4.1.3"/>
</p:tagLst>
</file>

<file path=ppt/tags/tag36.xml><?xml version="1.0" encoding="utf-8"?>
<p:tagLst xmlns:p="http://schemas.openxmlformats.org/presentationml/2006/main">
  <p:tag name="PA" val="v4.1.3"/>
</p:tagLst>
</file>

<file path=ppt/tags/tag37.xml><?xml version="1.0" encoding="utf-8"?>
<p:tagLst xmlns:p="http://schemas.openxmlformats.org/presentationml/2006/main">
  <p:tag name="PA" val="v4.1.3"/>
</p:tagLst>
</file>

<file path=ppt/tags/tag38.xml><?xml version="1.0" encoding="utf-8"?>
<p:tagLst xmlns:p="http://schemas.openxmlformats.org/presentationml/2006/main">
  <p:tag name="PA" val="v4.1.3"/>
</p:tagLst>
</file>

<file path=ppt/tags/tag39.xml><?xml version="1.0" encoding="utf-8"?>
<p:tagLst xmlns:p="http://schemas.openxmlformats.org/presentationml/2006/main">
  <p:tag name="PA" val="v4.1.3"/>
</p:tagLst>
</file>

<file path=ppt/tags/tag4.xml><?xml version="1.0" encoding="utf-8"?>
<p:tagLst xmlns:p="http://schemas.openxmlformats.org/presentationml/2006/main">
  <p:tag name="PA" val="v4.1.3"/>
</p:tagLst>
</file>

<file path=ppt/tags/tag40.xml><?xml version="1.0" encoding="utf-8"?>
<p:tagLst xmlns:p="http://schemas.openxmlformats.org/presentationml/2006/main">
  <p:tag name="PA" val="v4.1.3"/>
</p:tagLst>
</file>

<file path=ppt/tags/tag41.xml><?xml version="1.0" encoding="utf-8"?>
<p:tagLst xmlns:p="http://schemas.openxmlformats.org/presentationml/2006/main">
  <p:tag name="PA" val="v4.1.3"/>
</p:tagLst>
</file>

<file path=ppt/tags/tag42.xml><?xml version="1.0" encoding="utf-8"?>
<p:tagLst xmlns:p="http://schemas.openxmlformats.org/presentationml/2006/main">
  <p:tag name="PA" val="v4.1.3"/>
</p:tagLst>
</file>

<file path=ppt/tags/tag43.xml><?xml version="1.0" encoding="utf-8"?>
<p:tagLst xmlns:p="http://schemas.openxmlformats.org/presentationml/2006/main">
  <p:tag name="PA" val="v4.1.3"/>
</p:tagLst>
</file>

<file path=ppt/tags/tag44.xml><?xml version="1.0" encoding="utf-8"?>
<p:tagLst xmlns:p="http://schemas.openxmlformats.org/presentationml/2006/main">
  <p:tag name="PA" val="v4.1.3"/>
</p:tagLst>
</file>

<file path=ppt/tags/tag45.xml><?xml version="1.0" encoding="utf-8"?>
<p:tagLst xmlns:p="http://schemas.openxmlformats.org/presentationml/2006/main">
  <p:tag name="PA" val="v4.1.3"/>
</p:tagLst>
</file>

<file path=ppt/tags/tag46.xml><?xml version="1.0" encoding="utf-8"?>
<p:tagLst xmlns:p="http://schemas.openxmlformats.org/presentationml/2006/main">
  <p:tag name="PA" val="v4.1.3"/>
</p:tagLst>
</file>

<file path=ppt/tags/tag47.xml><?xml version="1.0" encoding="utf-8"?>
<p:tagLst xmlns:p="http://schemas.openxmlformats.org/presentationml/2006/main">
  <p:tag name="PA" val="v4.1.3"/>
</p:tagLst>
</file>

<file path=ppt/tags/tag5.xml><?xml version="1.0" encoding="utf-8"?>
<p:tagLst xmlns:p="http://schemas.openxmlformats.org/presentationml/2006/main">
  <p:tag name="PA" val="v4.1.3"/>
</p:tagLst>
</file>

<file path=ppt/tags/tag6.xml><?xml version="1.0" encoding="utf-8"?>
<p:tagLst xmlns:p="http://schemas.openxmlformats.org/presentationml/2006/main">
  <p:tag name="PA" val="v4.1.3"/>
</p:tagLst>
</file>

<file path=ppt/tags/tag7.xml><?xml version="1.0" encoding="utf-8"?>
<p:tagLst xmlns:p="http://schemas.openxmlformats.org/presentationml/2006/main">
  <p:tag name="PA" val="v4.1.3"/>
</p:tagLst>
</file>

<file path=ppt/tags/tag8.xml><?xml version="1.0" encoding="utf-8"?>
<p:tagLst xmlns:p="http://schemas.openxmlformats.org/presentationml/2006/main">
  <p:tag name="PA" val="v4.1.3"/>
</p:tagLst>
</file>

<file path=ppt/tags/tag9.xml><?xml version="1.0" encoding="utf-8"?>
<p:tagLst xmlns:p="http://schemas.openxmlformats.org/presentationml/2006/main">
  <p:tag name="PA" val="v4.1.3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1">
      <a:dk1>
        <a:srgbClr val="333333"/>
      </a:dk1>
      <a:lt1>
        <a:srgbClr val="FFFFFF"/>
      </a:lt1>
      <a:dk2>
        <a:srgbClr val="333333"/>
      </a:dk2>
      <a:lt2>
        <a:srgbClr val="FFFFFF"/>
      </a:lt2>
      <a:accent1>
        <a:srgbClr val="1D69A3"/>
      </a:accent1>
      <a:accent2>
        <a:srgbClr val="84CBC3"/>
      </a:accent2>
      <a:accent3>
        <a:srgbClr val="F8D158"/>
      </a:accent3>
      <a:accent4>
        <a:srgbClr val="F57365"/>
      </a:accent4>
      <a:accent5>
        <a:srgbClr val="7FC9EC"/>
      </a:accent5>
      <a:accent6>
        <a:srgbClr val="8689D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1649</Words>
  <Application>WPS 演示</Application>
  <PresentationFormat>宽屏</PresentationFormat>
  <Paragraphs>190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33" baseType="lpstr">
      <vt:lpstr>Arial</vt:lpstr>
      <vt:lpstr>宋体</vt:lpstr>
      <vt:lpstr>Wingdings</vt:lpstr>
      <vt:lpstr>微软雅黑</vt:lpstr>
      <vt:lpstr>Calibri</vt:lpstr>
      <vt:lpstr>等线</vt:lpstr>
      <vt:lpstr>Clear Sans Light</vt:lpstr>
      <vt:lpstr>Times New Roman</vt:lpstr>
      <vt:lpstr>Tahoma</vt:lpstr>
      <vt:lpstr>-apple-system</vt:lpstr>
      <vt:lpstr>Source Code Pro</vt:lpstr>
      <vt:lpstr>-apple-system-font</vt:lpstr>
      <vt:lpstr>Roboto</vt:lpstr>
      <vt:lpstr>Arial Unicode MS</vt:lpstr>
      <vt:lpstr>Impact</vt:lpstr>
      <vt:lpstr>Yu Gothic UI Light</vt:lpstr>
      <vt:lpstr>Segoe Print</vt:lpstr>
      <vt:lpstr>等线 Light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锐旗设计；https://9ppt.taobao.com</dc:title>
  <dc:creator>锐旗设计;https://9ppt.taobao.com</dc:creator>
  <cp:keywords>锐旗设计; https:/9ppt.taobao.com</cp:keywords>
  <cp:category>锐旗设计;https://9ppt.taobao.com</cp:category>
  <cp:lastModifiedBy>xiangxue</cp:lastModifiedBy>
  <cp:revision>4845</cp:revision>
  <dcterms:created xsi:type="dcterms:W3CDTF">2016-08-30T15:34:00Z</dcterms:created>
  <dcterms:modified xsi:type="dcterms:W3CDTF">2018-11-07T10:46:47Z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