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569" r:id="rId10"/>
    <p:sldId id="618" r:id="rId11"/>
    <p:sldId id="616" r:id="rId12"/>
    <p:sldId id="619" r:id="rId13"/>
    <p:sldId id="636" r:id="rId14"/>
    <p:sldId id="637" r:id="rId15"/>
    <p:sldId id="596" r:id="rId16"/>
    <p:sldId id="638" r:id="rId17"/>
    <p:sldId id="630" r:id="rId18"/>
    <p:sldId id="612" r:id="rId19"/>
    <p:sldId id="629" r:id="rId20"/>
    <p:sldId id="613" r:id="rId21"/>
    <p:sldId id="621" r:id="rId22"/>
    <p:sldId id="634" r:id="rId23"/>
    <p:sldId id="635" r:id="rId24"/>
    <p:sldId id="631" r:id="rId25"/>
    <p:sldId id="614" r:id="rId26"/>
    <p:sldId id="615" r:id="rId27"/>
    <p:sldId id="633" r:id="rId28"/>
    <p:sldId id="622" r:id="rId29"/>
    <p:sldId id="632" r:id="rId30"/>
    <p:sldId id="654" r:id="rId31"/>
    <p:sldId id="35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6.xml"/><Relationship Id="rId17" Type="http://schemas.openxmlformats.org/officeDocument/2006/relationships/tags" Target="../tags/tag115.xml"/><Relationship Id="rId16" Type="http://schemas.openxmlformats.org/officeDocument/2006/relationships/tags" Target="../tags/tag114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Fragment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惊天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bug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爬坑记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86250" y="456248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64455" y="302895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ln/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ln/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你要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干什么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1384300"/>
            <a:ext cx="6085840" cy="4285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4840" y="1611630"/>
            <a:ext cx="4170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从安卓程序的角度来看，Context是什么？其实一个Activity就是一个Context，一个Service也是一个Context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的区别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30" y="1060450"/>
            <a:ext cx="9618980" cy="5266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getActivity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经验总结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7" name="文本框 6"/>
          <p:cNvSpPr txBox="1"/>
          <p:nvPr/>
        </p:nvSpPr>
        <p:spPr>
          <a:xfrm>
            <a:off x="554990" y="2000885"/>
            <a:ext cx="4854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1. 在了第三方的回调中</a:t>
            </a:r>
            <a:endParaRPr lang="zh-CN" altLang="en-US"/>
          </a:p>
          <a:p>
            <a:r>
              <a:rPr lang="zh-CN" altLang="en-US"/>
              <a:t> 2. 在其他进程中调用了</a:t>
            </a:r>
            <a:endParaRPr lang="zh-CN" altLang="en-US"/>
          </a:p>
          <a:p>
            <a:r>
              <a:rPr lang="zh-CN" altLang="en-US"/>
              <a:t> 3. 在指定生命周期范围内之外（onAttach与onDetach之间）</a:t>
            </a:r>
            <a:endParaRPr lang="zh-CN" altLang="en-US"/>
          </a:p>
          <a:p>
            <a:r>
              <a:rPr lang="en-US" altLang="zh-CN"/>
              <a:t> 4. </a:t>
            </a:r>
            <a:r>
              <a:rPr lang="zh-CN" altLang="en-US"/>
              <a:t>在</a:t>
            </a:r>
            <a:r>
              <a:rPr lang="en-US" altLang="zh-CN"/>
              <a:t>handler</a:t>
            </a:r>
            <a:r>
              <a:rPr lang="zh-CN" altLang="en-US"/>
              <a:t>的</a:t>
            </a:r>
            <a:r>
              <a:rPr lang="en-US" altLang="zh-CN"/>
              <a:t>handleMessage</a:t>
            </a:r>
            <a:r>
              <a:rPr lang="zh-CN" altLang="en-US"/>
              <a:t>方法中</a:t>
            </a:r>
            <a:endParaRPr lang="zh-CN" altLang="en-US"/>
          </a:p>
          <a:p>
            <a:r>
              <a:rPr lang="en-US" altLang="zh-CN"/>
              <a:t> 5. </a:t>
            </a:r>
            <a:r>
              <a:rPr lang="zh-CN" altLang="en-US"/>
              <a:t>在AsyncTask的onPostExecute方法中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1417320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经常犯错的地方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63155" y="2092325"/>
            <a:ext cx="3799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在我们的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fragment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onDetach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生命周期之后，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我们的业务组件就不应该做</a:t>
            </a:r>
            <a:r>
              <a:rPr lang="en-US" altLang="zh-CN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</a:t>
            </a:r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相关的操作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1030" y="15087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本质问题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58255" y="1417320"/>
            <a:ext cx="5574665" cy="2245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13045" y="2452370"/>
            <a:ext cx="914400" cy="41211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设计分层理念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6" name="图片 5" descr="{QN~KJ`JZ$H7OJQLS3`SFH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786255"/>
            <a:ext cx="4342765" cy="3285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15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636232" y="2502630"/>
            <a:ext cx="6278880" cy="82994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工欲善其事必先利其器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一道面试题引发的血案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5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8" y="1557207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24392" y="2593435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猫大叫一声，所有的老鼠都开始逃跑，主人被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惊醒？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1240702" y="402181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813061" y="4060556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40703" y="2154265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13062" y="219301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7471" y="22639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目标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34880" y="413150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观察者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851931" y="2287313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具体目标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51930" y="4170248"/>
            <a:ext cx="150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具体观察者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2" idx="2"/>
          </p:cNvCxnSpPr>
          <p:nvPr/>
        </p:nvCxnSpPr>
        <p:spPr>
          <a:xfrm flipH="1" flipV="1">
            <a:off x="2829280" y="2456590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829279" y="4293085"/>
            <a:ext cx="1983782" cy="15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49300" y="39776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3549301" y="21488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继承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177273" y="2712204"/>
            <a:ext cx="7749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14181" y="2712204"/>
            <a:ext cx="0" cy="1419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93039" y="321318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1.</a:t>
            </a:r>
            <a:r>
              <a:rPr lang="zh-CN" altLang="en-US" sz="1400" b="1" smtClean="0"/>
              <a:t>注册</a:t>
            </a:r>
            <a:r>
              <a:rPr lang="zh-CN" altLang="en-US" sz="1400" b="1"/>
              <a:t>到目标</a:t>
            </a:r>
            <a:endParaRPr lang="zh-CN" altLang="en-US" sz="1400" b="1"/>
          </a:p>
        </p:txBody>
      </p:sp>
      <p:sp>
        <p:nvSpPr>
          <p:cNvPr id="28" name="TextBox 27"/>
          <p:cNvSpPr txBox="1"/>
          <p:nvPr/>
        </p:nvSpPr>
        <p:spPr>
          <a:xfrm>
            <a:off x="5990934" y="3213183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2.</a:t>
            </a:r>
            <a:r>
              <a:rPr lang="zh-CN" altLang="en-US" sz="1400" b="1" smtClean="0"/>
              <a:t>目标发生变化，</a:t>
            </a:r>
            <a:endParaRPr lang="en-US" altLang="zh-CN" sz="1400" b="1" smtClean="0"/>
          </a:p>
          <a:p>
            <a:r>
              <a:rPr lang="en-US" altLang="zh-CN" sz="1400" b="1"/>
              <a:t> </a:t>
            </a:r>
            <a:r>
              <a:rPr lang="en-US" altLang="zh-CN" sz="1400" b="1" smtClean="0"/>
              <a:t>  </a:t>
            </a:r>
            <a:r>
              <a:rPr lang="zh-CN" altLang="en-US" sz="1400" b="1" smtClean="0"/>
              <a:t>通知观察者</a:t>
            </a:r>
            <a:endParaRPr lang="zh-CN" altLang="en-US" sz="1400" b="1"/>
          </a:p>
        </p:txBody>
      </p: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151385" y="2154265"/>
            <a:ext cx="41079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（事件源 ）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老鼠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（事件消费者 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事件 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猫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大叫一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965702" y="2282081"/>
            <a:ext cx="361210" cy="364408"/>
            <a:chOff x="6716933" y="1802915"/>
            <a:chExt cx="361210" cy="364408"/>
          </a:xfrm>
        </p:grpSpPr>
        <p:sp>
          <p:nvSpPr>
            <p:cNvPr id="4" name="矩形 3"/>
            <p:cNvSpPr/>
            <p:nvPr/>
          </p:nvSpPr>
          <p:spPr>
            <a:xfrm>
              <a:off x="6807985" y="1845974"/>
              <a:ext cx="135000" cy="284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9" name="直接连接符 8"/>
            <p:cNvCxnSpPr>
              <a:stCxn id="4" idx="0"/>
              <a:endCxn id="4" idx="0"/>
            </p:cNvCxnSpPr>
            <p:nvPr/>
          </p:nvCxnSpPr>
          <p:spPr>
            <a:xfrm>
              <a:off x="6875485" y="184597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11191" y="1900238"/>
              <a:ext cx="1563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807985" y="195976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811191" y="2016919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811191" y="2069306"/>
              <a:ext cx="180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944026" y="1841883"/>
              <a:ext cx="134117" cy="2923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9379" y="1802915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1</a:t>
              </a:r>
              <a:endParaRPr lang="zh-CN" altLang="en-US" sz="3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19379" y="1861792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2</a:t>
              </a:r>
              <a:endParaRPr lang="zh-CN" altLang="en-US" sz="3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16933" y="1918827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3</a:t>
              </a:r>
              <a:endParaRPr lang="zh-CN" altLang="en-US" sz="3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19379" y="1973329"/>
              <a:ext cx="320922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" smtClean="0"/>
                <a:t>观察者</a:t>
              </a:r>
              <a:r>
                <a:rPr lang="en-US" altLang="zh-CN" sz="300" smtClean="0"/>
                <a:t>4</a:t>
              </a:r>
              <a:endParaRPr lang="zh-CN" altLang="en-US" sz="3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46950" y="2028824"/>
              <a:ext cx="248786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00" b="1"/>
                <a:t>……</a:t>
              </a:r>
              <a:endParaRPr lang="zh-CN" altLang="en-US" sz="3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使用自己定义的观察者模式的问题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90090" y="4553585"/>
            <a:ext cx="627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违背：低耦合，高内聚</a:t>
            </a:r>
            <a:endParaRPr lang="zh-CN" altLang="en-U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0360" y="1454150"/>
            <a:ext cx="2414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不通用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扩展性差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效率低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相互依赖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588510" y="2786380"/>
            <a:ext cx="543560" cy="15074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54505" y="4441190"/>
            <a:ext cx="6862445" cy="1054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9" name="矩形 2"/>
          <p:cNvSpPr>
            <a:spLocks noChangeArrowheads="1"/>
          </p:cNvSpPr>
          <p:nvPr/>
        </p:nvSpPr>
        <p:spPr bwMode="auto">
          <a:xfrm>
            <a:off x="8268347" y="2154265"/>
            <a:ext cx="344062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发布订阅模式要素：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发布者（事件源）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订阅者（事件消费者）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事件通道（事件调度中心）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78969" y="2371241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78969" y="439377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7" name="圆柱形 6"/>
          <p:cNvSpPr/>
          <p:nvPr/>
        </p:nvSpPr>
        <p:spPr>
          <a:xfrm rot="5400000">
            <a:off x="3900176" y="2743141"/>
            <a:ext cx="585063" cy="17195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7844" y="3337490"/>
            <a:ext cx="1588577" cy="5579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9020" y="35260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……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92271" y="2789695"/>
            <a:ext cx="1240680" cy="627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092271" y="3786708"/>
            <a:ext cx="1240680" cy="76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34675" y="24655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934674" y="4488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订阅者</a:t>
            </a:r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35787" y="3356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发布事件</a:t>
            </a:r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 rot="19274802">
            <a:off x="2508895" y="404439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3622392" y="3417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事件通道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653550" y="3431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发布者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7" idx="1"/>
          </p:cNvCxnSpPr>
          <p:nvPr/>
        </p:nvCxnSpPr>
        <p:spPr>
          <a:xfrm flipH="1" flipV="1">
            <a:off x="5052464" y="3602898"/>
            <a:ext cx="1245380" cy="1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46460">
            <a:off x="2504824" y="27678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/>
              <a:t>订阅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6681703" y="389542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享学课堂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7519" y="296815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发布职位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7808" y="3927978"/>
            <a:ext cx="1143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  <a:r>
              <a:rPr lang="zh-CN" altLang="en-US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直聘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1933" y="2968158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933" y="499826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endParaRPr lang="zh-CN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19718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发布订阅模式与观察者模式区别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23195" y="1151203"/>
            <a:ext cx="855812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发布订阅模式与观察者区别：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模式中，发布者不需要知道订阅者的存在；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观察者模式中，目标需要知道观察者的存在；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发布订阅模式中，存在事件通道，发布者和订阅者不需要直接联系；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观察者模式中，目标和观察者之间是依赖的；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4714" y="48974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/>
              <a:t>事件驱动编程</a:t>
            </a:r>
            <a:endParaRPr lang="zh-CN" altLang="en-US" b="1"/>
          </a:p>
        </p:txBody>
      </p:sp>
      <p:sp>
        <p:nvSpPr>
          <p:cNvPr id="3" name="左大括号 2"/>
          <p:cNvSpPr/>
          <p:nvPr/>
        </p:nvSpPr>
        <p:spPr>
          <a:xfrm rot="10800000">
            <a:off x="4308529" y="4353711"/>
            <a:ext cx="193729" cy="14568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>
            <a:spLocks noChangeArrowheads="1"/>
          </p:cNvSpPr>
          <p:nvPr/>
        </p:nvSpPr>
        <p:spPr bwMode="auto">
          <a:xfrm>
            <a:off x="2371242" y="4031582"/>
            <a:ext cx="28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000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事件源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事件消费者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285750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事件通道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4374" y="489746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的最佳方法论就是</a:t>
            </a:r>
            <a:r>
              <a:rPr lang="zh-CN" altLang="en-US" b="1" smtClean="0">
                <a:solidFill>
                  <a:srgbClr val="FF0000"/>
                </a:solidFill>
              </a:rPr>
              <a:t>发布订阅模式</a:t>
            </a:r>
            <a:r>
              <a:rPr lang="zh-CN" altLang="en-US" smtClean="0"/>
              <a:t>！</a:t>
            </a: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7814930" y="1350335"/>
            <a:ext cx="197693" cy="2424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34752" y="1814722"/>
            <a:ext cx="301018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发布订阅模式是观察者模式的一种演进形式，是观察者模式的一种提升和改进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88607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784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/>
                </a:solidFill>
              </a:rPr>
              <a:t>Lifecycles</a:t>
            </a:r>
            <a:endParaRPr lang="zh-CN" altLang="en-U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Lifecycles两步实现生命周期感知</a:t>
            </a:r>
            <a:endParaRPr 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DEB1ZA[D1B3WW49XYG{`${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1783080"/>
            <a:ext cx="10058400" cy="2908935"/>
          </a:xfrm>
          <a:prstGeom prst="rect">
            <a:avLst/>
          </a:prstGeom>
        </p:spPr>
      </p:pic>
      <p:pic>
        <p:nvPicPr>
          <p:cNvPr id="3" name="图片 2" descr="C%P7865X@PF0}493EA~B]R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0" y="5466715"/>
            <a:ext cx="5790565" cy="809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0690" y="1414780"/>
            <a:ext cx="6765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第一步：需要实现生命周期感知的组件 实现</a:t>
            </a:r>
            <a:r>
              <a:rPr lang="en-US" altLang="zh-CN"/>
              <a:t>LifecycleObserver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2105" y="5030470"/>
            <a:ext cx="707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第二步：把实现了</a:t>
            </a:r>
            <a:r>
              <a:rPr lang="en-US" altLang="zh-CN">
                <a:sym typeface="+mn-ea"/>
              </a:rPr>
              <a:t>LifecycleObserver</a:t>
            </a:r>
            <a:r>
              <a:rPr lang="zh-CN" altLang="en-US">
                <a:sym typeface="+mn-ea"/>
              </a:rPr>
              <a:t>接口的组件添加到</a:t>
            </a:r>
            <a:r>
              <a:rPr lang="en-US" altLang="zh-CN">
                <a:sym typeface="+mn-ea"/>
              </a:rPr>
              <a:t>Lifecycle</a:t>
            </a:r>
            <a:r>
              <a:rPr lang="zh-CN" altLang="en-US">
                <a:sym typeface="+mn-ea"/>
              </a:rPr>
              <a:t>里面去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b="1" dirty="0" smtClean="0">
                <a:solidFill>
                  <a:schemeClr val="accent6"/>
                </a:solidFill>
                <a:sym typeface="+mn-ea"/>
              </a:rPr>
              <a:t>Lifecycles本质</a:t>
            </a:r>
            <a:r>
              <a:rPr lang="en-US" altLang="zh-CN" sz="2660" b="1" dirty="0" smtClean="0">
                <a:solidFill>
                  <a:schemeClr val="accent6"/>
                </a:solidFill>
                <a:sym typeface="+mn-ea"/>
              </a:rPr>
              <a:t>-</a:t>
            </a:r>
            <a:r>
              <a:rPr lang="zh-CN" sz="2660" b="1" dirty="0" smtClean="0">
                <a:solidFill>
                  <a:schemeClr val="accent6"/>
                </a:solidFill>
                <a:sym typeface="+mn-ea"/>
              </a:rPr>
              <a:t>事件驱动编程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54990" y="1230630"/>
            <a:ext cx="517525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LifecycleOwner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/>
              <a:t>生命周期的事件分发者，在 Activity/Fragment 他们的生命周期发生变化的时候 发出相应的 Event 给LifecycleRegistry。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LifecycleObserver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/>
              <a:t>生命周期的观察者，通过注解将处理函数与希望监听的Event绑定,当相应的Event发生时,LifecycleRegistry会通知相应的函数进行处理。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LifecycleRegistry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控制中心。它负责控制state的转换、接受分发event事件。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Q1}4XE4S419}G5~J5KJ`9)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993265"/>
            <a:ext cx="472376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44331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2225040" cy="2563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什么是内存重启如何模拟？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5772" y="252211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内存重启</a:t>
            </a:r>
            <a:endParaRPr lang="zh-CN" altLang="en-US" sz="3600"/>
          </a:p>
          <a:p>
            <a:r>
              <a:rPr lang="en-US" altLang="zh-CN" sz="3600"/>
              <a:t>2.fragment</a:t>
            </a:r>
            <a:r>
              <a:rPr lang="zh-CN" altLang="en-US" sz="3600"/>
              <a:t>生命周期</a:t>
            </a:r>
            <a:endParaRPr lang="zh-CN" altLang="en-US" sz="3600"/>
          </a:p>
          <a:p>
            <a:r>
              <a:rPr lang="en-US" altLang="zh-CN" sz="3600"/>
              <a:t>3.Context</a:t>
            </a:r>
            <a:endParaRPr lang="en-US" altLang="zh-CN" sz="3600"/>
          </a:p>
          <a:p>
            <a:r>
              <a:rPr lang="en-US" altLang="zh-CN" sz="3600"/>
              <a:t>4.</a:t>
            </a:r>
            <a:r>
              <a:rPr lang="zh-CN" altLang="en-US" sz="3600"/>
              <a:t>观察者模式</a:t>
            </a:r>
            <a:endParaRPr lang="zh-CN" altLang="en-US" sz="3600"/>
          </a:p>
          <a:p>
            <a:r>
              <a:rPr lang="en-US" altLang="zh-CN" sz="3600"/>
              <a:t>5.</a:t>
            </a:r>
            <a:r>
              <a:rPr lang="zh-CN" altLang="en-US" sz="3600"/>
              <a:t>发布订阅模式</a:t>
            </a:r>
            <a:endParaRPr lang="zh-CN" altLang="en-US" sz="3600"/>
          </a:p>
          <a:p>
            <a:r>
              <a:rPr lang="en-US" altLang="zh-CN" sz="3600"/>
              <a:t>6.</a:t>
            </a:r>
            <a:r>
              <a:rPr lang="zh-CN" altLang="en-US" sz="3600"/>
              <a:t>事件驱动编程</a:t>
            </a:r>
            <a:endParaRPr lang="zh-CN" altLang="en-US" sz="3600"/>
          </a:p>
          <a:p>
            <a:r>
              <a:rPr lang="en-US" altLang="zh-CN" sz="3600"/>
              <a:t>7.jetpack</a:t>
            </a:r>
            <a:r>
              <a:rPr lang="zh-CN" altLang="en-US" sz="3600"/>
              <a:t>中的</a:t>
            </a:r>
            <a:r>
              <a:rPr lang="en-US" altLang="zh-CN" sz="3600"/>
              <a:t>LifeCycles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观察者模式</a:t>
            </a:r>
            <a:endParaRPr lang="zh-CN" altLang="en-US" sz="1335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订阅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发布模式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利用观察者模式解决问题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002121" y="4072230"/>
            <a:ext cx="1952625" cy="2872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内存重启如何模拟？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为空现场重现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传统解决方案一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生命周期介绍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传统解决方案二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Context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理解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原因总结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783591" y="3595131"/>
            <a:ext cx="12192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出场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4304255" y="355638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方法论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144270" y="3556635"/>
            <a:ext cx="19056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为空重现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030" y="2617470"/>
            <a:ext cx="2125980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利用</a:t>
            </a:r>
            <a:r>
              <a:rPr lang="zh-CN" altLang="en-US" sz="1335" b="1" dirty="0" smtClean="0">
                <a:solidFill>
                  <a:schemeClr val="accent6"/>
                </a:solidFill>
                <a:sym typeface="+mn-ea"/>
              </a:rPr>
              <a:t>Lifecycles</a:t>
            </a:r>
            <a:r>
              <a:rPr 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优雅的解决问题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什么是内存重启？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554990" y="1772285"/>
            <a:ext cx="5911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app运行在后台的时候，系统资源紧张的时候导致把app的资源全部回收（杀死app的进程），这时把app再从后台返回到前台时，app会重启</a:t>
            </a:r>
            <a:endParaRPr lang="zh-CN" altLang="en-US"/>
          </a:p>
        </p:txBody>
      </p:sp>
      <p:pic>
        <p:nvPicPr>
          <p:cNvPr id="5" name="图片 4" descr="29OMF685}ZP]UK9D]D068$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5" y="1060450"/>
            <a:ext cx="3317875" cy="5975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990" y="3221355"/>
            <a:ext cx="3648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# Kill the app by PID</a:t>
            </a:r>
            <a:endParaRPr lang="zh-CN" altLang="en-US"/>
          </a:p>
          <a:p>
            <a:r>
              <a:rPr lang="zh-CN" altLang="en-US"/>
              <a:t>adb shell kill -9 </a:t>
            </a:r>
            <a:r>
              <a:rPr lang="en-US" altLang="zh-CN"/>
              <a:t>pid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685800" y="2360930"/>
            <a:ext cx="938593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1、我以后再给代码加注释。</a:t>
            </a:r>
            <a:endParaRPr lang="zh-CN" altLang="en-US"/>
          </a:p>
          <a:p>
            <a:r>
              <a:rPr lang="zh-CN" altLang="en-US"/>
              <a:t>2、这只是临时的办法，发布版本中我当然不会这样写。</a:t>
            </a:r>
            <a:endParaRPr lang="zh-CN" altLang="en-US"/>
          </a:p>
          <a:p>
            <a:r>
              <a:rPr lang="zh-CN" altLang="en-US"/>
              <a:t>3、已经开发完了。只剩下几个小问题需要处理。</a:t>
            </a:r>
            <a:endParaRPr lang="zh-CN" altLang="en-US"/>
          </a:p>
          <a:p>
            <a:r>
              <a:rPr lang="zh-CN" altLang="en-US"/>
              <a:t>4、这很简单，我几天就能完成。</a:t>
            </a:r>
            <a:endParaRPr lang="zh-CN" altLang="en-US"/>
          </a:p>
          <a:p>
            <a:r>
              <a:rPr lang="zh-CN" altLang="en-US"/>
              <a:t>5、开发：这需要10天   老板：5天能完成吗？  开发：可以！</a:t>
            </a:r>
            <a:endParaRPr lang="zh-CN" altLang="en-US"/>
          </a:p>
          <a:p>
            <a:r>
              <a:rPr lang="zh-CN" altLang="en-US"/>
              <a:t>6、TODO</a:t>
            </a:r>
            <a:endParaRPr lang="zh-CN" altLang="en-US"/>
          </a:p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7、不可能，在我机器上是好的…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/>
              <a:t>8、这不需要测试，肯定是好的！</a:t>
            </a:r>
            <a:endParaRPr lang="zh-CN" altLang="en-US"/>
          </a:p>
          <a:p>
            <a:r>
              <a:rPr lang="zh-CN" altLang="en-US"/>
              <a:t>9、以前就有这个问题。</a:t>
            </a:r>
            <a:endParaRPr lang="zh-CN" altLang="en-US"/>
          </a:p>
          <a:p>
            <a:r>
              <a:rPr lang="zh-CN" altLang="en-US"/>
              <a:t>10、只需要改一行代码，不会影响其它程序的。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5800" y="1351915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程序员十大谎言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554990" y="1410335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 descr="_CZ1{1P3S4]CE}VWF8DFP9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1863725"/>
            <a:ext cx="10058400" cy="22548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4710" y="4915535"/>
            <a:ext cx="1559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实现不优雅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可复用性低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7240" y="4934585"/>
            <a:ext cx="2490470" cy="60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Fragment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%%`5327)IXG{K8UPAAPPU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70" y="932815"/>
            <a:ext cx="5904865" cy="489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遇到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null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，怎么办？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5" name="文本框 4"/>
          <p:cNvSpPr txBox="1"/>
          <p:nvPr/>
        </p:nvSpPr>
        <p:spPr>
          <a:xfrm>
            <a:off x="464185" y="1111250"/>
            <a:ext cx="535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既然这家伙在别人的机器上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getActivity=null,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那我就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...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43535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这种方式有什么缺点：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0265" y="489077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存在内存泄漏的风险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755015" y="4862830"/>
            <a:ext cx="2431415" cy="39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@PWIG@YA5D]P)0R@BO4$~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71370"/>
            <a:ext cx="4857115" cy="990600"/>
          </a:xfrm>
          <a:prstGeom prst="rect">
            <a:avLst/>
          </a:prstGeom>
        </p:spPr>
      </p:pic>
      <p:pic>
        <p:nvPicPr>
          <p:cNvPr id="10" name="图片 9" descr="KC(YH)JFYW2I8QPN_W78P7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41065"/>
            <a:ext cx="8123555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3492</Words>
  <Application>WPS 演示</Application>
  <PresentationFormat>宽屏</PresentationFormat>
  <Paragraphs>415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Wingdings</vt:lpstr>
      <vt:lpstr>-apple-system</vt:lpstr>
      <vt:lpstr>-apple-system-font</vt:lpstr>
      <vt:lpstr>Roboto</vt:lpstr>
      <vt:lpstr>等线 Light</vt:lpstr>
      <vt:lpstr>Yu Gothic UI Light</vt:lpstr>
      <vt:lpstr>Segoe Print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xiangxue</cp:lastModifiedBy>
  <cp:revision>4926</cp:revision>
  <dcterms:created xsi:type="dcterms:W3CDTF">2016-08-30T15:34:00Z</dcterms:created>
  <dcterms:modified xsi:type="dcterms:W3CDTF">2018-11-07T11:19:45Z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