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2" r:id="rId4"/>
  </p:sldMasterIdLst>
  <p:notesMasterIdLst>
    <p:notesMasterId r:id="rId8"/>
  </p:notesMasterIdLst>
  <p:sldIdLst>
    <p:sldId id="381" r:id="rId5"/>
    <p:sldId id="561" r:id="rId6"/>
    <p:sldId id="629" r:id="rId7"/>
    <p:sldId id="563" r:id="rId9"/>
    <p:sldId id="511" r:id="rId10"/>
    <p:sldId id="595" r:id="rId11"/>
    <p:sldId id="570" r:id="rId12"/>
    <p:sldId id="324" r:id="rId13"/>
    <p:sldId id="389" r:id="rId14"/>
    <p:sldId id="493" r:id="rId15"/>
    <p:sldId id="458" r:id="rId16"/>
    <p:sldId id="390" r:id="rId17"/>
    <p:sldId id="426" r:id="rId18"/>
    <p:sldId id="311" r:id="rId19"/>
    <p:sldId id="596" r:id="rId20"/>
    <p:sldId id="534" r:id="rId21"/>
    <p:sldId id="466" r:id="rId22"/>
    <p:sldId id="566" r:id="rId23"/>
    <p:sldId id="567" r:id="rId24"/>
    <p:sldId id="568" r:id="rId25"/>
    <p:sldId id="535" r:id="rId26"/>
    <p:sldId id="549" r:id="rId27"/>
    <p:sldId id="571" r:id="rId28"/>
    <p:sldId id="536" r:id="rId29"/>
    <p:sldId id="537" r:id="rId30"/>
    <p:sldId id="538" r:id="rId31"/>
    <p:sldId id="541" r:id="rId32"/>
    <p:sldId id="564" r:id="rId33"/>
    <p:sldId id="565" r:id="rId34"/>
    <p:sldId id="543" r:id="rId35"/>
    <p:sldId id="597" r:id="rId36"/>
    <p:sldId id="544" r:id="rId37"/>
    <p:sldId id="623" r:id="rId38"/>
    <p:sldId id="624" r:id="rId39"/>
    <p:sldId id="666" r:id="rId40"/>
    <p:sldId id="626" r:id="rId41"/>
    <p:sldId id="627" r:id="rId42"/>
    <p:sldId id="628" r:id="rId43"/>
    <p:sldId id="350" r:id="rId44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20" y="198"/>
      </p:cViewPr>
      <p:guideLst>
        <p:guide orient="horz" pos="20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8" Type="http://schemas.openxmlformats.org/officeDocument/2006/relationships/tags" Target="tags/tag15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https://ke.qq.com/comment/index.html?cid=341933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302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tiff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4.jpeg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jpeg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image" Target="../media/image22.png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tiff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tiff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jpeg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27.xml"/><Relationship Id="rId17" Type="http://schemas.openxmlformats.org/officeDocument/2006/relationships/tags" Target="../tags/tag126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tags" Target="../tags/tag110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hyperlink" Target="https://user.qzone.qq.com/2470523467/311" TargetMode="External"/><Relationship Id="rId5" Type="http://schemas.openxmlformats.org/officeDocument/2006/relationships/hyperlink" Target="https://ke.qq.com/course/287404?tuin=26609d6" TargetMode="Externa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4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hyperlink" Target="https://developer.android.com/studio/preview/" TargetMode="Externa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166814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Android</a:t>
            </a:r>
            <a:r>
              <a:rPr lang="zh-CN" altLang="en-US" sz="3200" dirty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高级必备秘密武器</a:t>
            </a:r>
            <a:endParaRPr lang="en-US" altLang="zh-CN" sz="3200" dirty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Navigation</a:t>
            </a:r>
            <a:endParaRPr lang="zh-CN" altLang="zh-CN" sz="3200" dirty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930778" cy="368300"/>
            <a:chOff x="4060522" y="5638470"/>
            <a:chExt cx="3931720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580988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阿媛老师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2807762965</a:t>
              </a:r>
              <a:endParaRPr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171440" y="3587115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20:05</a:t>
            </a:r>
            <a:r>
              <a:rPr lang="zh-CN" altLang="en-US"/>
              <a:t>正式上课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五步使用</a:t>
            </a:r>
            <a:r>
              <a:rPr lang="en-US" altLang="zh-CN" sz="266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4877" y="127399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三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 新建导航视图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4877" y="1909909"/>
            <a:ext cx="4321996" cy="1710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在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res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目录下新建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navigation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文件夹，然后新建一个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navigation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的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resource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文件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     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Mobile_navigation.xml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-apple-system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-apple-system" charset="0"/>
              </a:rPr>
              <a:t> 添加导航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-apple-system" charset="0"/>
              </a:rPr>
              <a:t>Action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73" y="1849596"/>
            <a:ext cx="7315127" cy="37865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7187833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导航路线规划图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4877" y="1571004"/>
            <a:ext cx="5869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声明这个</a:t>
            </a:r>
            <a:r>
              <a:rPr lang="en-US" altLang="zh-CN" dirty="0">
                <a:solidFill>
                  <a:srgbClr val="00B0F0"/>
                </a:solidFill>
              </a:rPr>
              <a:t>id</a:t>
            </a:r>
            <a:r>
              <a:rPr lang="zh-CN" altLang="en-US" dirty="0">
                <a:solidFill>
                  <a:srgbClr val="00B0F0"/>
                </a:solidFill>
              </a:rPr>
              <a:t>对应的 </a:t>
            </a:r>
            <a:r>
              <a:rPr lang="en-US" altLang="zh-CN" b="1" dirty="0">
                <a:solidFill>
                  <a:srgbClr val="00B0F0"/>
                </a:solidFill>
              </a:rPr>
              <a:t>Destination</a:t>
            </a:r>
            <a:r>
              <a:rPr lang="en-US" altLang="zh-CN" dirty="0">
                <a:solidFill>
                  <a:srgbClr val="00B0F0"/>
                </a:solidFill>
              </a:rPr>
              <a:t> </a:t>
            </a:r>
            <a:r>
              <a:rPr lang="zh-CN" altLang="en-US" dirty="0">
                <a:solidFill>
                  <a:srgbClr val="00B0F0"/>
                </a:solidFill>
              </a:rPr>
              <a:t>会被作为 </a:t>
            </a:r>
            <a:r>
              <a:rPr lang="zh-CN" altLang="en-US" b="1" dirty="0">
                <a:solidFill>
                  <a:srgbClr val="00B0F0"/>
                </a:solidFill>
              </a:rPr>
              <a:t>默认布局</a:t>
            </a:r>
            <a:r>
              <a:rPr lang="en-US" altLang="zh-CN" dirty="0">
                <a:solidFill>
                  <a:srgbClr val="00B0F0"/>
                </a:solidFill>
              </a:rPr>
              <a:t> </a:t>
            </a:r>
            <a:r>
              <a:rPr lang="zh-CN" altLang="en-US" dirty="0">
                <a:solidFill>
                  <a:srgbClr val="00B0F0"/>
                </a:solidFill>
              </a:rPr>
              <a:t>加载到</a:t>
            </a:r>
            <a:r>
              <a:rPr lang="en-US" altLang="zh-CN" dirty="0">
                <a:solidFill>
                  <a:srgbClr val="00B0F0"/>
                </a:solidFill>
              </a:rPr>
              <a:t>Activity</a:t>
            </a:r>
            <a:r>
              <a:rPr lang="zh-CN" altLang="en-US" dirty="0">
                <a:solidFill>
                  <a:srgbClr val="00B0F0"/>
                </a:solidFill>
              </a:rPr>
              <a:t>中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4877" y="2315336"/>
            <a:ext cx="4134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Action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标签：声明导航的行为</a:t>
            </a:r>
            <a:endParaRPr lang="zh-CN" altLang="en-US" sz="2400" b="1" i="0" dirty="0">
              <a:solidFill>
                <a:srgbClr val="00B0F0"/>
              </a:solidFill>
              <a:effectLst/>
              <a:latin typeface="-apple-system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4877" y="4341890"/>
            <a:ext cx="46266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B0F0"/>
                </a:solidFill>
              </a:rPr>
              <a:t>app:destination</a:t>
            </a:r>
            <a:r>
              <a:rPr lang="en-US" altLang="zh-CN" b="1" dirty="0">
                <a:solidFill>
                  <a:srgbClr val="00B0F0"/>
                </a:solidFill>
              </a:rPr>
              <a:t>="@+id/</a:t>
            </a:r>
            <a:r>
              <a:rPr lang="en-US" altLang="zh-CN" b="1" dirty="0" err="1">
                <a:solidFill>
                  <a:srgbClr val="00B0F0"/>
                </a:solidFill>
              </a:rPr>
              <a:t>oneFragment2</a:t>
            </a:r>
            <a:r>
              <a:rPr lang="en-US" altLang="zh-CN" b="1" dirty="0">
                <a:solidFill>
                  <a:srgbClr val="00B0F0"/>
                </a:solidFill>
              </a:rPr>
              <a:t>"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4877" y="2961525"/>
            <a:ext cx="67297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9876AA"/>
                </a:solidFill>
              </a:rPr>
              <a:t>android</a:t>
            </a:r>
            <a:r>
              <a:rPr lang="en-US" altLang="zh-CN" b="1" dirty="0" err="1">
                <a:solidFill>
                  <a:srgbClr val="BABABA"/>
                </a:solidFill>
              </a:rPr>
              <a:t>:id</a:t>
            </a:r>
            <a:r>
              <a:rPr lang="en-US" altLang="zh-CN" b="1" dirty="0">
                <a:solidFill>
                  <a:srgbClr val="BABABA"/>
                </a:solidFill>
              </a:rPr>
              <a:t>=</a:t>
            </a:r>
            <a:r>
              <a:rPr lang="en-US" altLang="zh-CN" b="1" dirty="0">
                <a:solidFill>
                  <a:srgbClr val="6A8759"/>
                </a:solidFill>
              </a:rPr>
              <a:t>"@+id/</a:t>
            </a:r>
            <a:r>
              <a:rPr lang="en-US" altLang="zh-CN" b="1" dirty="0" err="1">
                <a:solidFill>
                  <a:srgbClr val="6A8759"/>
                </a:solidFill>
              </a:rPr>
              <a:t>action_oneFragment1_to_oneFragment2</a:t>
            </a:r>
            <a:r>
              <a:rPr lang="en-US" altLang="zh-CN" b="1" dirty="0">
                <a:solidFill>
                  <a:srgbClr val="6A8759"/>
                </a:solidFill>
              </a:rPr>
              <a:t>"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554877" y="34209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id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作为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Action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唯一的 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标识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，在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Fragment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的某个点击事件中，我们通过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id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指向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对应的行为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7318" y="4851078"/>
            <a:ext cx="4794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声明了这个行为导航的 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destination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（目的地）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4877" y="1044592"/>
            <a:ext cx="52482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9876AA"/>
                </a:solidFill>
              </a:rPr>
              <a:t>app</a:t>
            </a:r>
            <a:r>
              <a:rPr lang="en-US" altLang="zh-CN" b="1" dirty="0" err="1">
                <a:solidFill>
                  <a:srgbClr val="BABABA"/>
                </a:solidFill>
              </a:rPr>
              <a:t>:startDestination</a:t>
            </a:r>
            <a:r>
              <a:rPr lang="en-US" altLang="zh-CN" b="1" dirty="0">
                <a:solidFill>
                  <a:srgbClr val="BABABA"/>
                </a:solidFill>
              </a:rPr>
              <a:t>=</a:t>
            </a:r>
            <a:r>
              <a:rPr lang="en-US" altLang="zh-CN" b="1" dirty="0">
                <a:solidFill>
                  <a:srgbClr val="6A8759"/>
                </a:solidFill>
              </a:rPr>
              <a:t>"@+id/</a:t>
            </a:r>
            <a:r>
              <a:rPr lang="en-US" altLang="zh-CN" b="1" dirty="0" err="1">
                <a:solidFill>
                  <a:srgbClr val="6A8759"/>
                </a:solidFill>
              </a:rPr>
              <a:t>oneFragment1</a:t>
            </a:r>
            <a:r>
              <a:rPr lang="en-US" altLang="zh-CN" dirty="0">
                <a:solidFill>
                  <a:srgbClr val="6A8759"/>
                </a:solidFill>
              </a:rPr>
              <a:t>”</a:t>
            </a:r>
            <a:endParaRPr lang="en-US" altLang="zh-CN" dirty="0">
              <a:solidFill>
                <a:srgbClr val="6A8759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8722" y="5360266"/>
            <a:ext cx="40627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app:popUpTo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="@id/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oneFragment1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7318" y="5819545"/>
            <a:ext cx="4423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声明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导航行为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将 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返回到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id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对应的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Fragment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0" y="1548130"/>
            <a:ext cx="4420870" cy="1995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五步使用</a:t>
            </a:r>
            <a:r>
              <a:rPr lang="en-US" altLang="zh-CN" sz="266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4877" y="1232899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四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 在根页面添加导航页面容器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1943287"/>
            <a:ext cx="8432800" cy="393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五步使用</a:t>
            </a:r>
            <a:r>
              <a:rPr lang="en-US" altLang="zh-CN" sz="266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0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877" y="1356189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五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 最后，添加导航跳转事件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9" y="2046150"/>
            <a:ext cx="7721600" cy="1968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6265021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导航界面的容器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1756024"/>
            <a:ext cx="8470900" cy="2374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4877" y="1132092"/>
            <a:ext cx="8470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4F4F4F"/>
                </a:solidFill>
                <a:latin typeface="-apple-system" charset="0"/>
              </a:rPr>
              <a:t>NavHostFragment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内部实例化了一个</a:t>
            </a:r>
            <a:r>
              <a:rPr lang="en-US" altLang="zh-CN" dirty="0" err="1">
                <a:solidFill>
                  <a:srgbClr val="4F4F4F"/>
                </a:solidFill>
                <a:latin typeface="-apple-system" charset="0"/>
              </a:rPr>
              <a:t>FrameLayout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, 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作为</a:t>
            </a:r>
            <a:r>
              <a:rPr lang="en-US" altLang="zh-CN" b="1" dirty="0" err="1">
                <a:solidFill>
                  <a:srgbClr val="4F4F4F"/>
                </a:solidFill>
                <a:latin typeface="-apple-system" charset="0"/>
              </a:rPr>
              <a:t>ViewGroup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的载体，导航并展示其它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Fragment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3055" y="4262984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B0F0"/>
                </a:solidFill>
                <a:latin typeface="-apple-system" charset="0"/>
              </a:rPr>
              <a:t>app:defaultNavHost</a:t>
            </a:r>
            <a:r>
              <a:rPr lang="en-US" altLang="zh-CN" b="1" dirty="0">
                <a:solidFill>
                  <a:srgbClr val="00B0F0"/>
                </a:solidFill>
                <a:latin typeface="-apple-system" charset="0"/>
              </a:rPr>
              <a:t>=”</a:t>
            </a:r>
            <a:r>
              <a:rPr lang="en-US" altLang="zh-CN" b="1" dirty="0" err="1">
                <a:solidFill>
                  <a:srgbClr val="00B0F0"/>
                </a:solidFill>
                <a:latin typeface="-apple-system" charset="0"/>
              </a:rPr>
              <a:t>true</a:t>
            </a:r>
            <a:r>
              <a:rPr lang="en-US" altLang="zh-CN" b="1" dirty="0">
                <a:solidFill>
                  <a:srgbClr val="00B0F0"/>
                </a:solidFill>
                <a:latin typeface="-apple-system" charset="0"/>
              </a:rPr>
              <a:t>”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18675" y="4262471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拦截系统</a:t>
            </a:r>
            <a:r>
              <a:rPr lang="en-US" altLang="zh-CN" b="1" dirty="0">
                <a:solidFill>
                  <a:srgbClr val="FF0000"/>
                </a:solidFill>
                <a:latin typeface="-apple-system" charset="0"/>
              </a:rPr>
              <a:t>Back</a:t>
            </a:r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键的点击事件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3055" y="5285776"/>
            <a:ext cx="5436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B0F0"/>
                </a:solidFill>
                <a:latin typeface="-apple-system" charset="0"/>
              </a:rPr>
              <a:t>app:navGraph</a:t>
            </a:r>
            <a:r>
              <a:rPr lang="en-US" altLang="zh-CN" b="1" dirty="0">
                <a:solidFill>
                  <a:srgbClr val="00B0F0"/>
                </a:solidFill>
                <a:latin typeface="-apple-system" charset="0"/>
              </a:rPr>
              <a:t>=”@navigation/</a:t>
            </a:r>
            <a:r>
              <a:rPr lang="en-US" altLang="zh-CN" b="1" dirty="0" err="1">
                <a:solidFill>
                  <a:srgbClr val="00B0F0"/>
                </a:solidFill>
                <a:latin typeface="-apple-system" charset="0"/>
              </a:rPr>
              <a:t>mobile_navigation</a:t>
            </a:r>
            <a:r>
              <a:rPr lang="en-US" altLang="zh-CN" b="1" dirty="0">
                <a:solidFill>
                  <a:srgbClr val="00B0F0"/>
                </a:solidFill>
                <a:latin typeface="-apple-system" charset="0"/>
              </a:rPr>
              <a:t>”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8167" y="5787168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导航并展示对应的</a:t>
            </a:r>
            <a:r>
              <a:rPr lang="en-US" altLang="zh-CN" b="1" dirty="0">
                <a:solidFill>
                  <a:srgbClr val="FF0000"/>
                </a:solidFill>
                <a:latin typeface="-apple-system" charset="0"/>
              </a:rPr>
              <a:t>Fragment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16465" y="4632395"/>
            <a:ext cx="4628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必须重写</a:t>
            </a:r>
            <a:r>
              <a:rPr lang="en-US" altLang="zh-CN" dirty="0">
                <a:solidFill>
                  <a:srgbClr val="FF0000"/>
                </a:solidFill>
                <a:latin typeface="-apple-system" charset="0"/>
              </a:rPr>
              <a:t> Activity</a:t>
            </a:r>
            <a:r>
              <a:rPr lang="zh-CN" altLang="en-US" dirty="0">
                <a:solidFill>
                  <a:srgbClr val="FF0000"/>
                </a:solidFill>
                <a:latin typeface="-apple-system" charset="0"/>
              </a:rPr>
              <a:t>的 </a:t>
            </a:r>
            <a:r>
              <a:rPr lang="en-US" altLang="zh-CN" b="1" dirty="0" err="1">
                <a:solidFill>
                  <a:srgbClr val="FF0000"/>
                </a:solidFill>
                <a:latin typeface="-apple-system" charset="0"/>
              </a:rPr>
              <a:t>onSupportNavigateUp</a:t>
            </a:r>
            <a:r>
              <a:rPr lang="en-US" altLang="zh-CN" b="1" dirty="0">
                <a:solidFill>
                  <a:srgbClr val="FF0000"/>
                </a:solidFill>
                <a:latin typeface="-apple-system" charset="0"/>
              </a:rPr>
              <a:t>()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 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五步现实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的使用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103721" y="4339565"/>
            <a:ext cx="2187575" cy="1327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使用有什么问题？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445771" y="3595131"/>
            <a:ext cx="1894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深入解析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448274" y="3556386"/>
            <a:ext cx="25044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实现底部导航栏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实现底部导航栏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6847" y="2676420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的数据结构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站在设计者的角度看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12903" y="4154763"/>
            <a:ext cx="137414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架构师成长之路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OHQETWQH6R{MZG`951OBK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455" y="-58420"/>
            <a:ext cx="6104890" cy="66001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14095" y="5039360"/>
            <a:ext cx="355409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>
                <a:solidFill>
                  <a:schemeClr val="accent4"/>
                </a:solidFill>
                <a:effectLst/>
              </a:rPr>
              <a:t>1.</a:t>
            </a:r>
            <a:r>
              <a:rPr lang="zh-CN" altLang="en-US">
                <a:solidFill>
                  <a:schemeClr val="accent4"/>
                </a:solidFill>
                <a:effectLst/>
              </a:rPr>
              <a:t>导航规则如何制定，有谁制定？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84250" y="5407660"/>
            <a:ext cx="2411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2.</a:t>
            </a:r>
            <a:r>
              <a:rPr lang="zh-CN" alt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有谁管理这些规则？</a:t>
            </a:r>
            <a:endParaRPr lang="zh-CN" alt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35" y="1060450"/>
            <a:ext cx="2428875" cy="2428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源码浅析</a:t>
            </a:r>
            <a:endParaRPr 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4877" y="1169535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4F4F4F"/>
                </a:solidFill>
                <a:latin typeface="-apple-system" charset="0"/>
              </a:rPr>
              <a:t>NavHostFragment</a:t>
            </a:r>
            <a:endParaRPr lang="en-US" altLang="zh-CN" b="1" i="0" dirty="0">
              <a:solidFill>
                <a:srgbClr val="4F4F4F"/>
              </a:solidFill>
              <a:effectLst/>
              <a:latin typeface="-apple-system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4877" y="1670600"/>
            <a:ext cx="4622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-apple-system" charset="0"/>
              </a:rPr>
              <a:t>作为</a:t>
            </a:r>
            <a:r>
              <a:rPr lang="en-US" altLang="zh-CN" dirty="0">
                <a:latin typeface="-apple-system" charset="0"/>
              </a:rPr>
              <a:t>Activity</a:t>
            </a:r>
            <a:r>
              <a:rPr lang="zh-CN" altLang="en-US" dirty="0">
                <a:latin typeface="-apple-system" charset="0"/>
              </a:rPr>
              <a:t>导航界面的载体</a:t>
            </a:r>
            <a:endParaRPr lang="zh-CN" altLang="en-US" dirty="0">
              <a:latin typeface="-apple-system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-apple-system" charset="0"/>
              </a:rPr>
              <a:t>管理并控制导航的行为</a:t>
            </a:r>
            <a:endParaRPr lang="zh-CN" altLang="en-US" b="0" i="0" dirty="0">
              <a:effectLst/>
              <a:latin typeface="-apple-system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000" y="116606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b="1" dirty="0">
                <a:solidFill>
                  <a:srgbClr val="4F4F4F"/>
                </a:solidFill>
                <a:latin typeface="-apple-system" charset="0"/>
              </a:rPr>
              <a:t>NavHost</a:t>
            </a:r>
            <a:r>
              <a:rPr lang="is-IS" altLang="zh-CN" dirty="0">
                <a:solidFill>
                  <a:srgbClr val="4F4F4F"/>
                </a:solidFill>
                <a:latin typeface="-apple-system" charset="0"/>
              </a:rPr>
              <a:t> </a:t>
            </a:r>
            <a:r>
              <a:rPr lang="zh-CN" altLang="is-IS" dirty="0">
                <a:solidFill>
                  <a:srgbClr val="4F4F4F"/>
                </a:solidFill>
                <a:latin typeface="-apple-system" charset="0"/>
              </a:rPr>
              <a:t>接口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96000" y="1649070"/>
            <a:ext cx="3634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latin typeface="Source Code Pro" charset="0"/>
              </a:rPr>
              <a:t>NavController</a:t>
            </a:r>
            <a:r>
              <a:rPr lang="en-US" altLang="zh-CN" dirty="0">
                <a:solidFill>
                  <a:srgbClr val="000000"/>
                </a:solidFill>
                <a:latin typeface="Source Code Pro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Source Code Pro" charset="0"/>
              </a:rPr>
              <a:t>getNavController</a:t>
            </a:r>
            <a:r>
              <a:rPr lang="en-US" altLang="zh-CN" dirty="0">
                <a:solidFill>
                  <a:srgbClr val="000000"/>
                </a:solidFill>
                <a:latin typeface="Source Code Pro" charset="0"/>
              </a:rPr>
              <a:t>()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4877" y="2365358"/>
            <a:ext cx="1616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F4F4F"/>
                </a:solidFill>
                <a:latin typeface="-apple-system" charset="0"/>
              </a:rPr>
              <a:t>NavController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4877" y="2761588"/>
            <a:ext cx="57152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-apple-system" charset="0"/>
              </a:rPr>
              <a:t>对</a:t>
            </a:r>
            <a:r>
              <a:rPr lang="en-US" altLang="zh-CN" dirty="0">
                <a:latin typeface="-apple-system" charset="0"/>
              </a:rPr>
              <a:t>navigation</a:t>
            </a:r>
            <a:r>
              <a:rPr lang="zh-CN" altLang="en-US" dirty="0">
                <a:latin typeface="-apple-system" charset="0"/>
              </a:rPr>
              <a:t>资源文件夹下</a:t>
            </a:r>
            <a:r>
              <a:rPr lang="en-US" altLang="zh-CN" dirty="0" err="1">
                <a:latin typeface="-apple-system" charset="0"/>
              </a:rPr>
              <a:t>nav_graph.xml</a:t>
            </a:r>
            <a:r>
              <a:rPr lang="zh-CN" altLang="en-US" dirty="0">
                <a:latin typeface="-apple-system" charset="0"/>
              </a:rPr>
              <a:t>的 </a:t>
            </a:r>
            <a:r>
              <a:rPr lang="zh-CN" altLang="en-US" b="1" dirty="0">
                <a:latin typeface="-apple-system" charset="0"/>
              </a:rPr>
              <a:t>解析</a:t>
            </a:r>
            <a:endParaRPr lang="en-US" altLang="zh-CN" dirty="0">
              <a:latin typeface="-apple-system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-apple-system" charset="0"/>
              </a:rPr>
              <a:t>通过解析</a:t>
            </a:r>
            <a:r>
              <a:rPr lang="en-US" altLang="zh-CN" dirty="0">
                <a:latin typeface="-apple-system" charset="0"/>
              </a:rPr>
              <a:t>xml</a:t>
            </a:r>
            <a:r>
              <a:rPr lang="zh-CN" altLang="en-US" dirty="0">
                <a:latin typeface="-apple-system" charset="0"/>
              </a:rPr>
              <a:t>，获取所有 </a:t>
            </a:r>
            <a:r>
              <a:rPr lang="en-US" altLang="zh-CN" b="1" dirty="0">
                <a:latin typeface="-apple-system" charset="0"/>
              </a:rPr>
              <a:t>Destination</a:t>
            </a:r>
            <a:r>
              <a:rPr lang="zh-CN" altLang="en-US" dirty="0">
                <a:latin typeface="-apple-system" charset="0"/>
              </a:rPr>
              <a:t>（目标点）的 </a:t>
            </a:r>
            <a:r>
              <a:rPr lang="zh-CN" altLang="en-US" b="1" dirty="0">
                <a:latin typeface="-apple-system" charset="0"/>
              </a:rPr>
              <a:t>引用</a:t>
            </a:r>
            <a:r>
              <a:rPr lang="zh-CN" altLang="en-US" dirty="0">
                <a:latin typeface="-apple-system" charset="0"/>
              </a:rPr>
              <a:t> 或者 </a:t>
            </a:r>
            <a:r>
              <a:rPr lang="en-US" altLang="zh-CN" b="1" dirty="0">
                <a:latin typeface="-apple-system" charset="0"/>
              </a:rPr>
              <a:t>Class</a:t>
            </a:r>
            <a:r>
              <a:rPr lang="zh-CN" altLang="en-US" b="1" dirty="0">
                <a:latin typeface="-apple-system" charset="0"/>
              </a:rPr>
              <a:t>的引用</a:t>
            </a:r>
            <a:endParaRPr lang="zh-CN" altLang="en-US" dirty="0">
              <a:latin typeface="-apple-system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-apple-system" charset="0"/>
              </a:rPr>
              <a:t>记录当前栈中 </a:t>
            </a:r>
            <a:r>
              <a:rPr lang="en-US" altLang="zh-CN" b="1" dirty="0">
                <a:latin typeface="-apple-system" charset="0"/>
              </a:rPr>
              <a:t>Fragment</a:t>
            </a:r>
            <a:r>
              <a:rPr lang="zh-CN" altLang="en-US" b="1" dirty="0">
                <a:latin typeface="-apple-system" charset="0"/>
              </a:rPr>
              <a:t>的顺序</a:t>
            </a:r>
            <a:endParaRPr lang="zh-CN" altLang="en-US" dirty="0">
              <a:latin typeface="-apple-system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-apple-system" charset="0"/>
              </a:rPr>
              <a:t>管理控制 </a:t>
            </a:r>
            <a:r>
              <a:rPr lang="zh-CN" altLang="en-US" b="1" dirty="0">
                <a:latin typeface="-apple-system" charset="0"/>
              </a:rPr>
              <a:t>导航行为</a:t>
            </a:r>
            <a:endParaRPr lang="zh-CN" altLang="en-US" b="0" i="0" dirty="0">
              <a:effectLst/>
              <a:latin typeface="-apple-system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96000" y="2365358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zh-CN" b="1" dirty="0">
                <a:solidFill>
                  <a:srgbClr val="4F4F4F"/>
                </a:solidFill>
                <a:latin typeface="-apple-system" charset="0"/>
              </a:rPr>
              <a:t>Navigator</a:t>
            </a:r>
            <a:r>
              <a:rPr lang="it-IT" altLang="zh-CN" dirty="0">
                <a:solidFill>
                  <a:srgbClr val="4F4F4F"/>
                </a:solidFill>
                <a:latin typeface="-apple-system" charset="0"/>
              </a:rPr>
              <a:t>(</a:t>
            </a:r>
            <a:r>
              <a:rPr lang="zh-CN" altLang="it-IT" dirty="0">
                <a:solidFill>
                  <a:srgbClr val="4F4F4F"/>
                </a:solidFill>
                <a:latin typeface="-apple-system" charset="0"/>
              </a:rPr>
              <a:t>导航者</a:t>
            </a:r>
            <a:r>
              <a:rPr lang="it-IT" altLang="zh-CN" dirty="0">
                <a:solidFill>
                  <a:srgbClr val="4F4F4F"/>
                </a:solidFill>
                <a:latin typeface="-apple-system" charset="0"/>
              </a:rPr>
              <a:t>) 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096000" y="27829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zh-CN" altLang="en-US" dirty="0">
                <a:latin typeface="-apple-system" charset="0"/>
              </a:rPr>
              <a:t>能够实例化对应的 </a:t>
            </a:r>
            <a:r>
              <a:rPr lang="en-US" altLang="zh-CN" b="1" dirty="0" err="1">
                <a:latin typeface="-apple-system" charset="0"/>
              </a:rPr>
              <a:t>NavDestination</a:t>
            </a:r>
            <a:endParaRPr lang="zh-CN" altLang="en-US" dirty="0">
              <a:latin typeface="-apple-system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dirty="0">
                <a:latin typeface="-apple-system" charset="0"/>
              </a:rPr>
              <a:t>能够指定导航</a:t>
            </a:r>
            <a:endParaRPr lang="en-US" altLang="zh-CN" dirty="0">
              <a:latin typeface="-apple-system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dirty="0">
                <a:latin typeface="-apple-system" charset="0"/>
              </a:rPr>
              <a:t>能够后退导航</a:t>
            </a:r>
            <a:endParaRPr lang="zh-CN" altLang="en-US" b="0" i="0" dirty="0">
              <a:effectLst/>
              <a:latin typeface="-apple-system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4877" y="4498907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F4F4F"/>
                </a:solidFill>
                <a:latin typeface="-apple-system" charset="0"/>
              </a:rPr>
              <a:t>NavDestination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59183" y="49821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无论 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Fragment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也好，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Activity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也罢，只要实现了这个接口，对于</a:t>
            </a:r>
            <a:r>
              <a:rPr lang="en-US" altLang="zh-CN" b="1" dirty="0" err="1">
                <a:solidFill>
                  <a:srgbClr val="4F4F4F"/>
                </a:solidFill>
                <a:latin typeface="-apple-system" charset="0"/>
              </a:rPr>
              <a:t>NavController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来讲，他们都是 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Destination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（目标点）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而已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规划图存储结构 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848" y="1063037"/>
            <a:ext cx="7701004" cy="54004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4655" y="1212850"/>
            <a:ext cx="566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导航规划图在内存中是以什么形式存在？</a:t>
            </a:r>
            <a:endParaRPr lang="zh-CN" altLang="en-US" sz="24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导航规划图加载流程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$SN)8CP79~8[WH~BR3HEG4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45" y="-695960"/>
            <a:ext cx="6276340" cy="70192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4710" y="1441450"/>
            <a:ext cx="49561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导航规划图何时被加载？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710" y="3855085"/>
            <a:ext cx="28098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如何加载？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如何实现导航？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1A]FNPJJSTWE%18QDQZO2R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75" y="-130175"/>
            <a:ext cx="6523990" cy="594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什么是栈？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190" y="2684145"/>
            <a:ext cx="2980690" cy="1990725"/>
          </a:xfrm>
          <a:prstGeom prst="rect">
            <a:avLst/>
          </a:prstGeom>
        </p:spPr>
      </p:pic>
      <p:pic>
        <p:nvPicPr>
          <p:cNvPr id="4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49" y="1503219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什么是栈？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矩形 3"/>
          <p:cNvSpPr/>
          <p:nvPr/>
        </p:nvSpPr>
        <p:spPr>
          <a:xfrm>
            <a:off x="554877" y="2038286"/>
            <a:ext cx="3907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先进后出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(FILO, First In Last Out)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4877" y="2501919"/>
            <a:ext cx="4905510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向栈中添加</a:t>
            </a:r>
            <a:r>
              <a:rPr lang="en-US" altLang="zh-CN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/</a:t>
            </a:r>
            <a:r>
              <a:rPr lang="zh-CN" altLang="en-US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删除数据时，只能从栈顶进行操作</a:t>
            </a:r>
            <a:endParaRPr lang="zh-CN" altLang="en-US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Verdana" panose="020B060403050404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4877" y="38315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栈通常包括的三种操作：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、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peek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、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向栈中添加元素。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peek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返回栈顶元素。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返回并删除栈顶元素的操作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17133" y="298472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17132" y="265070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417132" y="2284792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11413" y="30699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611413" y="22985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栈顶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19" idx="3"/>
            <a:endCxn id="15" idx="1"/>
          </p:cNvCxnSpPr>
          <p:nvPr/>
        </p:nvCxnSpPr>
        <p:spPr>
          <a:xfrm flipV="1">
            <a:off x="8257744" y="2466725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8" idx="3"/>
            <a:endCxn id="7" idx="1"/>
          </p:cNvCxnSpPr>
          <p:nvPr/>
        </p:nvCxnSpPr>
        <p:spPr>
          <a:xfrm flipV="1">
            <a:off x="8257744" y="316665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63685" y="4031087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栈中数据依次是：</a:t>
            </a:r>
            <a:r>
              <a:rPr kumimoji="1" lang="en-US" altLang="zh-CN" dirty="0"/>
              <a:t>30--&gt;20--&gt;10</a:t>
            </a:r>
            <a:endParaRPr kumimoji="1" lang="zh-CN" altLang="en-US" dirty="0"/>
          </a:p>
        </p:txBody>
      </p:sp>
      <p:cxnSp>
        <p:nvCxnSpPr>
          <p:cNvPr id="25" name="直线连接符 24"/>
          <p:cNvCxnSpPr/>
          <p:nvPr/>
        </p:nvCxnSpPr>
        <p:spPr>
          <a:xfrm flipH="1" flipV="1">
            <a:off x="9408545" y="2072730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 flipV="1">
            <a:off x="10771556" y="207058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出栈操作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矩形 5"/>
          <p:cNvSpPr/>
          <p:nvPr/>
        </p:nvSpPr>
        <p:spPr>
          <a:xfrm>
            <a:off x="413209" y="1389987"/>
            <a:ext cx="60960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出栈：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返回并删除栈顶元素的操作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07232" y="38604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07231" y="35264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07231" y="3160552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1512" y="3945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1512" y="31743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栈顶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1547843" y="3342485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21" idx="3"/>
            <a:endCxn id="20" idx="1"/>
          </p:cNvCxnSpPr>
          <p:nvPr/>
        </p:nvCxnSpPr>
        <p:spPr>
          <a:xfrm flipV="1">
            <a:off x="1547843" y="40424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506961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出栈前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221019" y="384545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221018" y="351143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1018" y="3145525"/>
            <a:ext cx="1353787" cy="36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415299" y="3930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栈底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415299" y="3159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栈顶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V="1">
            <a:off x="5061630" y="332745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5061630" y="4027386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20748" y="47987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出栈中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788477" y="40128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88476" y="36788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982757" y="4098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栈底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982757" y="3652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栈顶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 flipV="1">
            <a:off x="8629088" y="386908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8629088" y="41948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788476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出栈后</a:t>
            </a:r>
            <a:endParaRPr kumimoji="1" lang="zh-CN" altLang="en-US" dirty="0"/>
          </a:p>
        </p:txBody>
      </p:sp>
      <p:cxnSp>
        <p:nvCxnSpPr>
          <p:cNvPr id="11" name="曲线连接符 10"/>
          <p:cNvCxnSpPr/>
          <p:nvPr/>
        </p:nvCxnSpPr>
        <p:spPr>
          <a:xfrm rot="5400000" flipH="1" flipV="1">
            <a:off x="6710641" y="1996971"/>
            <a:ext cx="1329604" cy="955064"/>
          </a:xfrm>
          <a:prstGeom prst="curvedConnector3">
            <a:avLst>
              <a:gd name="adj1" fmla="val 105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013737" y="5387149"/>
            <a:ext cx="9255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出栈前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：栈顶元素是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30 --&gt; 20 --&gt; 10 </a:t>
            </a:r>
            <a:br>
              <a:rPr lang="zh-CN" altLang="en-US" dirty="0"/>
            </a:b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出栈后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出栈之后，栈顶元素变成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20 --&gt; 10</a:t>
            </a:r>
            <a:endParaRPr lang="zh-CN" altLang="en-US" dirty="0"/>
          </a:p>
        </p:txBody>
      </p:sp>
      <p:cxnSp>
        <p:nvCxnSpPr>
          <p:cNvPr id="46" name="直线连接符 45"/>
          <p:cNvCxnSpPr/>
          <p:nvPr/>
        </p:nvCxnSpPr>
        <p:spPr>
          <a:xfrm flipH="1" flipV="1">
            <a:off x="9784182" y="3130943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 flipH="1" flipV="1">
            <a:off x="11134317" y="3115917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 flipH="1" flipV="1">
            <a:off x="2698644" y="2961370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 flipH="1" flipV="1">
            <a:off x="4050933" y="2961369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 flipH="1" flipV="1">
            <a:off x="6214585" y="2961369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 flipH="1" flipV="1">
            <a:off x="7577599" y="294634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入栈操作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矩形 5"/>
          <p:cNvSpPr/>
          <p:nvPr/>
        </p:nvSpPr>
        <p:spPr>
          <a:xfrm>
            <a:off x="413209" y="13899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入栈：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向栈中添加元素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07867" y="3857305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07231" y="35264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1512" y="3945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76805" y="34604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栈顶</a:t>
            </a:r>
            <a:endParaRPr kumimoji="1" lang="zh-CN" altLang="en-US" dirty="0"/>
          </a:p>
        </p:txBody>
      </p:sp>
      <p:cxnSp>
        <p:nvCxnSpPr>
          <p:cNvPr id="21" name="直线箭头连接符 20"/>
          <p:cNvCxnSpPr>
            <a:stCxn id="21" idx="3"/>
          </p:cNvCxnSpPr>
          <p:nvPr/>
        </p:nvCxnSpPr>
        <p:spPr>
          <a:xfrm flipV="1">
            <a:off x="1547843" y="40424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506961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入栈前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221019" y="384545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221018" y="351143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1018" y="3145525"/>
            <a:ext cx="1353787" cy="3638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40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415299" y="3930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栈底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415299" y="3159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栈顶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V="1">
            <a:off x="5061630" y="332745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5061630" y="4027386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20748" y="47987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入栈动作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788477" y="40128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88476" y="36788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982757" y="4098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栈底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982757" y="3410793"/>
            <a:ext cx="6463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栈顶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 flipV="1">
            <a:off x="8514153" y="3559843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8629088" y="41948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588206" y="49661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入栈后</a:t>
            </a:r>
            <a:endParaRPr kumimoji="1" lang="zh-CN" altLang="en-US" dirty="0"/>
          </a:p>
        </p:txBody>
      </p:sp>
      <p:cxnSp>
        <p:nvCxnSpPr>
          <p:cNvPr id="11" name="曲线连接符 10"/>
          <p:cNvCxnSpPr>
            <a:endCxn id="26" idx="0"/>
          </p:cNvCxnSpPr>
          <p:nvPr/>
        </p:nvCxnSpPr>
        <p:spPr>
          <a:xfrm rot="16200000" flipH="1">
            <a:off x="5588529" y="1836141"/>
            <a:ext cx="1664455" cy="954312"/>
          </a:xfrm>
          <a:prstGeom prst="curvedConnector3">
            <a:avLst>
              <a:gd name="adj1" fmla="val 1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013737" y="5387149"/>
            <a:ext cx="9255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入栈前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：栈顶元素是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20 --&gt; 10 </a:t>
            </a:r>
            <a:br>
              <a:rPr lang="zh-CN" altLang="en-US" dirty="0"/>
            </a:b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入栈后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入栈之后，栈顶元素变成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--&gt;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20 --&gt; 10</a:t>
            </a:r>
            <a:endParaRPr lang="zh-CN" altLang="en-US" dirty="0"/>
          </a:p>
        </p:txBody>
      </p:sp>
      <p:cxnSp>
        <p:nvCxnSpPr>
          <p:cNvPr id="440" name="直线箭头连接符 439"/>
          <p:cNvCxnSpPr>
            <a:stCxn id="19" idx="3"/>
            <a:endCxn id="15" idx="1"/>
          </p:cNvCxnSpPr>
          <p:nvPr/>
        </p:nvCxnSpPr>
        <p:spPr>
          <a:xfrm>
            <a:off x="1523136" y="3645155"/>
            <a:ext cx="1184095" cy="6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矩形 444"/>
          <p:cNvSpPr/>
          <p:nvPr/>
        </p:nvSpPr>
        <p:spPr>
          <a:xfrm>
            <a:off x="9788475" y="3336357"/>
            <a:ext cx="1353787" cy="3638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40</a:t>
            </a:r>
            <a:endParaRPr kumimoji="1" lang="zh-CN" altLang="en-US" dirty="0"/>
          </a:p>
        </p:txBody>
      </p:sp>
      <p:cxnSp>
        <p:nvCxnSpPr>
          <p:cNvPr id="447" name="直线连接符 446"/>
          <p:cNvCxnSpPr/>
          <p:nvPr/>
        </p:nvCxnSpPr>
        <p:spPr>
          <a:xfrm flipH="1" flipV="1">
            <a:off x="2707230" y="2957081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线连接符 450"/>
          <p:cNvCxnSpPr/>
          <p:nvPr/>
        </p:nvCxnSpPr>
        <p:spPr>
          <a:xfrm flipH="1" flipV="1">
            <a:off x="6221016" y="2942054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线连接符 451"/>
          <p:cNvCxnSpPr/>
          <p:nvPr/>
        </p:nvCxnSpPr>
        <p:spPr>
          <a:xfrm flipH="1" flipV="1">
            <a:off x="4057364" y="296781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线连接符 452"/>
          <p:cNvCxnSpPr/>
          <p:nvPr/>
        </p:nvCxnSpPr>
        <p:spPr>
          <a:xfrm flipH="1" flipV="1">
            <a:off x="7571154" y="2952785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线连接符 453"/>
          <p:cNvCxnSpPr/>
          <p:nvPr/>
        </p:nvCxnSpPr>
        <p:spPr>
          <a:xfrm flipH="1" flipV="1">
            <a:off x="9784182" y="3130943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线连接符 454"/>
          <p:cNvCxnSpPr/>
          <p:nvPr/>
        </p:nvCxnSpPr>
        <p:spPr>
          <a:xfrm flipH="1" flipV="1">
            <a:off x="11134315" y="3128795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185" y="1086552"/>
            <a:ext cx="5879563" cy="51189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288" y="1389987"/>
            <a:ext cx="6096000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Stack提供方法：</a:t>
            </a:r>
            <a:endParaRPr lang="en-US" altLang="zh-CN" dirty="0"/>
          </a:p>
          <a:p>
            <a:r>
              <a:rPr lang="zh-CN" altLang="en-US" dirty="0"/>
              <a:t>Object peek() 返回栈的第一个元素，但并不将该元素”pop”出棧。</a:t>
            </a:r>
            <a:endParaRPr lang="en-US" altLang="zh-CN" dirty="0"/>
          </a:p>
          <a:p>
            <a:r>
              <a:rPr lang="zh-CN" altLang="en-US" dirty="0"/>
              <a:t>Object pop() 返回栈的第一个元素，并将该元素”pop”出栈。</a:t>
            </a:r>
            <a:endParaRPr lang="en-US" altLang="zh-CN" dirty="0"/>
          </a:p>
          <a:p>
            <a:r>
              <a:rPr lang="zh-CN" altLang="en-US" dirty="0"/>
              <a:t>void push(Object item) 将一个元素”push”进栈，最后一个进栈的元素总是位置棧顶。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4288" y="4675031"/>
            <a:ext cx="34918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Stack</a:t>
            </a:r>
            <a:r>
              <a:rPr kumimoji="1" lang="zh-CN" altLang="en-US" dirty="0"/>
              <a:t>最大的问题：</a:t>
            </a:r>
            <a:r>
              <a:rPr kumimoji="1" lang="zh-CN" altLang="en-US" sz="2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性能不行</a:t>
            </a:r>
            <a:endParaRPr kumimoji="1" lang="zh-CN" altLang="en-US" sz="28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ArrayDeque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如何实现栈？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555165" y="1943435"/>
          <a:ext cx="90675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799"/>
                <a:gridCol w="3065171"/>
                <a:gridCol w="36576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Stack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ArrayDeque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入栈</a:t>
                      </a:r>
                      <a:r>
                        <a:rPr lang="en-US" altLang="zh-CN" dirty="0"/>
                        <a:t>(push)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push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Add(</a:t>
                      </a:r>
                      <a:r>
                        <a:rPr lang="zh-CN" altLang="en-US" dirty="0"/>
                        <a:t>从尾部添加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返回栈顶元素</a:t>
                      </a:r>
                      <a:r>
                        <a:rPr lang="en-US" altLang="zh-CN" dirty="0"/>
                        <a:t>(peek)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peek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peekLast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出栈</a:t>
                      </a:r>
                      <a:r>
                        <a:rPr lang="en-US" altLang="zh-CN" dirty="0"/>
                        <a:t>(pop)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removeLast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55291" y="1111121"/>
            <a:ext cx="72028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ArrayDeque</a:t>
            </a:r>
            <a:r>
              <a:rPr kumimoji="1" lang="en-US" altLang="zh-CN" dirty="0"/>
              <a:t>:</a:t>
            </a:r>
            <a:r>
              <a:rPr kumimoji="1" lang="zh-CN" altLang="en-US" dirty="0"/>
              <a:t>双端队列的一种实现，可实现栈的功能，</a:t>
            </a:r>
            <a:r>
              <a:rPr kumimoji="1" lang="zh-CN" altLang="en-US" sz="2800" dirty="0">
                <a:solidFill>
                  <a:srgbClr val="FF0000"/>
                </a:solidFill>
              </a:rPr>
              <a:t>性能</a:t>
            </a:r>
            <a:r>
              <a:rPr kumimoji="1" lang="zh-CN" altLang="en-US" dirty="0"/>
              <a:t>比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好</a:t>
            </a:r>
            <a:endParaRPr kumimoji="1" lang="zh-CN" altLang="en-US" dirty="0"/>
          </a:p>
        </p:txBody>
      </p:sp>
      <p:pic>
        <p:nvPicPr>
          <p:cNvPr id="4" name="图片 3" descr="2@6(3GLB9GR3{GV$_}D9[6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5" y="3427095"/>
            <a:ext cx="11233150" cy="552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回退栈管理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C1ZP7P@C1`DA2U`ZDYM[S%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810" y="1060450"/>
            <a:ext cx="7314565" cy="49047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4990" y="3649980"/>
            <a:ext cx="4045585" cy="1353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自治？</a:t>
            </a:r>
            <a:endParaRPr lang="zh-C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ym typeface="+mn-ea"/>
              </a:rPr>
              <a:t>1.</a:t>
            </a:r>
            <a:r>
              <a:rPr lang="zh-CN" alt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每一个navigator为导航指定了规则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/>
              <a:t>2.</a:t>
            </a:r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各自管理各自的回退栈</a:t>
            </a:r>
            <a:endParaRPr lang="zh-CN" alt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990" y="1261745"/>
            <a:ext cx="404558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zh-CN" altLang="en-US" sz="4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大管家？</a:t>
            </a:r>
            <a:endParaRPr lang="zh-CN" altLang="en-US" sz="440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NavController管理当前导航堆栈的所有导航器的后退堆栈</a:t>
            </a:r>
            <a:endParaRPr lang="zh-CN" alt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7487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4877" y="2161996"/>
            <a:ext cx="34314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-apple-system" charset="0"/>
              </a:rPr>
              <a:t>Navigation</a:t>
            </a:r>
            <a:r>
              <a:rPr lang="zh-CN" altLang="en-US" sz="2400" dirty="0">
                <a:solidFill>
                  <a:schemeClr val="accent1"/>
                </a:solidFill>
                <a:latin typeface="-apple-system" charset="0"/>
              </a:rPr>
              <a:t>能做什么？</a:t>
            </a:r>
            <a:endParaRPr lang="en-US" altLang="zh-CN" sz="2400" dirty="0">
              <a:solidFill>
                <a:schemeClr val="accent1"/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 charset="0"/>
              </a:rPr>
              <a:t>处理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 charset="0"/>
              </a:rPr>
              <a:t>Fragment Transactions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-apple-system" charset="0"/>
              </a:rPr>
              <a:t>处理‘向上’和‘返回’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 charset="0"/>
              </a:rPr>
              <a:t>支持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 charset="0"/>
              </a:rPr>
              <a:t>Deep Link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-apple-system" charset="0"/>
              </a:rPr>
              <a:t>提供动画，跳转效果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-apple-system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877" y="1217607"/>
            <a:ext cx="4087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accent5">
                    <a:lumMod val="75000"/>
                  </a:schemeClr>
                </a:solidFill>
              </a:rPr>
              <a:t>导航</a:t>
            </a:r>
            <a:r>
              <a:rPr kumimoji="1" lang="zh-CN" altLang="en-US" dirty="0"/>
              <a:t>：</a:t>
            </a:r>
            <a:r>
              <a:rPr kumimoji="1"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页面跳转堆栈管理组件</a:t>
            </a:r>
            <a:endParaRPr kumimoji="1"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669" y="2018158"/>
            <a:ext cx="7178331" cy="407370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013669" y="1007413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Navigation导航编辑器</a:t>
            </a:r>
            <a:r>
              <a:rPr lang="en-US" altLang="zh-CN" b="1" dirty="0">
                <a:solidFill>
                  <a:srgbClr val="00B0F0"/>
                </a:solidFill>
              </a:rPr>
              <a:t>:</a:t>
            </a:r>
            <a:r>
              <a:rPr lang="zh-CN" altLang="en-US" b="1" dirty="0">
                <a:solidFill>
                  <a:srgbClr val="00B0F0"/>
                </a:solidFill>
              </a:rPr>
              <a:t> 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54834" y="13718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作为Android Jetpack和 AndroidX 依赖库的一部分其目标旨在简化Android开发中导航的实现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4877" y="1158885"/>
            <a:ext cx="10510390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Navigation使用原则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任何应用内导航的目标应该是为用户提供一致且可预测的体验。为了实现这一目标，Navigation架构组件可帮助你构建符合以下每个导航原则的应用程序。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F0"/>
                </a:solidFill>
              </a:rPr>
              <a:t>应用具有固定的起点应用应该具有固定起点</a:t>
            </a: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F0"/>
                </a:solidFill>
              </a:rPr>
              <a:t>堆栈用来代表应用的“导航状态”</a:t>
            </a: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F0"/>
                </a:solidFill>
              </a:rPr>
              <a:t>“向上”按钮永远不会退出应用起点界面中不应该出现向上按钮。</a:t>
            </a: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F0"/>
                </a:solidFill>
              </a:rPr>
              <a:t>Up和Back在应用程序任务中是等效的</a:t>
            </a:r>
            <a:endParaRPr lang="en-US" altLang="zh-CN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F0"/>
                </a:solidFill>
              </a:rPr>
              <a:t>DeepLink或者Navigate至相同界面生成相同的堆栈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曾就业于三星中国研究院及小米旗下互联网公司担任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Lance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某游戏公司主程，前爱奇艺高级工程师。多年移动平台开发经验，涉猎广泛，热爱技术与研究。主要对NDK、架构与性能优化拥有深入的理解及开发经验。授课严谨负责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9125" y="1016635"/>
            <a:ext cx="2244090" cy="2886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420" y="1104466"/>
            <a:ext cx="6830060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什么是 </a:t>
            </a:r>
            <a:r>
              <a:rPr lang="nl-NL" altLang="zh-CN" sz="3200" b="1" dirty="0">
                <a:solidFill>
                  <a:schemeClr val="accent1">
                    <a:lumMod val="75000"/>
                  </a:schemeClr>
                </a:solidFill>
              </a:rPr>
              <a:t>Android </a:t>
            </a:r>
            <a:r>
              <a:rPr lang="nl-NL" altLang="zh-CN" sz="3200" b="1" dirty="0" err="1">
                <a:solidFill>
                  <a:schemeClr val="accent1">
                    <a:lumMod val="75000"/>
                  </a:schemeClr>
                </a:solidFill>
              </a:rPr>
              <a:t>Jetpack</a:t>
            </a: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？</a:t>
            </a:r>
            <a:endParaRPr lang="zh-CN" altLang="nl-NL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SzPct val="150000"/>
            </a:pP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      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Jetpack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是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软件组件的集合，可以使你更轻松地开发出色的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应用程序。</a:t>
            </a:r>
            <a:endParaRPr lang="en-US" altLang="zh-CN" sz="2400" dirty="0">
              <a:solidFill>
                <a:schemeClr val="accent6"/>
              </a:solidFill>
              <a:latin typeface="-apple-system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9420" y="2809994"/>
            <a:ext cx="6830060" cy="169277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谷歌发布</a:t>
            </a:r>
            <a:r>
              <a:rPr lang="en-US" altLang="zh-CN" sz="3200" dirty="0" err="1">
                <a:solidFill>
                  <a:srgbClr val="819198"/>
                </a:solidFill>
                <a:latin typeface="-apple-system-font" charset="0"/>
              </a:rPr>
              <a:t>JetPack</a:t>
            </a: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的目的是什么呢？</a:t>
            </a:r>
            <a:endParaRPr lang="en-US" altLang="zh-CN" sz="3200" dirty="0">
              <a:solidFill>
                <a:srgbClr val="819198"/>
              </a:solidFill>
              <a:latin typeface="-apple-system-fon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加速开发</a:t>
            </a:r>
            <a:endParaRPr lang="en-US" altLang="zh-C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减少并消除样板代码</a:t>
            </a:r>
            <a:endParaRPr lang="en-US" altLang="zh-C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构建高品质，强大的应用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50" y="1104466"/>
            <a:ext cx="4051300" cy="420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五步现实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的使用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103721" y="4339565"/>
            <a:ext cx="2187575" cy="1327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使用有什么问题？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445771" y="3595131"/>
            <a:ext cx="1894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深入解析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448274" y="3556386"/>
            <a:ext cx="25044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实现底部导航栏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实现底部导航栏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10217" y="2701820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的数据结构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站在设计者的角度看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12903" y="4154763"/>
            <a:ext cx="137414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架构师成长之路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7487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3" y="758850"/>
            <a:ext cx="1460500" cy="1460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359" y="720175"/>
            <a:ext cx="1473200" cy="1460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150" y="758850"/>
            <a:ext cx="1473200" cy="1460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7136" y="746150"/>
            <a:ext cx="1460500" cy="1473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40493" y="214466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latin typeface="Roboto" charset="0"/>
              </a:rPr>
              <a:t>基础</a:t>
            </a:r>
            <a:endParaRPr lang="en-US" altLang="zh-CN" sz="2400" b="0" i="0" dirty="0">
              <a:solidFill>
                <a:srgbClr val="FFC000"/>
              </a:solidFill>
              <a:effectLst/>
              <a:latin typeface="Roboto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64974" y="221935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Roboto" charset="0"/>
              </a:rPr>
              <a:t>架构</a:t>
            </a:r>
            <a:endParaRPr lang="en-US" altLang="zh-CN" sz="2400" b="0" i="0" dirty="0">
              <a:solidFill>
                <a:schemeClr val="accent6">
                  <a:lumMod val="75000"/>
                </a:schemeClr>
              </a:solidFill>
              <a:effectLst/>
              <a:latin typeface="Roboto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39584" y="219896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Roboto" charset="0"/>
              </a:rPr>
              <a:t>行为</a:t>
            </a:r>
            <a:endParaRPr lang="en-US" altLang="zh-CN" sz="2400" b="0" i="0" dirty="0">
              <a:solidFill>
                <a:srgbClr val="FF0000"/>
              </a:solidFill>
              <a:effectLst/>
              <a:latin typeface="Roboto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45571" y="223205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Roboto" charset="0"/>
              </a:rPr>
              <a:t>UI</a:t>
            </a:r>
            <a:endParaRPr lang="en-US" altLang="zh-CN" sz="2400" b="0" i="0" dirty="0">
              <a:solidFill>
                <a:schemeClr val="accent1"/>
              </a:solidFill>
              <a:effectLst/>
              <a:latin typeface="Roboto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7947" y="2837975"/>
            <a:ext cx="1511952" cy="341632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4"/>
                </a:solidFill>
              </a:rPr>
              <a:t>AppCompat</a:t>
            </a:r>
            <a:endParaRPr lang="en-US" altLang="zh-CN" b="1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4"/>
                </a:solidFill>
              </a:rPr>
              <a:t>Android KTX</a:t>
            </a:r>
            <a:endParaRPr lang="en-US" altLang="zh-CN" b="1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4"/>
                </a:solidFill>
              </a:rPr>
              <a:t>Multidex</a:t>
            </a:r>
            <a:endParaRPr lang="en-US" altLang="zh-CN" b="1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4"/>
                </a:solidFill>
              </a:rPr>
              <a:t>Test</a:t>
            </a:r>
            <a:endParaRPr lang="en-US" altLang="zh-CN" b="1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22106" y="2841950"/>
            <a:ext cx="1881066" cy="35548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6"/>
                </a:solidFill>
              </a:rPr>
              <a:t>DataBinding</a:t>
            </a:r>
            <a:endParaRPr lang="en-US" altLang="zh-CN" b="1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6"/>
                </a:solidFill>
              </a:rPr>
              <a:t>Lifecycles</a:t>
            </a:r>
            <a:endParaRPr lang="en-US" altLang="zh-CN" b="1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6"/>
                </a:solidFill>
              </a:rPr>
              <a:t>LiveData</a:t>
            </a:r>
            <a:endParaRPr lang="en-US" altLang="zh-CN" b="1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6"/>
                </a:solidFill>
              </a:rPr>
              <a:t>Navigation</a:t>
            </a:r>
            <a:endParaRPr lang="en-US" altLang="zh-CN" sz="2400" b="1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6"/>
                </a:solidFill>
              </a:rPr>
              <a:t>Paging</a:t>
            </a:r>
            <a:endParaRPr lang="en-US" altLang="zh-CN" b="1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6"/>
                </a:solidFill>
              </a:rPr>
              <a:t>Room</a:t>
            </a:r>
            <a:endParaRPr lang="en-US" altLang="zh-CN" b="1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6"/>
                </a:solidFill>
              </a:rPr>
              <a:t>ViewModel</a:t>
            </a:r>
            <a:endParaRPr lang="en-US" altLang="zh-CN" b="1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6"/>
                </a:solidFill>
              </a:rPr>
              <a:t>WorkManager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97570" y="2837975"/>
            <a:ext cx="2373297" cy="258532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Download manager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Media &amp; playback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Notifications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Permissions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Sharing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Slices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09079" y="2837975"/>
            <a:ext cx="2701871" cy="300082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Animation &amp; transitions</a:t>
            </a:r>
            <a:endParaRPr lang="en-US" altLang="zh-CN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Auto</a:t>
            </a:r>
            <a:endParaRPr lang="en-US" altLang="zh-CN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Emoji</a:t>
            </a:r>
            <a:endParaRPr lang="en-US" altLang="zh-CN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FragmentLayout</a:t>
            </a:r>
            <a:endParaRPr lang="en-US" altLang="zh-CN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Palette</a:t>
            </a:r>
            <a:endParaRPr lang="en-US" altLang="zh-CN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TV</a:t>
            </a:r>
            <a:endParaRPr lang="en-US" altLang="zh-CN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Wear OS by Google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91915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腾讯课堂权威保障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40" name="Freeform 6"/>
          <p:cNvSpPr/>
          <p:nvPr/>
        </p:nvSpPr>
        <p:spPr>
          <a:xfrm>
            <a:off x="5749676" y="3253980"/>
            <a:ext cx="663196" cy="663196"/>
          </a:xfrm>
          <a:custGeom>
            <a:avLst/>
            <a:gdLst>
              <a:gd name="connsiteX0" fmla="*/ 151794 w 1145182"/>
              <a:gd name="connsiteY0" fmla="*/ 437918 h 1145182"/>
              <a:gd name="connsiteX1" fmla="*/ 437918 w 1145182"/>
              <a:gd name="connsiteY1" fmla="*/ 437918 h 1145182"/>
              <a:gd name="connsiteX2" fmla="*/ 437918 w 1145182"/>
              <a:gd name="connsiteY2" fmla="*/ 151794 h 1145182"/>
              <a:gd name="connsiteX3" fmla="*/ 707264 w 1145182"/>
              <a:gd name="connsiteY3" fmla="*/ 151794 h 1145182"/>
              <a:gd name="connsiteX4" fmla="*/ 707264 w 1145182"/>
              <a:gd name="connsiteY4" fmla="*/ 437918 h 1145182"/>
              <a:gd name="connsiteX5" fmla="*/ 993388 w 1145182"/>
              <a:gd name="connsiteY5" fmla="*/ 437918 h 1145182"/>
              <a:gd name="connsiteX6" fmla="*/ 993388 w 1145182"/>
              <a:gd name="connsiteY6" fmla="*/ 707264 h 1145182"/>
              <a:gd name="connsiteX7" fmla="*/ 707264 w 1145182"/>
              <a:gd name="connsiteY7" fmla="*/ 707264 h 1145182"/>
              <a:gd name="connsiteX8" fmla="*/ 707264 w 1145182"/>
              <a:gd name="connsiteY8" fmla="*/ 993388 h 1145182"/>
              <a:gd name="connsiteX9" fmla="*/ 437918 w 1145182"/>
              <a:gd name="connsiteY9" fmla="*/ 993388 h 1145182"/>
              <a:gd name="connsiteX10" fmla="*/ 437918 w 1145182"/>
              <a:gd name="connsiteY10" fmla="*/ 707264 h 1145182"/>
              <a:gd name="connsiteX11" fmla="*/ 151794 w 1145182"/>
              <a:gd name="connsiteY11" fmla="*/ 707264 h 1145182"/>
              <a:gd name="connsiteX12" fmla="*/ 151794 w 1145182"/>
              <a:gd name="connsiteY12" fmla="*/ 437918 h 114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5182" h="1145182">
                <a:moveTo>
                  <a:pt x="151794" y="437918"/>
                </a:moveTo>
                <a:lnTo>
                  <a:pt x="437918" y="437918"/>
                </a:lnTo>
                <a:lnTo>
                  <a:pt x="437918" y="151794"/>
                </a:lnTo>
                <a:lnTo>
                  <a:pt x="707264" y="151794"/>
                </a:lnTo>
                <a:lnTo>
                  <a:pt x="707264" y="437918"/>
                </a:lnTo>
                <a:lnTo>
                  <a:pt x="993388" y="437918"/>
                </a:lnTo>
                <a:lnTo>
                  <a:pt x="993388" y="707264"/>
                </a:lnTo>
                <a:lnTo>
                  <a:pt x="707264" y="707264"/>
                </a:lnTo>
                <a:lnTo>
                  <a:pt x="707264" y="993388"/>
                </a:lnTo>
                <a:lnTo>
                  <a:pt x="437918" y="993388"/>
                </a:lnTo>
                <a:lnTo>
                  <a:pt x="437918" y="707264"/>
                </a:lnTo>
                <a:lnTo>
                  <a:pt x="151794" y="707264"/>
                </a:lnTo>
                <a:lnTo>
                  <a:pt x="151794" y="437918"/>
                </a:lnTo>
                <a:close/>
              </a:path>
            </a:pathLst>
          </a:custGeom>
          <a:solidFill>
            <a:srgbClr val="21221F">
              <a:lumMod val="50000"/>
              <a:lumOff val="50000"/>
            </a:srgbClr>
          </a:solidFill>
          <a:ln>
            <a:noFill/>
          </a:ln>
          <a:effectLst/>
        </p:spPr>
        <p:txBody>
          <a:bodyPr spcFirstLastPara="0" vert="horz" wrap="square" lIns="151794" tIns="437918" rIns="151794" bIns="437918" numCol="1" spcCol="1270" anchor="ctr" anchorCtr="0">
            <a:noAutofit/>
          </a:bodyPr>
          <a:lstStyle/>
          <a:p>
            <a:pPr marL="0" marR="0" lvl="0" indent="0" algn="ctr" defTabSz="8445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1" name="Freeform 8"/>
          <p:cNvSpPr/>
          <p:nvPr/>
        </p:nvSpPr>
        <p:spPr>
          <a:xfrm>
            <a:off x="6824512" y="3372898"/>
            <a:ext cx="363615" cy="425360"/>
          </a:xfrm>
          <a:custGeom>
            <a:avLst/>
            <a:gdLst>
              <a:gd name="connsiteX0" fmla="*/ 0 w 627876"/>
              <a:gd name="connsiteY0" fmla="*/ 146899 h 734496"/>
              <a:gd name="connsiteX1" fmla="*/ 313938 w 627876"/>
              <a:gd name="connsiteY1" fmla="*/ 146899 h 734496"/>
              <a:gd name="connsiteX2" fmla="*/ 313938 w 627876"/>
              <a:gd name="connsiteY2" fmla="*/ 0 h 734496"/>
              <a:gd name="connsiteX3" fmla="*/ 627876 w 627876"/>
              <a:gd name="connsiteY3" fmla="*/ 367248 h 734496"/>
              <a:gd name="connsiteX4" fmla="*/ 313938 w 627876"/>
              <a:gd name="connsiteY4" fmla="*/ 734496 h 734496"/>
              <a:gd name="connsiteX5" fmla="*/ 313938 w 627876"/>
              <a:gd name="connsiteY5" fmla="*/ 587597 h 734496"/>
              <a:gd name="connsiteX6" fmla="*/ 0 w 627876"/>
              <a:gd name="connsiteY6" fmla="*/ 587597 h 734496"/>
              <a:gd name="connsiteX7" fmla="*/ 0 w 627876"/>
              <a:gd name="connsiteY7" fmla="*/ 146899 h 73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7876" h="734496">
                <a:moveTo>
                  <a:pt x="0" y="146899"/>
                </a:moveTo>
                <a:lnTo>
                  <a:pt x="313938" y="146899"/>
                </a:lnTo>
                <a:lnTo>
                  <a:pt x="313938" y="0"/>
                </a:lnTo>
                <a:lnTo>
                  <a:pt x="627876" y="367248"/>
                </a:lnTo>
                <a:lnTo>
                  <a:pt x="313938" y="734496"/>
                </a:lnTo>
                <a:lnTo>
                  <a:pt x="313938" y="587597"/>
                </a:lnTo>
                <a:lnTo>
                  <a:pt x="0" y="587597"/>
                </a:lnTo>
                <a:lnTo>
                  <a:pt x="0" y="146899"/>
                </a:lnTo>
                <a:close/>
              </a:path>
            </a:pathLst>
          </a:custGeom>
          <a:solidFill>
            <a:srgbClr val="21221F">
              <a:lumMod val="50000"/>
              <a:lumOff val="50000"/>
            </a:srgbClr>
          </a:solidFill>
          <a:ln>
            <a:noFill/>
          </a:ln>
          <a:effectLst/>
        </p:spPr>
        <p:txBody>
          <a:bodyPr spcFirstLastPara="0" vert="horz" wrap="square" lIns="0" tIns="146899" rIns="188363" bIns="146899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3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42" name="Group 35"/>
          <p:cNvGrpSpPr/>
          <p:nvPr/>
        </p:nvGrpSpPr>
        <p:grpSpPr>
          <a:xfrm>
            <a:off x="2237014" y="1548516"/>
            <a:ext cx="3226672" cy="1542257"/>
            <a:chOff x="1083494" y="1886752"/>
            <a:chExt cx="3073998" cy="1542257"/>
          </a:xfrm>
        </p:grpSpPr>
        <p:grpSp>
          <p:nvGrpSpPr>
            <p:cNvPr id="143" name="Group 10"/>
            <p:cNvGrpSpPr/>
            <p:nvPr/>
          </p:nvGrpSpPr>
          <p:grpSpPr>
            <a:xfrm>
              <a:off x="1084494" y="1886752"/>
              <a:ext cx="2097706" cy="769441"/>
              <a:chOff x="1037626" y="2017942"/>
              <a:chExt cx="2097706" cy="769441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1037626" y="2017942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1C789F"/>
                    </a:solidFill>
                    <a:effectLst/>
                    <a:uLnTx/>
                    <a:uFillTx/>
                    <a:latin typeface="Source Sans Pro"/>
                    <a:ea typeface="微软雅黑" panose="020B0503020204020204" pitchFamily="34" charset="-122"/>
                  </a:rPr>
                  <a:t>01</a:t>
                </a:r>
                <a:endParaRPr kumimoji="0" 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1C789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6" name="Straight Connector 12"/>
              <p:cNvCxnSpPr/>
              <p:nvPr/>
            </p:nvCxnSpPr>
            <p:spPr>
              <a:xfrm>
                <a:off x="1130364" y="2706891"/>
                <a:ext cx="68924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1C789F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7" name="TextBox 146"/>
              <p:cNvSpPr txBox="1"/>
              <p:nvPr/>
            </p:nvSpPr>
            <p:spPr>
              <a:xfrm>
                <a:off x="1786549" y="2229049"/>
                <a:ext cx="13487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21F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支付保障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1083494" y="2690345"/>
              <a:ext cx="30739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ker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腾讯课堂为保障学员付费安全提供的官方服务，监督享学教学质量与售后服务</a:t>
              </a:r>
              <a:r>
                <a:rPr lang="zh-CN" altLang="en-US" sz="1400" kern="0">
                  <a:solidFill>
                    <a:srgbClr val="21221F">
                      <a:lumMod val="50000"/>
                      <a:lumOff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21F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8" name="Group 36"/>
          <p:cNvGrpSpPr/>
          <p:nvPr/>
        </p:nvGrpSpPr>
        <p:grpSpPr>
          <a:xfrm>
            <a:off x="2237014" y="4160172"/>
            <a:ext cx="3226672" cy="1508105"/>
            <a:chOff x="1037626" y="4251612"/>
            <a:chExt cx="2372146" cy="1508105"/>
          </a:xfrm>
        </p:grpSpPr>
        <p:grpSp>
          <p:nvGrpSpPr>
            <p:cNvPr id="149" name="Group 18"/>
            <p:cNvGrpSpPr/>
            <p:nvPr/>
          </p:nvGrpSpPr>
          <p:grpSpPr>
            <a:xfrm>
              <a:off x="1038625" y="4251612"/>
              <a:ext cx="2196755" cy="769441"/>
              <a:chOff x="1084493" y="4840214"/>
              <a:chExt cx="2196755" cy="769441"/>
            </a:xfrm>
          </p:grpSpPr>
          <p:sp>
            <p:nvSpPr>
              <p:cNvPr id="151" name="TextBox 150"/>
              <p:cNvSpPr txBox="1"/>
              <p:nvPr/>
            </p:nvSpPr>
            <p:spPr>
              <a:xfrm>
                <a:off x="1084493" y="4840214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F79A00"/>
                    </a:solidFill>
                    <a:effectLst/>
                    <a:uLnTx/>
                    <a:uFillTx/>
                    <a:latin typeface="Source Sans Pro"/>
                    <a:ea typeface="微软雅黑" panose="020B0503020204020204" pitchFamily="34" charset="-122"/>
                  </a:rPr>
                  <a:t>02</a:t>
                </a:r>
                <a:endParaRPr kumimoji="0" 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F79A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2" name="Straight Connector 20"/>
              <p:cNvCxnSpPr/>
              <p:nvPr/>
            </p:nvCxnSpPr>
            <p:spPr>
              <a:xfrm>
                <a:off x="1130364" y="5527365"/>
                <a:ext cx="68924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F79A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53" name="TextBox 152"/>
              <p:cNvSpPr txBox="1"/>
              <p:nvPr/>
            </p:nvSpPr>
            <p:spPr>
              <a:xfrm>
                <a:off x="1865476" y="4959710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kern="0">
                    <a:solidFill>
                      <a:srgbClr val="21221F">
                        <a:lumMod val="75000"/>
                        <a:lumOff val="2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师资保障</a:t>
                </a:r>
                <a:endParaRPr lang="en-US" altLang="zh-CN" sz="2400" kern="0" dirty="0">
                  <a:solidFill>
                    <a:srgbClr val="21221F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1037626" y="5021053"/>
              <a:ext cx="23721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一线互联网</a:t>
              </a:r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余年移动开发架构师大牛授课，</a:t>
              </a:r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7×22</a:t>
              </a: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小时答疑服务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0" name="Group 4"/>
          <p:cNvGrpSpPr/>
          <p:nvPr/>
        </p:nvGrpSpPr>
        <p:grpSpPr>
          <a:xfrm>
            <a:off x="5521306" y="4357891"/>
            <a:ext cx="1143443" cy="1143443"/>
            <a:chOff x="4203359" y="4010024"/>
            <a:chExt cx="1143443" cy="1143443"/>
          </a:xfrm>
        </p:grpSpPr>
        <p:sp>
          <p:nvSpPr>
            <p:cNvPr id="161" name="Freeform 7"/>
            <p:cNvSpPr/>
            <p:nvPr/>
          </p:nvSpPr>
          <p:spPr>
            <a:xfrm>
              <a:off x="4203359" y="4010024"/>
              <a:ext cx="1143443" cy="1143443"/>
            </a:xfrm>
            <a:custGeom>
              <a:avLst/>
              <a:gdLst>
                <a:gd name="connsiteX0" fmla="*/ 0 w 1974453"/>
                <a:gd name="connsiteY0" fmla="*/ 987227 h 1974453"/>
                <a:gd name="connsiteX1" fmla="*/ 987227 w 1974453"/>
                <a:gd name="connsiteY1" fmla="*/ 0 h 1974453"/>
                <a:gd name="connsiteX2" fmla="*/ 1974454 w 1974453"/>
                <a:gd name="connsiteY2" fmla="*/ 987227 h 1974453"/>
                <a:gd name="connsiteX3" fmla="*/ 987227 w 1974453"/>
                <a:gd name="connsiteY3" fmla="*/ 1974454 h 1974453"/>
                <a:gd name="connsiteX4" fmla="*/ 0 w 1974453"/>
                <a:gd name="connsiteY4" fmla="*/ 987227 h 19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453" h="1974453">
                  <a:moveTo>
                    <a:pt x="0" y="987227"/>
                  </a:moveTo>
                  <a:cubicBezTo>
                    <a:pt x="0" y="441997"/>
                    <a:pt x="441997" y="0"/>
                    <a:pt x="987227" y="0"/>
                  </a:cubicBezTo>
                  <a:cubicBezTo>
                    <a:pt x="1532457" y="0"/>
                    <a:pt x="1974454" y="441997"/>
                    <a:pt x="1974454" y="987227"/>
                  </a:cubicBezTo>
                  <a:cubicBezTo>
                    <a:pt x="1974454" y="1532457"/>
                    <a:pt x="1532457" y="1974454"/>
                    <a:pt x="987227" y="1974454"/>
                  </a:cubicBezTo>
                  <a:cubicBezTo>
                    <a:pt x="441997" y="1974454"/>
                    <a:pt x="0" y="1532457"/>
                    <a:pt x="0" y="987227"/>
                  </a:cubicBezTo>
                  <a:close/>
                </a:path>
              </a:pathLst>
            </a:custGeom>
            <a:solidFill>
              <a:srgbClr val="F79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45032" tIns="345032" rIns="345032" bIns="345032" numCol="1" spcCol="1270" anchor="ctr" anchorCtr="0">
              <a:noAutofit/>
            </a:bodyPr>
            <a:lstStyle/>
            <a:p>
              <a:pPr marL="0" marR="0" lvl="0" indent="0" algn="ctr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2" name="Group 28"/>
            <p:cNvGrpSpPr/>
            <p:nvPr/>
          </p:nvGrpSpPr>
          <p:grpSpPr>
            <a:xfrm>
              <a:off x="4557729" y="4317307"/>
              <a:ext cx="443388" cy="646332"/>
              <a:chOff x="7165975" y="7021513"/>
              <a:chExt cx="638175" cy="930275"/>
            </a:xfrm>
            <a:solidFill>
              <a:srgbClr val="FFFFFF"/>
            </a:solidFill>
          </p:grpSpPr>
          <p:sp>
            <p:nvSpPr>
              <p:cNvPr id="163" name="AutoShape 113"/>
              <p:cNvSpPr/>
              <p:nvPr/>
            </p:nvSpPr>
            <p:spPr bwMode="auto">
              <a:xfrm>
                <a:off x="7165975" y="7021513"/>
                <a:ext cx="638175" cy="9302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AutoShape 114"/>
              <p:cNvSpPr/>
              <p:nvPr/>
            </p:nvSpPr>
            <p:spPr bwMode="auto">
              <a:xfrm>
                <a:off x="7310438" y="7167563"/>
                <a:ext cx="188912" cy="1889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5" name="Group 3"/>
          <p:cNvGrpSpPr/>
          <p:nvPr/>
        </p:nvGrpSpPr>
        <p:grpSpPr>
          <a:xfrm>
            <a:off x="5509553" y="1780387"/>
            <a:ext cx="1143443" cy="1143443"/>
            <a:chOff x="4203359" y="2017690"/>
            <a:chExt cx="1143443" cy="1143443"/>
          </a:xfrm>
        </p:grpSpPr>
        <p:sp>
          <p:nvSpPr>
            <p:cNvPr id="166" name="Freeform 5"/>
            <p:cNvSpPr/>
            <p:nvPr/>
          </p:nvSpPr>
          <p:spPr>
            <a:xfrm>
              <a:off x="4203359" y="2017690"/>
              <a:ext cx="1143443" cy="1143443"/>
            </a:xfrm>
            <a:custGeom>
              <a:avLst/>
              <a:gdLst>
                <a:gd name="connsiteX0" fmla="*/ 0 w 1974453"/>
                <a:gd name="connsiteY0" fmla="*/ 987227 h 1974453"/>
                <a:gd name="connsiteX1" fmla="*/ 987227 w 1974453"/>
                <a:gd name="connsiteY1" fmla="*/ 0 h 1974453"/>
                <a:gd name="connsiteX2" fmla="*/ 1974454 w 1974453"/>
                <a:gd name="connsiteY2" fmla="*/ 987227 h 1974453"/>
                <a:gd name="connsiteX3" fmla="*/ 987227 w 1974453"/>
                <a:gd name="connsiteY3" fmla="*/ 1974454 h 1974453"/>
                <a:gd name="connsiteX4" fmla="*/ 0 w 1974453"/>
                <a:gd name="connsiteY4" fmla="*/ 987227 h 19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453" h="1974453">
                  <a:moveTo>
                    <a:pt x="0" y="987227"/>
                  </a:moveTo>
                  <a:cubicBezTo>
                    <a:pt x="0" y="441997"/>
                    <a:pt x="441997" y="0"/>
                    <a:pt x="987227" y="0"/>
                  </a:cubicBezTo>
                  <a:cubicBezTo>
                    <a:pt x="1532457" y="0"/>
                    <a:pt x="1974454" y="441997"/>
                    <a:pt x="1974454" y="987227"/>
                  </a:cubicBezTo>
                  <a:cubicBezTo>
                    <a:pt x="1974454" y="1532457"/>
                    <a:pt x="1532457" y="1974454"/>
                    <a:pt x="987227" y="1974454"/>
                  </a:cubicBezTo>
                  <a:cubicBezTo>
                    <a:pt x="441997" y="1974454"/>
                    <a:pt x="0" y="1532457"/>
                    <a:pt x="0" y="987227"/>
                  </a:cubicBezTo>
                  <a:close/>
                </a:path>
              </a:pathLst>
            </a:custGeom>
            <a:solidFill>
              <a:srgbClr val="1C789F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45032" tIns="345032" rIns="345032" bIns="345032" numCol="1" spcCol="1270" anchor="ctr" anchorCtr="0">
              <a:noAutofit/>
            </a:bodyPr>
            <a:lstStyle/>
            <a:p>
              <a:pPr marL="0" marR="0" lvl="0" indent="0" algn="ctr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7" name="Group 31"/>
            <p:cNvGrpSpPr/>
            <p:nvPr/>
          </p:nvGrpSpPr>
          <p:grpSpPr>
            <a:xfrm>
              <a:off x="4520390" y="2320155"/>
              <a:ext cx="509379" cy="509379"/>
              <a:chOff x="7021513" y="5164138"/>
              <a:chExt cx="928687" cy="928687"/>
            </a:xfrm>
            <a:solidFill>
              <a:srgbClr val="FFFFFF"/>
            </a:solidFill>
          </p:grpSpPr>
          <p:sp>
            <p:nvSpPr>
              <p:cNvPr id="168" name="AutoShape 126"/>
              <p:cNvSpPr/>
              <p:nvPr/>
            </p:nvSpPr>
            <p:spPr bwMode="auto">
              <a:xfrm>
                <a:off x="7021513" y="5164138"/>
                <a:ext cx="928687" cy="9286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AutoShape 127"/>
              <p:cNvSpPr/>
              <p:nvPr/>
            </p:nvSpPr>
            <p:spPr bwMode="auto">
              <a:xfrm>
                <a:off x="7397750" y="5308600"/>
                <a:ext cx="219075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0" name="Group 38"/>
          <p:cNvGrpSpPr/>
          <p:nvPr/>
        </p:nvGrpSpPr>
        <p:grpSpPr>
          <a:xfrm>
            <a:off x="7339062" y="2442136"/>
            <a:ext cx="2286885" cy="2286885"/>
            <a:chOff x="6032868" y="2442136"/>
            <a:chExt cx="2286885" cy="2286885"/>
          </a:xfrm>
        </p:grpSpPr>
        <p:sp>
          <p:nvSpPr>
            <p:cNvPr id="171" name="Freeform 9"/>
            <p:cNvSpPr/>
            <p:nvPr/>
          </p:nvSpPr>
          <p:spPr>
            <a:xfrm>
              <a:off x="6032868" y="2442136"/>
              <a:ext cx="2286885" cy="2286885"/>
            </a:xfrm>
            <a:custGeom>
              <a:avLst/>
              <a:gdLst>
                <a:gd name="connsiteX0" fmla="*/ 0 w 3948906"/>
                <a:gd name="connsiteY0" fmla="*/ 1974453 h 3948906"/>
                <a:gd name="connsiteX1" fmla="*/ 1974453 w 3948906"/>
                <a:gd name="connsiteY1" fmla="*/ 0 h 3948906"/>
                <a:gd name="connsiteX2" fmla="*/ 3948906 w 3948906"/>
                <a:gd name="connsiteY2" fmla="*/ 1974453 h 3948906"/>
                <a:gd name="connsiteX3" fmla="*/ 1974453 w 3948906"/>
                <a:gd name="connsiteY3" fmla="*/ 3948906 h 3948906"/>
                <a:gd name="connsiteX4" fmla="*/ 0 w 3948906"/>
                <a:gd name="connsiteY4" fmla="*/ 1974453 h 394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8906" h="3948906">
                  <a:moveTo>
                    <a:pt x="0" y="1974453"/>
                  </a:moveTo>
                  <a:cubicBezTo>
                    <a:pt x="0" y="883993"/>
                    <a:pt x="883993" y="0"/>
                    <a:pt x="1974453" y="0"/>
                  </a:cubicBezTo>
                  <a:cubicBezTo>
                    <a:pt x="3064913" y="0"/>
                    <a:pt x="3948906" y="883993"/>
                    <a:pt x="3948906" y="1974453"/>
                  </a:cubicBezTo>
                  <a:cubicBezTo>
                    <a:pt x="3948906" y="3064913"/>
                    <a:pt x="3064913" y="3948906"/>
                    <a:pt x="1974453" y="3948906"/>
                  </a:cubicBezTo>
                  <a:cubicBezTo>
                    <a:pt x="883993" y="3948906"/>
                    <a:pt x="0" y="3064913"/>
                    <a:pt x="0" y="1974453"/>
                  </a:cubicBezTo>
                  <a:close/>
                </a:path>
              </a:pathLst>
            </a:custGeom>
            <a:solidFill>
              <a:srgbClr val="61940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660854" tIns="660854" rIns="660854" bIns="660854" numCol="1" spcCol="1270" anchor="ctr" anchorCtr="0">
              <a:noAutofit/>
            </a:bodyPr>
            <a:lstStyle/>
            <a:p>
              <a:pPr marL="0" marR="0" lvl="0" indent="0" algn="ctr" defTabSz="28892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6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72" name="Group 25"/>
            <p:cNvGrpSpPr/>
            <p:nvPr/>
          </p:nvGrpSpPr>
          <p:grpSpPr>
            <a:xfrm>
              <a:off x="6836934" y="2791944"/>
              <a:ext cx="770488" cy="770489"/>
              <a:chOff x="16432213" y="3295650"/>
              <a:chExt cx="928687" cy="928688"/>
            </a:xfrm>
            <a:solidFill>
              <a:srgbClr val="FFFFFF"/>
            </a:solidFill>
          </p:grpSpPr>
          <p:sp>
            <p:nvSpPr>
              <p:cNvPr id="174" name="AutoShape 81"/>
              <p:cNvSpPr/>
              <p:nvPr/>
            </p:nvSpPr>
            <p:spPr bwMode="auto">
              <a:xfrm>
                <a:off x="16432213" y="3295650"/>
                <a:ext cx="928687" cy="9286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AutoShape 82"/>
              <p:cNvSpPr/>
              <p:nvPr/>
            </p:nvSpPr>
            <p:spPr bwMode="auto">
              <a:xfrm>
                <a:off x="16519525" y="4049713"/>
                <a:ext cx="87313" cy="873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3" name="Rectangle 34"/>
            <p:cNvSpPr/>
            <p:nvPr/>
          </p:nvSpPr>
          <p:spPr>
            <a:xfrm>
              <a:off x="6081274" y="3663483"/>
              <a:ext cx="223847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权威保障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精品课程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766730" y="94851"/>
            <a:ext cx="4152900" cy="837873"/>
            <a:chOff x="7324725" y="1141845"/>
            <a:chExt cx="4152900" cy="837873"/>
          </a:xfrm>
        </p:grpSpPr>
        <p:grpSp>
          <p:nvGrpSpPr>
            <p:cNvPr id="63" name="Group 16"/>
            <p:cNvGrpSpPr/>
            <p:nvPr/>
          </p:nvGrpSpPr>
          <p:grpSpPr bwMode="auto">
            <a:xfrm>
              <a:off x="7549280" y="1434639"/>
              <a:ext cx="129000" cy="207346"/>
              <a:chOff x="4441" y="3144"/>
              <a:chExt cx="215" cy="345"/>
            </a:xfrm>
          </p:grpSpPr>
          <p:sp>
            <p:nvSpPr>
              <p:cNvPr id="65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矩形 63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837555" y="285317"/>
            <a:ext cx="4082075" cy="375746"/>
            <a:chOff x="4121722" y="5733166"/>
            <a:chExt cx="4082075" cy="375746"/>
          </a:xfrm>
        </p:grpSpPr>
        <p:grpSp>
          <p:nvGrpSpPr>
            <p:cNvPr id="68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121722" y="5748912"/>
              <a:ext cx="360000" cy="360000"/>
              <a:chOff x="4350" y="3200"/>
              <a:chExt cx="600" cy="599"/>
            </a:xfrm>
          </p:grpSpPr>
          <p:sp>
            <p:nvSpPr>
              <p:cNvPr id="70" name="Oval 15"/>
              <p:cNvSpPr>
                <a:spLocks noChangeArrowheads="1"/>
              </p:cNvSpPr>
              <p:nvPr/>
            </p:nvSpPr>
            <p:spPr bwMode="auto">
              <a:xfrm>
                <a:off x="4350" y="3200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1" name="Group 16"/>
              <p:cNvGrpSpPr/>
              <p:nvPr/>
            </p:nvGrpSpPr>
            <p:grpSpPr bwMode="auto">
              <a:xfrm>
                <a:off x="4526" y="3301"/>
                <a:ext cx="215" cy="364"/>
                <a:chOff x="4526" y="3301"/>
                <a:chExt cx="215" cy="364"/>
              </a:xfrm>
            </p:grpSpPr>
            <p:sp>
              <p:nvSpPr>
                <p:cNvPr id="72" name="Freeform 17"/>
                <p:cNvSpPr>
                  <a:spLocks noEditPoints="1"/>
                </p:cNvSpPr>
                <p:nvPr/>
              </p:nvSpPr>
              <p:spPr bwMode="auto">
                <a:xfrm>
                  <a:off x="4565" y="3301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3" name="Freeform 18"/>
                <p:cNvSpPr/>
                <p:nvPr/>
              </p:nvSpPr>
              <p:spPr bwMode="auto">
                <a:xfrm>
                  <a:off x="4526" y="3443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9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26187" y="5733166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2133576719</a:t>
              </a:r>
              <a:endParaRPr lang="en-US" altLang="zh-CN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40" grpId="0" bldLvl="0" animBg="1"/>
      <p:bldP spid="141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9938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曾就业于三星中国研究院及小米旗下互联网公司担任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Lance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某游戏公司主程，前爱奇艺高级工程师。多年移动平台开发经验，涉猎广泛，热爱技术与研究。主要对NDK、架构与性能优化拥有深入的理解及开发经验。授课严谨负责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9125" y="1016635"/>
            <a:ext cx="2244090" cy="2886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怎么教？教学安排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5" name="Shape 3386"/>
          <p:cNvSpPr/>
          <p:nvPr/>
        </p:nvSpPr>
        <p:spPr>
          <a:xfrm>
            <a:off x="8113169" y="4445008"/>
            <a:ext cx="2104971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课程升级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Shape 3387"/>
          <p:cNvSpPr/>
          <p:nvPr/>
        </p:nvSpPr>
        <p:spPr>
          <a:xfrm>
            <a:off x="8130471" y="4801409"/>
            <a:ext cx="2622873" cy="6924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课程周期  </a:t>
            </a:r>
            <a:r>
              <a:rPr lang="en-US" altLang="zh-CN" sz="180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1200" dirty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个月左右</a:t>
            </a:r>
            <a:endParaRPr lang="en-US" altLang="zh-CN" sz="1200" dirty="0">
              <a:solidFill>
                <a:srgbClr val="7030A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课程持续更新，保证行业技术领先</a:t>
            </a:r>
            <a:endParaRPr sz="1200" dirty="0">
              <a:solidFill>
                <a:srgbClr val="7030A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Shape 3389"/>
          <p:cNvSpPr/>
          <p:nvPr/>
        </p:nvSpPr>
        <p:spPr>
          <a:xfrm>
            <a:off x="7994445" y="2824172"/>
            <a:ext cx="2104971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上课时间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Shape 3390"/>
          <p:cNvSpPr/>
          <p:nvPr/>
        </p:nvSpPr>
        <p:spPr>
          <a:xfrm>
            <a:off x="7994445" y="3162757"/>
            <a:ext cx="2925185" cy="549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一周三节，周二、四、日晚上八点到十点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行业技术大咖不定时经验分享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Shape 3392"/>
          <p:cNvSpPr/>
          <p:nvPr/>
        </p:nvSpPr>
        <p:spPr>
          <a:xfrm>
            <a:off x="6848510" y="1666889"/>
            <a:ext cx="210497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学习方式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Shape 3393"/>
          <p:cNvSpPr/>
          <p:nvPr/>
        </p:nvSpPr>
        <p:spPr>
          <a:xfrm>
            <a:off x="6875942" y="1975832"/>
            <a:ext cx="3081874" cy="549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课前发放预习资料，课中直播教学，课后提供视频、源码以及课件反复学习提升</a:t>
            </a:r>
            <a:endParaRPr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Shape 3396"/>
          <p:cNvSpPr/>
          <p:nvPr/>
        </p:nvSpPr>
        <p:spPr>
          <a:xfrm>
            <a:off x="1454469" y="4445008"/>
            <a:ext cx="225490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班主任督学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Shape 3397"/>
          <p:cNvSpPr/>
          <p:nvPr/>
        </p:nvSpPr>
        <p:spPr>
          <a:xfrm>
            <a:off x="1234440" y="4801408"/>
            <a:ext cx="2474929" cy="8125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专属班主任小姐姐服务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每日课堂考勤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学习进度、作业完成情况跟踪</a:t>
            </a:r>
            <a:endParaRPr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Shape 3399"/>
          <p:cNvSpPr/>
          <p:nvPr/>
        </p:nvSpPr>
        <p:spPr>
          <a:xfrm>
            <a:off x="1154605" y="2824172"/>
            <a:ext cx="267349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实战作业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Shape 3402"/>
          <p:cNvSpPr/>
          <p:nvPr/>
        </p:nvSpPr>
        <p:spPr>
          <a:xfrm>
            <a:off x="2869059" y="1666889"/>
            <a:ext cx="210497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资深讲师服务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Shape 3403"/>
          <p:cNvSpPr/>
          <p:nvPr/>
        </p:nvSpPr>
        <p:spPr>
          <a:xfrm>
            <a:off x="1234440" y="2013497"/>
            <a:ext cx="3527416" cy="57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一线互联网</a:t>
            </a:r>
            <a:r>
              <a:rPr lang="en-US" altLang="zh-CN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余年移动开发大牛授课</a:t>
            </a:r>
            <a:endParaRPr lang="en-US" altLang="zh-CN"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7×22</a:t>
            </a: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小时答疑、职业生涯规划、职场辅导问答</a:t>
            </a:r>
            <a:endParaRPr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Group 3432"/>
          <p:cNvGrpSpPr/>
          <p:nvPr/>
        </p:nvGrpSpPr>
        <p:grpSpPr>
          <a:xfrm>
            <a:off x="3826755" y="2206172"/>
            <a:ext cx="4146810" cy="3067654"/>
            <a:chOff x="20978" y="26953"/>
            <a:chExt cx="3540207" cy="2583924"/>
          </a:xfrm>
        </p:grpSpPr>
        <p:sp>
          <p:nvSpPr>
            <p:cNvPr id="78" name="Shape 3406"/>
            <p:cNvSpPr/>
            <p:nvPr/>
          </p:nvSpPr>
          <p:spPr>
            <a:xfrm>
              <a:off x="137814" y="56959"/>
              <a:ext cx="3303307" cy="2553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3" h="19813" extrusionOk="0">
                  <a:moveTo>
                    <a:pt x="1578" y="19771"/>
                  </a:moveTo>
                  <a:lnTo>
                    <a:pt x="1578" y="19771"/>
                  </a:lnTo>
                  <a:cubicBezTo>
                    <a:pt x="-1374" y="13828"/>
                    <a:pt x="-66" y="5897"/>
                    <a:pt x="4501" y="2055"/>
                  </a:cubicBezTo>
                  <a:cubicBezTo>
                    <a:pt x="9067" y="-1787"/>
                    <a:pt x="15163" y="-84"/>
                    <a:pt x="18115" y="5858"/>
                  </a:cubicBezTo>
                  <a:cubicBezTo>
                    <a:pt x="20226" y="10107"/>
                    <a:pt x="20218" y="15575"/>
                    <a:pt x="18094" y="19813"/>
                  </a:cubicBezTo>
                  <a:lnTo>
                    <a:pt x="14923" y="17122"/>
                  </a:lnTo>
                  <a:lnTo>
                    <a:pt x="14923" y="17122"/>
                  </a:lnTo>
                  <a:cubicBezTo>
                    <a:pt x="16751" y="13474"/>
                    <a:pt x="15961" y="8588"/>
                    <a:pt x="13157" y="6208"/>
                  </a:cubicBezTo>
                  <a:cubicBezTo>
                    <a:pt x="10353" y="3829"/>
                    <a:pt x="6599" y="4858"/>
                    <a:pt x="4770" y="8506"/>
                  </a:cubicBezTo>
                  <a:cubicBezTo>
                    <a:pt x="3463" y="11115"/>
                    <a:pt x="3458" y="14481"/>
                    <a:pt x="4757" y="17096"/>
                  </a:cubicBezTo>
                  <a:close/>
                </a:path>
              </a:pathLst>
            </a:cu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Shape 3407"/>
            <p:cNvSpPr/>
            <p:nvPr/>
          </p:nvSpPr>
          <p:spPr>
            <a:xfrm>
              <a:off x="150249" y="56987"/>
              <a:ext cx="3291040" cy="2553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0798" extrusionOk="0">
                  <a:moveTo>
                    <a:pt x="0" y="11817"/>
                  </a:moveTo>
                  <a:lnTo>
                    <a:pt x="0" y="11817"/>
                  </a:lnTo>
                  <a:cubicBezTo>
                    <a:pt x="706" y="4443"/>
                    <a:pt x="5956" y="-802"/>
                    <a:pt x="11726" y="101"/>
                  </a:cubicBezTo>
                  <a:cubicBezTo>
                    <a:pt x="17495" y="1003"/>
                    <a:pt x="21600" y="7712"/>
                    <a:pt x="20894" y="15085"/>
                  </a:cubicBezTo>
                  <a:cubicBezTo>
                    <a:pt x="20698" y="17124"/>
                    <a:pt x="20141" y="19078"/>
                    <a:pt x="19263" y="20798"/>
                  </a:cubicBezTo>
                  <a:lnTo>
                    <a:pt x="15873" y="17973"/>
                  </a:lnTo>
                  <a:lnTo>
                    <a:pt x="15873" y="17973"/>
                  </a:lnTo>
                  <a:cubicBezTo>
                    <a:pt x="17828" y="14143"/>
                    <a:pt x="16983" y="9014"/>
                    <a:pt x="13986" y="6516"/>
                  </a:cubicBezTo>
                  <a:cubicBezTo>
                    <a:pt x="10989" y="4019"/>
                    <a:pt x="6975" y="5099"/>
                    <a:pt x="5020" y="8929"/>
                  </a:cubicBezTo>
                  <a:cubicBezTo>
                    <a:pt x="4480" y="9987"/>
                    <a:pt x="4137" y="11190"/>
                    <a:pt x="4016" y="12445"/>
                  </a:cubicBezTo>
                  <a:close/>
                </a:path>
              </a:pathLst>
            </a:cu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Shape 3408"/>
            <p:cNvSpPr/>
            <p:nvPr/>
          </p:nvSpPr>
          <p:spPr>
            <a:xfrm>
              <a:off x="699827" y="57135"/>
              <a:ext cx="2741305" cy="2553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20095" extrusionOk="0">
                  <a:moveTo>
                    <a:pt x="0" y="3231"/>
                  </a:moveTo>
                  <a:lnTo>
                    <a:pt x="0" y="3231"/>
                  </a:lnTo>
                  <a:cubicBezTo>
                    <a:pt x="5144" y="-1505"/>
                    <a:pt x="12976" y="-972"/>
                    <a:pt x="17493" y="4421"/>
                  </a:cubicBezTo>
                  <a:cubicBezTo>
                    <a:pt x="21163" y="8803"/>
                    <a:pt x="21600" y="15211"/>
                    <a:pt x="18562" y="20095"/>
                  </a:cubicBezTo>
                  <a:lnTo>
                    <a:pt x="14570" y="17366"/>
                  </a:lnTo>
                  <a:lnTo>
                    <a:pt x="14570" y="17366"/>
                  </a:lnTo>
                  <a:cubicBezTo>
                    <a:pt x="16872" y="13665"/>
                    <a:pt x="15877" y="8709"/>
                    <a:pt x="12347" y="6296"/>
                  </a:cubicBezTo>
                  <a:cubicBezTo>
                    <a:pt x="9479" y="4335"/>
                    <a:pt x="5717" y="4617"/>
                    <a:pt x="3144" y="6985"/>
                  </a:cubicBezTo>
                  <a:close/>
                </a:path>
              </a:pathLst>
            </a:cu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Shape 3409"/>
            <p:cNvSpPr/>
            <p:nvPr/>
          </p:nvSpPr>
          <p:spPr>
            <a:xfrm>
              <a:off x="1789566" y="57180"/>
              <a:ext cx="1660387" cy="2553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" y="0"/>
                  </a:moveTo>
                  <a:cubicBezTo>
                    <a:pt x="11981" y="0"/>
                    <a:pt x="21600" y="6254"/>
                    <a:pt x="21600" y="13969"/>
                  </a:cubicBezTo>
                  <a:cubicBezTo>
                    <a:pt x="21600" y="16679"/>
                    <a:pt x="20388" y="19330"/>
                    <a:pt x="18111" y="21600"/>
                  </a:cubicBezTo>
                  <a:lnTo>
                    <a:pt x="11078" y="18666"/>
                  </a:lnTo>
                  <a:lnTo>
                    <a:pt x="11078" y="18666"/>
                  </a:lnTo>
                  <a:cubicBezTo>
                    <a:pt x="15067" y="14688"/>
                    <a:pt x="13342" y="9361"/>
                    <a:pt x="7224" y="6767"/>
                  </a:cubicBezTo>
                  <a:cubicBezTo>
                    <a:pt x="5075" y="5856"/>
                    <a:pt x="2565" y="5370"/>
                    <a:pt x="0" y="5370"/>
                  </a:cubicBezTo>
                  <a:close/>
                </a:path>
              </a:pathLst>
            </a:cu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Shape 3410"/>
            <p:cNvSpPr/>
            <p:nvPr/>
          </p:nvSpPr>
          <p:spPr>
            <a:xfrm>
              <a:off x="2475297" y="489463"/>
              <a:ext cx="965873" cy="2121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08" h="21600" extrusionOk="0">
                  <a:moveTo>
                    <a:pt x="8118" y="0"/>
                  </a:moveTo>
                  <a:lnTo>
                    <a:pt x="8118" y="0"/>
                  </a:lnTo>
                  <a:cubicBezTo>
                    <a:pt x="19439" y="5556"/>
                    <a:pt x="21600" y="14700"/>
                    <a:pt x="13224" y="21600"/>
                  </a:cubicBezTo>
                  <a:lnTo>
                    <a:pt x="3143" y="18068"/>
                  </a:lnTo>
                  <a:lnTo>
                    <a:pt x="3143" y="18068"/>
                  </a:lnTo>
                  <a:cubicBezTo>
                    <a:pt x="8299" y="13821"/>
                    <a:pt x="6968" y="8193"/>
                    <a:pt x="0" y="4773"/>
                  </a:cubicBezTo>
                  <a:close/>
                </a:path>
              </a:pathLst>
            </a:cu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Shape 3411"/>
            <p:cNvSpPr/>
            <p:nvPr/>
          </p:nvSpPr>
          <p:spPr>
            <a:xfrm>
              <a:off x="2641098" y="1493612"/>
              <a:ext cx="800027" cy="1117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9" h="21600" extrusionOk="0">
                  <a:moveTo>
                    <a:pt x="20276" y="0"/>
                  </a:moveTo>
                  <a:lnTo>
                    <a:pt x="20276" y="0"/>
                  </a:lnTo>
                  <a:cubicBezTo>
                    <a:pt x="21600" y="7556"/>
                    <a:pt x="19275" y="15217"/>
                    <a:pt x="13721" y="21600"/>
                  </a:cubicBezTo>
                  <a:lnTo>
                    <a:pt x="0" y="14894"/>
                  </a:lnTo>
                  <a:lnTo>
                    <a:pt x="0" y="14894"/>
                  </a:lnTo>
                  <a:cubicBezTo>
                    <a:pt x="3419" y="10965"/>
                    <a:pt x="4850" y="6250"/>
                    <a:pt x="4035" y="1599"/>
                  </a:cubicBezTo>
                  <a:close/>
                </a:path>
              </a:pathLst>
            </a:custGeom>
            <a:solidFill>
              <a:srgbClr val="CD4E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Shape 3412"/>
            <p:cNvSpPr/>
            <p:nvPr/>
          </p:nvSpPr>
          <p:spPr>
            <a:xfrm rot="6387854">
              <a:off x="3427365" y="2064756"/>
              <a:ext cx="143733" cy="123907"/>
            </a:xfrm>
            <a:prstGeom prst="triangle">
              <a:avLst/>
            </a:prstGeom>
            <a:solidFill>
              <a:srgbClr val="CD4E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Shape 3413"/>
            <p:cNvSpPr/>
            <p:nvPr/>
          </p:nvSpPr>
          <p:spPr>
            <a:xfrm rot="15212146" flipH="1">
              <a:off x="11065" y="2064757"/>
              <a:ext cx="143733" cy="123907"/>
            </a:xfrm>
            <a:prstGeom prst="triangle">
              <a:avLst/>
            </a:pr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Shape 3414"/>
            <p:cNvSpPr/>
            <p:nvPr/>
          </p:nvSpPr>
          <p:spPr>
            <a:xfrm rot="3806845">
              <a:off x="3283194" y="831125"/>
              <a:ext cx="143733" cy="123907"/>
            </a:xfrm>
            <a:prstGeom prst="triangle">
              <a:avLst/>
            </a:pr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Shape 3415"/>
            <p:cNvSpPr/>
            <p:nvPr/>
          </p:nvSpPr>
          <p:spPr>
            <a:xfrm rot="17793155" flipH="1">
              <a:off x="175201" y="831125"/>
              <a:ext cx="143733" cy="123907"/>
            </a:xfrm>
            <a:prstGeom prst="triangle">
              <a:avLst/>
            </a:pr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Shape 3416"/>
            <p:cNvSpPr/>
            <p:nvPr/>
          </p:nvSpPr>
          <p:spPr>
            <a:xfrm rot="1344357">
              <a:off x="2419595" y="26953"/>
              <a:ext cx="143733" cy="123907"/>
            </a:xfrm>
            <a:prstGeom prst="triangle">
              <a:avLst/>
            </a:pr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Shape 3417"/>
            <p:cNvSpPr/>
            <p:nvPr/>
          </p:nvSpPr>
          <p:spPr>
            <a:xfrm rot="20255643" flipH="1">
              <a:off x="1054345" y="26954"/>
              <a:ext cx="143733" cy="123907"/>
            </a:xfrm>
            <a:prstGeom prst="triangle">
              <a:avLst/>
            </a:pr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0" name="Group 3421"/>
            <p:cNvGrpSpPr/>
            <p:nvPr/>
          </p:nvGrpSpPr>
          <p:grpSpPr>
            <a:xfrm>
              <a:off x="2970543" y="1882781"/>
              <a:ext cx="231776" cy="231776"/>
              <a:chOff x="0" y="0"/>
              <a:chExt cx="231774" cy="231774"/>
            </a:xfrm>
          </p:grpSpPr>
          <p:sp>
            <p:nvSpPr>
              <p:cNvPr id="101" name="Shape 3418"/>
              <p:cNvSpPr/>
              <p:nvPr/>
            </p:nvSpPr>
            <p:spPr>
              <a:xfrm>
                <a:off x="35720" y="148078"/>
                <a:ext cx="73876" cy="83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4113" y="5025"/>
                    </a:lnTo>
                    <a:lnTo>
                      <a:pt x="4113" y="18406"/>
                    </a:lnTo>
                    <a:cubicBezTo>
                      <a:pt x="4113" y="20169"/>
                      <a:pt x="5748" y="21600"/>
                      <a:pt x="7763" y="21600"/>
                    </a:cubicBezTo>
                    <a:lnTo>
                      <a:pt x="17951" y="21600"/>
                    </a:lnTo>
                    <a:cubicBezTo>
                      <a:pt x="19966" y="21600"/>
                      <a:pt x="21600" y="20169"/>
                      <a:pt x="21600" y="18406"/>
                    </a:cubicBezTo>
                    <a:lnTo>
                      <a:pt x="17434" y="5025"/>
                    </a:lnTo>
                    <a:lnTo>
                      <a:pt x="19779" y="1821"/>
                    </a:lnTo>
                    <a:cubicBezTo>
                      <a:pt x="14571" y="906"/>
                      <a:pt x="9477" y="313"/>
                      <a:pt x="5095" y="313"/>
                    </a:cubicBezTo>
                    <a:cubicBezTo>
                      <a:pt x="3263" y="313"/>
                      <a:pt x="1571" y="20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Shape 3419"/>
              <p:cNvSpPr/>
              <p:nvPr/>
            </p:nvSpPr>
            <p:spPr>
              <a:xfrm>
                <a:off x="71440" y="0"/>
                <a:ext cx="160335" cy="1758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750"/>
                    </a:moveTo>
                    <a:cubicBezTo>
                      <a:pt x="8522" y="16492"/>
                      <a:pt x="20175" y="20356"/>
                      <a:pt x="21600" y="21600"/>
                    </a:cubicBezTo>
                    <a:lnTo>
                      <a:pt x="21600" y="0"/>
                    </a:lnTo>
                    <a:cubicBezTo>
                      <a:pt x="19877" y="1348"/>
                      <a:pt x="8354" y="5075"/>
                      <a:pt x="0" y="5783"/>
                    </a:cubicBezTo>
                    <a:lnTo>
                      <a:pt x="0" y="1575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Shape 3420"/>
              <p:cNvSpPr/>
              <p:nvPr/>
            </p:nvSpPr>
            <p:spPr>
              <a:xfrm>
                <a:off x="0" y="48286"/>
                <a:ext cx="46274" cy="78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0"/>
                    </a:lnTo>
                    <a:cubicBezTo>
                      <a:pt x="4123" y="761"/>
                      <a:pt x="0" y="7019"/>
                      <a:pt x="0" y="10870"/>
                    </a:cubicBezTo>
                    <a:cubicBezTo>
                      <a:pt x="0" y="15025"/>
                      <a:pt x="3935" y="20934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" name="Group 3424"/>
            <p:cNvGrpSpPr/>
            <p:nvPr/>
          </p:nvGrpSpPr>
          <p:grpSpPr>
            <a:xfrm>
              <a:off x="1223715" y="377354"/>
              <a:ext cx="1786561" cy="648126"/>
              <a:chOff x="-1626221" y="-545857"/>
              <a:chExt cx="1786545" cy="648123"/>
            </a:xfrm>
          </p:grpSpPr>
          <p:sp>
            <p:nvSpPr>
              <p:cNvPr id="99" name="Shape 3422"/>
              <p:cNvSpPr/>
              <p:nvPr/>
            </p:nvSpPr>
            <p:spPr>
              <a:xfrm>
                <a:off x="151843" y="99090"/>
                <a:ext cx="8481" cy="31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6007" y="16818"/>
                      <a:pt x="8457" y="9069"/>
                      <a:pt x="0" y="0"/>
                    </a:cubicBezTo>
                    <a:cubicBezTo>
                      <a:pt x="6420" y="10388"/>
                      <a:pt x="13700" y="17478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Shape 3423"/>
              <p:cNvSpPr/>
              <p:nvPr/>
            </p:nvSpPr>
            <p:spPr>
              <a:xfrm>
                <a:off x="-1626221" y="-545857"/>
                <a:ext cx="230192" cy="233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24" h="21059" extrusionOk="0">
                    <a:moveTo>
                      <a:pt x="14769" y="15886"/>
                    </a:moveTo>
                    <a:lnTo>
                      <a:pt x="14493" y="15660"/>
                    </a:lnTo>
                    <a:lnTo>
                      <a:pt x="14788" y="15467"/>
                    </a:lnTo>
                    <a:lnTo>
                      <a:pt x="14936" y="15456"/>
                    </a:lnTo>
                    <a:cubicBezTo>
                      <a:pt x="15071" y="15448"/>
                      <a:pt x="17233" y="15305"/>
                      <a:pt x="18271" y="15227"/>
                    </a:cubicBezTo>
                    <a:cubicBezTo>
                      <a:pt x="19519" y="14334"/>
                      <a:pt x="19268" y="13379"/>
                      <a:pt x="18975" y="12855"/>
                    </a:cubicBezTo>
                    <a:cubicBezTo>
                      <a:pt x="18898" y="12856"/>
                      <a:pt x="18811" y="12857"/>
                      <a:pt x="18699" y="12858"/>
                    </a:cubicBezTo>
                    <a:lnTo>
                      <a:pt x="18682" y="12858"/>
                    </a:lnTo>
                    <a:cubicBezTo>
                      <a:pt x="18319" y="12856"/>
                      <a:pt x="15012" y="12701"/>
                      <a:pt x="14844" y="12694"/>
                    </a:cubicBezTo>
                    <a:lnTo>
                      <a:pt x="14678" y="12685"/>
                    </a:lnTo>
                    <a:lnTo>
                      <a:pt x="14386" y="12463"/>
                    </a:lnTo>
                    <a:lnTo>
                      <a:pt x="14656" y="12254"/>
                    </a:lnTo>
                    <a:lnTo>
                      <a:pt x="14818" y="12242"/>
                    </a:lnTo>
                    <a:cubicBezTo>
                      <a:pt x="14990" y="12229"/>
                      <a:pt x="18422" y="11964"/>
                      <a:pt x="18704" y="11959"/>
                    </a:cubicBezTo>
                    <a:cubicBezTo>
                      <a:pt x="19123" y="11953"/>
                      <a:pt x="19273" y="11951"/>
                      <a:pt x="19311" y="11951"/>
                    </a:cubicBezTo>
                    <a:cubicBezTo>
                      <a:pt x="19311" y="11951"/>
                      <a:pt x="19312" y="11951"/>
                      <a:pt x="19312" y="11951"/>
                    </a:cubicBezTo>
                    <a:cubicBezTo>
                      <a:pt x="19991" y="11309"/>
                      <a:pt x="20387" y="10507"/>
                      <a:pt x="19554" y="9691"/>
                    </a:cubicBezTo>
                    <a:cubicBezTo>
                      <a:pt x="18782" y="8935"/>
                      <a:pt x="15840" y="9089"/>
                      <a:pt x="13784" y="9056"/>
                    </a:cubicBezTo>
                    <a:cubicBezTo>
                      <a:pt x="13757" y="9057"/>
                      <a:pt x="13732" y="9057"/>
                      <a:pt x="13702" y="9057"/>
                    </a:cubicBezTo>
                    <a:lnTo>
                      <a:pt x="13698" y="9059"/>
                    </a:lnTo>
                    <a:cubicBezTo>
                      <a:pt x="13649" y="9059"/>
                      <a:pt x="14137" y="9054"/>
                      <a:pt x="13988" y="9048"/>
                    </a:cubicBezTo>
                    <a:cubicBezTo>
                      <a:pt x="13710" y="9040"/>
                      <a:pt x="13453" y="9028"/>
                      <a:pt x="13226" y="9009"/>
                    </a:cubicBezTo>
                    <a:cubicBezTo>
                      <a:pt x="12251" y="8958"/>
                      <a:pt x="10497" y="8968"/>
                      <a:pt x="10398" y="8964"/>
                    </a:cubicBezTo>
                    <a:lnTo>
                      <a:pt x="10343" y="8961"/>
                    </a:lnTo>
                    <a:lnTo>
                      <a:pt x="10040" y="8818"/>
                    </a:lnTo>
                    <a:lnTo>
                      <a:pt x="10340" y="8761"/>
                    </a:lnTo>
                    <a:lnTo>
                      <a:pt x="10392" y="8756"/>
                    </a:lnTo>
                    <a:cubicBezTo>
                      <a:pt x="10458" y="8750"/>
                      <a:pt x="10646" y="8743"/>
                      <a:pt x="11319" y="8672"/>
                    </a:cubicBezTo>
                    <a:cubicBezTo>
                      <a:pt x="10380" y="6546"/>
                      <a:pt x="12015" y="5309"/>
                      <a:pt x="12293" y="4218"/>
                    </a:cubicBezTo>
                    <a:cubicBezTo>
                      <a:pt x="13281" y="346"/>
                      <a:pt x="11306" y="0"/>
                      <a:pt x="11306" y="0"/>
                    </a:cubicBezTo>
                    <a:cubicBezTo>
                      <a:pt x="11306" y="0"/>
                      <a:pt x="6375" y="6964"/>
                      <a:pt x="5882" y="9217"/>
                    </a:cubicBezTo>
                    <a:cubicBezTo>
                      <a:pt x="5540" y="10780"/>
                      <a:pt x="3524" y="10650"/>
                      <a:pt x="2827" y="10619"/>
                    </a:cubicBezTo>
                    <a:cubicBezTo>
                      <a:pt x="-538" y="10467"/>
                      <a:pt x="-1213" y="19295"/>
                      <a:pt x="2526" y="20068"/>
                    </a:cubicBezTo>
                    <a:cubicBezTo>
                      <a:pt x="3273" y="20222"/>
                      <a:pt x="4127" y="19355"/>
                      <a:pt x="5727" y="20057"/>
                    </a:cubicBezTo>
                    <a:cubicBezTo>
                      <a:pt x="9239" y="21600"/>
                      <a:pt x="12279" y="20917"/>
                      <a:pt x="15069" y="20857"/>
                    </a:cubicBezTo>
                    <a:cubicBezTo>
                      <a:pt x="16961" y="20816"/>
                      <a:pt x="16824" y="19393"/>
                      <a:pt x="16651" y="18696"/>
                    </a:cubicBezTo>
                    <a:cubicBezTo>
                      <a:pt x="15741" y="18643"/>
                      <a:pt x="14834" y="18622"/>
                      <a:pt x="14748" y="18618"/>
                    </a:cubicBezTo>
                    <a:lnTo>
                      <a:pt x="14581" y="18611"/>
                    </a:lnTo>
                    <a:lnTo>
                      <a:pt x="14288" y="18403"/>
                    </a:lnTo>
                    <a:lnTo>
                      <a:pt x="14572" y="18191"/>
                    </a:lnTo>
                    <a:lnTo>
                      <a:pt x="14734" y="18179"/>
                    </a:lnTo>
                    <a:cubicBezTo>
                      <a:pt x="14837" y="18172"/>
                      <a:pt x="16113" y="18101"/>
                      <a:pt x="17172" y="18012"/>
                    </a:cubicBezTo>
                    <a:cubicBezTo>
                      <a:pt x="18121" y="17273"/>
                      <a:pt x="17881" y="16561"/>
                      <a:pt x="17661" y="16030"/>
                    </a:cubicBezTo>
                    <a:cubicBezTo>
                      <a:pt x="16564" y="15964"/>
                      <a:pt x="15065" y="15902"/>
                      <a:pt x="14953" y="15897"/>
                    </a:cubicBezTo>
                    <a:lnTo>
                      <a:pt x="14769" y="1588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" name="Group 3428"/>
            <p:cNvGrpSpPr/>
            <p:nvPr/>
          </p:nvGrpSpPr>
          <p:grpSpPr>
            <a:xfrm>
              <a:off x="2238215" y="377356"/>
              <a:ext cx="150179" cy="254953"/>
              <a:chOff x="0" y="0"/>
              <a:chExt cx="150178" cy="254952"/>
            </a:xfrm>
          </p:grpSpPr>
          <p:sp>
            <p:nvSpPr>
              <p:cNvPr id="96" name="Shape 3425"/>
              <p:cNvSpPr/>
              <p:nvPr/>
            </p:nvSpPr>
            <p:spPr>
              <a:xfrm>
                <a:off x="-1" y="-1"/>
                <a:ext cx="150180" cy="204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9" h="21600" extrusionOk="0">
                    <a:moveTo>
                      <a:pt x="10934" y="0"/>
                    </a:moveTo>
                    <a:cubicBezTo>
                      <a:pt x="10847" y="0"/>
                      <a:pt x="10801" y="2"/>
                      <a:pt x="10801" y="2"/>
                    </a:cubicBezTo>
                    <a:cubicBezTo>
                      <a:pt x="10801" y="2"/>
                      <a:pt x="10754" y="0"/>
                      <a:pt x="10668" y="0"/>
                    </a:cubicBezTo>
                    <a:cubicBezTo>
                      <a:pt x="9432" y="0"/>
                      <a:pt x="0" y="285"/>
                      <a:pt x="0" y="8964"/>
                    </a:cubicBezTo>
                    <a:cubicBezTo>
                      <a:pt x="0" y="12780"/>
                      <a:pt x="6319" y="19737"/>
                      <a:pt x="6319" y="21600"/>
                    </a:cubicBezTo>
                    <a:lnTo>
                      <a:pt x="15323" y="21600"/>
                    </a:lnTo>
                    <a:cubicBezTo>
                      <a:pt x="15323" y="19737"/>
                      <a:pt x="21599" y="12780"/>
                      <a:pt x="21599" y="8964"/>
                    </a:cubicBezTo>
                    <a:cubicBezTo>
                      <a:pt x="21600" y="284"/>
                      <a:pt x="12168" y="0"/>
                      <a:pt x="10934" y="0"/>
                    </a:cubicBezTo>
                    <a:close/>
                    <a:moveTo>
                      <a:pt x="13355" y="19728"/>
                    </a:moveTo>
                    <a:lnTo>
                      <a:pt x="12362" y="19728"/>
                    </a:lnTo>
                    <a:lnTo>
                      <a:pt x="12362" y="14897"/>
                    </a:lnTo>
                    <a:lnTo>
                      <a:pt x="9324" y="14897"/>
                    </a:lnTo>
                    <a:lnTo>
                      <a:pt x="9324" y="19728"/>
                    </a:lnTo>
                    <a:lnTo>
                      <a:pt x="8285" y="19728"/>
                    </a:lnTo>
                    <a:cubicBezTo>
                      <a:pt x="7853" y="18884"/>
                      <a:pt x="7181" y="17845"/>
                      <a:pt x="6279" y="16473"/>
                    </a:cubicBezTo>
                    <a:cubicBezTo>
                      <a:pt x="4701" y="14071"/>
                      <a:pt x="2542" y="10782"/>
                      <a:pt x="2542" y="8964"/>
                    </a:cubicBezTo>
                    <a:cubicBezTo>
                      <a:pt x="2542" y="6006"/>
                      <a:pt x="3778" y="3937"/>
                      <a:pt x="6217" y="2815"/>
                    </a:cubicBezTo>
                    <a:cubicBezTo>
                      <a:pt x="8209" y="1899"/>
                      <a:pt x="10422" y="1872"/>
                      <a:pt x="10668" y="1872"/>
                    </a:cubicBezTo>
                    <a:lnTo>
                      <a:pt x="10696" y="1872"/>
                    </a:lnTo>
                    <a:lnTo>
                      <a:pt x="10783" y="1875"/>
                    </a:lnTo>
                    <a:lnTo>
                      <a:pt x="10888" y="1872"/>
                    </a:lnTo>
                    <a:lnTo>
                      <a:pt x="10934" y="1872"/>
                    </a:lnTo>
                    <a:cubicBezTo>
                      <a:pt x="11179" y="1872"/>
                      <a:pt x="13392" y="1898"/>
                      <a:pt x="15384" y="2815"/>
                    </a:cubicBezTo>
                    <a:cubicBezTo>
                      <a:pt x="17823" y="3937"/>
                      <a:pt x="19059" y="6006"/>
                      <a:pt x="19059" y="8964"/>
                    </a:cubicBezTo>
                    <a:cubicBezTo>
                      <a:pt x="19059" y="10784"/>
                      <a:pt x="16913" y="14074"/>
                      <a:pt x="15345" y="16478"/>
                    </a:cubicBezTo>
                    <a:cubicBezTo>
                      <a:pt x="14451" y="17847"/>
                      <a:pt x="13784" y="18886"/>
                      <a:pt x="13355" y="19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Shape 3426"/>
              <p:cNvSpPr/>
              <p:nvPr/>
            </p:nvSpPr>
            <p:spPr>
              <a:xfrm>
                <a:off x="42085" y="213573"/>
                <a:ext cx="62907" cy="164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Shape 3427"/>
              <p:cNvSpPr/>
              <p:nvPr/>
            </p:nvSpPr>
            <p:spPr>
              <a:xfrm>
                <a:off x="60248" y="238490"/>
                <a:ext cx="31011" cy="164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3" name="Shape 3429"/>
            <p:cNvSpPr/>
            <p:nvPr/>
          </p:nvSpPr>
          <p:spPr>
            <a:xfrm>
              <a:off x="2877791" y="1007454"/>
              <a:ext cx="231776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24" y="0"/>
                  </a:moveTo>
                  <a:cubicBezTo>
                    <a:pt x="13474" y="0"/>
                    <a:pt x="10800" y="3771"/>
                    <a:pt x="10800" y="3771"/>
                  </a:cubicBezTo>
                  <a:cubicBezTo>
                    <a:pt x="10800" y="3771"/>
                    <a:pt x="8125" y="0"/>
                    <a:pt x="5375" y="0"/>
                  </a:cubicBezTo>
                  <a:cubicBezTo>
                    <a:pt x="2625" y="0"/>
                    <a:pt x="0" y="1572"/>
                    <a:pt x="0" y="6200"/>
                  </a:cubicBezTo>
                  <a:cubicBezTo>
                    <a:pt x="0" y="9486"/>
                    <a:pt x="2700" y="12372"/>
                    <a:pt x="2700" y="12372"/>
                  </a:cubicBezTo>
                  <a:lnTo>
                    <a:pt x="10800" y="21600"/>
                  </a:lnTo>
                  <a:lnTo>
                    <a:pt x="18900" y="12372"/>
                  </a:lnTo>
                  <a:cubicBezTo>
                    <a:pt x="18900" y="12372"/>
                    <a:pt x="21600" y="9485"/>
                    <a:pt x="21600" y="6200"/>
                  </a:cubicBezTo>
                  <a:cubicBezTo>
                    <a:pt x="21600" y="1572"/>
                    <a:pt x="18975" y="0"/>
                    <a:pt x="1622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Shape 3430"/>
            <p:cNvSpPr/>
            <p:nvPr/>
          </p:nvSpPr>
          <p:spPr>
            <a:xfrm>
              <a:off x="492464" y="942264"/>
              <a:ext cx="233356" cy="233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94" extrusionOk="0">
                  <a:moveTo>
                    <a:pt x="21366" y="8174"/>
                  </a:moveTo>
                  <a:cubicBezTo>
                    <a:pt x="21158" y="7927"/>
                    <a:pt x="20936" y="7845"/>
                    <a:pt x="20757" y="7792"/>
                  </a:cubicBezTo>
                  <a:cubicBezTo>
                    <a:pt x="20573" y="7743"/>
                    <a:pt x="20406" y="7730"/>
                    <a:pt x="20230" y="7729"/>
                  </a:cubicBezTo>
                  <a:lnTo>
                    <a:pt x="14163" y="7726"/>
                  </a:lnTo>
                  <a:cubicBezTo>
                    <a:pt x="14106" y="7729"/>
                    <a:pt x="13976" y="7691"/>
                    <a:pt x="13868" y="7607"/>
                  </a:cubicBezTo>
                  <a:cubicBezTo>
                    <a:pt x="13758" y="7525"/>
                    <a:pt x="13687" y="7411"/>
                    <a:pt x="13675" y="7356"/>
                  </a:cubicBezTo>
                  <a:lnTo>
                    <a:pt x="11917" y="1053"/>
                  </a:lnTo>
                  <a:cubicBezTo>
                    <a:pt x="11860" y="855"/>
                    <a:pt x="11796" y="675"/>
                    <a:pt x="11663" y="480"/>
                  </a:cubicBezTo>
                  <a:cubicBezTo>
                    <a:pt x="11543" y="304"/>
                    <a:pt x="11277" y="12"/>
                    <a:pt x="10795" y="0"/>
                  </a:cubicBezTo>
                  <a:cubicBezTo>
                    <a:pt x="10315" y="10"/>
                    <a:pt x="10047" y="303"/>
                    <a:pt x="9927" y="481"/>
                  </a:cubicBezTo>
                  <a:cubicBezTo>
                    <a:pt x="9795" y="677"/>
                    <a:pt x="9730" y="858"/>
                    <a:pt x="9674" y="1056"/>
                  </a:cubicBezTo>
                  <a:lnTo>
                    <a:pt x="7916" y="7355"/>
                  </a:lnTo>
                  <a:cubicBezTo>
                    <a:pt x="7904" y="7411"/>
                    <a:pt x="7833" y="7525"/>
                    <a:pt x="7722" y="7607"/>
                  </a:cubicBezTo>
                  <a:cubicBezTo>
                    <a:pt x="7615" y="7691"/>
                    <a:pt x="7485" y="7729"/>
                    <a:pt x="7429" y="7726"/>
                  </a:cubicBezTo>
                  <a:lnTo>
                    <a:pt x="1361" y="7729"/>
                  </a:lnTo>
                  <a:cubicBezTo>
                    <a:pt x="1126" y="7732"/>
                    <a:pt x="908" y="7748"/>
                    <a:pt x="644" y="7859"/>
                  </a:cubicBezTo>
                  <a:cubicBezTo>
                    <a:pt x="513" y="7917"/>
                    <a:pt x="362" y="8007"/>
                    <a:pt x="226" y="8173"/>
                  </a:cubicBezTo>
                  <a:cubicBezTo>
                    <a:pt x="88" y="8334"/>
                    <a:pt x="-5" y="8584"/>
                    <a:pt x="0" y="8808"/>
                  </a:cubicBezTo>
                  <a:cubicBezTo>
                    <a:pt x="7" y="9167"/>
                    <a:pt x="159" y="9386"/>
                    <a:pt x="283" y="9537"/>
                  </a:cubicBezTo>
                  <a:cubicBezTo>
                    <a:pt x="414" y="9691"/>
                    <a:pt x="553" y="9799"/>
                    <a:pt x="707" y="9902"/>
                  </a:cubicBezTo>
                  <a:lnTo>
                    <a:pt x="5597" y="13118"/>
                  </a:lnTo>
                  <a:cubicBezTo>
                    <a:pt x="5684" y="13155"/>
                    <a:pt x="5838" y="13426"/>
                    <a:pt x="5824" y="13606"/>
                  </a:cubicBezTo>
                  <a:cubicBezTo>
                    <a:pt x="5824" y="13651"/>
                    <a:pt x="5818" y="13688"/>
                    <a:pt x="5810" y="13715"/>
                  </a:cubicBezTo>
                  <a:lnTo>
                    <a:pt x="3909" y="19931"/>
                  </a:lnTo>
                  <a:cubicBezTo>
                    <a:pt x="3856" y="20111"/>
                    <a:pt x="3816" y="20284"/>
                    <a:pt x="3814" y="20496"/>
                  </a:cubicBezTo>
                  <a:cubicBezTo>
                    <a:pt x="3817" y="20674"/>
                    <a:pt x="3838" y="20905"/>
                    <a:pt x="4018" y="21165"/>
                  </a:cubicBezTo>
                  <a:cubicBezTo>
                    <a:pt x="4192" y="21433"/>
                    <a:pt x="4579" y="21600"/>
                    <a:pt x="4842" y="21584"/>
                  </a:cubicBezTo>
                  <a:cubicBezTo>
                    <a:pt x="5342" y="21556"/>
                    <a:pt x="5550" y="21359"/>
                    <a:pt x="5798" y="21172"/>
                  </a:cubicBezTo>
                  <a:lnTo>
                    <a:pt x="10579" y="17109"/>
                  </a:lnTo>
                  <a:cubicBezTo>
                    <a:pt x="10618" y="17073"/>
                    <a:pt x="10718" y="17031"/>
                    <a:pt x="10830" y="17031"/>
                  </a:cubicBezTo>
                  <a:cubicBezTo>
                    <a:pt x="10939" y="17031"/>
                    <a:pt x="11033" y="17069"/>
                    <a:pt x="11072" y="17103"/>
                  </a:cubicBezTo>
                  <a:lnTo>
                    <a:pt x="16111" y="21199"/>
                  </a:lnTo>
                  <a:cubicBezTo>
                    <a:pt x="16360" y="21380"/>
                    <a:pt x="16566" y="21567"/>
                    <a:pt x="17055" y="21593"/>
                  </a:cubicBezTo>
                  <a:cubicBezTo>
                    <a:pt x="17066" y="21594"/>
                    <a:pt x="17078" y="21594"/>
                    <a:pt x="17090" y="21594"/>
                  </a:cubicBezTo>
                  <a:cubicBezTo>
                    <a:pt x="17341" y="21594"/>
                    <a:pt x="17694" y="21442"/>
                    <a:pt x="17866" y="21188"/>
                  </a:cubicBezTo>
                  <a:cubicBezTo>
                    <a:pt x="18050" y="20931"/>
                    <a:pt x="18073" y="20695"/>
                    <a:pt x="18075" y="20521"/>
                  </a:cubicBezTo>
                  <a:cubicBezTo>
                    <a:pt x="18073" y="20293"/>
                    <a:pt x="18027" y="20110"/>
                    <a:pt x="17964" y="19917"/>
                  </a:cubicBezTo>
                  <a:lnTo>
                    <a:pt x="15827" y="13661"/>
                  </a:lnTo>
                  <a:cubicBezTo>
                    <a:pt x="15818" y="13635"/>
                    <a:pt x="15811" y="13597"/>
                    <a:pt x="15811" y="13550"/>
                  </a:cubicBezTo>
                  <a:cubicBezTo>
                    <a:pt x="15799" y="13381"/>
                    <a:pt x="15937" y="13140"/>
                    <a:pt x="16017" y="13106"/>
                  </a:cubicBezTo>
                  <a:lnTo>
                    <a:pt x="20883" y="9902"/>
                  </a:lnTo>
                  <a:cubicBezTo>
                    <a:pt x="21038" y="9799"/>
                    <a:pt x="21176" y="9690"/>
                    <a:pt x="21308" y="9537"/>
                  </a:cubicBezTo>
                  <a:cubicBezTo>
                    <a:pt x="21431" y="9384"/>
                    <a:pt x="21583" y="9166"/>
                    <a:pt x="21590" y="8807"/>
                  </a:cubicBezTo>
                  <a:cubicBezTo>
                    <a:pt x="21595" y="8585"/>
                    <a:pt x="21502" y="8335"/>
                    <a:pt x="21366" y="81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Shape 3431"/>
            <p:cNvSpPr/>
            <p:nvPr/>
          </p:nvSpPr>
          <p:spPr>
            <a:xfrm>
              <a:off x="398428" y="1847312"/>
              <a:ext cx="188056" cy="28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141" y="11408"/>
                  </a:lnTo>
                  <a:lnTo>
                    <a:pt x="9464" y="11403"/>
                  </a:lnTo>
                  <a:lnTo>
                    <a:pt x="0" y="21600"/>
                  </a:lnTo>
                  <a:lnTo>
                    <a:pt x="20230" y="9012"/>
                  </a:lnTo>
                  <a:lnTo>
                    <a:pt x="13945" y="901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" name="Shape 3433"/>
          <p:cNvSpPr/>
          <p:nvPr/>
        </p:nvSpPr>
        <p:spPr>
          <a:xfrm flipH="1">
            <a:off x="4653941" y="3440006"/>
            <a:ext cx="2404857" cy="2738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2" h="20637" extrusionOk="0">
                <a:moveTo>
                  <a:pt x="19276" y="16090"/>
                </a:moveTo>
                <a:cubicBezTo>
                  <a:pt x="19687" y="15419"/>
                  <a:pt x="19310" y="14865"/>
                  <a:pt x="18591" y="14516"/>
                </a:cubicBezTo>
                <a:cubicBezTo>
                  <a:pt x="17633" y="14049"/>
                  <a:pt x="18283" y="13204"/>
                  <a:pt x="19344" y="12737"/>
                </a:cubicBezTo>
                <a:cubicBezTo>
                  <a:pt x="20371" y="12271"/>
                  <a:pt x="20713" y="11455"/>
                  <a:pt x="19378" y="10901"/>
                </a:cubicBezTo>
                <a:cubicBezTo>
                  <a:pt x="18078" y="10318"/>
                  <a:pt x="18146" y="10143"/>
                  <a:pt x="19378" y="9094"/>
                </a:cubicBezTo>
                <a:cubicBezTo>
                  <a:pt x="20611" y="8015"/>
                  <a:pt x="19995" y="5508"/>
                  <a:pt x="18249" y="5100"/>
                </a:cubicBezTo>
                <a:cubicBezTo>
                  <a:pt x="16503" y="4692"/>
                  <a:pt x="16948" y="3876"/>
                  <a:pt x="16229" y="2156"/>
                </a:cubicBezTo>
                <a:cubicBezTo>
                  <a:pt x="15545" y="524"/>
                  <a:pt x="10855" y="-963"/>
                  <a:pt x="9177" y="786"/>
                </a:cubicBezTo>
                <a:cubicBezTo>
                  <a:pt x="8014" y="-293"/>
                  <a:pt x="5446" y="1165"/>
                  <a:pt x="4933" y="2768"/>
                </a:cubicBezTo>
                <a:cubicBezTo>
                  <a:pt x="4419" y="4401"/>
                  <a:pt x="4796" y="4838"/>
                  <a:pt x="3427" y="5071"/>
                </a:cubicBezTo>
                <a:cubicBezTo>
                  <a:pt x="2057" y="5304"/>
                  <a:pt x="1202" y="6995"/>
                  <a:pt x="2092" y="8073"/>
                </a:cubicBezTo>
                <a:cubicBezTo>
                  <a:pt x="2982" y="9123"/>
                  <a:pt x="3392" y="9618"/>
                  <a:pt x="2126" y="10405"/>
                </a:cubicBezTo>
                <a:cubicBezTo>
                  <a:pt x="859" y="11192"/>
                  <a:pt x="1099" y="12592"/>
                  <a:pt x="2297" y="13087"/>
                </a:cubicBezTo>
                <a:cubicBezTo>
                  <a:pt x="3495" y="13554"/>
                  <a:pt x="3735" y="14282"/>
                  <a:pt x="2776" y="14749"/>
                </a:cubicBezTo>
                <a:cubicBezTo>
                  <a:pt x="2092" y="15099"/>
                  <a:pt x="1749" y="15594"/>
                  <a:pt x="2229" y="16090"/>
                </a:cubicBezTo>
                <a:cubicBezTo>
                  <a:pt x="928" y="16614"/>
                  <a:pt x="-65" y="17372"/>
                  <a:pt x="3" y="18801"/>
                </a:cubicBezTo>
                <a:cubicBezTo>
                  <a:pt x="3" y="19413"/>
                  <a:pt x="277" y="20025"/>
                  <a:pt x="722" y="20637"/>
                </a:cubicBezTo>
                <a:cubicBezTo>
                  <a:pt x="20782" y="20637"/>
                  <a:pt x="20782" y="20637"/>
                  <a:pt x="20782" y="20637"/>
                </a:cubicBezTo>
                <a:cubicBezTo>
                  <a:pt x="21193" y="20025"/>
                  <a:pt x="21467" y="19413"/>
                  <a:pt x="21501" y="18801"/>
                </a:cubicBezTo>
                <a:cubicBezTo>
                  <a:pt x="21535" y="17372"/>
                  <a:pt x="20577" y="16614"/>
                  <a:pt x="19276" y="16090"/>
                </a:cubicBezTo>
                <a:close/>
                <a:moveTo>
                  <a:pt x="15476" y="7257"/>
                </a:moveTo>
                <a:cubicBezTo>
                  <a:pt x="15442" y="7228"/>
                  <a:pt x="15408" y="7228"/>
                  <a:pt x="15408" y="7228"/>
                </a:cubicBezTo>
                <a:cubicBezTo>
                  <a:pt x="15921" y="6383"/>
                  <a:pt x="16332" y="7461"/>
                  <a:pt x="16435" y="7928"/>
                </a:cubicBezTo>
                <a:cubicBezTo>
                  <a:pt x="16571" y="8598"/>
                  <a:pt x="16400" y="9385"/>
                  <a:pt x="16024" y="9939"/>
                </a:cubicBezTo>
                <a:cubicBezTo>
                  <a:pt x="15921" y="9910"/>
                  <a:pt x="15818" y="9910"/>
                  <a:pt x="15681" y="9910"/>
                </a:cubicBezTo>
                <a:cubicBezTo>
                  <a:pt x="14004" y="10056"/>
                  <a:pt x="17975" y="8132"/>
                  <a:pt x="15476" y="7257"/>
                </a:cubicBezTo>
                <a:close/>
                <a:moveTo>
                  <a:pt x="5070" y="7840"/>
                </a:moveTo>
                <a:cubicBezTo>
                  <a:pt x="5275" y="6995"/>
                  <a:pt x="5823" y="6762"/>
                  <a:pt x="6234" y="7549"/>
                </a:cubicBezTo>
                <a:cubicBezTo>
                  <a:pt x="6576" y="8190"/>
                  <a:pt x="6644" y="8511"/>
                  <a:pt x="6576" y="7316"/>
                </a:cubicBezTo>
                <a:cubicBezTo>
                  <a:pt x="6542" y="6499"/>
                  <a:pt x="6747" y="5625"/>
                  <a:pt x="7158" y="4809"/>
                </a:cubicBezTo>
                <a:cubicBezTo>
                  <a:pt x="7192" y="4780"/>
                  <a:pt x="7192" y="4750"/>
                  <a:pt x="7226" y="4721"/>
                </a:cubicBezTo>
                <a:cubicBezTo>
                  <a:pt x="7877" y="5537"/>
                  <a:pt x="9177" y="6295"/>
                  <a:pt x="10752" y="6383"/>
                </a:cubicBezTo>
                <a:cubicBezTo>
                  <a:pt x="10923" y="6383"/>
                  <a:pt x="11060" y="6412"/>
                  <a:pt x="11197" y="6412"/>
                </a:cubicBezTo>
                <a:cubicBezTo>
                  <a:pt x="14209" y="6354"/>
                  <a:pt x="10958" y="7957"/>
                  <a:pt x="13422" y="8219"/>
                </a:cubicBezTo>
                <a:cubicBezTo>
                  <a:pt x="15202" y="8423"/>
                  <a:pt x="14860" y="8686"/>
                  <a:pt x="13970" y="9531"/>
                </a:cubicBezTo>
                <a:cubicBezTo>
                  <a:pt x="13354" y="10114"/>
                  <a:pt x="13525" y="10872"/>
                  <a:pt x="14826" y="11047"/>
                </a:cubicBezTo>
                <a:cubicBezTo>
                  <a:pt x="13970" y="12417"/>
                  <a:pt x="12601" y="13408"/>
                  <a:pt x="10752" y="13408"/>
                </a:cubicBezTo>
                <a:cubicBezTo>
                  <a:pt x="10752" y="13408"/>
                  <a:pt x="10752" y="13408"/>
                  <a:pt x="10752" y="13408"/>
                </a:cubicBezTo>
                <a:cubicBezTo>
                  <a:pt x="8698" y="13408"/>
                  <a:pt x="7192" y="12184"/>
                  <a:pt x="6370" y="10522"/>
                </a:cubicBezTo>
                <a:cubicBezTo>
                  <a:pt x="5309" y="10376"/>
                  <a:pt x="4830" y="8919"/>
                  <a:pt x="5070" y="7840"/>
                </a:cubicBezTo>
                <a:close/>
                <a:moveTo>
                  <a:pt x="3837" y="16206"/>
                </a:moveTo>
                <a:cubicBezTo>
                  <a:pt x="4762" y="15944"/>
                  <a:pt x="5789" y="15740"/>
                  <a:pt x="6781" y="15448"/>
                </a:cubicBezTo>
                <a:cubicBezTo>
                  <a:pt x="7945" y="15069"/>
                  <a:pt x="8185" y="14311"/>
                  <a:pt x="8151" y="13408"/>
                </a:cubicBezTo>
                <a:cubicBezTo>
                  <a:pt x="8904" y="13816"/>
                  <a:pt x="9759" y="14049"/>
                  <a:pt x="10752" y="14049"/>
                </a:cubicBezTo>
                <a:cubicBezTo>
                  <a:pt x="10752" y="14049"/>
                  <a:pt x="10752" y="14049"/>
                  <a:pt x="10752" y="14049"/>
                </a:cubicBezTo>
                <a:cubicBezTo>
                  <a:pt x="11711" y="14049"/>
                  <a:pt x="12566" y="13816"/>
                  <a:pt x="13319" y="13408"/>
                </a:cubicBezTo>
                <a:cubicBezTo>
                  <a:pt x="13285" y="14311"/>
                  <a:pt x="13525" y="15069"/>
                  <a:pt x="14689" y="15448"/>
                </a:cubicBezTo>
                <a:cubicBezTo>
                  <a:pt x="15716" y="15769"/>
                  <a:pt x="16777" y="15973"/>
                  <a:pt x="17701" y="16235"/>
                </a:cubicBezTo>
                <a:cubicBezTo>
                  <a:pt x="17085" y="17751"/>
                  <a:pt x="13901" y="18334"/>
                  <a:pt x="10752" y="18305"/>
                </a:cubicBezTo>
                <a:cubicBezTo>
                  <a:pt x="7124" y="18276"/>
                  <a:pt x="3529" y="17401"/>
                  <a:pt x="3837" y="16206"/>
                </a:cubicBezTo>
                <a:close/>
                <a:moveTo>
                  <a:pt x="10821" y="20083"/>
                </a:moveTo>
                <a:cubicBezTo>
                  <a:pt x="10752" y="20083"/>
                  <a:pt x="10752" y="20083"/>
                  <a:pt x="10752" y="20083"/>
                </a:cubicBezTo>
                <a:cubicBezTo>
                  <a:pt x="6234" y="20083"/>
                  <a:pt x="2331" y="19005"/>
                  <a:pt x="1510" y="17139"/>
                </a:cubicBezTo>
                <a:cubicBezTo>
                  <a:pt x="1715" y="16993"/>
                  <a:pt x="1955" y="16848"/>
                  <a:pt x="2229" y="16702"/>
                </a:cubicBezTo>
                <a:cubicBezTo>
                  <a:pt x="2605" y="18392"/>
                  <a:pt x="6336" y="19354"/>
                  <a:pt x="10752" y="19354"/>
                </a:cubicBezTo>
                <a:cubicBezTo>
                  <a:pt x="10821" y="19354"/>
                  <a:pt x="10821" y="19354"/>
                  <a:pt x="10821" y="19354"/>
                </a:cubicBezTo>
                <a:cubicBezTo>
                  <a:pt x="15271" y="19354"/>
                  <a:pt x="18796" y="18422"/>
                  <a:pt x="19241" y="16760"/>
                </a:cubicBezTo>
                <a:cubicBezTo>
                  <a:pt x="19515" y="16906"/>
                  <a:pt x="19721" y="17052"/>
                  <a:pt x="19960" y="17226"/>
                </a:cubicBezTo>
                <a:cubicBezTo>
                  <a:pt x="19070" y="19063"/>
                  <a:pt x="15373" y="20083"/>
                  <a:pt x="10821" y="20083"/>
                </a:cubicBezTo>
                <a:close/>
              </a:path>
            </a:pathLst>
          </a:custGeom>
          <a:solidFill>
            <a:srgbClr val="3194C6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 sz="2400"/>
            </a:pPr>
            <a:endParaRPr sz="4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Shape 3403"/>
          <p:cNvSpPr/>
          <p:nvPr/>
        </p:nvSpPr>
        <p:spPr>
          <a:xfrm>
            <a:off x="404987" y="3204620"/>
            <a:ext cx="3527416" cy="57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小作业：知识专题独立小作业，现学现用学以致用大作业：商城实战，知识串联、架构落地</a:t>
            </a:r>
            <a:endParaRPr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6766730" y="94851"/>
            <a:ext cx="4152900" cy="837873"/>
            <a:chOff x="7324725" y="1141845"/>
            <a:chExt cx="4152900" cy="837873"/>
          </a:xfrm>
        </p:grpSpPr>
        <p:grpSp>
          <p:nvGrpSpPr>
            <p:cNvPr id="68" name="Group 16"/>
            <p:cNvGrpSpPr/>
            <p:nvPr/>
          </p:nvGrpSpPr>
          <p:grpSpPr bwMode="auto">
            <a:xfrm>
              <a:off x="7549280" y="1434639"/>
              <a:ext cx="129000" cy="207346"/>
              <a:chOff x="4441" y="3144"/>
              <a:chExt cx="215" cy="345"/>
            </a:xfrm>
          </p:grpSpPr>
          <p:sp>
            <p:nvSpPr>
              <p:cNvPr id="70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6837555" y="285317"/>
            <a:ext cx="4082075" cy="375746"/>
            <a:chOff x="4121722" y="5733166"/>
            <a:chExt cx="4082075" cy="375746"/>
          </a:xfrm>
        </p:grpSpPr>
        <p:grpSp>
          <p:nvGrpSpPr>
            <p:cNvPr id="11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121722" y="5748912"/>
              <a:ext cx="360000" cy="360000"/>
              <a:chOff x="4350" y="3200"/>
              <a:chExt cx="600" cy="599"/>
            </a:xfrm>
          </p:grpSpPr>
          <p:sp>
            <p:nvSpPr>
              <p:cNvPr id="121" name="Oval 15"/>
              <p:cNvSpPr>
                <a:spLocks noChangeArrowheads="1"/>
              </p:cNvSpPr>
              <p:nvPr/>
            </p:nvSpPr>
            <p:spPr bwMode="auto">
              <a:xfrm>
                <a:off x="4350" y="3200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2" name="Group 16"/>
              <p:cNvGrpSpPr/>
              <p:nvPr/>
            </p:nvGrpSpPr>
            <p:grpSpPr bwMode="auto">
              <a:xfrm>
                <a:off x="4526" y="3301"/>
                <a:ext cx="215" cy="364"/>
                <a:chOff x="4526" y="3301"/>
                <a:chExt cx="215" cy="364"/>
              </a:xfrm>
            </p:grpSpPr>
            <p:sp>
              <p:nvSpPr>
                <p:cNvPr id="123" name="Freeform 17"/>
                <p:cNvSpPr>
                  <a:spLocks noEditPoints="1"/>
                </p:cNvSpPr>
                <p:nvPr/>
              </p:nvSpPr>
              <p:spPr bwMode="auto">
                <a:xfrm>
                  <a:off x="4565" y="3301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Freeform 18"/>
                <p:cNvSpPr/>
                <p:nvPr/>
              </p:nvSpPr>
              <p:spPr bwMode="auto">
                <a:xfrm>
                  <a:off x="4526" y="3443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0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26187" y="5733166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阿媛老师：2807762965</a:t>
              </a:r>
              <a:endParaRPr lang="en-US" altLang="zh-CN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40154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请给我们课程一个五星好评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61835" y="279297"/>
            <a:ext cx="4028342" cy="369332"/>
            <a:chOff x="4060522" y="5638470"/>
            <a:chExt cx="4028342" cy="369332"/>
          </a:xfrm>
        </p:grpSpPr>
        <p:grpSp>
          <p:nvGrpSpPr>
            <p:cNvPr id="18" name="PA_组合 14"/>
            <p:cNvGrpSpPr/>
            <p:nvPr>
              <p:custDataLst>
                <p:tags r:id="rId3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2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2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9" name="PA_文本框 2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11254" y="5638470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5"/>
                </a:rPr>
                <a:t>课程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咨询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6"/>
                </a:rPr>
                <a:t>阿媛老师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2807762965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73305" y="4865282"/>
            <a:ext cx="941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你的好评是享学前行最大的动力，谢谢！</a:t>
            </a:r>
            <a:endParaRPr lang="zh-CN" altLang="en-US" sz="4000" b="1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21784" y="1035512"/>
            <a:ext cx="8399463" cy="3886200"/>
            <a:chOff x="1250469" y="1333025"/>
            <a:chExt cx="8399463" cy="3886200"/>
          </a:xfrm>
        </p:grpSpPr>
        <p:grpSp>
          <p:nvGrpSpPr>
            <p:cNvPr id="4" name="组合 3"/>
            <p:cNvGrpSpPr/>
            <p:nvPr/>
          </p:nvGrpSpPr>
          <p:grpSpPr>
            <a:xfrm>
              <a:off x="1250469" y="1333025"/>
              <a:ext cx="8399463" cy="3886200"/>
              <a:chOff x="1754333" y="1485900"/>
              <a:chExt cx="8399463" cy="3886200"/>
            </a:xfrm>
          </p:grpSpPr>
          <p:pic>
            <p:nvPicPr>
              <p:cNvPr id="7170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4333" y="1485900"/>
                <a:ext cx="8399463" cy="388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" name="组合 1"/>
              <p:cNvGrpSpPr/>
              <p:nvPr/>
            </p:nvGrpSpPr>
            <p:grpSpPr>
              <a:xfrm>
                <a:off x="5762626" y="3557587"/>
                <a:ext cx="3541712" cy="1292952"/>
                <a:chOff x="5762626" y="3557587"/>
                <a:chExt cx="3541712" cy="1292952"/>
              </a:xfrm>
            </p:grpSpPr>
            <p:pic>
              <p:nvPicPr>
                <p:cNvPr id="7171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19776" y="3557587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26" y="4036152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26" y="4307614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912" y="3263675"/>
              <a:ext cx="3524250" cy="1433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8405" y="365125"/>
            <a:ext cx="3123565" cy="1781175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5046345" y="2162175"/>
            <a:ext cx="424815" cy="1202055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31235" y="3631565"/>
            <a:ext cx="40678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积硅步以致千里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积怠惰以致深渊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930862" cy="368300"/>
            <a:chOff x="4060522" y="5638470"/>
            <a:chExt cx="3930862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58013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阿媛老师：2807762965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196088" y="3475355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五步现实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的使用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317081" y="4283685"/>
            <a:ext cx="1525905" cy="1636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Fragment常规使用</a:t>
            </a:r>
            <a:endParaRPr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原则与“坑”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445771" y="3595131"/>
            <a:ext cx="1894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深入解析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448274" y="3556386"/>
            <a:ext cx="25044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实现底部导航栏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实现底部导航栏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1442" y="2607840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的数据结构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站在设计者的角度看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12903" y="4154763"/>
            <a:ext cx="137414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架构师成长之路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两种方案对比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0410" y="2621280"/>
            <a:ext cx="4319905" cy="1614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fragment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事务处理麻烦，容易出错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可读性差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可复用性差 （业务与视图耦合）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06615" y="2621915"/>
            <a:ext cx="4319905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代码简洁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可读性高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充分解耦 （业务与视图隔离）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6850" y="2621915"/>
            <a:ext cx="12674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blipFill>
                  <a:blip r:embed="rId3"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  <a:endParaRPr lang="zh-CN" altLang="en-US" sz="7200" b="1">
              <a:blipFill>
                <a:blip r:embed="rId3"/>
                <a:stretch>
                  <a:fillRect/>
                </a:stretch>
              </a:blip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0093" y="1312545"/>
            <a:ext cx="402399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fragment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22415" y="1152525"/>
            <a:ext cx="47421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Navigation</a:t>
            </a:r>
            <a:endParaRPr lang="en-US" altLang="zh-CN" sz="7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五步现实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的使用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103721" y="4339565"/>
            <a:ext cx="2187575" cy="1327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使用有什么问题？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445771" y="3595131"/>
            <a:ext cx="1894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深入解析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448274" y="3556386"/>
            <a:ext cx="25044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实现底部导航栏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实现底部导航栏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0802" y="270245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的数据结构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站在设计者的角度看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12903" y="4154763"/>
            <a:ext cx="137414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架构师成长之路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ym typeface="+mn-ea"/>
              </a:rPr>
              <a:t>Navigation</a:t>
            </a:r>
            <a:r>
              <a:rPr lang="zh-CN" altLang="en-US" sz="2660">
                <a:sym typeface="+mn-ea"/>
              </a:rPr>
              <a:t>是什么？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19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24" y="1377489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287385" y="2074545"/>
            <a:ext cx="2561590" cy="2314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43805" y="265112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树根：导航起点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43805" y="382905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树叶：导航目的地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043805" y="324485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树干：导航路径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4333" y="1683392"/>
            <a:ext cx="9012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999999"/>
                </a:solidFill>
                <a:latin typeface="-apple-system" charset="0"/>
              </a:rPr>
              <a:t>Navigation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目前仅</a:t>
            </a:r>
            <a:r>
              <a:rPr lang="en-US" altLang="zh-CN" b="1" dirty="0" err="1">
                <a:solidFill>
                  <a:srgbClr val="999999"/>
                </a:solidFill>
                <a:latin typeface="-apple-system" charset="0"/>
              </a:rPr>
              <a:t>AndroidStudio</a:t>
            </a:r>
            <a:r>
              <a:rPr lang="en-US" altLang="zh-CN" b="1" dirty="0">
                <a:solidFill>
                  <a:srgbClr val="999999"/>
                </a:solidFill>
                <a:latin typeface="-apple-system" charset="0"/>
              </a:rPr>
              <a:t> 3.2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以上版本支持，如果您的版本不足</a:t>
            </a:r>
            <a:r>
              <a:rPr lang="en-US" altLang="zh-CN" b="1" dirty="0">
                <a:solidFill>
                  <a:srgbClr val="999999"/>
                </a:solidFill>
                <a:latin typeface="-apple-system" charset="0"/>
              </a:rPr>
              <a:t>3.2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，请</a:t>
            </a:r>
            <a:r>
              <a:rPr lang="zh-CN" altLang="en-US" b="1" dirty="0">
                <a:solidFill>
                  <a:srgbClr val="6795B5"/>
                </a:solidFill>
                <a:latin typeface="-apple-system" charset="0"/>
                <a:hlinkClick r:id="rId3"/>
              </a:rPr>
              <a:t>点此下载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预览版</a:t>
            </a:r>
            <a:r>
              <a:rPr lang="en-US" altLang="zh-CN" b="1" dirty="0" err="1">
                <a:solidFill>
                  <a:srgbClr val="999999"/>
                </a:solidFill>
                <a:latin typeface="-apple-system" charset="0"/>
              </a:rPr>
              <a:t>AndroidStudio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45" y="1158885"/>
            <a:ext cx="1163855" cy="11708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54333" y="2438995"/>
            <a:ext cx="9076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如果使用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Beta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，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Release Candidate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或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Stable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构建，则必须启用导航编辑器。点击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File &gt; Settings(Android Studio &gt; Preferences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on Mac)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，在左侧菜单中选择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Experimental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，然后勾选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Enable Navigation Editor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并且重启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Android Studio</a:t>
            </a:r>
            <a:endParaRPr lang="zh-CN" altLang="en-US" b="0" i="0" dirty="0">
              <a:solidFill>
                <a:schemeClr val="accent4">
                  <a:lumMod val="75000"/>
                </a:schemeClr>
              </a:solidFill>
              <a:effectLst/>
              <a:latin typeface="-apple-system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333" y="3799227"/>
            <a:ext cx="7378700" cy="166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五步使用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4877" y="1158885"/>
            <a:ext cx="6587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一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 在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Module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下的</a:t>
            </a:r>
            <a:r>
              <a:rPr lang="en-US" altLang="zh-CN" sz="2400" b="1" dirty="0" err="1">
                <a:solidFill>
                  <a:srgbClr val="00B0F0"/>
                </a:solidFill>
                <a:latin typeface="-apple-system" charset="0"/>
              </a:rPr>
              <a:t>build.gradle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中添加以下依赖：</a:t>
            </a:r>
            <a:endParaRPr lang="en-US" altLang="zh-CN" sz="2400" b="1" dirty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1772022"/>
            <a:ext cx="8851900" cy="13462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54877" y="3269694"/>
            <a:ext cx="4918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二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 新建几个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Activity/Fragment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页面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77" y="3882831"/>
            <a:ext cx="2971800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PA" val="v4.1.3"/>
</p:tagLst>
</file>

<file path=ppt/tags/tag112.xml><?xml version="1.0" encoding="utf-8"?>
<p:tagLst xmlns:p="http://schemas.openxmlformats.org/presentationml/2006/main">
  <p:tag name="PA" val="v4.1.3"/>
</p:tagLst>
</file>

<file path=ppt/tags/tag113.xml><?xml version="1.0" encoding="utf-8"?>
<p:tagLst xmlns:p="http://schemas.openxmlformats.org/presentationml/2006/main">
  <p:tag name="PA" val="v4.1.3"/>
</p:tagLst>
</file>

<file path=ppt/tags/tag114.xml><?xml version="1.0" encoding="utf-8"?>
<p:tagLst xmlns:p="http://schemas.openxmlformats.org/presentationml/2006/main">
  <p:tag name="PA" val="v4.1.3"/>
</p:tagLst>
</file>

<file path=ppt/tags/tag115.xml><?xml version="1.0" encoding="utf-8"?>
<p:tagLst xmlns:p="http://schemas.openxmlformats.org/presentationml/2006/main">
  <p:tag name="PA" val="v4.1.3"/>
</p:tagLst>
</file>

<file path=ppt/tags/tag116.xml><?xml version="1.0" encoding="utf-8"?>
<p:tagLst xmlns:p="http://schemas.openxmlformats.org/presentationml/2006/main">
  <p:tag name="PA" val="v4.1.3"/>
</p:tagLst>
</file>

<file path=ppt/tags/tag117.xml><?xml version="1.0" encoding="utf-8"?>
<p:tagLst xmlns:p="http://schemas.openxmlformats.org/presentationml/2006/main">
  <p:tag name="PA" val="v4.1.3"/>
</p:tagLst>
</file>

<file path=ppt/tags/tag118.xml><?xml version="1.0" encoding="utf-8"?>
<p:tagLst xmlns:p="http://schemas.openxmlformats.org/presentationml/2006/main">
  <p:tag name="PA" val="v4.1.3"/>
</p:tagLst>
</file>

<file path=ppt/tags/tag119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20.xml><?xml version="1.0" encoding="utf-8"?>
<p:tagLst xmlns:p="http://schemas.openxmlformats.org/presentationml/2006/main">
  <p:tag name="PA" val="v4.1.3"/>
</p:tagLst>
</file>

<file path=ppt/tags/tag121.xml><?xml version="1.0" encoding="utf-8"?>
<p:tagLst xmlns:p="http://schemas.openxmlformats.org/presentationml/2006/main">
  <p:tag name="PA" val="v4.1.3"/>
</p:tagLst>
</file>

<file path=ppt/tags/tag122.xml><?xml version="1.0" encoding="utf-8"?>
<p:tagLst xmlns:p="http://schemas.openxmlformats.org/presentationml/2006/main">
  <p:tag name="PA" val="v4.1.3"/>
</p:tagLst>
</file>

<file path=ppt/tags/tag123.xml><?xml version="1.0" encoding="utf-8"?>
<p:tagLst xmlns:p="http://schemas.openxmlformats.org/presentationml/2006/main">
  <p:tag name="PA" val="v4.1.3"/>
</p:tagLst>
</file>

<file path=ppt/tags/tag124.xml><?xml version="1.0" encoding="utf-8"?>
<p:tagLst xmlns:p="http://schemas.openxmlformats.org/presentationml/2006/main">
  <p:tag name="PA" val="v4.1.3"/>
</p:tagLst>
</file>

<file path=ppt/tags/tag125.xml><?xml version="1.0" encoding="utf-8"?>
<p:tagLst xmlns:p="http://schemas.openxmlformats.org/presentationml/2006/main">
  <p:tag name="PA" val="v4.1.3"/>
</p:tagLst>
</file>

<file path=ppt/tags/tag126.xml><?xml version="1.0" encoding="utf-8"?>
<p:tagLst xmlns:p="http://schemas.openxmlformats.org/presentationml/2006/main">
  <p:tag name="PA" val="v4.1.3"/>
</p:tagLst>
</file>

<file path=ppt/tags/tag127.xml><?xml version="1.0" encoding="utf-8"?>
<p:tagLst xmlns:p="http://schemas.openxmlformats.org/presentationml/2006/main">
  <p:tag name="PA" val="v4.1.3"/>
</p:tagLst>
</file>

<file path=ppt/tags/tag128.xml><?xml version="1.0" encoding="utf-8"?>
<p:tagLst xmlns:p="http://schemas.openxmlformats.org/presentationml/2006/main">
  <p:tag name="PA" val="v4.1.3"/>
</p:tagLst>
</file>

<file path=ppt/tags/tag129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30.xml><?xml version="1.0" encoding="utf-8"?>
<p:tagLst xmlns:p="http://schemas.openxmlformats.org/presentationml/2006/main">
  <p:tag name="PA" val="v4.1.3"/>
</p:tagLst>
</file>

<file path=ppt/tags/tag131.xml><?xml version="1.0" encoding="utf-8"?>
<p:tagLst xmlns:p="http://schemas.openxmlformats.org/presentationml/2006/main">
  <p:tag name="PA" val="v4.1.3"/>
</p:tagLst>
</file>

<file path=ppt/tags/tag132.xml><?xml version="1.0" encoding="utf-8"?>
<p:tagLst xmlns:p="http://schemas.openxmlformats.org/presentationml/2006/main">
  <p:tag name="PA" val="v4.1.3"/>
</p:tagLst>
</file>

<file path=ppt/tags/tag133.xml><?xml version="1.0" encoding="utf-8"?>
<p:tagLst xmlns:p="http://schemas.openxmlformats.org/presentationml/2006/main">
  <p:tag name="PA" val="v4.1.3"/>
</p:tagLst>
</file>

<file path=ppt/tags/tag134.xml><?xml version="1.0" encoding="utf-8"?>
<p:tagLst xmlns:p="http://schemas.openxmlformats.org/presentationml/2006/main">
  <p:tag name="PA" val="v4.1.3"/>
</p:tagLst>
</file>

<file path=ppt/tags/tag135.xml><?xml version="1.0" encoding="utf-8"?>
<p:tagLst xmlns:p="http://schemas.openxmlformats.org/presentationml/2006/main">
  <p:tag name="PA" val="v4.1.3"/>
</p:tagLst>
</file>

<file path=ppt/tags/tag136.xml><?xml version="1.0" encoding="utf-8"?>
<p:tagLst xmlns:p="http://schemas.openxmlformats.org/presentationml/2006/main">
  <p:tag name="PA" val="v4.1.3"/>
</p:tagLst>
</file>

<file path=ppt/tags/tag137.xml><?xml version="1.0" encoding="utf-8"?>
<p:tagLst xmlns:p="http://schemas.openxmlformats.org/presentationml/2006/main">
  <p:tag name="PA" val="v4.1.3"/>
</p:tagLst>
</file>

<file path=ppt/tags/tag138.xml><?xml version="1.0" encoding="utf-8"?>
<p:tagLst xmlns:p="http://schemas.openxmlformats.org/presentationml/2006/main">
  <p:tag name="PA" val="v4.1.3"/>
</p:tagLst>
</file>

<file path=ppt/tags/tag139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40.xml><?xml version="1.0" encoding="utf-8"?>
<p:tagLst xmlns:p="http://schemas.openxmlformats.org/presentationml/2006/main">
  <p:tag name="PA" val="v4.1.3"/>
</p:tagLst>
</file>

<file path=ppt/tags/tag141.xml><?xml version="1.0" encoding="utf-8"?>
<p:tagLst xmlns:p="http://schemas.openxmlformats.org/presentationml/2006/main">
  <p:tag name="PA" val="v4.1.3"/>
</p:tagLst>
</file>

<file path=ppt/tags/tag142.xml><?xml version="1.0" encoding="utf-8"?>
<p:tagLst xmlns:p="http://schemas.openxmlformats.org/presentationml/2006/main">
  <p:tag name="PA" val="v4.1.3"/>
</p:tagLst>
</file>

<file path=ppt/tags/tag143.xml><?xml version="1.0" encoding="utf-8"?>
<p:tagLst xmlns:p="http://schemas.openxmlformats.org/presentationml/2006/main">
  <p:tag name="PA" val="v4.1.3"/>
</p:tagLst>
</file>

<file path=ppt/tags/tag144.xml><?xml version="1.0" encoding="utf-8"?>
<p:tagLst xmlns:p="http://schemas.openxmlformats.org/presentationml/2006/main">
  <p:tag name="PA" val="v4.1.3"/>
</p:tagLst>
</file>

<file path=ppt/tags/tag145.xml><?xml version="1.0" encoding="utf-8"?>
<p:tagLst xmlns:p="http://schemas.openxmlformats.org/presentationml/2006/main">
  <p:tag name="PA" val="v4.1.3"/>
</p:tagLst>
</file>

<file path=ppt/tags/tag146.xml><?xml version="1.0" encoding="utf-8"?>
<p:tagLst xmlns:p="http://schemas.openxmlformats.org/presentationml/2006/main">
  <p:tag name="PA" val="v4.1.3"/>
</p:tagLst>
</file>

<file path=ppt/tags/tag147.xml><?xml version="1.0" encoding="utf-8"?>
<p:tagLst xmlns:p="http://schemas.openxmlformats.org/presentationml/2006/main">
  <p:tag name="PA" val="v4.1.3"/>
</p:tagLst>
</file>

<file path=ppt/tags/tag148.xml><?xml version="1.0" encoding="utf-8"?>
<p:tagLst xmlns:p="http://schemas.openxmlformats.org/presentationml/2006/main">
  <p:tag name="PA" val="v4.1.3"/>
</p:tagLst>
</file>

<file path=ppt/tags/tag149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50.xml><?xml version="1.0" encoding="utf-8"?>
<p:tagLst xmlns:p="http://schemas.openxmlformats.org/presentationml/2006/main">
  <p:tag name="PA" val="v4.1.3"/>
</p:tagLst>
</file>

<file path=ppt/tags/tag151.xml><?xml version="1.0" encoding="utf-8"?>
<p:tagLst xmlns:p="http://schemas.openxmlformats.org/presentationml/2006/main">
  <p:tag name="PA" val="v4.1.3"/>
</p:tagLst>
</file>

<file path=ppt/tags/tag152.xml><?xml version="1.0" encoding="utf-8"?>
<p:tagLst xmlns:p="http://schemas.openxmlformats.org/presentationml/2006/main">
  <p:tag name="KSO_WM_DOC_GUID" val="{7cd3a2df-b894-4593-91dd-941fae4c5e92}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5381</Words>
  <Application>WPS 演示</Application>
  <PresentationFormat>宽屏</PresentationFormat>
  <Paragraphs>587</Paragraphs>
  <Slides>39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63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Yu Gothic UI Light</vt:lpstr>
      <vt:lpstr>Times New Roman</vt:lpstr>
      <vt:lpstr>Impact</vt:lpstr>
      <vt:lpstr>Wingdings</vt:lpstr>
      <vt:lpstr>-apple-system</vt:lpstr>
      <vt:lpstr>Segoe Print</vt:lpstr>
      <vt:lpstr>Arial Unicode MS</vt:lpstr>
      <vt:lpstr>Source Code Pro</vt:lpstr>
      <vt:lpstr>Verdana</vt:lpstr>
      <vt:lpstr>-apple-system-font</vt:lpstr>
      <vt:lpstr>Roboto</vt:lpstr>
      <vt:lpstr>Source Sans Pro</vt:lpstr>
      <vt:lpstr>Roboto condensed</vt:lpstr>
      <vt:lpstr>等线 Light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Zero</cp:lastModifiedBy>
  <cp:revision>4919</cp:revision>
  <dcterms:created xsi:type="dcterms:W3CDTF">2016-08-30T15:34:00Z</dcterms:created>
  <dcterms:modified xsi:type="dcterms:W3CDTF">2019-03-26T03:06:38Z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