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8"/>
  </p:notesMasterIdLst>
  <p:sldIdLst>
    <p:sldId id="381" r:id="rId5"/>
    <p:sldId id="561" r:id="rId6"/>
    <p:sldId id="562" r:id="rId7"/>
    <p:sldId id="563" r:id="rId9"/>
    <p:sldId id="569" r:id="rId10"/>
    <p:sldId id="511" r:id="rId11"/>
    <p:sldId id="570" r:id="rId12"/>
    <p:sldId id="324" r:id="rId13"/>
    <p:sldId id="389" r:id="rId14"/>
    <p:sldId id="493" r:id="rId15"/>
    <p:sldId id="458" r:id="rId16"/>
    <p:sldId id="390" r:id="rId17"/>
    <p:sldId id="426" r:id="rId18"/>
    <p:sldId id="311" r:id="rId19"/>
    <p:sldId id="534" r:id="rId20"/>
    <p:sldId id="466" r:id="rId21"/>
    <p:sldId id="566" r:id="rId22"/>
    <p:sldId id="567" r:id="rId23"/>
    <p:sldId id="568" r:id="rId24"/>
    <p:sldId id="535" r:id="rId25"/>
    <p:sldId id="549" r:id="rId26"/>
    <p:sldId id="571" r:id="rId27"/>
    <p:sldId id="536" r:id="rId28"/>
    <p:sldId id="537" r:id="rId29"/>
    <p:sldId id="538" r:id="rId30"/>
    <p:sldId id="541" r:id="rId31"/>
    <p:sldId id="564" r:id="rId32"/>
    <p:sldId id="565" r:id="rId33"/>
    <p:sldId id="543" r:id="rId34"/>
    <p:sldId id="544" r:id="rId35"/>
    <p:sldId id="35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22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hyperlink" Target="https://developer.android.com/studio/preview/" TargetMode="Externa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81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高级必备秘密武器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Navigation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71440" y="3587115"/>
            <a:ext cx="1849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20:05</a:t>
            </a:r>
            <a:r>
              <a:rPr lang="zh-CN" altLang="en-US"/>
              <a:t>分正式上课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877" y="12739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三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新建导航视图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1909909"/>
            <a:ext cx="4321996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目录下新建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文件夹，然后新建一个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resource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Mobile_navigation.xml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 添加导航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3" y="2292191"/>
            <a:ext cx="7315127" cy="378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87833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导航路线规划图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77" y="1571004"/>
            <a:ext cx="58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声明</a:t>
            </a:r>
            <a:r>
              <a:rPr lang="zh-CN" altLang="en-US" dirty="0">
                <a:solidFill>
                  <a:srgbClr val="00B0F0"/>
                </a:solidFill>
              </a:rPr>
              <a:t>这个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  <a:r>
              <a:rPr lang="zh-CN" altLang="en-US" dirty="0">
                <a:solidFill>
                  <a:srgbClr val="00B0F0"/>
                </a:solidFill>
              </a:rPr>
              <a:t>对应的 </a:t>
            </a:r>
            <a:r>
              <a:rPr lang="en-US" altLang="zh-CN" b="1" dirty="0">
                <a:solidFill>
                  <a:srgbClr val="00B0F0"/>
                </a:solidFill>
              </a:rPr>
              <a:t>Destination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会被作为 </a:t>
            </a:r>
            <a:r>
              <a:rPr lang="zh-CN" altLang="en-US" b="1" dirty="0">
                <a:solidFill>
                  <a:srgbClr val="00B0F0"/>
                </a:solidFill>
              </a:rPr>
              <a:t>默认布局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加载到</a:t>
            </a:r>
            <a:r>
              <a:rPr lang="en-US" altLang="zh-CN" dirty="0">
                <a:solidFill>
                  <a:srgbClr val="00B0F0"/>
                </a:solidFill>
              </a:rPr>
              <a:t>Activity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2315336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Action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标签：声明导航的行为</a:t>
            </a:r>
            <a:endParaRPr lang="zh-CN" altLang="en-US" sz="2400" b="1" i="0" dirty="0">
              <a:solidFill>
                <a:srgbClr val="00B0F0"/>
              </a:solidFill>
              <a:effectLst/>
              <a:latin typeface="-apple-system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877" y="4341890"/>
            <a:ext cx="4626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</a:rPr>
              <a:t>app:destination</a:t>
            </a:r>
            <a:r>
              <a:rPr lang="en-US" altLang="zh-CN" b="1" dirty="0">
                <a:solidFill>
                  <a:srgbClr val="00B0F0"/>
                </a:solidFill>
              </a:rPr>
              <a:t>="@+id/</a:t>
            </a:r>
            <a:r>
              <a:rPr lang="en-US" altLang="zh-CN" b="1" dirty="0" err="1">
                <a:solidFill>
                  <a:srgbClr val="00B0F0"/>
                </a:solidFill>
              </a:rPr>
              <a:t>oneFragment2</a:t>
            </a:r>
            <a:r>
              <a:rPr lang="en-US" altLang="zh-CN" b="1" dirty="0">
                <a:solidFill>
                  <a:srgbClr val="00B0F0"/>
                </a:solidFill>
              </a:rPr>
              <a:t>"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2961525"/>
            <a:ext cx="6729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android</a:t>
            </a:r>
            <a:r>
              <a:rPr lang="en-US" altLang="zh-CN" b="1" dirty="0" err="1">
                <a:solidFill>
                  <a:srgbClr val="BABABA"/>
                </a:solidFill>
              </a:rPr>
              <a:t>:id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action_oneFragment1_to_oneFragment2</a:t>
            </a:r>
            <a:r>
              <a:rPr lang="en-US" altLang="zh-CN" b="1" dirty="0">
                <a:solidFill>
                  <a:srgbClr val="6A8759"/>
                </a:solidFill>
              </a:rPr>
              <a:t>"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4877" y="3420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唯一的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标识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的某个点击事件中，我们通过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指向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对应的行为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318" y="4851078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声明了这个行为导航的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</a:t>
            </a:r>
            <a:r>
              <a:rPr lang="zh-CN" altLang="en-US" b="1" dirty="0" smtClean="0">
                <a:solidFill>
                  <a:srgbClr val="4F4F4F"/>
                </a:solidFill>
                <a:latin typeface="-apple-system" charset="0"/>
              </a:rPr>
              <a:t>目的地）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1044592"/>
            <a:ext cx="524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app</a:t>
            </a:r>
            <a:r>
              <a:rPr lang="en-US" altLang="zh-CN" b="1" dirty="0" err="1">
                <a:solidFill>
                  <a:srgbClr val="BABABA"/>
                </a:solidFill>
              </a:rPr>
              <a:t>:startDestination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oneFragment1</a:t>
            </a:r>
            <a:r>
              <a:rPr lang="en-US" altLang="zh-CN" dirty="0">
                <a:solidFill>
                  <a:srgbClr val="6A8759"/>
                </a:solidFill>
              </a:rPr>
              <a:t>”</a:t>
            </a:r>
            <a:endParaRPr lang="en-US" altLang="zh-CN" dirty="0">
              <a:solidFill>
                <a:srgbClr val="6A875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22" y="5360266"/>
            <a:ext cx="4062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app:popUpTo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="@id/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oneFragment1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318" y="5819545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导航行为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将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返回到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对应的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8130"/>
            <a:ext cx="4420870" cy="199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77" y="123289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四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在根页面添加导航页面容器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943287"/>
            <a:ext cx="84328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877" y="135618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五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最后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，添加导航跳转事件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2046150"/>
            <a:ext cx="7721600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导航界面的容器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56024"/>
            <a:ext cx="8470900" cy="237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77" y="1132092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NavHostFragment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内部实例化了一个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FrameLayout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,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ViewGroup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的载体，导航并展示其它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055" y="4262984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app:defaultNavHost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true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4580" y="4238976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拦截系统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Back</a:t>
            </a:r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键的点击事件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055" y="5285776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app:navGraph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=”@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navigation/</a:t>
            </a:r>
            <a:r>
              <a:rPr lang="en-US" altLang="zh-CN" b="1" dirty="0" err="1" smtClean="0">
                <a:solidFill>
                  <a:srgbClr val="00B0F0"/>
                </a:solidFill>
                <a:latin typeface="-apple-system" charset="0"/>
              </a:rPr>
              <a:t>mobile_navigation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8167" y="578716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导航并展示对应的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4580" y="4711770"/>
            <a:ext cx="4628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必须重写</a:t>
            </a:r>
            <a:r>
              <a:rPr lang="en-US" altLang="zh-CN" dirty="0">
                <a:solidFill>
                  <a:srgbClr val="FF0000"/>
                </a:solidFill>
                <a:latin typeface="-apple-system" charset="0"/>
              </a:rPr>
              <a:t> Activity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的 </a:t>
            </a:r>
            <a:r>
              <a:rPr lang="en-US" altLang="zh-CN" b="1" dirty="0" err="1">
                <a:solidFill>
                  <a:srgbClr val="FF0000"/>
                </a:solidFill>
                <a:latin typeface="-apple-system" charset="0"/>
              </a:rPr>
              <a:t>onSupportNavigateUp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()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HQETWQH6R{MZG`951OBK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16510"/>
            <a:ext cx="6104890" cy="6600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4990" y="1170305"/>
            <a:ext cx="403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如果是你，如何设计导航？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4095" y="5039360"/>
            <a:ext cx="35540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solidFill>
                  <a:schemeClr val="accent4"/>
                </a:solidFill>
                <a:effectLst/>
              </a:rPr>
              <a:t>导航规则如何制定，有谁制定？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250" y="54076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有谁管理这些规则？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35" y="1630680"/>
            <a:ext cx="24288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源码浅析</a:t>
            </a:r>
            <a:endParaRPr 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116953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endParaRPr lang="en-US" altLang="zh-CN" b="1" i="0" dirty="0">
              <a:solidFill>
                <a:srgbClr val="4F4F4F"/>
              </a:solidFill>
              <a:effectLst/>
              <a:latin typeface="-apple-system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1670600"/>
            <a:ext cx="46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 charset="0"/>
              </a:rPr>
              <a:t>作为</a:t>
            </a:r>
            <a:r>
              <a:rPr lang="en-US" altLang="zh-CN" dirty="0">
                <a:latin typeface="-apple-system" charset="0"/>
              </a:rPr>
              <a:t>Activity</a:t>
            </a:r>
            <a:r>
              <a:rPr lang="zh-CN" altLang="en-US" dirty="0">
                <a:latin typeface="-apple-system" charset="0"/>
              </a:rPr>
              <a:t>导航界面的载体</a:t>
            </a:r>
            <a:endParaRPr lang="zh-CN" altLang="en-US" dirty="0">
              <a:latin typeface="-apple-system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 charset="0"/>
              </a:rPr>
              <a:t>管理并控制导航的行为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11660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>
                <a:solidFill>
                  <a:srgbClr val="4F4F4F"/>
                </a:solidFill>
                <a:latin typeface="-apple-system" charset="0"/>
              </a:rPr>
              <a:t>NavHost</a:t>
            </a:r>
            <a:r>
              <a:rPr lang="is-I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zh-CN" altLang="is-IS" dirty="0">
                <a:solidFill>
                  <a:srgbClr val="4F4F4F"/>
                </a:solidFill>
                <a:latin typeface="-apple-system" charset="0"/>
              </a:rPr>
              <a:t>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64907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getNavController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877" y="2365358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2761588"/>
            <a:ext cx="5715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对</a:t>
            </a:r>
            <a:r>
              <a:rPr lang="en-US" altLang="zh-CN" dirty="0">
                <a:latin typeface="-apple-system" charset="0"/>
              </a:rPr>
              <a:t>navigation</a:t>
            </a:r>
            <a:r>
              <a:rPr lang="zh-CN" altLang="en-US" dirty="0">
                <a:latin typeface="-apple-system" charset="0"/>
              </a:rPr>
              <a:t>资源文件夹下</a:t>
            </a:r>
            <a:r>
              <a:rPr lang="en-US" altLang="zh-CN" dirty="0" err="1">
                <a:latin typeface="-apple-system" charset="0"/>
              </a:rPr>
              <a:t>nav_graph.xml</a:t>
            </a:r>
            <a:r>
              <a:rPr lang="zh-CN" altLang="en-US" dirty="0">
                <a:latin typeface="-apple-system" charset="0"/>
              </a:rPr>
              <a:t>的 </a:t>
            </a:r>
            <a:r>
              <a:rPr lang="zh-CN" altLang="en-US" b="1" dirty="0" smtClean="0">
                <a:latin typeface="-apple-system" charset="0"/>
              </a:rPr>
              <a:t>解析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通过</a:t>
            </a:r>
            <a:r>
              <a:rPr lang="zh-CN" altLang="en-US" dirty="0">
                <a:latin typeface="-apple-system" charset="0"/>
              </a:rPr>
              <a:t>解析</a:t>
            </a:r>
            <a:r>
              <a:rPr lang="en-US" altLang="zh-CN" dirty="0">
                <a:latin typeface="-apple-system" charset="0"/>
              </a:rPr>
              <a:t>xml</a:t>
            </a:r>
            <a:r>
              <a:rPr lang="zh-CN" altLang="en-US" dirty="0">
                <a:latin typeface="-apple-system" charset="0"/>
              </a:rPr>
              <a:t>，获取所有 </a:t>
            </a:r>
            <a:r>
              <a:rPr lang="en-US" altLang="zh-CN" b="1" dirty="0">
                <a:latin typeface="-apple-system" charset="0"/>
              </a:rPr>
              <a:t>Destination</a:t>
            </a:r>
            <a:r>
              <a:rPr lang="zh-CN" altLang="en-US" dirty="0">
                <a:latin typeface="-apple-system" charset="0"/>
              </a:rPr>
              <a:t>（目标点）的 </a:t>
            </a:r>
            <a:r>
              <a:rPr lang="zh-CN" altLang="en-US" b="1" dirty="0">
                <a:latin typeface="-apple-system" charset="0"/>
              </a:rPr>
              <a:t>引用</a:t>
            </a:r>
            <a:r>
              <a:rPr lang="zh-CN" altLang="en-US" dirty="0">
                <a:latin typeface="-apple-system" charset="0"/>
              </a:rPr>
              <a:t> 或者 </a:t>
            </a:r>
            <a:r>
              <a:rPr lang="en-US" altLang="zh-CN" b="1" dirty="0">
                <a:latin typeface="-apple-system" charset="0"/>
              </a:rPr>
              <a:t>Class</a:t>
            </a:r>
            <a:r>
              <a:rPr lang="zh-CN" altLang="en-US" b="1" dirty="0">
                <a:latin typeface="-apple-system" charset="0"/>
              </a:rPr>
              <a:t>的引用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记录</a:t>
            </a:r>
            <a:r>
              <a:rPr lang="zh-CN" altLang="en-US" dirty="0">
                <a:latin typeface="-apple-system" charset="0"/>
              </a:rPr>
              <a:t>当前栈中 </a:t>
            </a:r>
            <a:r>
              <a:rPr lang="en-US" altLang="zh-CN" b="1" dirty="0">
                <a:latin typeface="-apple-system" charset="0"/>
              </a:rPr>
              <a:t>Fragment</a:t>
            </a:r>
            <a:r>
              <a:rPr lang="zh-CN" altLang="en-US" b="1" dirty="0">
                <a:latin typeface="-apple-system" charset="0"/>
              </a:rPr>
              <a:t>的顺序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管理</a:t>
            </a:r>
            <a:r>
              <a:rPr lang="zh-CN" altLang="en-US" dirty="0">
                <a:latin typeface="-apple-system" charset="0"/>
              </a:rPr>
              <a:t>控制 </a:t>
            </a:r>
            <a:r>
              <a:rPr lang="zh-CN" altLang="en-US" b="1" dirty="0">
                <a:latin typeface="-apple-system" charset="0"/>
              </a:rPr>
              <a:t>导航行为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36535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4F4F4F"/>
                </a:solidFill>
                <a:latin typeface="-apple-system" charset="0"/>
              </a:rPr>
              <a:t>Navigator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(</a:t>
            </a:r>
            <a:r>
              <a:rPr lang="zh-CN" altLang="it-IT" dirty="0">
                <a:solidFill>
                  <a:srgbClr val="4F4F4F"/>
                </a:solidFill>
                <a:latin typeface="-apple-system" charset="0"/>
              </a:rPr>
              <a:t>导航者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)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2782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实例化对应的 </a:t>
            </a:r>
            <a:r>
              <a:rPr lang="en-US" altLang="zh-CN" b="1" dirty="0" err="1">
                <a:latin typeface="-apple-system" charset="0"/>
              </a:rPr>
              <a:t>NavDestination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指定</a:t>
            </a:r>
            <a:r>
              <a:rPr lang="zh-CN" altLang="en-US" dirty="0" smtClean="0">
                <a:latin typeface="-apple-system" charset="0"/>
              </a:rPr>
              <a:t>导航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后退导航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877" y="449890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NavDestination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9183" y="4982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无论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也好，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Activity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也罢，只要实现了这个接口，对于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NavController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来讲，他们都是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（目标点）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而已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规划图存储结构 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48" y="1063037"/>
            <a:ext cx="7701004" cy="5400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" y="121285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导航规划图在内存中是以什么形式存在？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导航规划图加载流程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$SN)8CP79~8[WH~BR3HEG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-895985"/>
            <a:ext cx="6276340" cy="7019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10" y="1441450"/>
            <a:ext cx="4956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导航规划图何时被加载？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3855085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如何加载？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如何实现导航？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A]FNPJJSTWE%18QDQZO2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5" y="-120650"/>
            <a:ext cx="652399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5" y="1086552"/>
            <a:ext cx="5879563" cy="5118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88" y="1389987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Stack提供方法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peek() 返回栈的第一个元素，但并不将该元素”pop”出棧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pop() 返回栈的第一个元素，并将该元素”pop”出栈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void </a:t>
            </a:r>
            <a:r>
              <a:rPr lang="zh-CN" altLang="en-US" dirty="0"/>
              <a:t>push(Object item) 将一个元素”push”进栈，最后一个进栈的元素总是位置棧顶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288" y="4675031"/>
            <a:ext cx="3491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最大的问题：</a:t>
            </a:r>
            <a:r>
              <a:rPr kumimoji="1" lang="zh-CN" altLang="en-US" sz="28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性能不行</a:t>
            </a:r>
            <a:endParaRPr kumimoji="1" lang="zh-CN" altLang="en-US" sz="28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55165" y="1943435"/>
          <a:ext cx="9067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9"/>
                <a:gridCol w="3065171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ArrayDeque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入栈</a:t>
                      </a:r>
                      <a:r>
                        <a:rPr lang="en-US" altLang="zh-CN" dirty="0" smtClean="0"/>
                        <a:t>(push)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从尾部添加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返回栈顶元素</a:t>
                      </a:r>
                      <a:r>
                        <a:rPr lang="en-US" altLang="zh-CN" dirty="0" smtClean="0"/>
                        <a:t>(peek)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peekLast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出栈</a:t>
                      </a:r>
                      <a:r>
                        <a:rPr lang="en-US" altLang="zh-CN" dirty="0" smtClean="0"/>
                        <a:t>(pop)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removeLast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5291" y="1111121"/>
            <a:ext cx="720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ArrayDeque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双端队列的一种实现，可实现栈的功能，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性能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好</a:t>
            </a:r>
            <a:endParaRPr kumimoji="1" lang="zh-CN" altLang="en-US" dirty="0"/>
          </a:p>
        </p:txBody>
      </p:sp>
      <p:pic>
        <p:nvPicPr>
          <p:cNvPr id="4" name="图片 3" descr="2@6(3GLB9GR3{GV$_}D9[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0" y="2155190"/>
            <a:ext cx="112331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回退栈管理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C1ZP7P@C1`DA2U`ZDYM[S%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060450"/>
            <a:ext cx="7314565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3649980"/>
            <a:ext cx="404558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自治？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每一个navigator为导航指定了规则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各自管理各自的回退栈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261745"/>
            <a:ext cx="404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大管家？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NavController管理当前导航堆栈的所有导航器的后退堆栈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2161996"/>
            <a:ext cx="343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-apple-system" charset="0"/>
              </a:rPr>
              <a:t>Navigation</a:t>
            </a:r>
            <a:r>
              <a:rPr lang="zh-CN" altLang="en-US" sz="2400" dirty="0" smtClean="0">
                <a:solidFill>
                  <a:schemeClr val="accent1"/>
                </a:solidFill>
                <a:latin typeface="-apple-system" charset="0"/>
              </a:rPr>
              <a:t>能做什么？</a:t>
            </a:r>
            <a:endParaRPr lang="en-US" altLang="zh-CN" sz="2400" dirty="0" smtClean="0">
              <a:solidFill>
                <a:schemeClr val="accent1"/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处理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Fragment Transactions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 charset="0"/>
              </a:rPr>
              <a:t>处理‘向上’和‘返回’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支持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Deep Link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提供动画，跳转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效果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77" y="1217607"/>
            <a:ext cx="408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导航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页面跳转堆栈管理组件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9" y="2018158"/>
            <a:ext cx="7178331" cy="40737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669" y="100741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Navigation导航</a:t>
            </a:r>
            <a:r>
              <a:rPr lang="zh-CN" altLang="en-US" b="1" dirty="0" smtClean="0">
                <a:solidFill>
                  <a:srgbClr val="00B0F0"/>
                </a:solidFill>
              </a:rPr>
              <a:t>编辑器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 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4834" y="137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作为Android Jetpack和 AndroidX 依赖库的一部分其目标旨在简化Android开发中导航的实现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158885"/>
            <a:ext cx="105103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Navigation使用原则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任何</a:t>
            </a:r>
            <a:r>
              <a:rPr lang="zh-CN" altLang="en-US" dirty="0"/>
              <a:t>应用内导航的目标应该是为用户提供一致且可预测的体验。为了实现这一目标，Navigation架构组件可帮助你构建符合以下每个导航原则的应用程序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应用</a:t>
            </a:r>
            <a:r>
              <a:rPr lang="zh-CN" altLang="en-US" dirty="0">
                <a:solidFill>
                  <a:srgbClr val="00B0F0"/>
                </a:solidFill>
              </a:rPr>
              <a:t>具有固定的起点应用应该具有固定</a:t>
            </a:r>
            <a:r>
              <a:rPr lang="zh-CN" altLang="en-US" dirty="0" smtClean="0">
                <a:solidFill>
                  <a:srgbClr val="00B0F0"/>
                </a:solidFill>
              </a:rPr>
              <a:t>起点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堆栈用来代表应用的“导航状态”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“</a:t>
            </a:r>
            <a:r>
              <a:rPr lang="zh-CN" altLang="en-US" dirty="0">
                <a:solidFill>
                  <a:srgbClr val="00B0F0"/>
                </a:solidFill>
              </a:rPr>
              <a:t>向上”按钮永远不会退出应用起点界面中不应该出现向上按钮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Up</a:t>
            </a:r>
            <a:r>
              <a:rPr lang="zh-CN" altLang="en-US" dirty="0">
                <a:solidFill>
                  <a:srgbClr val="00B0F0"/>
                </a:solidFill>
              </a:rPr>
              <a:t>和Back在应用程序任务中是等效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DeepLink</a:t>
            </a:r>
            <a:r>
              <a:rPr lang="zh-CN" altLang="en-US" dirty="0">
                <a:solidFill>
                  <a:srgbClr val="00B0F0"/>
                </a:solidFill>
              </a:rPr>
              <a:t>或者Navigate至相同界面生成相同的堆栈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5548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Lifecycles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51676" y="4271620"/>
            <a:ext cx="1544320" cy="163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从一个全局底部导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航开始？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0045" y="3595131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深入理解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952533" y="3556386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应用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这样使用有什么问题？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全局底部导航如何实现？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65" y="1007745"/>
            <a:ext cx="9424670" cy="5301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优势劣势分析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032000" y="1744980"/>
          <a:ext cx="7680325" cy="30791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80325"/>
              </a:tblGrid>
              <a:tr h="513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劣势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复杂的生命周期</a:t>
                      </a:r>
                      <a:endParaRPr lang="zh-CN" alt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0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异步的</a:t>
                      </a:r>
                      <a:r>
                        <a:rPr lang="en-US" altLang="zh-CN" dirty="0" smtClean="0"/>
                        <a:t>Fragment</a:t>
                      </a:r>
                      <a:r>
                        <a:rPr lang="zh-CN" altLang="en-US" dirty="0" smtClean="0"/>
                        <a:t>事务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1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Fragment</a:t>
                      </a:r>
                      <a:r>
                        <a:rPr lang="zh-CN" altLang="en-US" dirty="0" smtClean="0"/>
                        <a:t>创建问题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1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Fragment</a:t>
                      </a:r>
                      <a:r>
                        <a:rPr lang="zh-CN" altLang="en-US" dirty="0" smtClean="0"/>
                        <a:t>转场动画问题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31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Navigation</a:t>
            </a:r>
            <a:r>
              <a:rPr lang="zh-CN" altLang="en-US" sz="2660">
                <a:sym typeface="+mn-ea"/>
              </a:rPr>
              <a:t>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4" y="137748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004935" y="2271395"/>
            <a:ext cx="256159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3805" y="2651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树根：导航起点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3805" y="3829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树叶：导航目的地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3805" y="32448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树干：导航路径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4333" y="1683392"/>
            <a:ext cx="90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Navigation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目前仅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 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以上版本支持，如果您的版本不足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，请</a:t>
            </a:r>
            <a:r>
              <a:rPr lang="zh-CN" altLang="en-US" b="1" dirty="0">
                <a:solidFill>
                  <a:srgbClr val="6795B5"/>
                </a:solidFill>
                <a:latin typeface="-apple-system" charset="0"/>
                <a:hlinkClick r:id="rId3"/>
              </a:rPr>
              <a:t>点此下载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预览版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" y="1158885"/>
            <a:ext cx="1163855" cy="1170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4333" y="2438995"/>
            <a:ext cx="907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如果使用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Beta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Release 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或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Stable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构建，则必须启用导航编辑器。点击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File &gt; Settings(Android Studio &gt; Preferences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on Mac)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，在左侧菜单中选择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Experimental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，然后勾选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Enable Navigation Editor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并且重启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Android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Studio</a:t>
            </a:r>
            <a:endParaRPr lang="zh-CN" altLang="en-US" b="0" i="0" dirty="0">
              <a:solidFill>
                <a:schemeClr val="accent4">
                  <a:lumMod val="75000"/>
                </a:schemeClr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3799227"/>
            <a:ext cx="73787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77" y="1158885"/>
            <a:ext cx="658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一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在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Module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下的</a:t>
            </a:r>
            <a:r>
              <a:rPr lang="en-US" altLang="zh-CN" sz="2400" b="1" dirty="0" err="1">
                <a:solidFill>
                  <a:srgbClr val="00B0F0"/>
                </a:solidFill>
                <a:latin typeface="-apple-system" charset="0"/>
              </a:rPr>
              <a:t>build.gradle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中添加以下依赖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：</a:t>
            </a:r>
            <a:endParaRPr lang="en-US" altLang="zh-CN" sz="2400" b="1" dirty="0" smtClean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72022"/>
            <a:ext cx="8851900" cy="1346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877" y="326969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二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新建几个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Activity/Fragment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页面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3882831"/>
            <a:ext cx="2971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4141</Words>
  <Application>WPS 演示</Application>
  <PresentationFormat>宽屏</PresentationFormat>
  <Paragraphs>430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-apple-system</vt:lpstr>
      <vt:lpstr>Arial Unicode MS</vt:lpstr>
      <vt:lpstr>Source Code Pro</vt:lpstr>
      <vt:lpstr>Verdana</vt:lpstr>
      <vt:lpstr>-apple-system-font</vt:lpstr>
      <vt:lpstr>Roboto</vt:lpstr>
      <vt:lpstr>等线 Light</vt:lpstr>
      <vt:lpstr>Segoe Print</vt:lpstr>
      <vt:lpstr>Yu Gothic UI Light</vt:lpstr>
      <vt:lpstr>Calibri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4872</cp:revision>
  <dcterms:created xsi:type="dcterms:W3CDTF">2016-08-30T15:34:00Z</dcterms:created>
  <dcterms:modified xsi:type="dcterms:W3CDTF">2018-11-05T13:42:57Z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