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563" r:id="rId8"/>
    <p:sldId id="604" r:id="rId9"/>
    <p:sldId id="569" r:id="rId10"/>
    <p:sldId id="618" r:id="rId11"/>
    <p:sldId id="616" r:id="rId12"/>
    <p:sldId id="619" r:id="rId13"/>
    <p:sldId id="596" r:id="rId14"/>
    <p:sldId id="612" r:id="rId15"/>
    <p:sldId id="613" r:id="rId16"/>
    <p:sldId id="621" r:id="rId17"/>
    <p:sldId id="614" r:id="rId18"/>
    <p:sldId id="615" r:id="rId19"/>
    <p:sldId id="622" r:id="rId20"/>
    <p:sldId id="35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7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jpeg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Fragment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惊天</a:t>
            </a: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bug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爬坑记</a:t>
            </a:r>
            <a:endParaRPr lang="zh-CN" altLang="en-US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86250" y="456248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4000500" cy="368300"/>
            <a:chOff x="4060522" y="5638470"/>
            <a:chExt cx="4001459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650727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b="1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getActivity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经验总结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7" name="文本框 6"/>
          <p:cNvSpPr txBox="1"/>
          <p:nvPr/>
        </p:nvSpPr>
        <p:spPr>
          <a:xfrm>
            <a:off x="554990" y="2000885"/>
            <a:ext cx="48545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1. 在了第三方的回调中</a:t>
            </a:r>
            <a:endParaRPr lang="zh-CN" altLang="en-US"/>
          </a:p>
          <a:p>
            <a:r>
              <a:rPr lang="zh-CN" altLang="en-US"/>
              <a:t> 2. 在其他进程中调用了</a:t>
            </a:r>
            <a:endParaRPr lang="zh-CN" altLang="en-US"/>
          </a:p>
          <a:p>
            <a:r>
              <a:rPr lang="zh-CN" altLang="en-US"/>
              <a:t> 3. 在指定生命周期范围内之外（onAttach与onDetach之间）</a:t>
            </a:r>
            <a:endParaRPr lang="zh-CN" altLang="en-US"/>
          </a:p>
          <a:p>
            <a:r>
              <a:rPr lang="en-US" altLang="zh-CN"/>
              <a:t> 4. </a:t>
            </a:r>
            <a:r>
              <a:rPr lang="zh-CN" altLang="en-US"/>
              <a:t>在</a:t>
            </a:r>
            <a:r>
              <a:rPr lang="en-US" altLang="zh-CN"/>
              <a:t>handler</a:t>
            </a:r>
            <a:r>
              <a:rPr lang="zh-CN" altLang="en-US"/>
              <a:t>的</a:t>
            </a:r>
            <a:r>
              <a:rPr lang="en-US" altLang="zh-CN"/>
              <a:t>handleMessage</a:t>
            </a:r>
            <a:r>
              <a:rPr lang="zh-CN" altLang="en-US"/>
              <a:t>方法中</a:t>
            </a:r>
            <a:endParaRPr lang="zh-CN" altLang="en-US"/>
          </a:p>
          <a:p>
            <a:r>
              <a:rPr lang="en-US" altLang="zh-CN"/>
              <a:t> 5. </a:t>
            </a:r>
            <a:r>
              <a:rPr lang="zh-CN" altLang="en-US"/>
              <a:t>在AsyncTask的onPostExecute方法中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4990" y="1417320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经常犯错的地方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63155" y="2092325"/>
            <a:ext cx="37992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在我们的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fragment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</a:t>
            </a:r>
            <a:r>
              <a:rPr lang="en-US" altLang="zh-CN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onDetach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生命周期之后，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/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我们的业务组件就不应该做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相关的操作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41030" y="15087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本质问题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58255" y="1508760"/>
            <a:ext cx="5574665" cy="2245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313045" y="2452370"/>
            <a:ext cx="914400" cy="41211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一道面试题引发的血案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5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8" y="1557207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424392" y="2593435"/>
            <a:ext cx="7263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猫大叫一声，所有的老鼠都开始逃跑，主人被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惊醒？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1240702" y="4021811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813061" y="4060556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" name="椭圆 1"/>
          <p:cNvSpPr/>
          <p:nvPr/>
        </p:nvSpPr>
        <p:spPr>
          <a:xfrm>
            <a:off x="1240703" y="2154265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13062" y="2193010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7471" y="226395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目标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34880" y="413150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观察者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851931" y="2287313"/>
            <a:ext cx="150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/>
              <a:t>具体目标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51930" y="4170248"/>
            <a:ext cx="150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/>
              <a:t>具体观察者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12" idx="2"/>
          </p:cNvCxnSpPr>
          <p:nvPr/>
        </p:nvCxnSpPr>
        <p:spPr>
          <a:xfrm flipH="1" flipV="1">
            <a:off x="2829280" y="2456590"/>
            <a:ext cx="1983782" cy="1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2829279" y="4293085"/>
            <a:ext cx="1983782" cy="1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49300" y="39776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继承</a:t>
            </a:r>
            <a:endParaRPr lang="zh-CN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3549301" y="21488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继承</a:t>
            </a:r>
            <a:endParaRPr lang="zh-CN" altLang="en-US" sz="140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177273" y="2712204"/>
            <a:ext cx="7749" cy="1419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014181" y="2712204"/>
            <a:ext cx="0" cy="1419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93039" y="3213183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1.</a:t>
            </a:r>
            <a:r>
              <a:rPr lang="zh-CN" altLang="en-US" sz="1400" b="1" smtClean="0"/>
              <a:t>注册</a:t>
            </a:r>
            <a:r>
              <a:rPr lang="zh-CN" altLang="en-US" sz="1400" b="1"/>
              <a:t>到目标</a:t>
            </a:r>
            <a:endParaRPr lang="zh-CN" altLang="en-US" sz="1400" b="1"/>
          </a:p>
        </p:txBody>
      </p:sp>
      <p:sp>
        <p:nvSpPr>
          <p:cNvPr id="28" name="TextBox 27"/>
          <p:cNvSpPr txBox="1"/>
          <p:nvPr/>
        </p:nvSpPr>
        <p:spPr>
          <a:xfrm>
            <a:off x="5990934" y="3213183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2.</a:t>
            </a:r>
            <a:r>
              <a:rPr lang="zh-CN" altLang="en-US" sz="1400" b="1" smtClean="0"/>
              <a:t>目标发生变化，</a:t>
            </a:r>
            <a:endParaRPr lang="en-US" altLang="zh-CN" sz="1400" b="1" smtClean="0"/>
          </a:p>
          <a:p>
            <a:r>
              <a:rPr lang="en-US" altLang="zh-CN" sz="1400" b="1"/>
              <a:t> </a:t>
            </a:r>
            <a:r>
              <a:rPr lang="en-US" altLang="zh-CN" sz="1400" b="1" smtClean="0"/>
              <a:t>  </a:t>
            </a:r>
            <a:r>
              <a:rPr lang="zh-CN" altLang="en-US" sz="1400" b="1" smtClean="0"/>
              <a:t>通知观察者</a:t>
            </a:r>
            <a:endParaRPr lang="zh-CN" altLang="en-US" sz="1400" b="1"/>
          </a:p>
        </p:txBody>
      </p:sp>
      <p:sp>
        <p:nvSpPr>
          <p:cNvPr id="29" name="矩形 2"/>
          <p:cNvSpPr>
            <a:spLocks noChangeArrowheads="1"/>
          </p:cNvSpPr>
          <p:nvPr/>
        </p:nvSpPr>
        <p:spPr bwMode="auto">
          <a:xfrm>
            <a:off x="8151385" y="2154265"/>
            <a:ext cx="41079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观察者模式要素：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（事件源 ）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老鼠 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（事件消费者 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事件 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大叫一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965702" y="2282081"/>
            <a:ext cx="361210" cy="364408"/>
            <a:chOff x="6716933" y="1802915"/>
            <a:chExt cx="361210" cy="364408"/>
          </a:xfrm>
        </p:grpSpPr>
        <p:sp>
          <p:nvSpPr>
            <p:cNvPr id="4" name="矩形 3"/>
            <p:cNvSpPr/>
            <p:nvPr/>
          </p:nvSpPr>
          <p:spPr>
            <a:xfrm>
              <a:off x="6807985" y="1845974"/>
              <a:ext cx="135000" cy="284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cxnSp>
          <p:nvCxnSpPr>
            <p:cNvPr id="9" name="直接连接符 8"/>
            <p:cNvCxnSpPr>
              <a:stCxn id="4" idx="0"/>
              <a:endCxn id="4" idx="0"/>
            </p:cNvCxnSpPr>
            <p:nvPr/>
          </p:nvCxnSpPr>
          <p:spPr>
            <a:xfrm>
              <a:off x="6875485" y="184597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811191" y="1900238"/>
              <a:ext cx="1563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6807985" y="1959769"/>
              <a:ext cx="1800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811191" y="2016919"/>
              <a:ext cx="1800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811191" y="2069306"/>
              <a:ext cx="1800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6944026" y="1841883"/>
              <a:ext cx="134117" cy="2923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19379" y="1802915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1</a:t>
              </a:r>
              <a:endParaRPr lang="zh-CN" altLang="en-US" sz="3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19379" y="1861792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2</a:t>
              </a:r>
              <a:endParaRPr lang="zh-CN" altLang="en-US" sz="3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16933" y="1918827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3</a:t>
              </a:r>
              <a:endParaRPr lang="zh-CN" altLang="en-US" sz="3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19379" y="1973329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4</a:t>
              </a:r>
              <a:endParaRPr lang="zh-CN" altLang="en-US" sz="3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46950" y="2028824"/>
              <a:ext cx="248786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00" b="1"/>
                <a:t>……</a:t>
              </a:r>
              <a:endParaRPr lang="zh-CN" altLang="en-US" sz="3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使用自己定义的观察者模式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54990" y="2839720"/>
            <a:ext cx="9936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使用自己定义的观察者模式非常麻烦</a:t>
            </a:r>
            <a:endParaRPr lang="zh-CN" altLang="en-US" sz="4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420" y="1104466"/>
            <a:ext cx="6830060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什么是 </a:t>
            </a:r>
            <a:r>
              <a:rPr lang="nl-NL" altLang="zh-CN" sz="3200" b="1" dirty="0">
                <a:solidFill>
                  <a:schemeClr val="accent1">
                    <a:lumMod val="75000"/>
                  </a:schemeClr>
                </a:solidFill>
              </a:rPr>
              <a:t>Android </a:t>
            </a:r>
            <a:r>
              <a:rPr lang="nl-NL" altLang="zh-CN" sz="3200" b="1" dirty="0" err="1">
                <a:solidFill>
                  <a:schemeClr val="accent1">
                    <a:lumMod val="75000"/>
                  </a:schemeClr>
                </a:solidFill>
              </a:rPr>
              <a:t>Jetpack</a:t>
            </a: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？</a:t>
            </a:r>
            <a:endParaRPr lang="zh-CN" altLang="nl-NL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SzPct val="150000"/>
            </a:pP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      </a:t>
            </a:r>
            <a:r>
              <a:rPr lang="en-US" altLang="zh-CN" sz="2400" dirty="0" smtClean="0">
                <a:solidFill>
                  <a:schemeClr val="accent6"/>
                </a:solidFill>
                <a:latin typeface="-apple-system" charset="0"/>
              </a:rPr>
              <a:t>Jetpack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是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软件组件的集合，可以使你更轻松地开发出色的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应用程序</a:t>
            </a: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。</a:t>
            </a:r>
            <a:endParaRPr lang="en-US" altLang="zh-CN" sz="2400" dirty="0">
              <a:solidFill>
                <a:schemeClr val="accent6"/>
              </a:solidFill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9420" y="2809994"/>
            <a:ext cx="6830060" cy="169277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谷歌发布</a:t>
            </a:r>
            <a:r>
              <a:rPr lang="en-US" altLang="zh-CN" sz="3200" dirty="0" err="1">
                <a:solidFill>
                  <a:srgbClr val="819198"/>
                </a:solidFill>
                <a:latin typeface="-apple-system-font" charset="0"/>
              </a:rPr>
              <a:t>JetPack</a:t>
            </a: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的目的是什么呢</a:t>
            </a:r>
            <a:r>
              <a:rPr lang="zh-CN" altLang="en-US" sz="3200" dirty="0" smtClean="0">
                <a:solidFill>
                  <a:srgbClr val="819198"/>
                </a:solidFill>
                <a:latin typeface="-apple-system-font" charset="0"/>
              </a:rPr>
              <a:t>？</a:t>
            </a:r>
            <a:endParaRPr lang="en-US" altLang="zh-CN" sz="3200" dirty="0" smtClean="0">
              <a:solidFill>
                <a:srgbClr val="819198"/>
              </a:solidFill>
              <a:latin typeface="-apple-system-fon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加速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开发</a:t>
            </a:r>
            <a:endParaRPr lang="en-US" altLang="zh-CN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减少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并消除样板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代码</a:t>
            </a:r>
            <a:endParaRPr lang="en-US" altLang="zh-C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构建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高品质，强大的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应用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50" y="1104466"/>
            <a:ext cx="4051300" cy="420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3" y="758850"/>
            <a:ext cx="1460500" cy="1460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359" y="720175"/>
            <a:ext cx="1473200" cy="146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150" y="758850"/>
            <a:ext cx="1473200" cy="1460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7136" y="746150"/>
            <a:ext cx="1460500" cy="1473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40493" y="214466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C000"/>
                </a:solidFill>
                <a:latin typeface="Roboto" charset="0"/>
              </a:rPr>
              <a:t>基础</a:t>
            </a:r>
            <a:endParaRPr lang="en-US" altLang="zh-CN" sz="2400" b="0" i="0" dirty="0">
              <a:solidFill>
                <a:srgbClr val="FFC000"/>
              </a:solidFill>
              <a:effectLst/>
              <a:latin typeface="Roboto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64974" y="221935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Roboto" charset="0"/>
              </a:rPr>
              <a:t>架构</a:t>
            </a:r>
            <a:endParaRPr lang="en-US" altLang="zh-CN" sz="2400" b="0" i="0" dirty="0">
              <a:solidFill>
                <a:schemeClr val="accent6">
                  <a:lumMod val="75000"/>
                </a:schemeClr>
              </a:solidFill>
              <a:effectLst/>
              <a:latin typeface="Roboto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39584" y="219896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Roboto" charset="0"/>
              </a:rPr>
              <a:t>行为</a:t>
            </a:r>
            <a:endParaRPr lang="en-US" altLang="zh-CN" sz="2400" b="0" i="0" dirty="0">
              <a:solidFill>
                <a:srgbClr val="FF0000"/>
              </a:solidFill>
              <a:effectLst/>
              <a:latin typeface="Roboto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45571" y="223205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Roboto" charset="0"/>
              </a:rPr>
              <a:t>UI</a:t>
            </a:r>
            <a:endParaRPr lang="en-US" altLang="zh-CN" sz="2400" b="0" i="0" dirty="0">
              <a:solidFill>
                <a:schemeClr val="accent1"/>
              </a:solidFill>
              <a:effectLst/>
              <a:latin typeface="Roboto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7947" y="2837975"/>
            <a:ext cx="1511952" cy="341632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AppCompat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Android KTX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Multidex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Test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22106" y="2841950"/>
            <a:ext cx="1881066" cy="3784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DataBinding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6"/>
                </a:solidFill>
              </a:rPr>
              <a:t>Lifecycles</a:t>
            </a:r>
            <a:endParaRPr lang="zh-CN" altLang="en-US" sz="28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LiveData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6"/>
                </a:solidFill>
              </a:rPr>
              <a:t>Navigation</a:t>
            </a:r>
            <a:endParaRPr lang="en-US" altLang="zh-CN" sz="24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Paging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Room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ViewModel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WorkManager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97570" y="2837975"/>
            <a:ext cx="2373297" cy="258532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Download </a:t>
            </a:r>
            <a:r>
              <a:rPr lang="zh-CN" altLang="en-US" b="1" dirty="0" smtClean="0">
                <a:solidFill>
                  <a:srgbClr val="FF0000"/>
                </a:solidFill>
              </a:rPr>
              <a:t>manager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Media </a:t>
            </a:r>
            <a:r>
              <a:rPr lang="zh-CN" altLang="en-US" b="1" dirty="0">
                <a:solidFill>
                  <a:srgbClr val="FF0000"/>
                </a:solidFill>
              </a:rPr>
              <a:t>&amp; </a:t>
            </a:r>
            <a:r>
              <a:rPr lang="zh-CN" altLang="en-US" b="1" dirty="0" smtClean="0">
                <a:solidFill>
                  <a:srgbClr val="FF0000"/>
                </a:solidFill>
              </a:rPr>
              <a:t>playback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Notifications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Permissions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Sharing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Slices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09079" y="2837975"/>
            <a:ext cx="2701871" cy="300082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Animation &amp; </a:t>
            </a:r>
            <a:r>
              <a:rPr lang="zh-CN" altLang="en-US" b="1" dirty="0" smtClean="0">
                <a:solidFill>
                  <a:schemeClr val="accent1"/>
                </a:solidFill>
              </a:rPr>
              <a:t>transitions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Auto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Emoji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FragmentLayout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Palette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TV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Wear </a:t>
            </a:r>
            <a:r>
              <a:rPr lang="zh-CN" altLang="en-US" b="1" dirty="0">
                <a:solidFill>
                  <a:schemeClr val="accent1"/>
                </a:solidFill>
              </a:rPr>
              <a:t>OS by Google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b="1" dirty="0" smtClean="0">
                <a:solidFill>
                  <a:schemeClr val="accent6"/>
                </a:solidFill>
                <a:sym typeface="+mn-ea"/>
              </a:rPr>
              <a:t>Lifecycles两步实现生命周期感知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DEB1ZA[D1B3WW49XYG{`${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" y="1783080"/>
            <a:ext cx="10058400" cy="2908935"/>
          </a:xfrm>
          <a:prstGeom prst="rect">
            <a:avLst/>
          </a:prstGeom>
        </p:spPr>
      </p:pic>
      <p:pic>
        <p:nvPicPr>
          <p:cNvPr id="3" name="图片 2" descr="C%P7865X@PF0}493EA~B]R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90" y="5466715"/>
            <a:ext cx="5790565" cy="809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0690" y="1414780"/>
            <a:ext cx="6765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第一步：需要实现生命周期感知的组件 实现</a:t>
            </a:r>
            <a:r>
              <a:rPr lang="en-US" altLang="zh-CN"/>
              <a:t>LifecycleObserver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05" y="5030470"/>
            <a:ext cx="7071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第二步：把实现了</a:t>
            </a:r>
            <a:r>
              <a:rPr lang="en-US" altLang="zh-CN">
                <a:sym typeface="+mn-ea"/>
              </a:rPr>
              <a:t>LifecycleObserver</a:t>
            </a:r>
            <a:r>
              <a:rPr lang="zh-CN" altLang="en-US">
                <a:sym typeface="+mn-ea"/>
              </a:rPr>
              <a:t>接口的组件添加到</a:t>
            </a:r>
            <a:r>
              <a:rPr lang="en-US" altLang="zh-CN">
                <a:sym typeface="+mn-ea"/>
              </a:rPr>
              <a:t>Lifecycle</a:t>
            </a:r>
            <a:r>
              <a:rPr lang="zh-CN" altLang="en-US">
                <a:sym typeface="+mn-ea"/>
              </a:rPr>
              <a:t>里面去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4028342" cy="369332"/>
            <a:chOff x="4060522" y="5638470"/>
            <a:chExt cx="4028342" cy="369332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endParaRPr 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生命周期探索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251676" y="4271620"/>
            <a:ext cx="1952625" cy="1018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895351" y="3595131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解决方案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202655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原因分析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1902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传统的解决方案</a:t>
            </a:r>
            <a:endParaRPr 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观察者模式</a:t>
            </a:r>
            <a:endParaRPr 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优雅的解决方案</a:t>
            </a:r>
            <a:endParaRPr 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什么是内存重启？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554990" y="1772285"/>
            <a:ext cx="59118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app运行在后台的时候，系统资源紧张的时候导致把app的资源全部回收（杀死app的进程），这时把app再从后台返回到前台时，app会重启</a:t>
            </a:r>
            <a:endParaRPr lang="zh-CN" altLang="en-US"/>
          </a:p>
        </p:txBody>
      </p:sp>
      <p:pic>
        <p:nvPicPr>
          <p:cNvPr id="5" name="图片 4" descr="29OMF685}ZP]UK9D]D068$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870" y="932815"/>
            <a:ext cx="3317875" cy="5975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4990" y="3221355"/>
            <a:ext cx="36487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# Kill the app by PID</a:t>
            </a:r>
            <a:endParaRPr lang="zh-CN" altLang="en-US"/>
          </a:p>
          <a:p>
            <a:r>
              <a:rPr lang="zh-CN" altLang="en-US"/>
              <a:t>adb shell kill -9 </a:t>
            </a:r>
            <a:r>
              <a:rPr lang="en-US" altLang="zh-CN"/>
              <a:t>pid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，怎么办？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685800" y="2360930"/>
            <a:ext cx="938593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1、我以后再给代码加注释。</a:t>
            </a:r>
            <a:endParaRPr lang="zh-CN" altLang="en-US"/>
          </a:p>
          <a:p>
            <a:r>
              <a:rPr lang="zh-CN" altLang="en-US"/>
              <a:t>2、这只是临时的办法，发布版本中我当然不会这样写。</a:t>
            </a:r>
            <a:endParaRPr lang="zh-CN" altLang="en-US"/>
          </a:p>
          <a:p>
            <a:r>
              <a:rPr lang="zh-CN" altLang="en-US"/>
              <a:t>3、已经开发完了。只剩下几个小问题需要处理。</a:t>
            </a:r>
            <a:endParaRPr lang="zh-CN" altLang="en-US"/>
          </a:p>
          <a:p>
            <a:r>
              <a:rPr lang="zh-CN" altLang="en-US"/>
              <a:t>4、这很简单，我几天就能完成。</a:t>
            </a:r>
            <a:endParaRPr lang="zh-CN" altLang="en-US"/>
          </a:p>
          <a:p>
            <a:r>
              <a:rPr lang="zh-CN" altLang="en-US"/>
              <a:t>5、开发：这需要10天   老板：5天能完成吗？  开发：可以！</a:t>
            </a:r>
            <a:endParaRPr lang="zh-CN" altLang="en-US"/>
          </a:p>
          <a:p>
            <a:r>
              <a:rPr lang="zh-CN" altLang="en-US"/>
              <a:t>6、TODO</a:t>
            </a:r>
            <a:endParaRPr lang="zh-CN" altLang="en-US"/>
          </a:p>
          <a:p>
            <a:r>
              <a:rPr lang="zh-CN" altLang="en-US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7、不可能，在我机器上是好的…</a:t>
            </a:r>
            <a:endParaRPr lang="zh-CN" altLang="en-US" sz="480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/>
              <a:t>8、这不需要测试，肯定是好的！</a:t>
            </a:r>
            <a:endParaRPr lang="zh-CN" altLang="en-US"/>
          </a:p>
          <a:p>
            <a:r>
              <a:rPr lang="zh-CN" altLang="en-US"/>
              <a:t>9、以前就有这个问题。</a:t>
            </a:r>
            <a:endParaRPr lang="zh-CN" altLang="en-US"/>
          </a:p>
          <a:p>
            <a:r>
              <a:rPr lang="zh-CN" altLang="en-US"/>
              <a:t>10、只需要改一行代码，不会影响其它程序的。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5800" y="1351915"/>
            <a:ext cx="4094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程序员十大谎言</a:t>
            </a:r>
            <a:endParaRPr lang="zh-CN" altLang="en-US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，怎么办？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5" name="文本框 4"/>
          <p:cNvSpPr txBox="1"/>
          <p:nvPr/>
        </p:nvSpPr>
        <p:spPr>
          <a:xfrm>
            <a:off x="554990" y="1410335"/>
            <a:ext cx="535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既然这家伙在别人的机器上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getActivity=null,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那我就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</a:t>
            </a:r>
            <a:endParaRPr lang="en-US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 descr="_CZ1{1P3S4]CE}VWF8DFP9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863725"/>
            <a:ext cx="10058400" cy="22548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1500" y="435356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这种方式有什么缺点：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4710" y="4915535"/>
            <a:ext cx="638111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导致我们的</a:t>
            </a:r>
            <a:r>
              <a:rPr lang="en-US" altLang="zh-CN"/>
              <a:t>Fragment</a:t>
            </a:r>
            <a:r>
              <a:rPr lang="zh-CN" altLang="en-US"/>
              <a:t>里面到处充斥着这种代码，看着让人不爽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实现不优雅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可复用性低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6940" y="4923155"/>
            <a:ext cx="7120255" cy="60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5" name="图片 4" descr="fragmentlifecycle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-131445"/>
            <a:ext cx="3517900" cy="6984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，怎么办？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5" name="文本框 4"/>
          <p:cNvSpPr txBox="1"/>
          <p:nvPr/>
        </p:nvSpPr>
        <p:spPr>
          <a:xfrm>
            <a:off x="464185" y="1111250"/>
            <a:ext cx="535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既然这家伙在别人的机器上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getActivity=null,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那我就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1500" y="435356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这种方式有什么缺点：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0265" y="489077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存在内存泄漏的风险</a:t>
            </a:r>
            <a:endParaRPr lang="zh-CN"/>
          </a:p>
        </p:txBody>
      </p:sp>
      <p:sp>
        <p:nvSpPr>
          <p:cNvPr id="3" name="矩形 2"/>
          <p:cNvSpPr/>
          <p:nvPr/>
        </p:nvSpPr>
        <p:spPr>
          <a:xfrm>
            <a:off x="850265" y="4862830"/>
            <a:ext cx="2431415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@PWIG@YA5D]P)0R@BO4$~P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071370"/>
            <a:ext cx="4857115" cy="990600"/>
          </a:xfrm>
          <a:prstGeom prst="rect">
            <a:avLst/>
          </a:prstGeom>
        </p:spPr>
      </p:pic>
      <p:pic>
        <p:nvPicPr>
          <p:cNvPr id="10" name="图片 9" descr="KC(YH)JFYW2I8QPN_W78P7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441065"/>
            <a:ext cx="8123555" cy="42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bldLvl="0" animBg="1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2218</Words>
  <Application>WPS 演示</Application>
  <PresentationFormat>宽屏</PresentationFormat>
  <Paragraphs>227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Verdana</vt:lpstr>
      <vt:lpstr>Arial Unicode MS</vt:lpstr>
      <vt:lpstr>等线 Light</vt:lpstr>
      <vt:lpstr>Yu Gothic UI Light</vt:lpstr>
      <vt:lpstr>-apple-system</vt:lpstr>
      <vt:lpstr>-apple-system-font</vt:lpstr>
      <vt:lpstr>Roboto</vt:lpstr>
      <vt:lpstr>Segoe Print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xiangxue</cp:lastModifiedBy>
  <cp:revision>4903</cp:revision>
  <dcterms:created xsi:type="dcterms:W3CDTF">2016-08-30T15:34:00Z</dcterms:created>
  <dcterms:modified xsi:type="dcterms:W3CDTF">2018-11-06T10:05:47Z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