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381" r:id="rId4"/>
    <p:sldId id="561" r:id="rId5"/>
    <p:sldId id="562" r:id="rId6"/>
    <p:sldId id="563" r:id="rId8"/>
    <p:sldId id="604" r:id="rId9"/>
    <p:sldId id="700" r:id="rId10"/>
    <p:sldId id="701" r:id="rId11"/>
    <p:sldId id="702" r:id="rId12"/>
    <p:sldId id="703" r:id="rId13"/>
    <p:sldId id="704" r:id="rId14"/>
    <p:sldId id="719" r:id="rId15"/>
    <p:sldId id="619" r:id="rId16"/>
    <p:sldId id="618" r:id="rId17"/>
    <p:sldId id="688" r:id="rId18"/>
    <p:sldId id="674" r:id="rId19"/>
    <p:sldId id="655" r:id="rId20"/>
    <p:sldId id="596" r:id="rId21"/>
    <p:sldId id="638" r:id="rId22"/>
    <p:sldId id="675" r:id="rId23"/>
    <p:sldId id="676" r:id="rId24"/>
    <p:sldId id="629" r:id="rId25"/>
    <p:sldId id="684" r:id="rId26"/>
    <p:sldId id="677" r:id="rId27"/>
    <p:sldId id="654" r:id="rId28"/>
    <p:sldId id="350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4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176" y="368"/>
      </p:cViewPr>
      <p:guideLst>
        <p:guide orient="horz" pos="2084"/>
        <p:guide pos="381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star8521/p/4977912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猫大叫一声，所有的老鼠都开始逃跑，主人被惊醒。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56.xml"/><Relationship Id="rId17" Type="http://schemas.openxmlformats.org/officeDocument/2006/relationships/tags" Target="../tags/tag55.xml"/><Relationship Id="rId16" Type="http://schemas.openxmlformats.org/officeDocument/2006/relationships/tags" Target="../tags/tag54.xml"/><Relationship Id="rId15" Type="http://schemas.openxmlformats.org/officeDocument/2006/relationships/tags" Target="../tags/tag53.xml"/><Relationship Id="rId14" Type="http://schemas.openxmlformats.org/officeDocument/2006/relationships/tags" Target="../tags/tag5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tags" Target="../tags/tag3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82.xml"/><Relationship Id="rId17" Type="http://schemas.openxmlformats.org/officeDocument/2006/relationships/tags" Target="../tags/tag81.xml"/><Relationship Id="rId16" Type="http://schemas.openxmlformats.org/officeDocument/2006/relationships/tags" Target="../tags/tag80.xml"/><Relationship Id="rId15" Type="http://schemas.openxmlformats.org/officeDocument/2006/relationships/tags" Target="../tags/tag79.xml"/><Relationship Id="rId14" Type="http://schemas.openxmlformats.org/officeDocument/2006/relationships/tags" Target="../tags/tag78.xml"/><Relationship Id="rId13" Type="http://schemas.openxmlformats.org/officeDocument/2006/relationships/tags" Target="../tags/tag77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tags" Target="../tags/tag65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jpeg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104.xml"/><Relationship Id="rId17" Type="http://schemas.openxmlformats.org/officeDocument/2006/relationships/tags" Target="../tags/tag103.xml"/><Relationship Id="rId16" Type="http://schemas.openxmlformats.org/officeDocument/2006/relationships/tags" Target="../tags/tag102.xml"/><Relationship Id="rId15" Type="http://schemas.openxmlformats.org/officeDocument/2006/relationships/tags" Target="../tags/tag101.xml"/><Relationship Id="rId14" Type="http://schemas.openxmlformats.org/officeDocument/2006/relationships/tags" Target="../tags/tag100.xml"/><Relationship Id="rId13" Type="http://schemas.openxmlformats.org/officeDocument/2006/relationships/tags" Target="../tags/tag99.xml"/><Relationship Id="rId12" Type="http://schemas.openxmlformats.org/officeDocument/2006/relationships/tags" Target="../tags/tag98.xml"/><Relationship Id="rId11" Type="http://schemas.openxmlformats.org/officeDocument/2006/relationships/tags" Target="../tags/tag97.xml"/><Relationship Id="rId10" Type="http://schemas.openxmlformats.org/officeDocument/2006/relationships/tags" Target="../tags/tag96.xml"/><Relationship Id="rId1" Type="http://schemas.openxmlformats.org/officeDocument/2006/relationships/tags" Target="../tags/tag87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6.xml"/><Relationship Id="rId1" Type="http://schemas.openxmlformats.org/officeDocument/2006/relationships/tags" Target="../tags/tag105.xm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25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2828925" y="4206875"/>
            <a:ext cx="6097588" cy="29686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 fontAlgn="auto"/>
            <a:r>
              <a:rPr lang="en-US" altLang="zh-CN" sz="1335" strike="noStrike" noProof="1" smtClean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THANK </a:t>
            </a:r>
            <a:r>
              <a:rPr lang="en-US" altLang="zh-CN" sz="1335" strike="noStrike" noProof="1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YOU FOR WATCHING</a:t>
            </a:r>
            <a:endParaRPr lang="zh-CN" altLang="en-US" sz="1335" strike="noStrike" noProof="1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1" name="PA_组合 20"/>
          <p:cNvGrpSpPr/>
          <p:nvPr/>
        </p:nvGrpSpPr>
        <p:grpSpPr>
          <a:xfrm>
            <a:off x="-25400" y="3955098"/>
            <a:ext cx="12192000" cy="71437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7897" name="Picture 5" descr="C:\Users\dev\Desktop\x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0" y="420688"/>
            <a:ext cx="1331913" cy="1331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8" name="文本框 1"/>
          <p:cNvSpPr txBox="1"/>
          <p:nvPr/>
        </p:nvSpPr>
        <p:spPr>
          <a:xfrm>
            <a:off x="2219325" y="1861185"/>
            <a:ext cx="7915275" cy="8788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60000"/>
              </a:lnSpc>
            </a:pPr>
            <a:r>
              <a:rPr lang="zh-CN" altLang="en-US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注解</a:t>
            </a:r>
            <a:endParaRPr lang="zh-CN" altLang="en-US" sz="3200" dirty="0" smtClean="0">
              <a:solidFill>
                <a:srgbClr val="FF0000"/>
              </a:solidFill>
              <a:latin typeface="等线" panose="02010600030101010101" charset="-122"/>
              <a:ea typeface="宋体" panose="02010600030101010101" pitchFamily="2" charset="-122"/>
            </a:endParaRPr>
          </a:p>
        </p:txBody>
      </p:sp>
      <p:grpSp>
        <p:nvGrpSpPr>
          <p:cNvPr id="37899" name="组合 1"/>
          <p:cNvGrpSpPr/>
          <p:nvPr/>
        </p:nvGrpSpPr>
        <p:grpSpPr>
          <a:xfrm>
            <a:off x="4269105" y="4504062"/>
            <a:ext cx="4092877" cy="369332"/>
            <a:chOff x="1139058" y="5604513"/>
            <a:chExt cx="4093013" cy="368776"/>
          </a:xfrm>
        </p:grpSpPr>
        <p:grpSp>
          <p:nvGrpSpPr>
            <p:cNvPr id="37900" name="PA_组合 23"/>
            <p:cNvGrpSpPr/>
            <p:nvPr/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2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3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05" name="PA_文本框 19"/>
            <p:cNvSpPr txBox="1"/>
            <p:nvPr>
              <p:custDataLst>
                <p:tags r:id="rId3"/>
              </p:custDataLst>
            </p:nvPr>
          </p:nvSpPr>
          <p:spPr>
            <a:xfrm>
              <a:off x="1498233" y="5604513"/>
              <a:ext cx="3733838" cy="3687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defTabSz="1219200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2124346685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906" name="组合 2"/>
          <p:cNvGrpSpPr/>
          <p:nvPr/>
        </p:nvGrpSpPr>
        <p:grpSpPr>
          <a:xfrm>
            <a:off x="4319588" y="5273675"/>
            <a:ext cx="4000500" cy="368300"/>
            <a:chOff x="4060522" y="5638470"/>
            <a:chExt cx="4001459" cy="367746"/>
          </a:xfrm>
        </p:grpSpPr>
        <p:grpSp>
          <p:nvGrpSpPr>
            <p:cNvPr id="37907" name="PA_组合 14"/>
            <p:cNvGrpSpPr/>
            <p:nvPr/>
          </p:nvGrpSpPr>
          <p:grpSpPr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9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9" name="Group 16"/>
              <p:cNvGrpSpPr/>
              <p:nvPr/>
            </p:nvGrpSpPr>
            <p:grpSpPr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10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12" name="PA_文本框 20"/>
            <p:cNvSpPr txBox="1"/>
            <p:nvPr>
              <p:custDataLst>
                <p:tags r:id="rId4"/>
              </p:custDataLst>
            </p:nvPr>
          </p:nvSpPr>
          <p:spPr>
            <a:xfrm>
              <a:off x="4411254" y="5638470"/>
              <a:ext cx="3650727" cy="3677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defTabSz="1219200"/>
              <a:r>
                <a:rPr lang="zh-CN" altLang="en-US"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 b="1"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2133576719</a:t>
              </a:r>
              <a:endParaRPr lang="en-US" altLang="zh-CN" b="1" dirty="0">
                <a:solidFill>
                  <a:srgbClr val="7A7A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366068" y="3012440"/>
            <a:ext cx="162052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just"/>
            <a:r>
              <a:rPr lang="en-US" altLang="zh-CN">
                <a:solidFill>
                  <a:schemeClr val="accent4"/>
                </a:solidFill>
                <a:effectLst/>
              </a:rPr>
              <a:t>15:35</a:t>
            </a:r>
            <a:r>
              <a:rPr lang="zh-CN" altLang="en-US">
                <a:solidFill>
                  <a:schemeClr val="accent4"/>
                </a:solidFill>
                <a:effectLst/>
              </a:rPr>
              <a:t>正式上课</a:t>
            </a:r>
            <a:endParaRPr lang="zh-CN" altLang="en-US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77190"/>
            <a:ext cx="254000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@Target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1825" y="1301750"/>
            <a:ext cx="48120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表示该注解用于什么地方。默认值为任何元素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31825" y="2304415"/>
            <a:ext cx="796099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● </a:t>
            </a:r>
            <a:r>
              <a:rPr lang="zh-CN" altLang="en-US"/>
              <a:t>ElementType.CONSTRUCTOR:用于描述构造器</a:t>
            </a:r>
            <a:endParaRPr lang="zh-CN" altLang="en-US"/>
          </a:p>
          <a:p>
            <a:r>
              <a:rPr lang="zh-CN" altLang="en-US"/>
              <a:t>  ● ElementType.FIELD:成员变量、对象、属性（包括enum实例）</a:t>
            </a:r>
            <a:endParaRPr lang="zh-CN" altLang="en-US"/>
          </a:p>
          <a:p>
            <a:r>
              <a:rPr lang="zh-CN" altLang="en-US"/>
              <a:t>  ● ElementType.LOCAL_VARIABLE:用于描述局部变量</a:t>
            </a:r>
            <a:endParaRPr lang="zh-CN" altLang="en-US"/>
          </a:p>
          <a:p>
            <a:r>
              <a:rPr lang="zh-CN" altLang="en-US"/>
              <a:t>  ● ElementType.METHOD:用于描述方法</a:t>
            </a:r>
            <a:endParaRPr lang="zh-CN" altLang="en-US"/>
          </a:p>
          <a:p>
            <a:r>
              <a:rPr lang="zh-CN" altLang="en-US"/>
              <a:t>  ● ElementType.PACKAGE:用于描述包</a:t>
            </a:r>
            <a:endParaRPr lang="zh-CN" altLang="en-US"/>
          </a:p>
          <a:p>
            <a:r>
              <a:rPr lang="zh-CN" altLang="en-US"/>
              <a:t>  ● ElementType.PARAMETER:用于描述参数</a:t>
            </a:r>
            <a:endParaRPr lang="zh-CN" altLang="en-US"/>
          </a:p>
          <a:p>
            <a:r>
              <a:rPr lang="zh-CN" altLang="en-US"/>
              <a:t>  ● ElementType.TYPE:用于描述类、接口(包括注解类型) 或enum声明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68300"/>
            <a:ext cx="464058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自定义注解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990" y="1698625"/>
            <a:ext cx="916622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1. Annotation型定义为@interface, 所有的Annotation会自动继承java.lang.Annotation这一接口,并且不能再去继承别的类或是接口.</a:t>
            </a:r>
            <a:endParaRPr lang="zh-CN" altLang="en-US"/>
          </a:p>
          <a:p>
            <a:r>
              <a:rPr lang="zh-CN" altLang="en-US"/>
              <a:t>2. 参数成员只能用public或默认(default)这两个访问权修饰</a:t>
            </a:r>
            <a:endParaRPr lang="zh-CN" altLang="en-US"/>
          </a:p>
          <a:p>
            <a:r>
              <a:rPr lang="zh-CN" altLang="en-US"/>
              <a:t>3. 参数成员只能用基本类型byte,short,char,int,long,float,double,boolean八种基本数据类型和String、Enum、Class、annotations等数据类型,以及这一些类型的数组.</a:t>
            </a:r>
            <a:endParaRPr lang="zh-CN" altLang="en-US"/>
          </a:p>
          <a:p>
            <a:r>
              <a:rPr lang="zh-CN" altLang="en-US"/>
              <a:t>4. 要获取类方法和字段的注解信息，必须通过Java的反射技术来获取 Annotation对象,因为你除此之外没有别的获取注解对象的方法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66217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代理模式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4" name="图片 3" descr="77Z}R7$15CZ5[YB[A9`HBX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605" y="1060450"/>
            <a:ext cx="7038340" cy="5476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业务场景</a:t>
            </a:r>
            <a:endParaRPr lang="zh-CN" altLang="en-US" sz="266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5" name="文本框 4"/>
          <p:cNvSpPr txBox="1"/>
          <p:nvPr/>
        </p:nvSpPr>
        <p:spPr>
          <a:xfrm>
            <a:off x="768350" y="1452880"/>
            <a:ext cx="547624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“资深”挤奶工牛耿（王宝强）在奶牛场上班，过年了，农场老板拖欠工资，这种情况下</a:t>
            </a:r>
            <a:r>
              <a:rPr lang="zh-CN" altLang="en-US">
                <a:sym typeface="+mn-ea"/>
              </a:rPr>
              <a:t>牛耿被逼无奈，只好通过法律途径来解决问题，但是我们的牛耿他不清楚诉讼的流程啊，所以势必要请一个律师来作为自己的诉讼代理人，帮忙处理诉讼的事情。</a:t>
            </a:r>
            <a:endParaRPr lang="zh-CN" altLang="en-US">
              <a:sym typeface="+mn-ea"/>
            </a:endParaRPr>
          </a:p>
        </p:txBody>
      </p:sp>
      <p:pic>
        <p:nvPicPr>
          <p:cNvPr id="6" name="图片 5" descr="XPD@%UB8@[IR6MW)XQ09P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845" y="3637280"/>
            <a:ext cx="6781165" cy="1085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66217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换肤关键点</a:t>
            </a:r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LayoutInflater.Factory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6" name="文本框 5"/>
          <p:cNvSpPr txBox="1"/>
          <p:nvPr/>
        </p:nvSpPr>
        <p:spPr>
          <a:xfrm>
            <a:off x="483870" y="1353820"/>
            <a:ext cx="32219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LayoutInflater.Factory能干什么？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54990" y="2162175"/>
            <a:ext cx="49822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通过 LayoutInflater 创建View时候的一个回调，可以通过LayoutInflater.Factory来改造 XML 中存在的 tag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54990" y="3521075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LayoutInflater.Factory2有什么不同？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54990" y="4575810"/>
            <a:ext cx="36353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可以对创建 View 的 Parent 进行控制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14680" y="1722120"/>
            <a:ext cx="5346065" cy="1526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14680" y="4166235"/>
            <a:ext cx="5346065" cy="1526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850900" y="3429000"/>
            <a:ext cx="2378710" cy="2527935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73761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6"/>
            </p:custDataLst>
          </p:nvPr>
        </p:nvGrpSpPr>
        <p:grpSpPr>
          <a:xfrm>
            <a:off x="652643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7"/>
            </p:custDataLst>
          </p:nvPr>
        </p:nvSpPr>
        <p:spPr>
          <a:xfrm>
            <a:off x="6499551" y="4149053"/>
            <a:ext cx="220719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换肤框架中哪些资源我们可以hook？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换肤架构手写实战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8"/>
            </p:custDataLst>
          </p:nvPr>
        </p:nvSpPr>
        <p:spPr>
          <a:xfrm>
            <a:off x="1002030" y="4149090"/>
            <a:ext cx="2109470" cy="194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setContentView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流程解析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LayoutInflater布局算法是如何运算的？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9"/>
            </p:custDataLst>
          </p:nvPr>
        </p:nvSpPr>
        <p:spPr>
          <a:xfrm>
            <a:off x="7240495" y="3556386"/>
            <a:ext cx="5892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换肤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0"/>
            </p:custDataLst>
          </p:nvPr>
        </p:nvSpPr>
        <p:spPr>
          <a:xfrm>
            <a:off x="868680" y="3348990"/>
            <a:ext cx="246507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/>
            <a:r>
              <a:rPr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setContentView内核都做了什么？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06545" y="2658745"/>
            <a:ext cx="2112010" cy="36372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2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3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4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PA_任意多边形 10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50139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9" name="PA_组合 73"/>
          <p:cNvGrpSpPr/>
          <p:nvPr>
            <p:custDataLst>
              <p:tags r:id="rId16"/>
            </p:custDataLst>
          </p:nvPr>
        </p:nvGrpSpPr>
        <p:grpSpPr>
          <a:xfrm>
            <a:off x="4164235" y="3548380"/>
            <a:ext cx="2016723" cy="2527653"/>
            <a:chOff x="522514" y="3027330"/>
            <a:chExt cx="1512542" cy="1440160"/>
          </a:xfrm>
        </p:grpSpPr>
        <p:sp>
          <p:nvSpPr>
            <p:cNvPr id="10" name="矩形 9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PA_矩形 59"/>
          <p:cNvSpPr/>
          <p:nvPr>
            <p:custDataLst>
              <p:tags r:id="rId17"/>
            </p:custDataLst>
          </p:nvPr>
        </p:nvSpPr>
        <p:spPr>
          <a:xfrm>
            <a:off x="4069080" y="4149090"/>
            <a:ext cx="2070735" cy="709295"/>
          </a:xfrm>
          <a:prstGeom prst="rect">
            <a:avLst/>
          </a:prstGeom>
        </p:spPr>
        <p:txBody>
          <a:bodyPr wrap="square">
            <a:spAutoFit/>
          </a:bodyPr>
          <a:p>
            <a:pPr algn="l" defTabSz="1218565">
              <a:lnSpc>
                <a:spcPct val="150000"/>
              </a:lnSpc>
            </a:pPr>
            <a:r>
              <a:rPr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AssetManager资源大管家为我所用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PA_矩形 64"/>
          <p:cNvSpPr/>
          <p:nvPr>
            <p:custDataLst>
              <p:tags r:id="rId18"/>
            </p:custDataLst>
          </p:nvPr>
        </p:nvSpPr>
        <p:spPr>
          <a:xfrm>
            <a:off x="4573495" y="3556386"/>
            <a:ext cx="11988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插件化探究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3" grpId="0" bldLvl="0" animBg="1"/>
      <p:bldP spid="60" grpId="0"/>
      <p:bldP spid="61" grpId="0"/>
      <p:bldP spid="65" grpId="0"/>
      <p:bldP spid="66" grpId="0"/>
      <p:bldP spid="43" grpId="0" bldLvl="0" animBg="1"/>
      <p:bldP spid="51" grpId="0" animBg="1" autoUpdateAnimBg="0"/>
      <p:bldP spid="53" grpId="0"/>
      <p:bldP spid="3" grpId="0" bldLvl="0" animBg="1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AssetManager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大管家能做什么</a:t>
            </a:r>
            <a:endParaRPr lang="zh-CN" altLang="en-US" sz="266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8" name="文本框 7"/>
          <p:cNvSpPr txBox="1"/>
          <p:nvPr/>
        </p:nvSpPr>
        <p:spPr>
          <a:xfrm>
            <a:off x="2694305" y="2714625"/>
            <a:ext cx="7190740" cy="70675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访问文本、图片、颜色等资源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如何获取 AssetManager 对象</a:t>
            </a:r>
            <a:endParaRPr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3" name="文本框 2"/>
          <p:cNvSpPr txBox="1"/>
          <p:nvPr/>
        </p:nvSpPr>
        <p:spPr>
          <a:xfrm>
            <a:off x="626110" y="1549400"/>
            <a:ext cx="56108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context .getAssets() 可用获取当前上下文环境的 AssetManager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26110" y="2620010"/>
            <a:ext cx="42875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利用反射 AssetManager.class.newInstance()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370570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如何通过 AssetManager 对象获取插件中apk的资源</a:t>
            </a:r>
            <a:endParaRPr sz="266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4" name="图片 3" descr="XPW5G_9G)_C2QYE8{EOW1$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90" y="1259205"/>
            <a:ext cx="6685915" cy="1752600"/>
          </a:xfrm>
          <a:prstGeom prst="rect">
            <a:avLst/>
          </a:prstGeom>
        </p:spPr>
      </p:pic>
      <p:pic>
        <p:nvPicPr>
          <p:cNvPr id="5" name="图片 4" descr="Y8BH3N7~@BEQ$FP4@KLY`0J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90" y="4368800"/>
            <a:ext cx="10058400" cy="13449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7220" y="3770630"/>
            <a:ext cx="2883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@hide</a:t>
            </a:r>
            <a:r>
              <a:rPr lang="zh-CN" altLang="en-US"/>
              <a:t>方法，通过反射获取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370570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如何通过 AssetManager 对象获取插件中apk的资源</a:t>
            </a:r>
            <a:endParaRPr sz="266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6" name="文本框 5"/>
          <p:cNvSpPr txBox="1"/>
          <p:nvPr/>
        </p:nvSpPr>
        <p:spPr>
          <a:xfrm>
            <a:off x="854710" y="1330960"/>
            <a:ext cx="31483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返回R.java中的任何资源id</a:t>
            </a:r>
            <a:endParaRPr lang="zh-CN" altLang="en-US"/>
          </a:p>
        </p:txBody>
      </p:sp>
      <p:pic>
        <p:nvPicPr>
          <p:cNvPr id="8" name="图片 7" descr="2G`D`{Q2C_N[3[18LEZ]WK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95" y="1870075"/>
            <a:ext cx="6571615" cy="647700"/>
          </a:xfrm>
          <a:prstGeom prst="rect">
            <a:avLst/>
          </a:prstGeom>
        </p:spPr>
      </p:pic>
      <p:pic>
        <p:nvPicPr>
          <p:cNvPr id="9" name="图片 8" descr="UDPLDS}WM65]NJPZ}Y8YUHV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90" y="4255135"/>
            <a:ext cx="7352665" cy="7239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54710" y="3770630"/>
            <a:ext cx="2482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根据</a:t>
            </a:r>
            <a:r>
              <a:rPr lang="en-US" altLang="zh-CN"/>
              <a:t>resid</a:t>
            </a:r>
            <a:r>
              <a:rPr lang="zh-CN" altLang="en-US"/>
              <a:t>返回资源名称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讲师简介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819910" y="2091055"/>
            <a:ext cx="4937760" cy="812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-Zero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系统架构师、项目经理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TextBox 16"/>
          <p:cNvSpPr txBox="1"/>
          <p:nvPr/>
        </p:nvSpPr>
        <p:spPr>
          <a:xfrm>
            <a:off x="1873250" y="2973070"/>
            <a:ext cx="4126230" cy="3323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前阿里P7移动架构师，曾就职于Nubia等一线互联网公司。有多年的项目研发经验，精通Android 高级控件开发，性能优化，多种开源框架开发经验，热爱代码，对Android情有独钟，讲课生动，有激情。</a:t>
            </a:r>
            <a:endParaRPr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◆ </a:t>
            </a:r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QQ：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2124346685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513" y="209122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850900" y="3429000"/>
            <a:ext cx="2378710" cy="2527935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73761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6"/>
            </p:custDataLst>
          </p:nvPr>
        </p:nvGrpSpPr>
        <p:grpSpPr>
          <a:xfrm>
            <a:off x="652643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7"/>
            </p:custDataLst>
          </p:nvPr>
        </p:nvSpPr>
        <p:spPr>
          <a:xfrm>
            <a:off x="6499551" y="4149053"/>
            <a:ext cx="220719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换肤框架中哪些资源我们可以hook？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换肤架构手写实战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8"/>
            </p:custDataLst>
          </p:nvPr>
        </p:nvSpPr>
        <p:spPr>
          <a:xfrm>
            <a:off x="1002030" y="4149090"/>
            <a:ext cx="2109470" cy="194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setContentView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流程解析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LayoutInflater布局算法是如何运算的？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9"/>
            </p:custDataLst>
          </p:nvPr>
        </p:nvSpPr>
        <p:spPr>
          <a:xfrm>
            <a:off x="7240495" y="3556386"/>
            <a:ext cx="5892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换肤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0"/>
            </p:custDataLst>
          </p:nvPr>
        </p:nvSpPr>
        <p:spPr>
          <a:xfrm>
            <a:off x="868680" y="3348990"/>
            <a:ext cx="246507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/>
            <a:r>
              <a:rPr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setContentView内核都做了什么？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78270" y="2658745"/>
            <a:ext cx="2112010" cy="36372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2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3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4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PA_任意多边形 10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50139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9" name="PA_组合 73"/>
          <p:cNvGrpSpPr/>
          <p:nvPr>
            <p:custDataLst>
              <p:tags r:id="rId16"/>
            </p:custDataLst>
          </p:nvPr>
        </p:nvGrpSpPr>
        <p:grpSpPr>
          <a:xfrm>
            <a:off x="4164235" y="3548380"/>
            <a:ext cx="2016723" cy="2527653"/>
            <a:chOff x="522514" y="3027330"/>
            <a:chExt cx="1512542" cy="1440160"/>
          </a:xfrm>
        </p:grpSpPr>
        <p:sp>
          <p:nvSpPr>
            <p:cNvPr id="10" name="矩形 9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PA_矩形 59"/>
          <p:cNvSpPr/>
          <p:nvPr>
            <p:custDataLst>
              <p:tags r:id="rId17"/>
            </p:custDataLst>
          </p:nvPr>
        </p:nvSpPr>
        <p:spPr>
          <a:xfrm>
            <a:off x="4069080" y="4149090"/>
            <a:ext cx="2070735" cy="709295"/>
          </a:xfrm>
          <a:prstGeom prst="rect">
            <a:avLst/>
          </a:prstGeom>
        </p:spPr>
        <p:txBody>
          <a:bodyPr wrap="square">
            <a:spAutoFit/>
          </a:bodyPr>
          <a:p>
            <a:pPr algn="l" defTabSz="1218565">
              <a:lnSpc>
                <a:spcPct val="150000"/>
              </a:lnSpc>
            </a:pPr>
            <a:r>
              <a:rPr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AssetManager资源大管家为我所用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PA_矩形 64"/>
          <p:cNvSpPr/>
          <p:nvPr>
            <p:custDataLst>
              <p:tags r:id="rId18"/>
            </p:custDataLst>
          </p:nvPr>
        </p:nvSpPr>
        <p:spPr>
          <a:xfrm>
            <a:off x="4573495" y="3556386"/>
            <a:ext cx="11988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插件化探究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3" grpId="0" bldLvl="0" animBg="1"/>
      <p:bldP spid="60" grpId="0"/>
      <p:bldP spid="61" grpId="0"/>
      <p:bldP spid="65" grpId="0"/>
      <p:bldP spid="66" grpId="0"/>
      <p:bldP spid="43" grpId="0" bldLvl="0" animBg="1"/>
      <p:bldP spid="51" grpId="0" animBg="1" autoUpdateAnimBg="0"/>
      <p:bldP spid="53" grpId="0"/>
      <p:bldP spid="3" grpId="0" bldLvl="0" animBg="1"/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98563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</a:bodyPr>
          <a:lstStyle/>
          <a:p>
            <a:pPr defTabSz="1218565"/>
            <a:r>
              <a:rPr lang="zh-CN" altLang="en-US" sz="266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换肤框架中哪些资源我们可以hook？</a:t>
            </a:r>
            <a:endParaRPr lang="zh-CN" altLang="en-US" sz="266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5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08" y="1557207"/>
            <a:ext cx="3854450" cy="385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 descr="]CR}F2(`D1W@1D6~`J`EF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3165" y="1910080"/>
            <a:ext cx="2866390" cy="30378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96790" y="2026285"/>
            <a:ext cx="2030095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Color</a:t>
            </a:r>
            <a:endParaRPr lang="en-US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Drawable</a:t>
            </a:r>
            <a:endParaRPr lang="en-US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string</a:t>
            </a:r>
            <a:endParaRPr lang="en-US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Anim</a:t>
            </a:r>
            <a:endParaRPr lang="en-US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Font</a:t>
            </a:r>
            <a:endParaRPr lang="en-US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55660" y="1710690"/>
            <a:ext cx="3223895" cy="3436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08170" y="1557020"/>
            <a:ext cx="3223895" cy="3436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98563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换肤思路</a:t>
            </a:r>
            <a:endParaRPr lang="zh-CN" altLang="en-US" sz="266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20090" y="1624330"/>
            <a:ext cx="46259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1. 在setContentView的时候hook布局文件中View的创建过程中，收集支持换肤的view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20090" y="2924810"/>
            <a:ext cx="44157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2. 通过AssetManager的addAssetPath方法加载外部资源，实现插件化换肤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850900" y="3429000"/>
            <a:ext cx="2378710" cy="2527935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73761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6"/>
            </p:custDataLst>
          </p:nvPr>
        </p:nvGrpSpPr>
        <p:grpSpPr>
          <a:xfrm>
            <a:off x="652643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7"/>
            </p:custDataLst>
          </p:nvPr>
        </p:nvSpPr>
        <p:spPr>
          <a:xfrm>
            <a:off x="6499551" y="4149053"/>
            <a:ext cx="220719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换肤框架中哪些资源我们可以hook？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换肤架构手写实战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8"/>
            </p:custDataLst>
          </p:nvPr>
        </p:nvSpPr>
        <p:spPr>
          <a:xfrm>
            <a:off x="1002030" y="4149090"/>
            <a:ext cx="2109470" cy="194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setContentView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流程解析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LayoutInflater布局算法是如何运算的？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9"/>
            </p:custDataLst>
          </p:nvPr>
        </p:nvSpPr>
        <p:spPr>
          <a:xfrm>
            <a:off x="7240495" y="3556386"/>
            <a:ext cx="5892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换肤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0"/>
            </p:custDataLst>
          </p:nvPr>
        </p:nvSpPr>
        <p:spPr>
          <a:xfrm>
            <a:off x="868680" y="3348990"/>
            <a:ext cx="246507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/>
            <a:r>
              <a:rPr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setContentView内核都做了什么？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164320" y="2658745"/>
            <a:ext cx="2112010" cy="36372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2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3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4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PA_任意多边形 10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50139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9" name="PA_组合 73"/>
          <p:cNvGrpSpPr/>
          <p:nvPr>
            <p:custDataLst>
              <p:tags r:id="rId16"/>
            </p:custDataLst>
          </p:nvPr>
        </p:nvGrpSpPr>
        <p:grpSpPr>
          <a:xfrm>
            <a:off x="4164235" y="3548380"/>
            <a:ext cx="2016723" cy="2527653"/>
            <a:chOff x="522514" y="3027330"/>
            <a:chExt cx="1512542" cy="1440160"/>
          </a:xfrm>
        </p:grpSpPr>
        <p:sp>
          <p:nvSpPr>
            <p:cNvPr id="10" name="矩形 9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PA_矩形 59"/>
          <p:cNvSpPr/>
          <p:nvPr>
            <p:custDataLst>
              <p:tags r:id="rId17"/>
            </p:custDataLst>
          </p:nvPr>
        </p:nvSpPr>
        <p:spPr>
          <a:xfrm>
            <a:off x="4069080" y="4149090"/>
            <a:ext cx="2070735" cy="709295"/>
          </a:xfrm>
          <a:prstGeom prst="rect">
            <a:avLst/>
          </a:prstGeom>
        </p:spPr>
        <p:txBody>
          <a:bodyPr wrap="square">
            <a:spAutoFit/>
          </a:bodyPr>
          <a:p>
            <a:pPr algn="l" defTabSz="1218565">
              <a:lnSpc>
                <a:spcPct val="150000"/>
              </a:lnSpc>
            </a:pPr>
            <a:r>
              <a:rPr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AssetManager资源大管家为我所用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PA_矩形 64"/>
          <p:cNvSpPr/>
          <p:nvPr>
            <p:custDataLst>
              <p:tags r:id="rId18"/>
            </p:custDataLst>
          </p:nvPr>
        </p:nvSpPr>
        <p:spPr>
          <a:xfrm>
            <a:off x="4573495" y="3556386"/>
            <a:ext cx="11988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插件化探究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3" grpId="0" bldLvl="0" animBg="1"/>
      <p:bldP spid="60" grpId="0"/>
      <p:bldP spid="61" grpId="0"/>
      <p:bldP spid="65" grpId="0"/>
      <p:bldP spid="66" grpId="0"/>
      <p:bldP spid="43" grpId="0" bldLvl="0" animBg="1"/>
      <p:bldP spid="51" grpId="0" animBg="1" autoUpdateAnimBg="0"/>
      <p:bldP spid="53" grpId="0"/>
      <p:bldP spid="3" grpId="0" bldLvl="0" animBg="1"/>
      <p:bldP spid="12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1027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54990" y="1517015"/>
            <a:ext cx="910653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1.setContentView</a:t>
            </a:r>
            <a:r>
              <a:rPr lang="zh-CN" altLang="en-US" sz="3600"/>
              <a:t>的流程</a:t>
            </a:r>
            <a:endParaRPr lang="zh-CN" altLang="en-US" sz="3600"/>
          </a:p>
          <a:p>
            <a:r>
              <a:rPr lang="en-US" altLang="zh-CN" sz="3600"/>
              <a:t>2.</a:t>
            </a:r>
            <a:r>
              <a:rPr lang="en-US" altLang="zh-CN" sz="3600">
                <a:sym typeface="+mn-ea"/>
              </a:rPr>
              <a:t>LayoutInflater以及LayoutInflater.Factory</a:t>
            </a:r>
            <a:endParaRPr lang="en-US" altLang="zh-CN" sz="3600"/>
          </a:p>
          <a:p>
            <a:r>
              <a:rPr lang="en-US" altLang="zh-CN" sz="3600"/>
              <a:t>3.AssetManager</a:t>
            </a:r>
            <a:r>
              <a:rPr lang="zh-CN" altLang="en-US" sz="3600"/>
              <a:t>资源大管家能干什么事</a:t>
            </a:r>
            <a:endParaRPr lang="en-US" altLang="zh-CN" sz="3600"/>
          </a:p>
          <a:p>
            <a:r>
              <a:rPr lang="en-US" altLang="zh-CN" sz="3600"/>
              <a:t>4.</a:t>
            </a:r>
            <a:r>
              <a:rPr lang="zh-CN" altLang="en-US" sz="3600"/>
              <a:t>无重启无闪屏的换肤方案</a:t>
            </a:r>
            <a:endParaRPr lang="zh-CN" altLang="en-US" sz="3600"/>
          </a:p>
          <a:p>
            <a:endParaRPr lang="en-US" altLang="zh-CN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476597"/>
            <a:ext cx="3424322" cy="478155"/>
            <a:chOff x="1139058" y="5549903"/>
            <a:chExt cx="3424322" cy="478155"/>
          </a:xfrm>
        </p:grpSpPr>
        <p:grpSp>
          <p:nvGrpSpPr>
            <p:cNvPr id="3" name="PA_组合 23"/>
            <p:cNvGrpSpPr/>
            <p:nvPr>
              <p:custDataLst>
                <p:tags r:id="rId2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397905" y="5549903"/>
              <a:ext cx="3165475" cy="478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等线" panose="02010600030101010101" charset="-122"/>
                </a:rPr>
                <a:t>2124346685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endParaRPr>
            </a:p>
          </p:txBody>
        </p:sp>
      </p:grpSp>
      <p:grpSp>
        <p:nvGrpSpPr>
          <p:cNvPr id="9" name="组合 2"/>
          <p:cNvGrpSpPr/>
          <p:nvPr/>
        </p:nvGrpSpPr>
        <p:grpSpPr>
          <a:xfrm>
            <a:off x="6359105" y="5531207"/>
            <a:ext cx="4028342" cy="369332"/>
            <a:chOff x="4060522" y="5638470"/>
            <a:chExt cx="4028342" cy="369332"/>
          </a:xfrm>
        </p:grpSpPr>
        <p:grpSp>
          <p:nvGrpSpPr>
            <p:cNvPr id="10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638470"/>
              <a:ext cx="36776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2133576719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PA_组合 20"/>
          <p:cNvGrpSpPr/>
          <p:nvPr>
            <p:custDataLst>
              <p:tags r:id="rId6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48"/>
          <p:cNvGrpSpPr/>
          <p:nvPr/>
        </p:nvGrpSpPr>
        <p:grpSpPr>
          <a:xfrm>
            <a:off x="3411209" y="429583"/>
            <a:ext cx="5296253" cy="5015263"/>
            <a:chOff x="2666060" y="1779854"/>
            <a:chExt cx="4914727" cy="4653979"/>
          </a:xfrm>
        </p:grpSpPr>
        <p:sp>
          <p:nvSpPr>
            <p:cNvPr id="50" name="任意多边形: 形状 11"/>
            <p:cNvSpPr/>
            <p:nvPr/>
          </p:nvSpPr>
          <p:spPr>
            <a:xfrm>
              <a:off x="3099814" y="192397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: 形状 10"/>
            <p:cNvSpPr/>
            <p:nvPr/>
          </p:nvSpPr>
          <p:spPr>
            <a:xfrm>
              <a:off x="3099814" y="2052932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12"/>
            <p:cNvSpPr/>
            <p:nvPr/>
          </p:nvSpPr>
          <p:spPr>
            <a:xfrm>
              <a:off x="3533568" y="212499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: 形状 13"/>
            <p:cNvSpPr/>
            <p:nvPr/>
          </p:nvSpPr>
          <p:spPr>
            <a:xfrm>
              <a:off x="2666060" y="1980870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14"/>
            <p:cNvSpPr/>
            <p:nvPr/>
          </p:nvSpPr>
          <p:spPr>
            <a:xfrm>
              <a:off x="3099814" y="225394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15"/>
            <p:cNvSpPr/>
            <p:nvPr/>
          </p:nvSpPr>
          <p:spPr>
            <a:xfrm>
              <a:off x="3316691" y="177985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: 形状 16"/>
            <p:cNvSpPr/>
            <p:nvPr/>
          </p:nvSpPr>
          <p:spPr>
            <a:xfrm>
              <a:off x="3533568" y="1980870"/>
              <a:ext cx="3909150" cy="415345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784790" y="4932746"/>
              <a:ext cx="795997" cy="79599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224667" y="5906881"/>
              <a:ext cx="526952" cy="526952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969254" y="1837290"/>
              <a:ext cx="361967" cy="36196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文本框 21"/>
          <p:cNvSpPr txBox="1"/>
          <p:nvPr/>
        </p:nvSpPr>
        <p:spPr>
          <a:xfrm>
            <a:off x="3339259" y="1645369"/>
            <a:ext cx="5433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mtClean="0">
                <a:solidFill>
                  <a:schemeClr val="bg1"/>
                </a:solidFill>
                <a:ea typeface="微软雅黑" panose="020B0503020204020204" pitchFamily="34" charset="-122"/>
              </a:rPr>
              <a:t>享学课堂  </a:t>
            </a:r>
            <a:endParaRPr lang="en-US" altLang="zh-CN" sz="540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smtClean="0">
                <a:solidFill>
                  <a:schemeClr val="bg1"/>
                </a:solidFill>
                <a:ea typeface="微软雅黑" panose="020B0503020204020204" pitchFamily="34" charset="-122"/>
              </a:rPr>
              <a:t>   谢谢您的参与！</a:t>
            </a:r>
            <a:endParaRPr lang="zh-CN" altLang="en-US" sz="3600" smtClean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享学讲师团队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8" name="文本框 1"/>
          <p:cNvSpPr txBox="1"/>
          <p:nvPr/>
        </p:nvSpPr>
        <p:spPr>
          <a:xfrm>
            <a:off x="327934" y="4047356"/>
            <a:ext cx="2253069" cy="1626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</a:t>
            </a:r>
            <a:r>
              <a:rPr lang="zh-CN" altLang="en-US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担任</a:t>
            </a:r>
            <a:r>
              <a:rPr lang="en-US" altLang="zh-CN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</a:t>
            </a:r>
            <a:r>
              <a:rPr lang="en-US" altLang="zh-CN" sz="1050" dirty="0" err="1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软件工程师及项目经理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拥有扎实的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</a:t>
            </a:r>
            <a:endParaRPr lang="en-US" altLang="zh-CN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讲课形象生动，热情洋溢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"/>
          <p:cNvSpPr txBox="1"/>
          <p:nvPr/>
        </p:nvSpPr>
        <p:spPr>
          <a:xfrm>
            <a:off x="3185623" y="4047356"/>
            <a:ext cx="2063032" cy="2049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Lison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复旦大学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工程硕士，专注技术十年，产品控、代码控，拥有丰富的项目经验，主持研发了多个成功上线的大型互联网项目。热爱互联网，热衷于各种Web技术，精通JAVA、J2EE和前端开发，擅长互联网高并发、高可靠架构设计，有丰富的实战经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8836221" y="4047356"/>
            <a:ext cx="232709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/>
              <a:t>前阿里</a:t>
            </a:r>
            <a:r>
              <a:rPr lang="en-US" altLang="zh-CN" sz="1050" dirty="0"/>
              <a:t>P7</a:t>
            </a:r>
            <a:r>
              <a:rPr lang="zh-CN" altLang="en-US" sz="1050" dirty="0"/>
              <a:t>移动架构师，曾就职于</a:t>
            </a:r>
            <a:r>
              <a:rPr lang="en-US" altLang="zh-CN" sz="1050" dirty="0"/>
              <a:t>Nubia</a:t>
            </a:r>
            <a:r>
              <a:rPr lang="zh-CN" altLang="en-US" sz="1050" dirty="0"/>
              <a:t>等一线互联网公司。有多年的项目研发经验，精通</a:t>
            </a:r>
            <a:r>
              <a:rPr lang="en-US" altLang="zh-CN" sz="1050" dirty="0"/>
              <a:t>Android </a:t>
            </a:r>
            <a:r>
              <a:rPr lang="zh-CN" altLang="en-US" sz="1050" dirty="0"/>
              <a:t>高级控件开发，性能优化，多种开源框架开发经验，热爱代码，对</a:t>
            </a:r>
            <a:r>
              <a:rPr lang="en-US" altLang="zh-CN" sz="1050" dirty="0"/>
              <a:t>Android</a:t>
            </a:r>
            <a:r>
              <a:rPr lang="zh-CN" altLang="en-US" sz="1050" dirty="0"/>
              <a:t>情有独钟，讲课生动，有激情。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5901978" y="4154549"/>
            <a:ext cx="232792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国防科技大学计算机系研究生毕业， 十余年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及移动互联网开发经验，曾担任爱立信技术总监，华为技术总监，北电技术总监，对全栈有自己独特的见解，热爱技术，热爱互联网，实战经验非常丰富。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0" name="Picture 2" descr="C:\Users\dev\Desktop\微信图片_2018072314264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102" y="1053600"/>
            <a:ext cx="2203511" cy="27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图片 35" descr="上半身_修改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6328" y="1067805"/>
            <a:ext cx="2214675" cy="26932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6431" y="1311886"/>
            <a:ext cx="2878712" cy="2268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5823" y="100664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850900" y="3429000"/>
            <a:ext cx="2378710" cy="2527935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73761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6"/>
            </p:custDataLst>
          </p:nvPr>
        </p:nvGrpSpPr>
        <p:grpSpPr>
          <a:xfrm>
            <a:off x="6558820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7"/>
            </p:custDataLst>
          </p:nvPr>
        </p:nvSpPr>
        <p:spPr>
          <a:xfrm>
            <a:off x="6499551" y="4149053"/>
            <a:ext cx="2207199" cy="1327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换肤框架中哪些资源我们可以hook？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换肤架构手写实战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8"/>
            </p:custDataLst>
          </p:nvPr>
        </p:nvSpPr>
        <p:spPr>
          <a:xfrm>
            <a:off x="1002030" y="4149090"/>
            <a:ext cx="2109470" cy="225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setContentView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流程解析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LayoutInflater布局算法是如何运算的？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9"/>
            </p:custDataLst>
          </p:nvPr>
        </p:nvSpPr>
        <p:spPr>
          <a:xfrm>
            <a:off x="7240495" y="3556386"/>
            <a:ext cx="5892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换肤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0"/>
            </p:custDataLst>
          </p:nvPr>
        </p:nvSpPr>
        <p:spPr>
          <a:xfrm>
            <a:off x="850900" y="3317240"/>
            <a:ext cx="246507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/>
            <a:r>
              <a:rPr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setContentView内核都做了什么？</a:t>
            </a:r>
            <a:endParaRPr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9150" y="2645410"/>
            <a:ext cx="2432685" cy="37268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2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3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4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PA_任意多边形 10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50139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9" name="PA_组合 73"/>
          <p:cNvGrpSpPr/>
          <p:nvPr>
            <p:custDataLst>
              <p:tags r:id="rId16"/>
            </p:custDataLst>
          </p:nvPr>
        </p:nvGrpSpPr>
        <p:grpSpPr>
          <a:xfrm>
            <a:off x="4164235" y="3548380"/>
            <a:ext cx="2016723" cy="2527653"/>
            <a:chOff x="522514" y="3027330"/>
            <a:chExt cx="1512542" cy="1440160"/>
          </a:xfrm>
        </p:grpSpPr>
        <p:sp>
          <p:nvSpPr>
            <p:cNvPr id="10" name="矩形 9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PA_矩形 59"/>
          <p:cNvSpPr/>
          <p:nvPr>
            <p:custDataLst>
              <p:tags r:id="rId17"/>
            </p:custDataLst>
          </p:nvPr>
        </p:nvSpPr>
        <p:spPr>
          <a:xfrm>
            <a:off x="4069080" y="4149090"/>
            <a:ext cx="2070735" cy="709295"/>
          </a:xfrm>
          <a:prstGeom prst="rect">
            <a:avLst/>
          </a:prstGeom>
        </p:spPr>
        <p:txBody>
          <a:bodyPr wrap="square">
            <a:spAutoFit/>
          </a:bodyPr>
          <a:p>
            <a:pPr algn="l" defTabSz="1218565">
              <a:lnSpc>
                <a:spcPct val="150000"/>
              </a:lnSpc>
            </a:pPr>
            <a:r>
              <a:rPr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AssetManager资源大管家为我所用</a:t>
            </a:r>
            <a:endParaRPr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PA_矩形 64"/>
          <p:cNvSpPr/>
          <p:nvPr>
            <p:custDataLst>
              <p:tags r:id="rId18"/>
            </p:custDataLst>
          </p:nvPr>
        </p:nvSpPr>
        <p:spPr>
          <a:xfrm>
            <a:off x="4573495" y="3556386"/>
            <a:ext cx="11988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插件化探究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3" grpId="0" bldLvl="0" animBg="1"/>
      <p:bldP spid="60" grpId="0"/>
      <p:bldP spid="61" grpId="0"/>
      <p:bldP spid="65" grpId="0"/>
      <p:bldP spid="66" grpId="0"/>
      <p:bldP spid="43" grpId="0" bldLvl="0" animBg="1"/>
      <p:bldP spid="51" grpId="0" animBg="1" autoUpdateAnimBg="0"/>
      <p:bldP spid="53" grpId="0"/>
      <p:bldP spid="3" grpId="0" bldLvl="0" animBg="1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77190"/>
            <a:ext cx="254000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什么是注解？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4710" y="1504950"/>
            <a:ext cx="60305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Annontation是Java5开始引入的新特征，中文名称叫注解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13130" y="2237740"/>
            <a:ext cx="47174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程序元素（类、方法、成员变量的修饰符</a:t>
            </a:r>
            <a:endParaRPr lang="zh-CN" altLang="en-US"/>
          </a:p>
        </p:txBody>
      </p:sp>
      <p:pic>
        <p:nvPicPr>
          <p:cNvPr id="7" name="图片 6" descr="PZ5Q)52S`CM5)ML1]6J~R{J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615" y="2672080"/>
            <a:ext cx="7685405" cy="32283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77190"/>
            <a:ext cx="254000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注解的用处？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4710" y="1400810"/>
            <a:ext cx="760349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1、生成文档。这是最常见的，也是java 最早提供的注解。常用的有@param @return 等</a:t>
            </a:r>
            <a:endParaRPr lang="zh-CN" altLang="en-US"/>
          </a:p>
          <a:p>
            <a:r>
              <a:rPr lang="zh-CN" altLang="en-US"/>
              <a:t>  2、跟踪代码依赖性，实现替代配置文件功能。比如Dagger 2依赖注入，未来java开发，将大量注解配置，具有很大用处;</a:t>
            </a:r>
            <a:endParaRPr lang="zh-CN" altLang="en-US"/>
          </a:p>
          <a:p>
            <a:r>
              <a:rPr lang="zh-CN" altLang="en-US"/>
              <a:t>  3、在编译时进行格式检查。如@override 放在方法前，如果你这个方法并不是覆盖了超类方法，则编译时就能检查出。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77190"/>
            <a:ext cx="254000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注解的本质？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2790" y="1621790"/>
            <a:ext cx="861187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注解本质是一个继承了Annotation的特殊接口，其具体实现类是Java运行时生成的动态代理类。而我们通过反射获取注解时，返回的是Java运行时生成的动态代理对象$Proxy1。通过代理对象调用自定义注解（接口）的方法，会最终调用AnnotationInvocationHandler的invoke方法。该方法会从memberValues这个Map中索引出对应的值。而memberValues的来源是Java常量池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77190"/>
            <a:ext cx="254000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元注解是什么？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990" y="1309370"/>
            <a:ext cx="51244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专门注解其他的注解（在自定义注解的时候，需要使用到元注解）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76275" y="2557780"/>
            <a:ext cx="588962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@Documented –注解是否将包含在JavaDoc中</a:t>
            </a:r>
            <a:endParaRPr lang="zh-CN" altLang="en-US"/>
          </a:p>
          <a:p>
            <a:r>
              <a:rPr lang="zh-CN" altLang="en-US"/>
              <a:t>@Retention –什么时候使用该注解</a:t>
            </a:r>
            <a:endParaRPr lang="zh-CN" altLang="en-US"/>
          </a:p>
          <a:p>
            <a:r>
              <a:rPr lang="zh-CN" altLang="en-US"/>
              <a:t>@Target –注解用于什么地方</a:t>
            </a:r>
            <a:endParaRPr lang="zh-CN" altLang="en-US"/>
          </a:p>
          <a:p>
            <a:r>
              <a:rPr lang="zh-CN" altLang="en-US"/>
              <a:t>@Inherited – 是否允许子类继承该注解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77190"/>
            <a:ext cx="254000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@Retention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9300" y="143065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定义该注解的生命周期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754505" y="2374900"/>
            <a:ext cx="33102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RetentionPolicy.SOURCE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54505" y="293306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RetentionPolicy.CLASS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54505" y="3535680"/>
            <a:ext cx="333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RetentionPolicy.RUNTIME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00.xml><?xml version="1.0" encoding="utf-8"?>
<p:tagLst xmlns:p="http://schemas.openxmlformats.org/presentationml/2006/main">
  <p:tag name="PA" val="v4.1.3"/>
</p:tagLst>
</file>

<file path=ppt/tags/tag101.xml><?xml version="1.0" encoding="utf-8"?>
<p:tagLst xmlns:p="http://schemas.openxmlformats.org/presentationml/2006/main">
  <p:tag name="PA" val="v4.1.3"/>
</p:tagLst>
</file>

<file path=ppt/tags/tag102.xml><?xml version="1.0" encoding="utf-8"?>
<p:tagLst xmlns:p="http://schemas.openxmlformats.org/presentationml/2006/main">
  <p:tag name="PA" val="v4.1.3"/>
</p:tagLst>
</file>

<file path=ppt/tags/tag103.xml><?xml version="1.0" encoding="utf-8"?>
<p:tagLst xmlns:p="http://schemas.openxmlformats.org/presentationml/2006/main">
  <p:tag name="PA" val="v4.1.3"/>
</p:tagLst>
</file>

<file path=ppt/tags/tag104.xml><?xml version="1.0" encoding="utf-8"?>
<p:tagLst xmlns:p="http://schemas.openxmlformats.org/presentationml/2006/main">
  <p:tag name="PA" val="v4.1.3"/>
</p:tagLst>
</file>

<file path=ppt/tags/tag105.xml><?xml version="1.0" encoding="utf-8"?>
<p:tagLst xmlns:p="http://schemas.openxmlformats.org/presentationml/2006/main">
  <p:tag name="PA" val="v4.1.3"/>
</p:tagLst>
</file>

<file path=ppt/tags/tag106.xml><?xml version="1.0" encoding="utf-8"?>
<p:tagLst xmlns:p="http://schemas.openxmlformats.org/presentationml/2006/main">
  <p:tag name="PA" val="v4.1.3"/>
</p:tagLst>
</file>

<file path=ppt/tags/tag107.xml><?xml version="1.0" encoding="utf-8"?>
<p:tagLst xmlns:p="http://schemas.openxmlformats.org/presentationml/2006/main">
  <p:tag name="PA" val="v4.1.3"/>
</p:tagLst>
</file>

<file path=ppt/tags/tag108.xml><?xml version="1.0" encoding="utf-8"?>
<p:tagLst xmlns:p="http://schemas.openxmlformats.org/presentationml/2006/main">
  <p:tag name="PA" val="v4.1.3"/>
</p:tagLst>
</file>

<file path=ppt/tags/tag109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10.xml><?xml version="1.0" encoding="utf-8"?>
<p:tagLst xmlns:p="http://schemas.openxmlformats.org/presentationml/2006/main">
  <p:tag name="PA" val="v4.1.3"/>
</p:tagLst>
</file>

<file path=ppt/tags/tag111.xml><?xml version="1.0" encoding="utf-8"?>
<p:tagLst xmlns:p="http://schemas.openxmlformats.org/presentationml/2006/main">
  <p:tag name="PA" val="v4.1.3"/>
</p:tagLst>
</file>

<file path=ppt/tags/tag112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A" val="v4.1.3"/>
</p:tagLst>
</file>

<file path=ppt/tags/tag45.xml><?xml version="1.0" encoding="utf-8"?>
<p:tagLst xmlns:p="http://schemas.openxmlformats.org/presentationml/2006/main">
  <p:tag name="PA" val="v4.1.3"/>
</p:tagLst>
</file>

<file path=ppt/tags/tag46.xml><?xml version="1.0" encoding="utf-8"?>
<p:tagLst xmlns:p="http://schemas.openxmlformats.org/presentationml/2006/main">
  <p:tag name="PA" val="v4.1.3"/>
</p:tagLst>
</file>

<file path=ppt/tags/tag47.xml><?xml version="1.0" encoding="utf-8"?>
<p:tagLst xmlns:p="http://schemas.openxmlformats.org/presentationml/2006/main">
  <p:tag name="PA" val="v4.1.3"/>
</p:tagLst>
</file>

<file path=ppt/tags/tag48.xml><?xml version="1.0" encoding="utf-8"?>
<p:tagLst xmlns:p="http://schemas.openxmlformats.org/presentationml/2006/main">
  <p:tag name="PA" val="v4.1.3"/>
</p:tagLst>
</file>

<file path=ppt/tags/tag49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50.xml><?xml version="1.0" encoding="utf-8"?>
<p:tagLst xmlns:p="http://schemas.openxmlformats.org/presentationml/2006/main">
  <p:tag name="PA" val="v4.1.3"/>
</p:tagLst>
</file>

<file path=ppt/tags/tag51.xml><?xml version="1.0" encoding="utf-8"?>
<p:tagLst xmlns:p="http://schemas.openxmlformats.org/presentationml/2006/main">
  <p:tag name="PA" val="v4.1.3"/>
</p:tagLst>
</file>

<file path=ppt/tags/tag52.xml><?xml version="1.0" encoding="utf-8"?>
<p:tagLst xmlns:p="http://schemas.openxmlformats.org/presentationml/2006/main">
  <p:tag name="PA" val="v4.1.3"/>
</p:tagLst>
</file>

<file path=ppt/tags/tag53.xml><?xml version="1.0" encoding="utf-8"?>
<p:tagLst xmlns:p="http://schemas.openxmlformats.org/presentationml/2006/main">
  <p:tag name="PA" val="v4.1.3"/>
</p:tagLst>
</file>

<file path=ppt/tags/tag54.xml><?xml version="1.0" encoding="utf-8"?>
<p:tagLst xmlns:p="http://schemas.openxmlformats.org/presentationml/2006/main">
  <p:tag name="PA" val="v4.1.3"/>
</p:tagLst>
</file>

<file path=ppt/tags/tag55.xml><?xml version="1.0" encoding="utf-8"?>
<p:tagLst xmlns:p="http://schemas.openxmlformats.org/presentationml/2006/main">
  <p:tag name="PA" val="v4.1.3"/>
</p:tagLst>
</file>

<file path=ppt/tags/tag56.xml><?xml version="1.0" encoding="utf-8"?>
<p:tagLst xmlns:p="http://schemas.openxmlformats.org/presentationml/2006/main">
  <p:tag name="PA" val="v4.1.3"/>
</p:tagLst>
</file>

<file path=ppt/tags/tag57.xml><?xml version="1.0" encoding="utf-8"?>
<p:tagLst xmlns:p="http://schemas.openxmlformats.org/presentationml/2006/main">
  <p:tag name="PA" val="v4.1.3"/>
</p:tagLst>
</file>

<file path=ppt/tags/tag58.xml><?xml version="1.0" encoding="utf-8"?>
<p:tagLst xmlns:p="http://schemas.openxmlformats.org/presentationml/2006/main">
  <p:tag name="PA" val="v4.1.3"/>
</p:tagLst>
</file>

<file path=ppt/tags/tag59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60.xml><?xml version="1.0" encoding="utf-8"?>
<p:tagLst xmlns:p="http://schemas.openxmlformats.org/presentationml/2006/main">
  <p:tag name="PA" val="v4.1.3"/>
</p:tagLst>
</file>

<file path=ppt/tags/tag61.xml><?xml version="1.0" encoding="utf-8"?>
<p:tagLst xmlns:p="http://schemas.openxmlformats.org/presentationml/2006/main">
  <p:tag name="PA" val="v4.1.3"/>
</p:tagLst>
</file>

<file path=ppt/tags/tag62.xml><?xml version="1.0" encoding="utf-8"?>
<p:tagLst xmlns:p="http://schemas.openxmlformats.org/presentationml/2006/main">
  <p:tag name="PA" val="v4.1.3"/>
</p:tagLst>
</file>

<file path=ppt/tags/tag63.xml><?xml version="1.0" encoding="utf-8"?>
<p:tagLst xmlns:p="http://schemas.openxmlformats.org/presentationml/2006/main">
  <p:tag name="PA" val="v4.1.3"/>
</p:tagLst>
</file>

<file path=ppt/tags/tag64.xml><?xml version="1.0" encoding="utf-8"?>
<p:tagLst xmlns:p="http://schemas.openxmlformats.org/presentationml/2006/main">
  <p:tag name="PA" val="v4.1.3"/>
</p:tagLst>
</file>

<file path=ppt/tags/tag65.xml><?xml version="1.0" encoding="utf-8"?>
<p:tagLst xmlns:p="http://schemas.openxmlformats.org/presentationml/2006/main">
  <p:tag name="PA" val="v4.1.3"/>
</p:tagLst>
</file>

<file path=ppt/tags/tag66.xml><?xml version="1.0" encoding="utf-8"?>
<p:tagLst xmlns:p="http://schemas.openxmlformats.org/presentationml/2006/main">
  <p:tag name="PA" val="v4.1.3"/>
</p:tagLst>
</file>

<file path=ppt/tags/tag67.xml><?xml version="1.0" encoding="utf-8"?>
<p:tagLst xmlns:p="http://schemas.openxmlformats.org/presentationml/2006/main">
  <p:tag name="PA" val="v4.1.3"/>
</p:tagLst>
</file>

<file path=ppt/tags/tag68.xml><?xml version="1.0" encoding="utf-8"?>
<p:tagLst xmlns:p="http://schemas.openxmlformats.org/presentationml/2006/main">
  <p:tag name="PA" val="v4.1.3"/>
</p:tagLst>
</file>

<file path=ppt/tags/tag69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70.xml><?xml version="1.0" encoding="utf-8"?>
<p:tagLst xmlns:p="http://schemas.openxmlformats.org/presentationml/2006/main">
  <p:tag name="PA" val="v4.1.3"/>
</p:tagLst>
</file>

<file path=ppt/tags/tag71.xml><?xml version="1.0" encoding="utf-8"?>
<p:tagLst xmlns:p="http://schemas.openxmlformats.org/presentationml/2006/main">
  <p:tag name="PA" val="v4.1.3"/>
</p:tagLst>
</file>

<file path=ppt/tags/tag72.xml><?xml version="1.0" encoding="utf-8"?>
<p:tagLst xmlns:p="http://schemas.openxmlformats.org/presentationml/2006/main">
  <p:tag name="PA" val="v4.1.3"/>
</p:tagLst>
</file>

<file path=ppt/tags/tag73.xml><?xml version="1.0" encoding="utf-8"?>
<p:tagLst xmlns:p="http://schemas.openxmlformats.org/presentationml/2006/main">
  <p:tag name="PA" val="v4.1.3"/>
</p:tagLst>
</file>

<file path=ppt/tags/tag74.xml><?xml version="1.0" encoding="utf-8"?>
<p:tagLst xmlns:p="http://schemas.openxmlformats.org/presentationml/2006/main">
  <p:tag name="PA" val="v4.1.3"/>
</p:tagLst>
</file>

<file path=ppt/tags/tag75.xml><?xml version="1.0" encoding="utf-8"?>
<p:tagLst xmlns:p="http://schemas.openxmlformats.org/presentationml/2006/main">
  <p:tag name="PA" val="v4.1.3"/>
</p:tagLst>
</file>

<file path=ppt/tags/tag76.xml><?xml version="1.0" encoding="utf-8"?>
<p:tagLst xmlns:p="http://schemas.openxmlformats.org/presentationml/2006/main">
  <p:tag name="PA" val="v4.1.3"/>
</p:tagLst>
</file>

<file path=ppt/tags/tag77.xml><?xml version="1.0" encoding="utf-8"?>
<p:tagLst xmlns:p="http://schemas.openxmlformats.org/presentationml/2006/main">
  <p:tag name="PA" val="v4.1.3"/>
</p:tagLst>
</file>

<file path=ppt/tags/tag78.xml><?xml version="1.0" encoding="utf-8"?>
<p:tagLst xmlns:p="http://schemas.openxmlformats.org/presentationml/2006/main">
  <p:tag name="PA" val="v4.1.3"/>
</p:tagLst>
</file>

<file path=ppt/tags/tag79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80.xml><?xml version="1.0" encoding="utf-8"?>
<p:tagLst xmlns:p="http://schemas.openxmlformats.org/presentationml/2006/main">
  <p:tag name="PA" val="v4.1.3"/>
</p:tagLst>
</file>

<file path=ppt/tags/tag81.xml><?xml version="1.0" encoding="utf-8"?>
<p:tagLst xmlns:p="http://schemas.openxmlformats.org/presentationml/2006/main">
  <p:tag name="PA" val="v4.1.3"/>
</p:tagLst>
</file>

<file path=ppt/tags/tag82.xml><?xml version="1.0" encoding="utf-8"?>
<p:tagLst xmlns:p="http://schemas.openxmlformats.org/presentationml/2006/main">
  <p:tag name="PA" val="v4.1.3"/>
</p:tagLst>
</file>

<file path=ppt/tags/tag83.xml><?xml version="1.0" encoding="utf-8"?>
<p:tagLst xmlns:p="http://schemas.openxmlformats.org/presentationml/2006/main">
  <p:tag name="PA" val="v4.1.3"/>
</p:tagLst>
</file>

<file path=ppt/tags/tag84.xml><?xml version="1.0" encoding="utf-8"?>
<p:tagLst xmlns:p="http://schemas.openxmlformats.org/presentationml/2006/main">
  <p:tag name="PA" val="v4.1.3"/>
</p:tagLst>
</file>

<file path=ppt/tags/tag85.xml><?xml version="1.0" encoding="utf-8"?>
<p:tagLst xmlns:p="http://schemas.openxmlformats.org/presentationml/2006/main">
  <p:tag name="PA" val="v4.1.3"/>
</p:tagLst>
</file>

<file path=ppt/tags/tag86.xml><?xml version="1.0" encoding="utf-8"?>
<p:tagLst xmlns:p="http://schemas.openxmlformats.org/presentationml/2006/main">
  <p:tag name="PA" val="v4.1.3"/>
</p:tagLst>
</file>

<file path=ppt/tags/tag87.xml><?xml version="1.0" encoding="utf-8"?>
<p:tagLst xmlns:p="http://schemas.openxmlformats.org/presentationml/2006/main">
  <p:tag name="PA" val="v4.1.3"/>
</p:tagLst>
</file>

<file path=ppt/tags/tag88.xml><?xml version="1.0" encoding="utf-8"?>
<p:tagLst xmlns:p="http://schemas.openxmlformats.org/presentationml/2006/main">
  <p:tag name="PA" val="v4.1.3"/>
</p:tagLst>
</file>

<file path=ppt/tags/tag89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ags/tag90.xml><?xml version="1.0" encoding="utf-8"?>
<p:tagLst xmlns:p="http://schemas.openxmlformats.org/presentationml/2006/main">
  <p:tag name="PA" val="v4.1.3"/>
</p:tagLst>
</file>

<file path=ppt/tags/tag91.xml><?xml version="1.0" encoding="utf-8"?>
<p:tagLst xmlns:p="http://schemas.openxmlformats.org/presentationml/2006/main">
  <p:tag name="PA" val="v4.1.3"/>
</p:tagLst>
</file>

<file path=ppt/tags/tag92.xml><?xml version="1.0" encoding="utf-8"?>
<p:tagLst xmlns:p="http://schemas.openxmlformats.org/presentationml/2006/main">
  <p:tag name="PA" val="v4.1.3"/>
</p:tagLst>
</file>

<file path=ppt/tags/tag93.xml><?xml version="1.0" encoding="utf-8"?>
<p:tagLst xmlns:p="http://schemas.openxmlformats.org/presentationml/2006/main">
  <p:tag name="PA" val="v4.1.3"/>
</p:tagLst>
</file>

<file path=ppt/tags/tag94.xml><?xml version="1.0" encoding="utf-8"?>
<p:tagLst xmlns:p="http://schemas.openxmlformats.org/presentationml/2006/main">
  <p:tag name="PA" val="v4.1.3"/>
</p:tagLst>
</file>

<file path=ppt/tags/tag95.xml><?xml version="1.0" encoding="utf-8"?>
<p:tagLst xmlns:p="http://schemas.openxmlformats.org/presentationml/2006/main">
  <p:tag name="PA" val="v4.1.3"/>
</p:tagLst>
</file>

<file path=ppt/tags/tag96.xml><?xml version="1.0" encoding="utf-8"?>
<p:tagLst xmlns:p="http://schemas.openxmlformats.org/presentationml/2006/main">
  <p:tag name="PA" val="v4.1.3"/>
</p:tagLst>
</file>

<file path=ppt/tags/tag97.xml><?xml version="1.0" encoding="utf-8"?>
<p:tagLst xmlns:p="http://schemas.openxmlformats.org/presentationml/2006/main">
  <p:tag name="PA" val="v4.1.3"/>
</p:tagLst>
</file>

<file path=ppt/tags/tag98.xml><?xml version="1.0" encoding="utf-8"?>
<p:tagLst xmlns:p="http://schemas.openxmlformats.org/presentationml/2006/main">
  <p:tag name="PA" val="v4.1.3"/>
</p:tagLst>
</file>

<file path=ppt/tags/tag9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3337</Words>
  <Application>WPS 演示</Application>
  <PresentationFormat>宽屏</PresentationFormat>
  <Paragraphs>260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Calibri</vt:lpstr>
      <vt:lpstr>等线</vt:lpstr>
      <vt:lpstr>Clear Sans Light</vt:lpstr>
      <vt:lpstr>Times New Roman</vt:lpstr>
      <vt:lpstr>Impact</vt:lpstr>
      <vt:lpstr>Arial Unicode MS</vt:lpstr>
      <vt:lpstr>等线 Light</vt:lpstr>
      <vt:lpstr>Yu Gothic UI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fan_0</cp:lastModifiedBy>
  <cp:revision>4993</cp:revision>
  <dcterms:created xsi:type="dcterms:W3CDTF">2016-08-30T15:34:00Z</dcterms:created>
  <dcterms:modified xsi:type="dcterms:W3CDTF">2018-11-23T10:09:24Z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2052-10.1.0.7670</vt:lpwstr>
  </property>
</Properties>
</file>