
<file path=[Content_Types].xml><?xml version="1.0" encoding="utf-8"?>
<Types xmlns="http://schemas.openxmlformats.org/package/2006/content-types">
  <Default Extension="png" ContentType="image/png"/>
  <Default Extension="tiff" ContentType="image/tif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7"/>
  </p:notesMasterIdLst>
  <p:sldIdLst>
    <p:sldId id="381" r:id="rId4"/>
    <p:sldId id="529" r:id="rId5"/>
    <p:sldId id="530" r:id="rId6"/>
    <p:sldId id="531" r:id="rId8"/>
    <p:sldId id="509" r:id="rId9"/>
    <p:sldId id="510" r:id="rId10"/>
    <p:sldId id="512" r:id="rId11"/>
    <p:sldId id="511" r:id="rId12"/>
    <p:sldId id="532" r:id="rId13"/>
    <p:sldId id="350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94" autoAdjust="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1064" y="184"/>
      </p:cViewPr>
      <p:guideLst>
        <p:guide orient="horz" pos="211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42986-7278-4353-98A2-826C12DEB0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enjoy.ke.qq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0" y="6334298"/>
            <a:ext cx="12192000" cy="5237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8313" y="6395244"/>
            <a:ext cx="38322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 学 课 堂：</a:t>
            </a:r>
            <a:r>
              <a:rPr lang="en-US" altLang="zh-CN" smtClean="0">
                <a:hlinkClick r:id="rId3"/>
              </a:rPr>
              <a:t>http://enjoy.ke.qq.com/</a:t>
            </a:r>
            <a:endParaRPr lang="zh-CN" altLang="en-US" smtClean="0"/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8286750" y="6411205"/>
            <a:ext cx="3832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 学 官 方 群：</a:t>
            </a:r>
            <a:r>
              <a:rPr lang="en-US" altLang="zh-CN" smtClean="0"/>
              <a:t>684504192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5C5D1-AD16-4B01-871F-DE047A6CF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E635-3FC4-4B83-A3D1-632FFA341E9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1218565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6.png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2.png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12.xml"/><Relationship Id="rId6" Type="http://schemas.openxmlformats.org/officeDocument/2006/relationships/image" Target="../media/image2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16.xml"/><Relationship Id="rId8" Type="http://schemas.openxmlformats.org/officeDocument/2006/relationships/tags" Target="../tags/tag15.xml"/><Relationship Id="rId7" Type="http://schemas.openxmlformats.org/officeDocument/2006/relationships/tags" Target="../tags/tag14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9" Type="http://schemas.openxmlformats.org/officeDocument/2006/relationships/slideLayout" Target="../slideLayouts/slideLayout12.xml"/><Relationship Id="rId18" Type="http://schemas.openxmlformats.org/officeDocument/2006/relationships/tags" Target="../tags/tag25.xml"/><Relationship Id="rId17" Type="http://schemas.openxmlformats.org/officeDocument/2006/relationships/tags" Target="../tags/tag24.xml"/><Relationship Id="rId16" Type="http://schemas.openxmlformats.org/officeDocument/2006/relationships/tags" Target="../tags/tag23.xml"/><Relationship Id="rId15" Type="http://schemas.openxmlformats.org/officeDocument/2006/relationships/tags" Target="../tags/tag22.xml"/><Relationship Id="rId14" Type="http://schemas.openxmlformats.org/officeDocument/2006/relationships/tags" Target="../tags/tag21.xml"/><Relationship Id="rId13" Type="http://schemas.openxmlformats.org/officeDocument/2006/relationships/tags" Target="../tags/tag20.xml"/><Relationship Id="rId12" Type="http://schemas.openxmlformats.org/officeDocument/2006/relationships/tags" Target="../tags/tag19.xml"/><Relationship Id="rId11" Type="http://schemas.openxmlformats.org/officeDocument/2006/relationships/tags" Target="../tags/tag18.xml"/><Relationship Id="rId10" Type="http://schemas.openxmlformats.org/officeDocument/2006/relationships/tags" Target="../tags/tag17.xml"/><Relationship Id="rId1" Type="http://schemas.openxmlformats.org/officeDocument/2006/relationships/tags" Target="../tags/tag8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.tiff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tiff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tiff"/><Relationship Id="rId2" Type="http://schemas.openxmlformats.org/officeDocument/2006/relationships/tags" Target="../tags/tag31.xml"/><Relationship Id="rId1" Type="http://schemas.openxmlformats.org/officeDocument/2006/relationships/tags" Target="../tags/tag30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tiff"/><Relationship Id="rId2" Type="http://schemas.openxmlformats.org/officeDocument/2006/relationships/tags" Target="../tags/tag33.xml"/><Relationship Id="rId1" Type="http://schemas.openxmlformats.org/officeDocument/2006/relationships/tags" Target="../tags/tag3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A_圆角矩形 22"/>
          <p:cNvSpPr/>
          <p:nvPr>
            <p:custDataLst>
              <p:tags r:id="rId1"/>
            </p:custDataLst>
          </p:nvPr>
        </p:nvSpPr>
        <p:spPr>
          <a:xfrm>
            <a:off x="2828925" y="4206875"/>
            <a:ext cx="6097588" cy="296863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 defTabSz="1218565" fontAlgn="auto"/>
            <a:r>
              <a:rPr lang="en-US" altLang="zh-CN" sz="1335" strike="noStrike" noProof="1" smtClean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THANK </a:t>
            </a:r>
            <a:r>
              <a:rPr lang="en-US" altLang="zh-CN" sz="1335" strike="noStrike" noProof="1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YOU FOR WATCHING</a:t>
            </a:r>
            <a:endParaRPr lang="zh-CN" altLang="en-US" sz="1335" strike="noStrike" noProof="1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21" name="PA_组合 20"/>
          <p:cNvGrpSpPr/>
          <p:nvPr/>
        </p:nvGrpSpPr>
        <p:grpSpPr>
          <a:xfrm>
            <a:off x="-25400" y="3955098"/>
            <a:ext cx="12192000" cy="71437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37897" name="Picture 5" descr="C:\Users\dev\Desktop\x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8450" y="420688"/>
            <a:ext cx="1331913" cy="13319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7898" name="文本框 1"/>
          <p:cNvSpPr txBox="1"/>
          <p:nvPr/>
        </p:nvSpPr>
        <p:spPr>
          <a:xfrm>
            <a:off x="2219325" y="1861185"/>
            <a:ext cx="7915275" cy="784574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>
              <a:lnSpc>
                <a:spcPct val="160000"/>
              </a:lnSpc>
            </a:pPr>
            <a:r>
              <a:rPr lang="en-US" altLang="zh-CN" sz="3200" dirty="0">
                <a:solidFill>
                  <a:srgbClr val="FF0000"/>
                </a:solidFill>
                <a:latin typeface="等线" panose="02010600030101010101" charset="-122"/>
                <a:ea typeface="宋体" panose="02010600030101010101" pitchFamily="2" charset="-122"/>
              </a:rPr>
              <a:t>ConstraintLayout</a:t>
            </a:r>
            <a:r>
              <a:rPr lang="zh-CN" altLang="en-US" sz="3200" dirty="0" smtClean="0">
                <a:solidFill>
                  <a:srgbClr val="FF0000"/>
                </a:solidFill>
                <a:latin typeface="等线" panose="02010600030101010101" charset="-122"/>
                <a:ea typeface="宋体" panose="02010600030101010101" pitchFamily="2" charset="-122"/>
              </a:rPr>
              <a:t>实战</a:t>
            </a:r>
            <a:endParaRPr lang="zh-CN" altLang="zh-CN" sz="3200" dirty="0">
              <a:solidFill>
                <a:srgbClr val="FF0000"/>
              </a:solidFill>
              <a:latin typeface="等线" panose="02010600030101010101" charset="-122"/>
              <a:ea typeface="宋体" panose="02010600030101010101" pitchFamily="2" charset="-122"/>
            </a:endParaRPr>
          </a:p>
        </p:txBody>
      </p:sp>
      <p:grpSp>
        <p:nvGrpSpPr>
          <p:cNvPr id="37899" name="组合 1"/>
          <p:cNvGrpSpPr/>
          <p:nvPr/>
        </p:nvGrpSpPr>
        <p:grpSpPr>
          <a:xfrm>
            <a:off x="4286250" y="4562482"/>
            <a:ext cx="4092877" cy="369332"/>
            <a:chOff x="1139058" y="5604513"/>
            <a:chExt cx="4093012" cy="368776"/>
          </a:xfrm>
        </p:grpSpPr>
        <p:grpSp>
          <p:nvGrpSpPr>
            <p:cNvPr id="37900" name="PA_组合 23"/>
            <p:cNvGrpSpPr/>
            <p:nvPr/>
          </p:nvGrpSpPr>
          <p:grpSpPr>
            <a:xfrm>
              <a:off x="1139058" y="5609179"/>
              <a:ext cx="359175" cy="360000"/>
              <a:chOff x="801291" y="3535885"/>
              <a:chExt cx="219347" cy="219347"/>
            </a:xfrm>
          </p:grpSpPr>
          <p:sp>
            <p:nvSpPr>
              <p:cNvPr id="2" name="Oval 10"/>
              <p:cNvSpPr>
                <a:spLocks noChangeArrowheads="1"/>
              </p:cNvSpPr>
              <p:nvPr/>
            </p:nvSpPr>
            <p:spPr bwMode="auto">
              <a:xfrm>
                <a:off x="801291" y="3535885"/>
                <a:ext cx="219347" cy="21934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 fontAlgn="auto"/>
                <a:endParaRPr lang="zh-CN" altLang="en-US" sz="2135" strike="noStrike" noProof="1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7902" name="组合 25"/>
              <p:cNvGrpSpPr/>
              <p:nvPr/>
            </p:nvGrpSpPr>
            <p:grpSpPr>
              <a:xfrm>
                <a:off x="860980" y="3583766"/>
                <a:ext cx="100336" cy="114060"/>
                <a:chOff x="860980" y="3583766"/>
                <a:chExt cx="100336" cy="114060"/>
              </a:xfrm>
            </p:grpSpPr>
            <p:sp>
              <p:nvSpPr>
                <p:cNvPr id="3" name="Freeform 12"/>
                <p:cNvSpPr>
                  <a:spLocks noEditPoints="1"/>
                </p:cNvSpPr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 fontAlgn="auto"/>
                  <a:endParaRPr lang="zh-CN" altLang="en-US" sz="2135" strike="noStrike" noProof="1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8" name="Freeform 13"/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 fontAlgn="auto"/>
                  <a:endParaRPr lang="zh-CN" altLang="en-US" sz="2135" strike="noStrike" noProof="1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7905" name="PA_文本框 19"/>
            <p:cNvSpPr txBox="1"/>
            <p:nvPr>
              <p:custDataLst>
                <p:tags r:id="rId3"/>
              </p:custDataLst>
            </p:nvPr>
          </p:nvSpPr>
          <p:spPr>
            <a:xfrm>
              <a:off x="1498233" y="5604513"/>
              <a:ext cx="3733837" cy="36877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defTabSz="1219200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主讲</a:t>
              </a: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老师</a:t>
              </a:r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Zero</a:t>
              </a:r>
              <a:r>
                <a:rPr lang="zh-CN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老师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2962938812</a:t>
              </a:r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7906" name="组合 2"/>
          <p:cNvGrpSpPr/>
          <p:nvPr/>
        </p:nvGrpSpPr>
        <p:grpSpPr>
          <a:xfrm>
            <a:off x="4319588" y="5273675"/>
            <a:ext cx="4000500" cy="368300"/>
            <a:chOff x="4060522" y="5638470"/>
            <a:chExt cx="4001459" cy="367746"/>
          </a:xfrm>
        </p:grpSpPr>
        <p:grpSp>
          <p:nvGrpSpPr>
            <p:cNvPr id="37907" name="PA_组合 14"/>
            <p:cNvGrpSpPr/>
            <p:nvPr/>
          </p:nvGrpSpPr>
          <p:grpSpPr>
            <a:xfrm>
              <a:off x="4060522" y="5643136"/>
              <a:ext cx="360000" cy="360000"/>
              <a:chOff x="4248" y="3024"/>
              <a:chExt cx="600" cy="599"/>
            </a:xfrm>
          </p:grpSpPr>
          <p:sp>
            <p:nvSpPr>
              <p:cNvPr id="9" name="Oval 15"/>
              <p:cNvSpPr>
                <a:spLocks noChangeArrowheads="1"/>
              </p:cNvSpPr>
              <p:nvPr/>
            </p:nvSpPr>
            <p:spPr bwMode="auto">
              <a:xfrm>
                <a:off x="4248" y="3024"/>
                <a:ext cx="600" cy="59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 fontAlgn="auto"/>
                <a:endParaRPr lang="zh-CN" altLang="en-US" sz="2135" strike="noStrike" noProof="1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7909" name="Group 16"/>
              <p:cNvGrpSpPr/>
              <p:nvPr/>
            </p:nvGrpSpPr>
            <p:grpSpPr>
              <a:xfrm>
                <a:off x="4441" y="3144"/>
                <a:ext cx="215" cy="345"/>
                <a:chOff x="4441" y="3144"/>
                <a:chExt cx="215" cy="345"/>
              </a:xfrm>
            </p:grpSpPr>
            <p:sp>
              <p:nvSpPr>
                <p:cNvPr id="10" name="Freeform 17"/>
                <p:cNvSpPr>
                  <a:spLocks noEditPoints="1"/>
                </p:cNvSpPr>
                <p:nvPr/>
              </p:nvSpPr>
              <p:spPr bwMode="auto">
                <a:xfrm>
                  <a:off x="4474" y="3144"/>
                  <a:ext cx="149" cy="253"/>
                </a:xfrm>
                <a:custGeom>
                  <a:avLst/>
                  <a:gdLst>
                    <a:gd name="T0" fmla="*/ 31 w 63"/>
                    <a:gd name="T1" fmla="*/ 107 h 107"/>
                    <a:gd name="T2" fmla="*/ 63 w 63"/>
                    <a:gd name="T3" fmla="*/ 78 h 107"/>
                    <a:gd name="T4" fmla="*/ 63 w 63"/>
                    <a:gd name="T5" fmla="*/ 29 h 107"/>
                    <a:gd name="T6" fmla="*/ 31 w 63"/>
                    <a:gd name="T7" fmla="*/ 0 h 107"/>
                    <a:gd name="T8" fmla="*/ 0 w 63"/>
                    <a:gd name="T9" fmla="*/ 29 h 107"/>
                    <a:gd name="T10" fmla="*/ 0 w 63"/>
                    <a:gd name="T11" fmla="*/ 78 h 107"/>
                    <a:gd name="T12" fmla="*/ 31 w 63"/>
                    <a:gd name="T13" fmla="*/ 107 h 107"/>
                    <a:gd name="T14" fmla="*/ 10 w 63"/>
                    <a:gd name="T15" fmla="*/ 29 h 107"/>
                    <a:gd name="T16" fmla="*/ 31 w 63"/>
                    <a:gd name="T17" fmla="*/ 10 h 107"/>
                    <a:gd name="T18" fmla="*/ 53 w 63"/>
                    <a:gd name="T19" fmla="*/ 29 h 107"/>
                    <a:gd name="T20" fmla="*/ 53 w 63"/>
                    <a:gd name="T21" fmla="*/ 78 h 107"/>
                    <a:gd name="T22" fmla="*/ 31 w 63"/>
                    <a:gd name="T23" fmla="*/ 97 h 107"/>
                    <a:gd name="T24" fmla="*/ 10 w 63"/>
                    <a:gd name="T25" fmla="*/ 78 h 107"/>
                    <a:gd name="T26" fmla="*/ 10 w 63"/>
                    <a:gd name="T27" fmla="*/ 29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3" h="107">
                      <a:moveTo>
                        <a:pt x="31" y="107"/>
                      </a:moveTo>
                      <a:cubicBezTo>
                        <a:pt x="49" y="107"/>
                        <a:pt x="63" y="94"/>
                        <a:pt x="63" y="78"/>
                      </a:cubicBezTo>
                      <a:cubicBezTo>
                        <a:pt x="63" y="29"/>
                        <a:pt x="63" y="29"/>
                        <a:pt x="63" y="29"/>
                      </a:cubicBezTo>
                      <a:cubicBezTo>
                        <a:pt x="63" y="13"/>
                        <a:pt x="49" y="0"/>
                        <a:pt x="31" y="0"/>
                      </a:cubicBezTo>
                      <a:cubicBezTo>
                        <a:pt x="14" y="0"/>
                        <a:pt x="0" y="13"/>
                        <a:pt x="0" y="29"/>
                      </a:cubicBezTo>
                      <a:cubicBezTo>
                        <a:pt x="0" y="78"/>
                        <a:pt x="0" y="78"/>
                        <a:pt x="0" y="78"/>
                      </a:cubicBezTo>
                      <a:cubicBezTo>
                        <a:pt x="0" y="94"/>
                        <a:pt x="14" y="107"/>
                        <a:pt x="31" y="107"/>
                      </a:cubicBezTo>
                      <a:close/>
                      <a:moveTo>
                        <a:pt x="10" y="29"/>
                      </a:moveTo>
                      <a:cubicBezTo>
                        <a:pt x="10" y="18"/>
                        <a:pt x="19" y="10"/>
                        <a:pt x="31" y="10"/>
                      </a:cubicBezTo>
                      <a:cubicBezTo>
                        <a:pt x="43" y="10"/>
                        <a:pt x="53" y="18"/>
                        <a:pt x="53" y="29"/>
                      </a:cubicBezTo>
                      <a:cubicBezTo>
                        <a:pt x="53" y="78"/>
                        <a:pt x="53" y="78"/>
                        <a:pt x="53" y="78"/>
                      </a:cubicBezTo>
                      <a:cubicBezTo>
                        <a:pt x="53" y="88"/>
                        <a:pt x="43" y="97"/>
                        <a:pt x="31" y="97"/>
                      </a:cubicBezTo>
                      <a:cubicBezTo>
                        <a:pt x="19" y="97"/>
                        <a:pt x="10" y="88"/>
                        <a:pt x="10" y="78"/>
                      </a:cubicBezTo>
                      <a:lnTo>
                        <a:pt x="10" y="2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 fontAlgn="auto"/>
                  <a:endParaRPr lang="zh-CN" altLang="en-US" sz="2135" strike="noStrike" noProof="1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" name="Freeform 18"/>
                <p:cNvSpPr/>
                <p:nvPr/>
              </p:nvSpPr>
              <p:spPr bwMode="auto">
                <a:xfrm>
                  <a:off x="4441" y="3267"/>
                  <a:ext cx="215" cy="222"/>
                </a:xfrm>
                <a:custGeom>
                  <a:avLst/>
                  <a:gdLst>
                    <a:gd name="T0" fmla="*/ 86 w 91"/>
                    <a:gd name="T1" fmla="*/ 0 h 94"/>
                    <a:gd name="T2" fmla="*/ 81 w 91"/>
                    <a:gd name="T3" fmla="*/ 5 h 94"/>
                    <a:gd name="T4" fmla="*/ 81 w 91"/>
                    <a:gd name="T5" fmla="*/ 28 h 94"/>
                    <a:gd name="T6" fmla="*/ 45 w 91"/>
                    <a:gd name="T7" fmla="*/ 59 h 94"/>
                    <a:gd name="T8" fmla="*/ 10 w 91"/>
                    <a:gd name="T9" fmla="*/ 28 h 94"/>
                    <a:gd name="T10" fmla="*/ 10 w 91"/>
                    <a:gd name="T11" fmla="*/ 5 h 94"/>
                    <a:gd name="T12" fmla="*/ 5 w 91"/>
                    <a:gd name="T13" fmla="*/ 0 h 94"/>
                    <a:gd name="T14" fmla="*/ 0 w 91"/>
                    <a:gd name="T15" fmla="*/ 5 h 94"/>
                    <a:gd name="T16" fmla="*/ 0 w 91"/>
                    <a:gd name="T17" fmla="*/ 28 h 94"/>
                    <a:gd name="T18" fmla="*/ 40 w 91"/>
                    <a:gd name="T19" fmla="*/ 69 h 94"/>
                    <a:gd name="T20" fmla="*/ 40 w 91"/>
                    <a:gd name="T21" fmla="*/ 84 h 94"/>
                    <a:gd name="T22" fmla="*/ 20 w 91"/>
                    <a:gd name="T23" fmla="*/ 84 h 94"/>
                    <a:gd name="T24" fmla="*/ 15 w 91"/>
                    <a:gd name="T25" fmla="*/ 89 h 94"/>
                    <a:gd name="T26" fmla="*/ 20 w 91"/>
                    <a:gd name="T27" fmla="*/ 94 h 94"/>
                    <a:gd name="T28" fmla="*/ 70 w 91"/>
                    <a:gd name="T29" fmla="*/ 94 h 94"/>
                    <a:gd name="T30" fmla="*/ 75 w 91"/>
                    <a:gd name="T31" fmla="*/ 89 h 94"/>
                    <a:gd name="T32" fmla="*/ 70 w 91"/>
                    <a:gd name="T33" fmla="*/ 84 h 94"/>
                    <a:gd name="T34" fmla="*/ 50 w 91"/>
                    <a:gd name="T35" fmla="*/ 84 h 94"/>
                    <a:gd name="T36" fmla="*/ 50 w 91"/>
                    <a:gd name="T37" fmla="*/ 69 h 94"/>
                    <a:gd name="T38" fmla="*/ 91 w 91"/>
                    <a:gd name="T39" fmla="*/ 28 h 94"/>
                    <a:gd name="T40" fmla="*/ 91 w 91"/>
                    <a:gd name="T41" fmla="*/ 5 h 94"/>
                    <a:gd name="T42" fmla="*/ 86 w 91"/>
                    <a:gd name="T43" fmla="*/ 0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91" h="94">
                      <a:moveTo>
                        <a:pt x="86" y="0"/>
                      </a:moveTo>
                      <a:cubicBezTo>
                        <a:pt x="83" y="0"/>
                        <a:pt x="81" y="3"/>
                        <a:pt x="81" y="5"/>
                      </a:cubicBezTo>
                      <a:cubicBezTo>
                        <a:pt x="81" y="28"/>
                        <a:pt x="81" y="28"/>
                        <a:pt x="81" y="28"/>
                      </a:cubicBezTo>
                      <a:cubicBezTo>
                        <a:pt x="81" y="45"/>
                        <a:pt x="65" y="59"/>
                        <a:pt x="45" y="59"/>
                      </a:cubicBezTo>
                      <a:cubicBezTo>
                        <a:pt x="26" y="59"/>
                        <a:pt x="10" y="45"/>
                        <a:pt x="10" y="28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2"/>
                        <a:pt x="8" y="0"/>
                        <a:pt x="5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49"/>
                        <a:pt x="18" y="67"/>
                        <a:pt x="40" y="69"/>
                      </a:cubicBezTo>
                      <a:cubicBezTo>
                        <a:pt x="40" y="84"/>
                        <a:pt x="40" y="84"/>
                        <a:pt x="40" y="84"/>
                      </a:cubicBezTo>
                      <a:cubicBezTo>
                        <a:pt x="20" y="84"/>
                        <a:pt x="20" y="84"/>
                        <a:pt x="20" y="84"/>
                      </a:cubicBezTo>
                      <a:cubicBezTo>
                        <a:pt x="18" y="84"/>
                        <a:pt x="15" y="86"/>
                        <a:pt x="15" y="89"/>
                      </a:cubicBezTo>
                      <a:cubicBezTo>
                        <a:pt x="15" y="92"/>
                        <a:pt x="18" y="94"/>
                        <a:pt x="20" y="94"/>
                      </a:cubicBezTo>
                      <a:cubicBezTo>
                        <a:pt x="70" y="94"/>
                        <a:pt x="70" y="94"/>
                        <a:pt x="70" y="94"/>
                      </a:cubicBezTo>
                      <a:cubicBezTo>
                        <a:pt x="73" y="94"/>
                        <a:pt x="75" y="92"/>
                        <a:pt x="75" y="89"/>
                      </a:cubicBezTo>
                      <a:cubicBezTo>
                        <a:pt x="75" y="86"/>
                        <a:pt x="73" y="84"/>
                        <a:pt x="70" y="84"/>
                      </a:cubicBezTo>
                      <a:cubicBezTo>
                        <a:pt x="50" y="84"/>
                        <a:pt x="50" y="84"/>
                        <a:pt x="50" y="84"/>
                      </a:cubicBezTo>
                      <a:cubicBezTo>
                        <a:pt x="50" y="69"/>
                        <a:pt x="50" y="69"/>
                        <a:pt x="50" y="69"/>
                      </a:cubicBezTo>
                      <a:cubicBezTo>
                        <a:pt x="73" y="67"/>
                        <a:pt x="91" y="49"/>
                        <a:pt x="91" y="28"/>
                      </a:cubicBezTo>
                      <a:cubicBezTo>
                        <a:pt x="91" y="5"/>
                        <a:pt x="91" y="5"/>
                        <a:pt x="91" y="5"/>
                      </a:cubicBezTo>
                      <a:cubicBezTo>
                        <a:pt x="91" y="3"/>
                        <a:pt x="88" y="0"/>
                        <a:pt x="8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 fontAlgn="auto"/>
                  <a:endParaRPr lang="zh-CN" altLang="en-US" sz="2135" strike="noStrike" noProof="1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7912" name="PA_文本框 20"/>
            <p:cNvSpPr txBox="1"/>
            <p:nvPr>
              <p:custDataLst>
                <p:tags r:id="rId4"/>
              </p:custDataLst>
            </p:nvPr>
          </p:nvSpPr>
          <p:spPr>
            <a:xfrm>
              <a:off x="4411254" y="5638470"/>
              <a:ext cx="3650727" cy="36774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defTabSz="1219200"/>
              <a:r>
                <a:rPr lang="zh-CN" altLang="en-US" dirty="0">
                  <a:solidFill>
                    <a:srgbClr val="7A7A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课程咨询依娜老师：</a:t>
              </a:r>
              <a:r>
                <a:rPr lang="en-US" altLang="zh-CN" b="1" dirty="0">
                  <a:solidFill>
                    <a:srgbClr val="7A7A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2133576719</a:t>
              </a:r>
              <a:endParaRPr lang="en-US" altLang="zh-CN" b="1" dirty="0">
                <a:solidFill>
                  <a:srgbClr val="7A7A7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A_圆角矩形 22"/>
          <p:cNvSpPr/>
          <p:nvPr>
            <p:custDataLst>
              <p:tags r:id="rId1"/>
            </p:custDataLst>
          </p:nvPr>
        </p:nvSpPr>
        <p:spPr>
          <a:xfrm>
            <a:off x="3048000" y="4206584"/>
            <a:ext cx="6098091" cy="297454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 defTabSz="1218565"/>
            <a:r>
              <a:rPr lang="en-US" altLang="zh-CN" sz="1335" dirty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TAHNK YOU FOR WATCHING</a:t>
            </a:r>
            <a:endParaRPr lang="zh-CN" altLang="en-US" sz="1335" dirty="0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460091" y="5476597"/>
            <a:ext cx="3437533" cy="480131"/>
            <a:chOff x="1139058" y="5549903"/>
            <a:chExt cx="3437533" cy="480131"/>
          </a:xfrm>
        </p:grpSpPr>
        <p:grpSp>
          <p:nvGrpSpPr>
            <p:cNvPr id="3" name="PA_组合 23"/>
            <p:cNvGrpSpPr/>
            <p:nvPr>
              <p:custDataLst>
                <p:tags r:id="rId2"/>
              </p:custDataLst>
            </p:nvPr>
          </p:nvGrpSpPr>
          <p:grpSpPr>
            <a:xfrm>
              <a:off x="1139058" y="5609179"/>
              <a:ext cx="359175" cy="360000"/>
              <a:chOff x="801291" y="3535885"/>
              <a:chExt cx="219347" cy="219347"/>
            </a:xfrm>
          </p:grpSpPr>
          <p:sp>
            <p:nvSpPr>
              <p:cNvPr id="25" name="Oval 10"/>
              <p:cNvSpPr>
                <a:spLocks noChangeArrowheads="1"/>
              </p:cNvSpPr>
              <p:nvPr/>
            </p:nvSpPr>
            <p:spPr bwMode="auto">
              <a:xfrm>
                <a:off x="801291" y="3535885"/>
                <a:ext cx="219347" cy="21934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/>
                <a:endParaRPr lang="zh-CN" altLang="en-US" sz="2135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8" name="组合 25"/>
              <p:cNvGrpSpPr/>
              <p:nvPr/>
            </p:nvGrpSpPr>
            <p:grpSpPr>
              <a:xfrm>
                <a:off x="860980" y="3583766"/>
                <a:ext cx="100336" cy="114060"/>
                <a:chOff x="860980" y="3583766"/>
                <a:chExt cx="100336" cy="114060"/>
              </a:xfrm>
            </p:grpSpPr>
            <p:sp>
              <p:nvSpPr>
                <p:cNvPr id="27" name="Freeform 12"/>
                <p:cNvSpPr>
                  <a:spLocks noEditPoints="1"/>
                </p:cNvSpPr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8" name="Freeform 13"/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4" name="PA_文本框 19"/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384692" y="5549903"/>
              <a:ext cx="3191899" cy="4801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140000"/>
                </a:lnSpc>
              </a:pP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主讲老师</a:t>
              </a:r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Zero</a:t>
              </a: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  <a:sym typeface="等线" panose="02010600030101010101" charset="-122"/>
                </a:rPr>
                <a:t>2962938812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2"/>
          <p:cNvGrpSpPr/>
          <p:nvPr/>
        </p:nvGrpSpPr>
        <p:grpSpPr>
          <a:xfrm>
            <a:off x="6359105" y="5531207"/>
            <a:ext cx="4028342" cy="369332"/>
            <a:chOff x="4060522" y="5638470"/>
            <a:chExt cx="4028342" cy="369332"/>
          </a:xfrm>
        </p:grpSpPr>
        <p:grpSp>
          <p:nvGrpSpPr>
            <p:cNvPr id="10" name="PA_组合 14"/>
            <p:cNvGrpSpPr/>
            <p:nvPr>
              <p:custDataLst>
                <p:tags r:id="rId4"/>
              </p:custDataLst>
            </p:nvPr>
          </p:nvGrpSpPr>
          <p:grpSpPr bwMode="auto">
            <a:xfrm>
              <a:off x="4060522" y="5643136"/>
              <a:ext cx="360000" cy="360000"/>
              <a:chOff x="4248" y="3024"/>
              <a:chExt cx="600" cy="599"/>
            </a:xfrm>
          </p:grpSpPr>
          <p:sp>
            <p:nvSpPr>
              <p:cNvPr id="30" name="Oval 15"/>
              <p:cNvSpPr>
                <a:spLocks noChangeArrowheads="1"/>
              </p:cNvSpPr>
              <p:nvPr/>
            </p:nvSpPr>
            <p:spPr bwMode="auto">
              <a:xfrm>
                <a:off x="4248" y="3024"/>
                <a:ext cx="600" cy="59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/>
                <a:endParaRPr lang="zh-CN" altLang="en-US" sz="2135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1" name="Group 16"/>
              <p:cNvGrpSpPr/>
              <p:nvPr/>
            </p:nvGrpSpPr>
            <p:grpSpPr bwMode="auto">
              <a:xfrm>
                <a:off x="4441" y="3144"/>
                <a:ext cx="215" cy="345"/>
                <a:chOff x="4441" y="3144"/>
                <a:chExt cx="215" cy="345"/>
              </a:xfrm>
            </p:grpSpPr>
            <p:sp>
              <p:nvSpPr>
                <p:cNvPr id="32" name="Freeform 17"/>
                <p:cNvSpPr>
                  <a:spLocks noEditPoints="1"/>
                </p:cNvSpPr>
                <p:nvPr/>
              </p:nvSpPr>
              <p:spPr bwMode="auto">
                <a:xfrm>
                  <a:off x="4474" y="3144"/>
                  <a:ext cx="149" cy="253"/>
                </a:xfrm>
                <a:custGeom>
                  <a:avLst/>
                  <a:gdLst>
                    <a:gd name="T0" fmla="*/ 31 w 63"/>
                    <a:gd name="T1" fmla="*/ 107 h 107"/>
                    <a:gd name="T2" fmla="*/ 63 w 63"/>
                    <a:gd name="T3" fmla="*/ 78 h 107"/>
                    <a:gd name="T4" fmla="*/ 63 w 63"/>
                    <a:gd name="T5" fmla="*/ 29 h 107"/>
                    <a:gd name="T6" fmla="*/ 31 w 63"/>
                    <a:gd name="T7" fmla="*/ 0 h 107"/>
                    <a:gd name="T8" fmla="*/ 0 w 63"/>
                    <a:gd name="T9" fmla="*/ 29 h 107"/>
                    <a:gd name="T10" fmla="*/ 0 w 63"/>
                    <a:gd name="T11" fmla="*/ 78 h 107"/>
                    <a:gd name="T12" fmla="*/ 31 w 63"/>
                    <a:gd name="T13" fmla="*/ 107 h 107"/>
                    <a:gd name="T14" fmla="*/ 10 w 63"/>
                    <a:gd name="T15" fmla="*/ 29 h 107"/>
                    <a:gd name="T16" fmla="*/ 31 w 63"/>
                    <a:gd name="T17" fmla="*/ 10 h 107"/>
                    <a:gd name="T18" fmla="*/ 53 w 63"/>
                    <a:gd name="T19" fmla="*/ 29 h 107"/>
                    <a:gd name="T20" fmla="*/ 53 w 63"/>
                    <a:gd name="T21" fmla="*/ 78 h 107"/>
                    <a:gd name="T22" fmla="*/ 31 w 63"/>
                    <a:gd name="T23" fmla="*/ 97 h 107"/>
                    <a:gd name="T24" fmla="*/ 10 w 63"/>
                    <a:gd name="T25" fmla="*/ 78 h 107"/>
                    <a:gd name="T26" fmla="*/ 10 w 63"/>
                    <a:gd name="T27" fmla="*/ 29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3" h="107">
                      <a:moveTo>
                        <a:pt x="31" y="107"/>
                      </a:moveTo>
                      <a:cubicBezTo>
                        <a:pt x="49" y="107"/>
                        <a:pt x="63" y="94"/>
                        <a:pt x="63" y="78"/>
                      </a:cubicBezTo>
                      <a:cubicBezTo>
                        <a:pt x="63" y="29"/>
                        <a:pt x="63" y="29"/>
                        <a:pt x="63" y="29"/>
                      </a:cubicBezTo>
                      <a:cubicBezTo>
                        <a:pt x="63" y="13"/>
                        <a:pt x="49" y="0"/>
                        <a:pt x="31" y="0"/>
                      </a:cubicBezTo>
                      <a:cubicBezTo>
                        <a:pt x="14" y="0"/>
                        <a:pt x="0" y="13"/>
                        <a:pt x="0" y="29"/>
                      </a:cubicBezTo>
                      <a:cubicBezTo>
                        <a:pt x="0" y="78"/>
                        <a:pt x="0" y="78"/>
                        <a:pt x="0" y="78"/>
                      </a:cubicBezTo>
                      <a:cubicBezTo>
                        <a:pt x="0" y="94"/>
                        <a:pt x="14" y="107"/>
                        <a:pt x="31" y="107"/>
                      </a:cubicBezTo>
                      <a:close/>
                      <a:moveTo>
                        <a:pt x="10" y="29"/>
                      </a:moveTo>
                      <a:cubicBezTo>
                        <a:pt x="10" y="18"/>
                        <a:pt x="19" y="10"/>
                        <a:pt x="31" y="10"/>
                      </a:cubicBezTo>
                      <a:cubicBezTo>
                        <a:pt x="43" y="10"/>
                        <a:pt x="53" y="18"/>
                        <a:pt x="53" y="29"/>
                      </a:cubicBezTo>
                      <a:cubicBezTo>
                        <a:pt x="53" y="78"/>
                        <a:pt x="53" y="78"/>
                        <a:pt x="53" y="78"/>
                      </a:cubicBezTo>
                      <a:cubicBezTo>
                        <a:pt x="53" y="88"/>
                        <a:pt x="43" y="97"/>
                        <a:pt x="31" y="97"/>
                      </a:cubicBezTo>
                      <a:cubicBezTo>
                        <a:pt x="19" y="97"/>
                        <a:pt x="10" y="88"/>
                        <a:pt x="10" y="78"/>
                      </a:cubicBezTo>
                      <a:lnTo>
                        <a:pt x="10" y="2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3" name="Freeform 18"/>
                <p:cNvSpPr/>
                <p:nvPr/>
              </p:nvSpPr>
              <p:spPr bwMode="auto">
                <a:xfrm>
                  <a:off x="4441" y="3267"/>
                  <a:ext cx="215" cy="222"/>
                </a:xfrm>
                <a:custGeom>
                  <a:avLst/>
                  <a:gdLst>
                    <a:gd name="T0" fmla="*/ 86 w 91"/>
                    <a:gd name="T1" fmla="*/ 0 h 94"/>
                    <a:gd name="T2" fmla="*/ 81 w 91"/>
                    <a:gd name="T3" fmla="*/ 5 h 94"/>
                    <a:gd name="T4" fmla="*/ 81 w 91"/>
                    <a:gd name="T5" fmla="*/ 28 h 94"/>
                    <a:gd name="T6" fmla="*/ 45 w 91"/>
                    <a:gd name="T7" fmla="*/ 59 h 94"/>
                    <a:gd name="T8" fmla="*/ 10 w 91"/>
                    <a:gd name="T9" fmla="*/ 28 h 94"/>
                    <a:gd name="T10" fmla="*/ 10 w 91"/>
                    <a:gd name="T11" fmla="*/ 5 h 94"/>
                    <a:gd name="T12" fmla="*/ 5 w 91"/>
                    <a:gd name="T13" fmla="*/ 0 h 94"/>
                    <a:gd name="T14" fmla="*/ 0 w 91"/>
                    <a:gd name="T15" fmla="*/ 5 h 94"/>
                    <a:gd name="T16" fmla="*/ 0 w 91"/>
                    <a:gd name="T17" fmla="*/ 28 h 94"/>
                    <a:gd name="T18" fmla="*/ 40 w 91"/>
                    <a:gd name="T19" fmla="*/ 69 h 94"/>
                    <a:gd name="T20" fmla="*/ 40 w 91"/>
                    <a:gd name="T21" fmla="*/ 84 h 94"/>
                    <a:gd name="T22" fmla="*/ 20 w 91"/>
                    <a:gd name="T23" fmla="*/ 84 h 94"/>
                    <a:gd name="T24" fmla="*/ 15 w 91"/>
                    <a:gd name="T25" fmla="*/ 89 h 94"/>
                    <a:gd name="T26" fmla="*/ 20 w 91"/>
                    <a:gd name="T27" fmla="*/ 94 h 94"/>
                    <a:gd name="T28" fmla="*/ 70 w 91"/>
                    <a:gd name="T29" fmla="*/ 94 h 94"/>
                    <a:gd name="T30" fmla="*/ 75 w 91"/>
                    <a:gd name="T31" fmla="*/ 89 h 94"/>
                    <a:gd name="T32" fmla="*/ 70 w 91"/>
                    <a:gd name="T33" fmla="*/ 84 h 94"/>
                    <a:gd name="T34" fmla="*/ 50 w 91"/>
                    <a:gd name="T35" fmla="*/ 84 h 94"/>
                    <a:gd name="T36" fmla="*/ 50 w 91"/>
                    <a:gd name="T37" fmla="*/ 69 h 94"/>
                    <a:gd name="T38" fmla="*/ 91 w 91"/>
                    <a:gd name="T39" fmla="*/ 28 h 94"/>
                    <a:gd name="T40" fmla="*/ 91 w 91"/>
                    <a:gd name="T41" fmla="*/ 5 h 94"/>
                    <a:gd name="T42" fmla="*/ 86 w 91"/>
                    <a:gd name="T43" fmla="*/ 0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91" h="94">
                      <a:moveTo>
                        <a:pt x="86" y="0"/>
                      </a:moveTo>
                      <a:cubicBezTo>
                        <a:pt x="83" y="0"/>
                        <a:pt x="81" y="3"/>
                        <a:pt x="81" y="5"/>
                      </a:cubicBezTo>
                      <a:cubicBezTo>
                        <a:pt x="81" y="28"/>
                        <a:pt x="81" y="28"/>
                        <a:pt x="81" y="28"/>
                      </a:cubicBezTo>
                      <a:cubicBezTo>
                        <a:pt x="81" y="45"/>
                        <a:pt x="65" y="59"/>
                        <a:pt x="45" y="59"/>
                      </a:cubicBezTo>
                      <a:cubicBezTo>
                        <a:pt x="26" y="59"/>
                        <a:pt x="10" y="45"/>
                        <a:pt x="10" y="28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2"/>
                        <a:pt x="8" y="0"/>
                        <a:pt x="5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49"/>
                        <a:pt x="18" y="67"/>
                        <a:pt x="40" y="69"/>
                      </a:cubicBezTo>
                      <a:cubicBezTo>
                        <a:pt x="40" y="84"/>
                        <a:pt x="40" y="84"/>
                        <a:pt x="40" y="84"/>
                      </a:cubicBezTo>
                      <a:cubicBezTo>
                        <a:pt x="20" y="84"/>
                        <a:pt x="20" y="84"/>
                        <a:pt x="20" y="84"/>
                      </a:cubicBezTo>
                      <a:cubicBezTo>
                        <a:pt x="18" y="84"/>
                        <a:pt x="15" y="86"/>
                        <a:pt x="15" y="89"/>
                      </a:cubicBezTo>
                      <a:cubicBezTo>
                        <a:pt x="15" y="92"/>
                        <a:pt x="18" y="94"/>
                        <a:pt x="20" y="94"/>
                      </a:cubicBezTo>
                      <a:cubicBezTo>
                        <a:pt x="70" y="94"/>
                        <a:pt x="70" y="94"/>
                        <a:pt x="70" y="94"/>
                      </a:cubicBezTo>
                      <a:cubicBezTo>
                        <a:pt x="73" y="94"/>
                        <a:pt x="75" y="92"/>
                        <a:pt x="75" y="89"/>
                      </a:cubicBezTo>
                      <a:cubicBezTo>
                        <a:pt x="75" y="86"/>
                        <a:pt x="73" y="84"/>
                        <a:pt x="70" y="84"/>
                      </a:cubicBezTo>
                      <a:cubicBezTo>
                        <a:pt x="50" y="84"/>
                        <a:pt x="50" y="84"/>
                        <a:pt x="50" y="84"/>
                      </a:cubicBezTo>
                      <a:cubicBezTo>
                        <a:pt x="50" y="69"/>
                        <a:pt x="50" y="69"/>
                        <a:pt x="50" y="69"/>
                      </a:cubicBezTo>
                      <a:cubicBezTo>
                        <a:pt x="73" y="67"/>
                        <a:pt x="91" y="49"/>
                        <a:pt x="91" y="28"/>
                      </a:cubicBezTo>
                      <a:cubicBezTo>
                        <a:pt x="91" y="5"/>
                        <a:pt x="91" y="5"/>
                        <a:pt x="91" y="5"/>
                      </a:cubicBezTo>
                      <a:cubicBezTo>
                        <a:pt x="91" y="3"/>
                        <a:pt x="88" y="0"/>
                        <a:pt x="8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5" name="PA_文本框 20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4411254" y="5638470"/>
              <a:ext cx="367761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1218565"/>
              <a:r>
                <a:rPr lang="zh-CN" altLang="en-US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课程咨询依娜老师：</a:t>
              </a:r>
              <a:r>
                <a:rPr lang="en-US" altLang="zh-CN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2133576719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" name="PA_组合 20"/>
          <p:cNvGrpSpPr/>
          <p:nvPr>
            <p:custDataLst>
              <p:tags r:id="rId6"/>
            </p:custDataLst>
          </p:nvPr>
        </p:nvGrpSpPr>
        <p:grpSpPr>
          <a:xfrm>
            <a:off x="0" y="3928725"/>
            <a:ext cx="12192000" cy="271486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13" name="组合 48"/>
          <p:cNvGrpSpPr/>
          <p:nvPr/>
        </p:nvGrpSpPr>
        <p:grpSpPr>
          <a:xfrm>
            <a:off x="3411209" y="429583"/>
            <a:ext cx="5296253" cy="5015263"/>
            <a:chOff x="2666060" y="1779854"/>
            <a:chExt cx="4914727" cy="4653979"/>
          </a:xfrm>
        </p:grpSpPr>
        <p:sp>
          <p:nvSpPr>
            <p:cNvPr id="50" name="任意多边形: 形状 11"/>
            <p:cNvSpPr/>
            <p:nvPr/>
          </p:nvSpPr>
          <p:spPr>
            <a:xfrm>
              <a:off x="3099814" y="1923978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任意多边形: 形状 10"/>
            <p:cNvSpPr/>
            <p:nvPr/>
          </p:nvSpPr>
          <p:spPr>
            <a:xfrm>
              <a:off x="3099814" y="2052932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任意多边形: 形状 12"/>
            <p:cNvSpPr/>
            <p:nvPr/>
          </p:nvSpPr>
          <p:spPr>
            <a:xfrm>
              <a:off x="3533568" y="2124994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任意多边形: 形状 13"/>
            <p:cNvSpPr/>
            <p:nvPr/>
          </p:nvSpPr>
          <p:spPr>
            <a:xfrm>
              <a:off x="2666060" y="1980870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任意多边形: 形状 14"/>
            <p:cNvSpPr/>
            <p:nvPr/>
          </p:nvSpPr>
          <p:spPr>
            <a:xfrm>
              <a:off x="3099814" y="2253948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任意多边形: 形状 15"/>
            <p:cNvSpPr/>
            <p:nvPr/>
          </p:nvSpPr>
          <p:spPr>
            <a:xfrm>
              <a:off x="3316691" y="1779854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任意多边形: 形状 16"/>
            <p:cNvSpPr/>
            <p:nvPr/>
          </p:nvSpPr>
          <p:spPr>
            <a:xfrm>
              <a:off x="3533568" y="1980870"/>
              <a:ext cx="3909150" cy="415345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6784790" y="4932746"/>
              <a:ext cx="795997" cy="795997"/>
            </a:xfrm>
            <a:prstGeom prst="ellipse">
              <a:avLst/>
            </a:prstGeom>
            <a:solidFill>
              <a:schemeClr val="accent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5224667" y="5906881"/>
              <a:ext cx="526952" cy="526952"/>
            </a:xfrm>
            <a:prstGeom prst="ellipse">
              <a:avLst/>
            </a:prstGeom>
            <a:solidFill>
              <a:schemeClr val="accent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2969254" y="1837290"/>
              <a:ext cx="361967" cy="361967"/>
            </a:xfrm>
            <a:prstGeom prst="ellipse">
              <a:avLst/>
            </a:prstGeom>
            <a:solidFill>
              <a:schemeClr val="accent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0" name="文本框 21"/>
          <p:cNvSpPr txBox="1"/>
          <p:nvPr/>
        </p:nvSpPr>
        <p:spPr>
          <a:xfrm>
            <a:off x="3339259" y="1645369"/>
            <a:ext cx="54332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smtClean="0">
                <a:solidFill>
                  <a:schemeClr val="bg1"/>
                </a:solidFill>
                <a:ea typeface="微软雅黑" panose="020B0503020204020204" pitchFamily="34" charset="-122"/>
              </a:rPr>
              <a:t>享学课堂  </a:t>
            </a:r>
            <a:endParaRPr lang="en-US" altLang="zh-CN" sz="5400" smtClean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 algn="ctr"/>
            <a:r>
              <a:rPr lang="zh-CN" altLang="en-US" sz="3600" smtClean="0">
                <a:solidFill>
                  <a:schemeClr val="bg1"/>
                </a:solidFill>
                <a:ea typeface="微软雅黑" panose="020B0503020204020204" pitchFamily="34" charset="-122"/>
              </a:rPr>
              <a:t>   谢谢您的参与！</a:t>
            </a:r>
            <a:endParaRPr lang="zh-CN" altLang="en-US" sz="3600" smtClean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pic>
        <p:nvPicPr>
          <p:cNvPr id="36" name="Picture 1" descr="C:\Users\Administrator\Documents\Tencent Files\446106311\Image\Group\[{(U~OAINDPU57MD]KQ_D77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04775" y="4870839"/>
            <a:ext cx="2047875" cy="1891911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6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讲师简介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1819910" y="2091055"/>
            <a:ext cx="4937760" cy="8125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享学课堂 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-Zero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老师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系统架构师、项目经理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4" name="TextBox 16"/>
          <p:cNvSpPr txBox="1"/>
          <p:nvPr/>
        </p:nvSpPr>
        <p:spPr>
          <a:xfrm>
            <a:off x="1873250" y="2973070"/>
            <a:ext cx="4126230" cy="33235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前阿里P7移动架构师，曾就职于Nubia等一线互联网公司。有多年的项目研发经验，精通Android 高级控件开发，性能优化，多种开源框架开发经验，热爱代码，对Android情有独钟，讲课生动，有激情。</a:t>
            </a:r>
            <a:endParaRPr sz="16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lear Sans Light" panose="020B0303030202020304" pitchFamily="34" charset="0"/>
                <a:sym typeface="+mn-ea"/>
              </a:rPr>
              <a:t>◆ </a:t>
            </a:r>
            <a:r>
              <a:rPr 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Clear Sans Light" panose="020B0303030202020304" pitchFamily="34" charset="0"/>
                <a:sym typeface="+mn-ea"/>
              </a:rPr>
              <a:t>QQ：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2124346685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lear Sans Light" panose="020B0303030202020304" pitchFamily="34" charset="0"/>
              <a:sym typeface="+mn-ea"/>
            </a:endParaRPr>
          </a:p>
          <a:p>
            <a:pPr>
              <a:lnSpc>
                <a:spcPct val="150000"/>
              </a:lnSpc>
            </a:pPr>
            <a:endParaRPr lang="en-US" sz="16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lear Sans Light" panose="020B0303030202020304" pitchFamily="34" charset="0"/>
              <a:sym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16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lear Sans Light" panose="020B0303030202020304" pitchFamily="34" charset="0"/>
              <a:sym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4513" y="2091227"/>
            <a:ext cx="2327099" cy="28790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享学讲师团队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8" name="文本框 1"/>
          <p:cNvSpPr txBox="1"/>
          <p:nvPr/>
        </p:nvSpPr>
        <p:spPr>
          <a:xfrm>
            <a:off x="327934" y="4047356"/>
            <a:ext cx="2253069" cy="16296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Alvin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老师</a:t>
            </a:r>
            <a:endParaRPr lang="en-US" altLang="zh-CN" sz="12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曾就业于三星中国研究院及小米旗下互联网公司</a:t>
            </a:r>
            <a:r>
              <a:rPr lang="zh-CN" altLang="en-US" sz="1050" dirty="0" smtClean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担任</a:t>
            </a:r>
            <a:r>
              <a:rPr lang="en-US" altLang="zh-CN" sz="1050" dirty="0" err="1" smtClean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ndroid</a:t>
            </a: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任软件工程师及项目经理</a:t>
            </a:r>
            <a:endParaRPr lang="zh-CN" altLang="en-US" sz="1050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拥有扎实的</a:t>
            </a:r>
            <a:r>
              <a:rPr lang="en-US" altLang="zh-CN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C/Java </a:t>
            </a: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基础，深入研究</a:t>
            </a:r>
            <a:r>
              <a:rPr lang="en-US" altLang="zh-CN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系统多年。</a:t>
            </a:r>
            <a:endParaRPr lang="en-US" altLang="zh-CN" sz="1050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讲课形象生动，热情洋溢</a:t>
            </a:r>
            <a:endParaRPr lang="zh-CN" altLang="en-US" sz="1050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4"/>
          <p:cNvSpPr txBox="1"/>
          <p:nvPr/>
        </p:nvSpPr>
        <p:spPr>
          <a:xfrm>
            <a:off x="3185623" y="4047356"/>
            <a:ext cx="2063032" cy="20497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Lison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老师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复旦大学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工程硕士，专注技术十年，产品控、代码控，拥有丰富的项目经验，主持研发了多个成功上线的大型互联网项目。热爱互联网，热衷于各种Web技术，精通JAVA、J2EE和前端开发，擅长互联网高并发、高可靠架构设计，有丰富的实战经验。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0" name="文本框 5"/>
          <p:cNvSpPr txBox="1"/>
          <p:nvPr/>
        </p:nvSpPr>
        <p:spPr>
          <a:xfrm>
            <a:off x="8836221" y="4047356"/>
            <a:ext cx="2327098" cy="16296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zero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老师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/>
              <a:t>前阿里</a:t>
            </a:r>
            <a:r>
              <a:rPr lang="en-US" altLang="zh-CN" sz="1050" dirty="0"/>
              <a:t>P7</a:t>
            </a:r>
            <a:r>
              <a:rPr lang="zh-CN" altLang="en-US" sz="1050" dirty="0"/>
              <a:t>移动架构师，曾就职于</a:t>
            </a:r>
            <a:r>
              <a:rPr lang="en-US" altLang="zh-CN" sz="1050" dirty="0"/>
              <a:t>Nubia</a:t>
            </a:r>
            <a:r>
              <a:rPr lang="zh-CN" altLang="en-US" sz="1050" dirty="0"/>
              <a:t>等一线互联网公司。有多年的项目研发经验，精通</a:t>
            </a:r>
            <a:r>
              <a:rPr lang="en-US" altLang="zh-CN" sz="1050" dirty="0"/>
              <a:t>Android </a:t>
            </a:r>
            <a:r>
              <a:rPr lang="zh-CN" altLang="en-US" sz="1050" dirty="0"/>
              <a:t>高级控件开发，性能优化，多种开源框架开发经验，热爱代码，对</a:t>
            </a:r>
            <a:r>
              <a:rPr lang="en-US" altLang="zh-CN" sz="1050" dirty="0"/>
              <a:t>Android</a:t>
            </a:r>
            <a:r>
              <a:rPr lang="zh-CN" altLang="en-US" sz="1050" dirty="0"/>
              <a:t>情有独钟，讲课生动，有激情。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7" name="文本框 4"/>
          <p:cNvSpPr txBox="1"/>
          <p:nvPr/>
        </p:nvSpPr>
        <p:spPr>
          <a:xfrm>
            <a:off x="5901978" y="4154549"/>
            <a:ext cx="2327928" cy="16296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Allen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老师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国防科技大学计算机系研究生毕业， 十余年</a:t>
            </a:r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Android 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及移动互联网开发经验，曾担任爱立信技术总监，华为技术总监，北电技术总监，对全栈有自己独特的见解，热爱技术，热爱互联网，实战经验非常丰富。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0" name="Picture 2" descr="C:\Users\dev\Desktop\微信图片_2018072314264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102" y="1053600"/>
            <a:ext cx="2203511" cy="2784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图片 35" descr="上半身_修改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66328" y="1067805"/>
            <a:ext cx="2214675" cy="269322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656431" y="1311886"/>
            <a:ext cx="2878712" cy="226823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15823" y="1006647"/>
            <a:ext cx="2327099" cy="28790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PA_组合 20"/>
          <p:cNvGrpSpPr/>
          <p:nvPr>
            <p:custDataLst>
              <p:tags r:id="rId1"/>
            </p:custDataLst>
          </p:nvPr>
        </p:nvGrpSpPr>
        <p:grpSpPr>
          <a:xfrm>
            <a:off x="4785564" y="1500466"/>
            <a:ext cx="3407701" cy="63239"/>
            <a:chOff x="2190216" y="0"/>
            <a:chExt cx="4752528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6" name="PA_文本框 35"/>
          <p:cNvSpPr txBox="1"/>
          <p:nvPr>
            <p:custDataLst>
              <p:tags r:id="rId2"/>
            </p:custDataLst>
          </p:nvPr>
        </p:nvSpPr>
        <p:spPr>
          <a:xfrm>
            <a:off x="5110480" y="417660"/>
            <a:ext cx="1971040" cy="99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/>
            <a:r>
              <a:rPr lang="zh-CN" altLang="en-US" sz="3735" b="1" dirty="0">
                <a:ln w="6350">
                  <a:noFill/>
                </a:ln>
                <a:solidFill>
                  <a:srgbClr val="1D69A3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目  录</a:t>
            </a:r>
            <a:endParaRPr lang="en-US" altLang="zh-CN" sz="3735" b="1" dirty="0">
              <a:ln w="6350">
                <a:noFill/>
              </a:ln>
              <a:solidFill>
                <a:srgbClr val="1D69A3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/>
            <a:r>
              <a:rPr lang="en-US" altLang="zh-CN" sz="2135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zh-CN" altLang="en-US" sz="2135" dirty="0">
              <a:ln w="6350"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" name="PA_组合 1"/>
          <p:cNvGrpSpPr/>
          <p:nvPr>
            <p:custDataLst>
              <p:tags r:id="rId3"/>
            </p:custDataLst>
          </p:nvPr>
        </p:nvGrpSpPr>
        <p:grpSpPr>
          <a:xfrm>
            <a:off x="1095123" y="3429000"/>
            <a:ext cx="2016723" cy="2527653"/>
            <a:chOff x="522514" y="3027330"/>
            <a:chExt cx="1512542" cy="1440160"/>
          </a:xfrm>
        </p:grpSpPr>
        <p:sp>
          <p:nvSpPr>
            <p:cNvPr id="54" name="矩形 53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PA_任意多边形 10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4541477" y="2750331"/>
            <a:ext cx="382485" cy="383483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2" name="PA_任意多边形 12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7250381" y="2733676"/>
            <a:ext cx="285613" cy="410445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3" name="PA_任意多边形 13"/>
          <p:cNvSpPr>
            <a:spLocks noEditPoints="1"/>
          </p:cNvSpPr>
          <p:nvPr>
            <p:custDataLst>
              <p:tags r:id="rId6"/>
            </p:custDataLst>
          </p:nvPr>
        </p:nvSpPr>
        <p:spPr bwMode="auto">
          <a:xfrm>
            <a:off x="1881637" y="2745660"/>
            <a:ext cx="465373" cy="386477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74" name="PA_组合 73"/>
          <p:cNvGrpSpPr/>
          <p:nvPr>
            <p:custDataLst>
              <p:tags r:id="rId7"/>
            </p:custDataLst>
          </p:nvPr>
        </p:nvGrpSpPr>
        <p:grpSpPr>
          <a:xfrm>
            <a:off x="3691795" y="3548380"/>
            <a:ext cx="2016723" cy="2527653"/>
            <a:chOff x="522514" y="3027330"/>
            <a:chExt cx="1512542" cy="1440160"/>
          </a:xfrm>
        </p:grpSpPr>
        <p:sp>
          <p:nvSpPr>
            <p:cNvPr id="75" name="矩形 7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6" name="直接连接符 7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PA_组合 76"/>
          <p:cNvGrpSpPr/>
          <p:nvPr>
            <p:custDataLst>
              <p:tags r:id="rId8"/>
            </p:custDataLst>
          </p:nvPr>
        </p:nvGrpSpPr>
        <p:grpSpPr>
          <a:xfrm>
            <a:off x="6443317" y="3429000"/>
            <a:ext cx="2016723" cy="2527653"/>
            <a:chOff x="522514" y="3027330"/>
            <a:chExt cx="1512542" cy="1440160"/>
          </a:xfrm>
        </p:grpSpPr>
        <p:sp>
          <p:nvSpPr>
            <p:cNvPr id="78" name="矩形 77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9" name="直接连接符 78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PA_矩形 59"/>
          <p:cNvSpPr/>
          <p:nvPr>
            <p:custDataLst>
              <p:tags r:id="rId9"/>
            </p:custDataLst>
          </p:nvPr>
        </p:nvSpPr>
        <p:spPr>
          <a:xfrm>
            <a:off x="3596331" y="4149053"/>
            <a:ext cx="2207199" cy="13271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lang="zh-CN" altLang="en-US" sz="1335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观察者模式</a:t>
            </a:r>
            <a:endParaRPr lang="zh-CN" altLang="en-US" sz="1335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zh-CN" altLang="en-US" sz="1335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订阅</a:t>
            </a:r>
            <a:r>
              <a:rPr lang="zh-CN" altLang="en-US" sz="1335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发布模式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l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利用观察者模式解决问题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l" defTabSz="1218565">
              <a:lnSpc>
                <a:spcPct val="150000"/>
              </a:lnSpc>
            </a:pP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1" name="PA_矩形 60"/>
          <p:cNvSpPr/>
          <p:nvPr>
            <p:custDataLst>
              <p:tags r:id="rId10"/>
            </p:custDataLst>
          </p:nvPr>
        </p:nvSpPr>
        <p:spPr>
          <a:xfrm>
            <a:off x="1002121" y="4072230"/>
            <a:ext cx="2085975" cy="19456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Android</a:t>
            </a: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是如何绘制</a:t>
            </a:r>
            <a:r>
              <a:rPr lang="en-US" altLang="zh-CN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View</a:t>
            </a: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的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过渡绘制是怎么回事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布局性能如何衡量？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4" name="PA_矩形 63"/>
          <p:cNvSpPr/>
          <p:nvPr>
            <p:custDataLst>
              <p:tags r:id="rId11"/>
            </p:custDataLst>
          </p:nvPr>
        </p:nvSpPr>
        <p:spPr>
          <a:xfrm>
            <a:off x="6783591" y="3595131"/>
            <a:ext cx="121920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en-US" alt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jetPack</a:t>
            </a:r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出场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5" name="PA_矩形 64"/>
          <p:cNvSpPr/>
          <p:nvPr>
            <p:custDataLst>
              <p:tags r:id="rId12"/>
            </p:custDataLst>
          </p:nvPr>
        </p:nvSpPr>
        <p:spPr>
          <a:xfrm>
            <a:off x="4304255" y="3556386"/>
            <a:ext cx="7924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方法论</a:t>
            </a:r>
            <a:endParaRPr lang="zh-CN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6" name="PA_矩形 65"/>
          <p:cNvSpPr/>
          <p:nvPr>
            <p:custDataLst>
              <p:tags r:id="rId13"/>
            </p:custDataLst>
          </p:nvPr>
        </p:nvSpPr>
        <p:spPr>
          <a:xfrm>
            <a:off x="1144270" y="3556635"/>
            <a:ext cx="1905635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8565"/>
            <a:r>
              <a:rPr lang="en-US"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View</a:t>
            </a:r>
            <a:r>
              <a:rPr lang="zh-CN" altLang="en-US"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绘制的那些事</a:t>
            </a:r>
            <a:endParaRPr lang="zh-CN" altLang="en-US" sz="1600" b="1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02030" y="2617470"/>
            <a:ext cx="2125980" cy="372681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PA_矩形 58"/>
          <p:cNvSpPr/>
          <p:nvPr>
            <p:custDataLst>
              <p:tags r:id="rId14"/>
            </p:custDataLst>
          </p:nvPr>
        </p:nvSpPr>
        <p:spPr>
          <a:xfrm>
            <a:off x="6467568" y="4149053"/>
            <a:ext cx="1968289" cy="1018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8565">
              <a:lnSpc>
                <a:spcPct val="150000"/>
              </a:lnSpc>
            </a:pPr>
            <a:r>
              <a:rPr lang="en-US" alt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jetPack</a:t>
            </a: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简介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defTabSz="1218565">
              <a:lnSpc>
                <a:spcPct val="150000"/>
              </a:lnSpc>
            </a:pPr>
            <a:r>
              <a:rPr 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利用</a:t>
            </a:r>
            <a:r>
              <a:rPr lang="zh-CN" altLang="en-US" sz="1335" b="1" dirty="0" smtClean="0">
                <a:solidFill>
                  <a:schemeClr val="accent6"/>
                </a:solidFill>
                <a:sym typeface="+mn-ea"/>
              </a:rPr>
              <a:t>Lifecycles</a:t>
            </a:r>
            <a:r>
              <a:rPr 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优雅的解决问题</a:t>
            </a: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3" name="PA_任意多边形 11"/>
          <p:cNvSpPr>
            <a:spLocks noEditPoints="1"/>
          </p:cNvSpPr>
          <p:nvPr>
            <p:custDataLst>
              <p:tags r:id="rId15"/>
            </p:custDataLst>
          </p:nvPr>
        </p:nvSpPr>
        <p:spPr bwMode="auto">
          <a:xfrm>
            <a:off x="10004373" y="2734833"/>
            <a:ext cx="328557" cy="417435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44" name="PA_组合 79"/>
          <p:cNvGrpSpPr/>
          <p:nvPr>
            <p:custDataLst>
              <p:tags r:id="rId16"/>
            </p:custDataLst>
          </p:nvPr>
        </p:nvGrpSpPr>
        <p:grpSpPr>
          <a:xfrm>
            <a:off x="9191404" y="3428995"/>
            <a:ext cx="2016723" cy="2527653"/>
            <a:chOff x="522514" y="3027330"/>
            <a:chExt cx="1512542" cy="1440160"/>
          </a:xfrm>
        </p:grpSpPr>
        <p:sp>
          <p:nvSpPr>
            <p:cNvPr id="45" name="矩形 4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PA_矩形 62"/>
          <p:cNvSpPr/>
          <p:nvPr>
            <p:custDataLst>
              <p:tags r:id="rId17"/>
            </p:custDataLst>
          </p:nvPr>
        </p:nvSpPr>
        <p:spPr>
          <a:xfrm>
            <a:off x="9593076" y="4154763"/>
            <a:ext cx="1213794" cy="7077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课程技术总结</a:t>
            </a: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交流互动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3" name="PA_矩形 67"/>
          <p:cNvSpPr/>
          <p:nvPr>
            <p:custDataLst>
              <p:tags r:id="rId18"/>
            </p:custDataLst>
          </p:nvPr>
        </p:nvSpPr>
        <p:spPr>
          <a:xfrm>
            <a:off x="9697273" y="3562096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altLang="en-US"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课程总结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70" grpId="0" bldLvl="0" animBg="1"/>
      <p:bldP spid="72" grpId="0" bldLvl="0" animBg="1"/>
      <p:bldP spid="73" grpId="0" bldLvl="0" animBg="1"/>
      <p:bldP spid="60" grpId="0"/>
      <p:bldP spid="61" grpId="0"/>
      <p:bldP spid="64" grpId="0"/>
      <p:bldP spid="65" grpId="0"/>
      <p:bldP spid="66" grpId="0"/>
      <p:bldP spid="40" grpId="0"/>
      <p:bldP spid="43" grpId="0" bldLvl="0" animBg="1"/>
      <p:bldP spid="51" grpId="0" animBg="1" autoUpdateAnimBg="0"/>
      <p:bldP spid="5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800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2800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是怎样绘制</a:t>
            </a:r>
            <a:r>
              <a:rPr lang="en-US" altLang="zh-CN" sz="2800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</a:t>
            </a:r>
            <a:r>
              <a:rPr lang="zh-CN" altLang="en-US" sz="2800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80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sz="2800" b="1" dirty="0"/>
          </a:p>
          <a:p>
            <a:pPr defTabSz="1218565"/>
            <a:endParaRPr lang="en-US" altLang="zh-CN" sz="2800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9803" y="2017713"/>
            <a:ext cx="3962400" cy="26797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93069" y="1285622"/>
            <a:ext cx="2042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View</a:t>
            </a:r>
            <a:r>
              <a:rPr lang="zh-CN" altLang="en-US" dirty="0"/>
              <a:t>是树形</a:t>
            </a:r>
            <a:r>
              <a:rPr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22757" y="2116178"/>
            <a:ext cx="20553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222222"/>
                </a:solidFill>
                <a:latin typeface="Tahoma" panose="020B0604030504040204" charset="0"/>
              </a:rPr>
              <a:t>Window</a:t>
            </a:r>
            <a:r>
              <a:rPr lang="zh-CN" altLang="en-US" b="1" dirty="0" smtClean="0">
                <a:solidFill>
                  <a:srgbClr val="222222"/>
                </a:solidFill>
                <a:latin typeface="Tahoma" panose="020B0604030504040204" charset="0"/>
              </a:rPr>
              <a:t>是什么？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393069" y="2946734"/>
            <a:ext cx="2351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 smtClean="0">
                <a:solidFill>
                  <a:srgbClr val="222222"/>
                </a:solidFill>
                <a:latin typeface="Tahoma" panose="020B0604030504040204" charset="0"/>
              </a:rPr>
              <a:t>DecorView</a:t>
            </a:r>
            <a:r>
              <a:rPr lang="zh-CN" altLang="en-US" b="1" dirty="0" smtClean="0">
                <a:solidFill>
                  <a:srgbClr val="222222"/>
                </a:solidFill>
                <a:latin typeface="Tahoma" panose="020B0604030504040204" charset="0"/>
              </a:rPr>
              <a:t>是什么？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422757" y="3830096"/>
            <a:ext cx="22252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 smtClean="0">
                <a:solidFill>
                  <a:srgbClr val="222222"/>
                </a:solidFill>
                <a:latin typeface="Tahoma" panose="020B0604030504040204" charset="0"/>
              </a:rPr>
              <a:t>ViewRoot</a:t>
            </a:r>
            <a:r>
              <a:rPr lang="zh-CN" altLang="en-US" b="1" dirty="0" smtClean="0">
                <a:solidFill>
                  <a:srgbClr val="222222"/>
                </a:solidFill>
                <a:latin typeface="Tahoma" panose="020B0604030504040204" charset="0"/>
              </a:rPr>
              <a:t>是什么？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</a:t>
            </a:r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的测量布局绘制过程</a:t>
            </a:r>
            <a:endParaRPr lang="en-US" altLang="zh-CN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877" y="2452585"/>
            <a:ext cx="9842500" cy="2641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过渡绘制是怎么回事？</a:t>
            </a:r>
            <a:endParaRPr lang="en-US" altLang="zh-CN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932724"/>
            <a:ext cx="4851400" cy="538480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554877" y="1386624"/>
            <a:ext cx="538872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Tahoma" panose="020B0604030504040204" charset="0"/>
              </a:rPr>
              <a:t>屏幕上的某个像素在同一帧的时间内被绘制了多次。在多层次重叠的</a:t>
            </a:r>
            <a:r>
              <a:rPr lang="en-US" altLang="zh-CN" dirty="0">
                <a:solidFill>
                  <a:srgbClr val="333333"/>
                </a:solidFill>
                <a:latin typeface="Tahoma" panose="020B0604030504040204" charset="0"/>
              </a:rPr>
              <a:t>UI</a:t>
            </a:r>
            <a:r>
              <a:rPr lang="zh-CN" altLang="en-US" dirty="0">
                <a:solidFill>
                  <a:srgbClr val="333333"/>
                </a:solidFill>
                <a:latin typeface="Tahoma" panose="020B0604030504040204" charset="0"/>
              </a:rPr>
              <a:t>结构里面，如果不可见的</a:t>
            </a:r>
            <a:r>
              <a:rPr lang="en-US" altLang="zh-CN" dirty="0">
                <a:solidFill>
                  <a:srgbClr val="333333"/>
                </a:solidFill>
                <a:latin typeface="Tahoma" panose="020B0604030504040204" charset="0"/>
              </a:rPr>
              <a:t>UI</a:t>
            </a:r>
            <a:r>
              <a:rPr lang="zh-CN" altLang="en-US" dirty="0">
                <a:solidFill>
                  <a:srgbClr val="333333"/>
                </a:solidFill>
                <a:latin typeface="Tahoma" panose="020B0604030504040204" charset="0"/>
              </a:rPr>
              <a:t>也在做绘制的操作，会导致某些像素区域被绘制了多次。这样就会浪费大量的</a:t>
            </a:r>
            <a:r>
              <a:rPr lang="en-US" altLang="zh-CN" dirty="0">
                <a:solidFill>
                  <a:srgbClr val="333333"/>
                </a:solidFill>
                <a:latin typeface="Tahoma" panose="020B0604030504040204" charset="0"/>
              </a:rPr>
              <a:t>CPU</a:t>
            </a:r>
            <a:r>
              <a:rPr lang="zh-CN" altLang="en-US" dirty="0">
                <a:solidFill>
                  <a:srgbClr val="333333"/>
                </a:solidFill>
                <a:latin typeface="Tahoma" panose="020B0604030504040204" charset="0"/>
              </a:rPr>
              <a:t>以及</a:t>
            </a:r>
            <a:r>
              <a:rPr lang="en-US" altLang="zh-CN" dirty="0">
                <a:solidFill>
                  <a:srgbClr val="333333"/>
                </a:solidFill>
                <a:latin typeface="Tahoma" panose="020B0604030504040204" charset="0"/>
              </a:rPr>
              <a:t>GPU</a:t>
            </a:r>
            <a:r>
              <a:rPr lang="zh-CN" altLang="en-US" dirty="0">
                <a:solidFill>
                  <a:srgbClr val="333333"/>
                </a:solidFill>
                <a:latin typeface="Tahoma" panose="020B0604030504040204" charset="0"/>
              </a:rPr>
              <a:t>资源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布局性能如何衡量？</a:t>
            </a:r>
            <a:endParaRPr lang="en-US" altLang="zh-CN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54877" y="1391784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4F4F4F"/>
                </a:solidFill>
                <a:latin typeface="-apple-system" charset="0"/>
              </a:rPr>
              <a:t>帧渲染数据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893705" y="1391784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4F4F4F"/>
                </a:solidFill>
                <a:latin typeface="-apple-system" charset="0"/>
              </a:rPr>
              <a:t>完成渲染一帧的耗时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3886" y="1391784"/>
            <a:ext cx="7644740" cy="44332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传统布局总结？</a:t>
            </a:r>
            <a:endParaRPr lang="en-US" altLang="zh-CN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54877" y="1391784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4F4F4F"/>
                </a:solidFill>
                <a:latin typeface="-apple-system" charset="0"/>
              </a:rPr>
              <a:t>帧渲染数据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893705" y="1391784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4F4F4F"/>
                </a:solidFill>
                <a:latin typeface="-apple-system" charset="0"/>
              </a:rPr>
              <a:t>完成渲染一帧的耗时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tags/tag1.xml><?xml version="1.0" encoding="utf-8"?>
<p:tagLst xmlns:p="http://schemas.openxmlformats.org/presentationml/2006/main">
  <p:tag name="PA" val="v4.1.3"/>
</p:tagLst>
</file>

<file path=ppt/tags/tag10.xml><?xml version="1.0" encoding="utf-8"?>
<p:tagLst xmlns:p="http://schemas.openxmlformats.org/presentationml/2006/main">
  <p:tag name="PA" val="v4.1.3"/>
</p:tagLst>
</file>

<file path=ppt/tags/tag11.xml><?xml version="1.0" encoding="utf-8"?>
<p:tagLst xmlns:p="http://schemas.openxmlformats.org/presentationml/2006/main">
  <p:tag name="PA" val="v4.1.3"/>
</p:tagLst>
</file>

<file path=ppt/tags/tag12.xml><?xml version="1.0" encoding="utf-8"?>
<p:tagLst xmlns:p="http://schemas.openxmlformats.org/presentationml/2006/main">
  <p:tag name="PA" val="v4.1.3"/>
</p:tagLst>
</file>

<file path=ppt/tags/tag13.xml><?xml version="1.0" encoding="utf-8"?>
<p:tagLst xmlns:p="http://schemas.openxmlformats.org/presentationml/2006/main">
  <p:tag name="PA" val="v4.1.3"/>
</p:tagLst>
</file>

<file path=ppt/tags/tag14.xml><?xml version="1.0" encoding="utf-8"?>
<p:tagLst xmlns:p="http://schemas.openxmlformats.org/presentationml/2006/main">
  <p:tag name="PA" val="v4.1.3"/>
</p:tagLst>
</file>

<file path=ppt/tags/tag15.xml><?xml version="1.0" encoding="utf-8"?>
<p:tagLst xmlns:p="http://schemas.openxmlformats.org/presentationml/2006/main">
  <p:tag name="PA" val="v4.1.3"/>
</p:tagLst>
</file>

<file path=ppt/tags/tag16.xml><?xml version="1.0" encoding="utf-8"?>
<p:tagLst xmlns:p="http://schemas.openxmlformats.org/presentationml/2006/main">
  <p:tag name="PA" val="v4.1.3"/>
</p:tagLst>
</file>

<file path=ppt/tags/tag17.xml><?xml version="1.0" encoding="utf-8"?>
<p:tagLst xmlns:p="http://schemas.openxmlformats.org/presentationml/2006/main">
  <p:tag name="PA" val="v4.1.3"/>
</p:tagLst>
</file>

<file path=ppt/tags/tag18.xml><?xml version="1.0" encoding="utf-8"?>
<p:tagLst xmlns:p="http://schemas.openxmlformats.org/presentationml/2006/main">
  <p:tag name="PA" val="v4.1.3"/>
</p:tagLst>
</file>

<file path=ppt/tags/tag19.xml><?xml version="1.0" encoding="utf-8"?>
<p:tagLst xmlns:p="http://schemas.openxmlformats.org/presentationml/2006/main">
  <p:tag name="PA" val="v4.1.3"/>
</p:tagLst>
</file>

<file path=ppt/tags/tag2.xml><?xml version="1.0" encoding="utf-8"?>
<p:tagLst xmlns:p="http://schemas.openxmlformats.org/presentationml/2006/main">
  <p:tag name="PA" val="v4.1.3"/>
</p:tagLst>
</file>

<file path=ppt/tags/tag20.xml><?xml version="1.0" encoding="utf-8"?>
<p:tagLst xmlns:p="http://schemas.openxmlformats.org/presentationml/2006/main">
  <p:tag name="PA" val="v4.1.3"/>
</p:tagLst>
</file>

<file path=ppt/tags/tag21.xml><?xml version="1.0" encoding="utf-8"?>
<p:tagLst xmlns:p="http://schemas.openxmlformats.org/presentationml/2006/main">
  <p:tag name="PA" val="v4.1.3"/>
</p:tagLst>
</file>

<file path=ppt/tags/tag22.xml><?xml version="1.0" encoding="utf-8"?>
<p:tagLst xmlns:p="http://schemas.openxmlformats.org/presentationml/2006/main">
  <p:tag name="PA" val="v4.1.3"/>
</p:tagLst>
</file>

<file path=ppt/tags/tag23.xml><?xml version="1.0" encoding="utf-8"?>
<p:tagLst xmlns:p="http://schemas.openxmlformats.org/presentationml/2006/main">
  <p:tag name="PA" val="v4.1.3"/>
</p:tagLst>
</file>

<file path=ppt/tags/tag24.xml><?xml version="1.0" encoding="utf-8"?>
<p:tagLst xmlns:p="http://schemas.openxmlformats.org/presentationml/2006/main">
  <p:tag name="PA" val="v4.1.3"/>
</p:tagLst>
</file>

<file path=ppt/tags/tag25.xml><?xml version="1.0" encoding="utf-8"?>
<p:tagLst xmlns:p="http://schemas.openxmlformats.org/presentationml/2006/main">
  <p:tag name="PA" val="v4.1.3"/>
</p:tagLst>
</file>

<file path=ppt/tags/tag26.xml><?xml version="1.0" encoding="utf-8"?>
<p:tagLst xmlns:p="http://schemas.openxmlformats.org/presentationml/2006/main">
  <p:tag name="PA" val="v4.1.3"/>
</p:tagLst>
</file>

<file path=ppt/tags/tag27.xml><?xml version="1.0" encoding="utf-8"?>
<p:tagLst xmlns:p="http://schemas.openxmlformats.org/presentationml/2006/main">
  <p:tag name="PA" val="v4.1.3"/>
</p:tagLst>
</file>

<file path=ppt/tags/tag28.xml><?xml version="1.0" encoding="utf-8"?>
<p:tagLst xmlns:p="http://schemas.openxmlformats.org/presentationml/2006/main">
  <p:tag name="PA" val="v4.1.3"/>
</p:tagLst>
</file>

<file path=ppt/tags/tag29.xml><?xml version="1.0" encoding="utf-8"?>
<p:tagLst xmlns:p="http://schemas.openxmlformats.org/presentationml/2006/main">
  <p:tag name="PA" val="v4.1.3"/>
</p:tagLst>
</file>

<file path=ppt/tags/tag3.xml><?xml version="1.0" encoding="utf-8"?>
<p:tagLst xmlns:p="http://schemas.openxmlformats.org/presentationml/2006/main">
  <p:tag name="PA" val="v4.1.3"/>
</p:tagLst>
</file>

<file path=ppt/tags/tag30.xml><?xml version="1.0" encoding="utf-8"?>
<p:tagLst xmlns:p="http://schemas.openxmlformats.org/presentationml/2006/main">
  <p:tag name="PA" val="v4.1.3"/>
</p:tagLst>
</file>

<file path=ppt/tags/tag31.xml><?xml version="1.0" encoding="utf-8"?>
<p:tagLst xmlns:p="http://schemas.openxmlformats.org/presentationml/2006/main">
  <p:tag name="PA" val="v4.1.3"/>
</p:tagLst>
</file>

<file path=ppt/tags/tag32.xml><?xml version="1.0" encoding="utf-8"?>
<p:tagLst xmlns:p="http://schemas.openxmlformats.org/presentationml/2006/main">
  <p:tag name="PA" val="v4.1.3"/>
</p:tagLst>
</file>

<file path=ppt/tags/tag33.xml><?xml version="1.0" encoding="utf-8"?>
<p:tagLst xmlns:p="http://schemas.openxmlformats.org/presentationml/2006/main">
  <p:tag name="PA" val="v4.1.3"/>
</p:tagLst>
</file>

<file path=ppt/tags/tag34.xml><?xml version="1.0" encoding="utf-8"?>
<p:tagLst xmlns:p="http://schemas.openxmlformats.org/presentationml/2006/main">
  <p:tag name="PA" val="v4.1.3"/>
</p:tagLst>
</file>

<file path=ppt/tags/tag35.xml><?xml version="1.0" encoding="utf-8"?>
<p:tagLst xmlns:p="http://schemas.openxmlformats.org/presentationml/2006/main">
  <p:tag name="PA" val="v4.1.3"/>
</p:tagLst>
</file>

<file path=ppt/tags/tag36.xml><?xml version="1.0" encoding="utf-8"?>
<p:tagLst xmlns:p="http://schemas.openxmlformats.org/presentationml/2006/main">
  <p:tag name="PA" val="v4.1.3"/>
</p:tagLst>
</file>

<file path=ppt/tags/tag37.xml><?xml version="1.0" encoding="utf-8"?>
<p:tagLst xmlns:p="http://schemas.openxmlformats.org/presentationml/2006/main">
  <p:tag name="PA" val="v4.1.3"/>
</p:tagLst>
</file>

<file path=ppt/tags/tag38.xml><?xml version="1.0" encoding="utf-8"?>
<p:tagLst xmlns:p="http://schemas.openxmlformats.org/presentationml/2006/main">
  <p:tag name="PA" val="v4.1.3"/>
</p:tagLst>
</file>

<file path=ppt/tags/tag39.xml><?xml version="1.0" encoding="utf-8"?>
<p:tagLst xmlns:p="http://schemas.openxmlformats.org/presentationml/2006/main">
  <p:tag name="PA" val="v4.1.3"/>
</p:tagLst>
</file>

<file path=ppt/tags/tag4.xml><?xml version="1.0" encoding="utf-8"?>
<p:tagLst xmlns:p="http://schemas.openxmlformats.org/presentationml/2006/main">
  <p:tag name="PA" val="v4.1.3"/>
</p:tagLst>
</file>

<file path=ppt/tags/tag40.xml><?xml version="1.0" encoding="utf-8"?>
<p:tagLst xmlns:p="http://schemas.openxmlformats.org/presentationml/2006/main">
  <p:tag name="PA" val="v4.1.3"/>
</p:tagLst>
</file>

<file path=ppt/tags/tag41.xml><?xml version="1.0" encoding="utf-8"?>
<p:tagLst xmlns:p="http://schemas.openxmlformats.org/presentationml/2006/main">
  <p:tag name="PA" val="v4.1.3"/>
</p:tagLst>
</file>

<file path=ppt/tags/tag5.xml><?xml version="1.0" encoding="utf-8"?>
<p:tagLst xmlns:p="http://schemas.openxmlformats.org/presentationml/2006/main">
  <p:tag name="PA" val="v4.1.3"/>
</p:tagLst>
</file>

<file path=ppt/tags/tag6.xml><?xml version="1.0" encoding="utf-8"?>
<p:tagLst xmlns:p="http://schemas.openxmlformats.org/presentationml/2006/main">
  <p:tag name="PA" val="v4.1.3"/>
</p:tagLst>
</file>

<file path=ppt/tags/tag7.xml><?xml version="1.0" encoding="utf-8"?>
<p:tagLst xmlns:p="http://schemas.openxmlformats.org/presentationml/2006/main">
  <p:tag name="PA" val="v4.1.3"/>
</p:tagLst>
</file>

<file path=ppt/tags/tag8.xml><?xml version="1.0" encoding="utf-8"?>
<p:tagLst xmlns:p="http://schemas.openxmlformats.org/presentationml/2006/main">
  <p:tag name="PA" val="v4.1.3"/>
</p:tagLst>
</file>

<file path=ppt/tags/tag9.xml><?xml version="1.0" encoding="utf-8"?>
<p:tagLst xmlns:p="http://schemas.openxmlformats.org/presentationml/2006/main">
  <p:tag name="PA" val="v4.1.3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1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1D69A3"/>
      </a:accent1>
      <a:accent2>
        <a:srgbClr val="84CBC3"/>
      </a:accent2>
      <a:accent3>
        <a:srgbClr val="F8D158"/>
      </a:accent3>
      <a:accent4>
        <a:srgbClr val="F57365"/>
      </a:accent4>
      <a:accent5>
        <a:srgbClr val="7FC9EC"/>
      </a:accent5>
      <a:accent6>
        <a:srgbClr val="8689D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1075</Words>
  <Application>WPS 演示</Application>
  <PresentationFormat>宽屏</PresentationFormat>
  <Paragraphs>102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30" baseType="lpstr">
      <vt:lpstr>Arial</vt:lpstr>
      <vt:lpstr>宋体</vt:lpstr>
      <vt:lpstr>Wingdings</vt:lpstr>
      <vt:lpstr>微软雅黑</vt:lpstr>
      <vt:lpstr>Calibri</vt:lpstr>
      <vt:lpstr>等线</vt:lpstr>
      <vt:lpstr>Clear Sans Light</vt:lpstr>
      <vt:lpstr>Times New Roman</vt:lpstr>
      <vt:lpstr>Tahoma</vt:lpstr>
      <vt:lpstr>-apple-system</vt:lpstr>
      <vt:lpstr>Source Code Pro</vt:lpstr>
      <vt:lpstr>-apple-system-font</vt:lpstr>
      <vt:lpstr>Roboto</vt:lpstr>
      <vt:lpstr>Arial Unicode MS</vt:lpstr>
      <vt:lpstr>Impact</vt:lpstr>
      <vt:lpstr>Yu Gothic UI Light</vt:lpstr>
      <vt:lpstr>Segoe Print</vt:lpstr>
      <vt:lpstr>等线 Light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锐旗设计;https://9ppt.taobao.com</dc:creator>
  <cp:keywords>锐旗设计; https:/9ppt.taobao.com</cp:keywords>
  <cp:category>锐旗设计;https://9ppt.taobao.com</cp:category>
  <cp:lastModifiedBy>xiangxue</cp:lastModifiedBy>
  <cp:revision>4835</cp:revision>
  <dcterms:created xsi:type="dcterms:W3CDTF">2016-08-30T15:34:00Z</dcterms:created>
  <dcterms:modified xsi:type="dcterms:W3CDTF">2018-11-07T07:55:12Z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