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381" r:id="rId4"/>
    <p:sldId id="561" r:id="rId5"/>
    <p:sldId id="833" r:id="rId6"/>
    <p:sldId id="563" r:id="rId8"/>
    <p:sldId id="604" r:id="rId9"/>
    <p:sldId id="864" r:id="rId10"/>
    <p:sldId id="808" r:id="rId11"/>
    <p:sldId id="861" r:id="rId12"/>
    <p:sldId id="862" r:id="rId13"/>
    <p:sldId id="863" r:id="rId14"/>
    <p:sldId id="870" r:id="rId15"/>
    <p:sldId id="865" r:id="rId16"/>
    <p:sldId id="879" r:id="rId17"/>
    <p:sldId id="761" r:id="rId18"/>
    <p:sldId id="872" r:id="rId19"/>
    <p:sldId id="871" r:id="rId20"/>
    <p:sldId id="874" r:id="rId21"/>
    <p:sldId id="875" r:id="rId22"/>
    <p:sldId id="876" r:id="rId23"/>
    <p:sldId id="877" r:id="rId24"/>
    <p:sldId id="873" r:id="rId25"/>
    <p:sldId id="881" r:id="rId26"/>
    <p:sldId id="882" r:id="rId27"/>
    <p:sldId id="878" r:id="rId28"/>
    <p:sldId id="776" r:id="rId29"/>
    <p:sldId id="777" r:id="rId30"/>
    <p:sldId id="778" r:id="rId31"/>
    <p:sldId id="779" r:id="rId32"/>
    <p:sldId id="789" r:id="rId33"/>
    <p:sldId id="790" r:id="rId34"/>
    <p:sldId id="791" r:id="rId35"/>
    <p:sldId id="792" r:id="rId36"/>
    <p:sldId id="793" r:id="rId37"/>
    <p:sldId id="780" r:id="rId38"/>
    <p:sldId id="775" r:id="rId39"/>
    <p:sldId id="781" r:id="rId40"/>
    <p:sldId id="782" r:id="rId41"/>
    <p:sldId id="654" r:id="rId42"/>
    <p:sldId id="794" r:id="rId43"/>
    <p:sldId id="807" r:id="rId44"/>
    <p:sldId id="880" r:id="rId45"/>
    <p:sldId id="783" r:id="rId46"/>
    <p:sldId id="784" r:id="rId47"/>
    <p:sldId id="834" r:id="rId48"/>
    <p:sldId id="786" r:id="rId49"/>
    <p:sldId id="787" r:id="rId50"/>
    <p:sldId id="788" r:id="rId51"/>
    <p:sldId id="350"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4" autoAdjust="0"/>
    <p:restoredTop sz="94660"/>
  </p:normalViewPr>
  <p:slideViewPr>
    <p:cSldViewPr snapToGrid="0" showGuides="1">
      <p:cViewPr varScale="1">
        <p:scale>
          <a:sx n="99" d="100"/>
          <a:sy n="99" d="100"/>
        </p:scale>
        <p:origin x="176" y="368"/>
      </p:cViewPr>
      <p:guideLst>
        <p:guide orient="horz" pos="2044"/>
        <p:guide pos="381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https://ke.qq.com/comment/index.html?cid=341933</a:t>
            </a:r>
            <a:endParaRPr lang="en-US" altLang="zh-CN" sz="1200"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921908169</a:t>
            </a:r>
            <a:endParaRPr lang="en-US" altLang="zh-CN"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9" Type="http://schemas.openxmlformats.org/officeDocument/2006/relationships/slideLayout" Target="../slideLayouts/slideLayout1.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9" Type="http://schemas.openxmlformats.org/officeDocument/2006/relationships/slideLayout" Target="../slideLayouts/slideLayout1.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7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8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8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8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9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9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9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94.xml"/><Relationship Id="rId1" Type="http://schemas.openxmlformats.org/officeDocument/2006/relationships/tags" Target="../tags/tag93.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tags" Target="../tags/tag96.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9" Type="http://schemas.openxmlformats.org/officeDocument/2006/relationships/slideLayout" Target="../slideLayouts/slideLayout1.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s>
</file>

<file path=ppt/slides/_rels/slide4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9" Type="http://schemas.openxmlformats.org/officeDocument/2006/relationships/slideLayout" Target="../slideLayouts/slideLayout1.xml"/><Relationship Id="rId18" Type="http://schemas.openxmlformats.org/officeDocument/2006/relationships/tags" Target="../tags/tag116.xml"/><Relationship Id="rId17" Type="http://schemas.openxmlformats.org/officeDocument/2006/relationships/tags" Target="../tags/tag115.xml"/><Relationship Id="rId16" Type="http://schemas.openxmlformats.org/officeDocument/2006/relationships/tags" Target="../tags/tag114.xml"/><Relationship Id="rId15" Type="http://schemas.openxmlformats.org/officeDocument/2006/relationships/tags" Target="../tags/tag113.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tags" Target="../tags/tag99.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123.xml"/><Relationship Id="rId1" Type="http://schemas.openxmlformats.org/officeDocument/2006/relationships/tags" Target="../tags/tag122.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hyperlink" Target="https://ke.qq.com/course/287404?tuin=26609d6" TargetMode="Externa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0" Type="http://schemas.openxmlformats.org/officeDocument/2006/relationships/notesSlide" Target="../notesSlides/notesSlide7.xml"/><Relationship Id="rId1" Type="http://schemas.openxmlformats.org/officeDocument/2006/relationships/tags" Target="../tags/tag12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smtClean="0">
                <a:solidFill>
                  <a:srgbClr val="FFFFFF">
                    <a:lumMod val="50000"/>
                  </a:srgbClr>
                </a:solidFill>
                <a:latin typeface="Calibri" panose="020F0502020204030204"/>
                <a:ea typeface="宋体" panose="02010600030101010101" pitchFamily="2" charset="-122"/>
                <a:cs typeface="+mn-cs"/>
              </a:rPr>
              <a:t>THANK </a:t>
            </a:r>
            <a:r>
              <a:rPr lang="en-US" altLang="zh-CN" sz="1335" strike="noStrike" noProof="1">
                <a:solidFill>
                  <a:srgbClr val="FFFFFF">
                    <a:lumMod val="50000"/>
                  </a:srgbClr>
                </a:solidFill>
                <a:latin typeface="Calibri" panose="020F0502020204030204"/>
                <a:ea typeface="宋体" panose="02010600030101010101" pitchFamily="2" charset="-122"/>
                <a:cs typeface="+mn-cs"/>
              </a:rPr>
              <a:t>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219325" y="1851660"/>
            <a:ext cx="7915275" cy="1370965"/>
          </a:xfrm>
          <a:prstGeom prst="rect">
            <a:avLst/>
          </a:prstGeom>
          <a:noFill/>
          <a:ln w="9525">
            <a:noFill/>
          </a:ln>
        </p:spPr>
        <p:txBody>
          <a:bodyPr wrap="square" anchor="t">
            <a:spAutoFit/>
          </a:bodyPr>
          <a:lstStyle/>
          <a:p>
            <a:pPr algn="ctr">
              <a:lnSpc>
                <a:spcPct val="160000"/>
              </a:lnSpc>
            </a:pPr>
            <a:r>
              <a:rPr lang="zh-CN" altLang="en-US" sz="3200" dirty="0" smtClean="0">
                <a:solidFill>
                  <a:srgbClr val="FF0000"/>
                </a:solidFill>
                <a:latin typeface="等线" panose="02010600030101010101" charset="-122"/>
                <a:ea typeface="宋体" panose="02010600030101010101" pitchFamily="2" charset="-122"/>
              </a:rPr>
              <a:t>金三银四面试必考</a:t>
            </a:r>
            <a:r>
              <a:rPr lang="en-US" altLang="zh-CN" sz="3200" dirty="0" smtClean="0">
                <a:solidFill>
                  <a:srgbClr val="FF0000"/>
                </a:solidFill>
                <a:latin typeface="等线" panose="02010600030101010101" charset="-122"/>
                <a:ea typeface="宋体" panose="02010600030101010101" pitchFamily="2" charset="-122"/>
              </a:rPr>
              <a:t>-</a:t>
            </a:r>
            <a:r>
              <a:rPr lang="zh-CN" altLang="en-US" sz="3200" dirty="0" smtClean="0">
                <a:solidFill>
                  <a:srgbClr val="FF0000"/>
                </a:solidFill>
                <a:latin typeface="等线" panose="02010600030101010101" charset="-122"/>
                <a:ea typeface="宋体" panose="02010600030101010101" pitchFamily="2" charset="-122"/>
              </a:rPr>
              <a:t>图片加载框架</a:t>
            </a:r>
            <a:endParaRPr lang="zh-CN" altLang="en-US" sz="3200" dirty="0" smtClean="0">
              <a:solidFill>
                <a:srgbClr val="FF0000"/>
              </a:solidFill>
              <a:latin typeface="等线" panose="02010600030101010101" charset="-122"/>
              <a:ea typeface="宋体" panose="02010600030101010101" pitchFamily="2" charset="-122"/>
            </a:endParaRPr>
          </a:p>
          <a:p>
            <a:pPr algn="ctr">
              <a:lnSpc>
                <a:spcPct val="160000"/>
              </a:lnSpc>
            </a:pPr>
            <a:r>
              <a:rPr lang="zh-CN" altLang="en-US" sz="2000" dirty="0" smtClean="0">
                <a:solidFill>
                  <a:srgbClr val="FF0000"/>
                </a:solidFill>
                <a:latin typeface="等线" panose="02010600030101010101" charset="-122"/>
                <a:ea typeface="宋体" panose="02010600030101010101" pitchFamily="2" charset="-122"/>
              </a:rPr>
              <a:t>如何选型及原理解析</a:t>
            </a:r>
            <a:endParaRPr lang="zh-CN" altLang="en-US" sz="2000" dirty="0" smtClean="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92877" cy="369332"/>
            <a:chOff x="1139058" y="5604513"/>
            <a:chExt cx="4093013" cy="36877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733838" cy="368776"/>
            </a:xfrm>
            <a:prstGeom prst="rect">
              <a:avLst/>
            </a:prstGeom>
            <a:noFill/>
            <a:ln w="9525">
              <a:noFill/>
            </a:ln>
          </p:spPr>
          <p:txBody>
            <a:bodyPr wrap="none" anchor="t">
              <a:spAutoFit/>
            </a:bodyPr>
            <a:lstStyle/>
            <a:p>
              <a:pPr defTabSz="1219200"/>
              <a:r>
                <a:rPr lang="zh-CN" altLang="en-US" dirty="0">
                  <a:latin typeface="微软雅黑" panose="020B0503020204020204" pitchFamily="34" charset="-122"/>
                  <a:ea typeface="微软雅黑" panose="020B0503020204020204" pitchFamily="34" charset="-122"/>
                </a:rPr>
                <a:t>主讲</a:t>
              </a:r>
              <a:r>
                <a:rPr lang="zh-CN" altLang="en-US" dirty="0" smtClean="0">
                  <a:latin typeface="微软雅黑" panose="020B0503020204020204" pitchFamily="34" charset="-122"/>
                  <a:ea typeface="微软雅黑" panose="020B0503020204020204" pitchFamily="34" charset="-122"/>
                </a:rPr>
                <a:t>老师</a:t>
              </a:r>
              <a:r>
                <a:rPr lang="en-US" altLang="zh-CN" dirty="0" smtClean="0">
                  <a:latin typeface="微软雅黑" panose="020B0503020204020204" pitchFamily="34" charset="-122"/>
                  <a:ea typeface="微软雅黑" panose="020B0503020204020204" pitchFamily="34" charset="-122"/>
                </a:rPr>
                <a:t>Zero</a:t>
              </a:r>
              <a:r>
                <a:rPr lang="zh-CN" altLang="zh-CN" dirty="0" smtClean="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2124346685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930778" cy="368300"/>
            <a:chOff x="4060522" y="5638470"/>
            <a:chExt cx="3931720"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580988"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b="1"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366068" y="351790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p>
            <a:pPr algn="just"/>
            <a:r>
              <a:rPr lang="en-US" altLang="zh-CN">
                <a:solidFill>
                  <a:schemeClr val="accent4"/>
                </a:solidFill>
                <a:effectLst/>
              </a:rPr>
              <a:t>14:05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AP`EOTTUF)A~13}J])I9UU8"/>
          <p:cNvPicPr>
            <a:picLocks noChangeAspect="1"/>
          </p:cNvPicPr>
          <p:nvPr/>
        </p:nvPicPr>
        <p:blipFill>
          <a:blip r:embed="rId2"/>
          <a:stretch>
            <a:fillRect/>
          </a:stretch>
        </p:blipFill>
        <p:spPr>
          <a:xfrm>
            <a:off x="554990" y="1111250"/>
            <a:ext cx="10058400" cy="5161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489605" y="3566795"/>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1945640"/>
          </a:xfrm>
          <a:prstGeom prst="rect">
            <a:avLst/>
          </a:prstGeom>
        </p:spPr>
        <p:txBody>
          <a:bodyPr wrap="square">
            <a:spAutoFit/>
          </a:bodyPr>
          <a:lstStyle/>
          <a:p>
            <a:pPr algn="l" defTabSz="1218565">
              <a:lnSpc>
                <a:spcPct val="150000"/>
              </a:lnSpc>
            </a:pPr>
            <a:r>
              <a:rPr lang="en-US" sz="1335" dirty="0" smtClean="0">
                <a:ln w="6350">
                  <a:noFill/>
                </a:ln>
                <a:solidFill>
                  <a:srgbClr val="FFFFFF">
                    <a:lumMod val="50000"/>
                  </a:srgbClr>
                </a:solidFill>
                <a:latin typeface="Impact" panose="020B0806030902050204" pitchFamily="34" charset="0"/>
                <a:ea typeface="微软雅黑" panose="020B0503020204020204" pitchFamily="34" charset="-122"/>
              </a:rPr>
              <a:t>1.</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分析图片加载框架的基本需求</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2.</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用到的技术知识点</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3.</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重点分析三级缓存技术</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4.</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945640"/>
          </a:xfrm>
          <a:prstGeom prst="rect">
            <a:avLst/>
          </a:prstGeom>
        </p:spPr>
        <p:txBody>
          <a:bodyPr wrap="square">
            <a:spAutoFit/>
          </a:bodyPr>
          <a:lstStyle/>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为什么选择开源项目？</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如何选？</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630896" y="3556386"/>
            <a:ext cx="1808480" cy="337185"/>
          </a:xfrm>
          <a:prstGeom prst="rect">
            <a:avLst/>
          </a:prstGeom>
        </p:spPr>
        <p:txBody>
          <a:bodyPr wrap="none">
            <a:spAutoFit/>
          </a:bodyPr>
          <a:lstStyle/>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开源项目的使用及选型</a:t>
            </a:r>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3888105" y="2646045"/>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154763" y="4154763"/>
            <a:ext cx="209042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程序员的自我修炼</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1327150"/>
          </a:xfrm>
          <a:prstGeom prst="rect">
            <a:avLst/>
          </a:prstGeom>
        </p:spPr>
        <p:txBody>
          <a:bodyPr wrap="square">
            <a:spAutoFit/>
          </a:bodyPr>
          <a:p>
            <a:pPr algn="l" defTabSz="1218565">
              <a:lnSpc>
                <a:spcPct val="150000"/>
              </a:lnSpc>
            </a:pPr>
            <a:r>
              <a:rPr 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四大框架基本信息</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基本概念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3.</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共同特点</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4.</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各自的优势</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346165" y="3556386"/>
            <a:ext cx="1653540" cy="58356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四大图片</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加载框架对比</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四大图片框架的基本信息</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854075" y="1301750"/>
          <a:ext cx="10239375" cy="4587875"/>
        </p:xfrm>
        <a:graphic>
          <a:graphicData uri="http://schemas.openxmlformats.org/drawingml/2006/table">
            <a:tbl>
              <a:tblPr firstRow="1" bandRow="1">
                <a:tableStyleId>{5C22544A-7EE6-4342-B048-85BDC9FD1C3A}</a:tableStyleId>
              </a:tblPr>
              <a:tblGrid>
                <a:gridCol w="2047875"/>
                <a:gridCol w="2047875"/>
                <a:gridCol w="2047875"/>
                <a:gridCol w="2047875"/>
                <a:gridCol w="2047875"/>
              </a:tblGrid>
              <a:tr h="917575">
                <a:tc>
                  <a:txBody>
                    <a:bodyPr/>
                    <a:p>
                      <a:pPr>
                        <a:buNone/>
                      </a:pPr>
                      <a:endParaRPr lang="zh-CN" altLang="en-US"/>
                    </a:p>
                  </a:txBody>
                  <a:tcPr anchor="ctr" anchorCtr="1"/>
                </a:tc>
                <a:tc>
                  <a:txBody>
                    <a:bodyPr/>
                    <a:p>
                      <a:pPr>
                        <a:buNone/>
                      </a:pPr>
                      <a:r>
                        <a:rPr lang="en-US" altLang="zh-CN"/>
                        <a:t>UIL</a:t>
                      </a:r>
                      <a:endParaRPr lang="en-US" altLang="zh-CN"/>
                    </a:p>
                  </a:txBody>
                  <a:tcPr anchor="ctr" anchorCtr="1"/>
                </a:tc>
                <a:tc>
                  <a:txBody>
                    <a:bodyPr/>
                    <a:p>
                      <a:pPr>
                        <a:buNone/>
                      </a:pPr>
                      <a:r>
                        <a:rPr lang="en-US" altLang="zh-CN"/>
                        <a:t>Picasso</a:t>
                      </a:r>
                      <a:endParaRPr lang="en-US" altLang="zh-CN"/>
                    </a:p>
                  </a:txBody>
                  <a:tcPr anchor="ctr" anchorCtr="1"/>
                </a:tc>
                <a:tc>
                  <a:txBody>
                    <a:bodyPr/>
                    <a:p>
                      <a:pPr>
                        <a:buNone/>
                      </a:pPr>
                      <a:r>
                        <a:rPr lang="en-US" altLang="zh-CN"/>
                        <a:t>Glide</a:t>
                      </a:r>
                      <a:endParaRPr lang="en-US" altLang="zh-CN"/>
                    </a:p>
                  </a:txBody>
                  <a:tcPr anchor="ctr" anchorCtr="1"/>
                </a:tc>
                <a:tc>
                  <a:txBody>
                    <a:bodyPr/>
                    <a:p>
                      <a:pPr>
                        <a:buNone/>
                      </a:pPr>
                      <a:r>
                        <a:rPr lang="en-US" altLang="zh-CN"/>
                        <a:t>Fresco</a:t>
                      </a:r>
                      <a:endParaRPr lang="en-US" altLang="zh-CN"/>
                    </a:p>
                  </a:txBody>
                  <a:tcPr anchor="ctr" anchorCtr="1"/>
                </a:tc>
              </a:tr>
              <a:tr h="917575">
                <a:tc>
                  <a:txBody>
                    <a:bodyPr/>
                    <a:p>
                      <a:pPr>
                        <a:buNone/>
                      </a:pPr>
                      <a:r>
                        <a:rPr lang="zh-CN" altLang="en-US"/>
                        <a:t>作者</a:t>
                      </a:r>
                      <a:endParaRPr lang="zh-CN" altLang="en-US"/>
                    </a:p>
                  </a:txBody>
                  <a:tcPr anchor="ctr" anchorCtr="1"/>
                </a:tc>
                <a:tc>
                  <a:txBody>
                    <a:bodyPr/>
                    <a:p>
                      <a:pPr>
                        <a:buNone/>
                      </a:pPr>
                      <a:r>
                        <a:rPr lang="en-US" altLang="zh-CN"/>
                        <a:t>nostra13</a:t>
                      </a:r>
                      <a:endParaRPr lang="en-US" altLang="zh-CN"/>
                    </a:p>
                  </a:txBody>
                  <a:tcPr anchor="ctr" anchorCtr="1"/>
                </a:tc>
                <a:tc>
                  <a:txBody>
                    <a:bodyPr/>
                    <a:p>
                      <a:pPr>
                        <a:buNone/>
                      </a:pPr>
                      <a:r>
                        <a:rPr lang="en-US" altLang="zh-CN"/>
                        <a:t>Square</a:t>
                      </a:r>
                      <a:endParaRPr lang="en-US" altLang="zh-CN"/>
                    </a:p>
                  </a:txBody>
                  <a:tcPr anchor="ctr" anchorCtr="1"/>
                </a:tc>
                <a:tc>
                  <a:txBody>
                    <a:bodyPr/>
                    <a:p>
                      <a:pPr>
                        <a:buNone/>
                      </a:pPr>
                      <a:r>
                        <a:rPr lang="en-US" altLang="zh-CN"/>
                        <a:t>Sam sjudd</a:t>
                      </a:r>
                      <a:endParaRPr lang="en-US" altLang="zh-CN"/>
                    </a:p>
                  </a:txBody>
                  <a:tcPr anchor="ctr" anchorCtr="1"/>
                </a:tc>
                <a:tc>
                  <a:txBody>
                    <a:bodyPr/>
                    <a:p>
                      <a:pPr>
                        <a:buNone/>
                      </a:pPr>
                      <a:r>
                        <a:rPr lang="en-US" altLang="zh-CN"/>
                        <a:t>Facebook</a:t>
                      </a:r>
                      <a:endParaRPr lang="en-US" altLang="zh-CN"/>
                    </a:p>
                  </a:txBody>
                  <a:tcPr anchor="ctr" anchorCtr="1"/>
                </a:tc>
              </a:tr>
              <a:tr h="917575">
                <a:tc>
                  <a:txBody>
                    <a:bodyPr/>
                    <a:p>
                      <a:pPr>
                        <a:buNone/>
                      </a:pPr>
                      <a:r>
                        <a:rPr lang="zh-CN" altLang="en-US"/>
                        <a:t>时间</a:t>
                      </a:r>
                      <a:endParaRPr lang="zh-CN" altLang="en-US"/>
                    </a:p>
                  </a:txBody>
                  <a:tcPr anchor="ctr" anchorCtr="1"/>
                </a:tc>
                <a:tc>
                  <a:txBody>
                    <a:bodyPr/>
                    <a:p>
                      <a:pPr>
                        <a:buNone/>
                      </a:pPr>
                      <a:r>
                        <a:rPr lang="en-US" altLang="zh-CN"/>
                        <a:t>2011/09</a:t>
                      </a:r>
                      <a:endParaRPr lang="en-US" altLang="zh-CN"/>
                    </a:p>
                  </a:txBody>
                  <a:tcPr anchor="ctr" anchorCtr="1"/>
                </a:tc>
                <a:tc>
                  <a:txBody>
                    <a:bodyPr/>
                    <a:p>
                      <a:pPr>
                        <a:buNone/>
                      </a:pPr>
                      <a:r>
                        <a:rPr lang="en-US" altLang="zh-CN"/>
                        <a:t>2013/02</a:t>
                      </a:r>
                      <a:endParaRPr lang="en-US" altLang="zh-CN"/>
                    </a:p>
                  </a:txBody>
                  <a:tcPr anchor="ctr" anchorCtr="1"/>
                </a:tc>
                <a:tc>
                  <a:txBody>
                    <a:bodyPr/>
                    <a:p>
                      <a:pPr>
                        <a:buNone/>
                      </a:pPr>
                      <a:r>
                        <a:rPr lang="en-US" altLang="zh-CN"/>
                        <a:t>2012/12</a:t>
                      </a:r>
                      <a:endParaRPr lang="en-US" altLang="zh-CN"/>
                    </a:p>
                  </a:txBody>
                  <a:tcPr anchor="ctr" anchorCtr="1"/>
                </a:tc>
                <a:tc>
                  <a:txBody>
                    <a:bodyPr/>
                    <a:p>
                      <a:pPr>
                        <a:buNone/>
                      </a:pPr>
                      <a:r>
                        <a:rPr lang="en-US" altLang="zh-CN"/>
                        <a:t>2015/03</a:t>
                      </a:r>
                      <a:endParaRPr lang="en-US" altLang="zh-CN"/>
                    </a:p>
                  </a:txBody>
                  <a:tcPr anchor="ctr" anchorCtr="1"/>
                </a:tc>
              </a:tr>
              <a:tr h="917575">
                <a:tc>
                  <a:txBody>
                    <a:bodyPr/>
                    <a:p>
                      <a:pPr>
                        <a:buNone/>
                      </a:pPr>
                      <a:r>
                        <a:rPr lang="en-US" altLang="zh-CN"/>
                        <a:t>Star/Issues</a:t>
                      </a:r>
                      <a:endParaRPr lang="en-US" altLang="zh-CN"/>
                    </a:p>
                  </a:txBody>
                  <a:tcPr anchor="ctr" anchorCtr="1"/>
                </a:tc>
                <a:tc>
                  <a:txBody>
                    <a:bodyPr/>
                    <a:p>
                      <a:pPr>
                        <a:buNone/>
                      </a:pPr>
                      <a:r>
                        <a:rPr lang="en-US" altLang="zh-CN"/>
                        <a:t>16/439</a:t>
                      </a:r>
                      <a:endParaRPr lang="en-US" altLang="zh-CN"/>
                    </a:p>
                  </a:txBody>
                  <a:tcPr anchor="ctr" anchorCtr="1"/>
                </a:tc>
                <a:tc>
                  <a:txBody>
                    <a:bodyPr/>
                    <a:p>
                      <a:pPr>
                        <a:buNone/>
                      </a:pPr>
                      <a:r>
                        <a:rPr lang="en-US" altLang="zh-CN"/>
                        <a:t>16/159</a:t>
                      </a:r>
                      <a:endParaRPr lang="en-US" altLang="zh-CN"/>
                    </a:p>
                  </a:txBody>
                  <a:tcPr anchor="ctr" anchorCtr="1"/>
                </a:tc>
                <a:tc>
                  <a:txBody>
                    <a:bodyPr/>
                    <a:p>
                      <a:pPr>
                        <a:buNone/>
                      </a:pPr>
                      <a:r>
                        <a:rPr lang="en-US" altLang="zh-CN"/>
                        <a:t>25/125</a:t>
                      </a:r>
                      <a:endParaRPr lang="en-US" altLang="zh-CN"/>
                    </a:p>
                  </a:txBody>
                  <a:tcPr anchor="ctr" anchorCtr="1"/>
                </a:tc>
                <a:tc>
                  <a:txBody>
                    <a:bodyPr/>
                    <a:p>
                      <a:pPr>
                        <a:buNone/>
                      </a:pPr>
                      <a:r>
                        <a:rPr lang="en-US" altLang="zh-CN"/>
                        <a:t>15/72</a:t>
                      </a:r>
                      <a:endParaRPr lang="en-US" altLang="zh-CN"/>
                    </a:p>
                  </a:txBody>
                  <a:tcPr anchor="ctr" anchorCtr="1"/>
                </a:tc>
              </a:tr>
              <a:tr h="917575">
                <a:tc>
                  <a:txBody>
                    <a:bodyPr/>
                    <a:p>
                      <a:pPr>
                        <a:buNone/>
                      </a:pPr>
                      <a:r>
                        <a:rPr lang="zh-CN" altLang="en-US"/>
                        <a:t>最新版本</a:t>
                      </a:r>
                      <a:endParaRPr lang="zh-CN" altLang="en-US"/>
                    </a:p>
                  </a:txBody>
                  <a:tcPr anchor="ctr" anchorCtr="1"/>
                </a:tc>
                <a:tc>
                  <a:txBody>
                    <a:bodyPr/>
                    <a:p>
                      <a:pPr>
                        <a:buNone/>
                      </a:pPr>
                      <a:r>
                        <a:rPr lang="en-US" altLang="zh-CN"/>
                        <a:t>1.9.5</a:t>
                      </a:r>
                      <a:endParaRPr lang="en-US" altLang="zh-CN"/>
                    </a:p>
                  </a:txBody>
                  <a:tcPr anchor="ctr" anchorCtr="1"/>
                </a:tc>
                <a:tc>
                  <a:txBody>
                    <a:bodyPr/>
                    <a:p>
                      <a:pPr>
                        <a:buNone/>
                      </a:pPr>
                      <a:r>
                        <a:rPr lang="en-US" altLang="zh-CN"/>
                        <a:t>2.71828</a:t>
                      </a:r>
                      <a:endParaRPr lang="en-US" altLang="zh-CN"/>
                    </a:p>
                  </a:txBody>
                  <a:tcPr anchor="ctr" anchorCtr="1"/>
                </a:tc>
                <a:tc>
                  <a:txBody>
                    <a:bodyPr/>
                    <a:p>
                      <a:pPr>
                        <a:buNone/>
                      </a:pPr>
                      <a:r>
                        <a:rPr lang="en-US" altLang="zh-CN"/>
                        <a:t>4.9.0</a:t>
                      </a:r>
                      <a:endParaRPr lang="en-US" altLang="zh-CN"/>
                    </a:p>
                  </a:txBody>
                  <a:tcPr anchor="ctr" anchorCtr="1"/>
                </a:tc>
                <a:tc>
                  <a:txBody>
                    <a:bodyPr/>
                    <a:p>
                      <a:pPr>
                        <a:buNone/>
                      </a:pPr>
                      <a:r>
                        <a:rPr lang="en-US" altLang="zh-CN"/>
                        <a:t>1.13.0</a:t>
                      </a:r>
                      <a:endParaRPr lang="en-US" altLang="zh-CN"/>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四大图片框架基本项对比</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687070" y="1304290"/>
          <a:ext cx="9505950" cy="4688205"/>
        </p:xfrm>
        <a:graphic>
          <a:graphicData uri="http://schemas.openxmlformats.org/drawingml/2006/table">
            <a:tbl>
              <a:tblPr firstRow="1" bandRow="1">
                <a:tableStyleId>{5C22544A-7EE6-4342-B048-85BDC9FD1C3A}</a:tableStyleId>
              </a:tblPr>
              <a:tblGrid>
                <a:gridCol w="1901190"/>
                <a:gridCol w="1901190"/>
                <a:gridCol w="1901190"/>
                <a:gridCol w="1901190"/>
                <a:gridCol w="1901190"/>
              </a:tblGrid>
              <a:tr h="678180">
                <a:tc>
                  <a:txBody>
                    <a:bodyPr/>
                    <a:p>
                      <a:pPr>
                        <a:buNone/>
                      </a:pPr>
                      <a:endParaRPr lang="zh-CN" altLang="en-US"/>
                    </a:p>
                  </a:txBody>
                  <a:tcPr anchor="ctr" anchorCtr="1"/>
                </a:tc>
                <a:tc>
                  <a:txBody>
                    <a:bodyPr/>
                    <a:p>
                      <a:pPr>
                        <a:buNone/>
                      </a:pPr>
                      <a:r>
                        <a:rPr lang="en-US" altLang="zh-CN"/>
                        <a:t>UIL</a:t>
                      </a:r>
                      <a:endParaRPr lang="en-US" altLang="zh-CN"/>
                    </a:p>
                  </a:txBody>
                  <a:tcPr anchor="ctr" anchorCtr="1"/>
                </a:tc>
                <a:tc>
                  <a:txBody>
                    <a:bodyPr/>
                    <a:p>
                      <a:pPr>
                        <a:buNone/>
                      </a:pPr>
                      <a:r>
                        <a:rPr lang="en-US" altLang="zh-CN"/>
                        <a:t>Picasso</a:t>
                      </a:r>
                      <a:endParaRPr lang="en-US" altLang="zh-CN"/>
                    </a:p>
                  </a:txBody>
                  <a:tcPr anchor="ctr" anchorCtr="1"/>
                </a:tc>
                <a:tc>
                  <a:txBody>
                    <a:bodyPr/>
                    <a:p>
                      <a:pPr>
                        <a:buNone/>
                      </a:pPr>
                      <a:r>
                        <a:rPr lang="en-US" altLang="zh-CN"/>
                        <a:t>Glide</a:t>
                      </a:r>
                      <a:endParaRPr lang="en-US" altLang="zh-CN"/>
                    </a:p>
                  </a:txBody>
                  <a:tcPr anchor="ctr" anchorCtr="1"/>
                </a:tc>
                <a:tc>
                  <a:txBody>
                    <a:bodyPr/>
                    <a:p>
                      <a:pPr>
                        <a:buNone/>
                      </a:pPr>
                      <a:r>
                        <a:rPr lang="en-US" altLang="zh-CN"/>
                        <a:t>Fresco</a:t>
                      </a:r>
                      <a:endParaRPr lang="en-US" altLang="zh-CN"/>
                    </a:p>
                  </a:txBody>
                  <a:tcPr anchor="ctr" anchorCtr="1"/>
                </a:tc>
              </a:tr>
              <a:tr h="668020">
                <a:tc>
                  <a:txBody>
                    <a:bodyPr/>
                    <a:p>
                      <a:pPr>
                        <a:buNone/>
                      </a:pPr>
                      <a:r>
                        <a:rPr lang="zh-CN" altLang="en-US"/>
                        <a:t>支持</a:t>
                      </a:r>
                      <a:r>
                        <a:rPr lang="en-US" altLang="zh-CN"/>
                        <a:t>gif</a:t>
                      </a:r>
                      <a:endParaRPr lang="en-US" altLang="zh-CN"/>
                    </a:p>
                  </a:txBody>
                  <a:tcPr anchor="ctr" anchorCtr="1"/>
                </a:tc>
                <a:tc>
                  <a:txBody>
                    <a:bodyPr/>
                    <a:p>
                      <a:pPr>
                        <a:buNone/>
                      </a:pPr>
                      <a:r>
                        <a:rPr lang="en-US" altLang="zh-CN"/>
                        <a:t>false</a:t>
                      </a:r>
                      <a:endParaRPr lang="en-US" altLang="zh-CN"/>
                    </a:p>
                  </a:txBody>
                  <a:tcPr anchor="ctr" anchorCtr="1"/>
                </a:tc>
                <a:tc>
                  <a:txBody>
                    <a:bodyPr/>
                    <a:p>
                      <a:pPr>
                        <a:buNone/>
                      </a:pPr>
                      <a:r>
                        <a:rPr lang="en-US" altLang="zh-CN"/>
                        <a:t>false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a:t>true</a:t>
                      </a:r>
                      <a:endParaRPr lang="en-US" altLang="zh-CN"/>
                    </a:p>
                  </a:txBody>
                  <a:tcPr anchor="ctr" anchorCtr="1"/>
                </a:tc>
              </a:tr>
              <a:tr h="668655">
                <a:tc>
                  <a:txBody>
                    <a:bodyPr/>
                    <a:p>
                      <a:pPr>
                        <a:buNone/>
                      </a:pPr>
                      <a:r>
                        <a:rPr lang="zh-CN" altLang="en-US"/>
                        <a:t>支持</a:t>
                      </a:r>
                      <a:r>
                        <a:rPr lang="en-US" altLang="zh-CN"/>
                        <a:t>webp</a:t>
                      </a:r>
                      <a:endParaRPr lang="en-US" altLang="zh-CN"/>
                    </a:p>
                  </a:txBody>
                  <a:tcPr anchor="ctr" anchorCtr="1"/>
                </a:tc>
                <a:tc>
                  <a:txBody>
                    <a:bodyPr/>
                    <a:p>
                      <a:pPr>
                        <a:buNone/>
                      </a:pPr>
                      <a:r>
                        <a:rPr lang="en-US" altLang="zh-CN"/>
                        <a:t>false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a:t>true</a:t>
                      </a:r>
                      <a:endParaRPr lang="en-US" altLang="zh-CN"/>
                    </a:p>
                  </a:txBody>
                  <a:tcPr anchor="ctr" anchorCtr="1"/>
                </a:tc>
              </a:tr>
              <a:tr h="668020">
                <a:tc>
                  <a:txBody>
                    <a:bodyPr/>
                    <a:p>
                      <a:pPr>
                        <a:buNone/>
                      </a:pPr>
                      <a:r>
                        <a:rPr lang="zh-CN" altLang="en-US"/>
                        <a:t>视频缩略图</a:t>
                      </a:r>
                      <a:endParaRPr lang="zh-CN" altLang="en-US"/>
                    </a:p>
                  </a:txBody>
                  <a:tcPr anchor="ctr" anchorCtr="1"/>
                </a:tc>
                <a:tc>
                  <a:txBody>
                    <a:bodyPr/>
                    <a:p>
                      <a:pPr>
                        <a:buNone/>
                      </a:pPr>
                      <a:r>
                        <a:rPr lang="en-US" altLang="zh-CN"/>
                        <a:t>false</a:t>
                      </a:r>
                      <a:endParaRPr lang="en-US" altLang="zh-CN"/>
                    </a:p>
                  </a:txBody>
                  <a:tcPr anchor="ctr" anchorCtr="1"/>
                </a:tc>
                <a:tc>
                  <a:txBody>
                    <a:bodyPr/>
                    <a:p>
                      <a:pPr>
                        <a:buNone/>
                      </a:pPr>
                      <a:r>
                        <a:rPr lang="en-US" altLang="zh-CN"/>
                        <a:t>false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a:t>true</a:t>
                      </a:r>
                      <a:endParaRPr lang="en-US" altLang="zh-CN"/>
                    </a:p>
                  </a:txBody>
                  <a:tcPr anchor="ctr" anchorCtr="1"/>
                </a:tc>
              </a:tr>
              <a:tr h="668655">
                <a:tc>
                  <a:txBody>
                    <a:bodyPr/>
                    <a:p>
                      <a:pPr>
                        <a:buNone/>
                      </a:pPr>
                      <a:r>
                        <a:rPr lang="zh-CN" altLang="en-US"/>
                        <a:t>大小</a:t>
                      </a:r>
                      <a:endParaRPr lang="zh-CN" altLang="en-US"/>
                    </a:p>
                  </a:txBody>
                  <a:tcPr anchor="ctr" anchorCtr="1"/>
                </a:tc>
                <a:tc>
                  <a:txBody>
                    <a:bodyPr/>
                    <a:p>
                      <a:pPr>
                        <a:buNone/>
                      </a:pPr>
                      <a:r>
                        <a:rPr lang="en-US" altLang="zh-CN"/>
                        <a:t>159k</a:t>
                      </a:r>
                      <a:endParaRPr lang="en-US" altLang="zh-CN"/>
                    </a:p>
                  </a:txBody>
                  <a:tcPr anchor="ctr" anchorCtr="1"/>
                </a:tc>
                <a:tc>
                  <a:txBody>
                    <a:bodyPr/>
                    <a:p>
                      <a:pPr>
                        <a:buNone/>
                      </a:pPr>
                      <a:r>
                        <a:rPr lang="en-US" altLang="zh-CN"/>
                        <a:t>100k</a:t>
                      </a:r>
                      <a:endParaRPr lang="en-US" altLang="zh-CN"/>
                    </a:p>
                  </a:txBody>
                  <a:tcPr anchor="ctr" anchorCtr="1"/>
                </a:tc>
                <a:tc>
                  <a:txBody>
                    <a:bodyPr/>
                    <a:p>
                      <a:pPr>
                        <a:buNone/>
                      </a:pPr>
                      <a:r>
                        <a:rPr lang="en-US" altLang="zh-CN"/>
                        <a:t>500k</a:t>
                      </a:r>
                      <a:endParaRPr lang="en-US" altLang="zh-CN"/>
                    </a:p>
                  </a:txBody>
                  <a:tcPr anchor="ctr" anchorCtr="1"/>
                </a:tc>
                <a:tc>
                  <a:txBody>
                    <a:bodyPr/>
                    <a:p>
                      <a:pPr>
                        <a:buNone/>
                      </a:pPr>
                      <a:r>
                        <a:rPr lang="en-US" altLang="zh-CN"/>
                        <a:t>2-3M</a:t>
                      </a:r>
                      <a:endParaRPr lang="en-US" altLang="zh-CN"/>
                    </a:p>
                  </a:txBody>
                  <a:tcPr anchor="ctr" anchorCtr="1"/>
                </a:tc>
              </a:tr>
              <a:tr h="668020">
                <a:tc>
                  <a:txBody>
                    <a:bodyPr/>
                    <a:p>
                      <a:pPr>
                        <a:buNone/>
                      </a:pPr>
                      <a:r>
                        <a:rPr lang="zh-CN" altLang="en-US"/>
                        <a:t>加载速度</a:t>
                      </a:r>
                      <a:endParaRPr lang="zh-CN" altLang="en-US"/>
                    </a:p>
                  </a:txBody>
                  <a:tcPr anchor="ctr" anchorCtr="1"/>
                </a:tc>
                <a:tc>
                  <a:txBody>
                    <a:bodyPr/>
                    <a:p>
                      <a:pPr>
                        <a:buNone/>
                      </a:pPr>
                      <a:r>
                        <a:rPr lang="zh-CN" altLang="en-US"/>
                        <a:t>中</a:t>
                      </a:r>
                      <a:endParaRPr lang="zh-CN" altLang="en-US"/>
                    </a:p>
                  </a:txBody>
                  <a:tcPr anchor="ctr" anchorCtr="1"/>
                </a:tc>
                <a:tc>
                  <a:txBody>
                    <a:bodyPr/>
                    <a:p>
                      <a:pPr>
                        <a:buNone/>
                      </a:pPr>
                      <a:r>
                        <a:rPr lang="zh-CN" altLang="en-US"/>
                        <a:t>中</a:t>
                      </a:r>
                      <a:endParaRPr lang="zh-CN" altLang="en-US"/>
                    </a:p>
                  </a:txBody>
                  <a:tcPr anchor="ctr" anchorCtr="1"/>
                </a:tc>
                <a:tc>
                  <a:txBody>
                    <a:bodyPr/>
                    <a:p>
                      <a:pPr>
                        <a:buNone/>
                      </a:pPr>
                      <a:r>
                        <a:rPr lang="zh-CN" altLang="en-US"/>
                        <a:t>高</a:t>
                      </a:r>
                      <a:endParaRPr lang="zh-CN" altLang="en-US"/>
                    </a:p>
                  </a:txBody>
                  <a:tcPr anchor="ctr" anchorCtr="1"/>
                </a:tc>
                <a:tc>
                  <a:txBody>
                    <a:bodyPr/>
                    <a:p>
                      <a:pPr>
                        <a:buNone/>
                      </a:pPr>
                      <a:r>
                        <a:rPr lang="zh-CN" altLang="en-US"/>
                        <a:t>高</a:t>
                      </a:r>
                      <a:endParaRPr lang="zh-CN" altLang="en-US"/>
                    </a:p>
                  </a:txBody>
                  <a:tcPr anchor="ctr" anchorCtr="1"/>
                </a:tc>
              </a:tr>
              <a:tr h="668655">
                <a:tc>
                  <a:txBody>
                    <a:bodyPr/>
                    <a:p>
                      <a:pPr>
                        <a:buNone/>
                      </a:pPr>
                      <a:r>
                        <a:rPr lang="en-US" altLang="zh-CN"/>
                        <a:t>disk+Mem Cache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sz="1800">
                          <a:sym typeface="+mn-ea"/>
                        </a:rPr>
                        <a:t>true</a:t>
                      </a:r>
                      <a:endParaRPr lang="zh-CN" altLang="en-US"/>
                    </a:p>
                  </a:txBody>
                  <a:tcPr anchor="ctr" anchorCtr="1"/>
                </a:tc>
                <a:tc>
                  <a:txBody>
                    <a:bodyPr/>
                    <a:p>
                      <a:pPr>
                        <a:buNone/>
                      </a:pPr>
                      <a:r>
                        <a:rPr lang="en-US" altLang="zh-CN" sz="1800">
                          <a:sym typeface="+mn-ea"/>
                        </a:rPr>
                        <a:t>true</a:t>
                      </a:r>
                      <a:endParaRPr lang="zh-CN" altLang="en-US"/>
                    </a:p>
                  </a:txBody>
                  <a:tcPr anchor="ctr" anchorCtr="1"/>
                </a:tc>
                <a:tc>
                  <a:txBody>
                    <a:bodyPr/>
                    <a:p>
                      <a:pPr>
                        <a:buNone/>
                      </a:pPr>
                      <a:r>
                        <a:rPr lang="en-US" altLang="zh-CN" sz="1800">
                          <a:sym typeface="+mn-ea"/>
                        </a:rPr>
                        <a:t>true</a:t>
                      </a:r>
                      <a:endParaRPr lang="zh-CN" altLang="en-US"/>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基本概念</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34365" y="1358265"/>
            <a:ext cx="4851400" cy="368300"/>
          </a:xfrm>
          <a:prstGeom prst="rect">
            <a:avLst/>
          </a:prstGeom>
          <a:noFill/>
        </p:spPr>
        <p:txBody>
          <a:bodyPr wrap="square" rtlCol="0" anchor="t">
            <a:spAutoFit/>
          </a:bodyPr>
          <a:p>
            <a:r>
              <a:rPr lang="zh-CN" altLang="en-US"/>
              <a:t>RequestManager：请求生成和管理模块</a:t>
            </a:r>
            <a:endParaRPr lang="zh-CN" altLang="en-US"/>
          </a:p>
        </p:txBody>
      </p:sp>
      <p:sp>
        <p:nvSpPr>
          <p:cNvPr id="8" name="文本框 7"/>
          <p:cNvSpPr txBox="1"/>
          <p:nvPr/>
        </p:nvSpPr>
        <p:spPr>
          <a:xfrm>
            <a:off x="634365" y="1990090"/>
            <a:ext cx="8251825" cy="368300"/>
          </a:xfrm>
          <a:prstGeom prst="rect">
            <a:avLst/>
          </a:prstGeom>
          <a:noFill/>
        </p:spPr>
        <p:txBody>
          <a:bodyPr wrap="square" rtlCol="0" anchor="t">
            <a:spAutoFit/>
          </a:bodyPr>
          <a:p>
            <a:r>
              <a:rPr lang="zh-CN" altLang="en-US"/>
              <a:t>Engine：引擎部分，负责创建任务(获取数据)，并调度执行</a:t>
            </a:r>
            <a:endParaRPr lang="zh-CN" altLang="en-US"/>
          </a:p>
        </p:txBody>
      </p:sp>
      <p:sp>
        <p:nvSpPr>
          <p:cNvPr id="9" name="文本框 8"/>
          <p:cNvSpPr txBox="1"/>
          <p:nvPr/>
        </p:nvSpPr>
        <p:spPr>
          <a:xfrm>
            <a:off x="634365" y="2621915"/>
            <a:ext cx="7833360" cy="368300"/>
          </a:xfrm>
          <a:prstGeom prst="rect">
            <a:avLst/>
          </a:prstGeom>
          <a:noFill/>
        </p:spPr>
        <p:txBody>
          <a:bodyPr wrap="square" rtlCol="0" anchor="t">
            <a:spAutoFit/>
          </a:bodyPr>
          <a:p>
            <a:r>
              <a:rPr lang="zh-CN" altLang="en-US"/>
              <a:t>GetDataInterface：数据获取接口，负责从各个数据源获取数据。</a:t>
            </a:r>
            <a:endParaRPr lang="zh-CN" altLang="en-US"/>
          </a:p>
        </p:txBody>
      </p:sp>
      <p:sp>
        <p:nvSpPr>
          <p:cNvPr id="10" name="文本框 9"/>
          <p:cNvSpPr txBox="1"/>
          <p:nvPr/>
        </p:nvSpPr>
        <p:spPr>
          <a:xfrm>
            <a:off x="634365" y="3244850"/>
            <a:ext cx="8420100" cy="368300"/>
          </a:xfrm>
          <a:prstGeom prst="rect">
            <a:avLst/>
          </a:prstGeom>
          <a:noFill/>
        </p:spPr>
        <p:txBody>
          <a:bodyPr wrap="square" rtlCol="0" anchor="t">
            <a:spAutoFit/>
          </a:bodyPr>
          <a:p>
            <a:r>
              <a:rPr lang="zh-CN" altLang="en-US"/>
              <a:t>Displayer：资源(图片)显示器，用于显示或操作资源。</a:t>
            </a:r>
            <a:endParaRPr lang="zh-CN" altLang="en-US"/>
          </a:p>
        </p:txBody>
      </p:sp>
      <p:sp>
        <p:nvSpPr>
          <p:cNvPr id="11" name="文本框 10"/>
          <p:cNvSpPr txBox="1"/>
          <p:nvPr/>
        </p:nvSpPr>
        <p:spPr>
          <a:xfrm>
            <a:off x="634365" y="3885565"/>
            <a:ext cx="7856855" cy="368300"/>
          </a:xfrm>
          <a:prstGeom prst="rect">
            <a:avLst/>
          </a:prstGeom>
          <a:noFill/>
        </p:spPr>
        <p:txBody>
          <a:bodyPr wrap="square" rtlCol="0" anchor="t">
            <a:spAutoFit/>
          </a:bodyPr>
          <a:p>
            <a:r>
              <a:rPr lang="zh-CN" altLang="en-US"/>
              <a:t>Processor 资源(图片)处理器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共同特点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46430" y="1412875"/>
            <a:ext cx="2540000" cy="368300"/>
          </a:xfrm>
          <a:prstGeom prst="rect">
            <a:avLst/>
          </a:prstGeom>
          <a:noFill/>
        </p:spPr>
        <p:txBody>
          <a:bodyPr wrap="square" rtlCol="0" anchor="t">
            <a:spAutoFit/>
          </a:bodyPr>
          <a:p>
            <a:r>
              <a:rPr lang="zh-CN" altLang="en-US"/>
              <a:t>1. 使用简单</a:t>
            </a:r>
            <a:endParaRPr lang="en-US" altLang="zh-CN"/>
          </a:p>
        </p:txBody>
      </p:sp>
      <p:sp>
        <p:nvSpPr>
          <p:cNvPr id="5" name="文本框 4"/>
          <p:cNvSpPr txBox="1"/>
          <p:nvPr/>
        </p:nvSpPr>
        <p:spPr>
          <a:xfrm>
            <a:off x="646430" y="2207895"/>
            <a:ext cx="4060190" cy="368300"/>
          </a:xfrm>
          <a:prstGeom prst="rect">
            <a:avLst/>
          </a:prstGeom>
          <a:noFill/>
        </p:spPr>
        <p:txBody>
          <a:bodyPr wrap="square" rtlCol="0" anchor="t">
            <a:spAutoFit/>
          </a:bodyPr>
          <a:p>
            <a:r>
              <a:rPr lang="zh-CN" altLang="en-US"/>
              <a:t>2. 可配置度高，自适应程度高</a:t>
            </a:r>
            <a:endParaRPr lang="zh-CN" altLang="en-US"/>
          </a:p>
        </p:txBody>
      </p:sp>
      <p:sp>
        <p:nvSpPr>
          <p:cNvPr id="6" name="文本框 5"/>
          <p:cNvSpPr txBox="1"/>
          <p:nvPr/>
        </p:nvSpPr>
        <p:spPr>
          <a:xfrm>
            <a:off x="646430" y="3002915"/>
            <a:ext cx="2540000" cy="368300"/>
          </a:xfrm>
          <a:prstGeom prst="rect">
            <a:avLst/>
          </a:prstGeom>
          <a:noFill/>
        </p:spPr>
        <p:txBody>
          <a:bodyPr wrap="square" rtlCol="0" anchor="t">
            <a:spAutoFit/>
          </a:bodyPr>
          <a:p>
            <a:r>
              <a:rPr lang="zh-CN" altLang="en-US"/>
              <a:t>3. 多级缓存</a:t>
            </a:r>
            <a:endParaRPr lang="zh-CN" altLang="en-US"/>
          </a:p>
        </p:txBody>
      </p:sp>
      <p:sp>
        <p:nvSpPr>
          <p:cNvPr id="12" name="文本框 11"/>
          <p:cNvSpPr txBox="1"/>
          <p:nvPr/>
        </p:nvSpPr>
        <p:spPr>
          <a:xfrm>
            <a:off x="646430" y="3797935"/>
            <a:ext cx="2540000" cy="368300"/>
          </a:xfrm>
          <a:prstGeom prst="rect">
            <a:avLst/>
          </a:prstGeom>
          <a:noFill/>
        </p:spPr>
        <p:txBody>
          <a:bodyPr wrap="square" rtlCol="0" anchor="t">
            <a:spAutoFit/>
          </a:bodyPr>
          <a:p>
            <a:r>
              <a:rPr lang="zh-CN" altLang="en-US"/>
              <a:t>4. 支持多种数据源</a:t>
            </a:r>
            <a:endParaRPr lang="zh-CN" altLang="en-US"/>
          </a:p>
        </p:txBody>
      </p:sp>
      <p:sp>
        <p:nvSpPr>
          <p:cNvPr id="13" name="文本框 12"/>
          <p:cNvSpPr txBox="1"/>
          <p:nvPr/>
        </p:nvSpPr>
        <p:spPr>
          <a:xfrm>
            <a:off x="646430" y="4592955"/>
            <a:ext cx="2540000" cy="368300"/>
          </a:xfrm>
          <a:prstGeom prst="rect">
            <a:avLst/>
          </a:prstGeom>
          <a:noFill/>
        </p:spPr>
        <p:txBody>
          <a:bodyPr wrap="square" rtlCol="0" anchor="t">
            <a:spAutoFit/>
          </a:bodyPr>
          <a:p>
            <a:r>
              <a:rPr lang="zh-CN" altLang="en-US"/>
              <a:t>5. 支持多种 Displayer</a:t>
            </a:r>
            <a:endParaRPr lang="zh-CN" altLang="en-US"/>
          </a:p>
        </p:txBody>
      </p:sp>
      <p:sp>
        <p:nvSpPr>
          <p:cNvPr id="14" name="文本框 13"/>
          <p:cNvSpPr txBox="1"/>
          <p:nvPr/>
        </p:nvSpPr>
        <p:spPr>
          <a:xfrm>
            <a:off x="646430" y="5387975"/>
            <a:ext cx="6096000" cy="368300"/>
          </a:xfrm>
          <a:prstGeom prst="rect">
            <a:avLst/>
          </a:prstGeom>
          <a:noFill/>
        </p:spPr>
        <p:txBody>
          <a:bodyPr wrap="square" rtlCol="0" anchor="t">
            <a:spAutoFit/>
          </a:bodyPr>
          <a:p>
            <a:r>
              <a:rPr lang="zh-CN" altLang="en-US"/>
              <a:t>支持动画、支持 transform 处理、获取 EXIF 信息等</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ImageLoader</a:t>
            </a:r>
            <a:r>
              <a:rPr lang="zh-CN" altLang="en-US" sz="2665" dirty="0" smtClean="0">
                <a:solidFill>
                  <a:srgbClr val="1D69A3"/>
                </a:solidFill>
                <a:latin typeface="微软雅黑" panose="020B0503020204020204" pitchFamily="34" charset="-122"/>
                <a:ea typeface="微软雅黑" panose="020B0503020204020204" pitchFamily="34" charset="-122"/>
              </a:rPr>
              <a:t>设计及特点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554990" y="1060450"/>
            <a:ext cx="6096000" cy="4933950"/>
          </a:xfrm>
          <a:prstGeom prst="rect">
            <a:avLst/>
          </a:prstGeom>
        </p:spPr>
      </p:pic>
      <p:sp>
        <p:nvSpPr>
          <p:cNvPr id="7" name="文本框 6"/>
          <p:cNvSpPr txBox="1"/>
          <p:nvPr/>
        </p:nvSpPr>
        <p:spPr>
          <a:xfrm>
            <a:off x="7564120" y="2083435"/>
            <a:ext cx="2540000" cy="368300"/>
          </a:xfrm>
          <a:prstGeom prst="rect">
            <a:avLst/>
          </a:prstGeom>
          <a:noFill/>
        </p:spPr>
        <p:txBody>
          <a:bodyPr wrap="square" rtlCol="0" anchor="t">
            <a:spAutoFit/>
          </a:bodyPr>
          <a:p>
            <a:r>
              <a:rPr lang="zh-CN" altLang="en-US"/>
              <a:t> </a:t>
            </a:r>
            <a:r>
              <a:rPr lang="en-US" altLang="zh-CN"/>
              <a:t>1. </a:t>
            </a:r>
            <a:r>
              <a:rPr lang="zh-CN" altLang="en-US"/>
              <a:t>支持下载进度监听</a:t>
            </a:r>
            <a:endParaRPr lang="zh-CN" altLang="en-US"/>
          </a:p>
        </p:txBody>
      </p:sp>
      <p:sp>
        <p:nvSpPr>
          <p:cNvPr id="8" name="文本框 7"/>
          <p:cNvSpPr txBox="1"/>
          <p:nvPr/>
        </p:nvSpPr>
        <p:spPr>
          <a:xfrm>
            <a:off x="7564120" y="2931160"/>
            <a:ext cx="3975735" cy="368300"/>
          </a:xfrm>
          <a:prstGeom prst="rect">
            <a:avLst/>
          </a:prstGeom>
          <a:noFill/>
        </p:spPr>
        <p:txBody>
          <a:bodyPr wrap="square" rtlCol="0" anchor="t">
            <a:spAutoFit/>
          </a:bodyPr>
          <a:p>
            <a:r>
              <a:rPr lang="en-US" altLang="zh-CN"/>
              <a:t>2. </a:t>
            </a:r>
            <a:r>
              <a:rPr lang="zh-CN" altLang="en-US"/>
              <a:t>可以在 View 滚动中暂停图片加载</a:t>
            </a:r>
            <a:endParaRPr lang="zh-CN" altLang="en-US"/>
          </a:p>
        </p:txBody>
      </p:sp>
      <p:sp>
        <p:nvSpPr>
          <p:cNvPr id="9" name="文本框 8"/>
          <p:cNvSpPr txBox="1"/>
          <p:nvPr/>
        </p:nvSpPr>
        <p:spPr>
          <a:xfrm>
            <a:off x="7564120" y="3778885"/>
            <a:ext cx="3328035" cy="368300"/>
          </a:xfrm>
          <a:prstGeom prst="rect">
            <a:avLst/>
          </a:prstGeom>
          <a:noFill/>
        </p:spPr>
        <p:txBody>
          <a:bodyPr wrap="square" rtlCol="0" anchor="t">
            <a:spAutoFit/>
          </a:bodyPr>
          <a:p>
            <a:r>
              <a:rPr lang="en-US" altLang="zh-CN"/>
              <a:t>3. </a:t>
            </a:r>
            <a:r>
              <a:rPr lang="zh-CN" altLang="en-US"/>
              <a:t>默认实现多种内存缓存算法</a:t>
            </a:r>
            <a:endParaRPr lang="zh-CN" altLang="en-US"/>
          </a:p>
        </p:txBody>
      </p:sp>
      <p:sp>
        <p:nvSpPr>
          <p:cNvPr id="10" name="文本框 9"/>
          <p:cNvSpPr txBox="1"/>
          <p:nvPr/>
        </p:nvSpPr>
        <p:spPr>
          <a:xfrm>
            <a:off x="7564120" y="4626610"/>
            <a:ext cx="3603625" cy="368300"/>
          </a:xfrm>
          <a:prstGeom prst="rect">
            <a:avLst/>
          </a:prstGeom>
          <a:noFill/>
        </p:spPr>
        <p:txBody>
          <a:bodyPr wrap="square" rtlCol="0" anchor="t">
            <a:spAutoFit/>
          </a:bodyPr>
          <a:p>
            <a:r>
              <a:rPr lang="en-US" altLang="zh-CN"/>
              <a:t>4. </a:t>
            </a:r>
            <a:r>
              <a:rPr lang="zh-CN" altLang="en-US"/>
              <a:t>支持本地缓存文件名规则定义</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Picasso</a:t>
            </a:r>
            <a:r>
              <a:rPr lang="zh-CN" altLang="en-US" sz="2665" dirty="0" smtClean="0">
                <a:solidFill>
                  <a:srgbClr val="1D69A3"/>
                </a:solidFill>
                <a:latin typeface="微软雅黑" panose="020B0503020204020204" pitchFamily="34" charset="-122"/>
                <a:ea typeface="微软雅黑" panose="020B0503020204020204" pitchFamily="34" charset="-122"/>
              </a:rPr>
              <a:t>设计及特点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12420" y="1060450"/>
            <a:ext cx="6096000" cy="4924425"/>
          </a:xfrm>
          <a:prstGeom prst="rect">
            <a:avLst/>
          </a:prstGeom>
        </p:spPr>
      </p:pic>
      <p:sp>
        <p:nvSpPr>
          <p:cNvPr id="5" name="文本框 4"/>
          <p:cNvSpPr txBox="1"/>
          <p:nvPr/>
        </p:nvSpPr>
        <p:spPr>
          <a:xfrm>
            <a:off x="7564120" y="2083435"/>
            <a:ext cx="2540000" cy="368300"/>
          </a:xfrm>
          <a:prstGeom prst="rect">
            <a:avLst/>
          </a:prstGeom>
          <a:noFill/>
        </p:spPr>
        <p:txBody>
          <a:bodyPr wrap="square" rtlCol="0" anchor="t">
            <a:spAutoFit/>
          </a:bodyPr>
          <a:p>
            <a:r>
              <a:rPr lang="zh-CN" altLang="en-US"/>
              <a:t> </a:t>
            </a:r>
            <a:r>
              <a:rPr lang="en-US" altLang="zh-CN"/>
              <a:t>1. </a:t>
            </a:r>
            <a:r>
              <a:rPr lang="zh-CN" altLang="en-US"/>
              <a:t>自带统计监控功能</a:t>
            </a:r>
            <a:endParaRPr lang="zh-CN" altLang="en-US"/>
          </a:p>
        </p:txBody>
      </p:sp>
      <p:sp>
        <p:nvSpPr>
          <p:cNvPr id="11" name="文本框 10"/>
          <p:cNvSpPr txBox="1"/>
          <p:nvPr/>
        </p:nvSpPr>
        <p:spPr>
          <a:xfrm>
            <a:off x="7564120" y="2931160"/>
            <a:ext cx="3975735" cy="368300"/>
          </a:xfrm>
          <a:prstGeom prst="rect">
            <a:avLst/>
          </a:prstGeom>
          <a:noFill/>
        </p:spPr>
        <p:txBody>
          <a:bodyPr wrap="square" rtlCol="0" anchor="t">
            <a:spAutoFit/>
          </a:bodyPr>
          <a:p>
            <a:r>
              <a:rPr lang="en-US" altLang="zh-CN"/>
              <a:t>2. </a:t>
            </a:r>
            <a:r>
              <a:rPr lang="zh-CN" altLang="en-US"/>
              <a:t>支持优先级处理</a:t>
            </a:r>
            <a:endParaRPr lang="zh-CN" altLang="en-US"/>
          </a:p>
        </p:txBody>
      </p:sp>
      <p:sp>
        <p:nvSpPr>
          <p:cNvPr id="12" name="文本框 11"/>
          <p:cNvSpPr txBox="1"/>
          <p:nvPr/>
        </p:nvSpPr>
        <p:spPr>
          <a:xfrm>
            <a:off x="7564120" y="3778885"/>
            <a:ext cx="3976370" cy="368300"/>
          </a:xfrm>
          <a:prstGeom prst="rect">
            <a:avLst/>
          </a:prstGeom>
          <a:noFill/>
        </p:spPr>
        <p:txBody>
          <a:bodyPr wrap="square" rtlCol="0" anchor="t">
            <a:spAutoFit/>
          </a:bodyPr>
          <a:p>
            <a:r>
              <a:rPr lang="en-US" altLang="zh-CN"/>
              <a:t>3. </a:t>
            </a:r>
            <a:r>
              <a:rPr lang="zh-CN" altLang="en-US"/>
              <a:t>支持延迟到图片尺寸计算完成加载</a:t>
            </a:r>
            <a:endParaRPr lang="zh-CN" altLang="en-US"/>
          </a:p>
        </p:txBody>
      </p:sp>
      <p:sp>
        <p:nvSpPr>
          <p:cNvPr id="13" name="文本框 12"/>
          <p:cNvSpPr txBox="1"/>
          <p:nvPr/>
        </p:nvSpPr>
        <p:spPr>
          <a:xfrm>
            <a:off x="7564120" y="4626610"/>
            <a:ext cx="3603625" cy="645160"/>
          </a:xfrm>
          <a:prstGeom prst="rect">
            <a:avLst/>
          </a:prstGeom>
          <a:noFill/>
        </p:spPr>
        <p:txBody>
          <a:bodyPr wrap="square" rtlCol="0" anchor="t">
            <a:spAutoFit/>
          </a:bodyPr>
          <a:p>
            <a:r>
              <a:rPr lang="en-US" altLang="zh-CN"/>
              <a:t>4. </a:t>
            </a:r>
            <a:r>
              <a:rPr lang="zh-CN" altLang="en-US"/>
              <a:t>支持飞行模式、并发线程数根据网络类型而变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Glide</a:t>
            </a:r>
            <a:r>
              <a:rPr lang="zh-CN" altLang="en-US" sz="2665" dirty="0" smtClean="0">
                <a:solidFill>
                  <a:srgbClr val="1D69A3"/>
                </a:solidFill>
                <a:latin typeface="微软雅黑" panose="020B0503020204020204" pitchFamily="34" charset="-122"/>
                <a:ea typeface="微软雅黑" panose="020B0503020204020204" pitchFamily="34" charset="-122"/>
              </a:rPr>
              <a:t>设计及特点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687945" y="2202815"/>
            <a:ext cx="3115310" cy="368300"/>
          </a:xfrm>
          <a:prstGeom prst="rect">
            <a:avLst/>
          </a:prstGeom>
          <a:noFill/>
        </p:spPr>
        <p:txBody>
          <a:bodyPr wrap="square" rtlCol="0" anchor="t">
            <a:spAutoFit/>
          </a:bodyPr>
          <a:p>
            <a:r>
              <a:rPr lang="zh-CN" altLang="en-US"/>
              <a:t> </a:t>
            </a:r>
            <a:r>
              <a:rPr lang="en-US" altLang="zh-CN"/>
              <a:t>1. </a:t>
            </a:r>
            <a:r>
              <a:rPr lang="zh-CN" altLang="en-US"/>
              <a:t>图片缓存-&gt;媒体缓存</a:t>
            </a:r>
            <a:endParaRPr lang="zh-CN" altLang="en-US"/>
          </a:p>
        </p:txBody>
      </p:sp>
      <p:sp>
        <p:nvSpPr>
          <p:cNvPr id="8" name="文本框 7"/>
          <p:cNvSpPr txBox="1"/>
          <p:nvPr/>
        </p:nvSpPr>
        <p:spPr>
          <a:xfrm>
            <a:off x="7687945" y="2948305"/>
            <a:ext cx="3975735" cy="368300"/>
          </a:xfrm>
          <a:prstGeom prst="rect">
            <a:avLst/>
          </a:prstGeom>
          <a:noFill/>
        </p:spPr>
        <p:txBody>
          <a:bodyPr wrap="square" rtlCol="0" anchor="t">
            <a:spAutoFit/>
          </a:bodyPr>
          <a:p>
            <a:r>
              <a:rPr lang="en-US" altLang="zh-CN"/>
              <a:t>2. </a:t>
            </a:r>
            <a:r>
              <a:rPr lang="zh-CN" altLang="en-US"/>
              <a:t>支持优先级处理</a:t>
            </a:r>
            <a:endParaRPr lang="zh-CN" altLang="en-US"/>
          </a:p>
        </p:txBody>
      </p:sp>
      <p:sp>
        <p:nvSpPr>
          <p:cNvPr id="9" name="文本框 8"/>
          <p:cNvSpPr txBox="1"/>
          <p:nvPr/>
        </p:nvSpPr>
        <p:spPr>
          <a:xfrm>
            <a:off x="7687945" y="3693795"/>
            <a:ext cx="3976370" cy="645160"/>
          </a:xfrm>
          <a:prstGeom prst="rect">
            <a:avLst/>
          </a:prstGeom>
          <a:noFill/>
        </p:spPr>
        <p:txBody>
          <a:bodyPr wrap="square" rtlCol="0" anchor="t">
            <a:spAutoFit/>
          </a:bodyPr>
          <a:p>
            <a:r>
              <a:rPr lang="en-US" altLang="zh-CN"/>
              <a:t>3. </a:t>
            </a:r>
            <a:r>
              <a:rPr lang="zh-CN" altLang="en-US"/>
              <a:t>与 Activity/Fragment 生命周期一致，支持 trimMemory</a:t>
            </a:r>
            <a:endParaRPr lang="zh-CN" altLang="en-US"/>
          </a:p>
        </p:txBody>
      </p:sp>
      <p:sp>
        <p:nvSpPr>
          <p:cNvPr id="10" name="文本框 9"/>
          <p:cNvSpPr txBox="1"/>
          <p:nvPr/>
        </p:nvSpPr>
        <p:spPr>
          <a:xfrm>
            <a:off x="7687945" y="4716145"/>
            <a:ext cx="3603625" cy="368300"/>
          </a:xfrm>
          <a:prstGeom prst="rect">
            <a:avLst/>
          </a:prstGeom>
          <a:noFill/>
        </p:spPr>
        <p:txBody>
          <a:bodyPr wrap="square" rtlCol="0" anchor="t">
            <a:spAutoFit/>
          </a:bodyPr>
          <a:p>
            <a:r>
              <a:rPr lang="en-US" altLang="zh-CN"/>
              <a:t>4. </a:t>
            </a:r>
            <a:r>
              <a:rPr lang="zh-CN" altLang="en-US"/>
              <a:t>支持 okhttp、Volley</a:t>
            </a:r>
            <a:endParaRPr lang="zh-CN" altLang="en-US"/>
          </a:p>
        </p:txBody>
      </p:sp>
      <p:pic>
        <p:nvPicPr>
          <p:cNvPr id="3" name="图片 2"/>
          <p:cNvPicPr>
            <a:picLocks noChangeAspect="1"/>
          </p:cNvPicPr>
          <p:nvPr/>
        </p:nvPicPr>
        <p:blipFill>
          <a:blip r:embed="rId2"/>
          <a:stretch>
            <a:fillRect/>
          </a:stretch>
        </p:blipFill>
        <p:spPr>
          <a:xfrm>
            <a:off x="245745" y="1060450"/>
            <a:ext cx="6096000" cy="4914900"/>
          </a:xfrm>
          <a:prstGeom prst="rect">
            <a:avLst/>
          </a:prstGeom>
        </p:spPr>
      </p:pic>
      <p:sp>
        <p:nvSpPr>
          <p:cNvPr id="5" name="文本框 4"/>
          <p:cNvSpPr txBox="1"/>
          <p:nvPr/>
        </p:nvSpPr>
        <p:spPr>
          <a:xfrm>
            <a:off x="7687945" y="5461635"/>
            <a:ext cx="2540000" cy="368300"/>
          </a:xfrm>
          <a:prstGeom prst="rect">
            <a:avLst/>
          </a:prstGeom>
          <a:noFill/>
        </p:spPr>
        <p:txBody>
          <a:bodyPr wrap="square" rtlCol="0" anchor="t">
            <a:spAutoFit/>
          </a:bodyPr>
          <a:p>
            <a:r>
              <a:rPr lang="en-US" altLang="zh-CN"/>
              <a:t>5. </a:t>
            </a:r>
            <a:r>
              <a:rPr lang="zh-CN" altLang="en-US"/>
              <a:t>内存友好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Fresco</a:t>
            </a:r>
            <a:r>
              <a:rPr lang="zh-CN" altLang="en-US" sz="2665" dirty="0" smtClean="0">
                <a:solidFill>
                  <a:srgbClr val="1D69A3"/>
                </a:solidFill>
                <a:latin typeface="微软雅黑" panose="020B0503020204020204" pitchFamily="34" charset="-122"/>
                <a:ea typeface="微软雅黑" panose="020B0503020204020204" pitchFamily="34" charset="-122"/>
              </a:rPr>
              <a:t>设计及特点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564120" y="2083435"/>
            <a:ext cx="2540000" cy="368300"/>
          </a:xfrm>
          <a:prstGeom prst="rect">
            <a:avLst/>
          </a:prstGeom>
          <a:noFill/>
        </p:spPr>
        <p:txBody>
          <a:bodyPr wrap="square" rtlCol="0" anchor="t">
            <a:spAutoFit/>
          </a:bodyPr>
          <a:p>
            <a:r>
              <a:rPr lang="zh-CN" altLang="en-US"/>
              <a:t> </a:t>
            </a:r>
            <a:r>
              <a:rPr lang="en-US" altLang="zh-CN"/>
              <a:t>1. </a:t>
            </a:r>
            <a:r>
              <a:rPr lang="zh-CN" altLang="en-US"/>
              <a:t>最大优势是内存管理</a:t>
            </a:r>
            <a:endParaRPr lang="zh-CN" altLang="en-US"/>
          </a:p>
        </p:txBody>
      </p:sp>
      <p:sp>
        <p:nvSpPr>
          <p:cNvPr id="8" name="文本框 7"/>
          <p:cNvSpPr txBox="1"/>
          <p:nvPr/>
        </p:nvSpPr>
        <p:spPr>
          <a:xfrm>
            <a:off x="7564120" y="2931160"/>
            <a:ext cx="3975735" cy="368300"/>
          </a:xfrm>
          <a:prstGeom prst="rect">
            <a:avLst/>
          </a:prstGeom>
          <a:noFill/>
        </p:spPr>
        <p:txBody>
          <a:bodyPr wrap="square" rtlCol="0" anchor="t">
            <a:spAutoFit/>
          </a:bodyPr>
          <a:p>
            <a:r>
              <a:rPr lang="en-US" altLang="zh-CN"/>
              <a:t>2. </a:t>
            </a:r>
            <a:r>
              <a:rPr lang="zh-CN" altLang="en-US"/>
              <a:t>大大减少</a:t>
            </a:r>
            <a:r>
              <a:rPr lang="en-US" altLang="zh-CN"/>
              <a:t>OOM</a:t>
            </a:r>
            <a:endParaRPr lang="en-US" altLang="zh-CN"/>
          </a:p>
        </p:txBody>
      </p:sp>
      <p:sp>
        <p:nvSpPr>
          <p:cNvPr id="9" name="文本框 8"/>
          <p:cNvSpPr txBox="1"/>
          <p:nvPr/>
        </p:nvSpPr>
        <p:spPr>
          <a:xfrm>
            <a:off x="7564120" y="3778885"/>
            <a:ext cx="3328035" cy="368300"/>
          </a:xfrm>
          <a:prstGeom prst="rect">
            <a:avLst/>
          </a:prstGeom>
          <a:noFill/>
        </p:spPr>
        <p:txBody>
          <a:bodyPr wrap="square" rtlCol="0" anchor="t">
            <a:spAutoFit/>
          </a:bodyPr>
          <a:p>
            <a:r>
              <a:rPr lang="en-US" altLang="zh-CN"/>
              <a:t>3. </a:t>
            </a:r>
            <a:r>
              <a:rPr lang="zh-CN" altLang="en-US"/>
              <a:t>专业的图片处理库</a:t>
            </a:r>
            <a:endParaRPr lang="zh-CN" altLang="en-US"/>
          </a:p>
        </p:txBody>
      </p:sp>
      <p:sp>
        <p:nvSpPr>
          <p:cNvPr id="10" name="文本框 9"/>
          <p:cNvSpPr txBox="1"/>
          <p:nvPr/>
        </p:nvSpPr>
        <p:spPr>
          <a:xfrm>
            <a:off x="7564120" y="4626610"/>
            <a:ext cx="3603625" cy="645160"/>
          </a:xfrm>
          <a:prstGeom prst="rect">
            <a:avLst/>
          </a:prstGeom>
          <a:noFill/>
        </p:spPr>
        <p:txBody>
          <a:bodyPr wrap="square" rtlCol="0" anchor="t">
            <a:spAutoFit/>
          </a:bodyPr>
          <a:p>
            <a:r>
              <a:rPr lang="en-US" altLang="zh-CN"/>
              <a:t>4. </a:t>
            </a:r>
            <a:r>
              <a:rPr lang="zh-CN" altLang="en-US"/>
              <a:t>包较大，用法复杂，设计</a:t>
            </a:r>
            <a:r>
              <a:rPr lang="en-US" altLang="zh-CN"/>
              <a:t>c++</a:t>
            </a:r>
            <a:r>
              <a:rPr lang="zh-CN" altLang="en-US"/>
              <a:t>领域，阅读源码深入学习成本高</a:t>
            </a:r>
            <a:endParaRPr lang="zh-CN" altLang="en-US"/>
          </a:p>
        </p:txBody>
      </p:sp>
      <p:pic>
        <p:nvPicPr>
          <p:cNvPr id="3" name="图片 2"/>
          <p:cNvPicPr>
            <a:picLocks noChangeAspect="1"/>
          </p:cNvPicPr>
          <p:nvPr/>
        </p:nvPicPr>
        <p:blipFill>
          <a:blip r:embed="rId2"/>
          <a:stretch>
            <a:fillRect/>
          </a:stretch>
        </p:blipFill>
        <p:spPr>
          <a:xfrm>
            <a:off x="447675" y="1680210"/>
            <a:ext cx="5457825" cy="3314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rPr>
              <a:t>◆ </a:t>
            </a:r>
            <a:r>
              <a:rPr lang="en-US" sz="1600" b="1">
                <a:latin typeface="微软雅黑" panose="020B0503020204020204" pitchFamily="34" charset="-122"/>
                <a:ea typeface="微软雅黑" panose="020B0503020204020204" pitchFamily="34" charset="-122"/>
                <a:cs typeface="Clear Sans Light" panose="020B0303030202020304" pitchFamily="34" charset="0"/>
                <a:sym typeface="+mn-ea"/>
              </a:rPr>
              <a:t>QQ：</a:t>
            </a:r>
            <a:r>
              <a:rPr lang="en-US" altLang="zh-CN" sz="1600" b="1" dirty="0">
                <a:latin typeface="微软雅黑" panose="020B0503020204020204" pitchFamily="34" charset="-122"/>
                <a:ea typeface="微软雅黑" panose="020B0503020204020204" pitchFamily="34" charset="-122"/>
                <a:sym typeface="+mn-ea"/>
              </a:rPr>
              <a:t>2124346685</a:t>
            </a:r>
            <a:endParaRPr lang="en-US" altLang="zh-CN" sz="1600" b="1">
              <a:solidFill>
                <a:schemeClr val="tx1"/>
              </a:solidFill>
              <a:latin typeface="微软雅黑" panose="020B0503020204020204" pitchFamily="34" charset="-122"/>
              <a:ea typeface="微软雅黑" panose="020B0503020204020204" pitchFamily="34" charset="-122"/>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489605" y="3566795"/>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1945640"/>
          </a:xfrm>
          <a:prstGeom prst="rect">
            <a:avLst/>
          </a:prstGeom>
        </p:spPr>
        <p:txBody>
          <a:bodyPr wrap="square">
            <a:spAutoFit/>
          </a:bodyPr>
          <a:lstStyle/>
          <a:p>
            <a:pPr algn="l" defTabSz="1218565">
              <a:lnSpc>
                <a:spcPct val="150000"/>
              </a:lnSpc>
            </a:pPr>
            <a:r>
              <a:rPr lang="en-US" sz="1335" dirty="0" smtClean="0">
                <a:ln w="6350">
                  <a:noFill/>
                </a:ln>
                <a:solidFill>
                  <a:srgbClr val="FFFFFF">
                    <a:lumMod val="50000"/>
                  </a:srgbClr>
                </a:solidFill>
                <a:latin typeface="Impact" panose="020B0806030902050204" pitchFamily="34" charset="0"/>
                <a:ea typeface="微软雅黑" panose="020B0503020204020204" pitchFamily="34" charset="-122"/>
              </a:rPr>
              <a:t>1.</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分析图片加载框架的基本需求</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2.</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用到的技术知识点</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3.</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重点分析三级缓存技术</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4.</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945640"/>
          </a:xfrm>
          <a:prstGeom prst="rect">
            <a:avLst/>
          </a:prstGeom>
        </p:spPr>
        <p:txBody>
          <a:bodyPr wrap="square">
            <a:spAutoFit/>
          </a:bodyPr>
          <a:lstStyle/>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为什么选择开源项目？</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如何选？</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630896" y="3556386"/>
            <a:ext cx="1808480" cy="337185"/>
          </a:xfrm>
          <a:prstGeom prst="rect">
            <a:avLst/>
          </a:prstGeom>
        </p:spPr>
        <p:txBody>
          <a:bodyPr wrap="none">
            <a:spAutoFit/>
          </a:bodyPr>
          <a:lstStyle/>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开源项目的使用及选型</a:t>
            </a:r>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6318885" y="2646045"/>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154763" y="4154763"/>
            <a:ext cx="209042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程序员的自我修炼</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1327150"/>
          </a:xfrm>
          <a:prstGeom prst="rect">
            <a:avLst/>
          </a:prstGeom>
        </p:spPr>
        <p:txBody>
          <a:bodyPr wrap="square">
            <a:spAutoFit/>
          </a:bodyPr>
          <a:p>
            <a:pPr algn="l" defTabSz="1218565">
              <a:lnSpc>
                <a:spcPct val="150000"/>
              </a:lnSpc>
            </a:pPr>
            <a:r>
              <a:rPr 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四大框架基本信息</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基本概念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3.</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共同特点</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4.</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各自的优势</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346165" y="3556386"/>
            <a:ext cx="1653540" cy="58356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四大图片</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加载框架对比</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图片加载的基本需求</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54710" y="1727835"/>
            <a:ext cx="8916670" cy="3138170"/>
          </a:xfrm>
          <a:prstGeom prst="rect">
            <a:avLst/>
          </a:prstGeom>
          <a:noFill/>
        </p:spPr>
        <p:txBody>
          <a:bodyPr wrap="square" rtlCol="0" anchor="t">
            <a:spAutoFit/>
          </a:bodyPr>
          <a:p>
            <a:r>
              <a:rPr lang="zh-CN" altLang="en-US"/>
              <a:t>1.可以灵活配置</a:t>
            </a:r>
            <a:endParaRPr lang="zh-CN" altLang="en-US"/>
          </a:p>
          <a:p>
            <a:r>
              <a:rPr lang="zh-CN" altLang="en-US"/>
              <a:t>2.支持高并发，优先级设置</a:t>
            </a:r>
            <a:endParaRPr lang="zh-CN" altLang="en-US"/>
          </a:p>
          <a:p>
            <a:r>
              <a:rPr lang="zh-CN" altLang="en-US"/>
              <a:t>3.支持不同的加载策略</a:t>
            </a:r>
            <a:endParaRPr lang="zh-CN" altLang="en-US"/>
          </a:p>
          <a:p>
            <a:r>
              <a:rPr lang="zh-CN" altLang="en-US"/>
              <a:t>4.三级缓存</a:t>
            </a:r>
            <a:endParaRPr lang="zh-CN" altLang="en-US"/>
          </a:p>
          <a:p>
            <a:r>
              <a:rPr lang="en-US" altLang="zh-CN"/>
              <a:t>5.</a:t>
            </a:r>
            <a:r>
              <a:rPr lang="zh-CN" altLang="en-US"/>
              <a:t>支持</a:t>
            </a:r>
            <a:r>
              <a:rPr lang="zh-CN" altLang="en-US"/>
              <a:t>生命周期管理</a:t>
            </a:r>
            <a:endParaRPr lang="zh-CN" altLang="en-US"/>
          </a:p>
          <a:p>
            <a:r>
              <a:rPr lang="zh-CN" altLang="en-US"/>
              <a:t>6.并对缓存策略可以扩展</a:t>
            </a:r>
            <a:endParaRPr lang="zh-CN" altLang="en-US"/>
          </a:p>
          <a:p>
            <a:r>
              <a:rPr lang="zh-CN" altLang="en-US"/>
              <a:t>7.支持占位图片加载</a:t>
            </a:r>
            <a:endParaRPr lang="zh-CN" altLang="en-US"/>
          </a:p>
          <a:p>
            <a:r>
              <a:rPr lang="en-US" altLang="zh-CN"/>
              <a:t>8.</a:t>
            </a:r>
            <a:r>
              <a:rPr lang="zh-CN" altLang="en-US"/>
              <a:t>动图加载</a:t>
            </a:r>
            <a:endParaRPr lang="zh-CN" altLang="en-US"/>
          </a:p>
          <a:p>
            <a:r>
              <a:rPr lang="zh-CN" altLang="en-US"/>
              <a:t>9.图片显示自适应</a:t>
            </a:r>
            <a:endParaRPr lang="zh-CN" altLang="en-US"/>
          </a:p>
          <a:p>
            <a:r>
              <a:rPr lang="zh-CN" altLang="en-US"/>
              <a:t>10.支持请求转发，下载</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用到的技术知识点</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54710" y="1727835"/>
            <a:ext cx="8916670" cy="2306955"/>
          </a:xfrm>
          <a:prstGeom prst="rect">
            <a:avLst/>
          </a:prstGeom>
          <a:noFill/>
        </p:spPr>
        <p:txBody>
          <a:bodyPr wrap="square" rtlCol="0" anchor="t">
            <a:spAutoFit/>
          </a:bodyPr>
          <a:p>
            <a:r>
              <a:rPr lang="zh-CN" altLang="en-US"/>
              <a:t>1.生产者 消费者模式</a:t>
            </a:r>
            <a:endParaRPr lang="zh-CN" altLang="en-US"/>
          </a:p>
          <a:p>
            <a:r>
              <a:rPr lang="zh-CN" altLang="en-US"/>
              <a:t>2.建造者模式</a:t>
            </a:r>
            <a:endParaRPr lang="zh-CN" altLang="en-US"/>
          </a:p>
          <a:p>
            <a:r>
              <a:rPr lang="zh-CN" altLang="en-US"/>
              <a:t>3.单例模式</a:t>
            </a:r>
            <a:endParaRPr lang="zh-CN" altLang="en-US"/>
          </a:p>
          <a:p>
            <a:r>
              <a:rPr lang="zh-CN" altLang="en-US"/>
              <a:t>4.模板方法模式</a:t>
            </a:r>
            <a:endParaRPr lang="zh-CN" altLang="en-US"/>
          </a:p>
          <a:p>
            <a:r>
              <a:rPr lang="zh-CN" altLang="en-US"/>
              <a:t>5.策略模式</a:t>
            </a:r>
            <a:endParaRPr lang="zh-CN" altLang="en-US"/>
          </a:p>
          <a:p>
            <a:r>
              <a:rPr lang="en-US" altLang="zh-CN"/>
              <a:t>6.</a:t>
            </a:r>
            <a:r>
              <a:rPr lang="zh-CN" altLang="en-US"/>
              <a:t>内存缓存</a:t>
            </a:r>
            <a:r>
              <a:rPr lang="en-US" altLang="zh-CN"/>
              <a:t>LruCache</a:t>
            </a:r>
            <a:r>
              <a:rPr lang="zh-CN" altLang="en-US"/>
              <a:t>技术</a:t>
            </a:r>
            <a:endParaRPr lang="zh-CN" altLang="en-US"/>
          </a:p>
          <a:p>
            <a:r>
              <a:rPr lang="en-US" altLang="zh-CN"/>
              <a:t>7.</a:t>
            </a:r>
            <a:r>
              <a:rPr lang="zh-CN" altLang="en-US"/>
              <a:t>磁盘缓存</a:t>
            </a:r>
            <a:r>
              <a:rPr lang="en-US" altLang="zh-CN"/>
              <a:t>DiskLruCache</a:t>
            </a:r>
            <a:r>
              <a:rPr lang="zh-CN" altLang="en-US"/>
              <a:t>技术</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三级缓存技术</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K7E5_EFIM%FX$O0Y{0BC7TF"/>
          <p:cNvPicPr>
            <a:picLocks noChangeAspect="1"/>
          </p:cNvPicPr>
          <p:nvPr/>
        </p:nvPicPr>
        <p:blipFill>
          <a:blip r:embed="rId2"/>
          <a:stretch>
            <a:fillRect/>
          </a:stretch>
        </p:blipFill>
        <p:spPr>
          <a:xfrm>
            <a:off x="4789805" y="20320"/>
            <a:ext cx="4600575" cy="6362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中间的，额外的</a:t>
            </a:r>
            <a:r>
              <a:rPr lang="zh-CN" altLang="en-US"/>
              <a:t>”数据的机制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缓存相关概念？</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15265" y="1287780"/>
            <a:ext cx="12096115" cy="369252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缓存介质</a:t>
            </a:r>
            <a:endParaRPr lang="zh-CN" altLang="en-US"/>
          </a:p>
          <a:p>
            <a:r>
              <a:rPr lang="zh-CN" altLang="en-US"/>
              <a:t>    1. 内存</a:t>
            </a:r>
            <a:endParaRPr lang="zh-CN" altLang="en-US"/>
          </a:p>
          <a:p>
            <a:r>
              <a:rPr lang="zh-CN" altLang="en-US"/>
              <a:t>    2. 硬盘    </a:t>
            </a:r>
            <a:endParaRPr lang="zh-CN" altLang="en-US"/>
          </a:p>
          <a:p>
            <a:r>
              <a:rPr lang="zh-CN" altLang="en-US"/>
              <a:t>    3. 数据库</a:t>
            </a:r>
            <a:endParaRPr lang="zh-CN" altLang="en-US"/>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命中</a:t>
            </a:r>
            <a:endParaRPr lang="zh-CN" altLang="en-US"/>
          </a:p>
          <a:p>
            <a:r>
              <a:rPr lang="zh-CN" altLang="en-US">
                <a:sym typeface="+mn-ea"/>
              </a:rPr>
              <a:t>     如果在缓存中，一个条目通过一个标记被找到了，这个条目就会被使用、我们就叫它缓存命中</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Cache Miss</a:t>
            </a:r>
            <a:endParaRPr lang="zh-CN" altLang="en-US"/>
          </a:p>
          <a:p>
            <a:r>
              <a:rPr lang="zh-CN" altLang="en-US">
                <a:sym typeface="+mn-ea"/>
              </a:rPr>
              <a:t>    1. 如果还有缓存的空间，那么，没有命中的对象会被存储到缓存中来</a:t>
            </a:r>
            <a:endParaRPr lang="zh-CN" altLang="en-US"/>
          </a:p>
          <a:p>
            <a:r>
              <a:rPr lang="zh-CN" altLang="en-US">
                <a:sym typeface="+mn-ea"/>
              </a:rPr>
              <a:t>    2. 如果缓存满了，而又没有命中缓存，那么就会按照某一种策略，把缓存中的旧对象踢出，而把新的对象加入缓存池。而这些策略统称为</a:t>
            </a:r>
            <a:r>
              <a:rPr lang="zh-CN" altLang="en-US">
                <a:ln w="22225">
                  <a:solidFill>
                    <a:schemeClr val="accent2"/>
                  </a:solidFill>
                  <a:prstDash val="solid"/>
                </a:ln>
                <a:solidFill>
                  <a:schemeClr val="accent2">
                    <a:lumMod val="40000"/>
                    <a:lumOff val="60000"/>
                  </a:schemeClr>
                </a:solidFill>
                <a:effectLst/>
                <a:sym typeface="+mn-ea"/>
              </a:rPr>
              <a:t>替代策略（缓存算法）</a:t>
            </a:r>
            <a:r>
              <a:rPr lang="zh-CN" altLang="en-US">
                <a:sym typeface="+mn-ea"/>
              </a:rPr>
              <a:t>，这些策略会决定到底应该提出哪些对象。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缓存相关概念</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69240" y="1107440"/>
            <a:ext cx="11920855" cy="313817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sym typeface="+mn-ea"/>
              </a:rPr>
              <a:t>命中率</a:t>
            </a:r>
            <a:endParaRPr lang="zh-CN" altLang="en-US"/>
          </a:p>
          <a:p>
            <a:r>
              <a:rPr lang="zh-CN" altLang="en-US">
                <a:sym typeface="+mn-ea"/>
              </a:rPr>
              <a:t>    命中率=返回正确结果数/请求缓存次数，命中率问题是缓存中的一个非常重要的问题，它是衡量缓存有效性的重要指标。命中率越高，表明缓存的使用率越高</a:t>
            </a:r>
            <a:endParaRPr lang="zh-CN" altLang="en-US">
              <a:sym typeface="+mn-ea"/>
            </a:endParaRPr>
          </a:p>
          <a:p>
            <a:endParaRPr lang="zh-CN" altLang="en-US">
              <a:sym typeface="+mn-ea"/>
            </a:endParaRPr>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最大空间</a:t>
            </a:r>
            <a:endParaRPr lang="zh-CN" altLang="en-US"/>
          </a:p>
          <a:p>
            <a:r>
              <a:rPr lang="zh-CN" altLang="en-US">
                <a:sym typeface="+mn-ea"/>
              </a:rPr>
              <a:t>    缓存中可以存放的最大元素的数量，一旦缓存中元素数量超过这个值（或者缓存数据所占空间超过其最大支持空间），那么将会触发缓存启动</a:t>
            </a:r>
            <a:r>
              <a:rPr lang="zh-CN" altLang="en-US">
                <a:ln w="22225">
                  <a:solidFill>
                    <a:schemeClr val="accent2"/>
                  </a:solidFill>
                  <a:prstDash val="solid"/>
                </a:ln>
                <a:solidFill>
                  <a:schemeClr val="accent2">
                    <a:lumMod val="40000"/>
                    <a:lumOff val="60000"/>
                  </a:schemeClr>
                </a:solidFill>
                <a:effectLst/>
                <a:sym typeface="+mn-ea"/>
              </a:rPr>
              <a:t>清空策略</a:t>
            </a:r>
            <a:r>
              <a:rPr lang="zh-CN" altLang="en-US">
                <a:sym typeface="+mn-ea"/>
              </a:rPr>
              <a:t>根据不同的场景合理的设置最大元素值往往可以一定程度上提高缓存的命中率，从而更有效的时候缓存</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失效</a:t>
            </a:r>
            <a:r>
              <a:rPr lang="zh-CN" altLang="en-US">
                <a:sym typeface="+mn-ea"/>
              </a:rPr>
              <a:t> 当存在缓存中的数据需要更新时，就意味着缓存中的这个数据失效了</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93090" y="1758950"/>
            <a:ext cx="9046845" cy="258445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概论</a:t>
            </a:r>
            <a:r>
              <a:rPr lang="zh-CN" altLang="en-US"/>
              <a:t> </a:t>
            </a:r>
            <a:endParaRPr lang="zh-CN" altLang="en-US"/>
          </a:p>
          <a:p>
            <a:r>
              <a:rPr lang="zh-CN" altLang="en-US">
                <a:ln w="6600">
                  <a:solidFill>
                    <a:schemeClr val="accent2"/>
                  </a:solidFill>
                  <a:prstDash val="solid"/>
                </a:ln>
                <a:solidFill>
                  <a:srgbClr val="FFFFFF"/>
                </a:solidFill>
                <a:effectLst>
                  <a:outerShdw dist="38100" dir="2700000" algn="tl" rotWithShape="0">
                    <a:schemeClr val="accent2"/>
                  </a:outerShdw>
                </a:effectLst>
              </a:rPr>
              <a:t>缓存算法应该考虑哪些点？</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成本</a:t>
            </a:r>
            <a:r>
              <a:rPr lang="zh-CN" altLang="en-US"/>
              <a:t> 如果缓存对象有不同的成本，应该把那些难以获得的对象保存下来</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容量</a:t>
            </a:r>
            <a:r>
              <a:rPr lang="zh-CN" altLang="en-US"/>
              <a:t> 如果缓存对象有不同的大小，应该把那些大的缓存对象清除，这样就可以让更多的小缓存对象进来了</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时间</a:t>
            </a:r>
            <a:r>
              <a:rPr lang="zh-CN" altLang="en-US"/>
              <a:t> 一些缓存还保存着缓存的过期时间。电脑会失效他们，因为他们已经过期了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1310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713105"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
        <p:nvSpPr>
          <p:cNvPr id="8" name="文本框 7"/>
          <p:cNvSpPr txBox="1"/>
          <p:nvPr/>
        </p:nvSpPr>
        <p:spPr>
          <a:xfrm>
            <a:off x="713105" y="2976880"/>
            <a:ext cx="5634355" cy="460375"/>
          </a:xfrm>
          <a:prstGeom prst="rect">
            <a:avLst/>
          </a:prstGeom>
          <a:noFill/>
        </p:spPr>
        <p:txBody>
          <a:bodyPr wrap="square" rtlCol="0" anchor="t">
            <a:spAutoFit/>
            <a:scene3d>
              <a:camera prst="orthographicFront"/>
              <a:lightRig rig="threePt" dir="t"/>
            </a:scene3d>
          </a:bodyPr>
          <a:p>
            <a:r>
              <a:rPr lang="zh-CN" altLang="en-US" sz="2400">
                <a:ln w="6600">
                  <a:solidFill>
                    <a:schemeClr val="accent2"/>
                  </a:solidFill>
                  <a:prstDash val="solid"/>
                </a:ln>
                <a:solidFill>
                  <a:srgbClr val="FFFFFF"/>
                </a:solidFill>
                <a:effectLst>
                  <a:outerShdw dist="38100" dir="2700000" algn="tl" rotWithShape="0">
                    <a:schemeClr val="accent2"/>
                  </a:outerShdw>
                </a:effectLst>
              </a:rPr>
              <a:t>Least Recently User（LRU）</a:t>
            </a:r>
            <a:endParaRPr lang="zh-CN" altLang="en-US" sz="240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文本框 8"/>
          <p:cNvSpPr txBox="1"/>
          <p:nvPr/>
        </p:nvSpPr>
        <p:spPr>
          <a:xfrm>
            <a:off x="713105" y="3734435"/>
            <a:ext cx="3658235" cy="368300"/>
          </a:xfrm>
          <a:prstGeom prst="rect">
            <a:avLst/>
          </a:prstGeom>
          <a:noFill/>
        </p:spPr>
        <p:txBody>
          <a:bodyPr wrap="square" rtlCol="0" anchor="t">
            <a:spAutoFit/>
            <a:scene3d>
              <a:camera prst="orthographicFront"/>
              <a:lightRig rig="threePt" dir="t"/>
            </a:scene3d>
          </a:bodyPr>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把最近最少使用的缓存对象给踢走</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Recently Used 2（LRU</a:t>
            </a:r>
            <a:r>
              <a:rPr lang="en-US" altLang="zh-CN"/>
              <a:t>-k</a:t>
            </a:r>
            <a:r>
              <a:rPr lang="zh-CN" altLang="en-US"/>
              <a:t>）</a:t>
            </a:r>
            <a:endParaRPr lang="zh-CN" altLang="en-US"/>
          </a:p>
        </p:txBody>
      </p:sp>
      <p:sp>
        <p:nvSpPr>
          <p:cNvPr id="7" name="文本框 6"/>
          <p:cNvSpPr txBox="1"/>
          <p:nvPr/>
        </p:nvSpPr>
        <p:spPr>
          <a:xfrm>
            <a:off x="649605" y="1831340"/>
            <a:ext cx="9656445" cy="1198880"/>
          </a:xfrm>
          <a:prstGeom prst="rect">
            <a:avLst/>
          </a:prstGeom>
          <a:noFill/>
        </p:spPr>
        <p:txBody>
          <a:bodyPr wrap="square" rtlCol="0" anchor="t">
            <a:spAutoFit/>
          </a:bodyPr>
          <a:p>
            <a:r>
              <a:rPr lang="zh-CN" altLang="en-US"/>
              <a:t>会把被两次访问过的对象放入缓存池，当缓存池满了之后，我会把有两次最少使用的缓存对象踢走。因为需要跟踪对象2次，访问负载就会随着缓存池的增加而增加。如果把我用在大容量的缓存池中，就会有问题。另外，我还需要跟踪那么不在缓存的对象，因为他们还没有被第二次读取。我比LRU好，而且是 adoptive to access 模式 </a:t>
            </a:r>
            <a:endParaRPr lang="zh-CN" altLang="en-US"/>
          </a:p>
        </p:txBody>
      </p:sp>
      <p:sp>
        <p:nvSpPr>
          <p:cNvPr id="3" name="文本框 2"/>
          <p:cNvSpPr txBox="1"/>
          <p:nvPr/>
        </p:nvSpPr>
        <p:spPr>
          <a:xfrm>
            <a:off x="694690" y="3088005"/>
            <a:ext cx="2540000" cy="368300"/>
          </a:xfrm>
          <a:prstGeom prst="rect">
            <a:avLst/>
          </a:prstGeom>
          <a:noFill/>
        </p:spPr>
        <p:txBody>
          <a:bodyPr wrap="square" rtlCol="0" anchor="t">
            <a:spAutoFit/>
          </a:bodyPr>
          <a:p>
            <a:r>
              <a:rPr lang="zh-CN" altLang="en-US"/>
              <a:t>Two Queues（2Q）</a:t>
            </a:r>
            <a:endParaRPr lang="zh-CN" altLang="en-US"/>
          </a:p>
        </p:txBody>
      </p:sp>
      <p:sp>
        <p:nvSpPr>
          <p:cNvPr id="5" name="文本框 4"/>
          <p:cNvSpPr txBox="1"/>
          <p:nvPr/>
        </p:nvSpPr>
        <p:spPr>
          <a:xfrm>
            <a:off x="768350" y="3541395"/>
            <a:ext cx="7392670" cy="645160"/>
          </a:xfrm>
          <a:prstGeom prst="rect">
            <a:avLst/>
          </a:prstGeom>
          <a:noFill/>
        </p:spPr>
        <p:txBody>
          <a:bodyPr wrap="square" rtlCol="0" anchor="t">
            <a:spAutoFit/>
          </a:bodyPr>
          <a:p>
            <a:r>
              <a:rPr lang="zh-CN" altLang="en-US"/>
              <a:t>我把被访问的数据放到 LRU 的缓存中，如果这个对象再一次被访问，我就把他转移到第二个、更大的 LRU 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6235"/>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曾就业于三星中国研究院及小米旗下互联网公司担任</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a:t>
            </a:r>
            <a:r>
              <a:rPr lang="en-US" altLang="zh-CN" sz="1050" dirty="0" err="1">
                <a:solidFill>
                  <a:schemeClr val="tx1">
                    <a:lumMod val="75000"/>
                  </a:schemeClr>
                </a:solidFill>
                <a:latin typeface="微软雅黑" panose="020B0503020204020204" pitchFamily="34" charset="-122"/>
                <a:ea typeface="微软雅黑" panose="020B0503020204020204" pitchFamily="34" charset="-122"/>
              </a:rPr>
              <a:t>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1626235"/>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Lance</a:t>
            </a: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某游戏公司主程，前爱奇艺高级工程师。多年移动平台开发经验，涉猎广泛，热爱技术与研究。主要对NDK、架构与性能优化拥有深入的理解及开发经验。授课严谨负责</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36221" y="4047356"/>
            <a:ext cx="2327098" cy="1629677"/>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6" name="图片 35" descr="上半身_修改"/>
          <p:cNvPicPr>
            <a:picLocks noChangeAspect="1"/>
          </p:cNvPicPr>
          <p:nvPr/>
        </p:nvPicPr>
        <p:blipFill>
          <a:blip r:embed="rId3"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5"/>
          <a:stretch>
            <a:fillRect/>
          </a:stretch>
        </p:blipFill>
        <p:spPr>
          <a:xfrm>
            <a:off x="8815823" y="1006647"/>
            <a:ext cx="2327099" cy="2879013"/>
          </a:xfrm>
          <a:prstGeom prst="rect">
            <a:avLst/>
          </a:prstGeom>
        </p:spPr>
      </p:pic>
      <p:pic>
        <p:nvPicPr>
          <p:cNvPr id="4" name="图片 3"/>
          <p:cNvPicPr>
            <a:picLocks noChangeAspect="1"/>
          </p:cNvPicPr>
          <p:nvPr/>
        </p:nvPicPr>
        <p:blipFill>
          <a:blip r:embed="rId6"/>
          <a:stretch>
            <a:fillRect/>
          </a:stretch>
        </p:blipFill>
        <p:spPr>
          <a:xfrm>
            <a:off x="3159125" y="1016635"/>
            <a:ext cx="2244090" cy="2886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7860" y="1461135"/>
            <a:ext cx="4221480" cy="368300"/>
          </a:xfrm>
          <a:prstGeom prst="rect">
            <a:avLst/>
          </a:prstGeom>
          <a:noFill/>
        </p:spPr>
        <p:txBody>
          <a:bodyPr wrap="square" rtlCol="0" anchor="t">
            <a:spAutoFit/>
          </a:bodyPr>
          <a:p>
            <a:r>
              <a:rPr lang="zh-CN" altLang="en-US"/>
              <a:t>Adaptive Replacement Cache（ARC）</a:t>
            </a:r>
            <a:endParaRPr lang="zh-CN" altLang="en-US"/>
          </a:p>
        </p:txBody>
      </p:sp>
      <p:sp>
        <p:nvSpPr>
          <p:cNvPr id="5" name="文本框 4"/>
          <p:cNvSpPr txBox="1"/>
          <p:nvPr/>
        </p:nvSpPr>
        <p:spPr>
          <a:xfrm>
            <a:off x="657860" y="1962785"/>
            <a:ext cx="4064635" cy="368300"/>
          </a:xfrm>
          <a:prstGeom prst="rect">
            <a:avLst/>
          </a:prstGeom>
          <a:noFill/>
        </p:spPr>
        <p:txBody>
          <a:bodyPr wrap="square" rtlCol="0" anchor="t">
            <a:spAutoFit/>
          </a:bodyPr>
          <a:p>
            <a:r>
              <a:rPr lang="zh-CN" altLang="en-US"/>
              <a:t>Most Recently Used（MRU）</a:t>
            </a:r>
            <a:endParaRPr lang="zh-CN" altLang="en-US"/>
          </a:p>
        </p:txBody>
      </p:sp>
      <p:sp>
        <p:nvSpPr>
          <p:cNvPr id="8" name="文本框 7"/>
          <p:cNvSpPr txBox="1"/>
          <p:nvPr/>
        </p:nvSpPr>
        <p:spPr>
          <a:xfrm>
            <a:off x="657860" y="2464435"/>
            <a:ext cx="2540000" cy="368300"/>
          </a:xfrm>
          <a:prstGeom prst="rect">
            <a:avLst/>
          </a:prstGeom>
          <a:noFill/>
        </p:spPr>
        <p:txBody>
          <a:bodyPr wrap="square" rtlCol="0" anchor="t">
            <a:spAutoFit/>
          </a:bodyPr>
          <a:p>
            <a:r>
              <a:rPr lang="zh-CN" altLang="en-US"/>
              <a:t>First in First out（FIFO）</a:t>
            </a:r>
            <a:endParaRPr lang="zh-CN" altLang="en-US"/>
          </a:p>
        </p:txBody>
      </p:sp>
      <p:sp>
        <p:nvSpPr>
          <p:cNvPr id="9" name="文本框 8"/>
          <p:cNvSpPr txBox="1"/>
          <p:nvPr/>
        </p:nvSpPr>
        <p:spPr>
          <a:xfrm>
            <a:off x="657860" y="2966085"/>
            <a:ext cx="2540000" cy="368300"/>
          </a:xfrm>
          <a:prstGeom prst="rect">
            <a:avLst/>
          </a:prstGeom>
          <a:noFill/>
        </p:spPr>
        <p:txBody>
          <a:bodyPr wrap="square" rtlCol="0" anchor="t">
            <a:spAutoFit/>
          </a:bodyPr>
          <a:p>
            <a:r>
              <a:rPr lang="zh-CN" altLang="en-US"/>
              <a:t>Second Chance</a:t>
            </a:r>
            <a:endParaRPr lang="zh-CN" altLang="en-US"/>
          </a:p>
        </p:txBody>
      </p:sp>
      <p:sp>
        <p:nvSpPr>
          <p:cNvPr id="10" name="文本框 9"/>
          <p:cNvSpPr txBox="1"/>
          <p:nvPr/>
        </p:nvSpPr>
        <p:spPr>
          <a:xfrm>
            <a:off x="657860" y="3467735"/>
            <a:ext cx="2540000" cy="368300"/>
          </a:xfrm>
          <a:prstGeom prst="rect">
            <a:avLst/>
          </a:prstGeom>
          <a:noFill/>
        </p:spPr>
        <p:txBody>
          <a:bodyPr wrap="square" rtlCol="0" anchor="t">
            <a:spAutoFit/>
          </a:bodyPr>
          <a:p>
            <a:r>
              <a:rPr lang="zh-CN" altLang="en-US"/>
              <a:t>CLock</a:t>
            </a:r>
            <a:endParaRPr lang="zh-CN" altLang="en-US"/>
          </a:p>
        </p:txBody>
      </p:sp>
      <p:sp>
        <p:nvSpPr>
          <p:cNvPr id="11" name="文本框 10"/>
          <p:cNvSpPr txBox="1"/>
          <p:nvPr/>
        </p:nvSpPr>
        <p:spPr>
          <a:xfrm>
            <a:off x="657860" y="3969385"/>
            <a:ext cx="2540000" cy="368300"/>
          </a:xfrm>
          <a:prstGeom prst="rect">
            <a:avLst/>
          </a:prstGeom>
          <a:noFill/>
        </p:spPr>
        <p:txBody>
          <a:bodyPr wrap="square" rtlCol="0" anchor="t">
            <a:spAutoFit/>
          </a:bodyPr>
          <a:p>
            <a:r>
              <a:rPr lang="zh-CN" altLang="en-US"/>
              <a:t>Simple time-based</a:t>
            </a:r>
            <a:endParaRPr lang="zh-CN" altLang="en-US"/>
          </a:p>
        </p:txBody>
      </p:sp>
      <p:sp>
        <p:nvSpPr>
          <p:cNvPr id="12" name="文本框 11"/>
          <p:cNvSpPr txBox="1"/>
          <p:nvPr/>
        </p:nvSpPr>
        <p:spPr>
          <a:xfrm>
            <a:off x="657860" y="4471035"/>
            <a:ext cx="3703955" cy="368300"/>
          </a:xfrm>
          <a:prstGeom prst="rect">
            <a:avLst/>
          </a:prstGeom>
          <a:noFill/>
        </p:spPr>
        <p:txBody>
          <a:bodyPr wrap="square" rtlCol="0" anchor="t">
            <a:spAutoFit/>
          </a:bodyPr>
          <a:p>
            <a:r>
              <a:rPr lang="zh-CN" altLang="en-US"/>
              <a:t>Extended time-based expiration</a:t>
            </a:r>
            <a:endParaRPr lang="zh-CN" altLang="en-US"/>
          </a:p>
        </p:txBody>
      </p:sp>
      <p:sp>
        <p:nvSpPr>
          <p:cNvPr id="13" name="文本框 12"/>
          <p:cNvSpPr txBox="1"/>
          <p:nvPr/>
        </p:nvSpPr>
        <p:spPr>
          <a:xfrm>
            <a:off x="657860" y="4972685"/>
            <a:ext cx="4027170" cy="368300"/>
          </a:xfrm>
          <a:prstGeom prst="rect">
            <a:avLst/>
          </a:prstGeom>
          <a:noFill/>
        </p:spPr>
        <p:txBody>
          <a:bodyPr wrap="square" rtlCol="0" anchor="t">
            <a:spAutoFit/>
          </a:bodyPr>
          <a:p>
            <a:r>
              <a:rPr lang="zh-CN" altLang="en-US"/>
              <a:t>Sliding time-based expiration</a:t>
            </a:r>
            <a:endParaRPr lang="zh-CN" altLang="en-US"/>
          </a:p>
        </p:txBody>
      </p:sp>
      <p:sp>
        <p:nvSpPr>
          <p:cNvPr id="14" name="文本框 13"/>
          <p:cNvSpPr txBox="1"/>
          <p:nvPr/>
        </p:nvSpPr>
        <p:spPr>
          <a:xfrm>
            <a:off x="657860" y="5474335"/>
            <a:ext cx="2540000" cy="368300"/>
          </a:xfrm>
          <a:prstGeom prst="rect">
            <a:avLst/>
          </a:prstGeom>
          <a:noFill/>
        </p:spPr>
        <p:txBody>
          <a:bodyPr wrap="square" rtlCol="0" anchor="t">
            <a:spAutoFit/>
          </a:bodyPr>
          <a:p>
            <a:r>
              <a:rPr lang="zh-CN" altLang="en-US"/>
              <a:t>Random Cache</a:t>
            </a:r>
            <a:endParaRPr lang="zh-CN" altLang="en-US"/>
          </a:p>
        </p:txBody>
      </p:sp>
      <p:pic>
        <p:nvPicPr>
          <p:cNvPr id="15" name="图片 14"/>
          <p:cNvPicPr>
            <a:picLocks noChangeAspect="1"/>
          </p:cNvPicPr>
          <p:nvPr/>
        </p:nvPicPr>
        <p:blipFill>
          <a:blip r:embed="rId2"/>
          <a:stretch>
            <a:fillRect/>
          </a:stretch>
        </p:blipFill>
        <p:spPr>
          <a:xfrm>
            <a:off x="4724400" y="2193925"/>
            <a:ext cx="4666615"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629920"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LRU</a:t>
            </a:r>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3O9%)TH{WYI~7FGYGANT9"/>
          <p:cNvPicPr>
            <a:picLocks noChangeAspect="1"/>
          </p:cNvPicPr>
          <p:nvPr/>
        </p:nvPicPr>
        <p:blipFill>
          <a:blip r:embed="rId2"/>
          <a:stretch>
            <a:fillRect/>
          </a:stretch>
        </p:blipFill>
        <p:spPr>
          <a:xfrm>
            <a:off x="810895" y="1159510"/>
            <a:ext cx="8799830" cy="4352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0" dirty="0" smtClean="0">
                <a:solidFill>
                  <a:srgbClr val="1D69A3"/>
                </a:solidFill>
                <a:latin typeface="微软雅黑" panose="020B0503020204020204" pitchFamily="34" charset="-122"/>
                <a:ea typeface="微软雅黑" panose="020B0503020204020204" pitchFamily="34" charset="-122"/>
                <a:sym typeface="+mn-ea"/>
              </a:rPr>
              <a:t>LRU</a:t>
            </a:r>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缓存算法</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24560" y="1691640"/>
            <a:ext cx="7619365" cy="2828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5150" y="1396365"/>
            <a:ext cx="6486525" cy="922020"/>
          </a:xfrm>
          <a:prstGeom prst="rect">
            <a:avLst/>
          </a:prstGeom>
          <a:noFill/>
        </p:spPr>
        <p:txBody>
          <a:bodyPr wrap="square" rtlCol="0" anchor="t">
            <a:spAutoFit/>
          </a:bodyPr>
          <a:p>
            <a:r>
              <a:rPr lang="zh-CN" altLang="en-US">
                <a:ln w="22225">
                  <a:solidFill>
                    <a:schemeClr val="accent2"/>
                  </a:solidFill>
                  <a:prstDash val="solid"/>
                </a:ln>
                <a:solidFill>
                  <a:schemeClr val="accent2">
                    <a:lumMod val="40000"/>
                    <a:lumOff val="60000"/>
                  </a:schemeClr>
                </a:solidFill>
                <a:effectLst/>
              </a:rPr>
              <a:t>单向链表</a:t>
            </a:r>
            <a:endParaRPr lang="zh-CN" altLang="en-US"/>
          </a:p>
          <a:p>
            <a:r>
              <a:rPr lang="zh-CN" altLang="en-US"/>
              <a:t>单向链表(单链表)是链表的一种，它由节点组成，每个节点都包含下一个节点的指针</a:t>
            </a:r>
            <a:endParaRPr lang="zh-CN" altLang="en-US"/>
          </a:p>
        </p:txBody>
      </p:sp>
      <p:pic>
        <p:nvPicPr>
          <p:cNvPr id="7" name="图片 6" descr="[AOFYGQD5YS$FNS2{HQ@G6Q"/>
          <p:cNvPicPr>
            <a:picLocks noChangeAspect="1"/>
          </p:cNvPicPr>
          <p:nvPr/>
        </p:nvPicPr>
        <p:blipFill>
          <a:blip r:embed="rId2"/>
          <a:stretch>
            <a:fillRect/>
          </a:stretch>
        </p:blipFill>
        <p:spPr>
          <a:xfrm>
            <a:off x="697230" y="2531110"/>
            <a:ext cx="6266815" cy="1371600"/>
          </a:xfrm>
          <a:prstGeom prst="rect">
            <a:avLst/>
          </a:prstGeom>
        </p:spPr>
      </p:pic>
      <p:sp>
        <p:nvSpPr>
          <p:cNvPr id="8" name="文本框 7"/>
          <p:cNvSpPr txBox="1"/>
          <p:nvPr/>
        </p:nvSpPr>
        <p:spPr>
          <a:xfrm>
            <a:off x="685165" y="4271010"/>
            <a:ext cx="8354060" cy="645160"/>
          </a:xfrm>
          <a:prstGeom prst="rect">
            <a:avLst/>
          </a:prstGeom>
          <a:noFill/>
        </p:spPr>
        <p:txBody>
          <a:bodyPr wrap="square" rtlCol="0" anchor="t">
            <a:spAutoFit/>
          </a:bodyPr>
          <a:p>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表头为空，表头的后继节点是"节点10"(数据为10的节点)，"节点10"的后继节点是"节点20"(数据为10的节点)，...</a:t>
            </a:r>
            <a:endPar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文本框 8"/>
          <p:cNvSpPr txBox="1"/>
          <p:nvPr/>
        </p:nvSpPr>
        <p:spPr>
          <a:xfrm>
            <a:off x="715010" y="5232400"/>
            <a:ext cx="9213850" cy="645160"/>
          </a:xfrm>
          <a:prstGeom prst="rect">
            <a:avLst/>
          </a:prstGeom>
          <a:noFill/>
        </p:spPr>
        <p:txBody>
          <a:bodyPr wrap="square" rtlCol="0" anchor="t">
            <a:spAutoFit/>
          </a:bodyPr>
          <a:p>
            <a:r>
              <a:rPr lang="zh-CN" altLang="en-US">
                <a:ln w="6600">
                  <a:solidFill>
                    <a:schemeClr val="accent2"/>
                  </a:solidFill>
                  <a:prstDash val="solid"/>
                </a:ln>
                <a:solidFill>
                  <a:srgbClr val="FFFFFF"/>
                </a:solidFill>
                <a:effectLst>
                  <a:outerShdw dist="38100" dir="2700000" algn="tl" rotWithShape="0">
                    <a:schemeClr val="accent2"/>
                  </a:outerShdw>
                </a:effectLst>
              </a:rPr>
              <a:t>单链表的特点是：节点的链接方向是单向的；相对于数组来说，单链表的的随机访问速度较慢，但是单链表删除/添加数据的效率很高</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单链表删除？</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SPXVKDDS(AS{{4WU{)UK5B8"/>
          <p:cNvPicPr>
            <a:picLocks noChangeAspect="1"/>
          </p:cNvPicPr>
          <p:nvPr/>
        </p:nvPicPr>
        <p:blipFill>
          <a:blip r:embed="rId2"/>
          <a:stretch>
            <a:fillRect/>
          </a:stretch>
        </p:blipFill>
        <p:spPr>
          <a:xfrm>
            <a:off x="765810" y="1264920"/>
            <a:ext cx="7961630" cy="3180715"/>
          </a:xfrm>
          <a:prstGeom prst="rect">
            <a:avLst/>
          </a:prstGeom>
        </p:spPr>
      </p:pic>
      <p:sp>
        <p:nvSpPr>
          <p:cNvPr id="7" name="文本框 6"/>
          <p:cNvSpPr txBox="1"/>
          <p:nvPr/>
        </p:nvSpPr>
        <p:spPr>
          <a:xfrm>
            <a:off x="758825" y="4613275"/>
            <a:ext cx="9971405" cy="922020"/>
          </a:xfrm>
          <a:prstGeom prst="rect">
            <a:avLst/>
          </a:prstGeom>
          <a:noFill/>
        </p:spPr>
        <p:txBody>
          <a:bodyPr wrap="square" rtlCol="0" anchor="t">
            <a:spAutoFit/>
          </a:bodyPr>
          <a:p>
            <a:r>
              <a:rPr lang="zh-CN" altLang="en-US"/>
              <a:t>删除"</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a:t>
            </a:r>
            <a:endParaRPr lang="zh-CN" altLang="en-US"/>
          </a:p>
          <a:p>
            <a:r>
              <a:rPr lang="zh-CN" altLang="en-US"/>
              <a:t>删除之前："</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"，而"</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a:p>
            <a:r>
              <a:rPr lang="zh-CN" altLang="en-US"/>
              <a:t>删除之后："</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单链表添加？</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M@5~KW]OGUW(L[CD%X~KVXC"/>
          <p:cNvPicPr>
            <a:picLocks noChangeAspect="1"/>
          </p:cNvPicPr>
          <p:nvPr/>
        </p:nvPicPr>
        <p:blipFill>
          <a:blip r:embed="rId2"/>
          <a:stretch>
            <a:fillRect/>
          </a:stretch>
        </p:blipFill>
        <p:spPr>
          <a:xfrm>
            <a:off x="2630805" y="1099820"/>
            <a:ext cx="9276080" cy="4761230"/>
          </a:xfrm>
          <a:prstGeom prst="rect">
            <a:avLst/>
          </a:prstGeom>
        </p:spPr>
      </p:pic>
      <p:sp>
        <p:nvSpPr>
          <p:cNvPr id="7" name="文本框 6"/>
          <p:cNvSpPr txBox="1"/>
          <p:nvPr/>
        </p:nvSpPr>
        <p:spPr>
          <a:xfrm>
            <a:off x="344170" y="2172970"/>
            <a:ext cx="6468110" cy="1198880"/>
          </a:xfrm>
          <a:prstGeom prst="rect">
            <a:avLst/>
          </a:prstGeom>
          <a:noFill/>
        </p:spPr>
        <p:txBody>
          <a:bodyPr wrap="square" rtlCol="0" anchor="t">
            <a:spAutoFit/>
          </a:bodyPr>
          <a:p>
            <a:r>
              <a:rPr lang="zh-CN" altLang="en-US"/>
              <a:t>在"</a:t>
            </a:r>
            <a:r>
              <a:rPr lang="zh-CN" altLang="en-US">
                <a:solidFill>
                  <a:schemeClr val="accent5">
                    <a:lumMod val="60000"/>
                    <a:lumOff val="40000"/>
                  </a:schemeClr>
                </a:solidFill>
              </a:rPr>
              <a:t>节点10</a:t>
            </a:r>
            <a:r>
              <a:rPr lang="zh-CN" altLang="en-US"/>
              <a:t>"与"</a:t>
            </a:r>
            <a:r>
              <a:rPr lang="zh-CN" altLang="en-US">
                <a:solidFill>
                  <a:schemeClr val="accent5">
                    <a:lumMod val="60000"/>
                    <a:lumOff val="40000"/>
                  </a:schemeClr>
                </a:solidFill>
              </a:rPr>
              <a:t>节点20</a:t>
            </a:r>
            <a:r>
              <a:rPr lang="zh-CN" altLang="en-US"/>
              <a:t>"之间添加"</a:t>
            </a:r>
            <a:r>
              <a:rPr lang="zh-CN" altLang="en-US">
                <a:solidFill>
                  <a:srgbClr val="00B050"/>
                </a:solidFill>
              </a:rPr>
              <a:t>节点15</a:t>
            </a:r>
            <a:r>
              <a:rPr lang="zh-CN" altLang="en-US"/>
              <a:t>"</a:t>
            </a:r>
            <a:endParaRPr lang="zh-CN" altLang="en-US"/>
          </a:p>
          <a:p>
            <a:r>
              <a:rPr lang="zh-CN" altLang="en-US"/>
              <a:t>添加之前："</a:t>
            </a:r>
            <a:r>
              <a:rPr lang="zh-CN" altLang="en-US">
                <a:solidFill>
                  <a:schemeClr val="accent5">
                    <a:lumMod val="60000"/>
                    <a:lumOff val="40000"/>
                  </a:schemeClr>
                </a:solidFill>
              </a:rPr>
              <a:t>节点10</a:t>
            </a:r>
            <a:r>
              <a:rPr lang="zh-CN" altLang="en-US"/>
              <a:t>" 的后继节点为"</a:t>
            </a:r>
            <a:r>
              <a:rPr lang="zh-CN" altLang="en-US">
                <a:solidFill>
                  <a:schemeClr val="accent5">
                    <a:lumMod val="60000"/>
                    <a:lumOff val="40000"/>
                  </a:schemeClr>
                </a:solidFill>
              </a:rPr>
              <a:t>节点20</a:t>
            </a:r>
            <a:r>
              <a:rPr lang="zh-CN" altLang="en-US"/>
              <a:t>"。</a:t>
            </a:r>
            <a:endParaRPr lang="zh-CN" altLang="en-US"/>
          </a:p>
          <a:p>
            <a:r>
              <a:rPr lang="zh-CN" altLang="en-US"/>
              <a:t>添加之后："</a:t>
            </a:r>
            <a:r>
              <a:rPr lang="zh-CN" altLang="en-US">
                <a:solidFill>
                  <a:schemeClr val="accent5">
                    <a:lumMod val="60000"/>
                    <a:lumOff val="40000"/>
                  </a:schemeClr>
                </a:solidFill>
              </a:rPr>
              <a:t>节点10</a:t>
            </a:r>
            <a:r>
              <a:rPr lang="zh-CN" altLang="en-US"/>
              <a:t>" 的后继节点为"</a:t>
            </a:r>
            <a:r>
              <a:rPr lang="zh-CN" altLang="en-US">
                <a:solidFill>
                  <a:srgbClr val="00B050"/>
                </a:solidFill>
              </a:rPr>
              <a:t>节点15</a:t>
            </a:r>
            <a:r>
              <a:rPr lang="zh-CN" altLang="en-US"/>
              <a:t>"，而"</a:t>
            </a:r>
            <a:r>
              <a:rPr lang="zh-CN" altLang="en-US">
                <a:solidFill>
                  <a:srgbClr val="00B050"/>
                </a:solidFill>
              </a:rPr>
              <a:t>节点15</a:t>
            </a:r>
            <a:r>
              <a:rPr lang="zh-CN" altLang="en-US"/>
              <a:t>" 的后继节点为"</a:t>
            </a:r>
            <a:r>
              <a:rPr lang="zh-CN" altLang="en-US">
                <a:solidFill>
                  <a:schemeClr val="accent5">
                    <a:lumMod val="60000"/>
                    <a:lumOff val="40000"/>
                  </a:schemeClr>
                </a:solidFill>
              </a:rPr>
              <a:t>节点20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双链表？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HWUPUXLM%MK~Q{PY{HZM17W"/>
          <p:cNvPicPr>
            <a:picLocks noChangeAspect="1"/>
          </p:cNvPicPr>
          <p:nvPr/>
        </p:nvPicPr>
        <p:blipFill>
          <a:blip r:embed="rId2"/>
          <a:stretch>
            <a:fillRect/>
          </a:stretch>
        </p:blipFill>
        <p:spPr>
          <a:xfrm>
            <a:off x="647065" y="2038350"/>
            <a:ext cx="6847840" cy="1543050"/>
          </a:xfrm>
          <a:prstGeom prst="rect">
            <a:avLst/>
          </a:prstGeom>
        </p:spPr>
      </p:pic>
      <p:sp>
        <p:nvSpPr>
          <p:cNvPr id="7" name="文本框 6"/>
          <p:cNvSpPr txBox="1"/>
          <p:nvPr/>
        </p:nvSpPr>
        <p:spPr>
          <a:xfrm>
            <a:off x="509905" y="1129665"/>
            <a:ext cx="11292840" cy="922020"/>
          </a:xfrm>
          <a:prstGeom prst="rect">
            <a:avLst/>
          </a:prstGeom>
          <a:noFill/>
        </p:spPr>
        <p:txBody>
          <a:bodyPr wrap="square" rtlCol="0" anchor="t">
            <a:spAutoFit/>
          </a:bodyPr>
          <a:p>
            <a:r>
              <a:rPr lang="zh-CN" altLang="en-US"/>
              <a:t>双向链表是链表的一种。和单链表一样，双链表也是由节点组成，它的每个数据结点中都有两个指针，分别指向</a:t>
            </a:r>
            <a:r>
              <a:rPr lang="zh-CN" altLang="en-US">
                <a:solidFill>
                  <a:srgbClr val="00B050"/>
                </a:solidFill>
              </a:rPr>
              <a:t>直接后继</a:t>
            </a:r>
            <a:r>
              <a:rPr lang="zh-CN" altLang="en-US"/>
              <a:t>和</a:t>
            </a:r>
            <a:r>
              <a:rPr lang="zh-CN" altLang="en-US">
                <a:solidFill>
                  <a:srgbClr val="00B050"/>
                </a:solidFill>
              </a:rPr>
              <a:t>直接前驱</a:t>
            </a:r>
            <a:r>
              <a:rPr lang="zh-CN" altLang="en-US"/>
              <a:t>。所以，从双向链表中的任意一个结点开始，都可以很方便地访问它的前驱结点和后继结点。</a:t>
            </a:r>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一般我们都构造双向循环链表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框 7"/>
          <p:cNvSpPr txBox="1"/>
          <p:nvPr/>
        </p:nvSpPr>
        <p:spPr>
          <a:xfrm>
            <a:off x="574040" y="4069080"/>
            <a:ext cx="10979150" cy="922020"/>
          </a:xfrm>
          <a:prstGeom prst="rect">
            <a:avLst/>
          </a:prstGeom>
          <a:noFill/>
        </p:spPr>
        <p:txBody>
          <a:bodyPr wrap="square" rtlCol="0" anchor="t">
            <a:spAutoFit/>
          </a:bodyPr>
          <a:p>
            <a:r>
              <a:rPr lang="zh-CN" altLang="en-US"/>
              <a:t>表头为空，表头的后继节点为"节点10"(数据为10的节点)；"节点10"的后继节点是"节点20"(数据为10的节点)，"节点20"的前继节点是"节点10"；"节点20"的后继节点是"节点30"，"节点30"的前继节点是"节点20"；...；末尾节点的后继节点是表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双链表删除</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L3I5T)KQZ@AU5ELSZGB8N~2"/>
          <p:cNvPicPr>
            <a:picLocks noChangeAspect="1"/>
          </p:cNvPicPr>
          <p:nvPr/>
        </p:nvPicPr>
        <p:blipFill>
          <a:blip r:embed="rId3"/>
          <a:stretch>
            <a:fillRect/>
          </a:stretch>
        </p:blipFill>
        <p:spPr>
          <a:xfrm>
            <a:off x="1859280" y="1127125"/>
            <a:ext cx="8514080" cy="4361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双链表添加</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IR45TCYVC)[R)$FPP%U{R$E"/>
          <p:cNvPicPr>
            <a:picLocks noChangeAspect="1"/>
          </p:cNvPicPr>
          <p:nvPr/>
        </p:nvPicPr>
        <p:blipFill>
          <a:blip r:embed="rId3"/>
          <a:stretch>
            <a:fillRect/>
          </a:stretch>
        </p:blipFill>
        <p:spPr>
          <a:xfrm>
            <a:off x="1928495" y="546100"/>
            <a:ext cx="9609455" cy="6171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489605" y="3566795"/>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1945640"/>
          </a:xfrm>
          <a:prstGeom prst="rect">
            <a:avLst/>
          </a:prstGeom>
        </p:spPr>
        <p:txBody>
          <a:bodyPr wrap="square">
            <a:spAutoFit/>
          </a:bodyPr>
          <a:lstStyle/>
          <a:p>
            <a:pPr algn="l" defTabSz="1218565">
              <a:lnSpc>
                <a:spcPct val="150000"/>
              </a:lnSpc>
            </a:pPr>
            <a:r>
              <a:rPr lang="en-US" sz="1335" dirty="0" smtClean="0">
                <a:ln w="6350">
                  <a:noFill/>
                </a:ln>
                <a:solidFill>
                  <a:srgbClr val="FFFFFF">
                    <a:lumMod val="50000"/>
                  </a:srgbClr>
                </a:solidFill>
                <a:latin typeface="Impact" panose="020B0806030902050204" pitchFamily="34" charset="0"/>
                <a:ea typeface="微软雅黑" panose="020B0503020204020204" pitchFamily="34" charset="-122"/>
              </a:rPr>
              <a:t>1.</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分析图片加载框架的基本需求</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2.</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用到的技术知识点</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3.</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rPr>
              <a:t>重点分析三级缓存技术</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4.</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945640"/>
          </a:xfrm>
          <a:prstGeom prst="rect">
            <a:avLst/>
          </a:prstGeom>
        </p:spPr>
        <p:txBody>
          <a:bodyPr wrap="square">
            <a:spAutoFit/>
          </a:bodyPr>
          <a:lstStyle/>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为什么选择开源项目？</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如何选？</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630896" y="3556386"/>
            <a:ext cx="1808480" cy="337185"/>
          </a:xfrm>
          <a:prstGeom prst="rect">
            <a:avLst/>
          </a:prstGeom>
        </p:spPr>
        <p:txBody>
          <a:bodyPr wrap="none">
            <a:spAutoFit/>
          </a:bodyPr>
          <a:lstStyle/>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开源项目的使用及选型</a:t>
            </a:r>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819150" y="2645410"/>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154763" y="4154763"/>
            <a:ext cx="209042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程序员的自我修炼</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670385" y="3566541"/>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110355" y="4140200"/>
            <a:ext cx="2070735" cy="1327150"/>
          </a:xfrm>
          <a:prstGeom prst="rect">
            <a:avLst/>
          </a:prstGeom>
        </p:spPr>
        <p:txBody>
          <a:bodyPr wrap="square">
            <a:spAutoFit/>
          </a:bodyPr>
          <a:p>
            <a:pPr algn="l" defTabSz="1218565">
              <a:lnSpc>
                <a:spcPct val="150000"/>
              </a:lnSpc>
            </a:pPr>
            <a:r>
              <a:rPr 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四大框架基本信息</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基本概念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3.</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共同特点</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4.</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各自的优势</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346165" y="3556386"/>
            <a:ext cx="1653540" cy="58356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四大图片</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加载框架对比</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5" dirty="0">
                <a:solidFill>
                  <a:srgbClr val="1D69A3"/>
                </a:solidFill>
                <a:latin typeface="微软雅黑" panose="020B0503020204020204" pitchFamily="34" charset="-122"/>
                <a:ea typeface="微软雅黑" panose="020B0503020204020204" pitchFamily="34" charset="-122"/>
              </a:rPr>
              <a:t>DiskLruCache</a:t>
            </a:r>
            <a:r>
              <a:rPr lang="zh-CN" altLang="en-US" sz="2665" dirty="0">
                <a:solidFill>
                  <a:srgbClr val="1D69A3"/>
                </a:solidFill>
                <a:latin typeface="微软雅黑" panose="020B0503020204020204" pitchFamily="34" charset="-122"/>
                <a:ea typeface="微软雅黑" panose="020B0503020204020204" pitchFamily="34" charset="-122"/>
              </a:rPr>
              <a:t>解析</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2" name="文本框 1"/>
          <p:cNvSpPr txBox="1"/>
          <p:nvPr/>
        </p:nvSpPr>
        <p:spPr>
          <a:xfrm>
            <a:off x="1983105" y="2678430"/>
            <a:ext cx="7701915" cy="1753235"/>
          </a:xfrm>
          <a:prstGeom prst="rect">
            <a:avLst/>
          </a:prstGeom>
          <a:noFill/>
        </p:spPr>
        <p:txBody>
          <a:bodyPr wrap="none" rtlCol="0">
            <a:spAutoFit/>
          </a:bodyPr>
          <a:p>
            <a:r>
              <a:rPr lang="en-US" altLang="zh-CN"/>
              <a:t>1.</a:t>
            </a:r>
            <a:r>
              <a:rPr lang="zh-CN" altLang="en-US"/>
              <a:t>如何读写</a:t>
            </a:r>
            <a:endParaRPr lang="zh-CN" altLang="en-US"/>
          </a:p>
          <a:p>
            <a:r>
              <a:rPr lang="en-US" altLang="zh-CN"/>
              <a:t>2.</a:t>
            </a:r>
            <a:r>
              <a:rPr lang="zh-CN" altLang="en-US"/>
              <a:t>如何存储的，存单文件还是多个文件</a:t>
            </a:r>
            <a:endParaRPr lang="zh-CN" altLang="en-US"/>
          </a:p>
          <a:p>
            <a:r>
              <a:rPr lang="en-US" altLang="zh-CN"/>
              <a:t>3.</a:t>
            </a:r>
            <a:r>
              <a:rPr lang="zh-CN" altLang="en-US"/>
              <a:t>缓存大小如何控制</a:t>
            </a:r>
            <a:endParaRPr lang="zh-CN" altLang="en-US"/>
          </a:p>
          <a:p>
            <a:r>
              <a:rPr lang="en-US" altLang="zh-CN"/>
              <a:t>4.</a:t>
            </a:r>
            <a:r>
              <a:rPr lang="zh-CN" altLang="en-US"/>
              <a:t>如何保证读写的一致性</a:t>
            </a:r>
            <a:endParaRPr lang="zh-CN" altLang="en-US"/>
          </a:p>
          <a:p>
            <a:r>
              <a:rPr lang="en-US" altLang="zh-CN"/>
              <a:t>5.</a:t>
            </a:r>
            <a:r>
              <a:rPr lang="zh-CN" altLang="en-US"/>
              <a:t>读写过程中发生错误了如何处理？应用突然被</a:t>
            </a:r>
            <a:r>
              <a:rPr lang="en-US" altLang="zh-CN"/>
              <a:t>kill</a:t>
            </a:r>
            <a:r>
              <a:rPr lang="zh-CN" altLang="en-US"/>
              <a:t>了如何保证数据的完整性</a:t>
            </a:r>
            <a:endParaRPr lang="zh-CN" altLang="en-US"/>
          </a:p>
          <a:p>
            <a:r>
              <a:rPr lang="en-US" altLang="zh-CN"/>
              <a:t>6.</a:t>
            </a:r>
            <a:r>
              <a:rPr lang="zh-CN" altLang="en-US"/>
              <a:t>考虑读写的性能</a:t>
            </a:r>
            <a:endParaRPr lang="zh-CN" altLang="en-US"/>
          </a:p>
        </p:txBody>
      </p:sp>
      <p:sp>
        <p:nvSpPr>
          <p:cNvPr id="4" name="矩形 3"/>
          <p:cNvSpPr/>
          <p:nvPr/>
        </p:nvSpPr>
        <p:spPr>
          <a:xfrm>
            <a:off x="1154430" y="2288540"/>
            <a:ext cx="9344025" cy="2847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489605" y="3566795"/>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1945640"/>
          </a:xfrm>
          <a:prstGeom prst="rect">
            <a:avLst/>
          </a:prstGeom>
        </p:spPr>
        <p:txBody>
          <a:bodyPr wrap="square">
            <a:spAutoFit/>
          </a:bodyPr>
          <a:lstStyle/>
          <a:p>
            <a:pPr algn="l" defTabSz="1218565">
              <a:lnSpc>
                <a:spcPct val="150000"/>
              </a:lnSpc>
            </a:pPr>
            <a:r>
              <a:rPr lang="en-US" sz="1335" dirty="0" smtClean="0">
                <a:ln w="6350">
                  <a:noFill/>
                </a:ln>
                <a:solidFill>
                  <a:srgbClr val="FFFFFF">
                    <a:lumMod val="50000"/>
                  </a:srgbClr>
                </a:solidFill>
                <a:latin typeface="Impact" panose="020B0806030902050204" pitchFamily="34" charset="0"/>
                <a:ea typeface="微软雅黑" panose="020B0503020204020204" pitchFamily="34" charset="-122"/>
              </a:rPr>
              <a:t>1.</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分析图片加载框架的基本需求</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2.</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用到的技术知识点</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3.</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重点分析三级缓存技术</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4.</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945640"/>
          </a:xfrm>
          <a:prstGeom prst="rect">
            <a:avLst/>
          </a:prstGeom>
        </p:spPr>
        <p:txBody>
          <a:bodyPr wrap="square">
            <a:spAutoFit/>
          </a:bodyPr>
          <a:lstStyle/>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为什么选择开源项目？</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如何选？</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630896" y="3556386"/>
            <a:ext cx="1808480" cy="337185"/>
          </a:xfrm>
          <a:prstGeom prst="rect">
            <a:avLst/>
          </a:prstGeom>
        </p:spPr>
        <p:txBody>
          <a:bodyPr wrap="none">
            <a:spAutoFit/>
          </a:bodyPr>
          <a:lstStyle/>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开源项目的使用及选型</a:t>
            </a:r>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8983980" y="2562225"/>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154763" y="4154763"/>
            <a:ext cx="209042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程序员的自我修炼</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1327150"/>
          </a:xfrm>
          <a:prstGeom prst="rect">
            <a:avLst/>
          </a:prstGeom>
        </p:spPr>
        <p:txBody>
          <a:bodyPr wrap="square">
            <a:spAutoFit/>
          </a:bodyPr>
          <a:p>
            <a:pPr algn="l" defTabSz="1218565">
              <a:lnSpc>
                <a:spcPct val="150000"/>
              </a:lnSpc>
            </a:pPr>
            <a:r>
              <a:rPr 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四大框架基本信息</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基本概念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3.</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共同特点</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4.</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各自的优势</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346165" y="3556386"/>
            <a:ext cx="1653540" cy="58356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四大图片</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加载框架对比</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91915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smtClean="0">
                <a:solidFill>
                  <a:srgbClr val="1D69A3"/>
                </a:solidFill>
                <a:latin typeface="微软雅黑" panose="020B0503020204020204" pitchFamily="34" charset="-122"/>
                <a:ea typeface="微软雅黑" panose="020B0503020204020204" pitchFamily="34" charset="-122"/>
              </a:rPr>
              <a:t>腾讯课堂权威保障</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40" name="Freeform 6"/>
          <p:cNvSpPr/>
          <p:nvPr/>
        </p:nvSpPr>
        <p:spPr>
          <a:xfrm>
            <a:off x="5749676" y="3253980"/>
            <a:ext cx="663196" cy="663196"/>
          </a:xfrm>
          <a:custGeom>
            <a:avLst/>
            <a:gdLst>
              <a:gd name="connsiteX0" fmla="*/ 151794 w 1145182"/>
              <a:gd name="connsiteY0" fmla="*/ 437918 h 1145182"/>
              <a:gd name="connsiteX1" fmla="*/ 437918 w 1145182"/>
              <a:gd name="connsiteY1" fmla="*/ 437918 h 1145182"/>
              <a:gd name="connsiteX2" fmla="*/ 437918 w 1145182"/>
              <a:gd name="connsiteY2" fmla="*/ 151794 h 1145182"/>
              <a:gd name="connsiteX3" fmla="*/ 707264 w 1145182"/>
              <a:gd name="connsiteY3" fmla="*/ 151794 h 1145182"/>
              <a:gd name="connsiteX4" fmla="*/ 707264 w 1145182"/>
              <a:gd name="connsiteY4" fmla="*/ 437918 h 1145182"/>
              <a:gd name="connsiteX5" fmla="*/ 993388 w 1145182"/>
              <a:gd name="connsiteY5" fmla="*/ 437918 h 1145182"/>
              <a:gd name="connsiteX6" fmla="*/ 993388 w 1145182"/>
              <a:gd name="connsiteY6" fmla="*/ 707264 h 1145182"/>
              <a:gd name="connsiteX7" fmla="*/ 707264 w 1145182"/>
              <a:gd name="connsiteY7" fmla="*/ 707264 h 1145182"/>
              <a:gd name="connsiteX8" fmla="*/ 707264 w 1145182"/>
              <a:gd name="connsiteY8" fmla="*/ 993388 h 1145182"/>
              <a:gd name="connsiteX9" fmla="*/ 437918 w 1145182"/>
              <a:gd name="connsiteY9" fmla="*/ 993388 h 1145182"/>
              <a:gd name="connsiteX10" fmla="*/ 437918 w 1145182"/>
              <a:gd name="connsiteY10" fmla="*/ 707264 h 1145182"/>
              <a:gd name="connsiteX11" fmla="*/ 151794 w 1145182"/>
              <a:gd name="connsiteY11" fmla="*/ 707264 h 1145182"/>
              <a:gd name="connsiteX12" fmla="*/ 151794 w 1145182"/>
              <a:gd name="connsiteY12" fmla="*/ 437918 h 114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5182" h="1145182">
                <a:moveTo>
                  <a:pt x="151794" y="437918"/>
                </a:moveTo>
                <a:lnTo>
                  <a:pt x="437918" y="437918"/>
                </a:lnTo>
                <a:lnTo>
                  <a:pt x="437918" y="151794"/>
                </a:lnTo>
                <a:lnTo>
                  <a:pt x="707264" y="151794"/>
                </a:lnTo>
                <a:lnTo>
                  <a:pt x="707264" y="437918"/>
                </a:lnTo>
                <a:lnTo>
                  <a:pt x="993388" y="437918"/>
                </a:lnTo>
                <a:lnTo>
                  <a:pt x="993388" y="707264"/>
                </a:lnTo>
                <a:lnTo>
                  <a:pt x="707264" y="707264"/>
                </a:lnTo>
                <a:lnTo>
                  <a:pt x="707264" y="993388"/>
                </a:lnTo>
                <a:lnTo>
                  <a:pt x="437918" y="993388"/>
                </a:lnTo>
                <a:lnTo>
                  <a:pt x="437918" y="707264"/>
                </a:lnTo>
                <a:lnTo>
                  <a:pt x="151794" y="707264"/>
                </a:lnTo>
                <a:lnTo>
                  <a:pt x="151794" y="437918"/>
                </a:lnTo>
                <a:close/>
              </a:path>
            </a:pathLst>
          </a:custGeom>
          <a:solidFill>
            <a:srgbClr val="21221F">
              <a:lumMod val="50000"/>
              <a:lumOff val="50000"/>
            </a:srgbClr>
          </a:solidFill>
          <a:ln>
            <a:noFill/>
          </a:ln>
          <a:effectLst/>
        </p:spPr>
        <p:txBody>
          <a:bodyPr spcFirstLastPara="0" vert="horz" wrap="square" lIns="151794" tIns="437918" rIns="151794" bIns="437918"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defRPr/>
            </a:pPr>
            <a:endParaRPr kumimoji="0" lang="en-US" sz="19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1" name="Freeform 8"/>
          <p:cNvSpPr/>
          <p:nvPr/>
        </p:nvSpPr>
        <p:spPr>
          <a:xfrm>
            <a:off x="6824512" y="3372898"/>
            <a:ext cx="363615" cy="425360"/>
          </a:xfrm>
          <a:custGeom>
            <a:avLst/>
            <a:gdLst>
              <a:gd name="connsiteX0" fmla="*/ 0 w 627876"/>
              <a:gd name="connsiteY0" fmla="*/ 146899 h 734496"/>
              <a:gd name="connsiteX1" fmla="*/ 313938 w 627876"/>
              <a:gd name="connsiteY1" fmla="*/ 146899 h 734496"/>
              <a:gd name="connsiteX2" fmla="*/ 313938 w 627876"/>
              <a:gd name="connsiteY2" fmla="*/ 0 h 734496"/>
              <a:gd name="connsiteX3" fmla="*/ 627876 w 627876"/>
              <a:gd name="connsiteY3" fmla="*/ 367248 h 734496"/>
              <a:gd name="connsiteX4" fmla="*/ 313938 w 627876"/>
              <a:gd name="connsiteY4" fmla="*/ 734496 h 734496"/>
              <a:gd name="connsiteX5" fmla="*/ 313938 w 627876"/>
              <a:gd name="connsiteY5" fmla="*/ 587597 h 734496"/>
              <a:gd name="connsiteX6" fmla="*/ 0 w 627876"/>
              <a:gd name="connsiteY6" fmla="*/ 587597 h 734496"/>
              <a:gd name="connsiteX7" fmla="*/ 0 w 627876"/>
              <a:gd name="connsiteY7" fmla="*/ 146899 h 7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876" h="734496">
                <a:moveTo>
                  <a:pt x="0" y="146899"/>
                </a:moveTo>
                <a:lnTo>
                  <a:pt x="313938" y="146899"/>
                </a:lnTo>
                <a:lnTo>
                  <a:pt x="313938" y="0"/>
                </a:lnTo>
                <a:lnTo>
                  <a:pt x="627876" y="367248"/>
                </a:lnTo>
                <a:lnTo>
                  <a:pt x="313938" y="734496"/>
                </a:lnTo>
                <a:lnTo>
                  <a:pt x="313938" y="587597"/>
                </a:lnTo>
                <a:lnTo>
                  <a:pt x="0" y="587597"/>
                </a:lnTo>
                <a:lnTo>
                  <a:pt x="0" y="146899"/>
                </a:lnTo>
                <a:close/>
              </a:path>
            </a:pathLst>
          </a:custGeom>
          <a:solidFill>
            <a:srgbClr val="21221F">
              <a:lumMod val="50000"/>
              <a:lumOff val="50000"/>
            </a:srgbClr>
          </a:solidFill>
          <a:ln>
            <a:noFill/>
          </a:ln>
          <a:effectLst/>
        </p:spPr>
        <p:txBody>
          <a:bodyPr spcFirstLastPara="0" vert="horz" wrap="square" lIns="0" tIns="146899" rIns="188363" bIns="146899"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defRPr/>
            </a:pPr>
            <a:endParaRPr kumimoji="0" lang="en-US" sz="31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42" name="Group 35"/>
          <p:cNvGrpSpPr/>
          <p:nvPr/>
        </p:nvGrpSpPr>
        <p:grpSpPr>
          <a:xfrm>
            <a:off x="2237014" y="1548516"/>
            <a:ext cx="3226672" cy="1542257"/>
            <a:chOff x="1083494" y="1886752"/>
            <a:chExt cx="3073998" cy="1542257"/>
          </a:xfrm>
        </p:grpSpPr>
        <p:grpSp>
          <p:nvGrpSpPr>
            <p:cNvPr id="143" name="Group 10"/>
            <p:cNvGrpSpPr/>
            <p:nvPr/>
          </p:nvGrpSpPr>
          <p:grpSpPr>
            <a:xfrm>
              <a:off x="1084494" y="1886752"/>
              <a:ext cx="2097706" cy="769441"/>
              <a:chOff x="1037626" y="2017942"/>
              <a:chExt cx="2097706" cy="769441"/>
            </a:xfrm>
          </p:grpSpPr>
          <p:sp>
            <p:nvSpPr>
              <p:cNvPr id="145" name="TextBox 144"/>
              <p:cNvSpPr txBox="1"/>
              <p:nvPr/>
            </p:nvSpPr>
            <p:spPr>
              <a:xfrm>
                <a:off x="1037626" y="2017942"/>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1C789F"/>
                    </a:solidFill>
                    <a:effectLst/>
                    <a:uLnTx/>
                    <a:uFillTx/>
                    <a:latin typeface="Source Sans Pro"/>
                    <a:ea typeface="微软雅黑" panose="020B0503020204020204" pitchFamily="34" charset="-122"/>
                  </a:rPr>
                  <a:t>01</a:t>
                </a:r>
                <a:endParaRPr kumimoji="0" lang="en-US" sz="4400" b="0" i="0" u="none" strike="noStrike" kern="0" cap="none" spc="0" normalizeH="0" baseline="0" noProof="0" smtClean="0">
                  <a:ln>
                    <a:noFill/>
                  </a:ln>
                  <a:solidFill>
                    <a:srgbClr val="1C789F"/>
                  </a:solidFill>
                  <a:effectLst/>
                  <a:uLnTx/>
                  <a:uFillTx/>
                  <a:latin typeface="微软雅黑" panose="020B0503020204020204" pitchFamily="34" charset="-122"/>
                  <a:ea typeface="微软雅黑" panose="020B0503020204020204" pitchFamily="34" charset="-122"/>
                </a:endParaRPr>
              </a:p>
            </p:txBody>
          </p:sp>
          <p:cxnSp>
            <p:nvCxnSpPr>
              <p:cNvPr id="146" name="Straight Connector 12"/>
              <p:cNvCxnSpPr/>
              <p:nvPr/>
            </p:nvCxnSpPr>
            <p:spPr>
              <a:xfrm>
                <a:off x="1130364" y="2706891"/>
                <a:ext cx="689246" cy="0"/>
              </a:xfrm>
              <a:prstGeom prst="line">
                <a:avLst/>
              </a:prstGeom>
              <a:noFill/>
              <a:ln w="25400" cap="flat" cmpd="sng" algn="ctr">
                <a:solidFill>
                  <a:srgbClr val="1C789F"/>
                </a:solidFill>
                <a:prstDash val="solid"/>
                <a:miter lim="800000"/>
              </a:ln>
              <a:effectLst/>
            </p:spPr>
          </p:cxnSp>
          <p:sp>
            <p:nvSpPr>
              <p:cNvPr id="147" name="TextBox 146"/>
              <p:cNvSpPr txBox="1"/>
              <p:nvPr/>
            </p:nvSpPr>
            <p:spPr>
              <a:xfrm>
                <a:off x="1786549" y="2229049"/>
                <a:ext cx="134878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rPr>
                  <a:t>支付保障</a:t>
                </a:r>
                <a:endParaRPr kumimoji="0" lang="en-US" altLang="zh-CN"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endParaRPr>
              </a:p>
            </p:txBody>
          </p:sp>
        </p:grpSp>
        <p:sp>
          <p:nvSpPr>
            <p:cNvPr id="144" name="TextBox 143"/>
            <p:cNvSpPr txBox="1"/>
            <p:nvPr/>
          </p:nvSpPr>
          <p:spPr>
            <a:xfrm>
              <a:off x="1083494" y="2690345"/>
              <a:ext cx="3073998" cy="738664"/>
            </a:xfrm>
            <a:prstGeom prst="rect">
              <a:avLst/>
            </a:prstGeom>
            <a:noFill/>
          </p:spPr>
          <p:txBody>
            <a:bodyPr wrap="square" rtlCol="0">
              <a:spAutoFit/>
            </a:bodyPr>
            <a:lstStyle/>
            <a:p>
              <a:pPr lvl="0">
                <a:lnSpc>
                  <a:spcPct val="150000"/>
                </a:lnSpc>
              </a:pPr>
              <a:r>
                <a:rPr lang="zh-CN" altLang="en-US" sz="1400" kern="0">
                  <a:latin typeface="微软雅黑" panose="020B0503020204020204" pitchFamily="34" charset="-122"/>
                  <a:ea typeface="微软雅黑" panose="020B0503020204020204" pitchFamily="34" charset="-122"/>
                </a:rPr>
                <a:t>腾讯课堂为保障学员付费安全提供的官方</a:t>
              </a:r>
              <a:r>
                <a:rPr lang="zh-CN" altLang="en-US" sz="1400" kern="0" smtClean="0">
                  <a:latin typeface="微软雅黑" panose="020B0503020204020204" pitchFamily="34" charset="-122"/>
                  <a:ea typeface="微软雅黑" panose="020B0503020204020204" pitchFamily="34" charset="-122"/>
                </a:rPr>
                <a:t>服务，监督享学教学质量与售后服务</a:t>
              </a:r>
              <a:r>
                <a:rPr lang="zh-CN" altLang="en-US" sz="1400" kern="0" smtClean="0">
                  <a:solidFill>
                    <a:srgbClr val="21221F">
                      <a:lumMod val="50000"/>
                      <a:lumOff val="50000"/>
                    </a:srgbClr>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smtClean="0">
                <a:ln>
                  <a:noFill/>
                </a:ln>
                <a:solidFill>
                  <a:srgbClr val="21221F">
                    <a:lumMod val="50000"/>
                    <a:lumOff val="50000"/>
                  </a:srgbClr>
                </a:solidFill>
                <a:effectLst/>
                <a:uLnTx/>
                <a:uFillTx/>
                <a:latin typeface="微软雅黑" panose="020B0503020204020204" pitchFamily="34" charset="-122"/>
                <a:ea typeface="微软雅黑" panose="020B0503020204020204" pitchFamily="34" charset="-122"/>
              </a:endParaRPr>
            </a:p>
          </p:txBody>
        </p:sp>
      </p:grpSp>
      <p:grpSp>
        <p:nvGrpSpPr>
          <p:cNvPr id="148" name="Group 36"/>
          <p:cNvGrpSpPr/>
          <p:nvPr/>
        </p:nvGrpSpPr>
        <p:grpSpPr>
          <a:xfrm>
            <a:off x="2237014" y="4160172"/>
            <a:ext cx="3226672" cy="1508105"/>
            <a:chOff x="1037626" y="4251612"/>
            <a:chExt cx="2372146" cy="1508105"/>
          </a:xfrm>
        </p:grpSpPr>
        <p:grpSp>
          <p:nvGrpSpPr>
            <p:cNvPr id="149" name="Group 18"/>
            <p:cNvGrpSpPr/>
            <p:nvPr/>
          </p:nvGrpSpPr>
          <p:grpSpPr>
            <a:xfrm>
              <a:off x="1038625" y="4251612"/>
              <a:ext cx="2196755" cy="769441"/>
              <a:chOff x="1084493" y="4840214"/>
              <a:chExt cx="2196755" cy="769441"/>
            </a:xfrm>
          </p:grpSpPr>
          <p:sp>
            <p:nvSpPr>
              <p:cNvPr id="151" name="TextBox 150"/>
              <p:cNvSpPr txBox="1"/>
              <p:nvPr/>
            </p:nvSpPr>
            <p:spPr>
              <a:xfrm>
                <a:off x="1084493" y="4840214"/>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F79A00"/>
                    </a:solidFill>
                    <a:effectLst/>
                    <a:uLnTx/>
                    <a:uFillTx/>
                    <a:latin typeface="Source Sans Pro"/>
                    <a:ea typeface="微软雅黑" panose="020B0503020204020204" pitchFamily="34" charset="-122"/>
                  </a:rPr>
                  <a:t>02</a:t>
                </a:r>
                <a:endParaRPr kumimoji="0" lang="en-US" sz="4400" b="0" i="0" u="none" strike="noStrike" kern="0" cap="none" spc="0" normalizeH="0" baseline="0" noProof="0" smtClean="0">
                  <a:ln>
                    <a:noFill/>
                  </a:ln>
                  <a:solidFill>
                    <a:srgbClr val="F79A00"/>
                  </a:solidFill>
                  <a:effectLst/>
                  <a:uLnTx/>
                  <a:uFillTx/>
                  <a:latin typeface="微软雅黑" panose="020B0503020204020204" pitchFamily="34" charset="-122"/>
                  <a:ea typeface="微软雅黑" panose="020B0503020204020204" pitchFamily="34" charset="-122"/>
                </a:endParaRPr>
              </a:p>
            </p:txBody>
          </p:sp>
          <p:cxnSp>
            <p:nvCxnSpPr>
              <p:cNvPr id="152" name="Straight Connector 20"/>
              <p:cNvCxnSpPr/>
              <p:nvPr/>
            </p:nvCxnSpPr>
            <p:spPr>
              <a:xfrm>
                <a:off x="1130364" y="5527365"/>
                <a:ext cx="689246" cy="0"/>
              </a:xfrm>
              <a:prstGeom prst="line">
                <a:avLst/>
              </a:prstGeom>
              <a:noFill/>
              <a:ln w="25400" cap="flat" cmpd="sng" algn="ctr">
                <a:solidFill>
                  <a:srgbClr val="F79A00"/>
                </a:solidFill>
                <a:prstDash val="solid"/>
                <a:miter lim="800000"/>
              </a:ln>
              <a:effectLst/>
            </p:spPr>
          </p:cxnSp>
          <p:sp>
            <p:nvSpPr>
              <p:cNvPr id="153" name="TextBox 152"/>
              <p:cNvSpPr txBox="1"/>
              <p:nvPr/>
            </p:nvSpPr>
            <p:spPr>
              <a:xfrm>
                <a:off x="1865476" y="4959710"/>
                <a:ext cx="1415772" cy="461665"/>
              </a:xfrm>
              <a:prstGeom prst="rect">
                <a:avLst/>
              </a:prstGeom>
              <a:noFill/>
            </p:spPr>
            <p:txBody>
              <a:bodyPr wrap="none" rtlCol="0">
                <a:spAutoFit/>
              </a:bodyPr>
              <a:lstStyle/>
              <a:p>
                <a:r>
                  <a:rPr lang="zh-CN" altLang="en-US" sz="2400" kern="0" smtClean="0">
                    <a:solidFill>
                      <a:srgbClr val="21221F">
                        <a:lumMod val="75000"/>
                        <a:lumOff val="25000"/>
                      </a:srgbClr>
                    </a:solidFill>
                    <a:latin typeface="微软雅黑" panose="020B0503020204020204" pitchFamily="34" charset="-122"/>
                    <a:ea typeface="微软雅黑" panose="020B0503020204020204" pitchFamily="34" charset="-122"/>
                  </a:rPr>
                  <a:t>师资保障</a:t>
                </a:r>
                <a:endParaRPr lang="en-US" altLang="zh-CN" sz="2400" kern="0" dirty="0">
                  <a:solidFill>
                    <a:srgbClr val="21221F">
                      <a:lumMod val="75000"/>
                      <a:lumOff val="25000"/>
                    </a:srgbClr>
                  </a:solidFill>
                  <a:latin typeface="微软雅黑" panose="020B0503020204020204" pitchFamily="34" charset="-122"/>
                  <a:ea typeface="微软雅黑" panose="020B0503020204020204" pitchFamily="34" charset="-122"/>
                </a:endParaRPr>
              </a:p>
            </p:txBody>
          </p:sp>
        </p:grpSp>
        <p:sp>
          <p:nvSpPr>
            <p:cNvPr id="150" name="TextBox 149"/>
            <p:cNvSpPr txBox="1"/>
            <p:nvPr/>
          </p:nvSpPr>
          <p:spPr>
            <a:xfrm>
              <a:off x="1037626" y="5021053"/>
              <a:ext cx="2372146" cy="738664"/>
            </a:xfrm>
            <a:prstGeom prst="rect">
              <a:avLst/>
            </a:prstGeom>
            <a:noFill/>
          </p:spPr>
          <p:txBody>
            <a:bodyPr wrap="square" rtlCol="0">
              <a:spAutoFit/>
            </a:bodyPr>
            <a:lstStyle/>
            <a:p>
              <a:pPr>
                <a:lnSpc>
                  <a:spcPct val="150000"/>
                </a:lnSpc>
              </a:pPr>
              <a:r>
                <a:rPr lang="zh-CN" altLang="en-US" sz="1400" kern="0" dirty="0">
                  <a:latin typeface="微软雅黑" panose="020B0503020204020204" pitchFamily="34" charset="-122"/>
                  <a:ea typeface="微软雅黑" panose="020B0503020204020204" pitchFamily="34" charset="-122"/>
                </a:rPr>
                <a:t>一线互联网</a:t>
              </a:r>
              <a:r>
                <a:rPr lang="en-US" altLang="zh-CN" sz="1400" kern="0" dirty="0">
                  <a:latin typeface="微软雅黑" panose="020B0503020204020204" pitchFamily="34" charset="-122"/>
                  <a:ea typeface="微软雅黑" panose="020B0503020204020204" pitchFamily="34" charset="-122"/>
                </a:rPr>
                <a:t>10</a:t>
              </a:r>
              <a:r>
                <a:rPr lang="zh-CN" altLang="en-US" sz="1400" kern="0" dirty="0">
                  <a:latin typeface="微软雅黑" panose="020B0503020204020204" pitchFamily="34" charset="-122"/>
                  <a:ea typeface="微软雅黑" panose="020B0503020204020204" pitchFamily="34" charset="-122"/>
                </a:rPr>
                <a:t>余</a:t>
              </a:r>
              <a:r>
                <a:rPr lang="zh-CN" altLang="en-US" sz="1400" kern="0" dirty="0" smtClean="0">
                  <a:latin typeface="微软雅黑" panose="020B0503020204020204" pitchFamily="34" charset="-122"/>
                  <a:ea typeface="微软雅黑" panose="020B0503020204020204" pitchFamily="34" charset="-122"/>
                </a:rPr>
                <a:t>年移动开发架构师大</a:t>
              </a:r>
              <a:r>
                <a:rPr lang="zh-CN" altLang="en-US" sz="1400" kern="0" dirty="0">
                  <a:latin typeface="微软雅黑" panose="020B0503020204020204" pitchFamily="34" charset="-122"/>
                  <a:ea typeface="微软雅黑" panose="020B0503020204020204" pitchFamily="34" charset="-122"/>
                </a:rPr>
                <a:t>牛</a:t>
              </a:r>
              <a:r>
                <a:rPr lang="zh-CN" altLang="en-US" sz="1400" kern="0" dirty="0" smtClean="0">
                  <a:latin typeface="微软雅黑" panose="020B0503020204020204" pitchFamily="34" charset="-122"/>
                  <a:ea typeface="微软雅黑" panose="020B0503020204020204" pitchFamily="34" charset="-122"/>
                </a:rPr>
                <a:t>授课，</a:t>
              </a:r>
              <a:r>
                <a:rPr lang="en-US" altLang="zh-CN" sz="1400" kern="0" dirty="0" smtClean="0">
                  <a:latin typeface="微软雅黑" panose="020B0503020204020204" pitchFamily="34" charset="-122"/>
                  <a:ea typeface="微软雅黑" panose="020B0503020204020204" pitchFamily="34" charset="-122"/>
                </a:rPr>
                <a:t>7×22</a:t>
              </a:r>
              <a:r>
                <a:rPr lang="zh-CN" altLang="en-US" sz="1400" kern="0" dirty="0" smtClean="0">
                  <a:latin typeface="微软雅黑" panose="020B0503020204020204" pitchFamily="34" charset="-122"/>
                  <a:ea typeface="微软雅黑" panose="020B0503020204020204" pitchFamily="34" charset="-122"/>
                </a:rPr>
                <a:t>小时答疑服务</a:t>
              </a:r>
              <a:endParaRPr lang="en-US" altLang="zh-CN" sz="1400" kern="0" dirty="0">
                <a:latin typeface="微软雅黑" panose="020B0503020204020204" pitchFamily="34" charset="-122"/>
                <a:ea typeface="微软雅黑" panose="020B0503020204020204" pitchFamily="34" charset="-122"/>
              </a:endParaRPr>
            </a:p>
          </p:txBody>
        </p:sp>
      </p:grpSp>
      <p:grpSp>
        <p:nvGrpSpPr>
          <p:cNvPr id="160" name="Group 4"/>
          <p:cNvGrpSpPr/>
          <p:nvPr/>
        </p:nvGrpSpPr>
        <p:grpSpPr>
          <a:xfrm>
            <a:off x="5521306" y="4357891"/>
            <a:ext cx="1143443" cy="1143443"/>
            <a:chOff x="4203359" y="4010024"/>
            <a:chExt cx="1143443" cy="1143443"/>
          </a:xfrm>
        </p:grpSpPr>
        <p:sp>
          <p:nvSpPr>
            <p:cNvPr id="161" name="Freeform 7"/>
            <p:cNvSpPr/>
            <p:nvPr/>
          </p:nvSpPr>
          <p:spPr>
            <a:xfrm>
              <a:off x="4203359" y="4010024"/>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F79A00"/>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2" name="Group 28"/>
            <p:cNvGrpSpPr/>
            <p:nvPr/>
          </p:nvGrpSpPr>
          <p:grpSpPr>
            <a:xfrm>
              <a:off x="4557729" y="4317307"/>
              <a:ext cx="443388" cy="646332"/>
              <a:chOff x="7165975" y="7021513"/>
              <a:chExt cx="638175" cy="930275"/>
            </a:xfrm>
            <a:solidFill>
              <a:srgbClr val="FFFFFF"/>
            </a:solidFill>
          </p:grpSpPr>
          <p:sp>
            <p:nvSpPr>
              <p:cNvPr id="163" name="AutoShape 113"/>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4" name="AutoShape 114"/>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65" name="Group 3"/>
          <p:cNvGrpSpPr/>
          <p:nvPr/>
        </p:nvGrpSpPr>
        <p:grpSpPr>
          <a:xfrm>
            <a:off x="5509553" y="1780387"/>
            <a:ext cx="1143443" cy="1143443"/>
            <a:chOff x="4203359" y="2017690"/>
            <a:chExt cx="1143443" cy="1143443"/>
          </a:xfrm>
        </p:grpSpPr>
        <p:sp>
          <p:nvSpPr>
            <p:cNvPr id="166" name="Freeform 5"/>
            <p:cNvSpPr/>
            <p:nvPr/>
          </p:nvSpPr>
          <p:spPr>
            <a:xfrm>
              <a:off x="4203359" y="2017690"/>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1C789F">
                <a:hueOff val="0"/>
                <a:satOff val="0"/>
                <a:lumOff val="0"/>
                <a:alphaOff val="0"/>
              </a:srgbClr>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7" name="Group 31"/>
            <p:cNvGrpSpPr/>
            <p:nvPr/>
          </p:nvGrpSpPr>
          <p:grpSpPr>
            <a:xfrm>
              <a:off x="4520390" y="2320155"/>
              <a:ext cx="509379" cy="509379"/>
              <a:chOff x="7021513" y="5164138"/>
              <a:chExt cx="928687" cy="928687"/>
            </a:xfrm>
            <a:solidFill>
              <a:srgbClr val="FFFFFF"/>
            </a:solidFill>
          </p:grpSpPr>
          <p:sp>
            <p:nvSpPr>
              <p:cNvPr id="168" name="AutoShape 126"/>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9" name="AutoShape 127"/>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70" name="Group 38"/>
          <p:cNvGrpSpPr/>
          <p:nvPr/>
        </p:nvGrpSpPr>
        <p:grpSpPr>
          <a:xfrm>
            <a:off x="7339062" y="2442136"/>
            <a:ext cx="2286885" cy="2286885"/>
            <a:chOff x="6032868" y="2442136"/>
            <a:chExt cx="2286885" cy="2286885"/>
          </a:xfrm>
        </p:grpSpPr>
        <p:sp>
          <p:nvSpPr>
            <p:cNvPr id="171" name="Freeform 9"/>
            <p:cNvSpPr/>
            <p:nvPr/>
          </p:nvSpPr>
          <p:spPr>
            <a:xfrm>
              <a:off x="6032868" y="2442136"/>
              <a:ext cx="2286885" cy="2286885"/>
            </a:xfrm>
            <a:custGeom>
              <a:avLst/>
              <a:gdLst>
                <a:gd name="connsiteX0" fmla="*/ 0 w 3948906"/>
                <a:gd name="connsiteY0" fmla="*/ 1974453 h 3948906"/>
                <a:gd name="connsiteX1" fmla="*/ 1974453 w 3948906"/>
                <a:gd name="connsiteY1" fmla="*/ 0 h 3948906"/>
                <a:gd name="connsiteX2" fmla="*/ 3948906 w 3948906"/>
                <a:gd name="connsiteY2" fmla="*/ 1974453 h 3948906"/>
                <a:gd name="connsiteX3" fmla="*/ 1974453 w 3948906"/>
                <a:gd name="connsiteY3" fmla="*/ 3948906 h 3948906"/>
                <a:gd name="connsiteX4" fmla="*/ 0 w 3948906"/>
                <a:gd name="connsiteY4" fmla="*/ 1974453 h 394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906" h="3948906">
                  <a:moveTo>
                    <a:pt x="0" y="1974453"/>
                  </a:moveTo>
                  <a:cubicBezTo>
                    <a:pt x="0" y="883993"/>
                    <a:pt x="883993" y="0"/>
                    <a:pt x="1974453" y="0"/>
                  </a:cubicBezTo>
                  <a:cubicBezTo>
                    <a:pt x="3064913" y="0"/>
                    <a:pt x="3948906" y="883993"/>
                    <a:pt x="3948906" y="1974453"/>
                  </a:cubicBezTo>
                  <a:cubicBezTo>
                    <a:pt x="3948906" y="3064913"/>
                    <a:pt x="3064913" y="3948906"/>
                    <a:pt x="1974453" y="3948906"/>
                  </a:cubicBezTo>
                  <a:cubicBezTo>
                    <a:pt x="883993" y="3948906"/>
                    <a:pt x="0" y="3064913"/>
                    <a:pt x="0" y="1974453"/>
                  </a:cubicBezTo>
                  <a:close/>
                </a:path>
              </a:pathLst>
            </a:custGeom>
            <a:solidFill>
              <a:srgbClr val="619405"/>
            </a:solidFill>
            <a:ln w="12700" cap="flat" cmpd="sng" algn="ctr">
              <a:noFill/>
              <a:prstDash val="solid"/>
              <a:miter lim="800000"/>
            </a:ln>
            <a:effectLst/>
          </p:spPr>
          <p:txBody>
            <a:bodyPr spcFirstLastPara="0" vert="horz" wrap="square" lIns="660854" tIns="660854" rIns="660854" bIns="660854" numCol="1" spcCol="1270" anchor="ctr" anchorCtr="0">
              <a:noAutofit/>
            </a:bodyPr>
            <a:lstStyle/>
            <a:p>
              <a:pPr marL="0" marR="0" lvl="0" indent="0" algn="ctr" defTabSz="2889250" eaLnBrk="1" fontAlgn="auto" latinLnBrk="0" hangingPunct="1">
                <a:lnSpc>
                  <a:spcPct val="90000"/>
                </a:lnSpc>
                <a:spcBef>
                  <a:spcPct val="0"/>
                </a:spcBef>
                <a:spcAft>
                  <a:spcPct val="35000"/>
                </a:spcAft>
                <a:buClrTx/>
                <a:buSzTx/>
                <a:buFontTx/>
                <a:buNone/>
                <a:defRPr/>
              </a:pPr>
              <a:endParaRPr kumimoji="0" lang="en-US" sz="65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72" name="Group 25"/>
            <p:cNvGrpSpPr/>
            <p:nvPr/>
          </p:nvGrpSpPr>
          <p:grpSpPr>
            <a:xfrm>
              <a:off x="6836934" y="2791944"/>
              <a:ext cx="770488" cy="770489"/>
              <a:chOff x="16432213" y="3295650"/>
              <a:chExt cx="928687" cy="928688"/>
            </a:xfrm>
            <a:solidFill>
              <a:srgbClr val="FFFFFF"/>
            </a:solidFill>
          </p:grpSpPr>
          <p:sp>
            <p:nvSpPr>
              <p:cNvPr id="174" name="AutoShape 81"/>
              <p:cNvSpPr/>
              <p:nvPr/>
            </p:nvSpPr>
            <p:spPr bwMode="auto">
              <a:xfrm>
                <a:off x="16432213" y="3295650"/>
                <a:ext cx="928687" cy="928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75" name="AutoShape 82"/>
              <p:cNvSpPr/>
              <p:nvPr/>
            </p:nvSpPr>
            <p:spPr bwMode="auto">
              <a:xfrm>
                <a:off x="16519525" y="4049713"/>
                <a:ext cx="87313" cy="87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sp>
          <p:nvSpPr>
            <p:cNvPr id="173" name="Rectangle 34"/>
            <p:cNvSpPr/>
            <p:nvPr/>
          </p:nvSpPr>
          <p:spPr>
            <a:xfrm>
              <a:off x="6081274" y="3663483"/>
              <a:ext cx="2238479" cy="83099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权威保障</a:t>
              </a:r>
              <a:endParaRPr kumimoji="0" lang="en-US" altLang="zh-CN"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smtClean="0">
                  <a:solidFill>
                    <a:srgbClr val="FFFFFF"/>
                  </a:solidFill>
                  <a:latin typeface="微软雅黑" panose="020B0503020204020204" pitchFamily="34" charset="-122"/>
                  <a:ea typeface="微软雅黑" panose="020B0503020204020204" pitchFamily="34" charset="-122"/>
                </a:rPr>
                <a:t>精品课程</a:t>
              </a:r>
              <a:endParaRPr kumimoji="0" 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6766730" y="94851"/>
            <a:ext cx="4152900" cy="837873"/>
            <a:chOff x="7324725" y="1141845"/>
            <a:chExt cx="4152900" cy="837873"/>
          </a:xfrm>
        </p:grpSpPr>
        <p:grpSp>
          <p:nvGrpSpPr>
            <p:cNvPr id="63" name="Group 16"/>
            <p:cNvGrpSpPr/>
            <p:nvPr/>
          </p:nvGrpSpPr>
          <p:grpSpPr bwMode="auto">
            <a:xfrm>
              <a:off x="7549280" y="1434639"/>
              <a:ext cx="129000" cy="207346"/>
              <a:chOff x="4441" y="3144"/>
              <a:chExt cx="215" cy="345"/>
            </a:xfrm>
          </p:grpSpPr>
          <p:sp>
            <p:nvSpPr>
              <p:cNvPr id="6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6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67" name="组合 66"/>
          <p:cNvGrpSpPr/>
          <p:nvPr/>
        </p:nvGrpSpPr>
        <p:grpSpPr>
          <a:xfrm>
            <a:off x="6837555" y="285317"/>
            <a:ext cx="4082075" cy="375746"/>
            <a:chOff x="4121722" y="5733166"/>
            <a:chExt cx="4082075" cy="375746"/>
          </a:xfrm>
        </p:grpSpPr>
        <p:grpSp>
          <p:nvGrpSpPr>
            <p:cNvPr id="68" name="PA_组合 14"/>
            <p:cNvGrpSpPr/>
            <p:nvPr>
              <p:custDataLst>
                <p:tags r:id="rId4"/>
              </p:custDataLst>
            </p:nvPr>
          </p:nvGrpSpPr>
          <p:grpSpPr bwMode="auto">
            <a:xfrm>
              <a:off x="4121722" y="5748912"/>
              <a:ext cx="360000" cy="360000"/>
              <a:chOff x="4350" y="3200"/>
              <a:chExt cx="600" cy="599"/>
            </a:xfrm>
          </p:grpSpPr>
          <p:sp>
            <p:nvSpPr>
              <p:cNvPr id="70"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71" name="Group 16"/>
              <p:cNvGrpSpPr/>
              <p:nvPr/>
            </p:nvGrpSpPr>
            <p:grpSpPr bwMode="auto">
              <a:xfrm>
                <a:off x="4526" y="3301"/>
                <a:ext cx="215" cy="364"/>
                <a:chOff x="4526" y="3301"/>
                <a:chExt cx="215" cy="364"/>
              </a:xfrm>
            </p:grpSpPr>
            <p:sp>
              <p:nvSpPr>
                <p:cNvPr id="72"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3"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69"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par>
                          <p:cTn id="23" fill="hold">
                            <p:stCondLst>
                              <p:cond delay="0"/>
                            </p:stCondLst>
                            <p:childTnLst>
                              <p:par>
                                <p:cTn id="24" presetID="53" presetClass="entr" presetSubtype="16" fill="hold" nodeType="afterEffect">
                                  <p:stCondLst>
                                    <p:cond delay="0"/>
                                  </p:stCondLst>
                                  <p:childTnLst>
                                    <p:set>
                                      <p:cBhvr>
                                        <p:cTn id="25" dur="1" fill="hold">
                                          <p:stCondLst>
                                            <p:cond delay="0"/>
                                          </p:stCondLst>
                                        </p:cTn>
                                        <p:tgtEl>
                                          <p:spTgt spid="165"/>
                                        </p:tgtEl>
                                        <p:attrNameLst>
                                          <p:attrName>style.visibility</p:attrName>
                                        </p:attrNameLst>
                                      </p:cBhvr>
                                      <p:to>
                                        <p:strVal val="visible"/>
                                      </p:to>
                                    </p:set>
                                    <p:anim calcmode="lin" valueType="num">
                                      <p:cBhvr>
                                        <p:cTn id="26" dur="500" fill="hold"/>
                                        <p:tgtEl>
                                          <p:spTgt spid="165"/>
                                        </p:tgtEl>
                                        <p:attrNameLst>
                                          <p:attrName>ppt_w</p:attrName>
                                        </p:attrNameLst>
                                      </p:cBhvr>
                                      <p:tavLst>
                                        <p:tav tm="0">
                                          <p:val>
                                            <p:fltVal val="0"/>
                                          </p:val>
                                        </p:tav>
                                        <p:tav tm="100000">
                                          <p:val>
                                            <p:strVal val="#ppt_w"/>
                                          </p:val>
                                        </p:tav>
                                      </p:tavLst>
                                    </p:anim>
                                    <p:anim calcmode="lin" valueType="num">
                                      <p:cBhvr>
                                        <p:cTn id="27" dur="500" fill="hold"/>
                                        <p:tgtEl>
                                          <p:spTgt spid="165"/>
                                        </p:tgtEl>
                                        <p:attrNameLst>
                                          <p:attrName>ppt_h</p:attrName>
                                        </p:attrNameLst>
                                      </p:cBhvr>
                                      <p:tavLst>
                                        <p:tav tm="0">
                                          <p:val>
                                            <p:fltVal val="0"/>
                                          </p:val>
                                        </p:tav>
                                        <p:tav tm="100000">
                                          <p:val>
                                            <p:strVal val="#ppt_h"/>
                                          </p:val>
                                        </p:tav>
                                      </p:tavLst>
                                    </p:anim>
                                    <p:animEffect transition="in" filter="fade">
                                      <p:cBhvr>
                                        <p:cTn id="28" dur="500"/>
                                        <p:tgtEl>
                                          <p:spTgt spid="165"/>
                                        </p:tgtEl>
                                      </p:cBhvr>
                                    </p:animEffect>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142"/>
                                        </p:tgtEl>
                                        <p:attrNameLst>
                                          <p:attrName>style.visibility</p:attrName>
                                        </p:attrNameLst>
                                      </p:cBhvr>
                                      <p:to>
                                        <p:strVal val="visible"/>
                                      </p:to>
                                    </p:set>
                                    <p:anim calcmode="lin" valueType="num">
                                      <p:cBhvr additive="base">
                                        <p:cTn id="32" dur="500"/>
                                        <p:tgtEl>
                                          <p:spTgt spid="142"/>
                                        </p:tgtEl>
                                        <p:attrNameLst>
                                          <p:attrName>ppt_x</p:attrName>
                                        </p:attrNameLst>
                                      </p:cBhvr>
                                      <p:tavLst>
                                        <p:tav tm="0">
                                          <p:val>
                                            <p:strVal val="#ppt_x+#ppt_w*1.125000"/>
                                          </p:val>
                                        </p:tav>
                                        <p:tav tm="100000">
                                          <p:val>
                                            <p:strVal val="#ppt_x"/>
                                          </p:val>
                                        </p:tav>
                                      </p:tavLst>
                                    </p:anim>
                                    <p:animEffect transition="in" filter="wipe(left)">
                                      <p:cBhvr>
                                        <p:cTn id="33" dur="500"/>
                                        <p:tgtEl>
                                          <p:spTgt spid="142"/>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40"/>
                                        </p:tgtEl>
                                        <p:attrNameLst>
                                          <p:attrName>style.visibility</p:attrName>
                                        </p:attrNameLst>
                                      </p:cBhvr>
                                      <p:to>
                                        <p:strVal val="visible"/>
                                      </p:to>
                                    </p:set>
                                  </p:childTnLst>
                                </p:cTn>
                              </p:par>
                            </p:childTnLst>
                          </p:cTn>
                        </p:par>
                        <p:par>
                          <p:cTn id="37" fill="hold">
                            <p:stCondLst>
                              <p:cond delay="1000"/>
                            </p:stCondLst>
                            <p:childTnLst>
                              <p:par>
                                <p:cTn id="38" presetID="53" presetClass="entr" presetSubtype="16" fill="hold" nodeType="afterEffect">
                                  <p:stCondLst>
                                    <p:cond delay="0"/>
                                  </p:stCondLst>
                                  <p:childTnLst>
                                    <p:set>
                                      <p:cBhvr>
                                        <p:cTn id="39" dur="1" fill="hold">
                                          <p:stCondLst>
                                            <p:cond delay="0"/>
                                          </p:stCondLst>
                                        </p:cTn>
                                        <p:tgtEl>
                                          <p:spTgt spid="160"/>
                                        </p:tgtEl>
                                        <p:attrNameLst>
                                          <p:attrName>style.visibility</p:attrName>
                                        </p:attrNameLst>
                                      </p:cBhvr>
                                      <p:to>
                                        <p:strVal val="visible"/>
                                      </p:to>
                                    </p:set>
                                    <p:anim calcmode="lin" valueType="num">
                                      <p:cBhvr>
                                        <p:cTn id="40" dur="500" fill="hold"/>
                                        <p:tgtEl>
                                          <p:spTgt spid="160"/>
                                        </p:tgtEl>
                                        <p:attrNameLst>
                                          <p:attrName>ppt_w</p:attrName>
                                        </p:attrNameLst>
                                      </p:cBhvr>
                                      <p:tavLst>
                                        <p:tav tm="0">
                                          <p:val>
                                            <p:fltVal val="0"/>
                                          </p:val>
                                        </p:tav>
                                        <p:tav tm="100000">
                                          <p:val>
                                            <p:strVal val="#ppt_w"/>
                                          </p:val>
                                        </p:tav>
                                      </p:tavLst>
                                    </p:anim>
                                    <p:anim calcmode="lin" valueType="num">
                                      <p:cBhvr>
                                        <p:cTn id="41" dur="500" fill="hold"/>
                                        <p:tgtEl>
                                          <p:spTgt spid="160"/>
                                        </p:tgtEl>
                                        <p:attrNameLst>
                                          <p:attrName>ppt_h</p:attrName>
                                        </p:attrNameLst>
                                      </p:cBhvr>
                                      <p:tavLst>
                                        <p:tav tm="0">
                                          <p:val>
                                            <p:fltVal val="0"/>
                                          </p:val>
                                        </p:tav>
                                        <p:tav tm="100000">
                                          <p:val>
                                            <p:strVal val="#ppt_h"/>
                                          </p:val>
                                        </p:tav>
                                      </p:tavLst>
                                    </p:anim>
                                    <p:animEffect transition="in" filter="fade">
                                      <p:cBhvr>
                                        <p:cTn id="42" dur="500"/>
                                        <p:tgtEl>
                                          <p:spTgt spid="160"/>
                                        </p:tgtEl>
                                      </p:cBhvr>
                                    </p:animEffect>
                                  </p:childTnLst>
                                </p:cTn>
                              </p:par>
                            </p:childTnLst>
                          </p:cTn>
                        </p:par>
                        <p:par>
                          <p:cTn id="43" fill="hold">
                            <p:stCondLst>
                              <p:cond delay="1500"/>
                            </p:stCondLst>
                            <p:childTnLst>
                              <p:par>
                                <p:cTn id="44" presetID="12" presetClass="entr" presetSubtype="2" fill="hold" nodeType="afterEffect">
                                  <p:stCondLst>
                                    <p:cond delay="0"/>
                                  </p:stCondLst>
                                  <p:childTnLst>
                                    <p:set>
                                      <p:cBhvr>
                                        <p:cTn id="45" dur="1" fill="hold">
                                          <p:stCondLst>
                                            <p:cond delay="0"/>
                                          </p:stCondLst>
                                        </p:cTn>
                                        <p:tgtEl>
                                          <p:spTgt spid="148"/>
                                        </p:tgtEl>
                                        <p:attrNameLst>
                                          <p:attrName>style.visibility</p:attrName>
                                        </p:attrNameLst>
                                      </p:cBhvr>
                                      <p:to>
                                        <p:strVal val="visible"/>
                                      </p:to>
                                    </p:set>
                                    <p:anim calcmode="lin" valueType="num">
                                      <p:cBhvr additive="base">
                                        <p:cTn id="46" dur="500"/>
                                        <p:tgtEl>
                                          <p:spTgt spid="148"/>
                                        </p:tgtEl>
                                        <p:attrNameLst>
                                          <p:attrName>ppt_x</p:attrName>
                                        </p:attrNameLst>
                                      </p:cBhvr>
                                      <p:tavLst>
                                        <p:tav tm="0">
                                          <p:val>
                                            <p:strVal val="#ppt_x+#ppt_w*1.125000"/>
                                          </p:val>
                                        </p:tav>
                                        <p:tav tm="100000">
                                          <p:val>
                                            <p:strVal val="#ppt_x"/>
                                          </p:val>
                                        </p:tav>
                                      </p:tavLst>
                                    </p:anim>
                                    <p:animEffect transition="in" filter="wipe(left)">
                                      <p:cBhvr>
                                        <p:cTn id="47" dur="500"/>
                                        <p:tgtEl>
                                          <p:spTgt spid="148"/>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childTnLst>
                          </p:cTn>
                        </p:par>
                        <p:par>
                          <p:cTn id="51" fill="hold">
                            <p:stCondLst>
                              <p:cond delay="2000"/>
                            </p:stCondLst>
                            <p:childTnLst>
                              <p:par>
                                <p:cTn id="52" presetID="53" presetClass="entr" presetSubtype="16" fill="hold" nodeType="afterEffect">
                                  <p:stCondLst>
                                    <p:cond delay="0"/>
                                  </p:stCondLst>
                                  <p:childTnLst>
                                    <p:set>
                                      <p:cBhvr>
                                        <p:cTn id="53" dur="1" fill="hold">
                                          <p:stCondLst>
                                            <p:cond delay="0"/>
                                          </p:stCondLst>
                                        </p:cTn>
                                        <p:tgtEl>
                                          <p:spTgt spid="170"/>
                                        </p:tgtEl>
                                        <p:attrNameLst>
                                          <p:attrName>style.visibility</p:attrName>
                                        </p:attrNameLst>
                                      </p:cBhvr>
                                      <p:to>
                                        <p:strVal val="visible"/>
                                      </p:to>
                                    </p:set>
                                    <p:anim calcmode="lin" valueType="num">
                                      <p:cBhvr>
                                        <p:cTn id="54" dur="500" fill="hold"/>
                                        <p:tgtEl>
                                          <p:spTgt spid="170"/>
                                        </p:tgtEl>
                                        <p:attrNameLst>
                                          <p:attrName>ppt_w</p:attrName>
                                        </p:attrNameLst>
                                      </p:cBhvr>
                                      <p:tavLst>
                                        <p:tav tm="0">
                                          <p:val>
                                            <p:fltVal val="0"/>
                                          </p:val>
                                        </p:tav>
                                        <p:tav tm="100000">
                                          <p:val>
                                            <p:strVal val="#ppt_w"/>
                                          </p:val>
                                        </p:tav>
                                      </p:tavLst>
                                    </p:anim>
                                    <p:anim calcmode="lin" valueType="num">
                                      <p:cBhvr>
                                        <p:cTn id="55" dur="500" fill="hold"/>
                                        <p:tgtEl>
                                          <p:spTgt spid="170"/>
                                        </p:tgtEl>
                                        <p:attrNameLst>
                                          <p:attrName>ppt_h</p:attrName>
                                        </p:attrNameLst>
                                      </p:cBhvr>
                                      <p:tavLst>
                                        <p:tav tm="0">
                                          <p:val>
                                            <p:fltVal val="0"/>
                                          </p:val>
                                        </p:tav>
                                        <p:tav tm="100000">
                                          <p:val>
                                            <p:strVal val="#ppt_h"/>
                                          </p:val>
                                        </p:tav>
                                      </p:tavLst>
                                    </p:anim>
                                    <p:animEffect transition="in" filter="fade">
                                      <p:cBhvr>
                                        <p:cTn id="56"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0" grpId="0" bldLvl="0" animBg="1"/>
      <p:bldP spid="141"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9938" cy="686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6235"/>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曾就业于三星中国研究院及小米旗下互联网公司担任</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a:t>
            </a:r>
            <a:r>
              <a:rPr lang="en-US" altLang="zh-CN" sz="1050" dirty="0" err="1">
                <a:solidFill>
                  <a:schemeClr val="tx1">
                    <a:lumMod val="75000"/>
                  </a:schemeClr>
                </a:solidFill>
                <a:latin typeface="微软雅黑" panose="020B0503020204020204" pitchFamily="34" charset="-122"/>
                <a:ea typeface="微软雅黑" panose="020B0503020204020204" pitchFamily="34" charset="-122"/>
              </a:rPr>
              <a:t>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1626235"/>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Lance</a:t>
            </a: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某游戏公司主程，前爱奇艺高级工程师。多年移动平台开发经验，涉猎广泛，热爱技术与研究。主要对NDK、架构与性能优化拥有深入的理解及开发经验。授课严谨负责</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36221" y="4047356"/>
            <a:ext cx="2327098" cy="1629677"/>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6" name="图片 35" descr="上半身_修改"/>
          <p:cNvPicPr>
            <a:picLocks noChangeAspect="1"/>
          </p:cNvPicPr>
          <p:nvPr/>
        </p:nvPicPr>
        <p:blipFill>
          <a:blip r:embed="rId3"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5"/>
          <a:stretch>
            <a:fillRect/>
          </a:stretch>
        </p:blipFill>
        <p:spPr>
          <a:xfrm>
            <a:off x="8815823" y="1006647"/>
            <a:ext cx="2327099" cy="2879013"/>
          </a:xfrm>
          <a:prstGeom prst="rect">
            <a:avLst/>
          </a:prstGeom>
        </p:spPr>
      </p:pic>
      <p:pic>
        <p:nvPicPr>
          <p:cNvPr id="4" name="图片 3"/>
          <p:cNvPicPr>
            <a:picLocks noChangeAspect="1"/>
          </p:cNvPicPr>
          <p:nvPr/>
        </p:nvPicPr>
        <p:blipFill>
          <a:blip r:embed="rId6"/>
          <a:stretch>
            <a:fillRect/>
          </a:stretch>
        </p:blipFill>
        <p:spPr>
          <a:xfrm>
            <a:off x="3159125" y="1016635"/>
            <a:ext cx="2244090" cy="2886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怎么教？教学安排</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5" name="Shape 3386"/>
          <p:cNvSpPr/>
          <p:nvPr/>
        </p:nvSpPr>
        <p:spPr>
          <a:xfrm>
            <a:off x="8113169" y="4445008"/>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课程升级</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6" name="Shape 3387"/>
          <p:cNvSpPr/>
          <p:nvPr/>
        </p:nvSpPr>
        <p:spPr>
          <a:xfrm>
            <a:off x="8130471" y="4801409"/>
            <a:ext cx="2622873" cy="692495"/>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课程周期  </a:t>
            </a:r>
            <a:r>
              <a:rPr lang="en-US" altLang="zh-CN" sz="1800" dirty="0" smtClean="0">
                <a:solidFill>
                  <a:srgbClr val="FF0000"/>
                </a:solidFill>
                <a:uFillTx/>
                <a:latin typeface="微软雅黑" panose="020B0503020204020204" pitchFamily="34" charset="-122"/>
                <a:ea typeface="微软雅黑" panose="020B0503020204020204" pitchFamily="34" charset="-122"/>
              </a:rPr>
              <a:t>8 </a:t>
            </a:r>
            <a:r>
              <a:rPr lang="zh-CN" altLang="en-US" sz="1200" dirty="0" smtClean="0">
                <a:solidFill>
                  <a:srgbClr val="7030A0"/>
                </a:solidFill>
                <a:uFillTx/>
                <a:latin typeface="微软雅黑" panose="020B0503020204020204" pitchFamily="34" charset="-122"/>
                <a:ea typeface="微软雅黑" panose="020B0503020204020204" pitchFamily="34" charset="-122"/>
              </a:rPr>
              <a:t>个月左右</a:t>
            </a:r>
            <a:endParaRPr lang="en-US" altLang="zh-CN" sz="1200" dirty="0" smtClean="0">
              <a:solidFill>
                <a:srgbClr val="7030A0"/>
              </a:solidFill>
              <a:uFillTx/>
              <a:latin typeface="微软雅黑" panose="020B0503020204020204" pitchFamily="34" charset="-122"/>
              <a:ea typeface="微软雅黑" panose="020B0503020204020204" pitchFamily="34" charset="-122"/>
            </a:endParaRPr>
          </a:p>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课程持续更新，保证行业技术领先</a:t>
            </a:r>
            <a:endParaRPr sz="1200" dirty="0">
              <a:solidFill>
                <a:srgbClr val="7030A0"/>
              </a:solidFill>
              <a:uFillTx/>
              <a:latin typeface="微软雅黑" panose="020B0503020204020204" pitchFamily="34" charset="-122"/>
              <a:ea typeface="微软雅黑" panose="020B0503020204020204" pitchFamily="34" charset="-122"/>
            </a:endParaRPr>
          </a:p>
        </p:txBody>
      </p:sp>
      <p:sp>
        <p:nvSpPr>
          <p:cNvPr id="63" name="Shape 3389"/>
          <p:cNvSpPr/>
          <p:nvPr/>
        </p:nvSpPr>
        <p:spPr>
          <a:xfrm>
            <a:off x="7994445" y="2824172"/>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上课时间</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4" name="Shape 3390"/>
          <p:cNvSpPr/>
          <p:nvPr/>
        </p:nvSpPr>
        <p:spPr>
          <a:xfrm>
            <a:off x="7994445" y="3162757"/>
            <a:ext cx="2925185"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一周三节，周二、四、日晚上八点到十点</a:t>
            </a:r>
            <a:endParaRPr lang="en-US" altLang="zh-CN" sz="1200" dirty="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行业技术大咖不定时经验分享</a:t>
            </a:r>
            <a:endParaRPr lang="en-US" altLang="zh-CN" sz="1200" dirty="0">
              <a:solidFill>
                <a:srgbClr val="7030A0"/>
              </a:solidFill>
              <a:latin typeface="微软雅黑" panose="020B0503020204020204" pitchFamily="34" charset="-122"/>
              <a:ea typeface="微软雅黑" panose="020B0503020204020204" pitchFamily="34" charset="-122"/>
            </a:endParaRPr>
          </a:p>
        </p:txBody>
      </p:sp>
      <p:sp>
        <p:nvSpPr>
          <p:cNvPr id="46" name="Shape 3392"/>
          <p:cNvSpPr/>
          <p:nvPr/>
        </p:nvSpPr>
        <p:spPr>
          <a:xfrm>
            <a:off x="6848510" y="1666889"/>
            <a:ext cx="2104970"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学习方式</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2" name="Shape 3393"/>
          <p:cNvSpPr/>
          <p:nvPr/>
        </p:nvSpPr>
        <p:spPr>
          <a:xfrm>
            <a:off x="6875942" y="1975832"/>
            <a:ext cx="3081874"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课前发放预习资料，课中直播教学，课后提供视频、源码以及课件反复学习提升</a:t>
            </a:r>
            <a:endParaRPr sz="1200" dirty="0">
              <a:solidFill>
                <a:srgbClr val="7030A0"/>
              </a:solidFill>
              <a:latin typeface="微软雅黑" panose="020B0503020204020204" pitchFamily="34" charset="-122"/>
              <a:ea typeface="微软雅黑" panose="020B0503020204020204" pitchFamily="34" charset="-122"/>
            </a:endParaRPr>
          </a:p>
        </p:txBody>
      </p:sp>
      <p:sp>
        <p:nvSpPr>
          <p:cNvPr id="75" name="Shape 3396"/>
          <p:cNvSpPr/>
          <p:nvPr/>
        </p:nvSpPr>
        <p:spPr>
          <a:xfrm>
            <a:off x="1454469" y="4445008"/>
            <a:ext cx="225490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en-US" altLang="zh-CN" sz="2400" b="1" dirty="0">
                <a:latin typeface="微软雅黑" panose="020B0503020204020204" pitchFamily="34" charset="-122"/>
                <a:ea typeface="微软雅黑" panose="020B0503020204020204" pitchFamily="34" charset="-122"/>
              </a:rPr>
              <a:t>VIP</a:t>
            </a:r>
            <a:r>
              <a:rPr lang="zh-CN" altLang="en-US" sz="2400" b="1" dirty="0">
                <a:latin typeface="微软雅黑" panose="020B0503020204020204" pitchFamily="34" charset="-122"/>
                <a:ea typeface="微软雅黑" panose="020B0503020204020204" pitchFamily="34" charset="-122"/>
              </a:rPr>
              <a:t>班主任督学</a:t>
            </a:r>
            <a:endParaRPr lang="zh-CN" altLang="en-US" sz="2400" b="1" dirty="0">
              <a:latin typeface="微软雅黑" panose="020B0503020204020204" pitchFamily="34" charset="-122"/>
              <a:ea typeface="微软雅黑" panose="020B0503020204020204" pitchFamily="34" charset="-122"/>
            </a:endParaRPr>
          </a:p>
        </p:txBody>
      </p:sp>
      <p:sp>
        <p:nvSpPr>
          <p:cNvPr id="76" name="Shape 3397"/>
          <p:cNvSpPr/>
          <p:nvPr/>
        </p:nvSpPr>
        <p:spPr>
          <a:xfrm>
            <a:off x="1234440" y="4801408"/>
            <a:ext cx="2474929" cy="81252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VIP</a:t>
            </a:r>
            <a:r>
              <a:rPr lang="zh-CN" altLang="en-US" sz="1200" dirty="0" smtClean="0">
                <a:solidFill>
                  <a:srgbClr val="7030A0"/>
                </a:solidFill>
                <a:latin typeface="微软雅黑" panose="020B0503020204020204" pitchFamily="34" charset="-122"/>
                <a:ea typeface="微软雅黑" panose="020B0503020204020204" pitchFamily="34" charset="-122"/>
              </a:rPr>
              <a:t>专属班主任小姐姐服务</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每日课堂考勤</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学习进度、</a:t>
            </a:r>
            <a:r>
              <a:rPr lang="zh-CN" altLang="en-US" sz="1200" dirty="0">
                <a:solidFill>
                  <a:srgbClr val="7030A0"/>
                </a:solidFill>
                <a:latin typeface="微软雅黑" panose="020B0503020204020204" pitchFamily="34" charset="-122"/>
                <a:ea typeface="微软雅黑" panose="020B0503020204020204" pitchFamily="34" charset="-122"/>
              </a:rPr>
              <a:t>作业完成情况</a:t>
            </a:r>
            <a:r>
              <a:rPr lang="zh-CN" altLang="en-US" sz="1200" dirty="0" smtClean="0">
                <a:solidFill>
                  <a:srgbClr val="7030A0"/>
                </a:solidFill>
                <a:latin typeface="微软雅黑" panose="020B0503020204020204" pitchFamily="34" charset="-122"/>
                <a:ea typeface="微软雅黑" panose="020B0503020204020204" pitchFamily="34" charset="-122"/>
              </a:rPr>
              <a:t>跟踪</a:t>
            </a:r>
            <a:endParaRPr sz="1200" dirty="0">
              <a:solidFill>
                <a:srgbClr val="7030A0"/>
              </a:solidFill>
              <a:latin typeface="微软雅黑" panose="020B0503020204020204" pitchFamily="34" charset="-122"/>
              <a:ea typeface="微软雅黑" panose="020B0503020204020204" pitchFamily="34" charset="-122"/>
            </a:endParaRPr>
          </a:p>
        </p:txBody>
      </p:sp>
      <p:sp>
        <p:nvSpPr>
          <p:cNvPr id="73" name="Shape 3399"/>
          <p:cNvSpPr/>
          <p:nvPr/>
        </p:nvSpPr>
        <p:spPr>
          <a:xfrm>
            <a:off x="1154605" y="2824172"/>
            <a:ext cx="267349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实战作业</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1" name="Shape 3402"/>
          <p:cNvSpPr/>
          <p:nvPr/>
        </p:nvSpPr>
        <p:spPr>
          <a:xfrm>
            <a:off x="2869059" y="1666889"/>
            <a:ext cx="210497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资深讲师服务</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2" name="Shape 3403"/>
          <p:cNvSpPr/>
          <p:nvPr/>
        </p:nvSpPr>
        <p:spPr>
          <a:xfrm>
            <a:off x="1234440" y="2013497"/>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一线互联网</a:t>
            </a:r>
            <a:r>
              <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10</a:t>
            </a: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余年移动开发大牛授课</a:t>
            </a:r>
            <a:endPar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endParaRPr>
          </a:p>
          <a:p>
            <a:pPr lvl="0">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7×22</a:t>
            </a:r>
            <a:r>
              <a:rPr lang="zh-CN" altLang="en-US" sz="1200" dirty="0" smtClean="0">
                <a:solidFill>
                  <a:srgbClr val="7030A0"/>
                </a:solidFill>
                <a:latin typeface="微软雅黑" panose="020B0503020204020204" pitchFamily="34" charset="-122"/>
                <a:ea typeface="微软雅黑" panose="020B0503020204020204" pitchFamily="34" charset="-122"/>
              </a:rPr>
              <a:t>小时答疑、职业</a:t>
            </a:r>
            <a:r>
              <a:rPr lang="zh-CN" altLang="en-US" sz="1200" dirty="0">
                <a:solidFill>
                  <a:srgbClr val="7030A0"/>
                </a:solidFill>
                <a:latin typeface="微软雅黑" panose="020B0503020204020204" pitchFamily="34" charset="-122"/>
                <a:ea typeface="微软雅黑" panose="020B0503020204020204" pitchFamily="34" charset="-122"/>
              </a:rPr>
              <a:t>生涯规划、职场辅导</a:t>
            </a:r>
            <a:r>
              <a:rPr lang="zh-CN" altLang="en-US" sz="1200" dirty="0" smtClean="0">
                <a:solidFill>
                  <a:srgbClr val="7030A0"/>
                </a:solidFill>
                <a:latin typeface="微软雅黑" panose="020B0503020204020204" pitchFamily="34" charset="-122"/>
                <a:ea typeface="微软雅黑" panose="020B0503020204020204" pitchFamily="34" charset="-122"/>
              </a:rPr>
              <a:t>问答</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77" name="Group 3432"/>
          <p:cNvGrpSpPr/>
          <p:nvPr/>
        </p:nvGrpSpPr>
        <p:grpSpPr>
          <a:xfrm>
            <a:off x="3826755" y="2206172"/>
            <a:ext cx="4146810" cy="3067654"/>
            <a:chOff x="20978" y="26953"/>
            <a:chExt cx="3540207" cy="2583924"/>
          </a:xfrm>
        </p:grpSpPr>
        <p:sp>
          <p:nvSpPr>
            <p:cNvPr id="78" name="Shape 3406"/>
            <p:cNvSpPr/>
            <p:nvPr/>
          </p:nvSpPr>
          <p:spPr>
            <a:xfrm>
              <a:off x="137814" y="56959"/>
              <a:ext cx="3303307" cy="2553895"/>
            </a:xfrm>
            <a:custGeom>
              <a:avLst/>
              <a:gdLst/>
              <a:ahLst/>
              <a:cxnLst>
                <a:cxn ang="0">
                  <a:pos x="wd2" y="hd2"/>
                </a:cxn>
                <a:cxn ang="5400000">
                  <a:pos x="wd2" y="hd2"/>
                </a:cxn>
                <a:cxn ang="10800000">
                  <a:pos x="wd2" y="hd2"/>
                </a:cxn>
                <a:cxn ang="16200000">
                  <a:pos x="wd2" y="hd2"/>
                </a:cxn>
              </a:cxnLst>
              <a:rect l="0" t="0" r="r" b="b"/>
              <a:pathLst>
                <a:path w="19693" h="19813" extrusionOk="0">
                  <a:moveTo>
                    <a:pt x="1578" y="19771"/>
                  </a:moveTo>
                  <a:lnTo>
                    <a:pt x="1578" y="19771"/>
                  </a:lnTo>
                  <a:cubicBezTo>
                    <a:pt x="-1374" y="13828"/>
                    <a:pt x="-66" y="5897"/>
                    <a:pt x="4501" y="2055"/>
                  </a:cubicBezTo>
                  <a:cubicBezTo>
                    <a:pt x="9067" y="-1787"/>
                    <a:pt x="15163" y="-84"/>
                    <a:pt x="18115" y="5858"/>
                  </a:cubicBezTo>
                  <a:cubicBezTo>
                    <a:pt x="20226" y="10107"/>
                    <a:pt x="20218" y="15575"/>
                    <a:pt x="18094" y="19813"/>
                  </a:cubicBezTo>
                  <a:lnTo>
                    <a:pt x="14923" y="17122"/>
                  </a:lnTo>
                  <a:lnTo>
                    <a:pt x="14923" y="17122"/>
                  </a:lnTo>
                  <a:cubicBezTo>
                    <a:pt x="16751" y="13474"/>
                    <a:pt x="15961" y="8588"/>
                    <a:pt x="13157" y="6208"/>
                  </a:cubicBezTo>
                  <a:cubicBezTo>
                    <a:pt x="10353" y="3829"/>
                    <a:pt x="6599" y="4858"/>
                    <a:pt x="4770" y="8506"/>
                  </a:cubicBezTo>
                  <a:cubicBezTo>
                    <a:pt x="3463" y="11115"/>
                    <a:pt x="3458" y="14481"/>
                    <a:pt x="4757" y="17096"/>
                  </a:cubicBezTo>
                  <a:close/>
                </a:path>
              </a:pathLst>
            </a:cu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79" name="Shape 3407"/>
            <p:cNvSpPr/>
            <p:nvPr/>
          </p:nvSpPr>
          <p:spPr>
            <a:xfrm>
              <a:off x="150249" y="56987"/>
              <a:ext cx="3291040" cy="2553866"/>
            </a:xfrm>
            <a:custGeom>
              <a:avLst/>
              <a:gdLst/>
              <a:ahLst/>
              <a:cxnLst>
                <a:cxn ang="0">
                  <a:pos x="wd2" y="hd2"/>
                </a:cxn>
                <a:cxn ang="5400000">
                  <a:pos x="wd2" y="hd2"/>
                </a:cxn>
                <a:cxn ang="10800000">
                  <a:pos x="wd2" y="hd2"/>
                </a:cxn>
                <a:cxn ang="16200000">
                  <a:pos x="wd2" y="hd2"/>
                </a:cxn>
              </a:cxnLst>
              <a:rect l="0" t="0" r="r" b="b"/>
              <a:pathLst>
                <a:path w="20973" h="20798" extrusionOk="0">
                  <a:moveTo>
                    <a:pt x="0" y="11817"/>
                  </a:moveTo>
                  <a:lnTo>
                    <a:pt x="0" y="11817"/>
                  </a:lnTo>
                  <a:cubicBezTo>
                    <a:pt x="706" y="4443"/>
                    <a:pt x="5956" y="-802"/>
                    <a:pt x="11726" y="101"/>
                  </a:cubicBezTo>
                  <a:cubicBezTo>
                    <a:pt x="17495" y="1003"/>
                    <a:pt x="21600" y="7712"/>
                    <a:pt x="20894" y="15085"/>
                  </a:cubicBezTo>
                  <a:cubicBezTo>
                    <a:pt x="20698" y="17124"/>
                    <a:pt x="20141" y="19078"/>
                    <a:pt x="19263" y="20798"/>
                  </a:cubicBezTo>
                  <a:lnTo>
                    <a:pt x="15873" y="17973"/>
                  </a:lnTo>
                  <a:lnTo>
                    <a:pt x="15873" y="17973"/>
                  </a:lnTo>
                  <a:cubicBezTo>
                    <a:pt x="17828" y="14143"/>
                    <a:pt x="16983" y="9014"/>
                    <a:pt x="13986" y="6516"/>
                  </a:cubicBezTo>
                  <a:cubicBezTo>
                    <a:pt x="10989" y="4019"/>
                    <a:pt x="6975" y="5099"/>
                    <a:pt x="5020" y="8929"/>
                  </a:cubicBezTo>
                  <a:cubicBezTo>
                    <a:pt x="4480" y="9987"/>
                    <a:pt x="4137" y="11190"/>
                    <a:pt x="4016" y="12445"/>
                  </a:cubicBezTo>
                  <a:close/>
                </a:path>
              </a:pathLst>
            </a:cu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0" name="Shape 3408"/>
            <p:cNvSpPr/>
            <p:nvPr/>
          </p:nvSpPr>
          <p:spPr>
            <a:xfrm>
              <a:off x="699827" y="57135"/>
              <a:ext cx="2741305" cy="2553718"/>
            </a:xfrm>
            <a:custGeom>
              <a:avLst/>
              <a:gdLst/>
              <a:ahLst/>
              <a:cxnLst>
                <a:cxn ang="0">
                  <a:pos x="wd2" y="hd2"/>
                </a:cxn>
                <a:cxn ang="5400000">
                  <a:pos x="wd2" y="hd2"/>
                </a:cxn>
                <a:cxn ang="10800000">
                  <a:pos x="wd2" y="hd2"/>
                </a:cxn>
                <a:cxn ang="16200000">
                  <a:pos x="wd2" y="hd2"/>
                </a:cxn>
              </a:cxnLst>
              <a:rect l="0" t="0" r="r" b="b"/>
              <a:pathLst>
                <a:path w="20575" h="20095" extrusionOk="0">
                  <a:moveTo>
                    <a:pt x="0" y="3231"/>
                  </a:moveTo>
                  <a:lnTo>
                    <a:pt x="0" y="3231"/>
                  </a:lnTo>
                  <a:cubicBezTo>
                    <a:pt x="5144" y="-1505"/>
                    <a:pt x="12976" y="-972"/>
                    <a:pt x="17493" y="4421"/>
                  </a:cubicBezTo>
                  <a:cubicBezTo>
                    <a:pt x="21163" y="8803"/>
                    <a:pt x="21600" y="15211"/>
                    <a:pt x="18562" y="20095"/>
                  </a:cubicBezTo>
                  <a:lnTo>
                    <a:pt x="14570" y="17366"/>
                  </a:lnTo>
                  <a:lnTo>
                    <a:pt x="14570" y="17366"/>
                  </a:lnTo>
                  <a:cubicBezTo>
                    <a:pt x="16872" y="13665"/>
                    <a:pt x="15877" y="8709"/>
                    <a:pt x="12347" y="6296"/>
                  </a:cubicBezTo>
                  <a:cubicBezTo>
                    <a:pt x="9479" y="4335"/>
                    <a:pt x="5717" y="4617"/>
                    <a:pt x="3144" y="6985"/>
                  </a:cubicBezTo>
                  <a:close/>
                </a:path>
              </a:pathLst>
            </a:cu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1" name="Shape 3409"/>
            <p:cNvSpPr/>
            <p:nvPr/>
          </p:nvSpPr>
          <p:spPr>
            <a:xfrm>
              <a:off x="1789566" y="57180"/>
              <a:ext cx="1660387" cy="2553697"/>
            </a:xfrm>
            <a:custGeom>
              <a:avLst/>
              <a:gdLst/>
              <a:ahLst/>
              <a:cxnLst>
                <a:cxn ang="0">
                  <a:pos x="wd2" y="hd2"/>
                </a:cxn>
                <a:cxn ang="5400000">
                  <a:pos x="wd2" y="hd2"/>
                </a:cxn>
                <a:cxn ang="10800000">
                  <a:pos x="wd2" y="hd2"/>
                </a:cxn>
                <a:cxn ang="16200000">
                  <a:pos x="wd2" y="hd2"/>
                </a:cxn>
              </a:cxnLst>
              <a:rect l="0" t="0" r="r" b="b"/>
              <a:pathLst>
                <a:path w="21600" h="21600" extrusionOk="0">
                  <a:moveTo>
                    <a:pt x="115" y="0"/>
                  </a:moveTo>
                  <a:cubicBezTo>
                    <a:pt x="11981" y="0"/>
                    <a:pt x="21600" y="6254"/>
                    <a:pt x="21600" y="13969"/>
                  </a:cubicBezTo>
                  <a:cubicBezTo>
                    <a:pt x="21600" y="16679"/>
                    <a:pt x="20388" y="19330"/>
                    <a:pt x="18111" y="21600"/>
                  </a:cubicBezTo>
                  <a:lnTo>
                    <a:pt x="11078" y="18666"/>
                  </a:lnTo>
                  <a:lnTo>
                    <a:pt x="11078" y="18666"/>
                  </a:lnTo>
                  <a:cubicBezTo>
                    <a:pt x="15067" y="14688"/>
                    <a:pt x="13342" y="9361"/>
                    <a:pt x="7224" y="6767"/>
                  </a:cubicBezTo>
                  <a:cubicBezTo>
                    <a:pt x="5075" y="5856"/>
                    <a:pt x="2565" y="5370"/>
                    <a:pt x="0" y="5370"/>
                  </a:cubicBezTo>
                  <a:close/>
                </a:path>
              </a:pathLst>
            </a:cu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2" name="Shape 3410"/>
            <p:cNvSpPr/>
            <p:nvPr/>
          </p:nvSpPr>
          <p:spPr>
            <a:xfrm>
              <a:off x="2475297" y="489463"/>
              <a:ext cx="965873" cy="2121391"/>
            </a:xfrm>
            <a:custGeom>
              <a:avLst/>
              <a:gdLst/>
              <a:ahLst/>
              <a:cxnLst>
                <a:cxn ang="0">
                  <a:pos x="wd2" y="hd2"/>
                </a:cxn>
                <a:cxn ang="5400000">
                  <a:pos x="wd2" y="hd2"/>
                </a:cxn>
                <a:cxn ang="10800000">
                  <a:pos x="wd2" y="hd2"/>
                </a:cxn>
                <a:cxn ang="16200000">
                  <a:pos x="wd2" y="hd2"/>
                </a:cxn>
              </a:cxnLst>
              <a:rect l="0" t="0" r="r" b="b"/>
              <a:pathLst>
                <a:path w="18308" h="21600" extrusionOk="0">
                  <a:moveTo>
                    <a:pt x="8118" y="0"/>
                  </a:moveTo>
                  <a:lnTo>
                    <a:pt x="8118" y="0"/>
                  </a:lnTo>
                  <a:cubicBezTo>
                    <a:pt x="19439" y="5556"/>
                    <a:pt x="21600" y="14700"/>
                    <a:pt x="13224" y="21600"/>
                  </a:cubicBezTo>
                  <a:lnTo>
                    <a:pt x="3143" y="18068"/>
                  </a:lnTo>
                  <a:lnTo>
                    <a:pt x="3143" y="18068"/>
                  </a:lnTo>
                  <a:cubicBezTo>
                    <a:pt x="8299" y="13821"/>
                    <a:pt x="6968" y="8193"/>
                    <a:pt x="0" y="4773"/>
                  </a:cubicBezTo>
                  <a:close/>
                </a:path>
              </a:pathLst>
            </a:cu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3" name="Shape 3411"/>
            <p:cNvSpPr/>
            <p:nvPr/>
          </p:nvSpPr>
          <p:spPr>
            <a:xfrm>
              <a:off x="2641098" y="1493612"/>
              <a:ext cx="800027" cy="1117242"/>
            </a:xfrm>
            <a:custGeom>
              <a:avLst/>
              <a:gdLst/>
              <a:ahLst/>
              <a:cxnLst>
                <a:cxn ang="0">
                  <a:pos x="wd2" y="hd2"/>
                </a:cxn>
                <a:cxn ang="5400000">
                  <a:pos x="wd2" y="hd2"/>
                </a:cxn>
                <a:cxn ang="10800000">
                  <a:pos x="wd2" y="hd2"/>
                </a:cxn>
                <a:cxn ang="16200000">
                  <a:pos x="wd2" y="hd2"/>
                </a:cxn>
              </a:cxnLst>
              <a:rect l="0" t="0" r="r" b="b"/>
              <a:pathLst>
                <a:path w="20639" h="21600" extrusionOk="0">
                  <a:moveTo>
                    <a:pt x="20276" y="0"/>
                  </a:moveTo>
                  <a:lnTo>
                    <a:pt x="20276" y="0"/>
                  </a:lnTo>
                  <a:cubicBezTo>
                    <a:pt x="21600" y="7556"/>
                    <a:pt x="19275" y="15217"/>
                    <a:pt x="13721" y="21600"/>
                  </a:cubicBezTo>
                  <a:lnTo>
                    <a:pt x="0" y="14894"/>
                  </a:lnTo>
                  <a:lnTo>
                    <a:pt x="0" y="14894"/>
                  </a:lnTo>
                  <a:cubicBezTo>
                    <a:pt x="3419" y="10965"/>
                    <a:pt x="4850" y="6250"/>
                    <a:pt x="4035" y="1599"/>
                  </a:cubicBezTo>
                  <a:close/>
                </a:path>
              </a:pathLst>
            </a:cu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4" name="Shape 3412"/>
            <p:cNvSpPr/>
            <p:nvPr/>
          </p:nvSpPr>
          <p:spPr>
            <a:xfrm rot="6387854">
              <a:off x="3427365" y="2064756"/>
              <a:ext cx="143733" cy="123907"/>
            </a:xfrm>
            <a:prstGeom prst="triangle">
              <a:avLst/>
            </a:pr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5" name="Shape 3413"/>
            <p:cNvSpPr/>
            <p:nvPr/>
          </p:nvSpPr>
          <p:spPr>
            <a:xfrm rot="15212146" flipH="1">
              <a:off x="11065" y="2064757"/>
              <a:ext cx="143733" cy="123907"/>
            </a:xfrm>
            <a:prstGeom prst="triangle">
              <a:avLst/>
            </a:pr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6" name="Shape 3414"/>
            <p:cNvSpPr/>
            <p:nvPr/>
          </p:nvSpPr>
          <p:spPr>
            <a:xfrm rot="3806845">
              <a:off x="3283194" y="831125"/>
              <a:ext cx="143733" cy="123907"/>
            </a:xfrm>
            <a:prstGeom prst="triangle">
              <a:avLst/>
            </a:pr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7" name="Shape 3415"/>
            <p:cNvSpPr/>
            <p:nvPr/>
          </p:nvSpPr>
          <p:spPr>
            <a:xfrm rot="17793155" flipH="1">
              <a:off x="175201" y="831125"/>
              <a:ext cx="143733" cy="123907"/>
            </a:xfrm>
            <a:prstGeom prst="triangle">
              <a:avLst/>
            </a:pr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8" name="Shape 3416"/>
            <p:cNvSpPr/>
            <p:nvPr/>
          </p:nvSpPr>
          <p:spPr>
            <a:xfrm rot="1344357">
              <a:off x="2419595" y="26953"/>
              <a:ext cx="143733" cy="123907"/>
            </a:xfrm>
            <a:prstGeom prst="triangle">
              <a:avLst/>
            </a:pr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9" name="Shape 3417"/>
            <p:cNvSpPr/>
            <p:nvPr/>
          </p:nvSpPr>
          <p:spPr>
            <a:xfrm rot="20255643" flipH="1">
              <a:off x="1054345" y="26954"/>
              <a:ext cx="143733" cy="123907"/>
            </a:xfrm>
            <a:prstGeom prst="triangle">
              <a:avLst/>
            </a:pr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grpSp>
          <p:nvGrpSpPr>
            <p:cNvPr id="90" name="Group 3421"/>
            <p:cNvGrpSpPr/>
            <p:nvPr/>
          </p:nvGrpSpPr>
          <p:grpSpPr>
            <a:xfrm>
              <a:off x="2970543" y="1882781"/>
              <a:ext cx="231776" cy="231776"/>
              <a:chOff x="0" y="0"/>
              <a:chExt cx="231774" cy="231774"/>
            </a:xfrm>
          </p:grpSpPr>
          <p:sp>
            <p:nvSpPr>
              <p:cNvPr id="101" name="Shape 3418"/>
              <p:cNvSpPr/>
              <p:nvPr/>
            </p:nvSpPr>
            <p:spPr>
              <a:xfrm>
                <a:off x="35720" y="148078"/>
                <a:ext cx="73876" cy="83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2" name="Shape 3419"/>
              <p:cNvSpPr/>
              <p:nvPr/>
            </p:nvSpPr>
            <p:spPr>
              <a:xfrm>
                <a:off x="71440" y="0"/>
                <a:ext cx="160335" cy="175844"/>
              </a:xfrm>
              <a:custGeom>
                <a:avLst/>
                <a:gdLst/>
                <a:ahLst/>
                <a:cxnLst>
                  <a:cxn ang="0">
                    <a:pos x="wd2" y="hd2"/>
                  </a:cxn>
                  <a:cxn ang="5400000">
                    <a:pos x="wd2" y="hd2"/>
                  </a:cxn>
                  <a:cxn ang="10800000">
                    <a:pos x="wd2" y="hd2"/>
                  </a:cxn>
                  <a:cxn ang="16200000">
                    <a:pos x="wd2" y="hd2"/>
                  </a:cxn>
                </a:cxnLst>
                <a:rect l="0" t="0" r="r" b="b"/>
                <a:pathLst>
                  <a:path w="21600" h="21600" extrusionOk="0">
                    <a:moveTo>
                      <a:pt x="0" y="15750"/>
                    </a:moveTo>
                    <a:cubicBezTo>
                      <a:pt x="8522" y="16492"/>
                      <a:pt x="20175" y="20356"/>
                      <a:pt x="21600" y="21600"/>
                    </a:cubicBezTo>
                    <a:lnTo>
                      <a:pt x="21600" y="0"/>
                    </a:lnTo>
                    <a:cubicBezTo>
                      <a:pt x="19877" y="1348"/>
                      <a:pt x="8354" y="5075"/>
                      <a:pt x="0" y="5783"/>
                    </a:cubicBezTo>
                    <a:lnTo>
                      <a:pt x="0" y="1575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3" name="Shape 3420"/>
              <p:cNvSpPr/>
              <p:nvPr/>
            </p:nvSpPr>
            <p:spPr>
              <a:xfrm>
                <a:off x="0" y="48286"/>
                <a:ext cx="46274" cy="784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cubicBezTo>
                      <a:pt x="4123" y="761"/>
                      <a:pt x="0" y="7019"/>
                      <a:pt x="0" y="10870"/>
                    </a:cubicBezTo>
                    <a:cubicBezTo>
                      <a:pt x="0" y="15025"/>
                      <a:pt x="3935" y="20934"/>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1" name="Group 3424"/>
            <p:cNvGrpSpPr/>
            <p:nvPr/>
          </p:nvGrpSpPr>
          <p:grpSpPr>
            <a:xfrm>
              <a:off x="1223715" y="377354"/>
              <a:ext cx="1786561" cy="648126"/>
              <a:chOff x="-1626221" y="-545857"/>
              <a:chExt cx="1786545" cy="648123"/>
            </a:xfrm>
          </p:grpSpPr>
          <p:sp>
            <p:nvSpPr>
              <p:cNvPr id="99" name="Shape 3422"/>
              <p:cNvSpPr/>
              <p:nvPr/>
            </p:nvSpPr>
            <p:spPr>
              <a:xfrm>
                <a:off x="151843" y="99090"/>
                <a:ext cx="8481" cy="31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007" y="16818"/>
                      <a:pt x="8457" y="9069"/>
                      <a:pt x="0" y="0"/>
                    </a:cubicBezTo>
                    <a:cubicBezTo>
                      <a:pt x="6420" y="10388"/>
                      <a:pt x="13700" y="17478"/>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0" name="Shape 3423"/>
              <p:cNvSpPr/>
              <p:nvPr/>
            </p:nvSpPr>
            <p:spPr>
              <a:xfrm>
                <a:off x="-1626221" y="-545857"/>
                <a:ext cx="230192" cy="233362"/>
              </a:xfrm>
              <a:custGeom>
                <a:avLst/>
                <a:gdLst/>
                <a:ahLst/>
                <a:cxnLst>
                  <a:cxn ang="0">
                    <a:pos x="wd2" y="hd2"/>
                  </a:cxn>
                  <a:cxn ang="5400000">
                    <a:pos x="wd2" y="hd2"/>
                  </a:cxn>
                  <a:cxn ang="10800000">
                    <a:pos x="wd2" y="hd2"/>
                  </a:cxn>
                  <a:cxn ang="16200000">
                    <a:pos x="wd2" y="hd2"/>
                  </a:cxn>
                </a:cxnLst>
                <a:rect l="0" t="0" r="r" b="b"/>
                <a:pathLst>
                  <a:path w="20024" h="21059" extrusionOk="0">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2" name="Group 3428"/>
            <p:cNvGrpSpPr/>
            <p:nvPr/>
          </p:nvGrpSpPr>
          <p:grpSpPr>
            <a:xfrm>
              <a:off x="2238215" y="377356"/>
              <a:ext cx="150179" cy="254953"/>
              <a:chOff x="0" y="0"/>
              <a:chExt cx="150178" cy="254952"/>
            </a:xfrm>
          </p:grpSpPr>
          <p:sp>
            <p:nvSpPr>
              <p:cNvPr id="96" name="Shape 3425"/>
              <p:cNvSpPr/>
              <p:nvPr/>
            </p:nvSpPr>
            <p:spPr>
              <a:xfrm>
                <a:off x="-1" y="-1"/>
                <a:ext cx="150180" cy="204676"/>
              </a:xfrm>
              <a:custGeom>
                <a:avLst/>
                <a:gdLst/>
                <a:ahLst/>
                <a:cxnLst>
                  <a:cxn ang="0">
                    <a:pos x="wd2" y="hd2"/>
                  </a:cxn>
                  <a:cxn ang="5400000">
                    <a:pos x="wd2" y="hd2"/>
                  </a:cxn>
                  <a:cxn ang="10800000">
                    <a:pos x="wd2" y="hd2"/>
                  </a:cxn>
                  <a:cxn ang="16200000">
                    <a:pos x="wd2" y="hd2"/>
                  </a:cxn>
                </a:cxnLst>
                <a:rect l="0" t="0" r="r" b="b"/>
                <a:pathLst>
                  <a:path w="21599" h="21600" extrusionOk="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7" name="Shape 3426"/>
              <p:cNvSpPr/>
              <p:nvPr/>
            </p:nvSpPr>
            <p:spPr>
              <a:xfrm>
                <a:off x="42085" y="213573"/>
                <a:ext cx="62907"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8" name="Shape 3427"/>
              <p:cNvSpPr/>
              <p:nvPr/>
            </p:nvSpPr>
            <p:spPr>
              <a:xfrm>
                <a:off x="60248" y="238490"/>
                <a:ext cx="31011"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93" name="Shape 3429"/>
            <p:cNvSpPr/>
            <p:nvPr/>
          </p:nvSpPr>
          <p:spPr>
            <a:xfrm>
              <a:off x="2877791" y="1007454"/>
              <a:ext cx="231776" cy="203201"/>
            </a:xfrm>
            <a:custGeom>
              <a:avLst/>
              <a:gdLst/>
              <a:ahLst/>
              <a:cxnLst>
                <a:cxn ang="0">
                  <a:pos x="wd2" y="hd2"/>
                </a:cxn>
                <a:cxn ang="5400000">
                  <a:pos x="wd2" y="hd2"/>
                </a:cxn>
                <a:cxn ang="10800000">
                  <a:pos x="wd2" y="hd2"/>
                </a:cxn>
                <a:cxn ang="16200000">
                  <a:pos x="wd2" y="hd2"/>
                </a:cxn>
              </a:cxnLst>
              <a:rect l="0" t="0" r="r" b="b"/>
              <a:pathLst>
                <a:path w="21600" h="21600" extrusionOk="0">
                  <a:moveTo>
                    <a:pt x="16224" y="0"/>
                  </a:moveTo>
                  <a:cubicBezTo>
                    <a:pt x="13474" y="0"/>
                    <a:pt x="10800" y="3771"/>
                    <a:pt x="10800" y="3771"/>
                  </a:cubicBezTo>
                  <a:cubicBezTo>
                    <a:pt x="10800" y="3771"/>
                    <a:pt x="8125" y="0"/>
                    <a:pt x="5375" y="0"/>
                  </a:cubicBezTo>
                  <a:cubicBezTo>
                    <a:pt x="2625" y="0"/>
                    <a:pt x="0" y="1572"/>
                    <a:pt x="0" y="6200"/>
                  </a:cubicBezTo>
                  <a:cubicBezTo>
                    <a:pt x="0" y="9486"/>
                    <a:pt x="2700" y="12372"/>
                    <a:pt x="2700" y="12372"/>
                  </a:cubicBezTo>
                  <a:lnTo>
                    <a:pt x="10800" y="21600"/>
                  </a:lnTo>
                  <a:lnTo>
                    <a:pt x="18900" y="12372"/>
                  </a:lnTo>
                  <a:cubicBezTo>
                    <a:pt x="18900" y="12372"/>
                    <a:pt x="21600" y="9485"/>
                    <a:pt x="21600" y="6200"/>
                  </a:cubicBezTo>
                  <a:cubicBezTo>
                    <a:pt x="21600" y="1572"/>
                    <a:pt x="18975" y="0"/>
                    <a:pt x="16224"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4" name="Shape 3430"/>
            <p:cNvSpPr/>
            <p:nvPr/>
          </p:nvSpPr>
          <p:spPr>
            <a:xfrm>
              <a:off x="492464" y="942264"/>
              <a:ext cx="233356" cy="233364"/>
            </a:xfrm>
            <a:custGeom>
              <a:avLst/>
              <a:gdLst/>
              <a:ahLst/>
              <a:cxnLst>
                <a:cxn ang="0">
                  <a:pos x="wd2" y="hd2"/>
                </a:cxn>
                <a:cxn ang="5400000">
                  <a:pos x="wd2" y="hd2"/>
                </a:cxn>
                <a:cxn ang="10800000">
                  <a:pos x="wd2" y="hd2"/>
                </a:cxn>
                <a:cxn ang="16200000">
                  <a:pos x="wd2" y="hd2"/>
                </a:cxn>
              </a:cxnLst>
              <a:rect l="0" t="0"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5" name="Shape 3431"/>
            <p:cNvSpPr/>
            <p:nvPr/>
          </p:nvSpPr>
          <p:spPr>
            <a:xfrm>
              <a:off x="398428" y="1847312"/>
              <a:ext cx="188056" cy="2852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3141" y="11408"/>
                  </a:lnTo>
                  <a:lnTo>
                    <a:pt x="9464" y="11403"/>
                  </a:lnTo>
                  <a:lnTo>
                    <a:pt x="0" y="21600"/>
                  </a:lnTo>
                  <a:lnTo>
                    <a:pt x="20230" y="9012"/>
                  </a:lnTo>
                  <a:lnTo>
                    <a:pt x="13945" y="9016"/>
                  </a:lnTo>
                  <a:lnTo>
                    <a:pt x="21600" y="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104" name="Shape 3433"/>
          <p:cNvSpPr/>
          <p:nvPr/>
        </p:nvSpPr>
        <p:spPr>
          <a:xfrm flipH="1">
            <a:off x="4653941" y="3440006"/>
            <a:ext cx="2404857" cy="2738572"/>
          </a:xfrm>
          <a:custGeom>
            <a:avLst/>
            <a:gdLst/>
            <a:ahLst/>
            <a:cxnLst>
              <a:cxn ang="0">
                <a:pos x="wd2" y="hd2"/>
              </a:cxn>
              <a:cxn ang="5400000">
                <a:pos x="wd2" y="hd2"/>
              </a:cxn>
              <a:cxn ang="10800000">
                <a:pos x="wd2" y="hd2"/>
              </a:cxn>
              <a:cxn ang="16200000">
                <a:pos x="wd2" y="hd2"/>
              </a:cxn>
            </a:cxnLst>
            <a:rect l="0" t="0" r="r" b="b"/>
            <a:pathLst>
              <a:path w="21502" h="20637" extrusionOk="0">
                <a:moveTo>
                  <a:pt x="19276" y="16090"/>
                </a:moveTo>
                <a:cubicBezTo>
                  <a:pt x="19687" y="15419"/>
                  <a:pt x="19310" y="14865"/>
                  <a:pt x="18591" y="14516"/>
                </a:cubicBezTo>
                <a:cubicBezTo>
                  <a:pt x="17633" y="14049"/>
                  <a:pt x="18283" y="13204"/>
                  <a:pt x="19344" y="12737"/>
                </a:cubicBezTo>
                <a:cubicBezTo>
                  <a:pt x="20371" y="12271"/>
                  <a:pt x="20713" y="11455"/>
                  <a:pt x="19378" y="10901"/>
                </a:cubicBezTo>
                <a:cubicBezTo>
                  <a:pt x="18078" y="10318"/>
                  <a:pt x="18146" y="10143"/>
                  <a:pt x="19378" y="9094"/>
                </a:cubicBezTo>
                <a:cubicBezTo>
                  <a:pt x="20611" y="8015"/>
                  <a:pt x="19995" y="5508"/>
                  <a:pt x="18249" y="5100"/>
                </a:cubicBezTo>
                <a:cubicBezTo>
                  <a:pt x="16503" y="4692"/>
                  <a:pt x="16948" y="3876"/>
                  <a:pt x="16229" y="2156"/>
                </a:cubicBezTo>
                <a:cubicBezTo>
                  <a:pt x="15545" y="524"/>
                  <a:pt x="10855" y="-963"/>
                  <a:pt x="9177" y="786"/>
                </a:cubicBezTo>
                <a:cubicBezTo>
                  <a:pt x="8014" y="-293"/>
                  <a:pt x="5446" y="1165"/>
                  <a:pt x="4933" y="2768"/>
                </a:cubicBezTo>
                <a:cubicBezTo>
                  <a:pt x="4419" y="4401"/>
                  <a:pt x="4796" y="4838"/>
                  <a:pt x="3427" y="5071"/>
                </a:cubicBezTo>
                <a:cubicBezTo>
                  <a:pt x="2057" y="5304"/>
                  <a:pt x="1202" y="6995"/>
                  <a:pt x="2092" y="8073"/>
                </a:cubicBezTo>
                <a:cubicBezTo>
                  <a:pt x="2982" y="9123"/>
                  <a:pt x="3392" y="9618"/>
                  <a:pt x="2126" y="10405"/>
                </a:cubicBezTo>
                <a:cubicBezTo>
                  <a:pt x="859" y="11192"/>
                  <a:pt x="1099" y="12592"/>
                  <a:pt x="2297" y="13087"/>
                </a:cubicBezTo>
                <a:cubicBezTo>
                  <a:pt x="3495" y="13554"/>
                  <a:pt x="3735" y="14282"/>
                  <a:pt x="2776" y="14749"/>
                </a:cubicBezTo>
                <a:cubicBezTo>
                  <a:pt x="2092" y="15099"/>
                  <a:pt x="1749" y="15594"/>
                  <a:pt x="2229" y="16090"/>
                </a:cubicBezTo>
                <a:cubicBezTo>
                  <a:pt x="928" y="16614"/>
                  <a:pt x="-65" y="17372"/>
                  <a:pt x="3" y="18801"/>
                </a:cubicBezTo>
                <a:cubicBezTo>
                  <a:pt x="3" y="19413"/>
                  <a:pt x="277" y="20025"/>
                  <a:pt x="722" y="20637"/>
                </a:cubicBezTo>
                <a:cubicBezTo>
                  <a:pt x="20782" y="20637"/>
                  <a:pt x="20782" y="20637"/>
                  <a:pt x="20782" y="20637"/>
                </a:cubicBezTo>
                <a:cubicBezTo>
                  <a:pt x="21193" y="20025"/>
                  <a:pt x="21467" y="19413"/>
                  <a:pt x="21501" y="18801"/>
                </a:cubicBezTo>
                <a:cubicBezTo>
                  <a:pt x="21535" y="17372"/>
                  <a:pt x="20577" y="16614"/>
                  <a:pt x="19276" y="16090"/>
                </a:cubicBezTo>
                <a:close/>
                <a:moveTo>
                  <a:pt x="15476" y="7257"/>
                </a:moveTo>
                <a:cubicBezTo>
                  <a:pt x="15442" y="7228"/>
                  <a:pt x="15408" y="7228"/>
                  <a:pt x="15408" y="7228"/>
                </a:cubicBezTo>
                <a:cubicBezTo>
                  <a:pt x="15921" y="6383"/>
                  <a:pt x="16332" y="7461"/>
                  <a:pt x="16435" y="7928"/>
                </a:cubicBezTo>
                <a:cubicBezTo>
                  <a:pt x="16571" y="8598"/>
                  <a:pt x="16400" y="9385"/>
                  <a:pt x="16024" y="9939"/>
                </a:cubicBezTo>
                <a:cubicBezTo>
                  <a:pt x="15921" y="9910"/>
                  <a:pt x="15818" y="9910"/>
                  <a:pt x="15681" y="9910"/>
                </a:cubicBezTo>
                <a:cubicBezTo>
                  <a:pt x="14004" y="10056"/>
                  <a:pt x="17975" y="8132"/>
                  <a:pt x="15476" y="7257"/>
                </a:cubicBezTo>
                <a:close/>
                <a:moveTo>
                  <a:pt x="5070" y="7840"/>
                </a:moveTo>
                <a:cubicBezTo>
                  <a:pt x="5275" y="6995"/>
                  <a:pt x="5823" y="6762"/>
                  <a:pt x="6234" y="7549"/>
                </a:cubicBezTo>
                <a:cubicBezTo>
                  <a:pt x="6576" y="8190"/>
                  <a:pt x="6644" y="8511"/>
                  <a:pt x="6576" y="7316"/>
                </a:cubicBezTo>
                <a:cubicBezTo>
                  <a:pt x="6542" y="6499"/>
                  <a:pt x="6747" y="5625"/>
                  <a:pt x="7158" y="4809"/>
                </a:cubicBezTo>
                <a:cubicBezTo>
                  <a:pt x="7192" y="4780"/>
                  <a:pt x="7192" y="4750"/>
                  <a:pt x="7226" y="4721"/>
                </a:cubicBezTo>
                <a:cubicBezTo>
                  <a:pt x="7877" y="5537"/>
                  <a:pt x="9177" y="6295"/>
                  <a:pt x="10752" y="6383"/>
                </a:cubicBezTo>
                <a:cubicBezTo>
                  <a:pt x="10923" y="6383"/>
                  <a:pt x="11060" y="6412"/>
                  <a:pt x="11197" y="6412"/>
                </a:cubicBezTo>
                <a:cubicBezTo>
                  <a:pt x="14209" y="6354"/>
                  <a:pt x="10958" y="7957"/>
                  <a:pt x="13422" y="8219"/>
                </a:cubicBezTo>
                <a:cubicBezTo>
                  <a:pt x="15202" y="8423"/>
                  <a:pt x="14860" y="8686"/>
                  <a:pt x="13970" y="9531"/>
                </a:cubicBezTo>
                <a:cubicBezTo>
                  <a:pt x="13354" y="10114"/>
                  <a:pt x="13525" y="10872"/>
                  <a:pt x="14826" y="11047"/>
                </a:cubicBezTo>
                <a:cubicBezTo>
                  <a:pt x="13970" y="12417"/>
                  <a:pt x="12601" y="13408"/>
                  <a:pt x="10752" y="13408"/>
                </a:cubicBezTo>
                <a:cubicBezTo>
                  <a:pt x="10752" y="13408"/>
                  <a:pt x="10752" y="13408"/>
                  <a:pt x="10752" y="13408"/>
                </a:cubicBezTo>
                <a:cubicBezTo>
                  <a:pt x="8698" y="13408"/>
                  <a:pt x="7192" y="12184"/>
                  <a:pt x="6370" y="10522"/>
                </a:cubicBezTo>
                <a:cubicBezTo>
                  <a:pt x="5309" y="10376"/>
                  <a:pt x="4830" y="8919"/>
                  <a:pt x="5070" y="7840"/>
                </a:cubicBezTo>
                <a:close/>
                <a:moveTo>
                  <a:pt x="3837" y="16206"/>
                </a:moveTo>
                <a:cubicBezTo>
                  <a:pt x="4762" y="15944"/>
                  <a:pt x="5789" y="15740"/>
                  <a:pt x="6781" y="15448"/>
                </a:cubicBezTo>
                <a:cubicBezTo>
                  <a:pt x="7945" y="15069"/>
                  <a:pt x="8185" y="14311"/>
                  <a:pt x="8151" y="13408"/>
                </a:cubicBezTo>
                <a:cubicBezTo>
                  <a:pt x="8904" y="13816"/>
                  <a:pt x="9759" y="14049"/>
                  <a:pt x="10752" y="14049"/>
                </a:cubicBezTo>
                <a:cubicBezTo>
                  <a:pt x="10752" y="14049"/>
                  <a:pt x="10752" y="14049"/>
                  <a:pt x="10752" y="14049"/>
                </a:cubicBezTo>
                <a:cubicBezTo>
                  <a:pt x="11711" y="14049"/>
                  <a:pt x="12566" y="13816"/>
                  <a:pt x="13319" y="13408"/>
                </a:cubicBezTo>
                <a:cubicBezTo>
                  <a:pt x="13285" y="14311"/>
                  <a:pt x="13525" y="15069"/>
                  <a:pt x="14689" y="15448"/>
                </a:cubicBezTo>
                <a:cubicBezTo>
                  <a:pt x="15716" y="15769"/>
                  <a:pt x="16777" y="15973"/>
                  <a:pt x="17701" y="16235"/>
                </a:cubicBezTo>
                <a:cubicBezTo>
                  <a:pt x="17085" y="17751"/>
                  <a:pt x="13901" y="18334"/>
                  <a:pt x="10752" y="18305"/>
                </a:cubicBezTo>
                <a:cubicBezTo>
                  <a:pt x="7124" y="18276"/>
                  <a:pt x="3529" y="17401"/>
                  <a:pt x="3837" y="16206"/>
                </a:cubicBezTo>
                <a:close/>
                <a:moveTo>
                  <a:pt x="10821" y="20083"/>
                </a:moveTo>
                <a:cubicBezTo>
                  <a:pt x="10752" y="20083"/>
                  <a:pt x="10752" y="20083"/>
                  <a:pt x="10752" y="20083"/>
                </a:cubicBezTo>
                <a:cubicBezTo>
                  <a:pt x="6234" y="20083"/>
                  <a:pt x="2331" y="19005"/>
                  <a:pt x="1510" y="17139"/>
                </a:cubicBezTo>
                <a:cubicBezTo>
                  <a:pt x="1715" y="16993"/>
                  <a:pt x="1955" y="16848"/>
                  <a:pt x="2229" y="16702"/>
                </a:cubicBezTo>
                <a:cubicBezTo>
                  <a:pt x="2605" y="18392"/>
                  <a:pt x="6336" y="19354"/>
                  <a:pt x="10752" y="19354"/>
                </a:cubicBezTo>
                <a:cubicBezTo>
                  <a:pt x="10821" y="19354"/>
                  <a:pt x="10821" y="19354"/>
                  <a:pt x="10821" y="19354"/>
                </a:cubicBezTo>
                <a:cubicBezTo>
                  <a:pt x="15271" y="19354"/>
                  <a:pt x="18796" y="18422"/>
                  <a:pt x="19241" y="16760"/>
                </a:cubicBezTo>
                <a:cubicBezTo>
                  <a:pt x="19515" y="16906"/>
                  <a:pt x="19721" y="17052"/>
                  <a:pt x="19960" y="17226"/>
                </a:cubicBezTo>
                <a:cubicBezTo>
                  <a:pt x="19070" y="19063"/>
                  <a:pt x="15373" y="20083"/>
                  <a:pt x="10821" y="20083"/>
                </a:cubicBezTo>
                <a:close/>
              </a:path>
            </a:pathLst>
          </a:custGeom>
          <a:solidFill>
            <a:srgbClr val="3194C6"/>
          </a:solidFill>
          <a:ln w="12700">
            <a:miter lim="400000"/>
          </a:ln>
        </p:spPr>
        <p:txBody>
          <a:bodyPr lIns="0" tIns="0" rIns="0" bIns="0"/>
          <a:lstStyle/>
          <a:p>
            <a:pPr lvl="0">
              <a:defRPr sz="2400"/>
            </a:pPr>
            <a:endParaRPr sz="4400">
              <a:latin typeface="微软雅黑" panose="020B0503020204020204" pitchFamily="34" charset="-122"/>
              <a:ea typeface="微软雅黑" panose="020B0503020204020204" pitchFamily="34" charset="-122"/>
            </a:endParaRPr>
          </a:p>
        </p:txBody>
      </p:sp>
      <p:sp>
        <p:nvSpPr>
          <p:cNvPr id="105" name="Shape 3403"/>
          <p:cNvSpPr/>
          <p:nvPr/>
        </p:nvSpPr>
        <p:spPr>
          <a:xfrm>
            <a:off x="404987" y="3204620"/>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小作业：知识专题独立小作业，现学现用学以致用大作业：商城实战，知识串联、架构落地</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6766730" y="94851"/>
            <a:ext cx="4152900" cy="837873"/>
            <a:chOff x="7324725" y="1141845"/>
            <a:chExt cx="4152900" cy="837873"/>
          </a:xfrm>
        </p:grpSpPr>
        <p:grpSp>
          <p:nvGrpSpPr>
            <p:cNvPr id="68" name="Group 16"/>
            <p:cNvGrpSpPr/>
            <p:nvPr/>
          </p:nvGrpSpPr>
          <p:grpSpPr bwMode="auto">
            <a:xfrm>
              <a:off x="7549280" y="1434639"/>
              <a:ext cx="129000" cy="207346"/>
              <a:chOff x="4441" y="3144"/>
              <a:chExt cx="215" cy="345"/>
            </a:xfrm>
          </p:grpSpPr>
          <p:sp>
            <p:nvSpPr>
              <p:cNvPr id="7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9" name="矩形 6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118" name="组合 117"/>
          <p:cNvGrpSpPr/>
          <p:nvPr/>
        </p:nvGrpSpPr>
        <p:grpSpPr>
          <a:xfrm>
            <a:off x="6837555" y="285317"/>
            <a:ext cx="3984595" cy="375746"/>
            <a:chOff x="4121722" y="5733166"/>
            <a:chExt cx="3984595" cy="375746"/>
          </a:xfrm>
        </p:grpSpPr>
        <p:grpSp>
          <p:nvGrpSpPr>
            <p:cNvPr id="119" name="PA_组合 14"/>
            <p:cNvGrpSpPr/>
            <p:nvPr>
              <p:custDataLst>
                <p:tags r:id="rId4"/>
              </p:custDataLst>
            </p:nvPr>
          </p:nvGrpSpPr>
          <p:grpSpPr bwMode="auto">
            <a:xfrm>
              <a:off x="4121722" y="5748912"/>
              <a:ext cx="360000" cy="360000"/>
              <a:chOff x="4350" y="3200"/>
              <a:chExt cx="600" cy="599"/>
            </a:xfrm>
          </p:grpSpPr>
          <p:sp>
            <p:nvSpPr>
              <p:cNvPr id="121"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22" name="Group 16"/>
              <p:cNvGrpSpPr/>
              <p:nvPr/>
            </p:nvGrpSpPr>
            <p:grpSpPr bwMode="auto">
              <a:xfrm>
                <a:off x="4526" y="3301"/>
                <a:ext cx="215" cy="364"/>
                <a:chOff x="4526" y="3301"/>
                <a:chExt cx="215" cy="364"/>
              </a:xfrm>
            </p:grpSpPr>
            <p:sp>
              <p:nvSpPr>
                <p:cNvPr id="123"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24"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20" name="PA_文本框 20"/>
            <p:cNvSpPr txBox="1">
              <a:spLocks noChangeArrowheads="1"/>
            </p:cNvSpPr>
            <p:nvPr>
              <p:custDataLst>
                <p:tags r:id="rId5"/>
              </p:custDataLst>
            </p:nvPr>
          </p:nvSpPr>
          <p:spPr bwMode="auto">
            <a:xfrm>
              <a:off x="4526187" y="5733166"/>
              <a:ext cx="3580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40154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请给我们课程一个五星好评</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7" name="组合 16"/>
          <p:cNvGrpSpPr/>
          <p:nvPr/>
        </p:nvGrpSpPr>
        <p:grpSpPr>
          <a:xfrm>
            <a:off x="6261835" y="279297"/>
            <a:ext cx="3930862" cy="368300"/>
            <a:chOff x="4060522" y="5638470"/>
            <a:chExt cx="3930862" cy="368300"/>
          </a:xfrm>
        </p:grpSpPr>
        <p:grpSp>
          <p:nvGrpSpPr>
            <p:cNvPr id="18" name="PA_组合 14"/>
            <p:cNvGrpSpPr/>
            <p:nvPr>
              <p:custDataLst>
                <p:tags r:id="rId3"/>
              </p:custDataLst>
            </p:nvPr>
          </p:nvGrpSpPr>
          <p:grpSpPr bwMode="auto">
            <a:xfrm>
              <a:off x="4060522" y="5643136"/>
              <a:ext cx="360000" cy="360000"/>
              <a:chOff x="4248" y="3024"/>
              <a:chExt cx="600" cy="599"/>
            </a:xfrm>
          </p:grpSpPr>
          <p:sp>
            <p:nvSpPr>
              <p:cNvPr id="2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21" name="Group 16"/>
              <p:cNvGrpSpPr/>
              <p:nvPr/>
            </p:nvGrpSpPr>
            <p:grpSpPr bwMode="auto">
              <a:xfrm>
                <a:off x="4441" y="3144"/>
                <a:ext cx="215" cy="345"/>
                <a:chOff x="4441" y="3144"/>
                <a:chExt cx="215" cy="345"/>
              </a:xfrm>
            </p:grpSpPr>
            <p:sp>
              <p:nvSpPr>
                <p:cNvPr id="2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9" name="PA_文本框 20"/>
            <p:cNvSpPr txBox="1">
              <a:spLocks noChangeArrowheads="1"/>
            </p:cNvSpPr>
            <p:nvPr>
              <p:custDataLst>
                <p:tags r:id="rId4"/>
              </p:custDataLst>
            </p:nvPr>
          </p:nvSpPr>
          <p:spPr bwMode="auto">
            <a:xfrm>
              <a:off x="4411254" y="5638470"/>
              <a:ext cx="3580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5"/>
                </a:rPr>
                <a:t>课程</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 name="TextBox 5"/>
          <p:cNvSpPr txBox="1"/>
          <p:nvPr/>
        </p:nvSpPr>
        <p:spPr>
          <a:xfrm>
            <a:off x="1273305" y="4865282"/>
            <a:ext cx="9417963" cy="707886"/>
          </a:xfrm>
          <a:prstGeom prst="rect">
            <a:avLst/>
          </a:prstGeom>
          <a:noFill/>
        </p:spPr>
        <p:txBody>
          <a:bodyPr wrap="none" rtlCol="0">
            <a:spAutoFit/>
          </a:bodyPr>
          <a:lstStyle/>
          <a:p>
            <a:r>
              <a:rPr lang="zh-CN" altLang="en-US" sz="4000" b="1">
                <a:solidFill>
                  <a:srgbClr val="7030A0"/>
                </a:solidFill>
                <a:latin typeface="微软雅黑" panose="020B0503020204020204" pitchFamily="34" charset="-122"/>
                <a:ea typeface="微软雅黑" panose="020B0503020204020204" pitchFamily="34" charset="-122"/>
              </a:rPr>
              <a:t>你的</a:t>
            </a:r>
            <a:r>
              <a:rPr lang="zh-CN" altLang="en-US" sz="4000" b="1" smtClean="0">
                <a:solidFill>
                  <a:srgbClr val="7030A0"/>
                </a:solidFill>
                <a:latin typeface="微软雅黑" panose="020B0503020204020204" pitchFamily="34" charset="-122"/>
                <a:ea typeface="微软雅黑" panose="020B0503020204020204" pitchFamily="34" charset="-122"/>
              </a:rPr>
              <a:t>好评是享学前行最大的动力，谢谢！</a:t>
            </a:r>
            <a:endParaRPr lang="zh-CN" altLang="en-US" sz="4000" b="1">
              <a:solidFill>
                <a:srgbClr val="7030A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1784" y="1035512"/>
            <a:ext cx="8399463" cy="3886200"/>
            <a:chOff x="1250469" y="1333025"/>
            <a:chExt cx="8399463" cy="3886200"/>
          </a:xfrm>
        </p:grpSpPr>
        <p:grpSp>
          <p:nvGrpSpPr>
            <p:cNvPr id="4" name="组合 3"/>
            <p:cNvGrpSpPr/>
            <p:nvPr/>
          </p:nvGrpSpPr>
          <p:grpSpPr>
            <a:xfrm>
              <a:off x="1250469" y="1333025"/>
              <a:ext cx="8399463" cy="3886200"/>
              <a:chOff x="1754333" y="1485900"/>
              <a:chExt cx="8399463" cy="3886200"/>
            </a:xfrm>
          </p:grpSpPr>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333" y="1485900"/>
                <a:ext cx="8399463"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5762626" y="3557587"/>
                <a:ext cx="3541712" cy="1292952"/>
                <a:chOff x="5762626" y="3557587"/>
                <a:chExt cx="3541712" cy="1292952"/>
              </a:xfrm>
            </p:grpSpPr>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9776" y="3557587"/>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2626" y="4036152"/>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2626" y="4307614"/>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717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5912" y="3263675"/>
              <a:ext cx="3524250" cy="143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48405" y="365125"/>
            <a:ext cx="3123565" cy="1781175"/>
          </a:xfrm>
          <a:prstGeom prst="rect">
            <a:avLst/>
          </a:prstGeom>
        </p:spPr>
      </p:pic>
      <p:sp>
        <p:nvSpPr>
          <p:cNvPr id="3" name="下箭头 2"/>
          <p:cNvSpPr/>
          <p:nvPr/>
        </p:nvSpPr>
        <p:spPr>
          <a:xfrm>
            <a:off x="5046345" y="2162175"/>
            <a:ext cx="424815" cy="1202055"/>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540760" y="3631565"/>
            <a:ext cx="4067810" cy="1322070"/>
          </a:xfrm>
          <a:prstGeom prst="rect">
            <a:avLst/>
          </a:prstGeom>
          <a:noFill/>
        </p:spPr>
        <p:txBody>
          <a:bodyPr wrap="square" rtlCol="0">
            <a:spAutoFit/>
          </a:bodyPr>
          <a:p>
            <a:r>
              <a:rPr lang="zh-CN" altLang="en-US" sz="4000">
                <a:solidFill>
                  <a:schemeClr val="accent1"/>
                </a:solidFill>
                <a:effectLst>
                  <a:outerShdw blurRad="38100" dist="25400" dir="5400000" algn="ctr" rotWithShape="0">
                    <a:srgbClr val="6E747A">
                      <a:alpha val="43000"/>
                    </a:srgbClr>
                  </a:outerShdw>
                </a:effectLst>
              </a:rPr>
              <a:t>积硅步以致千里</a:t>
            </a:r>
            <a:endParaRPr lang="zh-CN" altLang="en-US" sz="4000">
              <a:solidFill>
                <a:schemeClr val="accent1"/>
              </a:solidFill>
              <a:effectLst>
                <a:outerShdw blurRad="38100" dist="25400" dir="5400000" algn="ctr" rotWithShape="0">
                  <a:srgbClr val="6E747A">
                    <a:alpha val="43000"/>
                  </a:srgbClr>
                </a:outerShdw>
              </a:effectLst>
            </a:endParaRPr>
          </a:p>
          <a:p>
            <a:r>
              <a:rPr lang="zh-CN" altLang="en-US" sz="4000">
                <a:solidFill>
                  <a:schemeClr val="accent1"/>
                </a:solidFill>
                <a:effectLst>
                  <a:outerShdw blurRad="38100" dist="25400" dir="5400000" algn="ctr" rotWithShape="0">
                    <a:srgbClr val="6E747A">
                      <a:alpha val="43000"/>
                    </a:srgbClr>
                  </a:outerShdw>
                </a:effectLst>
              </a:rPr>
              <a:t>积怠惰以致深渊</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476597"/>
            <a:ext cx="3424322" cy="478155"/>
            <a:chOff x="1139058" y="5549903"/>
            <a:chExt cx="3424322" cy="478155"/>
          </a:xfrm>
        </p:grpSpPr>
        <p:grpSp>
          <p:nvGrpSpPr>
            <p:cNvPr id="3" name="PA_组合 23"/>
            <p:cNvGrpSpPr/>
            <p:nvPr>
              <p:custDataLst>
                <p:tags r:id="rId2"/>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8"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3"/>
              </p:custDataLst>
            </p:nvPr>
          </p:nvSpPr>
          <p:spPr bwMode="auto">
            <a:xfrm>
              <a:off x="1397905" y="5549903"/>
              <a:ext cx="3165475"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40000"/>
                </a:lnSpc>
              </a:pPr>
              <a:r>
                <a:rPr lang="zh-CN" altLang="en-US" dirty="0" smtClean="0">
                  <a:latin typeface="微软雅黑" panose="020B0503020204020204" pitchFamily="34" charset="-122"/>
                  <a:ea typeface="微软雅黑" panose="020B0503020204020204" pitchFamily="34" charset="-122"/>
                </a:rPr>
                <a:t>主讲老师</a:t>
              </a:r>
              <a:r>
                <a:rPr lang="en-US" altLang="zh-CN" dirty="0" smtClean="0">
                  <a:latin typeface="微软雅黑" panose="020B0503020204020204" pitchFamily="34" charset="-122"/>
                  <a:ea typeface="微软雅黑" panose="020B0503020204020204" pitchFamily="34" charset="-122"/>
                </a:rPr>
                <a:t>Zero</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等线" panose="02010600030101010101" charset="-122"/>
                </a:rPr>
                <a:t>2124346685</a:t>
              </a:r>
              <a:endParaRPr lang="en-US" altLang="zh-CN" dirty="0">
                <a:latin typeface="微软雅黑" panose="020B0503020204020204" pitchFamily="34" charset="-122"/>
                <a:ea typeface="微软雅黑" panose="020B0503020204020204" pitchFamily="34" charset="-122"/>
                <a:sym typeface="等线" panose="02010600030101010101" charset="-122"/>
              </a:endParaRPr>
            </a:p>
          </p:txBody>
        </p:sp>
      </p:grpSp>
      <p:grpSp>
        <p:nvGrpSpPr>
          <p:cNvPr id="9" name="组合 2"/>
          <p:cNvGrpSpPr/>
          <p:nvPr/>
        </p:nvGrpSpPr>
        <p:grpSpPr>
          <a:xfrm>
            <a:off x="6359105" y="5531207"/>
            <a:ext cx="3930862" cy="368300"/>
            <a:chOff x="4060522" y="5638470"/>
            <a:chExt cx="3930862" cy="368300"/>
          </a:xfrm>
        </p:grpSpPr>
        <p:grpSp>
          <p:nvGrpSpPr>
            <p:cNvPr id="10" name="PA_组合 14"/>
            <p:cNvGrpSpPr/>
            <p:nvPr>
              <p:custDataLst>
                <p:tags r:id="rId4"/>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5"/>
              </p:custDataLst>
            </p:nvPr>
          </p:nvSpPr>
          <p:spPr bwMode="auto">
            <a:xfrm>
              <a:off x="4411254" y="5638470"/>
              <a:ext cx="3580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dirty="0">
                <a:latin typeface="微软雅黑" panose="020B0503020204020204" pitchFamily="34" charset="-122"/>
                <a:ea typeface="微软雅黑" panose="020B0503020204020204" pitchFamily="34" charset="-122"/>
              </a:endParaRPr>
            </a:p>
          </p:txBody>
        </p:sp>
      </p:grpSp>
      <p:grpSp>
        <p:nvGrpSpPr>
          <p:cNvPr id="12" name="PA_组合 20"/>
          <p:cNvGrpSpPr/>
          <p:nvPr>
            <p:custDataLst>
              <p:tags r:id="rId6"/>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3" name="组合 48"/>
          <p:cNvGrpSpPr/>
          <p:nvPr/>
        </p:nvGrpSpPr>
        <p:grpSpPr>
          <a:xfrm>
            <a:off x="3411209" y="429583"/>
            <a:ext cx="5296253" cy="5015263"/>
            <a:chOff x="2666060" y="1779854"/>
            <a:chExt cx="4914727" cy="4653979"/>
          </a:xfrm>
        </p:grpSpPr>
        <p:sp>
          <p:nvSpPr>
            <p:cNvPr id="50" name="任意多边形: 形状 11"/>
            <p:cNvSpPr/>
            <p:nvPr/>
          </p:nvSpPr>
          <p:spPr>
            <a:xfrm>
              <a:off x="3099814" y="192397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10"/>
            <p:cNvSpPr/>
            <p:nvPr/>
          </p:nvSpPr>
          <p:spPr>
            <a:xfrm>
              <a:off x="3099814" y="2052932"/>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12"/>
            <p:cNvSpPr/>
            <p:nvPr/>
          </p:nvSpPr>
          <p:spPr>
            <a:xfrm>
              <a:off x="3533568" y="212499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13"/>
            <p:cNvSpPr/>
            <p:nvPr/>
          </p:nvSpPr>
          <p:spPr>
            <a:xfrm>
              <a:off x="2666060" y="1980870"/>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14"/>
            <p:cNvSpPr/>
            <p:nvPr/>
          </p:nvSpPr>
          <p:spPr>
            <a:xfrm>
              <a:off x="3099814" y="225394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15"/>
            <p:cNvSpPr/>
            <p:nvPr/>
          </p:nvSpPr>
          <p:spPr>
            <a:xfrm>
              <a:off x="3316691" y="177985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16"/>
            <p:cNvSpPr/>
            <p:nvPr/>
          </p:nvSpPr>
          <p:spPr>
            <a:xfrm>
              <a:off x="3533568" y="1980870"/>
              <a:ext cx="3909150" cy="415345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784790" y="4932746"/>
              <a:ext cx="795997" cy="79599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224667" y="5906881"/>
              <a:ext cx="526952" cy="526952"/>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969254" y="1837290"/>
              <a:ext cx="361967" cy="36196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21"/>
          <p:cNvSpPr txBox="1"/>
          <p:nvPr/>
        </p:nvSpPr>
        <p:spPr>
          <a:xfrm>
            <a:off x="3339259" y="1645369"/>
            <a:ext cx="5433266" cy="1477328"/>
          </a:xfrm>
          <a:prstGeom prst="rect">
            <a:avLst/>
          </a:prstGeom>
          <a:noFill/>
        </p:spPr>
        <p:txBody>
          <a:bodyPr wrap="square" rtlCol="0">
            <a:spAutoFit/>
          </a:bodyPr>
          <a:lstStyle/>
          <a:p>
            <a:pPr algn="ctr"/>
            <a:r>
              <a:rPr lang="zh-CN" altLang="en-US" sz="5400" smtClean="0">
                <a:solidFill>
                  <a:schemeClr val="bg1"/>
                </a:solidFill>
                <a:ea typeface="微软雅黑" panose="020B0503020204020204" pitchFamily="34" charset="-122"/>
              </a:rPr>
              <a:t>享学课堂  </a:t>
            </a:r>
            <a:endParaRPr lang="en-US" altLang="zh-CN" sz="5400" smtClean="0">
              <a:solidFill>
                <a:schemeClr val="bg1"/>
              </a:solidFill>
              <a:ea typeface="微软雅黑" panose="020B0503020204020204" pitchFamily="34" charset="-122"/>
            </a:endParaRPr>
          </a:p>
          <a:p>
            <a:pPr algn="ctr"/>
            <a:r>
              <a:rPr lang="zh-CN" altLang="en-US" sz="3600" smtClean="0">
                <a:solidFill>
                  <a:schemeClr val="bg1"/>
                </a:solidFill>
                <a:ea typeface="微软雅黑" panose="020B0503020204020204" pitchFamily="34" charset="-122"/>
              </a:rPr>
              <a:t>   谢谢您的参与！</a:t>
            </a:r>
            <a:endParaRPr lang="zh-CN" altLang="en-US" sz="3600" smtClean="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to=""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to="" calcmode="lin" valueType="num">
                                      <p:cBhvr>
                                        <p:cTn id="1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anim calcmode="lin" valueType="num">
                                      <p:cBhvr>
                                        <p:cTn id="20" dur="1000" fill="hold"/>
                                        <p:tgtEl>
                                          <p:spTgt spid="60"/>
                                        </p:tgtEl>
                                        <p:attrNameLst>
                                          <p:attrName>ppt_x</p:attrName>
                                        </p:attrNameLst>
                                      </p:cBhvr>
                                      <p:tavLst>
                                        <p:tav tm="0">
                                          <p:val>
                                            <p:strVal val="#ppt_x"/>
                                          </p:val>
                                        </p:tav>
                                        <p:tav tm="100000">
                                          <p:val>
                                            <p:strVal val="#ppt_x"/>
                                          </p:val>
                                        </p:tav>
                                      </p:tavLst>
                                    </p:anim>
                                    <p:anim calcmode="lin" valueType="num">
                                      <p:cBhvr>
                                        <p:cTn id="21" dur="1000" fill="hold"/>
                                        <p:tgtEl>
                                          <p:spTgt spid="6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为什么选择开源项目</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13385" y="1647190"/>
            <a:ext cx="1249680" cy="521970"/>
          </a:xfrm>
          <a:prstGeom prst="rect">
            <a:avLst/>
          </a:prstGeom>
          <a:noFill/>
        </p:spPr>
        <p:txBody>
          <a:bodyPr wrap="none" rtlCol="0">
            <a:spAutoFit/>
            <a:scene3d>
              <a:camera prst="orthographicFront"/>
              <a:lightRig rig="threePt" dir="t"/>
            </a:scene3d>
          </a:bodyPr>
          <a:p>
            <a:r>
              <a:rPr lang="zh-CN" altLang="en-US" sz="2800">
                <a:ln/>
                <a:solidFill>
                  <a:schemeClr val="accent1"/>
                </a:solidFill>
                <a:effectLst>
                  <a:outerShdw blurRad="38100" dist="25400" dir="5400000" algn="ctr" rotWithShape="0">
                    <a:srgbClr val="6E747A">
                      <a:alpha val="43000"/>
                    </a:srgbClr>
                  </a:outerShdw>
                </a:effectLst>
              </a:rPr>
              <a:t>理由：</a:t>
            </a:r>
            <a:endParaRPr lang="zh-CN" altLang="en-US" sz="2800">
              <a:ln/>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413385" y="2407285"/>
            <a:ext cx="2540000" cy="368300"/>
          </a:xfrm>
          <a:prstGeom prst="rect">
            <a:avLst/>
          </a:prstGeom>
          <a:noFill/>
        </p:spPr>
        <p:txBody>
          <a:bodyPr wrap="square" rtlCol="0" anchor="t">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1. 快速开发</a:t>
            </a:r>
            <a:endParaRPr lang="zh-CN" altLang="en-US">
              <a:ln w="22225">
                <a:solidFill>
                  <a:schemeClr val="accent2"/>
                </a:solidFill>
                <a:prstDash val="solid"/>
              </a:ln>
              <a:solidFill>
                <a:schemeClr val="accent2">
                  <a:lumMod val="40000"/>
                  <a:lumOff val="60000"/>
                </a:schemeClr>
              </a:solidFill>
              <a:effectLst/>
            </a:endParaRPr>
          </a:p>
        </p:txBody>
      </p:sp>
      <p:sp>
        <p:nvSpPr>
          <p:cNvPr id="9" name="文本框 8"/>
          <p:cNvSpPr txBox="1"/>
          <p:nvPr/>
        </p:nvSpPr>
        <p:spPr>
          <a:xfrm>
            <a:off x="413385" y="3100705"/>
            <a:ext cx="2540000" cy="368300"/>
          </a:xfrm>
          <a:prstGeom prst="rect">
            <a:avLst/>
          </a:prstGeom>
          <a:noFill/>
        </p:spPr>
        <p:txBody>
          <a:bodyPr wrap="square" rtlCol="0" anchor="t">
            <a:spAutoFit/>
            <a:scene3d>
              <a:camera prst="orthographicFront"/>
              <a:lightRig rig="threePt" dir="t"/>
            </a:scene3d>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 站在巨人的肩膀上</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文本框 9"/>
          <p:cNvSpPr txBox="1"/>
          <p:nvPr/>
        </p:nvSpPr>
        <p:spPr>
          <a:xfrm>
            <a:off x="413385" y="3832860"/>
            <a:ext cx="2540000" cy="368300"/>
          </a:xfrm>
          <a:prstGeom prst="rect">
            <a:avLst/>
          </a:prstGeom>
          <a:noFill/>
        </p:spPr>
        <p:txBody>
          <a:bodyPr wrap="square" rtlCol="0" anchor="t">
            <a:spAutoFit/>
            <a:scene3d>
              <a:camera prst="orthographicFront"/>
              <a:lightRig rig="soft" dir="t">
                <a:rot lat="0" lon="0" rev="15600000"/>
              </a:lightRig>
            </a:scene3d>
            <a:sp3d extrusionH="57150" prstMaterial="softEdge">
              <a:bevelT w="25400" h="38100"/>
            </a:sp3d>
          </a:bodyPr>
          <a:p>
            <a:r>
              <a:rPr lang="zh-CN" altLang="en-US">
                <a:ln/>
                <a:solidFill>
                  <a:schemeClr val="accent4"/>
                </a:solidFill>
                <a:effectLst/>
              </a:rPr>
              <a:t>3. 大众的智慧</a:t>
            </a:r>
            <a:endParaRPr lang="zh-CN" altLang="en-US">
              <a:ln/>
              <a:solidFill>
                <a:schemeClr val="accent4"/>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65480" y="1627505"/>
            <a:ext cx="3270885" cy="398780"/>
          </a:xfrm>
          <a:prstGeom prst="rect">
            <a:avLst/>
          </a:prstGeom>
          <a:noFill/>
        </p:spPr>
        <p:txBody>
          <a:bodyPr wrap="square" rtlCol="0" anchor="t">
            <a:spAutoFit/>
            <a:scene3d>
              <a:camera prst="orthographicFront"/>
              <a:lightRig rig="threePt" dir="t"/>
            </a:scene3d>
          </a:bodyPr>
          <a:p>
            <a:r>
              <a:rPr lang="zh-CN" altLang="en-US" sz="2000">
                <a:ln/>
                <a:solidFill>
                  <a:schemeClr val="accent1"/>
                </a:solidFill>
                <a:effectLst>
                  <a:outerShdw blurRad="38100" dist="25400" dir="5400000" algn="ctr" rotWithShape="0">
                    <a:srgbClr val="6E747A">
                      <a:alpha val="43000"/>
                    </a:srgbClr>
                  </a:outerShdw>
                </a:effectLst>
              </a:rPr>
              <a:t>1. Star、Issues </a:t>
            </a:r>
            <a:r>
              <a:rPr lang="zh-CN" altLang="en-US" sz="2000">
                <a:ln/>
                <a:solidFill>
                  <a:schemeClr val="accent1"/>
                </a:solidFill>
                <a:effectLst>
                  <a:outerShdw blurRad="38100" dist="25400" dir="5400000" algn="ctr" rotWithShape="0">
                    <a:srgbClr val="6E747A">
                      <a:alpha val="43000"/>
                    </a:srgbClr>
                  </a:outerShdw>
                </a:effectLst>
                <a:sym typeface="+mn-ea"/>
              </a:rPr>
              <a:t>、</a:t>
            </a:r>
            <a:r>
              <a:rPr lang="zh-CN" altLang="en-US" sz="2000">
                <a:ln/>
                <a:solidFill>
                  <a:schemeClr val="accent1"/>
                </a:solidFill>
                <a:effectLst>
                  <a:outerShdw blurRad="38100" dist="25400" dir="5400000" algn="ctr" rotWithShape="0">
                    <a:srgbClr val="6E747A">
                      <a:alpha val="43000"/>
                    </a:srgbClr>
                  </a:outerShdw>
                </a:effectLst>
              </a:rPr>
              <a:t>产地</a:t>
            </a:r>
            <a:endParaRPr lang="zh-CN" altLang="en-US" sz="2000">
              <a:ln/>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665480" y="2586990"/>
            <a:ext cx="2540000" cy="398780"/>
          </a:xfrm>
          <a:prstGeom prst="rect">
            <a:avLst/>
          </a:prstGeom>
          <a:noFill/>
        </p:spPr>
        <p:txBody>
          <a:bodyPr wrap="square" rtlCol="0" anchor="t">
            <a:spAutoFit/>
            <a:scene3d>
              <a:camera prst="orthographicFront"/>
              <a:lightRig rig="threePt" dir="t"/>
            </a:scene3d>
          </a:bodyPr>
          <a:p>
            <a:r>
              <a:rPr lang="zh-CN" altLang="en-US" sz="2000">
                <a:ln/>
                <a:solidFill>
                  <a:schemeClr val="accent1"/>
                </a:solidFill>
                <a:effectLst>
                  <a:outerShdw blurRad="38100" dist="25400" dir="5400000" algn="ctr" rotWithShape="0">
                    <a:srgbClr val="6E747A">
                      <a:alpha val="43000"/>
                    </a:srgbClr>
                  </a:outerShdw>
                </a:effectLst>
              </a:rPr>
              <a:t>2. 文档</a:t>
            </a:r>
            <a:endParaRPr lang="zh-CN" altLang="en-US" sz="2000">
              <a:ln/>
              <a:solidFill>
                <a:schemeClr val="accent1"/>
              </a:solidFill>
              <a:effectLst>
                <a:outerShdw blurRad="38100" dist="25400" dir="5400000" algn="ctr" rotWithShape="0">
                  <a:srgbClr val="6E747A">
                    <a:alpha val="43000"/>
                  </a:srgbClr>
                </a:outerShdw>
              </a:effectLst>
            </a:endParaRPr>
          </a:p>
        </p:txBody>
      </p:sp>
      <p:sp>
        <p:nvSpPr>
          <p:cNvPr id="7" name="文本框 6"/>
          <p:cNvSpPr txBox="1"/>
          <p:nvPr/>
        </p:nvSpPr>
        <p:spPr>
          <a:xfrm>
            <a:off x="665480" y="3546475"/>
            <a:ext cx="2540000" cy="398780"/>
          </a:xfrm>
          <a:prstGeom prst="rect">
            <a:avLst/>
          </a:prstGeom>
          <a:noFill/>
        </p:spPr>
        <p:txBody>
          <a:bodyPr wrap="square" rtlCol="0" anchor="t">
            <a:spAutoFit/>
            <a:scene3d>
              <a:camera prst="orthographicFront"/>
              <a:lightRig rig="threePt" dir="t"/>
            </a:scene3d>
          </a:bodyPr>
          <a:p>
            <a:r>
              <a:rPr lang="zh-CN" altLang="en-US" sz="2000">
                <a:ln/>
                <a:solidFill>
                  <a:schemeClr val="accent1"/>
                </a:solidFill>
                <a:effectLst>
                  <a:outerShdw blurRad="38100" dist="25400" dir="5400000" algn="ctr" rotWithShape="0">
                    <a:srgbClr val="6E747A">
                      <a:alpha val="43000"/>
                    </a:srgbClr>
                  </a:outerShdw>
                </a:effectLst>
              </a:rPr>
              <a:t>3. 搞懂原理特性</a:t>
            </a:r>
            <a:endParaRPr lang="zh-CN" altLang="en-US" sz="2000">
              <a:ln/>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665480" y="4505960"/>
            <a:ext cx="3271520" cy="398780"/>
          </a:xfrm>
          <a:prstGeom prst="rect">
            <a:avLst/>
          </a:prstGeom>
          <a:noFill/>
        </p:spPr>
        <p:txBody>
          <a:bodyPr wrap="square" rtlCol="0" anchor="t">
            <a:spAutoFit/>
            <a:scene3d>
              <a:camera prst="orthographicFront"/>
              <a:lightRig rig="threePt" dir="t"/>
            </a:scene3d>
          </a:bodyPr>
          <a:p>
            <a:r>
              <a:rPr lang="zh-CN" altLang="en-US" sz="2000">
                <a:ln/>
                <a:solidFill>
                  <a:schemeClr val="accent1"/>
                </a:solidFill>
                <a:effectLst>
                  <a:outerShdw blurRad="38100" dist="25400" dir="5400000" algn="ctr" rotWithShape="0">
                    <a:srgbClr val="6E747A">
                      <a:alpha val="43000"/>
                    </a:srgbClr>
                  </a:outerShdw>
                </a:effectLst>
              </a:rPr>
              <a:t>4. 业务场景，竞品分析</a:t>
            </a:r>
            <a:endParaRPr lang="zh-CN" altLang="en-US" sz="200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5" name="图片 4" descr="FTQ3}ZXNE}ENGFV84(O@A]8"/>
          <p:cNvPicPr>
            <a:picLocks noChangeAspect="1"/>
          </p:cNvPicPr>
          <p:nvPr/>
        </p:nvPicPr>
        <p:blipFill>
          <a:blip r:embed="rId2"/>
          <a:stretch>
            <a:fillRect/>
          </a:stretch>
        </p:blipFill>
        <p:spPr>
          <a:xfrm>
            <a:off x="554990" y="1419225"/>
            <a:ext cx="8691880" cy="4608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ROZE4_SQ)IA${7AB8[RBKM7"/>
          <p:cNvPicPr>
            <a:picLocks noChangeAspect="1"/>
          </p:cNvPicPr>
          <p:nvPr/>
        </p:nvPicPr>
        <p:blipFill>
          <a:blip r:embed="rId2"/>
          <a:stretch>
            <a:fillRect/>
          </a:stretch>
        </p:blipFill>
        <p:spPr>
          <a:xfrm>
            <a:off x="497205" y="1185545"/>
            <a:ext cx="10058400" cy="5005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1HP{FQ_E`3~PX9`E6M_2U{P"/>
          <p:cNvPicPr>
            <a:picLocks noChangeAspect="1"/>
          </p:cNvPicPr>
          <p:nvPr/>
        </p:nvPicPr>
        <p:blipFill>
          <a:blip r:embed="rId2"/>
          <a:stretch>
            <a:fillRect/>
          </a:stretch>
        </p:blipFill>
        <p:spPr>
          <a:xfrm>
            <a:off x="420370" y="1111250"/>
            <a:ext cx="9867900" cy="5064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00.xml><?xml version="1.0" encoding="utf-8"?>
<p:tagLst xmlns:p="http://schemas.openxmlformats.org/presentationml/2006/main">
  <p:tag name="PA" val="v4.1.3"/>
</p:tagLst>
</file>

<file path=ppt/tags/tag101.xml><?xml version="1.0" encoding="utf-8"?>
<p:tagLst xmlns:p="http://schemas.openxmlformats.org/presentationml/2006/main">
  <p:tag name="PA" val="v4.1.3"/>
</p:tagLst>
</file>

<file path=ppt/tags/tag102.xml><?xml version="1.0" encoding="utf-8"?>
<p:tagLst xmlns:p="http://schemas.openxmlformats.org/presentationml/2006/main">
  <p:tag name="PA" val="v4.1.3"/>
</p:tagLst>
</file>

<file path=ppt/tags/tag103.xml><?xml version="1.0" encoding="utf-8"?>
<p:tagLst xmlns:p="http://schemas.openxmlformats.org/presentationml/2006/main">
  <p:tag name="PA" val="v4.1.3"/>
</p:tagLst>
</file>

<file path=ppt/tags/tag104.xml><?xml version="1.0" encoding="utf-8"?>
<p:tagLst xmlns:p="http://schemas.openxmlformats.org/presentationml/2006/main">
  <p:tag name="PA" val="v4.1.3"/>
</p:tagLst>
</file>

<file path=ppt/tags/tag105.xml><?xml version="1.0" encoding="utf-8"?>
<p:tagLst xmlns:p="http://schemas.openxmlformats.org/presentationml/2006/main">
  <p:tag name="PA" val="v4.1.3"/>
</p:tagLst>
</file>

<file path=ppt/tags/tag106.xml><?xml version="1.0" encoding="utf-8"?>
<p:tagLst xmlns:p="http://schemas.openxmlformats.org/presentationml/2006/main">
  <p:tag name="PA" val="v4.1.3"/>
</p:tagLst>
</file>

<file path=ppt/tags/tag107.xml><?xml version="1.0" encoding="utf-8"?>
<p:tagLst xmlns:p="http://schemas.openxmlformats.org/presentationml/2006/main">
  <p:tag name="PA" val="v4.1.3"/>
</p:tagLst>
</file>

<file path=ppt/tags/tag108.xml><?xml version="1.0" encoding="utf-8"?>
<p:tagLst xmlns:p="http://schemas.openxmlformats.org/presentationml/2006/main">
  <p:tag name="PA" val="v4.1.3"/>
</p:tagLst>
</file>

<file path=ppt/tags/tag109.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10.xml><?xml version="1.0" encoding="utf-8"?>
<p:tagLst xmlns:p="http://schemas.openxmlformats.org/presentationml/2006/main">
  <p:tag name="PA" val="v4.1.3"/>
</p:tagLst>
</file>

<file path=ppt/tags/tag111.xml><?xml version="1.0" encoding="utf-8"?>
<p:tagLst xmlns:p="http://schemas.openxmlformats.org/presentationml/2006/main">
  <p:tag name="PA" val="v4.1.3"/>
</p:tagLst>
</file>

<file path=ppt/tags/tag112.xml><?xml version="1.0" encoding="utf-8"?>
<p:tagLst xmlns:p="http://schemas.openxmlformats.org/presentationml/2006/main">
  <p:tag name="PA" val="v4.1.3"/>
</p:tagLst>
</file>

<file path=ppt/tags/tag113.xml><?xml version="1.0" encoding="utf-8"?>
<p:tagLst xmlns:p="http://schemas.openxmlformats.org/presentationml/2006/main">
  <p:tag name="PA" val="v4.1.3"/>
</p:tagLst>
</file>

<file path=ppt/tags/tag114.xml><?xml version="1.0" encoding="utf-8"?>
<p:tagLst xmlns:p="http://schemas.openxmlformats.org/presentationml/2006/main">
  <p:tag name="PA" val="v4.1.3"/>
</p:tagLst>
</file>

<file path=ppt/tags/tag115.xml><?xml version="1.0" encoding="utf-8"?>
<p:tagLst xmlns:p="http://schemas.openxmlformats.org/presentationml/2006/main">
  <p:tag name="PA" val="v4.1.3"/>
</p:tagLst>
</file>

<file path=ppt/tags/tag116.xml><?xml version="1.0" encoding="utf-8"?>
<p:tagLst xmlns:p="http://schemas.openxmlformats.org/presentationml/2006/main">
  <p:tag name="PA" val="v4.1.3"/>
</p:tagLst>
</file>

<file path=ppt/tags/tag117.xml><?xml version="1.0" encoding="utf-8"?>
<p:tagLst xmlns:p="http://schemas.openxmlformats.org/presentationml/2006/main">
  <p:tag name="PA" val="v4.1.3"/>
</p:tagLst>
</file>

<file path=ppt/tags/tag118.xml><?xml version="1.0" encoding="utf-8"?>
<p:tagLst xmlns:p="http://schemas.openxmlformats.org/presentationml/2006/main">
  <p:tag name="PA" val="v4.1.3"/>
</p:tagLst>
</file>

<file path=ppt/tags/tag119.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20.xml><?xml version="1.0" encoding="utf-8"?>
<p:tagLst xmlns:p="http://schemas.openxmlformats.org/presentationml/2006/main">
  <p:tag name="PA" val="v4.1.3"/>
</p:tagLst>
</file>

<file path=ppt/tags/tag121.xml><?xml version="1.0" encoding="utf-8"?>
<p:tagLst xmlns:p="http://schemas.openxmlformats.org/presentationml/2006/main">
  <p:tag name="PA" val="v4.1.3"/>
</p:tagLst>
</file>

<file path=ppt/tags/tag122.xml><?xml version="1.0" encoding="utf-8"?>
<p:tagLst xmlns:p="http://schemas.openxmlformats.org/presentationml/2006/main">
  <p:tag name="PA" val="v4.1.3"/>
</p:tagLst>
</file>

<file path=ppt/tags/tag123.xml><?xml version="1.0" encoding="utf-8"?>
<p:tagLst xmlns:p="http://schemas.openxmlformats.org/presentationml/2006/main">
  <p:tag name="PA" val="v4.1.3"/>
</p:tagLst>
</file>

<file path=ppt/tags/tag124.xml><?xml version="1.0" encoding="utf-8"?>
<p:tagLst xmlns:p="http://schemas.openxmlformats.org/presentationml/2006/main">
  <p:tag name="PA" val="v4.1.3"/>
</p:tagLst>
</file>

<file path=ppt/tags/tag125.xml><?xml version="1.0" encoding="utf-8"?>
<p:tagLst xmlns:p="http://schemas.openxmlformats.org/presentationml/2006/main">
  <p:tag name="PA" val="v4.1.3"/>
</p:tagLst>
</file>

<file path=ppt/tags/tag126.xml><?xml version="1.0" encoding="utf-8"?>
<p:tagLst xmlns:p="http://schemas.openxmlformats.org/presentationml/2006/main">
  <p:tag name="PA" val="v4.1.3"/>
</p:tagLst>
</file>

<file path=ppt/tags/tag127.xml><?xml version="1.0" encoding="utf-8"?>
<p:tagLst xmlns:p="http://schemas.openxmlformats.org/presentationml/2006/main">
  <p:tag name="PA" val="v4.1.3"/>
</p:tagLst>
</file>

<file path=ppt/tags/tag128.xml><?xml version="1.0" encoding="utf-8"?>
<p:tagLst xmlns:p="http://schemas.openxmlformats.org/presentationml/2006/main">
  <p:tag name="PA" val="v4.1.3"/>
</p:tagLst>
</file>

<file path=ppt/tags/tag129.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30.xml><?xml version="1.0" encoding="utf-8"?>
<p:tagLst xmlns:p="http://schemas.openxmlformats.org/presentationml/2006/main">
  <p:tag name="PA" val="v4.1.3"/>
</p:tagLst>
</file>

<file path=ppt/tags/tag131.xml><?xml version="1.0" encoding="utf-8"?>
<p:tagLst xmlns:p="http://schemas.openxmlformats.org/presentationml/2006/main">
  <p:tag name="PA" val="v4.1.3"/>
</p:tagLst>
</file>

<file path=ppt/tags/tag132.xml><?xml version="1.0" encoding="utf-8"?>
<p:tagLst xmlns:p="http://schemas.openxmlformats.org/presentationml/2006/main">
  <p:tag name="PA" val="v4.1.3"/>
</p:tagLst>
</file>

<file path=ppt/tags/tag133.xml><?xml version="1.0" encoding="utf-8"?>
<p:tagLst xmlns:p="http://schemas.openxmlformats.org/presentationml/2006/main">
  <p:tag name="PA" val="v4.1.3"/>
</p:tagLst>
</file>

<file path=ppt/tags/tag134.xml><?xml version="1.0" encoding="utf-8"?>
<p:tagLst xmlns:p="http://schemas.openxmlformats.org/presentationml/2006/main">
  <p:tag name="PA" val="v4.1.3"/>
</p:tagLst>
</file>

<file path=ppt/tags/tag135.xml><?xml version="1.0" encoding="utf-8"?>
<p:tagLst xmlns:p="http://schemas.openxmlformats.org/presentationml/2006/main">
  <p:tag name="PA" val="v4.1.3"/>
</p:tagLst>
</file>

<file path=ppt/tags/tag136.xml><?xml version="1.0" encoding="utf-8"?>
<p:tagLst xmlns:p="http://schemas.openxmlformats.org/presentationml/2006/main">
  <p:tag name="PA" val="v4.1.3"/>
</p:tagLst>
</file>

<file path=ppt/tags/tag137.xml><?xml version="1.0" encoding="utf-8"?>
<p:tagLst xmlns:p="http://schemas.openxmlformats.org/presentationml/2006/main">
  <p:tag name="PA" val="v4.1.3"/>
</p:tagLst>
</file>

<file path=ppt/tags/tag138.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PA" val="v4.1.3"/>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PA" val="v4.1.3"/>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PA" val="v4.1.3"/>
</p:tagLst>
</file>

<file path=ppt/tags/tag81.xml><?xml version="1.0" encoding="utf-8"?>
<p:tagLst xmlns:p="http://schemas.openxmlformats.org/presentationml/2006/main">
  <p:tag name="PA" val="v4.1.3"/>
</p:tagLst>
</file>

<file path=ppt/tags/tag82.xml><?xml version="1.0" encoding="utf-8"?>
<p:tagLst xmlns:p="http://schemas.openxmlformats.org/presentationml/2006/main">
  <p:tag name="PA" val="v4.1.3"/>
</p:tagLst>
</file>

<file path=ppt/tags/tag83.xml><?xml version="1.0" encoding="utf-8"?>
<p:tagLst xmlns:p="http://schemas.openxmlformats.org/presentationml/2006/main">
  <p:tag name="PA" val="v4.1.3"/>
</p:tagLst>
</file>

<file path=ppt/tags/tag84.xml><?xml version="1.0" encoding="utf-8"?>
<p:tagLst xmlns:p="http://schemas.openxmlformats.org/presentationml/2006/main">
  <p:tag name="PA" val="v4.1.3"/>
</p:tagLst>
</file>

<file path=ppt/tags/tag85.xml><?xml version="1.0" encoding="utf-8"?>
<p:tagLst xmlns:p="http://schemas.openxmlformats.org/presentationml/2006/main">
  <p:tag name="PA" val="v4.1.3"/>
</p:tagLst>
</file>

<file path=ppt/tags/tag86.xml><?xml version="1.0" encoding="utf-8"?>
<p:tagLst xmlns:p="http://schemas.openxmlformats.org/presentationml/2006/main">
  <p:tag name="PA" val="v4.1.3"/>
</p:tagLst>
</file>

<file path=ppt/tags/tag87.xml><?xml version="1.0" encoding="utf-8"?>
<p:tagLst xmlns:p="http://schemas.openxmlformats.org/presentationml/2006/main">
  <p:tag name="PA" val="v4.1.3"/>
</p:tagLst>
</file>

<file path=ppt/tags/tag88.xml><?xml version="1.0" encoding="utf-8"?>
<p:tagLst xmlns:p="http://schemas.openxmlformats.org/presentationml/2006/main">
  <p:tag name="PA" val="v4.1.3"/>
</p:tagLst>
</file>

<file path=ppt/tags/tag89.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ags/tag90.xml><?xml version="1.0" encoding="utf-8"?>
<p:tagLst xmlns:p="http://schemas.openxmlformats.org/presentationml/2006/main">
  <p:tag name="PA" val="v4.1.3"/>
</p:tagLst>
</file>

<file path=ppt/tags/tag91.xml><?xml version="1.0" encoding="utf-8"?>
<p:tagLst xmlns:p="http://schemas.openxmlformats.org/presentationml/2006/main">
  <p:tag name="PA" val="v4.1.3"/>
</p:tagLst>
</file>

<file path=ppt/tags/tag92.xml><?xml version="1.0" encoding="utf-8"?>
<p:tagLst xmlns:p="http://schemas.openxmlformats.org/presentationml/2006/main">
  <p:tag name="PA" val="v4.1.3"/>
</p:tagLst>
</file>

<file path=ppt/tags/tag93.xml><?xml version="1.0" encoding="utf-8"?>
<p:tagLst xmlns:p="http://schemas.openxmlformats.org/presentationml/2006/main">
  <p:tag name="PA" val="v4.1.3"/>
</p:tagLst>
</file>

<file path=ppt/tags/tag94.xml><?xml version="1.0" encoding="utf-8"?>
<p:tagLst xmlns:p="http://schemas.openxmlformats.org/presentationml/2006/main">
  <p:tag name="PA" val="v4.1.3"/>
</p:tagLst>
</file>

<file path=ppt/tags/tag95.xml><?xml version="1.0" encoding="utf-8"?>
<p:tagLst xmlns:p="http://schemas.openxmlformats.org/presentationml/2006/main">
  <p:tag name="PA" val="v4.1.3"/>
</p:tagLst>
</file>

<file path=ppt/tags/tag96.xml><?xml version="1.0" encoding="utf-8"?>
<p:tagLst xmlns:p="http://schemas.openxmlformats.org/presentationml/2006/main">
  <p:tag name="PA" val="v4.1.3"/>
</p:tagLst>
</file>

<file path=ppt/tags/tag97.xml><?xml version="1.0" encoding="utf-8"?>
<p:tagLst xmlns:p="http://schemas.openxmlformats.org/presentationml/2006/main">
  <p:tag name="PA" val="v4.1.3"/>
</p:tagLst>
</file>

<file path=ppt/tags/tag98.xml><?xml version="1.0" encoding="utf-8"?>
<p:tagLst xmlns:p="http://schemas.openxmlformats.org/presentationml/2006/main">
  <p:tag name="PA" val="v4.1.3"/>
</p:tagLst>
</file>

<file path=ppt/tags/tag9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5507</Words>
  <Application>WPS 演示</Application>
  <PresentationFormat>宽屏</PresentationFormat>
  <Paragraphs>633</Paragraphs>
  <Slides>48</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48</vt:i4>
      </vt:variant>
    </vt:vector>
  </HeadingPairs>
  <TitlesOfParts>
    <vt:vector size="66" baseType="lpstr">
      <vt:lpstr>Arial</vt:lpstr>
      <vt:lpstr>宋体</vt:lpstr>
      <vt:lpstr>Wingdings</vt:lpstr>
      <vt:lpstr>微软雅黑</vt:lpstr>
      <vt:lpstr>Calibri</vt:lpstr>
      <vt:lpstr>等线</vt:lpstr>
      <vt:lpstr>Clear Sans Light</vt:lpstr>
      <vt:lpstr>Yu Gothic UI Light</vt:lpstr>
      <vt:lpstr>Times New Roman</vt:lpstr>
      <vt:lpstr>Impact</vt:lpstr>
      <vt:lpstr>Arial Unicode MS</vt:lpstr>
      <vt:lpstr>Source Sans Pro</vt:lpstr>
      <vt:lpstr>Roboto condensed</vt:lpstr>
      <vt:lpstr>等线 Light</vt:lpstr>
      <vt:lpstr>Segoe Print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Zero</cp:lastModifiedBy>
  <cp:revision>5117</cp:revision>
  <dcterms:created xsi:type="dcterms:W3CDTF">2016-08-30T15:34:00Z</dcterms:created>
  <dcterms:modified xsi:type="dcterms:W3CDTF">2019-03-07T08:08:04Z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