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</p:sldMasterIdLst>
  <p:notesMasterIdLst>
    <p:notesMasterId r:id="rId31"/>
  </p:notesMasterIdLst>
  <p:sldIdLst>
    <p:sldId id="381" r:id="rId5"/>
    <p:sldId id="491" r:id="rId6"/>
    <p:sldId id="298" r:id="rId7"/>
    <p:sldId id="386" r:id="rId8"/>
    <p:sldId id="492" r:id="rId9"/>
    <p:sldId id="387" r:id="rId10"/>
    <p:sldId id="324" r:id="rId11"/>
    <p:sldId id="389" r:id="rId12"/>
    <p:sldId id="493" r:id="rId13"/>
    <p:sldId id="390" r:id="rId14"/>
    <p:sldId id="426" r:id="rId15"/>
    <p:sldId id="311" r:id="rId16"/>
    <p:sldId id="458" r:id="rId17"/>
    <p:sldId id="466" r:id="rId18"/>
    <p:sldId id="325" r:id="rId19"/>
    <p:sldId id="495" r:id="rId20"/>
    <p:sldId id="478" r:id="rId21"/>
    <p:sldId id="485" r:id="rId22"/>
    <p:sldId id="496" r:id="rId23"/>
    <p:sldId id="497" r:id="rId24"/>
    <p:sldId id="479" r:id="rId25"/>
    <p:sldId id="474" r:id="rId26"/>
    <p:sldId id="475" r:id="rId27"/>
    <p:sldId id="476" r:id="rId28"/>
    <p:sldId id="477" r:id="rId29"/>
    <p:sldId id="35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26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97" y="-158"/>
      </p:cViewPr>
      <p:guideLst>
        <p:guide orient="horz" pos="2118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4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4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dirty="0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1666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60000"/>
              </a:lnSpc>
            </a:pPr>
            <a:r>
              <a:rPr sz="3200">
                <a:latin typeface="等线" charset="0"/>
                <a:ea typeface="宋体" panose="02010600030101010101" pitchFamily="2" charset="-122"/>
              </a:rPr>
              <a:t>一节课轻松搞定JVM</a:t>
            </a:r>
            <a:endParaRPr sz="3200">
              <a:latin typeface="等线" charset="0"/>
              <a:ea typeface="宋体" panose="0201060003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sz="3200">
                <a:solidFill>
                  <a:srgbClr val="FF0000"/>
                </a:solidFill>
                <a:latin typeface="等线" charset="0"/>
                <a:ea typeface="宋体" panose="02010600030101010101" pitchFamily="2" charset="-122"/>
              </a:rPr>
              <a:t>15:05</a:t>
            </a:r>
            <a:r>
              <a:rPr lang="zh-CN" sz="3200">
                <a:solidFill>
                  <a:srgbClr val="FF0000"/>
                </a:solidFill>
                <a:latin typeface="等线" charset="0"/>
                <a:ea typeface="宋体" panose="02010600030101010101" pitchFamily="2" charset="-122"/>
              </a:rPr>
              <a:t>正式上课！</a:t>
            </a:r>
            <a:endParaRPr lang="zh-CN" altLang="zh-CN" sz="3200">
              <a:solidFill>
                <a:srgbClr val="FF0000"/>
              </a:solidFill>
              <a:latin typeface="等线" charset="0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75"/>
            <a:ext cx="4044950" cy="368300"/>
            <a:chOff x="1139058" y="5604513"/>
            <a:chExt cx="4045083" cy="36774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68590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虚拟机栈的入栈和出栈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263525" y="932815"/>
            <a:ext cx="936244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局部变量表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一组变量值存储空间，用于存放方法参数和方法内部定义的局部变量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0"/>
          <p:cNvSpPr>
            <a:spLocks noChangeArrowheads="1"/>
          </p:cNvSpPr>
          <p:nvPr/>
        </p:nvSpPr>
        <p:spPr bwMode="auto">
          <a:xfrm>
            <a:off x="263525" y="1945005"/>
            <a:ext cx="7875270" cy="11372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操作数栈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ym typeface="+mn-ea"/>
              </a:rPr>
              <a:t>方法的执行就对应着栈帧在虚拟机栈中入栈和出栈的过程</a:t>
            </a:r>
            <a:r>
              <a:rPr lang="en-US" altLang="zh-CN" sz="1600">
                <a:sym typeface="+mn-ea"/>
              </a:rPr>
              <a:t>(</a:t>
            </a:r>
            <a:r>
              <a:rPr lang="zh-CN" altLang="zh-CN" sz="1600">
                <a:sym typeface="+mn-ea"/>
              </a:rPr>
              <a:t>操作数栈</a:t>
            </a:r>
            <a:r>
              <a:rPr lang="en-US" altLang="zh-CN" sz="1600">
                <a:sym typeface="+mn-ea"/>
              </a:rPr>
              <a:t>)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0000" y="4401185"/>
            <a:ext cx="39782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mtClean="0">
                <a:sym typeface="+mn-ea"/>
              </a:rPr>
              <a:t>public  int calc</a:t>
            </a:r>
            <a:r>
              <a:rPr lang="zh-CN" altLang="en-US" smtClean="0">
                <a:sym typeface="+mn-ea"/>
              </a:rPr>
              <a:t>（）</a:t>
            </a:r>
            <a:r>
              <a:rPr lang="en-US" altLang="zh-CN" smtClean="0">
                <a:sym typeface="+mn-ea"/>
              </a:rPr>
              <a:t>{</a:t>
            </a:r>
            <a:endParaRPr lang="en-US" altLang="zh-CN" smtClean="0"/>
          </a:p>
          <a:p>
            <a:r>
              <a:rPr lang="en-US" altLang="zh-CN" smtClean="0">
                <a:sym typeface="+mn-ea"/>
              </a:rPr>
              <a:t>	int a=100</a:t>
            </a:r>
            <a:r>
              <a:rPr lang="zh-CN" altLang="en-US" smtClean="0">
                <a:sym typeface="+mn-ea"/>
              </a:rPr>
              <a:t>；</a:t>
            </a:r>
            <a:endParaRPr lang="zh-CN" altLang="en-US" smtClean="0"/>
          </a:p>
          <a:p>
            <a:r>
              <a:rPr lang="en-US" altLang="zh-CN" smtClean="0">
                <a:sym typeface="+mn-ea"/>
              </a:rPr>
              <a:t>	int b=200</a:t>
            </a:r>
            <a:r>
              <a:rPr lang="zh-CN" altLang="en-US" smtClean="0">
                <a:sym typeface="+mn-ea"/>
              </a:rPr>
              <a:t>；</a:t>
            </a:r>
            <a:endParaRPr lang="zh-CN" altLang="en-US" smtClean="0"/>
          </a:p>
          <a:p>
            <a:r>
              <a:rPr lang="en-US" altLang="zh-CN" smtClean="0">
                <a:sym typeface="+mn-ea"/>
              </a:rPr>
              <a:t>	int c=300</a:t>
            </a:r>
            <a:r>
              <a:rPr lang="zh-CN" altLang="en-US" smtClean="0">
                <a:sym typeface="+mn-ea"/>
              </a:rPr>
              <a:t>；</a:t>
            </a:r>
            <a:endParaRPr lang="zh-CN" altLang="en-US" smtClean="0"/>
          </a:p>
          <a:p>
            <a:r>
              <a:rPr lang="en-US" altLang="zh-CN" smtClean="0">
                <a:sym typeface="+mn-ea"/>
              </a:rPr>
              <a:t>	return</a:t>
            </a:r>
            <a:r>
              <a:rPr lang="zh-CN" altLang="en-US" smtClean="0">
                <a:sym typeface="+mn-ea"/>
              </a:rPr>
              <a:t>（</a:t>
            </a:r>
            <a:r>
              <a:rPr lang="en-US" altLang="zh-CN" smtClean="0">
                <a:sym typeface="+mn-ea"/>
              </a:rPr>
              <a:t>a+b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 smtClean="0">
                <a:sym typeface="+mn-ea"/>
              </a:rPr>
              <a:t>*c</a:t>
            </a:r>
            <a:r>
              <a:rPr lang="zh-CN" altLang="en-US" smtClean="0">
                <a:sym typeface="+mn-ea"/>
              </a:rPr>
              <a:t>；</a:t>
            </a:r>
            <a:endParaRPr lang="zh-CN" altLang="en-US" smtClean="0"/>
          </a:p>
          <a:p>
            <a:r>
              <a:rPr lang="en-US" altLang="zh-CN" smtClean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263525" y="4760595"/>
            <a:ext cx="787527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代码演练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0"/>
          <p:cNvSpPr>
            <a:spLocks noChangeArrowheads="1"/>
          </p:cNvSpPr>
          <p:nvPr/>
        </p:nvSpPr>
        <p:spPr bwMode="auto">
          <a:xfrm>
            <a:off x="263525" y="2978785"/>
            <a:ext cx="7875270" cy="11372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方法中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对象的实例（多态）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本地方法栈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191135" y="1184275"/>
            <a:ext cx="6071235" cy="181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本地方法栈和虚拟机栈类似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本地方法栈存储的是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91135" y="3351530"/>
            <a:ext cx="6518910" cy="2368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线程私有的区域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JVM运行时数据区完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10" y="781050"/>
            <a:ext cx="4731385" cy="530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2650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方法区和堆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360680" y="993775"/>
            <a:ext cx="6833235" cy="47390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zh-CN" altLang="en-US" sz="20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类信息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静态变量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JDK1.7+</a:t>
            </a:r>
            <a:r>
              <a:rPr lang="zh-CN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移至堆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JIT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编译后的代码等数据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JDK1.7+</a:t>
            </a:r>
            <a:r>
              <a:rPr lang="zh-CN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移至堆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(Heap)</a:t>
            </a:r>
            <a:endParaRPr lang="zh-CN" altLang="en-US" sz="200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sz="1600"/>
              <a:t>存放</a:t>
            </a:r>
            <a:r>
              <a:rPr sz="1600"/>
              <a:t>所有的对象实例和数组</a:t>
            </a:r>
            <a:endParaRPr sz="1600"/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sz="1600"/>
              <a:t>设置</a:t>
            </a:r>
            <a:r>
              <a:rPr lang="zh-CN" sz="1600"/>
              <a:t>参数：启动时分配的内存</a:t>
            </a:r>
            <a:r>
              <a:rPr sz="1600"/>
              <a:t>-Xms</a:t>
            </a:r>
            <a:r>
              <a:rPr lang="zh-CN" sz="1600"/>
              <a:t>，最大内存-Xmx</a:t>
            </a:r>
            <a:endParaRPr lang="zh-CN" sz="2000"/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线程共有的区域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JVM运行时数据区完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540" y="932815"/>
            <a:ext cx="4731385" cy="530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内存模型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(JMM)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360680" y="1263650"/>
            <a:ext cx="540766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JMM</a:t>
            </a:r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运行时数据区的区别？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0"/>
          <p:cNvSpPr>
            <a:spLocks noChangeArrowheads="1"/>
          </p:cNvSpPr>
          <p:nvPr/>
        </p:nvSpPr>
        <p:spPr bwMode="auto">
          <a:xfrm>
            <a:off x="360680" y="2978150"/>
            <a:ext cx="5407660" cy="1260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JMM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中的三个代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新生代、老年代、永久代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元空间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JM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45" y="150495"/>
            <a:ext cx="4606925" cy="5981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0680" y="2056130"/>
            <a:ext cx="5332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JMM</a:t>
            </a:r>
            <a:r>
              <a:rPr lang="zh-CN" altLang="en-US"/>
              <a:t>是为了解决多线程对共享数据访问保持一致性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JMM</a:t>
            </a:r>
            <a:r>
              <a:rPr 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的新生代与老年代</a:t>
            </a:r>
            <a:endParaRPr 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945" y="1131570"/>
            <a:ext cx="7755890" cy="4594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4645" y="1614805"/>
            <a:ext cx="3237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新生代：</a:t>
            </a:r>
            <a:endParaRPr lang="zh-CN" altLang="en-US"/>
          </a:p>
          <a:p>
            <a:r>
              <a:rPr lang="zh-CN" altLang="en-US"/>
              <a:t>主要是用来存放新生的对象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4645" y="2727325"/>
            <a:ext cx="30892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老年代：</a:t>
            </a:r>
            <a:endParaRPr lang="zh-CN" altLang="en-US"/>
          </a:p>
          <a:p>
            <a:r>
              <a:rPr lang="zh-CN" altLang="en-US"/>
              <a:t>主要存放应用程序中生命周期长的内存对象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4645" y="3975100"/>
            <a:ext cx="30892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永久代：</a:t>
            </a:r>
            <a:endParaRPr lang="zh-CN" altLang="en-US"/>
          </a:p>
          <a:p>
            <a:r>
              <a:rPr lang="zh-CN" altLang="en-US"/>
              <a:t>内存的永久保存区域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4645" y="4988560"/>
            <a:ext cx="3089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GC</a:t>
            </a:r>
            <a:r>
              <a:rPr lang="zh-CN" altLang="en-US" b="1">
                <a:solidFill>
                  <a:srgbClr val="FF0000"/>
                </a:solidFill>
              </a:rPr>
              <a:t>是什么鬼？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垃圾收集器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(GC)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3175" y="1000125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cxnSp>
        <p:nvCxnSpPr>
          <p:cNvPr id="18" name="直接连接符 26"/>
          <p:cNvCxnSpPr>
            <a:cxnSpLocks noChangeShapeType="1"/>
          </p:cNvCxnSpPr>
          <p:nvPr/>
        </p:nvCxnSpPr>
        <p:spPr bwMode="auto">
          <a:xfrm flipH="1">
            <a:off x="4730750" y="1160463"/>
            <a:ext cx="12700" cy="5697537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350838" y="1192213"/>
            <a:ext cx="3538537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0"/>
          <p:cNvSpPr>
            <a:spLocks noChangeArrowheads="1"/>
          </p:cNvSpPr>
          <p:nvPr/>
        </p:nvSpPr>
        <p:spPr bwMode="auto">
          <a:xfrm>
            <a:off x="5289550" y="1184275"/>
            <a:ext cx="4127500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Minor GC</a:t>
            </a:r>
            <a:endParaRPr 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38"/>
          <p:cNvSpPr>
            <a:spLocks noChangeArrowheads="1"/>
          </p:cNvSpPr>
          <p:nvPr/>
        </p:nvSpPr>
        <p:spPr bwMode="auto">
          <a:xfrm>
            <a:off x="554990" y="1882775"/>
            <a:ext cx="4003040" cy="1087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自动内存管理和垃圾清扫机制。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概括地说，该机制对JVM中的内存进行标记，并确定哪些内存需要回收。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10"/>
          <p:cNvSpPr>
            <a:spLocks noChangeArrowheads="1"/>
          </p:cNvSpPr>
          <p:nvPr/>
        </p:nvSpPr>
        <p:spPr bwMode="auto">
          <a:xfrm>
            <a:off x="5319713" y="2780665"/>
            <a:ext cx="3536950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Major GC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5399405" y="1737360"/>
            <a:ext cx="6421755" cy="755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当JVM无法为一个新的对象分配空间时会触发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不会影响到永久代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10"/>
          <p:cNvSpPr>
            <a:spLocks noChangeArrowheads="1"/>
          </p:cNvSpPr>
          <p:nvPr/>
        </p:nvSpPr>
        <p:spPr bwMode="auto">
          <a:xfrm>
            <a:off x="5319713" y="4090670"/>
            <a:ext cx="3536950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Full GC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7670" y="3525520"/>
            <a:ext cx="606552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回收老年代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87670" y="4844415"/>
            <a:ext cx="633349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Full GC是针对整个新生代、老生代、元空间的全局范围的GC.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960346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 Roots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548323" y="1479868"/>
            <a:ext cx="3538537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判断对象的存活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 descr="http://7xrgh9.com1.z0.glb.clouddn.com/16-11-8/424098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3250" y="2305050"/>
            <a:ext cx="6854825" cy="382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90525" y="2408238"/>
            <a:ext cx="3854450" cy="2468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Java, </a:t>
            </a:r>
            <a:r>
              <a:rPr lang="zh-CN" altLang="en-US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可作为</a:t>
            </a:r>
            <a:r>
              <a:rPr lang="en-US" altLang="zh-CN" sz="175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 Roots</a:t>
            </a:r>
            <a:r>
              <a:rPr lang="zh-CN" altLang="en-US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的对象包括</a:t>
            </a:r>
            <a:r>
              <a:rPr lang="en-US" altLang="zh-CN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7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r>
              <a:rPr lang="en-US" altLang="zh-CN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类静态属性引用的对象</a:t>
            </a:r>
            <a:r>
              <a:rPr lang="en-US" altLang="zh-CN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7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r>
              <a:rPr lang="en-US" altLang="zh-CN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常量引用的对象</a:t>
            </a:r>
            <a:r>
              <a:rPr lang="en-US" altLang="zh-CN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7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r>
              <a:rPr lang="en-US" altLang="zh-CN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本地变量表</a:t>
            </a:r>
            <a:r>
              <a:rPr lang="en-US" altLang="zh-CN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中引用的对象</a:t>
            </a:r>
            <a:r>
              <a:rPr lang="en-US" altLang="zh-CN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7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  <a:r>
              <a:rPr lang="en-US" altLang="zh-CN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JNI(Native</a:t>
            </a:r>
            <a:r>
              <a:rPr lang="zh-CN" altLang="en-US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中引用的对象。</a:t>
            </a:r>
            <a:endParaRPr lang="zh-CN" altLang="en-US" sz="17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40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内存泄漏和内存溢出辨析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74688" y="1192213"/>
            <a:ext cx="3538537" cy="2400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相同与不同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如何避免内存泄漏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12"/>
          <p:cNvGrpSpPr/>
          <p:nvPr/>
        </p:nvGrpSpPr>
        <p:grpSpPr bwMode="auto">
          <a:xfrm>
            <a:off x="9058275" y="4432300"/>
            <a:ext cx="1801813" cy="1552575"/>
            <a:chOff x="8476198" y="3141240"/>
            <a:chExt cx="1708274" cy="1472651"/>
          </a:xfrm>
        </p:grpSpPr>
        <p:sp>
          <p:nvSpPr>
            <p:cNvPr id="15" name="Isosceles Triangle 4"/>
            <p:cNvSpPr/>
            <p:nvPr/>
          </p:nvSpPr>
          <p:spPr>
            <a:xfrm flipV="1">
              <a:off x="8476198" y="3141240"/>
              <a:ext cx="1708274" cy="1472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5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9142952" y="3463477"/>
              <a:ext cx="388312" cy="438182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5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 bwMode="auto">
          <a:xfrm>
            <a:off x="9058275" y="2790825"/>
            <a:ext cx="1801813" cy="1552575"/>
            <a:chOff x="8476198" y="1585268"/>
            <a:chExt cx="1708274" cy="1472651"/>
          </a:xfrm>
        </p:grpSpPr>
        <p:sp>
          <p:nvSpPr>
            <p:cNvPr id="18" name="Isosceles Triangle 3"/>
            <p:cNvSpPr/>
            <p:nvPr/>
          </p:nvSpPr>
          <p:spPr>
            <a:xfrm>
              <a:off x="8476198" y="1585268"/>
              <a:ext cx="1708274" cy="14726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5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147467" y="2295995"/>
              <a:ext cx="365737" cy="389997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5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3"/>
          <p:cNvGrpSpPr/>
          <p:nvPr/>
        </p:nvGrpSpPr>
        <p:grpSpPr bwMode="auto">
          <a:xfrm>
            <a:off x="10053638" y="4476750"/>
            <a:ext cx="1801812" cy="1552575"/>
            <a:chOff x="9419857" y="3183444"/>
            <a:chExt cx="1708274" cy="1472651"/>
          </a:xfrm>
        </p:grpSpPr>
        <p:sp>
          <p:nvSpPr>
            <p:cNvPr id="21" name="Isosceles Triangle 6"/>
            <p:cNvSpPr/>
            <p:nvPr/>
          </p:nvSpPr>
          <p:spPr>
            <a:xfrm>
              <a:off x="9419857" y="3183444"/>
              <a:ext cx="1708274" cy="1472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5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0"/>
            <p:cNvSpPr>
              <a:spLocks noEditPoints="1"/>
            </p:cNvSpPr>
            <p:nvPr/>
          </p:nvSpPr>
          <p:spPr bwMode="auto">
            <a:xfrm>
              <a:off x="10050488" y="3919770"/>
              <a:ext cx="447012" cy="362892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5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14"/>
          <p:cNvGrpSpPr/>
          <p:nvPr/>
        </p:nvGrpSpPr>
        <p:grpSpPr>
          <a:xfrm>
            <a:off x="8063863" y="4476151"/>
            <a:ext cx="1801497" cy="1553016"/>
            <a:chOff x="7532538" y="3183444"/>
            <a:chExt cx="1708274" cy="147265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Isosceles Triangle 5"/>
            <p:cNvSpPr/>
            <p:nvPr/>
          </p:nvSpPr>
          <p:spPr>
            <a:xfrm>
              <a:off x="7532538" y="3183444"/>
              <a:ext cx="1708274" cy="14726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5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1"/>
            <p:cNvSpPr>
              <a:spLocks noEditPoints="1"/>
            </p:cNvSpPr>
            <p:nvPr/>
          </p:nvSpPr>
          <p:spPr bwMode="auto">
            <a:xfrm>
              <a:off x="8248324" y="3965852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5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5625" y="371475"/>
            <a:ext cx="3703638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全方位学习</a:t>
            </a:r>
            <a:r>
              <a:rPr lang="en-US" altLang="zh-CN" sz="2665" strike="noStrike" noProof="1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665" strike="noStrike" noProof="1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665" strike="noStrike" noProof="1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/>
        </p:nvGrpSpPr>
        <p:grpSpPr>
          <a:xfrm>
            <a:off x="555625" y="933450"/>
            <a:ext cx="1198563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356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325" y="1393825"/>
            <a:ext cx="7049135" cy="450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0990" y="1694815"/>
            <a:ext cx="4652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/>
              <a:t>垃圾回收器以及回收算法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/>
              <a:t>JVM的执行子系统</a:t>
            </a:r>
            <a:endParaRPr lang="zh-CN" altLang="en-US" sz="24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40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清除算法（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Mark-Sweep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2" name="Picture 8" descr="http://www.2cto.com/uploadfile/Collfiles/20161101/20161101092340107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812" y="1092200"/>
            <a:ext cx="7735887" cy="511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-King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10余年Java行业经验。曾就职于招商银行互联网事业部、 58同城、互联网金融等行业，有丰富的大型项目设计与建设经验。 主要对分布式架构、微服务、数据安全等领域有深入的研究及改造经验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2962938812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380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670" y="1956435"/>
            <a:ext cx="2940050" cy="2944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40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为我们提供的工具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031875" y="1405468"/>
          <a:ext cx="8416926" cy="470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747"/>
                <a:gridCol w="6398179"/>
              </a:tblGrid>
              <a:tr h="523119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523119"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虚拟机进程状况工具</a:t>
                      </a:r>
                      <a:endParaRPr lang="zh-CN" altLang="en-US"/>
                    </a:p>
                  </a:txBody>
                  <a:tcPr/>
                </a:tc>
              </a:tr>
              <a:tr h="523119"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虚拟机统计信息监视工具</a:t>
                      </a:r>
                      <a:endParaRPr lang="zh-CN" altLang="en-US"/>
                    </a:p>
                  </a:txBody>
                  <a:tcPr/>
                </a:tc>
              </a:tr>
              <a:tr h="523119"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jinfo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配置信息工具</a:t>
                      </a:r>
                      <a:endParaRPr lang="zh-CN" altLang="en-US"/>
                    </a:p>
                  </a:txBody>
                  <a:tcPr/>
                </a:tc>
              </a:tr>
              <a:tr h="523119"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jmap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内存映像工具</a:t>
                      </a:r>
                      <a:endParaRPr lang="zh-CN" altLang="en-US"/>
                    </a:p>
                  </a:txBody>
                  <a:tcPr/>
                </a:tc>
              </a:tr>
              <a:tr h="523119">
                <a:tc>
                  <a:txBody>
                    <a:bodyPr/>
                    <a:lstStyle/>
                    <a:p>
                      <a:r>
                        <a:rPr lang="en-US" altLang="zh-CN" sz="2400" strike="sng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jhat</a:t>
                      </a:r>
                      <a:endParaRPr lang="zh-CN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虚拟机堆转储快照分析工具</a:t>
                      </a:r>
                      <a:endParaRPr lang="zh-CN" altLang="en-US"/>
                    </a:p>
                  </a:txBody>
                  <a:tcPr/>
                </a:tc>
              </a:tr>
              <a:tr h="523119"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jstack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堆栈跟踪工具</a:t>
                      </a:r>
                      <a:endParaRPr lang="zh-CN" altLang="en-US"/>
                    </a:p>
                  </a:txBody>
                  <a:tcPr/>
                </a:tc>
              </a:tr>
              <a:tr h="523119"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JConsole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监视与管理控制台</a:t>
                      </a:r>
                      <a:endParaRPr lang="zh-CN" altLang="en-US"/>
                    </a:p>
                  </a:txBody>
                  <a:tcPr/>
                </a:tc>
              </a:tr>
              <a:tr h="523119"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VisualVM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多合一故障处理工具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40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虚拟机特性只有这些吗？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599" y="1276349"/>
            <a:ext cx="7979909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 descr="C:\Users\Administrator\Documents\Tencent Files\446106311\Image\Group\[{(U~OAINDPU57MD]KQ_D7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10676" y="3816813"/>
            <a:ext cx="2590800" cy="23934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5625" y="371475"/>
            <a:ext cx="954214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 fontAlgn="base"/>
            <a:r>
              <a:rPr lang="zh-CN" altLang="en-US" sz="2665" strike="noStrike" noProof="1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跃迁：成为高手的技术</a:t>
            </a:r>
            <a:r>
              <a:rPr lang="en-US" altLang="zh-CN" sz="2665" strike="noStrike" noProof="1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——80%</a:t>
            </a:r>
            <a:r>
              <a:rPr lang="zh-CN" altLang="en-US" sz="2665" strike="noStrike" noProof="1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的精力集中在</a:t>
            </a:r>
            <a:r>
              <a:rPr lang="en-US" altLang="zh-CN" sz="2665" strike="noStrike" noProof="1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2665" strike="noStrike" noProof="1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的核心上</a:t>
            </a:r>
            <a:endParaRPr lang="zh-CN" altLang="en-US" sz="2665" strike="noStrike" noProof="1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/>
        </p:nvGrpSpPr>
        <p:grpSpPr>
          <a:xfrm>
            <a:off x="555625" y="933450"/>
            <a:ext cx="1198563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74688" y="1192213"/>
            <a:ext cx="3538537" cy="5169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架构师筑基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高性能架构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开源框架解析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团队协作开发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B2C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商城项目实战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" y="1905"/>
            <a:ext cx="12175490" cy="635190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7840" y="4142105"/>
            <a:ext cx="9584055" cy="82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你今天遇到的问题，早就有人经历过，并且找到了更好的方式。</a:t>
            </a:r>
            <a:r>
              <a:rPr lang="zh-CN" altLang="en-US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你所要做的，只是学习！</a:t>
            </a:r>
            <a:endParaRPr lang="zh-CN" altLang="en-US" sz="26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6695" y="3140710"/>
            <a:ext cx="1950085" cy="49149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James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9645" y="3152775"/>
            <a:ext cx="1950085" cy="89154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Lison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07985" y="3141980"/>
            <a:ext cx="1950085" cy="49149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King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3370" y="3152775"/>
            <a:ext cx="1950085" cy="49149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Peter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70930" y="3161665"/>
            <a:ext cx="1950085" cy="49149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Deer老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师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490" y="1007745"/>
            <a:ext cx="1704340" cy="21545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" y="1045845"/>
            <a:ext cx="2040890" cy="2105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930" y="1024890"/>
            <a:ext cx="1786890" cy="21158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460" y="1039495"/>
            <a:ext cx="1714500" cy="21164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081895" y="3162300"/>
            <a:ext cx="1950085" cy="49149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Mark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4290" y="1040765"/>
            <a:ext cx="1725295" cy="2120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0680" y="1022350"/>
            <a:ext cx="1815465" cy="2119630"/>
          </a:xfrm>
          <a:prstGeom prst="rect">
            <a:avLst/>
          </a:prstGeom>
        </p:spPr>
      </p:pic>
      <p:sp>
        <p:nvSpPr>
          <p:cNvPr id="7" name="PA_矩形 3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55625" y="371475"/>
            <a:ext cx="954214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 fontAlgn="base"/>
            <a:r>
              <a:rPr lang="zh-CN" altLang="en-US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讲师风采</a:t>
            </a:r>
            <a:endParaRPr lang="zh-CN" altLang="en-US" sz="2665" strike="noStrike" noProof="1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5625" y="371475"/>
            <a:ext cx="84143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拒绝干扰</a:t>
            </a:r>
            <a:r>
              <a:rPr lang="en-US" altLang="zh-CN" sz="2665" strike="noStrike" noProof="1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5" strike="noStrike" noProof="1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打造属于自己的充电两小时</a:t>
            </a:r>
            <a:endParaRPr lang="zh-CN" altLang="en-US" sz="2665" strike="noStrike" noProof="1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/>
        </p:nvGrpSpPr>
        <p:grpSpPr>
          <a:xfrm>
            <a:off x="555625" y="933450"/>
            <a:ext cx="1198563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5325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10" y="1008380"/>
            <a:ext cx="7434580" cy="5288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6" name="文本框 2"/>
          <p:cNvSpPr txBox="1"/>
          <p:nvPr/>
        </p:nvSpPr>
        <p:spPr>
          <a:xfrm>
            <a:off x="64929" y="2281873"/>
            <a:ext cx="2480310" cy="24536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60000"/>
              </a:lnSpc>
            </a:pPr>
            <a:r>
              <a:rPr lang="en-US" altLang="zh-CN" sz="2400" b="1">
                <a:latin typeface="等线" charset="0"/>
                <a:ea typeface="+mn-ea"/>
                <a:cs typeface="等线" charset="0"/>
              </a:rPr>
              <a:t>VIP</a:t>
            </a:r>
            <a:r>
              <a:rPr lang="zh-CN" altLang="en-US" sz="2400" b="1">
                <a:latin typeface="等线" charset="0"/>
                <a:ea typeface="+mn-ea"/>
                <a:cs typeface="等线" charset="0"/>
              </a:rPr>
              <a:t>课程充电时间</a:t>
            </a:r>
            <a:endParaRPr lang="zh-CN" altLang="en-US" sz="2400">
              <a:latin typeface="等线" charset="0"/>
              <a:ea typeface="+mn-ea"/>
              <a:cs typeface="等线" charset="0"/>
            </a:endParaRPr>
          </a:p>
          <a:p>
            <a:pPr algn="ctr"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等线" charset="0"/>
                <a:ea typeface="+mn-ea"/>
                <a:cs typeface="等线" charset="0"/>
              </a:rPr>
              <a:t> 周二、四、日</a:t>
            </a:r>
            <a:endParaRPr lang="zh-CN" altLang="en-US" sz="2400" b="1">
              <a:solidFill>
                <a:srgbClr val="FF0000"/>
              </a:solidFill>
              <a:latin typeface="等线" charset="0"/>
              <a:ea typeface="+mn-ea"/>
              <a:cs typeface="等线" charset="0"/>
            </a:endParaRPr>
          </a:p>
          <a:p>
            <a:pPr algn="ctr">
              <a:lnSpc>
                <a:spcPct val="160000"/>
              </a:lnSpc>
            </a:pPr>
            <a:r>
              <a:rPr lang="en-US" altLang="zh-CN" sz="2400" b="1">
                <a:solidFill>
                  <a:srgbClr val="FF0000"/>
                </a:solidFill>
                <a:latin typeface="等线" charset="0"/>
                <a:ea typeface="+mn-ea"/>
                <a:cs typeface="等线" charset="0"/>
              </a:rPr>
              <a:t> 20:00~22:00</a:t>
            </a:r>
            <a:endParaRPr lang="en-US" altLang="zh-CN" sz="2400" b="1">
              <a:solidFill>
                <a:srgbClr val="FF0000"/>
              </a:solidFill>
              <a:latin typeface="等线" charset="0"/>
              <a:ea typeface="+mn-ea"/>
              <a:cs typeface="等线" charset="0"/>
            </a:endParaRPr>
          </a:p>
          <a:p>
            <a:pPr algn="ctr">
              <a:lnSpc>
                <a:spcPct val="160000"/>
              </a:lnSpc>
            </a:pPr>
            <a:endParaRPr lang="zh-CN" altLang="en-US" sz="2400" b="1">
              <a:solidFill>
                <a:srgbClr val="FF0000"/>
              </a:solidFill>
              <a:latin typeface="等线" charset="0"/>
              <a:ea typeface="等线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1145" cy="478155"/>
            <a:chOff x="1139058" y="5549903"/>
            <a:chExt cx="3421145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01078" y="5549903"/>
              <a:ext cx="315912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等线" charset="0"/>
                </a:rPr>
                <a:t>2962938812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6" name="Picture 1" descr="C:\Users\Administrator\Documents\Tencent Files\446106311\Image\Group\[{(U~OAINDPU57MD]KQ_D7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775" y="4870839"/>
            <a:ext cx="2047875" cy="18919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JRE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351155" y="1192530"/>
            <a:ext cx="5614670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JVM: 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</a:rPr>
              <a:t>java Virtual Mechinal(Java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0"/>
          <p:cNvSpPr>
            <a:spLocks noChangeArrowheads="1"/>
          </p:cNvSpPr>
          <p:nvPr/>
        </p:nvSpPr>
        <p:spPr bwMode="auto">
          <a:xfrm>
            <a:off x="313055" y="2373630"/>
            <a:ext cx="5923915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JRE: 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</a:rPr>
              <a:t>java runtime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enviroment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</a:rPr>
              <a:t>(Java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运行环境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10"/>
          <p:cNvSpPr>
            <a:spLocks noChangeArrowheads="1"/>
          </p:cNvSpPr>
          <p:nvPr/>
        </p:nvSpPr>
        <p:spPr bwMode="auto">
          <a:xfrm>
            <a:off x="338455" y="3605530"/>
            <a:ext cx="5923915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JDK: 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</a:rPr>
              <a:t>java development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kit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</a:rPr>
              <a:t>(Java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开发工具包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8"/>
          <p:cNvSpPr>
            <a:spLocks noChangeArrowheads="1"/>
          </p:cNvSpPr>
          <p:nvPr/>
        </p:nvSpPr>
        <p:spPr bwMode="auto">
          <a:xfrm>
            <a:off x="554990" y="1847850"/>
            <a:ext cx="5298440" cy="423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JVM是干什么的呢？一次编写，到处运行</a:t>
            </a:r>
            <a:r>
              <a:rPr 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38"/>
          <p:cNvSpPr>
            <a:spLocks noChangeArrowheads="1"/>
          </p:cNvSpPr>
          <p:nvPr/>
        </p:nvSpPr>
        <p:spPr bwMode="auto">
          <a:xfrm>
            <a:off x="625475" y="3054350"/>
            <a:ext cx="5298440" cy="423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 = JVM + 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核心类库 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支持文件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38"/>
          <p:cNvSpPr>
            <a:spLocks noChangeArrowheads="1"/>
          </p:cNvSpPr>
          <p:nvPr/>
        </p:nvSpPr>
        <p:spPr bwMode="auto">
          <a:xfrm>
            <a:off x="625475" y="4265295"/>
            <a:ext cx="5298440" cy="423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DK = JRE + java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 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基础类库</a:t>
            </a:r>
            <a:endParaRPr lang="zh-CN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 descr="JV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925" y="932815"/>
            <a:ext cx="463931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虚拟机？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74471" y="1765940"/>
            <a:ext cx="66891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面试必问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74471" y="3243317"/>
            <a:ext cx="66891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提高性能，排除问题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4471" y="4675579"/>
            <a:ext cx="66247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写更好的程序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74471" y="2778170"/>
            <a:ext cx="6689186" cy="26216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cxnSp>
        <p:nvCxnSpPr>
          <p:cNvPr id="23" name="直接连接符 22"/>
          <p:cNvCxnSpPr/>
          <p:nvPr/>
        </p:nvCxnSpPr>
        <p:spPr>
          <a:xfrm>
            <a:off x="2574471" y="4218330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cxnSp>
        <p:nvCxnSpPr>
          <p:cNvPr id="33" name="直接连接符 32"/>
          <p:cNvCxnSpPr/>
          <p:nvPr/>
        </p:nvCxnSpPr>
        <p:spPr>
          <a:xfrm>
            <a:off x="2574471" y="5419147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pic>
        <p:nvPicPr>
          <p:cNvPr id="35" name="Picture 8" descr="C:\Program Files\Microsoft Resource DVD Artwork\DVD_ART\Artwork_Imagery\Shapes and Graphics\MSN Illustration Icon\MSN icon people 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6335" y="1409065"/>
            <a:ext cx="896620" cy="139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9" descr="06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253490" y="2957830"/>
            <a:ext cx="702310" cy="1108710"/>
          </a:xfrm>
          <a:prstGeom prst="rect">
            <a:avLst/>
          </a:prstGeom>
          <a:noFill/>
        </p:spPr>
      </p:pic>
      <p:pic>
        <p:nvPicPr>
          <p:cNvPr id="2050" name="Picture 2" descr="F:\ppt\icon\icon\52design.com_jingying_1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4430" y="4472305"/>
            <a:ext cx="1051560" cy="1051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怎么学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226060" y="1086485"/>
            <a:ext cx="5932170" cy="378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内存模型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内存回收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490" y="1708150"/>
            <a:ext cx="4930140" cy="4558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68490" y="1007745"/>
            <a:ext cx="5041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JVM</a:t>
            </a:r>
            <a:r>
              <a:rPr lang="zh-CN" altLang="en-US" sz="2800"/>
              <a:t>的运行就像我们喝水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96570" y="1988840"/>
            <a:ext cx="316835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+mn-ea"/>
                <a:ea typeface="+mn-ea"/>
              </a:rPr>
              <a:t>Java</a:t>
            </a:r>
            <a:r>
              <a:rPr lang="zh-CN" altLang="en-US" smtClean="0">
                <a:latin typeface="+mn-ea"/>
                <a:ea typeface="+mn-ea"/>
              </a:rPr>
              <a:t>虚拟机在执行</a:t>
            </a:r>
            <a:r>
              <a:rPr lang="en-US" altLang="zh-CN" smtClean="0">
                <a:latin typeface="+mn-ea"/>
                <a:ea typeface="+mn-ea"/>
              </a:rPr>
              <a:t>Java</a:t>
            </a:r>
            <a:r>
              <a:rPr lang="zh-CN" altLang="en-US" smtClean="0">
                <a:latin typeface="+mn-ea"/>
                <a:ea typeface="+mn-ea"/>
              </a:rPr>
              <a:t>程序的过程中会把它所</a:t>
            </a:r>
            <a:r>
              <a:rPr lang="zh-CN" altLang="en-US" smtClean="0">
                <a:solidFill>
                  <a:srgbClr val="00B0F0"/>
                </a:solidFill>
                <a:latin typeface="+mn-ea"/>
                <a:ea typeface="+mn-ea"/>
              </a:rPr>
              <a:t>管理的内存</a:t>
            </a:r>
            <a:r>
              <a:rPr lang="zh-CN" altLang="en-US" smtClean="0">
                <a:latin typeface="+mn-ea"/>
                <a:ea typeface="+mn-ea"/>
              </a:rPr>
              <a:t>划分为若干个</a:t>
            </a:r>
            <a:r>
              <a:rPr lang="zh-CN" altLang="en-US" smtClean="0">
                <a:solidFill>
                  <a:srgbClr val="FF0000"/>
                </a:solidFill>
                <a:latin typeface="+mn-ea"/>
                <a:ea typeface="+mn-ea"/>
              </a:rPr>
              <a:t>不同的数据区域</a:t>
            </a:r>
            <a:endParaRPr lang="zh-CN" altLang="en-US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016450" y="3523105"/>
            <a:ext cx="4248472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6569" y="3738265"/>
            <a:ext cx="3168352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mtClean="0">
                <a:latin typeface="+mn-ea"/>
                <a:ea typeface="+mn-ea"/>
              </a:rPr>
              <a:t>程序计数器</a:t>
            </a:r>
            <a:endParaRPr lang="zh-CN" altLang="en-US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mtClean="0">
                <a:latin typeface="+mn-ea"/>
                <a:ea typeface="+mn-ea"/>
              </a:rPr>
              <a:t>虚拟机栈</a:t>
            </a:r>
            <a:endParaRPr lang="zh-CN" altLang="en-US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mtClean="0">
                <a:latin typeface="+mn-ea"/>
                <a:ea typeface="+mn-ea"/>
              </a:rPr>
              <a:t>本地方法栈</a:t>
            </a:r>
            <a:endParaRPr lang="zh-CN" altLang="en-US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mtClean="0">
                <a:latin typeface="+mn-ea"/>
                <a:ea typeface="+mn-ea"/>
              </a:rPr>
              <a:t>堆</a:t>
            </a:r>
            <a:endParaRPr lang="zh-CN" altLang="en-US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mtClean="0">
                <a:latin typeface="+mn-ea"/>
                <a:ea typeface="+mn-ea"/>
              </a:rPr>
              <a:t>方法区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09740" y="2082190"/>
            <a:ext cx="1333073" cy="1152128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24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mtClean="0"/>
                <a:t>定义</a:t>
              </a: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09739" y="3910990"/>
            <a:ext cx="1333073" cy="1152128"/>
            <a:chOff x="779102" y="3694966"/>
            <a:chExt cx="1333073" cy="1152128"/>
          </a:xfrm>
          <a:solidFill>
            <a:schemeClr val="accent3">
              <a:lumMod val="50000"/>
            </a:schemeClr>
          </a:solidFill>
        </p:grpSpPr>
        <p:sp>
          <p:nvSpPr>
            <p:cNvPr id="28" name="等腰三角形 2"/>
            <p:cNvSpPr/>
            <p:nvPr/>
          </p:nvSpPr>
          <p:spPr bwMode="auto">
            <a:xfrm rot="3036074">
              <a:off x="869575" y="36044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7821" y="4123089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mtClean="0"/>
                <a:t>类型</a:t>
              </a:r>
              <a:endParaRPr lang="zh-CN" altLang="en-US"/>
            </a:p>
          </p:txBody>
        </p:sp>
      </p:grpSp>
      <p:pic>
        <p:nvPicPr>
          <p:cNvPr id="4" name="图片 3" descr="JVM运行时数据区完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15" y="740410"/>
            <a:ext cx="4767580" cy="534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运行时数据区域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302577" y="1188085"/>
            <a:ext cx="10059987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当前线程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正在执行的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字节码指令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4645" y="3388995"/>
            <a:ext cx="2540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why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线程容易被中断</a:t>
            </a:r>
            <a:endParaRPr lang="en-US" altLang="zh-CN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 descr="程序计数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45" y="932815"/>
            <a:ext cx="5557520" cy="5351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栈是什么？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1327785" y="1353820"/>
            <a:ext cx="5932170" cy="2368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栈（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坑？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入坑？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出坑？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2085" y="4335780"/>
            <a:ext cx="371538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FILO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先进后出</a:t>
            </a:r>
            <a:endParaRPr lang="zh-CN" altLang="en-US"/>
          </a:p>
        </p:txBody>
      </p:sp>
      <p:pic>
        <p:nvPicPr>
          <p:cNvPr id="8" name="图片 7" descr="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1007745"/>
            <a:ext cx="4639310" cy="5061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运行时数据区域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226060" y="1086485"/>
            <a:ext cx="5932170" cy="1260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存储当前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时所需要的数据、指令、返回地址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虚拟机栈 FIL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165" y="744855"/>
            <a:ext cx="4284345" cy="5368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060" y="2506980"/>
            <a:ext cx="371538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None/>
            </a:pPr>
            <a:r>
              <a:rPr lang="zh-CN" altLang="en-US"/>
              <a:t>一个方法的运行空间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6060" y="4121785"/>
            <a:ext cx="37153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b="1">
                <a:solidFill>
                  <a:schemeClr val="tx1"/>
                </a:solidFill>
                <a:sym typeface="+mn-ea"/>
              </a:rPr>
              <a:t>-Xss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060" y="48647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每个线程的栈大小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1982</Words>
  <Application>WPS 演示</Application>
  <PresentationFormat>自定义</PresentationFormat>
  <Paragraphs>297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Calibri</vt:lpstr>
      <vt:lpstr>等线</vt:lpstr>
      <vt:lpstr>仿宋</vt:lpstr>
      <vt:lpstr>Roboto Condensed</vt:lpstr>
      <vt:lpstr>Wingdings</vt:lpstr>
      <vt:lpstr>Arial Unicode MS</vt:lpstr>
      <vt:lpstr>等线 Light</vt:lpstr>
      <vt:lpstr>Clear Sans Light</vt:lpstr>
      <vt:lpstr>Times New Roman</vt:lpstr>
      <vt:lpstr>Malgun Gothic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享学课堂[King老师]</cp:lastModifiedBy>
  <cp:revision>4773</cp:revision>
  <dcterms:created xsi:type="dcterms:W3CDTF">2016-08-30T15:34:00Z</dcterms:created>
  <dcterms:modified xsi:type="dcterms:W3CDTF">2018-10-12T06:58:18Z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