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562" r:id="rId6"/>
    <p:sldId id="563" r:id="rId8"/>
    <p:sldId id="604" r:id="rId9"/>
    <p:sldId id="808" r:id="rId10"/>
    <p:sldId id="761" r:id="rId11"/>
    <p:sldId id="776" r:id="rId12"/>
    <p:sldId id="777" r:id="rId13"/>
    <p:sldId id="778" r:id="rId14"/>
    <p:sldId id="779" r:id="rId15"/>
    <p:sldId id="789" r:id="rId16"/>
    <p:sldId id="790" r:id="rId17"/>
    <p:sldId id="791" r:id="rId18"/>
    <p:sldId id="792" r:id="rId19"/>
    <p:sldId id="793" r:id="rId20"/>
    <p:sldId id="780" r:id="rId21"/>
    <p:sldId id="775" r:id="rId22"/>
    <p:sldId id="781" r:id="rId23"/>
    <p:sldId id="782" r:id="rId24"/>
    <p:sldId id="654" r:id="rId25"/>
    <p:sldId id="794" r:id="rId26"/>
    <p:sldId id="807" r:id="rId27"/>
    <p:sldId id="783" r:id="rId28"/>
    <p:sldId id="784" r:id="rId29"/>
    <p:sldId id="785" r:id="rId30"/>
    <p:sldId id="786" r:id="rId31"/>
    <p:sldId id="787" r:id="rId32"/>
    <p:sldId id="788" r:id="rId33"/>
    <p:sldId id="35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8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43.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45.xml"/><Relationship Id="rId1" Type="http://schemas.openxmlformats.org/officeDocument/2006/relationships/tags" Target="../tags/tag44.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hyperlink" Target="https://user.qzone.qq.com/2470523467/311" TargetMode="External"/><Relationship Id="rId5" Type="http://schemas.openxmlformats.org/officeDocument/2006/relationships/hyperlink" Target="https://ke.qq.com/course/287404?tuin=26609d6" TargetMode="Externa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6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61185"/>
            <a:ext cx="7915275" cy="878840"/>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架构技术演进</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缓存</a:t>
            </a:r>
            <a:endParaRPr lang="zh-CN" altLang="en-US" sz="32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01244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a:t>
            </a:r>
            <a:r>
              <a:rPr lang="en-US" altLang="zh-CN"/>
              <a:t>-k</a:t>
            </a:r>
            <a:r>
              <a:rPr lang="zh-CN" altLang="en-US"/>
              <a:t>）</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3O9%)TH{WYI~7FGYGANT9"/>
          <p:cNvPicPr>
            <a:picLocks noChangeAspect="1"/>
          </p:cNvPicPr>
          <p:nvPr/>
        </p:nvPicPr>
        <p:blipFill>
          <a:blip r:embed="rId2"/>
          <a:stretch>
            <a:fillRect/>
          </a:stretch>
        </p:blipFill>
        <p:spPr>
          <a:xfrm>
            <a:off x="810895" y="1159510"/>
            <a:ext cx="8799830" cy="435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24560" y="1691640"/>
            <a:ext cx="7619365" cy="2828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5928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dirty="0">
                <a:solidFill>
                  <a:srgbClr val="1D69A3"/>
                </a:solidFill>
                <a:latin typeface="微软雅黑" panose="020B0503020204020204" pitchFamily="34" charset="-122"/>
                <a:ea typeface="微软雅黑" panose="020B0503020204020204" pitchFamily="34" charset="-122"/>
              </a:rPr>
              <a:t>DiskLruCache</a:t>
            </a:r>
            <a:r>
              <a:rPr lang="zh-CN" altLang="en-US" sz="2665" dirty="0">
                <a:solidFill>
                  <a:srgbClr val="1D69A3"/>
                </a:solidFill>
                <a:latin typeface="微软雅黑" panose="020B0503020204020204" pitchFamily="34" charset="-122"/>
                <a:ea typeface="微软雅黑" panose="020B0503020204020204" pitchFamily="34" charset="-122"/>
              </a:rPr>
              <a:t>解析</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文本框 1"/>
          <p:cNvSpPr txBox="1"/>
          <p:nvPr/>
        </p:nvSpPr>
        <p:spPr>
          <a:xfrm>
            <a:off x="1983105" y="2678430"/>
            <a:ext cx="7701915" cy="1753235"/>
          </a:xfrm>
          <a:prstGeom prst="rect">
            <a:avLst/>
          </a:prstGeom>
          <a:noFill/>
        </p:spPr>
        <p:txBody>
          <a:bodyPr wrap="none" rtlCol="0">
            <a:spAutoFit/>
          </a:bodyPr>
          <a:p>
            <a:r>
              <a:rPr lang="en-US" altLang="zh-CN"/>
              <a:t>1.</a:t>
            </a:r>
            <a:r>
              <a:rPr lang="zh-CN" altLang="en-US"/>
              <a:t>如何读写</a:t>
            </a:r>
            <a:endParaRPr lang="zh-CN" altLang="en-US"/>
          </a:p>
          <a:p>
            <a:r>
              <a:rPr lang="en-US" altLang="zh-CN"/>
              <a:t>2.</a:t>
            </a:r>
            <a:r>
              <a:rPr lang="zh-CN" altLang="en-US"/>
              <a:t>如何存储的，存单文件还是多个文件</a:t>
            </a:r>
            <a:endParaRPr lang="zh-CN" altLang="en-US"/>
          </a:p>
          <a:p>
            <a:r>
              <a:rPr lang="en-US" altLang="zh-CN"/>
              <a:t>3.</a:t>
            </a:r>
            <a:r>
              <a:rPr lang="zh-CN" altLang="en-US"/>
              <a:t>缓存大小如何控制</a:t>
            </a:r>
            <a:endParaRPr lang="zh-CN" altLang="en-US"/>
          </a:p>
          <a:p>
            <a:r>
              <a:rPr lang="en-US" altLang="zh-CN"/>
              <a:t>4.</a:t>
            </a:r>
            <a:r>
              <a:rPr lang="zh-CN" altLang="en-US"/>
              <a:t>如何保证读写的一致性</a:t>
            </a:r>
            <a:endParaRPr lang="zh-CN" altLang="en-US"/>
          </a:p>
          <a:p>
            <a:r>
              <a:rPr lang="en-US" altLang="zh-CN"/>
              <a:t>5.</a:t>
            </a:r>
            <a:r>
              <a:rPr lang="zh-CN" altLang="en-US"/>
              <a:t>读写过程中发生错误了如何处理？应用突然被</a:t>
            </a:r>
            <a:r>
              <a:rPr lang="en-US" altLang="zh-CN"/>
              <a:t>kill</a:t>
            </a:r>
            <a:r>
              <a:rPr lang="zh-CN" altLang="en-US"/>
              <a:t>了如何保证数据的完整性</a:t>
            </a:r>
            <a:endParaRPr lang="zh-CN" altLang="en-US"/>
          </a:p>
          <a:p>
            <a:r>
              <a:rPr lang="en-US" altLang="zh-CN"/>
              <a:t>6.</a:t>
            </a:r>
            <a:r>
              <a:rPr lang="zh-CN" altLang="en-US"/>
              <a:t>考虑读写的性能</a:t>
            </a:r>
            <a:endParaRPr lang="zh-CN" altLang="en-US"/>
          </a:p>
        </p:txBody>
      </p:sp>
      <p:sp>
        <p:nvSpPr>
          <p:cNvPr id="4" name="矩形 3"/>
          <p:cNvSpPr/>
          <p:nvPr/>
        </p:nvSpPr>
        <p:spPr>
          <a:xfrm>
            <a:off x="1483995" y="5354955"/>
            <a:ext cx="9344025" cy="2847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任软件工程师及项目经理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83229"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4082075" cy="375746"/>
            <a:chOff x="4121722" y="5733166"/>
            <a:chExt cx="408207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59412" cy="369332"/>
            <a:chOff x="4060522" y="5638470"/>
            <a:chExt cx="3959412" cy="369332"/>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6"/>
                </a:rPr>
                <a:t>依娜老师</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smtClean="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5616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930862" cy="368300"/>
            <a:chOff x="4060522" y="5638470"/>
            <a:chExt cx="3930862"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558820" y="354838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709295"/>
          </a:xfrm>
          <a:prstGeom prst="rect">
            <a:avLst/>
          </a:prstGeom>
        </p:spPr>
        <p:txBody>
          <a:bodyPr wrap="square">
            <a:spAutoFit/>
          </a:bodyPr>
          <a:lstStyle/>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中的</a:t>
            </a: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636395"/>
          </a:xfrm>
          <a:prstGeom prst="rect">
            <a:avLst/>
          </a:prstGeom>
        </p:spPr>
        <p:txBody>
          <a:bodyPr wrap="square">
            <a:spAutoFit/>
          </a:bodyPr>
          <a:lstStyle/>
          <a:p>
            <a:pPr algn="l" defTabSz="1218565">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缓存的概念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868068" y="3556386"/>
            <a:ext cx="1334135" cy="337185"/>
          </a:xfrm>
          <a:prstGeom prst="rect">
            <a:avLst/>
          </a:prstGeom>
        </p:spPr>
        <p:txBody>
          <a:bodyPr wrap="none">
            <a:spAutoFit/>
          </a:bodyPr>
          <a:lstStyle/>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缓存是什么？</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495123" y="4154763"/>
            <a:ext cx="140970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进阶之路</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400050"/>
          </a:xfrm>
          <a:prstGeom prst="rect">
            <a:avLst/>
          </a:prstGeom>
        </p:spPr>
        <p:txBody>
          <a:bodyPr wrap="square">
            <a:spAutoFit/>
          </a:bodyPr>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LRU</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缓存算法</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525235" y="3556386"/>
            <a:ext cx="1295400" cy="33718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LRU</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缓存算法</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M48SCJ]_`$65O2FZ1P468X7"/>
          <p:cNvPicPr>
            <a:picLocks noChangeAspect="1"/>
          </p:cNvPicPr>
          <p:nvPr/>
        </p:nvPicPr>
        <p:blipFill>
          <a:blip r:embed="rId2"/>
          <a:stretch>
            <a:fillRect/>
          </a:stretch>
        </p:blipFill>
        <p:spPr>
          <a:xfrm>
            <a:off x="7460615" y="1068070"/>
            <a:ext cx="4295140" cy="5828665"/>
          </a:xfrm>
          <a:prstGeom prst="rect">
            <a:avLst/>
          </a:prstGeom>
        </p:spPr>
      </p:pic>
      <p:pic>
        <p:nvPicPr>
          <p:cNvPr id="5" name="图片 4" descr="FFV496PZ7JQ0Z3}P9Y66I2P"/>
          <p:cNvPicPr>
            <a:picLocks noChangeAspect="1"/>
          </p:cNvPicPr>
          <p:nvPr/>
        </p:nvPicPr>
        <p:blipFill>
          <a:blip r:embed="rId3"/>
          <a:stretch>
            <a:fillRect/>
          </a:stretch>
        </p:blipFill>
        <p:spPr>
          <a:xfrm>
            <a:off x="1521460" y="2329180"/>
            <a:ext cx="3914140"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442335" y="1111250"/>
            <a:ext cx="2486025" cy="4371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3789</Words>
  <Application>WPS 演示</Application>
  <PresentationFormat>宽屏</PresentationFormat>
  <Paragraphs>286</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30</vt:i4>
      </vt:variant>
    </vt:vector>
  </HeadingPairs>
  <TitlesOfParts>
    <vt:vector size="47" baseType="lpstr">
      <vt:lpstr>Arial</vt:lpstr>
      <vt:lpstr>宋体</vt:lpstr>
      <vt:lpstr>Wingdings</vt:lpstr>
      <vt:lpstr>微软雅黑</vt:lpstr>
      <vt:lpstr>Calibri</vt:lpstr>
      <vt:lpstr>等线</vt:lpstr>
      <vt:lpstr>Clear Sans Light</vt:lpstr>
      <vt:lpstr>Times New Roman</vt:lpstr>
      <vt:lpstr>Impact</vt:lpstr>
      <vt:lpstr>Arial Unicode MS</vt:lpstr>
      <vt:lpstr>Source Sans Pro</vt:lpstr>
      <vt:lpstr>Roboto condensed</vt:lpstr>
      <vt:lpstr>等线 Light</vt:lpstr>
      <vt:lpstr>Segoe Print</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5103</cp:revision>
  <dcterms:created xsi:type="dcterms:W3CDTF">2016-08-30T15:34:00Z</dcterms:created>
  <dcterms:modified xsi:type="dcterms:W3CDTF">2018-12-28T13:51:16Z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