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</p:sldMasterIdLst>
  <p:notesMasterIdLst>
    <p:notesMasterId r:id="rId8"/>
  </p:notesMasterIdLst>
  <p:sldIdLst>
    <p:sldId id="381" r:id="rId5"/>
    <p:sldId id="561" r:id="rId6"/>
    <p:sldId id="562" r:id="rId7"/>
    <p:sldId id="563" r:id="rId9"/>
    <p:sldId id="511" r:id="rId10"/>
    <p:sldId id="595" r:id="rId11"/>
    <p:sldId id="570" r:id="rId12"/>
    <p:sldId id="324" r:id="rId13"/>
    <p:sldId id="389" r:id="rId14"/>
    <p:sldId id="493" r:id="rId15"/>
    <p:sldId id="458" r:id="rId16"/>
    <p:sldId id="390" r:id="rId17"/>
    <p:sldId id="426" r:id="rId18"/>
    <p:sldId id="311" r:id="rId19"/>
    <p:sldId id="596" r:id="rId20"/>
    <p:sldId id="534" r:id="rId21"/>
    <p:sldId id="466" r:id="rId22"/>
    <p:sldId id="566" r:id="rId23"/>
    <p:sldId id="567" r:id="rId24"/>
    <p:sldId id="568" r:id="rId25"/>
    <p:sldId id="535" r:id="rId26"/>
    <p:sldId id="549" r:id="rId27"/>
    <p:sldId id="571" r:id="rId28"/>
    <p:sldId id="536" r:id="rId29"/>
    <p:sldId id="537" r:id="rId30"/>
    <p:sldId id="538" r:id="rId31"/>
    <p:sldId id="541" r:id="rId32"/>
    <p:sldId id="564" r:id="rId33"/>
    <p:sldId id="565" r:id="rId34"/>
    <p:sldId id="543" r:id="rId35"/>
    <p:sldId id="597" r:id="rId36"/>
    <p:sldId id="544" r:id="rId37"/>
    <p:sldId id="623" r:id="rId38"/>
    <p:sldId id="624" r:id="rId39"/>
    <p:sldId id="625" r:id="rId40"/>
    <p:sldId id="626" r:id="rId41"/>
    <p:sldId id="627" r:id="rId42"/>
    <p:sldId id="628" r:id="rId43"/>
    <p:sldId id="35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tiff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4.jpe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22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tiff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tiff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hyperlink" Target="https://user.qzone.qq.com/2470523467/311" TargetMode="External"/><Relationship Id="rId5" Type="http://schemas.openxmlformats.org/officeDocument/2006/relationships/hyperlink" Target="https://ke.qq.com/course/287404?tuin=26609d6" TargetMode="Externa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hyperlink" Target="https://developer.android.com/studio/preview/" TargetMode="Externa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16681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高级必备秘密武器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Navigation</a:t>
            </a:r>
            <a:endParaRPr lang="zh-CN" altLang="zh-CN" sz="3200" dirty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930778" cy="368300"/>
            <a:chOff x="4060522" y="5638470"/>
            <a:chExt cx="3931720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580988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2807762965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71440" y="3587115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20:05</a:t>
            </a:r>
            <a:r>
              <a:rPr lang="zh-CN" altLang="en-US"/>
              <a:t>正式上课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4877" y="127399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三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新建导航视图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1909909"/>
            <a:ext cx="4321996" cy="1710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目录下新建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文件夹，然后新建一个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navigation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resource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文件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      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  <a:latin typeface="-apple-system" charset="0"/>
              </a:rPr>
              <a:t>Mobile_navigation.xml</a:t>
            </a:r>
            <a:endParaRPr lang="en-US" altLang="zh-CN" dirty="0" smtClean="0">
              <a:solidFill>
                <a:schemeClr val="accent2">
                  <a:lumMod val="75000"/>
                </a:schemeClr>
              </a:solidFill>
              <a:latin typeface="-apple-system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 添加导航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-apple-system" charset="0"/>
              </a:rPr>
              <a:t>Action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73" y="1849596"/>
            <a:ext cx="7315127" cy="3786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187833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导航路线规划图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4877" y="1571004"/>
            <a:ext cx="586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声明</a:t>
            </a:r>
            <a:r>
              <a:rPr lang="zh-CN" altLang="en-US" dirty="0">
                <a:solidFill>
                  <a:srgbClr val="00B0F0"/>
                </a:solidFill>
              </a:rPr>
              <a:t>这个</a:t>
            </a:r>
            <a:r>
              <a:rPr lang="en-US" altLang="zh-CN" dirty="0">
                <a:solidFill>
                  <a:srgbClr val="00B0F0"/>
                </a:solidFill>
              </a:rPr>
              <a:t>id</a:t>
            </a:r>
            <a:r>
              <a:rPr lang="zh-CN" altLang="en-US" dirty="0">
                <a:solidFill>
                  <a:srgbClr val="00B0F0"/>
                </a:solidFill>
              </a:rPr>
              <a:t>对应的 </a:t>
            </a:r>
            <a:r>
              <a:rPr lang="en-US" altLang="zh-CN" b="1" dirty="0">
                <a:solidFill>
                  <a:srgbClr val="00B0F0"/>
                </a:solidFill>
              </a:rPr>
              <a:t>Destination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会被作为 </a:t>
            </a:r>
            <a:r>
              <a:rPr lang="zh-CN" altLang="en-US" b="1" dirty="0">
                <a:solidFill>
                  <a:srgbClr val="00B0F0"/>
                </a:solidFill>
              </a:rPr>
              <a:t>默认布局</a:t>
            </a:r>
            <a:r>
              <a:rPr lang="en-US" altLang="zh-CN" dirty="0">
                <a:solidFill>
                  <a:srgbClr val="00B0F0"/>
                </a:solidFill>
              </a:rPr>
              <a:t> </a:t>
            </a:r>
            <a:r>
              <a:rPr lang="zh-CN" altLang="en-US" dirty="0">
                <a:solidFill>
                  <a:srgbClr val="00B0F0"/>
                </a:solidFill>
              </a:rPr>
              <a:t>加载到</a:t>
            </a:r>
            <a:r>
              <a:rPr lang="en-US" altLang="zh-CN" dirty="0">
                <a:solidFill>
                  <a:srgbClr val="00B0F0"/>
                </a:solidFill>
              </a:rPr>
              <a:t>Activity</a:t>
            </a:r>
            <a:r>
              <a:rPr lang="zh-CN" altLang="en-US" dirty="0">
                <a:solidFill>
                  <a:srgbClr val="00B0F0"/>
                </a:solidFill>
              </a:rPr>
              <a:t>中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2315336"/>
            <a:ext cx="4134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Action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标签：声明导航的行为</a:t>
            </a:r>
            <a:endParaRPr lang="zh-CN" altLang="en-US" sz="2400" b="1" i="0" dirty="0">
              <a:solidFill>
                <a:srgbClr val="00B0F0"/>
              </a:solidFill>
              <a:effectLst/>
              <a:latin typeface="-apple-system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4877" y="4341890"/>
            <a:ext cx="46266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</a:rPr>
              <a:t>app:destination</a:t>
            </a:r>
            <a:r>
              <a:rPr lang="en-US" altLang="zh-CN" b="1" dirty="0">
                <a:solidFill>
                  <a:srgbClr val="00B0F0"/>
                </a:solidFill>
              </a:rPr>
              <a:t>="@+id/</a:t>
            </a:r>
            <a:r>
              <a:rPr lang="en-US" altLang="zh-CN" b="1" dirty="0" err="1">
                <a:solidFill>
                  <a:srgbClr val="00B0F0"/>
                </a:solidFill>
              </a:rPr>
              <a:t>oneFragment2</a:t>
            </a:r>
            <a:r>
              <a:rPr lang="en-US" altLang="zh-CN" b="1" dirty="0">
                <a:solidFill>
                  <a:srgbClr val="00B0F0"/>
                </a:solidFill>
              </a:rPr>
              <a:t>"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2961525"/>
            <a:ext cx="6729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android</a:t>
            </a:r>
            <a:r>
              <a:rPr lang="en-US" altLang="zh-CN" b="1" dirty="0" err="1">
                <a:solidFill>
                  <a:srgbClr val="BABABA"/>
                </a:solidFill>
              </a:rPr>
              <a:t>:id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action_oneFragment1_to_oneFragment2</a:t>
            </a:r>
            <a:r>
              <a:rPr lang="en-US" altLang="zh-CN" b="1" dirty="0">
                <a:solidFill>
                  <a:srgbClr val="6A8759"/>
                </a:solidFill>
              </a:rPr>
              <a:t>"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54877" y="34209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Action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唯一的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标识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，在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的某个点击事件中，我们通过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指向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对应的行为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7318" y="4851078"/>
            <a:ext cx="479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声明了这个行为导航的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</a:t>
            </a:r>
            <a:r>
              <a:rPr lang="zh-CN" altLang="en-US" b="1" dirty="0" smtClean="0">
                <a:solidFill>
                  <a:srgbClr val="4F4F4F"/>
                </a:solidFill>
                <a:latin typeface="-apple-system" charset="0"/>
              </a:rPr>
              <a:t>目的地）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1044592"/>
            <a:ext cx="52482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9876AA"/>
                </a:solidFill>
              </a:rPr>
              <a:t>app</a:t>
            </a:r>
            <a:r>
              <a:rPr lang="en-US" altLang="zh-CN" b="1" dirty="0" err="1">
                <a:solidFill>
                  <a:srgbClr val="BABABA"/>
                </a:solidFill>
              </a:rPr>
              <a:t>:startDestination</a:t>
            </a:r>
            <a:r>
              <a:rPr lang="en-US" altLang="zh-CN" b="1" dirty="0">
                <a:solidFill>
                  <a:srgbClr val="BABABA"/>
                </a:solidFill>
              </a:rPr>
              <a:t>=</a:t>
            </a:r>
            <a:r>
              <a:rPr lang="en-US" altLang="zh-CN" b="1" dirty="0">
                <a:solidFill>
                  <a:srgbClr val="6A8759"/>
                </a:solidFill>
              </a:rPr>
              <a:t>"@+id/</a:t>
            </a:r>
            <a:r>
              <a:rPr lang="en-US" altLang="zh-CN" b="1" dirty="0" err="1">
                <a:solidFill>
                  <a:srgbClr val="6A8759"/>
                </a:solidFill>
              </a:rPr>
              <a:t>oneFragment1</a:t>
            </a:r>
            <a:r>
              <a:rPr lang="en-US" altLang="zh-CN" dirty="0">
                <a:solidFill>
                  <a:srgbClr val="6A8759"/>
                </a:solidFill>
              </a:rPr>
              <a:t>”</a:t>
            </a:r>
            <a:endParaRPr lang="en-US" altLang="zh-CN" dirty="0">
              <a:solidFill>
                <a:srgbClr val="6A875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8722" y="5360266"/>
            <a:ext cx="40627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app:popUpTo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="@id/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oneFragment1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"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7318" y="5819545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声明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导航行为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将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返回到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id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对应的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48130"/>
            <a:ext cx="4420870" cy="199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877" y="1232899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四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在根页面添加导航页面容器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943287"/>
            <a:ext cx="8432800" cy="393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五步使用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877" y="1356189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五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最后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，添加导航跳转事件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9" y="2046150"/>
            <a:ext cx="7721600" cy="196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6265021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导航界面的容器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56024"/>
            <a:ext cx="8470900" cy="2374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77" y="1132092"/>
            <a:ext cx="8470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4F4F4F"/>
                </a:solidFill>
                <a:latin typeface="-apple-system" charset="0"/>
              </a:rPr>
              <a:t>NavHostFragment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内部实例化了一个</a:t>
            </a:r>
            <a:r>
              <a:rPr lang="en-US" altLang="zh-CN" dirty="0" err="1">
                <a:solidFill>
                  <a:srgbClr val="4F4F4F"/>
                </a:solidFill>
                <a:latin typeface="-apple-system" charset="0"/>
              </a:rPr>
              <a:t>FrameLayout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, 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作为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ViewGroup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的载体，导航并展示其它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3055" y="4262984"/>
            <a:ext cx="318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app:defaultNavHost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</a:t>
            </a: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true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8675" y="426247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拦截系统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Back</a:t>
            </a:r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键的点击事件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3055" y="5285776"/>
            <a:ext cx="543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B0F0"/>
                </a:solidFill>
                <a:latin typeface="-apple-system" charset="0"/>
              </a:rPr>
              <a:t>app:navGraph</a:t>
            </a:r>
            <a:r>
              <a:rPr lang="en-US" altLang="zh-CN" b="1" dirty="0">
                <a:solidFill>
                  <a:srgbClr val="00B0F0"/>
                </a:solidFill>
                <a:latin typeface="-apple-system" charset="0"/>
              </a:rPr>
              <a:t>=”@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navigation/</a:t>
            </a:r>
            <a:r>
              <a:rPr lang="en-US" altLang="zh-CN" b="1" dirty="0" err="1" smtClean="0">
                <a:solidFill>
                  <a:srgbClr val="00B0F0"/>
                </a:solidFill>
                <a:latin typeface="-apple-system" charset="0"/>
              </a:rPr>
              <a:t>mobile_navigation</a:t>
            </a:r>
            <a:r>
              <a:rPr lang="en-US" altLang="zh-CN" b="1" dirty="0" smtClean="0">
                <a:solidFill>
                  <a:srgbClr val="00B0F0"/>
                </a:solidFill>
                <a:latin typeface="-apple-system" charset="0"/>
              </a:rPr>
              <a:t>”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8167" y="5787168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导航并展示对应的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16465" y="4632395"/>
            <a:ext cx="4628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 charset="0"/>
              </a:rPr>
              <a:t>必须重写</a:t>
            </a:r>
            <a:r>
              <a:rPr lang="en-US" altLang="zh-CN" dirty="0">
                <a:solidFill>
                  <a:srgbClr val="FF0000"/>
                </a:solidFill>
                <a:latin typeface="-apple-system" charset="0"/>
              </a:rPr>
              <a:t> Activity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的 </a:t>
            </a:r>
            <a:r>
              <a:rPr lang="en-US" altLang="zh-CN" b="1" dirty="0" err="1">
                <a:solidFill>
                  <a:srgbClr val="FF0000"/>
                </a:solidFill>
                <a:latin typeface="-apple-system" charset="0"/>
              </a:rPr>
              <a:t>onSupportNavigateUp</a:t>
            </a:r>
            <a:r>
              <a:rPr lang="en-US" altLang="zh-CN" b="1" dirty="0">
                <a:solidFill>
                  <a:srgbClr val="FF0000"/>
                </a:solidFill>
                <a:latin typeface="-apple-system" charset="0"/>
              </a:rPr>
              <a:t>()</a:t>
            </a:r>
            <a:r>
              <a:rPr lang="en-U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6847" y="26764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OHQETWQH6R{MZG`951OBK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20" y="16510"/>
            <a:ext cx="6104890" cy="6600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14095" y="5039360"/>
            <a:ext cx="355409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>
                <a:solidFill>
                  <a:schemeClr val="accent4"/>
                </a:solidFill>
                <a:effectLst/>
              </a:rPr>
              <a:t>1.</a:t>
            </a:r>
            <a:r>
              <a:rPr lang="zh-CN" altLang="en-US">
                <a:solidFill>
                  <a:schemeClr val="accent4"/>
                </a:solidFill>
                <a:effectLst/>
              </a:rPr>
              <a:t>导航规则如何制定，有谁制定？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4250" y="5407660"/>
            <a:ext cx="2411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有谁管理这些规则？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5" y="1060450"/>
            <a:ext cx="2428875" cy="242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源码浅析</a:t>
            </a:r>
            <a:endParaRPr 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4877" y="116953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NavHostFragment</a:t>
            </a:r>
            <a:endParaRPr lang="en-US" altLang="zh-CN" b="1" i="0" dirty="0">
              <a:solidFill>
                <a:srgbClr val="4F4F4F"/>
              </a:solidFill>
              <a:effectLst/>
              <a:latin typeface="-apple-system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4877" y="1670600"/>
            <a:ext cx="462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 charset="0"/>
              </a:rPr>
              <a:t>作为</a:t>
            </a:r>
            <a:r>
              <a:rPr lang="en-US" altLang="zh-CN" dirty="0">
                <a:latin typeface="-apple-system" charset="0"/>
              </a:rPr>
              <a:t>Activity</a:t>
            </a:r>
            <a:r>
              <a:rPr lang="zh-CN" altLang="en-US" dirty="0">
                <a:latin typeface="-apple-system" charset="0"/>
              </a:rPr>
              <a:t>导航界面的载体</a:t>
            </a:r>
            <a:endParaRPr lang="zh-CN" altLang="en-US" dirty="0">
              <a:latin typeface="-apple-system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-apple-system" charset="0"/>
              </a:rPr>
              <a:t>管理并控制导航的行为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0" y="11660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b="1" dirty="0">
                <a:solidFill>
                  <a:srgbClr val="4F4F4F"/>
                </a:solidFill>
                <a:latin typeface="-apple-system" charset="0"/>
              </a:rPr>
              <a:t>NavHost</a:t>
            </a:r>
            <a:r>
              <a:rPr lang="is-IS" altLang="zh-CN" dirty="0">
                <a:solidFill>
                  <a:srgbClr val="4F4F4F"/>
                </a:solidFill>
                <a:latin typeface="-apple-system" charset="0"/>
              </a:rPr>
              <a:t> </a:t>
            </a:r>
            <a:r>
              <a:rPr lang="zh-CN" altLang="is-IS" dirty="0">
                <a:solidFill>
                  <a:srgbClr val="4F4F4F"/>
                </a:solidFill>
                <a:latin typeface="-apple-system" charset="0"/>
              </a:rPr>
              <a:t>接口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1649070"/>
            <a:ext cx="3634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Source Code Pro" charset="0"/>
              </a:rPr>
              <a:t>getNavController</a:t>
            </a:r>
            <a:r>
              <a:rPr lang="en-US" altLang="zh-CN" dirty="0">
                <a:solidFill>
                  <a:srgbClr val="000000"/>
                </a:solidFill>
                <a:latin typeface="Source Code Pro" charset="0"/>
              </a:rPr>
              <a:t>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4877" y="2365358"/>
            <a:ext cx="161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NavController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4877" y="2761588"/>
            <a:ext cx="57152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对</a:t>
            </a:r>
            <a:r>
              <a:rPr lang="en-US" altLang="zh-CN" dirty="0">
                <a:latin typeface="-apple-system" charset="0"/>
              </a:rPr>
              <a:t>navigation</a:t>
            </a:r>
            <a:r>
              <a:rPr lang="zh-CN" altLang="en-US" dirty="0">
                <a:latin typeface="-apple-system" charset="0"/>
              </a:rPr>
              <a:t>资源文件夹下</a:t>
            </a:r>
            <a:r>
              <a:rPr lang="en-US" altLang="zh-CN" dirty="0" err="1">
                <a:latin typeface="-apple-system" charset="0"/>
              </a:rPr>
              <a:t>nav_graph.xml</a:t>
            </a:r>
            <a:r>
              <a:rPr lang="zh-CN" altLang="en-US" dirty="0">
                <a:latin typeface="-apple-system" charset="0"/>
              </a:rPr>
              <a:t>的 </a:t>
            </a:r>
            <a:r>
              <a:rPr lang="zh-CN" altLang="en-US" b="1" dirty="0" smtClean="0">
                <a:latin typeface="-apple-system" charset="0"/>
              </a:rPr>
              <a:t>解析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通过</a:t>
            </a:r>
            <a:r>
              <a:rPr lang="zh-CN" altLang="en-US" dirty="0">
                <a:latin typeface="-apple-system" charset="0"/>
              </a:rPr>
              <a:t>解析</a:t>
            </a:r>
            <a:r>
              <a:rPr lang="en-US" altLang="zh-CN" dirty="0">
                <a:latin typeface="-apple-system" charset="0"/>
              </a:rPr>
              <a:t>xml</a:t>
            </a:r>
            <a:r>
              <a:rPr lang="zh-CN" altLang="en-US" dirty="0">
                <a:latin typeface="-apple-system" charset="0"/>
              </a:rPr>
              <a:t>，获取所有 </a:t>
            </a:r>
            <a:r>
              <a:rPr lang="en-US" altLang="zh-CN" b="1" dirty="0">
                <a:latin typeface="-apple-system" charset="0"/>
              </a:rPr>
              <a:t>Destination</a:t>
            </a:r>
            <a:r>
              <a:rPr lang="zh-CN" altLang="en-US" dirty="0">
                <a:latin typeface="-apple-system" charset="0"/>
              </a:rPr>
              <a:t>（目标点）的 </a:t>
            </a:r>
            <a:r>
              <a:rPr lang="zh-CN" altLang="en-US" b="1" dirty="0">
                <a:latin typeface="-apple-system" charset="0"/>
              </a:rPr>
              <a:t>引用</a:t>
            </a:r>
            <a:r>
              <a:rPr lang="zh-CN" altLang="en-US" dirty="0">
                <a:latin typeface="-apple-system" charset="0"/>
              </a:rPr>
              <a:t> 或者 </a:t>
            </a:r>
            <a:r>
              <a:rPr lang="en-US" altLang="zh-CN" b="1" dirty="0">
                <a:latin typeface="-apple-system" charset="0"/>
              </a:rPr>
              <a:t>Class</a:t>
            </a:r>
            <a:r>
              <a:rPr lang="zh-CN" altLang="en-US" b="1" dirty="0">
                <a:latin typeface="-apple-system" charset="0"/>
              </a:rPr>
              <a:t>的引用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记录</a:t>
            </a:r>
            <a:r>
              <a:rPr lang="zh-CN" altLang="en-US" dirty="0">
                <a:latin typeface="-apple-system" charset="0"/>
              </a:rPr>
              <a:t>当前栈中 </a:t>
            </a:r>
            <a:r>
              <a:rPr lang="en-US" altLang="zh-CN" b="1" dirty="0">
                <a:latin typeface="-apple-system" charset="0"/>
              </a:rPr>
              <a:t>Fragment</a:t>
            </a:r>
            <a:r>
              <a:rPr lang="zh-CN" altLang="en-US" b="1" dirty="0">
                <a:latin typeface="-apple-system" charset="0"/>
              </a:rPr>
              <a:t>的顺序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latin typeface="-apple-system" charset="0"/>
              </a:rPr>
              <a:t>管理</a:t>
            </a:r>
            <a:r>
              <a:rPr lang="zh-CN" altLang="en-US" dirty="0">
                <a:latin typeface="-apple-system" charset="0"/>
              </a:rPr>
              <a:t>控制 </a:t>
            </a:r>
            <a:r>
              <a:rPr lang="zh-CN" altLang="en-US" b="1" dirty="0">
                <a:latin typeface="-apple-system" charset="0"/>
              </a:rPr>
              <a:t>导航行为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6000" y="2365358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CN" b="1" dirty="0">
                <a:solidFill>
                  <a:srgbClr val="4F4F4F"/>
                </a:solidFill>
                <a:latin typeface="-apple-system" charset="0"/>
              </a:rPr>
              <a:t>Navigator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(</a:t>
            </a:r>
            <a:r>
              <a:rPr lang="zh-CN" altLang="it-IT" dirty="0">
                <a:solidFill>
                  <a:srgbClr val="4F4F4F"/>
                </a:solidFill>
                <a:latin typeface="-apple-system" charset="0"/>
              </a:rPr>
              <a:t>导航者</a:t>
            </a:r>
            <a:r>
              <a:rPr lang="it-IT" altLang="zh-CN" dirty="0">
                <a:solidFill>
                  <a:srgbClr val="4F4F4F"/>
                </a:solidFill>
                <a:latin typeface="-apple-system" charset="0"/>
              </a:rPr>
              <a:t>)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27829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实例化对应的 </a:t>
            </a:r>
            <a:r>
              <a:rPr lang="en-US" altLang="zh-CN" b="1" dirty="0" err="1">
                <a:latin typeface="-apple-system" charset="0"/>
              </a:rPr>
              <a:t>NavDestination</a:t>
            </a:r>
            <a:endParaRPr lang="zh-CN" altLang="en-US" dirty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指定</a:t>
            </a:r>
            <a:r>
              <a:rPr lang="zh-CN" altLang="en-US" dirty="0" smtClean="0">
                <a:latin typeface="-apple-system" charset="0"/>
              </a:rPr>
              <a:t>导航</a:t>
            </a:r>
            <a:endParaRPr lang="en-US" altLang="zh-CN" dirty="0" smtClean="0">
              <a:latin typeface="-apple-system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zh-CN" altLang="en-US" dirty="0" smtClean="0">
                <a:latin typeface="-apple-system" charset="0"/>
              </a:rPr>
              <a:t>能够</a:t>
            </a:r>
            <a:r>
              <a:rPr lang="zh-CN" altLang="en-US" dirty="0">
                <a:latin typeface="-apple-system" charset="0"/>
              </a:rPr>
              <a:t>后退导航</a:t>
            </a:r>
            <a:endParaRPr lang="zh-CN" altLang="en-US" b="0" i="0" dirty="0">
              <a:effectLst/>
              <a:latin typeface="-apple-system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877" y="4498907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F4F4F"/>
                </a:solidFill>
                <a:latin typeface="-apple-system" charset="0"/>
              </a:rPr>
              <a:t>NavDestination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59183" y="49821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无论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Fragment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也好，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Activity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也罢，只要实现了这个接口，对于</a:t>
            </a:r>
            <a:r>
              <a:rPr lang="en-US" altLang="zh-CN" b="1" dirty="0" err="1">
                <a:solidFill>
                  <a:srgbClr val="4F4F4F"/>
                </a:solidFill>
                <a:latin typeface="-apple-system" charset="0"/>
              </a:rPr>
              <a:t>NavController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 来讲，他们都是 </a:t>
            </a:r>
            <a:r>
              <a:rPr lang="en-US" altLang="zh-CN" b="1" dirty="0">
                <a:solidFill>
                  <a:srgbClr val="4F4F4F"/>
                </a:solidFill>
                <a:latin typeface="-apple-system" charset="0"/>
              </a:rPr>
              <a:t>Destination</a:t>
            </a:r>
            <a:r>
              <a:rPr lang="zh-CN" altLang="en-US" b="1" dirty="0">
                <a:solidFill>
                  <a:srgbClr val="4F4F4F"/>
                </a:solidFill>
                <a:latin typeface="-apple-system" charset="0"/>
              </a:rPr>
              <a:t>（目标点）</a:t>
            </a:r>
            <a:r>
              <a:rPr lang="zh-CN" altLang="en-US" dirty="0">
                <a:solidFill>
                  <a:srgbClr val="4F4F4F"/>
                </a:solidFill>
                <a:latin typeface="-apple-system" charset="0"/>
              </a:rPr>
              <a:t>而已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规划图存储结构 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48" y="1063037"/>
            <a:ext cx="7701004" cy="54004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655" y="1212850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导航规划图在内存中是以什么形式存在？</a:t>
            </a:r>
            <a:endParaRPr lang="zh-CN" altLang="en-US" sz="2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导航规划图加载流程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$SN)8CP79~8[WH~BR3HEG4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45" y="-695960"/>
            <a:ext cx="6276340" cy="7019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4710" y="1441450"/>
            <a:ext cx="49561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导航规划图何时被加载？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4710" y="3855085"/>
            <a:ext cx="2809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如何加载？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如何实现导航？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1A]FNPJJSTWE%18QDQZO2R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5" y="-130175"/>
            <a:ext cx="652399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190" y="2684145"/>
            <a:ext cx="2980690" cy="1990725"/>
          </a:xfrm>
          <a:prstGeom prst="rect">
            <a:avLst/>
          </a:prstGeom>
        </p:spPr>
      </p:pic>
      <p:pic>
        <p:nvPicPr>
          <p:cNvPr id="4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49" y="150321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矩形 3"/>
          <p:cNvSpPr/>
          <p:nvPr/>
        </p:nvSpPr>
        <p:spPr>
          <a:xfrm>
            <a:off x="554877" y="2038286"/>
            <a:ext cx="3907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先进后出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(FILO, First In Last Out)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77" y="2501919"/>
            <a:ext cx="490551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向栈中添加</a:t>
            </a:r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/</a:t>
            </a:r>
            <a:r>
              <a:rPr lang="zh-CN" altLang="en-US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charset="0"/>
              </a:rPr>
              <a:t>删除数据时，只能从栈顶进行操作</a:t>
            </a:r>
            <a:endParaRPr lang="zh-CN" altLang="en-US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877" y="383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栈通常包括的三种操作：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、</a:t>
            </a: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peek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返回栈顶元素。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17133" y="298472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417132" y="265070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417132" y="228479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11413" y="3069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11413" y="22985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19" idx="3"/>
            <a:endCxn id="15" idx="1"/>
          </p:cNvCxnSpPr>
          <p:nvPr/>
        </p:nvCxnSpPr>
        <p:spPr>
          <a:xfrm flipV="1">
            <a:off x="8257744" y="246672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8" idx="3"/>
            <a:endCxn id="7" idx="1"/>
          </p:cNvCxnSpPr>
          <p:nvPr/>
        </p:nvCxnSpPr>
        <p:spPr>
          <a:xfrm flipV="1">
            <a:off x="8257744" y="316665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63685" y="403108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栈中数据依次是：</a:t>
            </a:r>
            <a:r>
              <a:rPr kumimoji="1" lang="en-US" altLang="zh-CN" dirty="0" smtClean="0"/>
              <a:t>30--&gt;20--&gt;10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/>
        </p:nvCxnSpPr>
        <p:spPr>
          <a:xfrm flipH="1" flipV="1">
            <a:off x="9408545" y="207273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10771556" y="207058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出栈：</a:t>
            </a:r>
            <a:br>
              <a:rPr lang="zh-CN" altLang="en-US" dirty="0"/>
            </a:br>
            <a:r>
              <a:rPr lang="en-US" altLang="zh-CN" dirty="0">
                <a:solidFill>
                  <a:srgbClr val="008000"/>
                </a:solidFill>
                <a:latin typeface="Verdana" panose="020B0604030504040204" charset="0"/>
              </a:rPr>
              <a:t>pop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 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返回并删除栈顶元素的操作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231" y="3160552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1512" y="31743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1547843" y="3342485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stCxn id="21" idx="3"/>
            <a:endCxn id="20" idx="1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出栈前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出栈中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65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629088" y="386908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88476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出栈后</a:t>
            </a:r>
            <a:endParaRPr kumimoji="1" lang="zh-CN" altLang="en-US" dirty="0"/>
          </a:p>
        </p:txBody>
      </p:sp>
      <p:cxnSp>
        <p:nvCxnSpPr>
          <p:cNvPr id="11" name="曲线连接符 10"/>
          <p:cNvCxnSpPr/>
          <p:nvPr/>
        </p:nvCxnSpPr>
        <p:spPr>
          <a:xfrm rot="5400000" flipH="1" flipV="1">
            <a:off x="6710641" y="1996971"/>
            <a:ext cx="1329604" cy="955064"/>
          </a:xfrm>
          <a:prstGeom prst="curvedConnector3">
            <a:avLst>
              <a:gd name="adj1" fmla="val 105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30 --&gt; 20 --&gt; 10 </a:t>
            </a:r>
            <a:br>
              <a:rPr lang="zh-CN" altLang="en-US" dirty="0"/>
            </a:b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出栈后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30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出栈之后，栈顶元素变成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6" name="直线连接符 45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>
          <a:xfrm flipH="1" flipV="1">
            <a:off x="11134317" y="3115917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/>
          <p:nvPr/>
        </p:nvCxnSpPr>
        <p:spPr>
          <a:xfrm flipH="1" flipV="1">
            <a:off x="2698644" y="2961370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/>
          <p:nvPr/>
        </p:nvCxnSpPr>
        <p:spPr>
          <a:xfrm flipH="1" flipV="1">
            <a:off x="4050933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 flipV="1">
            <a:off x="6214585" y="2961369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 flipV="1">
            <a:off x="7577599" y="294634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入栈操作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6" name="矩形 5"/>
          <p:cNvSpPr/>
          <p:nvPr/>
        </p:nvSpPr>
        <p:spPr>
          <a:xfrm>
            <a:off x="413209" y="13899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入栈：</a:t>
            </a:r>
            <a:br>
              <a:rPr lang="zh-CN" altLang="en-US" dirty="0"/>
            </a:br>
            <a:r>
              <a:rPr lang="en-US" altLang="zh-CN" dirty="0" smtClean="0">
                <a:solidFill>
                  <a:srgbClr val="008000"/>
                </a:solidFill>
                <a:latin typeface="Verdana" panose="020B0604030504040204" charset="0"/>
              </a:rPr>
              <a:t>push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  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向栈中添加元素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07232" y="38604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231" y="35264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01512" y="3945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76805" y="3460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21" idx="3"/>
          </p:cNvCxnSpPr>
          <p:nvPr/>
        </p:nvCxnSpPr>
        <p:spPr>
          <a:xfrm flipV="1">
            <a:off x="1547843" y="40424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06961" y="481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入栈前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21019" y="384545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221018" y="3511433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1018" y="3145525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415299" y="39306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415299" y="31593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V="1">
            <a:off x="5061630" y="3327458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V="1">
            <a:off x="5061630" y="4027386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020748" y="4798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入栈动作</a:t>
            </a:r>
            <a:endParaRPr kumimoji="1"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9788477" y="401288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788476" y="3678860"/>
            <a:ext cx="1353787" cy="363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82757" y="4098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栈底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7982757" y="3410793"/>
            <a:ext cx="6463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栈顶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 flipV="1">
            <a:off x="8514153" y="3559843"/>
            <a:ext cx="1159388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V="1">
            <a:off x="8629088" y="4194813"/>
            <a:ext cx="1159389" cy="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88206" y="4966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入栈后</a:t>
            </a:r>
            <a:endParaRPr kumimoji="1" lang="zh-CN" altLang="en-US" dirty="0"/>
          </a:p>
        </p:txBody>
      </p:sp>
      <p:cxnSp>
        <p:nvCxnSpPr>
          <p:cNvPr id="11" name="曲线连接符 10"/>
          <p:cNvCxnSpPr>
            <a:endCxn id="26" idx="0"/>
          </p:cNvCxnSpPr>
          <p:nvPr/>
        </p:nvCxnSpPr>
        <p:spPr>
          <a:xfrm rot="16200000" flipH="1">
            <a:off x="5588529" y="1836141"/>
            <a:ext cx="1664455" cy="954312"/>
          </a:xfrm>
          <a:prstGeom prst="curvedConnector3">
            <a:avLst>
              <a:gd name="adj1" fmla="val 1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013737" y="5387149"/>
            <a:ext cx="9255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前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：栈顶元素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20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--&gt; 10 </a:t>
            </a:r>
            <a:br>
              <a:rPr lang="zh-CN" altLang="en-US" dirty="0"/>
            </a:br>
            <a:r>
              <a:rPr lang="zh-CN" altLang="en-US" b="1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charset="0"/>
              </a:rPr>
              <a:t>后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入栈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之后，栈顶元素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变成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charset="0"/>
              </a:rPr>
              <a:t>。此时，栈中的元素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依次是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40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charset="0"/>
              </a:rPr>
              <a:t>--&gt;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charset="0"/>
              </a:rPr>
              <a:t>20 --&gt; 10</a:t>
            </a:r>
            <a:endParaRPr lang="zh-CN" altLang="en-US" dirty="0"/>
          </a:p>
        </p:txBody>
      </p:sp>
      <p:cxnSp>
        <p:nvCxnSpPr>
          <p:cNvPr id="440" name="直线箭头连接符 439"/>
          <p:cNvCxnSpPr>
            <a:stCxn id="19" idx="3"/>
            <a:endCxn id="15" idx="1"/>
          </p:cNvCxnSpPr>
          <p:nvPr/>
        </p:nvCxnSpPr>
        <p:spPr>
          <a:xfrm>
            <a:off x="1523136" y="3645155"/>
            <a:ext cx="1184095" cy="6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矩形 444"/>
          <p:cNvSpPr/>
          <p:nvPr/>
        </p:nvSpPr>
        <p:spPr>
          <a:xfrm>
            <a:off x="9788475" y="3336357"/>
            <a:ext cx="1353787" cy="3638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40</a:t>
            </a:r>
            <a:endParaRPr kumimoji="1" lang="zh-CN" altLang="en-US" dirty="0"/>
          </a:p>
        </p:txBody>
      </p:sp>
      <p:cxnSp>
        <p:nvCxnSpPr>
          <p:cNvPr id="447" name="直线连接符 446"/>
          <p:cNvCxnSpPr/>
          <p:nvPr/>
        </p:nvCxnSpPr>
        <p:spPr>
          <a:xfrm flipH="1" flipV="1">
            <a:off x="2707230" y="2957081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线连接符 450"/>
          <p:cNvCxnSpPr/>
          <p:nvPr/>
        </p:nvCxnSpPr>
        <p:spPr>
          <a:xfrm flipH="1" flipV="1">
            <a:off x="6221016" y="2942054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连接符 451"/>
          <p:cNvCxnSpPr/>
          <p:nvPr/>
        </p:nvCxnSpPr>
        <p:spPr>
          <a:xfrm flipH="1" flipV="1">
            <a:off x="4057364" y="2967812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线连接符 452"/>
          <p:cNvCxnSpPr/>
          <p:nvPr/>
        </p:nvCxnSpPr>
        <p:spPr>
          <a:xfrm flipH="1" flipV="1">
            <a:off x="7571154" y="295278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线连接符 453"/>
          <p:cNvCxnSpPr/>
          <p:nvPr/>
        </p:nvCxnSpPr>
        <p:spPr>
          <a:xfrm flipH="1" flipV="1">
            <a:off x="9784182" y="3130943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线连接符 454"/>
          <p:cNvCxnSpPr/>
          <p:nvPr/>
        </p:nvCxnSpPr>
        <p:spPr>
          <a:xfrm flipH="1" flipV="1">
            <a:off x="11134315" y="3128795"/>
            <a:ext cx="2" cy="125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85" y="1086552"/>
            <a:ext cx="5879563" cy="5118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88" y="1389987"/>
            <a:ext cx="6096000" cy="20300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Stack提供方法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peek() 返回栈的第一个元素，但并不将该元素”pop”出棧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Object </a:t>
            </a:r>
            <a:r>
              <a:rPr lang="zh-CN" altLang="en-US" dirty="0"/>
              <a:t>pop() 返回栈的第一个元素，并将该元素”pop”出栈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void </a:t>
            </a:r>
            <a:r>
              <a:rPr lang="zh-CN" altLang="en-US" dirty="0"/>
              <a:t>push(Object item) 将一个元素”push”进栈，最后一个进栈的元素总是位置棧顶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288" y="4675031"/>
            <a:ext cx="3491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最大的问题：</a:t>
            </a:r>
            <a:r>
              <a:rPr kumimoji="1" lang="zh-CN" altLang="en-US" sz="280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性能不行</a:t>
            </a:r>
            <a:endParaRPr kumimoji="1" lang="zh-CN" altLang="en-US" sz="280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ArrayDeque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55165" y="1943435"/>
          <a:ext cx="90675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799"/>
                <a:gridCol w="3065171"/>
                <a:gridCol w="36576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ArrayDeque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入栈</a:t>
                      </a:r>
                      <a:r>
                        <a:rPr lang="en-US" altLang="zh-CN" dirty="0" smtClean="0"/>
                        <a:t>(push)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push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Add(</a:t>
                      </a:r>
                      <a:r>
                        <a:rPr lang="zh-CN" altLang="en-US" dirty="0" smtClean="0"/>
                        <a:t>从尾部添加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返回栈顶元素</a:t>
                      </a:r>
                      <a:r>
                        <a:rPr lang="en-US" altLang="zh-CN" dirty="0" smtClean="0"/>
                        <a:t>(peek)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peek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peekLast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出栈</a:t>
                      </a:r>
                      <a:r>
                        <a:rPr lang="en-US" altLang="zh-CN" dirty="0" smtClean="0"/>
                        <a:t>(pop)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removeLast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5291" y="1111121"/>
            <a:ext cx="72028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ArrayDeque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双端队列的一种实现，可实现栈的功能，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性能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Stack</a:t>
            </a:r>
            <a:r>
              <a:rPr kumimoji="1" lang="zh-CN" altLang="en-US" dirty="0" smtClean="0"/>
              <a:t>好</a:t>
            </a:r>
            <a:endParaRPr kumimoji="1" lang="zh-CN" altLang="en-US" dirty="0"/>
          </a:p>
        </p:txBody>
      </p:sp>
      <p:pic>
        <p:nvPicPr>
          <p:cNvPr id="4" name="图片 3" descr="2@6(3GLB9GR3{GV$_}D9[6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750" y="4003040"/>
            <a:ext cx="112331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回退栈管理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 descr="C1ZP7P@C1`DA2U`ZDYM[S%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1060450"/>
            <a:ext cx="7314565" cy="4904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3649980"/>
            <a:ext cx="4045585" cy="1353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自治？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>
                <a:sym typeface="+mn-ea"/>
              </a:rPr>
              <a:t>1.</a:t>
            </a:r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每一个navigator为导航指定了规则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各自管理各自的回退栈</a:t>
            </a:r>
            <a:endParaRPr lang="zh-CN" alt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261745"/>
            <a:ext cx="4045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大管家？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NavController管理当前导航堆栈的所有导航器的后退堆栈</a:t>
            </a:r>
            <a:endParaRPr lang="zh-C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4877" y="2161996"/>
            <a:ext cx="34314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-apple-system" charset="0"/>
              </a:rPr>
              <a:t>Navigation</a:t>
            </a:r>
            <a:r>
              <a:rPr lang="zh-CN" altLang="en-US" sz="2400" dirty="0" smtClean="0">
                <a:solidFill>
                  <a:schemeClr val="accent1"/>
                </a:solidFill>
                <a:latin typeface="-apple-system" charset="0"/>
              </a:rPr>
              <a:t>能做什么？</a:t>
            </a:r>
            <a:endParaRPr lang="en-US" altLang="zh-CN" sz="2400" dirty="0" smtClean="0">
              <a:solidFill>
                <a:schemeClr val="accent1"/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处理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-apple-system" charset="0"/>
              </a:rPr>
              <a:t>Fragment Transactions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-apple-system" charset="0"/>
              </a:rPr>
              <a:t>处理‘向上’和‘返回’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支持 </a:t>
            </a: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  <a:latin typeface="-apple-system" charset="0"/>
              </a:rPr>
              <a:t>Deep Link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  <a:latin typeface="-apple-system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提供动画，跳转</a:t>
            </a:r>
            <a:r>
              <a:rPr lang="zh-CN" alt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-apple-system" charset="0"/>
              </a:rPr>
              <a:t>效果</a:t>
            </a:r>
            <a:endParaRPr lang="zh-CN" altLang="en-US" dirty="0">
              <a:solidFill>
                <a:schemeClr val="accent4">
                  <a:lumMod val="60000"/>
                  <a:lumOff val="40000"/>
                </a:schemeClr>
              </a:solidFill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877" y="1217607"/>
            <a:ext cx="4087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accent5">
                    <a:lumMod val="75000"/>
                  </a:schemeClr>
                </a:solidFill>
              </a:rPr>
              <a:t>导航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页面跳转堆栈管理组件</a:t>
            </a:r>
            <a:endParaRPr kumimoji="1"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9" y="2018158"/>
            <a:ext cx="7178331" cy="40737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13669" y="1007413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</a:rPr>
              <a:t>Navigation导航</a:t>
            </a:r>
            <a:r>
              <a:rPr lang="zh-CN" altLang="en-US" b="1" dirty="0" smtClean="0">
                <a:solidFill>
                  <a:srgbClr val="00B0F0"/>
                </a:solidFill>
              </a:rPr>
              <a:t>编辑器</a:t>
            </a:r>
            <a:r>
              <a:rPr lang="en-US" altLang="zh-CN" b="1" dirty="0" smtClean="0">
                <a:solidFill>
                  <a:srgbClr val="00B0F0"/>
                </a:solidFill>
              </a:rPr>
              <a:t>:</a:t>
            </a:r>
            <a:r>
              <a:rPr lang="zh-CN" altLang="en-US" b="1" dirty="0" smtClean="0">
                <a:solidFill>
                  <a:srgbClr val="00B0F0"/>
                </a:solidFill>
              </a:rPr>
              <a:t> 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54834" y="13718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作为Android Jetpack和 AndroidX 依赖库的一部分其目标旨在简化Android开发中导航的实现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4877" y="1158885"/>
            <a:ext cx="1051039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</a:rPr>
              <a:t>Navigation使用原则</a:t>
            </a:r>
            <a:endParaRPr lang="en-US" altLang="zh-C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任何</a:t>
            </a:r>
            <a:r>
              <a:rPr lang="zh-CN" altLang="en-US" dirty="0"/>
              <a:t>应用内导航的目标应该是为用户提供一致且可预测的体验。为了实现这一目标，Navigation架构组件可帮助你构建符合以下每个导航原则的应用程序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应用</a:t>
            </a:r>
            <a:r>
              <a:rPr lang="zh-CN" altLang="en-US" dirty="0">
                <a:solidFill>
                  <a:srgbClr val="00B0F0"/>
                </a:solidFill>
              </a:rPr>
              <a:t>具有固定的起点应用应该具有固定</a:t>
            </a:r>
            <a:r>
              <a:rPr lang="zh-CN" altLang="en-US" dirty="0" smtClean="0">
                <a:solidFill>
                  <a:srgbClr val="00B0F0"/>
                </a:solidFill>
              </a:rPr>
              <a:t>起点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B0F0"/>
                </a:solidFill>
              </a:rPr>
              <a:t>堆栈用来代表应用的“导航状态”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“</a:t>
            </a:r>
            <a:r>
              <a:rPr lang="zh-CN" altLang="en-US" dirty="0">
                <a:solidFill>
                  <a:srgbClr val="00B0F0"/>
                </a:solidFill>
              </a:rPr>
              <a:t>向上”按钮永远不会退出应用起点界面中不应该出现向上按钮</a:t>
            </a:r>
            <a:r>
              <a:rPr lang="zh-CN" altLang="en-US" dirty="0" smtClean="0">
                <a:solidFill>
                  <a:srgbClr val="00B0F0"/>
                </a:solidFill>
              </a:rPr>
              <a:t>。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Up</a:t>
            </a:r>
            <a:r>
              <a:rPr lang="zh-CN" altLang="en-US" dirty="0">
                <a:solidFill>
                  <a:srgbClr val="00B0F0"/>
                </a:solidFill>
              </a:rPr>
              <a:t>和Back在应用程序任务中是等效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B0F0"/>
                </a:solidFill>
              </a:rPr>
              <a:t>DeepLink</a:t>
            </a:r>
            <a:r>
              <a:rPr lang="zh-CN" altLang="en-US" dirty="0">
                <a:solidFill>
                  <a:srgbClr val="00B0F0"/>
                </a:solidFill>
              </a:rPr>
              <a:t>或者Navigate至相同界面生成相同的堆栈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597" y="1052965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420" y="1104466"/>
            <a:ext cx="6830060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什么是 </a:t>
            </a:r>
            <a:r>
              <a:rPr lang="nl-NL" altLang="zh-CN" sz="3200" b="1" dirty="0">
                <a:solidFill>
                  <a:schemeClr val="accent1">
                    <a:lumMod val="75000"/>
                  </a:schemeClr>
                </a:solidFill>
              </a:rPr>
              <a:t>Android </a:t>
            </a:r>
            <a:r>
              <a:rPr lang="nl-NL" altLang="zh-CN" sz="3200" b="1" dirty="0" err="1">
                <a:solidFill>
                  <a:schemeClr val="accent1">
                    <a:lumMod val="75000"/>
                  </a:schemeClr>
                </a:solidFill>
              </a:rPr>
              <a:t>Jetpack</a:t>
            </a:r>
            <a:r>
              <a:rPr lang="zh-CN" altLang="nl-NL" sz="3200" b="1" dirty="0">
                <a:solidFill>
                  <a:schemeClr val="accent1">
                    <a:lumMod val="75000"/>
                  </a:schemeClr>
                </a:solidFill>
              </a:rPr>
              <a:t>？</a:t>
            </a:r>
            <a:endParaRPr lang="zh-CN" altLang="nl-NL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SzPct val="150000"/>
            </a:pP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      </a:t>
            </a:r>
            <a:r>
              <a:rPr lang="en-US" altLang="zh-CN" sz="2400" dirty="0" smtClean="0">
                <a:solidFill>
                  <a:schemeClr val="accent6"/>
                </a:solidFill>
                <a:latin typeface="-apple-system" charset="0"/>
              </a:rPr>
              <a:t>Jetpack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是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软件组件的集合，可以使你更轻松地开发出色的</a:t>
            </a:r>
            <a:r>
              <a:rPr lang="en-US" altLang="zh-CN" sz="2400" dirty="0">
                <a:solidFill>
                  <a:schemeClr val="accent6"/>
                </a:solidFill>
                <a:latin typeface="-apple-system" charset="0"/>
              </a:rPr>
              <a:t>Android</a:t>
            </a:r>
            <a:r>
              <a:rPr lang="zh-CN" altLang="en-US" sz="2400" dirty="0">
                <a:solidFill>
                  <a:schemeClr val="accent6"/>
                </a:solidFill>
                <a:latin typeface="-apple-system" charset="0"/>
              </a:rPr>
              <a:t>应用程序</a:t>
            </a:r>
            <a:r>
              <a:rPr lang="zh-CN" altLang="en-US" sz="2400" dirty="0" smtClean="0">
                <a:solidFill>
                  <a:schemeClr val="accent6"/>
                </a:solidFill>
                <a:latin typeface="-apple-system" charset="0"/>
              </a:rPr>
              <a:t>。</a:t>
            </a:r>
            <a:endParaRPr lang="en-US" altLang="zh-CN" sz="2400" dirty="0">
              <a:solidFill>
                <a:schemeClr val="accent6"/>
              </a:solidFill>
              <a:latin typeface="-apple-system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420" y="2809994"/>
            <a:ext cx="6830060" cy="169277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谷歌发布</a:t>
            </a:r>
            <a:r>
              <a:rPr lang="en-US" altLang="zh-CN" sz="3200" dirty="0" err="1">
                <a:solidFill>
                  <a:srgbClr val="819198"/>
                </a:solidFill>
                <a:latin typeface="-apple-system-font" charset="0"/>
              </a:rPr>
              <a:t>JetPack</a:t>
            </a:r>
            <a:r>
              <a:rPr lang="zh-CN" altLang="en-US" sz="3200" dirty="0">
                <a:solidFill>
                  <a:srgbClr val="819198"/>
                </a:solidFill>
                <a:latin typeface="-apple-system-font" charset="0"/>
              </a:rPr>
              <a:t>的目的是什么呢</a:t>
            </a:r>
            <a:r>
              <a:rPr lang="zh-CN" altLang="en-US" sz="3200" dirty="0" smtClean="0">
                <a:solidFill>
                  <a:srgbClr val="819198"/>
                </a:solidFill>
                <a:latin typeface="-apple-system-font" charset="0"/>
              </a:rPr>
              <a:t>？</a:t>
            </a:r>
            <a:endParaRPr lang="en-US" altLang="zh-CN" sz="3200" dirty="0" smtClean="0">
              <a:solidFill>
                <a:srgbClr val="819198"/>
              </a:solidFill>
              <a:latin typeface="-apple-system-font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加速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开发</a:t>
            </a:r>
            <a:endParaRPr lang="en-US" altLang="zh-CN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减少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并消除样板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代码</a:t>
            </a:r>
            <a:endParaRPr lang="en-US" altLang="zh-C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构建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高品质，强大的</a:t>
            </a:r>
            <a:r>
              <a:rPr lang="zh-CN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应用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1104466"/>
            <a:ext cx="4051300" cy="420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0217" y="270182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748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758850"/>
            <a:ext cx="1460500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359" y="720175"/>
            <a:ext cx="1473200" cy="146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150" y="758850"/>
            <a:ext cx="1473200" cy="146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7136" y="746150"/>
            <a:ext cx="1460500" cy="1473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40493" y="214466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C000"/>
                </a:solidFill>
                <a:latin typeface="Roboto" charset="0"/>
              </a:rPr>
              <a:t>基础</a:t>
            </a:r>
            <a:endParaRPr lang="en-US" altLang="zh-CN" sz="2400" b="0" i="0" dirty="0">
              <a:solidFill>
                <a:srgbClr val="FFC000"/>
              </a:solidFill>
              <a:effectLst/>
              <a:latin typeface="Roboto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4974" y="221935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Roboto" charset="0"/>
              </a:rPr>
              <a:t>架构</a:t>
            </a:r>
            <a:endParaRPr lang="en-US" altLang="zh-CN" sz="2400" b="0" i="0" dirty="0">
              <a:solidFill>
                <a:schemeClr val="accent6">
                  <a:lumMod val="75000"/>
                </a:schemeClr>
              </a:solidFill>
              <a:effectLst/>
              <a:latin typeface="Roboto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39584" y="219896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Roboto" charset="0"/>
              </a:rPr>
              <a:t>行为</a:t>
            </a:r>
            <a:endParaRPr lang="en-US" altLang="zh-CN" sz="2400" b="0" i="0" dirty="0">
              <a:solidFill>
                <a:srgbClr val="FF0000"/>
              </a:solidFill>
              <a:effectLst/>
              <a:latin typeface="Roboto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571" y="223205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1"/>
                </a:solidFill>
                <a:latin typeface="Roboto" charset="0"/>
              </a:rPr>
              <a:t>UI</a:t>
            </a:r>
            <a:endParaRPr lang="en-US" altLang="zh-CN" sz="2400" b="0" i="0" dirty="0">
              <a:solidFill>
                <a:schemeClr val="accent1"/>
              </a:solidFill>
              <a:effectLst/>
              <a:latin typeface="Roboto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77947" y="2837975"/>
            <a:ext cx="1511952" cy="3416320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AppCompat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Android KTX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Multidex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4"/>
                </a:solidFill>
              </a:rPr>
              <a:t>Test</a:t>
            </a:r>
            <a:endParaRPr lang="en-US" altLang="zh-CN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106" y="2841950"/>
            <a:ext cx="1881066" cy="35548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DataBinding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Lifecycles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LiveData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6"/>
                </a:solidFill>
              </a:rPr>
              <a:t>Navigation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Paging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Room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ViewModel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6"/>
                </a:solidFill>
              </a:rPr>
              <a:t>WorkManager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97570" y="2837975"/>
            <a:ext cx="2373297" cy="2585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Download </a:t>
            </a:r>
            <a:r>
              <a:rPr lang="zh-CN" altLang="en-US" b="1" dirty="0" smtClean="0">
                <a:solidFill>
                  <a:srgbClr val="FF0000"/>
                </a:solidFill>
              </a:rPr>
              <a:t>manager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Media </a:t>
            </a:r>
            <a:r>
              <a:rPr lang="zh-CN" altLang="en-US" b="1" dirty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playback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Notifications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Permissions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Sharing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Slices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09079" y="2837975"/>
            <a:ext cx="2701871" cy="300082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</a:rPr>
              <a:t>Animation &amp; </a:t>
            </a:r>
            <a:r>
              <a:rPr lang="zh-CN" altLang="en-US" b="1" dirty="0" smtClean="0">
                <a:solidFill>
                  <a:schemeClr val="accent1"/>
                </a:solidFill>
              </a:rPr>
              <a:t>transitions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Auto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Emoji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FragmentLayout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Palette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TV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/>
                </a:solidFill>
              </a:rPr>
              <a:t>Wear </a:t>
            </a:r>
            <a:r>
              <a:rPr lang="zh-CN" altLang="en-US" b="1" dirty="0">
                <a:solidFill>
                  <a:schemeClr val="accent1"/>
                </a:solidFill>
              </a:rPr>
              <a:t>OS by Google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</a:t>
              </a:r>
              <a:r>
                <a:rPr lang="zh-CN" altLang="en-US" sz="1400" kern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服务，监督享学教学质量与售后服务</a:t>
              </a:r>
              <a:r>
                <a:rPr lang="zh-CN" altLang="en-US" sz="1400" kern="0" smtClea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 smtClea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年移动开发架构师大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牛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授课，</a:t>
              </a:r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 smtClean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 smtClean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作业完成情况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 smtClean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 smtClean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生涯规划、职场辅导</a:t>
            </a:r>
            <a:r>
              <a:rPr lang="zh-CN" altLang="en-US" sz="12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 smtClean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smtClean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课程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依娜老师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</a:t>
            </a:r>
            <a:r>
              <a:rPr lang="zh-CN" altLang="en-US" sz="4000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好评是享学前行最大的动力，谢谢！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0760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  <a:endParaRPr lang="zh-CN" alt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  <a:endParaRPr lang="zh-CN" altLang="en-US" sz="40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930862" cy="368300"/>
            <a:chOff x="4060522" y="5638470"/>
            <a:chExt cx="3930862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58013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阿媛老师：2807762965</a:t>
              </a:r>
              <a:endPara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196088" y="3475355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17081" y="4283685"/>
            <a:ext cx="1525905" cy="1636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Fragment常规使用</a:t>
            </a:r>
            <a:endParaRPr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原则与“坑”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1442" y="260784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两种方案对比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410" y="2621280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事务处理麻烦，容易出错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可读性差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可复用性差 （业务与视图耦合）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6615" y="2621915"/>
            <a:ext cx="431990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代码简洁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可读性高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充分解耦 （业务与视图隔离）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6850" y="2621915"/>
            <a:ext cx="12674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endParaRPr lang="zh-CN" altLang="en-US" sz="7200" b="1">
              <a:blipFill>
                <a:blip r:embed="rId3"/>
                <a:stretch>
                  <a:fillRect/>
                </a:stretch>
              </a:blip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0093" y="1312545"/>
            <a:ext cx="4023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fragment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22415" y="1152525"/>
            <a:ext cx="47421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Navigation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4897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596331" y="4149053"/>
            <a:ext cx="2207199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五步现实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的使用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103721" y="4339565"/>
            <a:ext cx="2187575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使用有什么问题？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445771" y="3595131"/>
            <a:ext cx="18948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深入解析</a:t>
            </a:r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448274" y="3556386"/>
            <a:ext cx="25044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Navigation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en-US" altLang="zh-CN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Fragment</a:t>
            </a:r>
            <a:r>
              <a:rPr lang="zh-CN" altLang="en-US" sz="1600" b="1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实现底部导航栏</a:t>
            </a:r>
            <a:endParaRPr lang="zh-CN" altLang="en-US" sz="1600" b="1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0802" y="270245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67568" y="4149053"/>
            <a:ext cx="1968289" cy="1324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的数据结构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站在设计者的角度看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Navigation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defTabSz="1218565">
              <a:lnSpc>
                <a:spcPct val="150000"/>
              </a:lnSpc>
            </a:pPr>
            <a:r>
              <a:rPr lang="en-US" altLang="zh-CN" sz="1335" dirty="0" err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jetPack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简介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12903" y="4154763"/>
            <a:ext cx="137414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架构师成长之路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>
                <a:sym typeface="+mn-ea"/>
              </a:rPr>
              <a:t>Navigation</a:t>
            </a:r>
            <a:r>
              <a:rPr lang="zh-CN" altLang="en-US" sz="2660">
                <a:sym typeface="+mn-ea"/>
              </a:rPr>
              <a:t>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19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4" y="1377489"/>
            <a:ext cx="3854450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287385" y="2074545"/>
            <a:ext cx="2561590" cy="2314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3805" y="265112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树根：导航起点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43805" y="3829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树叶：导航目的地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043805" y="32448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树干：导航路径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54333" y="1683392"/>
            <a:ext cx="9012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Navigation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目前仅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 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以上版本支持，如果您的版本不足</a:t>
            </a:r>
            <a:r>
              <a:rPr lang="en-US" altLang="zh-CN" b="1" dirty="0">
                <a:solidFill>
                  <a:srgbClr val="999999"/>
                </a:solidFill>
                <a:latin typeface="-apple-system" charset="0"/>
              </a:rPr>
              <a:t>3.2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，请</a:t>
            </a:r>
            <a:r>
              <a:rPr lang="zh-CN" altLang="en-US" b="1" dirty="0">
                <a:solidFill>
                  <a:srgbClr val="6795B5"/>
                </a:solidFill>
                <a:latin typeface="-apple-system" charset="0"/>
                <a:hlinkClick r:id="rId3"/>
              </a:rPr>
              <a:t>点此下载</a:t>
            </a:r>
            <a:r>
              <a:rPr lang="zh-CN" altLang="en-US" b="1" dirty="0">
                <a:solidFill>
                  <a:srgbClr val="999999"/>
                </a:solidFill>
                <a:latin typeface="-apple-system" charset="0"/>
              </a:rPr>
              <a:t>预览版</a:t>
            </a:r>
            <a:r>
              <a:rPr lang="en-US" altLang="zh-CN" b="1" dirty="0" err="1">
                <a:solidFill>
                  <a:srgbClr val="999999"/>
                </a:solidFill>
                <a:latin typeface="-apple-system" charset="0"/>
              </a:rPr>
              <a:t>AndroidStudio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5" y="1158885"/>
            <a:ext cx="1163855" cy="1170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54333" y="2438995"/>
            <a:ext cx="9076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如果使用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Beta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Release Candidate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或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Stable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构建，则必须启用导航编辑器。点击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File &gt; Settings(Android Studio &gt; Preferences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on Mac)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，在左侧菜单中选择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Experimental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，然后勾选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Enable Navigation Editor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并且重启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Android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  <a:latin typeface="-apple-system" charset="0"/>
              </a:rPr>
              <a:t>Studio</a:t>
            </a:r>
            <a:endParaRPr lang="zh-CN" altLang="en-US" b="0" i="0" dirty="0">
              <a:solidFill>
                <a:schemeClr val="accent4">
                  <a:lumMod val="75000"/>
                </a:schemeClr>
              </a:solidFill>
              <a:effectLst/>
              <a:latin typeface="-apple-system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333" y="3799227"/>
            <a:ext cx="737870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490321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五步使用</a:t>
            </a:r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</a:t>
            </a:r>
            <a:endParaRPr lang="en-US" altLang="zh-CN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877" y="1158885"/>
            <a:ext cx="6587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一</a:t>
            </a:r>
            <a:r>
              <a:rPr lang="en-US" altLang="zh-CN" sz="2400" b="1" dirty="0" smtClean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 在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Module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下的</a:t>
            </a:r>
            <a:r>
              <a:rPr lang="en-US" altLang="zh-CN" sz="2400" b="1" dirty="0" err="1">
                <a:solidFill>
                  <a:srgbClr val="00B0F0"/>
                </a:solidFill>
                <a:latin typeface="-apple-system" charset="0"/>
              </a:rPr>
              <a:t>build.gradle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中添加以下依赖</a:t>
            </a:r>
            <a:r>
              <a:rPr lang="zh-CN" altLang="en-US" sz="2400" b="1" dirty="0" smtClean="0">
                <a:solidFill>
                  <a:srgbClr val="00B0F0"/>
                </a:solidFill>
                <a:latin typeface="-apple-system" charset="0"/>
              </a:rPr>
              <a:t>：</a:t>
            </a:r>
            <a:endParaRPr lang="en-US" altLang="zh-CN" sz="2400" b="1" dirty="0" smtClean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7" y="1772022"/>
            <a:ext cx="8851900" cy="1346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4877" y="3269694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二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.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 新建几个</a:t>
            </a:r>
            <a:r>
              <a:rPr lang="en-US" altLang="zh-CN" sz="2400" b="1" dirty="0">
                <a:solidFill>
                  <a:srgbClr val="00B0F0"/>
                </a:solidFill>
                <a:latin typeface="-apple-system" charset="0"/>
              </a:rPr>
              <a:t>Activity/Fragment</a:t>
            </a:r>
            <a:r>
              <a:rPr lang="zh-CN" altLang="en-US" sz="2400" b="1" dirty="0">
                <a:solidFill>
                  <a:srgbClr val="00B0F0"/>
                </a:solidFill>
                <a:latin typeface="-apple-system" charset="0"/>
              </a:rPr>
              <a:t>页面</a:t>
            </a:r>
            <a:endParaRPr lang="zh-CN" altLang="en-US" sz="2400" b="1" dirty="0">
              <a:solidFill>
                <a:srgbClr val="00B0F0"/>
              </a:solidFill>
              <a:latin typeface="-apple-system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77" y="3882831"/>
            <a:ext cx="297180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30.xml><?xml version="1.0" encoding="utf-8"?>
<p:tagLst xmlns:p="http://schemas.openxmlformats.org/presentationml/2006/main">
  <p:tag name="PA" val="v4.1.3"/>
</p:tagLst>
</file>

<file path=ppt/tags/tag131.xml><?xml version="1.0" encoding="utf-8"?>
<p:tagLst xmlns:p="http://schemas.openxmlformats.org/presentationml/2006/main">
  <p:tag name="PA" val="v4.1.3"/>
</p:tagLst>
</file>

<file path=ppt/tags/tag132.xml><?xml version="1.0" encoding="utf-8"?>
<p:tagLst xmlns:p="http://schemas.openxmlformats.org/presentationml/2006/main">
  <p:tag name="PA" val="v4.1.3"/>
</p:tagLst>
</file>

<file path=ppt/tags/tag133.xml><?xml version="1.0" encoding="utf-8"?>
<p:tagLst xmlns:p="http://schemas.openxmlformats.org/presentationml/2006/main">
  <p:tag name="PA" val="v4.1.3"/>
</p:tagLst>
</file>

<file path=ppt/tags/tag134.xml><?xml version="1.0" encoding="utf-8"?>
<p:tagLst xmlns:p="http://schemas.openxmlformats.org/presentationml/2006/main">
  <p:tag name="PA" val="v4.1.3"/>
</p:tagLst>
</file>

<file path=ppt/tags/tag135.xml><?xml version="1.0" encoding="utf-8"?>
<p:tagLst xmlns:p="http://schemas.openxmlformats.org/presentationml/2006/main">
  <p:tag name="PA" val="v4.1.3"/>
</p:tagLst>
</file>

<file path=ppt/tags/tag136.xml><?xml version="1.0" encoding="utf-8"?>
<p:tagLst xmlns:p="http://schemas.openxmlformats.org/presentationml/2006/main">
  <p:tag name="PA" val="v4.1.3"/>
</p:tagLst>
</file>

<file path=ppt/tags/tag137.xml><?xml version="1.0" encoding="utf-8"?>
<p:tagLst xmlns:p="http://schemas.openxmlformats.org/presentationml/2006/main">
  <p:tag name="PA" val="v4.1.3"/>
</p:tagLst>
</file>

<file path=ppt/tags/tag138.xml><?xml version="1.0" encoding="utf-8"?>
<p:tagLst xmlns:p="http://schemas.openxmlformats.org/presentationml/2006/main">
  <p:tag name="PA" val="v4.1.3"/>
</p:tagLst>
</file>

<file path=ppt/tags/tag139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40.xml><?xml version="1.0" encoding="utf-8"?>
<p:tagLst xmlns:p="http://schemas.openxmlformats.org/presentationml/2006/main">
  <p:tag name="PA" val="v4.1.3"/>
</p:tagLst>
</file>

<file path=ppt/tags/tag141.xml><?xml version="1.0" encoding="utf-8"?>
<p:tagLst xmlns:p="http://schemas.openxmlformats.org/presentationml/2006/main">
  <p:tag name="PA" val="v4.1.3"/>
</p:tagLst>
</file>

<file path=ppt/tags/tag142.xml><?xml version="1.0" encoding="utf-8"?>
<p:tagLst xmlns:p="http://schemas.openxmlformats.org/presentationml/2006/main">
  <p:tag name="PA" val="v4.1.3"/>
</p:tagLst>
</file>

<file path=ppt/tags/tag143.xml><?xml version="1.0" encoding="utf-8"?>
<p:tagLst xmlns:p="http://schemas.openxmlformats.org/presentationml/2006/main">
  <p:tag name="PA" val="v4.1.3"/>
</p:tagLst>
</file>

<file path=ppt/tags/tag144.xml><?xml version="1.0" encoding="utf-8"?>
<p:tagLst xmlns:p="http://schemas.openxmlformats.org/presentationml/2006/main">
  <p:tag name="PA" val="v4.1.3"/>
</p:tagLst>
</file>

<file path=ppt/tags/tag145.xml><?xml version="1.0" encoding="utf-8"?>
<p:tagLst xmlns:p="http://schemas.openxmlformats.org/presentationml/2006/main">
  <p:tag name="PA" val="v4.1.3"/>
</p:tagLst>
</file>

<file path=ppt/tags/tag146.xml><?xml version="1.0" encoding="utf-8"?>
<p:tagLst xmlns:p="http://schemas.openxmlformats.org/presentationml/2006/main">
  <p:tag name="PA" val="v4.1.3"/>
</p:tagLst>
</file>

<file path=ppt/tags/tag147.xml><?xml version="1.0" encoding="utf-8"?>
<p:tagLst xmlns:p="http://schemas.openxmlformats.org/presentationml/2006/main">
  <p:tag name="PA" val="v4.1.3"/>
</p:tagLst>
</file>

<file path=ppt/tags/tag148.xml><?xml version="1.0" encoding="utf-8"?>
<p:tagLst xmlns:p="http://schemas.openxmlformats.org/presentationml/2006/main">
  <p:tag name="PA" val="v4.1.3"/>
</p:tagLst>
</file>

<file path=ppt/tags/tag149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50.xml><?xml version="1.0" encoding="utf-8"?>
<p:tagLst xmlns:p="http://schemas.openxmlformats.org/presentationml/2006/main">
  <p:tag name="PA" val="v4.1.3"/>
</p:tagLst>
</file>

<file path=ppt/tags/tag151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5459</Words>
  <Application>WPS 演示</Application>
  <PresentationFormat>宽屏</PresentationFormat>
  <Paragraphs>587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Wingdings</vt:lpstr>
      <vt:lpstr>-apple-system</vt:lpstr>
      <vt:lpstr>Arial Unicode MS</vt:lpstr>
      <vt:lpstr>Source Code Pro</vt:lpstr>
      <vt:lpstr>Verdana</vt:lpstr>
      <vt:lpstr>-apple-system-font</vt:lpstr>
      <vt:lpstr>Roboto</vt:lpstr>
      <vt:lpstr>Segoe Print</vt:lpstr>
      <vt:lpstr>等线 Light</vt:lpstr>
      <vt:lpstr>Source Sans Pro</vt:lpstr>
      <vt:lpstr>Roboto condensed</vt:lpstr>
      <vt:lpstr>Yu Gothic UI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4911</cp:revision>
  <dcterms:created xsi:type="dcterms:W3CDTF">2016-08-30T15:34:00Z</dcterms:created>
  <dcterms:modified xsi:type="dcterms:W3CDTF">2018-12-19T09:44:33Z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