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5" r:id="rId2"/>
    <p:sldId id="259" r:id="rId3"/>
    <p:sldId id="258" r:id="rId4"/>
    <p:sldId id="260" r:id="rId5"/>
    <p:sldId id="262" r:id="rId6"/>
    <p:sldId id="263" r:id="rId7"/>
    <p:sldId id="261" r:id="rId8"/>
    <p:sldId id="264" r:id="rId9"/>
    <p:sldId id="265" r:id="rId10"/>
    <p:sldId id="267" r:id="rId11"/>
    <p:sldId id="268" r:id="rId12"/>
    <p:sldId id="269" r:id="rId13"/>
    <p:sldId id="270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68" autoAdjust="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97566-B8A7-49E2-B3B2-2A722A452754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0F585-E915-440A-88F3-6289168F2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669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0F585-E915-440A-88F3-6289168F20E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0F585-E915-440A-88F3-6289168F20E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0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F36-8952-4BB0-8B49-A409C984604B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4512-BA04-42B0-96E6-2CBDCA5F48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50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F36-8952-4BB0-8B49-A409C984604B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4512-BA04-42B0-96E6-2CBDCA5F4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1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F36-8952-4BB0-8B49-A409C984604B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4512-BA04-42B0-96E6-2CBDCA5F4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374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F36-8952-4BB0-8B49-A409C984604B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4512-BA04-42B0-96E6-2CBDCA5F48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6280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F36-8952-4BB0-8B49-A409C984604B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4512-BA04-42B0-96E6-2CBDCA5F4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459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F36-8952-4BB0-8B49-A409C984604B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4512-BA04-42B0-96E6-2CBDCA5F48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8179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F36-8952-4BB0-8B49-A409C984604B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4512-BA04-42B0-96E6-2CBDCA5F4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003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F36-8952-4BB0-8B49-A409C984604B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4512-BA04-42B0-96E6-2CBDCA5F4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785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F36-8952-4BB0-8B49-A409C984604B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4512-BA04-42B0-96E6-2CBDCA5F4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14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F36-8952-4BB0-8B49-A409C984604B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4512-BA04-42B0-96E6-2CBDCA5F4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93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F36-8952-4BB0-8B49-A409C984604B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4512-BA04-42B0-96E6-2CBDCA5F4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21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F36-8952-4BB0-8B49-A409C984604B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4512-BA04-42B0-96E6-2CBDCA5F4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27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F36-8952-4BB0-8B49-A409C984604B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4512-BA04-42B0-96E6-2CBDCA5F4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F36-8952-4BB0-8B49-A409C984604B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4512-BA04-42B0-96E6-2CBDCA5F4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60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F36-8952-4BB0-8B49-A409C984604B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4512-BA04-42B0-96E6-2CBDCA5F4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36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F36-8952-4BB0-8B49-A409C984604B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4512-BA04-42B0-96E6-2CBDCA5F4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25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F36-8952-4BB0-8B49-A409C984604B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4512-BA04-42B0-96E6-2CBDCA5F4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15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41C1F36-8952-4BB0-8B49-A409C984604B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1CE4512-BA04-42B0-96E6-2CBDCA5F4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717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cap="none" dirty="0"/>
              <a:t>Python</a:t>
            </a:r>
            <a:r>
              <a:rPr lang="zh-CN" altLang="en-US" cap="none" dirty="0"/>
              <a:t>基础（二）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范照云</a:t>
            </a:r>
            <a:endParaRPr lang="en-US" altLang="zh-CN" dirty="0"/>
          </a:p>
          <a:p>
            <a:r>
              <a:rPr lang="en-US" altLang="zh-CN" dirty="0"/>
              <a:t>fanzhaoyun728@163.com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955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728601" y="1509204"/>
            <a:ext cx="8752750" cy="5060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异常：处理异常之异常捕获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8601" y="2760955"/>
            <a:ext cx="7864983" cy="12003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try:</a:t>
            </a:r>
          </a:p>
          <a:p>
            <a:r>
              <a:rPr lang="en-US" altLang="zh-CN" dirty="0"/>
              <a:t>	…  #</a:t>
            </a:r>
            <a:r>
              <a:rPr lang="zh-CN" altLang="en-US" dirty="0"/>
              <a:t>你的代码</a:t>
            </a:r>
            <a:endParaRPr lang="en-US" altLang="zh-CN" dirty="0"/>
          </a:p>
          <a:p>
            <a:r>
              <a:rPr lang="en-US" altLang="zh-CN" dirty="0"/>
              <a:t>except [exception name]</a:t>
            </a:r>
          </a:p>
          <a:p>
            <a:r>
              <a:rPr lang="en-US" altLang="zh-CN" dirty="0"/>
              <a:t>	…   #</a:t>
            </a:r>
            <a:r>
              <a:rPr lang="zh-CN" altLang="en-US" dirty="0"/>
              <a:t>你的代码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728600" y="4351537"/>
            <a:ext cx="7864983" cy="12003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try:</a:t>
            </a:r>
          </a:p>
          <a:p>
            <a:r>
              <a:rPr lang="en-US" altLang="zh-CN" dirty="0"/>
              <a:t>	…  #</a:t>
            </a:r>
            <a:r>
              <a:rPr lang="zh-CN" altLang="en-US" dirty="0"/>
              <a:t>你的代码</a:t>
            </a:r>
            <a:endParaRPr lang="en-US" altLang="zh-CN" dirty="0"/>
          </a:p>
          <a:p>
            <a:r>
              <a:rPr lang="en-US" altLang="zh-CN" dirty="0"/>
              <a:t>finally</a:t>
            </a:r>
          </a:p>
          <a:p>
            <a:r>
              <a:rPr lang="en-US" altLang="zh-CN" dirty="0"/>
              <a:t>	…  #</a:t>
            </a:r>
            <a:r>
              <a:rPr lang="zh-CN" altLang="en-US" dirty="0"/>
              <a:t>你的代码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03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728601" y="1509204"/>
            <a:ext cx="8752750" cy="5060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异常：异常抛出机制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8601" y="2760955"/>
            <a:ext cx="7864983" cy="14773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如果在运行时发生异常，则解释器会查找相应的处理语句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如果在当前函数里没有找到的话，则它会将异常传递给上层的调用函数，看看那里能不能处理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如果在最外层（全局“</a:t>
            </a:r>
            <a:r>
              <a:rPr lang="en-US" altLang="zh-CN" dirty="0"/>
              <a:t>main</a:t>
            </a:r>
            <a:r>
              <a:rPr lang="zh-CN" altLang="en-US" dirty="0"/>
              <a:t>”）还没有找到的话，那么解释器就会退出，同时打印</a:t>
            </a:r>
            <a:r>
              <a:rPr lang="en-US" altLang="zh-CN" dirty="0"/>
              <a:t>Trackback</a:t>
            </a:r>
            <a:r>
              <a:rPr lang="zh-CN" altLang="en-US" dirty="0"/>
              <a:t>，以便让用户找到错误产生的原因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728600" y="4465521"/>
            <a:ext cx="6160471" cy="92333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</a:rPr>
              <a:t>注意：</a:t>
            </a:r>
            <a:r>
              <a:rPr lang="zh-CN" altLang="en-US" dirty="0"/>
              <a:t>虽然大多数错误会导致异常，但一个异常不一定代表错误，有时候它们只是一个警告，有时候它们可能是一个终止信号，比如退出循环等。</a:t>
            </a:r>
          </a:p>
        </p:txBody>
      </p:sp>
    </p:spTree>
    <p:extLst>
      <p:ext uri="{BB962C8B-B14F-4D97-AF65-F5344CB8AC3E}">
        <p14:creationId xmlns:p14="http://schemas.microsoft.com/office/powerpoint/2010/main" val="185668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728601" y="1509204"/>
            <a:ext cx="8752750" cy="5060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异常：</a:t>
            </a:r>
            <a:r>
              <a:rPr lang="en-US" altLang="zh-CN" dirty="0">
                <a:solidFill>
                  <a:schemeClr val="tx1"/>
                </a:solidFill>
              </a:rPr>
              <a:t>Exception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BaseException(2.5</a:t>
            </a:r>
            <a:r>
              <a:rPr lang="zh-CN" altLang="en-US" dirty="0">
                <a:solidFill>
                  <a:schemeClr val="tx1"/>
                </a:solidFill>
              </a:rPr>
              <a:t>以后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728601" y="2194264"/>
            <a:ext cx="8752750" cy="221793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chemeClr val="tx1"/>
                </a:solidFill>
              </a:rPr>
              <a:t>打印具体的异常行代码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try: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	…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exception BaseException as msg: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	print(msg)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8600" y="4465521"/>
            <a:ext cx="6160471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</a:rPr>
              <a:t>注意：</a:t>
            </a:r>
            <a:r>
              <a:rPr lang="en-US" altLang="zh-CN" dirty="0"/>
              <a:t>python 2 </a:t>
            </a:r>
            <a:r>
              <a:rPr lang="zh-CN" altLang="en-US" dirty="0"/>
              <a:t>中用“</a:t>
            </a:r>
            <a:r>
              <a:rPr lang="en-US" altLang="zh-CN" dirty="0"/>
              <a:t>,</a:t>
            </a:r>
            <a:r>
              <a:rPr lang="zh-CN" altLang="en-US" dirty="0"/>
              <a:t>”代替“</a:t>
            </a:r>
            <a:r>
              <a:rPr lang="en-US" altLang="zh-CN" dirty="0"/>
              <a:t>as</a:t>
            </a:r>
            <a:r>
              <a:rPr lang="zh-CN" alt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947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728601" y="914400"/>
            <a:ext cx="8752750" cy="5060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异常：常见的</a:t>
            </a:r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异常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180523"/>
              </p:ext>
            </p:extLst>
          </p:nvPr>
        </p:nvGraphicFramePr>
        <p:xfrm>
          <a:off x="728601" y="1669575"/>
          <a:ext cx="8128000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073">
                  <a:extLst>
                    <a:ext uri="{9D8B030D-6E8A-4147-A177-3AD203B41FA5}">
                      <a16:colId xmlns:a16="http://schemas.microsoft.com/office/drawing/2014/main" val="1199073478"/>
                    </a:ext>
                  </a:extLst>
                </a:gridCol>
                <a:gridCol w="5784927">
                  <a:extLst>
                    <a:ext uri="{9D8B030D-6E8A-4147-A177-3AD203B41FA5}">
                      <a16:colId xmlns:a16="http://schemas.microsoft.com/office/drawing/2014/main" val="1880501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异常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51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BaseException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新的所有异常类的基类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9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Exception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所有异常类的基类，但继承</a:t>
                      </a:r>
                      <a:r>
                        <a:rPr lang="en-US" altLang="zh-CN" dirty="0"/>
                        <a:t>BaseException</a:t>
                      </a:r>
                      <a:r>
                        <a:rPr lang="zh-CN" altLang="en-US" dirty="0"/>
                        <a:t>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03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Assertionerror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assert </a:t>
                      </a:r>
                      <a:r>
                        <a:rPr lang="zh-CN" altLang="en-US" dirty="0"/>
                        <a:t>语句失败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751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FileNotFoundError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试图打开一个不存在的文件或目录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47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AttributeError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试图访问的对象没有属性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556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OSError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当系统函数返回一个系统相关的错误，包括</a:t>
                      </a:r>
                      <a:r>
                        <a:rPr lang="en-US" altLang="zh-CN" dirty="0"/>
                        <a:t>I/O</a:t>
                      </a:r>
                      <a:r>
                        <a:rPr lang="zh-CN" altLang="en-US" dirty="0"/>
                        <a:t>错误，如“找不到文件”或“磁盘已满”时，引发异常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25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NameError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使用一个还未赋值对象的变量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911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IndexError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当一个序列超出了范围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82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SyntaxError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当解析器遇到一个语法错误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59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KeyboardInterrupt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Ctral+C</a:t>
                      </a:r>
                      <a:r>
                        <a:rPr lang="zh-CN" altLang="en-US" dirty="0"/>
                        <a:t>被按下，程序被强行终止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664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TypeError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传入的对象类型与要求不符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371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78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728601" y="1509204"/>
            <a:ext cx="8752750" cy="5060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异常：抛出异常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8600" y="4465521"/>
            <a:ext cx="6160471" cy="64633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</a:rPr>
              <a:t>注意：</a:t>
            </a:r>
            <a:r>
              <a:rPr lang="en-US" altLang="zh-CN" dirty="0"/>
              <a:t> raise</a:t>
            </a:r>
            <a:r>
              <a:rPr lang="zh-CN" altLang="en-US" dirty="0"/>
              <a:t>只能抛出</a:t>
            </a:r>
            <a:r>
              <a:rPr lang="en-US" altLang="zh-CN" dirty="0"/>
              <a:t>python</a:t>
            </a:r>
            <a:r>
              <a:rPr lang="zh-CN" altLang="en-US" dirty="0"/>
              <a:t>中已经提供的异常类，不支持自定义异常的抛出。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8600" y="2148396"/>
            <a:ext cx="7864983" cy="20313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from random import </a:t>
            </a:r>
            <a:r>
              <a:rPr lang="en-US" altLang="zh-CN" dirty="0" err="1"/>
              <a:t>randint</a:t>
            </a:r>
            <a:endParaRPr lang="en-US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生成一个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9</a:t>
            </a:r>
            <a:r>
              <a:rPr lang="zh-CN" altLang="en-US" dirty="0"/>
              <a:t>之间的数</a:t>
            </a:r>
            <a:endParaRPr lang="en-US" altLang="zh-CN" dirty="0"/>
          </a:p>
          <a:p>
            <a:r>
              <a:rPr lang="en-US" altLang="zh-CN" dirty="0"/>
              <a:t>number = </a:t>
            </a:r>
            <a:r>
              <a:rPr lang="en-US" altLang="zh-CN" dirty="0" err="1"/>
              <a:t>randint</a:t>
            </a:r>
            <a:r>
              <a:rPr lang="en-US" altLang="zh-CN" dirty="0"/>
              <a:t>(1,9)</a:t>
            </a:r>
          </a:p>
          <a:p>
            <a:r>
              <a:rPr lang="en-US" altLang="zh-CN" dirty="0"/>
              <a:t>if number % 2 == 0:</a:t>
            </a:r>
          </a:p>
          <a:p>
            <a:r>
              <a:rPr lang="en-US" altLang="zh-CN" dirty="0"/>
              <a:t>	raise </a:t>
            </a:r>
            <a:r>
              <a:rPr lang="en-US" altLang="zh-CN" dirty="0" err="1"/>
              <a:t>NameError</a:t>
            </a:r>
            <a:r>
              <a:rPr lang="en-US" altLang="zh-CN" dirty="0"/>
              <a:t>(“%d is even” % (number))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	raise </a:t>
            </a:r>
            <a:r>
              <a:rPr lang="en-US" altLang="zh-CN" dirty="0" err="1"/>
              <a:t>NameError</a:t>
            </a:r>
            <a:r>
              <a:rPr lang="en-US" altLang="zh-CN" dirty="0"/>
              <a:t>(“%d is odd” % (number))</a:t>
            </a:r>
          </a:p>
        </p:txBody>
      </p:sp>
    </p:spTree>
    <p:extLst>
      <p:ext uri="{BB962C8B-B14F-4D97-AF65-F5344CB8AC3E}">
        <p14:creationId xmlns:p14="http://schemas.microsoft.com/office/powerpoint/2010/main" val="397962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74792" y="2851925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可选作业</a:t>
            </a:r>
          </a:p>
        </p:txBody>
      </p:sp>
    </p:spTree>
    <p:extLst>
      <p:ext uri="{BB962C8B-B14F-4D97-AF65-F5344CB8AC3E}">
        <p14:creationId xmlns:p14="http://schemas.microsoft.com/office/powerpoint/2010/main" val="73197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96140" y="1154098"/>
            <a:ext cx="85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描述：使用丰富的模块实现</a:t>
            </a:r>
            <a:r>
              <a:rPr lang="en-US" altLang="zh-CN" dirty="0"/>
              <a:t>2017</a:t>
            </a:r>
            <a:r>
              <a:rPr lang="zh-CN" altLang="en-US" dirty="0"/>
              <a:t>年政府工作报告词频统计，结果输出到文本文件，</a:t>
            </a:r>
            <a:endParaRPr lang="en-US" altLang="zh-CN" dirty="0"/>
          </a:p>
          <a:p>
            <a:r>
              <a:rPr lang="zh-CN" altLang="en-US" dirty="0"/>
              <a:t>并以直方图的形式分别显示词频高于</a:t>
            </a:r>
            <a:r>
              <a:rPr lang="en-US" altLang="zh-CN" dirty="0"/>
              <a:t>30</a:t>
            </a:r>
            <a:r>
              <a:rPr lang="zh-CN" altLang="en-US" dirty="0"/>
              <a:t>和高于</a:t>
            </a:r>
            <a:r>
              <a:rPr lang="en-US" altLang="zh-CN" dirty="0"/>
              <a:t>40</a:t>
            </a:r>
            <a:r>
              <a:rPr lang="zh-CN" altLang="en-US" dirty="0"/>
              <a:t>的词。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96140" y="1933269"/>
            <a:ext cx="801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提示：你可以使用诸如</a:t>
            </a:r>
            <a:r>
              <a:rPr lang="en-US" altLang="zh-CN" dirty="0" err="1"/>
              <a:t>BeautifulSoup</a:t>
            </a:r>
            <a:r>
              <a:rPr lang="zh-CN" altLang="en-US" dirty="0"/>
              <a:t>，</a:t>
            </a:r>
            <a:r>
              <a:rPr lang="en-US" altLang="zh-CN" dirty="0" err="1"/>
              <a:t>matplotlib</a:t>
            </a:r>
            <a:r>
              <a:rPr lang="zh-CN" altLang="en-US" dirty="0"/>
              <a:t>，</a:t>
            </a:r>
            <a:r>
              <a:rPr lang="en-US" altLang="zh-CN" dirty="0" err="1"/>
              <a:t>numpy</a:t>
            </a:r>
            <a:r>
              <a:rPr lang="zh-CN" altLang="en-US" dirty="0"/>
              <a:t>之类的第三方。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296140" y="24354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结果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25" y="3028164"/>
            <a:ext cx="4689783" cy="35173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996" y="3028163"/>
            <a:ext cx="4689783" cy="351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6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975049"/>
          </a:xfrm>
        </p:spPr>
        <p:txBody>
          <a:bodyPr/>
          <a:lstStyle/>
          <a:p>
            <a:r>
              <a:rPr lang="zh-CN" altLang="en-US" dirty="0"/>
              <a:t>模组（类库</a:t>
            </a:r>
            <a:r>
              <a:rPr lang="en-US" altLang="zh-CN" dirty="0"/>
              <a:t>/</a:t>
            </a:r>
            <a:r>
              <a:rPr lang="zh-CN" altLang="en-US" dirty="0"/>
              <a:t>模块</a:t>
            </a:r>
            <a:r>
              <a:rPr lang="en-US" altLang="zh-CN" cap="none" dirty="0"/>
              <a:t>Module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4213" y="2225299"/>
            <a:ext cx="8965814" cy="78423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自带类库：</a:t>
            </a:r>
            <a:r>
              <a:rPr lang="en-US" altLang="zh-CN" dirty="0"/>
              <a:t>time, </a:t>
            </a:r>
            <a:r>
              <a:rPr lang="en-US" altLang="zh-CN" dirty="0" err="1"/>
              <a:t>os</a:t>
            </a:r>
            <a:r>
              <a:rPr lang="en-US" altLang="zh-CN" dirty="0"/>
              <a:t>, string, math, random, thread,  re, </a:t>
            </a:r>
            <a:r>
              <a:rPr lang="en-US" altLang="zh-CN" dirty="0" err="1"/>
              <a:t>urllib</a:t>
            </a:r>
            <a:r>
              <a:rPr lang="en-US" altLang="zh-CN" dirty="0"/>
              <a:t>, cookie… </a:t>
            </a:r>
          </a:p>
          <a:p>
            <a:r>
              <a:rPr lang="zh-CN" altLang="en-US" dirty="0"/>
              <a:t>第三方类库：</a:t>
            </a:r>
            <a:r>
              <a:rPr lang="en-US" altLang="zh-CN" dirty="0"/>
              <a:t> pip,  Selenium, </a:t>
            </a:r>
            <a:r>
              <a:rPr lang="en-US" altLang="zh-CN" dirty="0" err="1"/>
              <a:t>numpy</a:t>
            </a:r>
            <a:r>
              <a:rPr lang="en-US" altLang="zh-CN" dirty="0"/>
              <a:t>, </a:t>
            </a:r>
            <a:r>
              <a:rPr lang="en-US" altLang="zh-CN" dirty="0" err="1"/>
              <a:t>lxml</a:t>
            </a:r>
            <a:r>
              <a:rPr lang="en-US" altLang="zh-CN" dirty="0"/>
              <a:t>, </a:t>
            </a:r>
            <a:r>
              <a:rPr lang="en-US" altLang="zh-CN" dirty="0" err="1"/>
              <a:t>matplotlib</a:t>
            </a:r>
            <a:r>
              <a:rPr lang="en-US" altLang="zh-CN" dirty="0"/>
              <a:t>, </a:t>
            </a:r>
            <a:r>
              <a:rPr lang="en-US" altLang="zh-CN" dirty="0" err="1"/>
              <a:t>BeautifulSoup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684213" y="3720005"/>
            <a:ext cx="8752750" cy="4385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Python</a:t>
            </a:r>
            <a:r>
              <a:rPr lang="zh-CN" altLang="en-US" dirty="0"/>
              <a:t>所有内置函数：</a:t>
            </a:r>
            <a:r>
              <a:rPr lang="en-US" altLang="zh-CN" dirty="0">
                <a:solidFill>
                  <a:schemeClr val="accent6"/>
                </a:solidFill>
              </a:rPr>
              <a:t>https://docs.python.org/3/library/functions.html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684212" y="4869019"/>
            <a:ext cx="9155824" cy="438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Python</a:t>
            </a:r>
            <a:r>
              <a:rPr lang="zh-CN" altLang="en-US" dirty="0"/>
              <a:t>常用第三方库集锦：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6"/>
                </a:solidFill>
              </a:rPr>
              <a:t>http://www.lfd.uci.edu/~gohlke/pythonlibs/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99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728601" y="1162974"/>
            <a:ext cx="8752750" cy="1935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引用模块：</a:t>
            </a:r>
          </a:p>
          <a:p>
            <a:r>
              <a:rPr lang="en-US" altLang="zh-CN" dirty="0"/>
              <a:t>import … ,</a:t>
            </a:r>
            <a:r>
              <a:rPr lang="zh-CN" altLang="en-US" dirty="0"/>
              <a:t>如 </a:t>
            </a:r>
            <a:r>
              <a:rPr lang="en-US" altLang="zh-CN" dirty="0"/>
              <a:t>import time</a:t>
            </a:r>
          </a:p>
          <a:p>
            <a:r>
              <a:rPr lang="en-US" altLang="zh-CN" dirty="0"/>
              <a:t>from … import … ,</a:t>
            </a:r>
            <a:r>
              <a:rPr lang="zh-CN" altLang="en-US" dirty="0"/>
              <a:t>如 </a:t>
            </a:r>
            <a:r>
              <a:rPr lang="en-US" altLang="zh-CN" dirty="0"/>
              <a:t>from time import *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28601" y="3568823"/>
            <a:ext cx="7358956" cy="12003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 -*- coding:utf-8 -*-</a:t>
            </a:r>
          </a:p>
          <a:p>
            <a:endParaRPr lang="en-US" altLang="zh-CN" dirty="0"/>
          </a:p>
          <a:p>
            <a:r>
              <a:rPr lang="en-US" altLang="zh-CN" dirty="0"/>
              <a:t>import time</a:t>
            </a:r>
          </a:p>
          <a:p>
            <a:r>
              <a:rPr lang="en-US" altLang="zh-CN" dirty="0"/>
              <a:t>print(time.ctime())</a:t>
            </a:r>
          </a:p>
        </p:txBody>
      </p:sp>
    </p:spTree>
    <p:extLst>
      <p:ext uri="{BB962C8B-B14F-4D97-AF65-F5344CB8AC3E}">
        <p14:creationId xmlns:p14="http://schemas.microsoft.com/office/powerpoint/2010/main" val="374983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728601" y="1509204"/>
            <a:ext cx="8752750" cy="5060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模块调用：同目录结构调用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8601" y="2760955"/>
            <a:ext cx="7358956" cy="9233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project/</a:t>
            </a:r>
          </a:p>
          <a:p>
            <a:r>
              <a:rPr lang="en-US" altLang="zh-CN" dirty="0"/>
              <a:t>|------pub.py</a:t>
            </a:r>
          </a:p>
          <a:p>
            <a:r>
              <a:rPr lang="en-US" altLang="zh-CN" dirty="0"/>
              <a:t>|------count.py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28601" y="4199191"/>
            <a:ext cx="5201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pub.py </a:t>
            </a:r>
            <a:r>
              <a:rPr lang="zh-CN" altLang="en-US" dirty="0"/>
              <a:t>创建</a:t>
            </a:r>
            <a:r>
              <a:rPr lang="en-US" altLang="zh-CN" dirty="0"/>
              <a:t>add</a:t>
            </a:r>
            <a:r>
              <a:rPr lang="zh-CN" altLang="en-US" dirty="0"/>
              <a:t>函数，实现两数相加的功能</a:t>
            </a:r>
            <a:endParaRPr lang="en-US" altLang="zh-CN" dirty="0"/>
          </a:p>
          <a:p>
            <a:r>
              <a:rPr lang="en-US" altLang="zh-CN" dirty="0"/>
              <a:t>count.py </a:t>
            </a:r>
            <a:r>
              <a:rPr lang="zh-CN" altLang="en-US" dirty="0"/>
              <a:t>调用</a:t>
            </a:r>
            <a:r>
              <a:rPr lang="en-US" altLang="zh-CN" dirty="0"/>
              <a:t>pub.py</a:t>
            </a:r>
            <a:r>
              <a:rPr lang="zh-CN" altLang="en-US" dirty="0"/>
              <a:t>中的</a:t>
            </a:r>
            <a:r>
              <a:rPr lang="en-US" altLang="zh-CN" dirty="0"/>
              <a:t>add()</a:t>
            </a:r>
            <a:r>
              <a:rPr lang="zh-CN" altLang="en-US" dirty="0"/>
              <a:t>函数</a:t>
            </a:r>
          </a:p>
        </p:txBody>
      </p:sp>
      <p:sp>
        <p:nvSpPr>
          <p:cNvPr id="6" name="思想气泡: 云 5"/>
          <p:cNvSpPr/>
          <p:nvPr/>
        </p:nvSpPr>
        <p:spPr>
          <a:xfrm>
            <a:off x="5859262" y="4199191"/>
            <a:ext cx="2414726" cy="1992220"/>
          </a:xfrm>
          <a:prstGeom prst="cloud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B0F0"/>
                </a:solidFill>
              </a:rPr>
              <a:t>运行代码，看看目录结构发生了什么变化？</a:t>
            </a:r>
          </a:p>
        </p:txBody>
      </p:sp>
    </p:spTree>
    <p:extLst>
      <p:ext uri="{BB962C8B-B14F-4D97-AF65-F5344CB8AC3E}">
        <p14:creationId xmlns:p14="http://schemas.microsoft.com/office/powerpoint/2010/main" val="8265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728601" y="1509204"/>
            <a:ext cx="8752750" cy="5060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模块调用：跨目录结构调用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8601" y="2760955"/>
            <a:ext cx="7358956" cy="12003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project/</a:t>
            </a:r>
          </a:p>
          <a:p>
            <a:r>
              <a:rPr lang="en-US" altLang="zh-CN" dirty="0"/>
              <a:t>|------model/</a:t>
            </a:r>
          </a:p>
          <a:p>
            <a:r>
              <a:rPr lang="en-US" altLang="zh-CN" dirty="0"/>
              <a:t>|	   |------pub.py</a:t>
            </a:r>
          </a:p>
          <a:p>
            <a:r>
              <a:rPr lang="en-US" altLang="zh-CN" dirty="0"/>
              <a:t>|------count.py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28601" y="4199191"/>
            <a:ext cx="520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注意调用方式的改变？</a:t>
            </a:r>
          </a:p>
        </p:txBody>
      </p:sp>
    </p:spTree>
    <p:extLst>
      <p:ext uri="{BB962C8B-B14F-4D97-AF65-F5344CB8AC3E}">
        <p14:creationId xmlns:p14="http://schemas.microsoft.com/office/powerpoint/2010/main" val="337688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728601" y="1509204"/>
            <a:ext cx="8752750" cy="5060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模块调用：跨目录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当前目录结构调用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8601" y="2760955"/>
            <a:ext cx="7358956" cy="14773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project/</a:t>
            </a:r>
          </a:p>
          <a:p>
            <a:r>
              <a:rPr lang="en-US" altLang="zh-CN" dirty="0"/>
              <a:t>|------model/</a:t>
            </a:r>
          </a:p>
          <a:p>
            <a:r>
              <a:rPr lang="en-US" altLang="zh-CN" dirty="0"/>
              <a:t>|	   |------count.py</a:t>
            </a:r>
          </a:p>
          <a:p>
            <a:r>
              <a:rPr lang="en-US" altLang="zh-CN" dirty="0"/>
              <a:t>|	   |------new_count.py</a:t>
            </a:r>
          </a:p>
          <a:p>
            <a:r>
              <a:rPr lang="en-US" altLang="zh-CN" dirty="0"/>
              <a:t>|------test.py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28600" y="4465521"/>
            <a:ext cx="6160471" cy="92333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</a:rPr>
              <a:t>思考</a:t>
            </a:r>
            <a:r>
              <a:rPr lang="zh-CN" altLang="en-US" dirty="0"/>
              <a:t>：</a:t>
            </a:r>
            <a:r>
              <a:rPr lang="en-US" altLang="zh-CN" dirty="0"/>
              <a:t>test.py</a:t>
            </a:r>
            <a:r>
              <a:rPr lang="zh-CN" altLang="en-US" dirty="0"/>
              <a:t>与文件夹</a:t>
            </a:r>
            <a:r>
              <a:rPr lang="en-US" altLang="zh-CN" dirty="0"/>
              <a:t>model</a:t>
            </a:r>
            <a:r>
              <a:rPr lang="zh-CN" altLang="en-US" dirty="0"/>
              <a:t>同级，此时在</a:t>
            </a:r>
            <a:r>
              <a:rPr lang="en-US" altLang="zh-CN" dirty="0"/>
              <a:t>new_count.py</a:t>
            </a:r>
            <a:r>
              <a:rPr lang="zh-CN" altLang="en-US" dirty="0"/>
              <a:t>中引入</a:t>
            </a:r>
            <a:r>
              <a:rPr lang="en-US" altLang="zh-CN" dirty="0"/>
              <a:t>count.py</a:t>
            </a:r>
            <a:r>
              <a:rPr lang="zh-CN" altLang="en-US" dirty="0"/>
              <a:t>，在</a:t>
            </a:r>
            <a:r>
              <a:rPr lang="en-US" altLang="zh-CN" dirty="0"/>
              <a:t>test.py</a:t>
            </a:r>
            <a:r>
              <a:rPr lang="zh-CN" altLang="en-US" dirty="0"/>
              <a:t>中引入</a:t>
            </a:r>
            <a:r>
              <a:rPr lang="en-US" altLang="zh-CN" dirty="0"/>
              <a:t>new_count.py</a:t>
            </a:r>
            <a:r>
              <a:rPr lang="zh-CN" altLang="en-US" dirty="0"/>
              <a:t>会发生什么？</a:t>
            </a:r>
          </a:p>
        </p:txBody>
      </p:sp>
    </p:spTree>
    <p:extLst>
      <p:ext uri="{BB962C8B-B14F-4D97-AF65-F5344CB8AC3E}">
        <p14:creationId xmlns:p14="http://schemas.microsoft.com/office/powerpoint/2010/main" val="47826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728601" y="1509204"/>
            <a:ext cx="8752750" cy="5060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模块调用：</a:t>
            </a:r>
            <a:r>
              <a:rPr lang="en-US" altLang="zh-CN" dirty="0">
                <a:solidFill>
                  <a:schemeClr val="tx1"/>
                </a:solidFill>
              </a:rPr>
              <a:t>import</a:t>
            </a:r>
            <a:r>
              <a:rPr lang="zh-CN" altLang="en-US" dirty="0">
                <a:solidFill>
                  <a:schemeClr val="tx1"/>
                </a:solidFill>
              </a:rPr>
              <a:t>语句执行步骤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8601" y="2450237"/>
            <a:ext cx="7358956" cy="12003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第一步，创建一个新的</a:t>
            </a:r>
            <a:r>
              <a:rPr lang="en-US" altLang="zh-CN" dirty="0"/>
              <a:t>module</a:t>
            </a:r>
            <a:r>
              <a:rPr lang="zh-CN" altLang="en-US" dirty="0"/>
              <a:t>对象（它可能包含多个</a:t>
            </a:r>
            <a:r>
              <a:rPr lang="en-US" altLang="zh-CN" dirty="0"/>
              <a:t>module</a:t>
            </a:r>
            <a:r>
              <a:rPr lang="zh-CN" altLang="en-US" dirty="0"/>
              <a:t>）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第二步，把这个</a:t>
            </a:r>
            <a:r>
              <a:rPr lang="en-US" altLang="zh-CN" dirty="0"/>
              <a:t>module</a:t>
            </a:r>
            <a:r>
              <a:rPr lang="zh-CN" altLang="en-US" dirty="0"/>
              <a:t>对象插入到</a:t>
            </a:r>
            <a:r>
              <a:rPr lang="en-US" altLang="zh-CN" dirty="0" err="1"/>
              <a:t>sys.module</a:t>
            </a:r>
            <a:r>
              <a:rPr lang="zh-CN" altLang="en-US" dirty="0"/>
              <a:t>中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第三步，装载</a:t>
            </a:r>
            <a:r>
              <a:rPr lang="en-US" altLang="zh-CN" dirty="0"/>
              <a:t>module</a:t>
            </a:r>
            <a:r>
              <a:rPr lang="zh-CN" altLang="en-US" dirty="0"/>
              <a:t>的代码（如果需要，则必须先编译）；</a:t>
            </a:r>
            <a:endParaRPr lang="en-US" altLang="zh-CN" dirty="0"/>
          </a:p>
          <a:p>
            <a:r>
              <a:rPr lang="zh-CN" altLang="en-US" dirty="0"/>
              <a:t>第四步，执行新的</a:t>
            </a:r>
            <a:r>
              <a:rPr lang="en-US" altLang="zh-CN" dirty="0"/>
              <a:t>module</a:t>
            </a:r>
            <a:r>
              <a:rPr lang="zh-CN" altLang="en-US" dirty="0"/>
              <a:t>中的代码。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28601" y="4181435"/>
            <a:ext cx="8051415" cy="92333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</a:rPr>
              <a:t>特别提示</a:t>
            </a:r>
            <a:r>
              <a:rPr lang="zh-CN" altLang="en-US" dirty="0"/>
              <a:t>：</a:t>
            </a:r>
            <a:r>
              <a:rPr lang="en-US" altLang="zh-CN" dirty="0"/>
              <a:t>module</a:t>
            </a:r>
            <a:r>
              <a:rPr lang="zh-CN" altLang="en-US" dirty="0"/>
              <a:t>搜索顺寻：当前路径以及当前目录指定的</a:t>
            </a:r>
            <a:r>
              <a:rPr lang="en-US" altLang="zh-CN" dirty="0" err="1"/>
              <a:t>sys.path</a:t>
            </a:r>
            <a:endParaRPr lang="en-US" altLang="zh-CN" dirty="0"/>
          </a:p>
          <a:p>
            <a:r>
              <a:rPr lang="en-US" altLang="zh-CN" dirty="0" err="1"/>
              <a:t>PythonPATH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安装时设置的相关默认路径</a:t>
            </a:r>
          </a:p>
        </p:txBody>
      </p:sp>
    </p:spTree>
    <p:extLst>
      <p:ext uri="{BB962C8B-B14F-4D97-AF65-F5344CB8AC3E}">
        <p14:creationId xmlns:p14="http://schemas.microsoft.com/office/powerpoint/2010/main" val="22896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728601" y="1509204"/>
            <a:ext cx="8752750" cy="5060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模块调用：前问题的解决办法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8600" y="2450237"/>
            <a:ext cx="7864983" cy="9233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import sys</a:t>
            </a:r>
          </a:p>
          <a:p>
            <a:endParaRPr lang="en-US" altLang="zh-CN" dirty="0"/>
          </a:p>
          <a:p>
            <a:r>
              <a:rPr lang="en-US" altLang="zh-CN" dirty="0" err="1"/>
              <a:t>sys.path.append</a:t>
            </a:r>
            <a:r>
              <a:rPr lang="en-US" altLang="zh-CN" dirty="0"/>
              <a:t>(“./model”) #</a:t>
            </a:r>
            <a:r>
              <a:rPr lang="zh-CN" altLang="en-US" dirty="0"/>
              <a:t>将</a:t>
            </a:r>
            <a:r>
              <a:rPr lang="en-US" altLang="zh-CN" dirty="0"/>
              <a:t>model</a:t>
            </a:r>
            <a:r>
              <a:rPr lang="zh-CN" altLang="en-US" dirty="0"/>
              <a:t>目录添加到系统环境变量</a:t>
            </a:r>
            <a:r>
              <a:rPr lang="en-US" altLang="zh-CN" dirty="0"/>
              <a:t>path</a:t>
            </a:r>
            <a:r>
              <a:rPr lang="zh-CN" altLang="en-US" dirty="0"/>
              <a:t>下</a:t>
            </a:r>
          </a:p>
        </p:txBody>
      </p:sp>
    </p:spTree>
    <p:extLst>
      <p:ext uri="{BB962C8B-B14F-4D97-AF65-F5344CB8AC3E}">
        <p14:creationId xmlns:p14="http://schemas.microsoft.com/office/powerpoint/2010/main" val="363350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975049"/>
          </a:xfrm>
        </p:spPr>
        <p:txBody>
          <a:bodyPr/>
          <a:lstStyle/>
          <a:p>
            <a:r>
              <a:rPr lang="zh-CN" altLang="en-US" dirty="0"/>
              <a:t>异常</a:t>
            </a:r>
            <a:r>
              <a:rPr lang="en-US" altLang="zh-CN" dirty="0"/>
              <a:t>(</a:t>
            </a:r>
            <a:r>
              <a:rPr lang="en-US" altLang="zh-CN" cap="none" dirty="0"/>
              <a:t>Exception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4213" y="2225299"/>
            <a:ext cx="8965814" cy="1015051"/>
          </a:xfrm>
        </p:spPr>
        <p:txBody>
          <a:bodyPr>
            <a:norm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用异常对象（</a:t>
            </a:r>
            <a:r>
              <a:rPr lang="en-US" altLang="zh-CN" dirty="0"/>
              <a:t>exception object</a:t>
            </a:r>
            <a:r>
              <a:rPr lang="zh-CN" altLang="en-US" dirty="0"/>
              <a:t>）来表示异常情况。遇到错误后，会引发异常。如果异常对象并未被处理或捕捉，则程序就会用所谓的回溯</a:t>
            </a:r>
            <a:r>
              <a:rPr lang="en-US" altLang="zh-CN" dirty="0"/>
              <a:t>(Trackback</a:t>
            </a:r>
            <a:r>
              <a:rPr lang="zh-CN" altLang="en-US" dirty="0"/>
              <a:t>，一种错误信息</a:t>
            </a:r>
            <a:r>
              <a:rPr lang="en-US" altLang="zh-CN" dirty="0"/>
              <a:t>)</a:t>
            </a:r>
            <a:r>
              <a:rPr lang="zh-CN" altLang="en-US" dirty="0"/>
              <a:t>来中止执行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4213" y="3804800"/>
            <a:ext cx="7864983" cy="14773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&gt;&gt;&gt; open("</a:t>
            </a:r>
            <a:r>
              <a:rPr lang="en-US" altLang="zh-CN" dirty="0" err="1"/>
              <a:t>abc.txt",'r</a:t>
            </a:r>
            <a:r>
              <a:rPr lang="en-US" altLang="zh-CN" dirty="0"/>
              <a:t>')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Traceback (most recent call last):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  File "&lt;pyshell#0&gt;", line 1, in &lt;module&gt;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    open("</a:t>
            </a:r>
            <a:r>
              <a:rPr lang="en-US" altLang="zh-CN" dirty="0" err="1">
                <a:solidFill>
                  <a:schemeClr val="accent6"/>
                </a:solidFill>
              </a:rPr>
              <a:t>abc.txt",'r</a:t>
            </a:r>
            <a:r>
              <a:rPr lang="en-US" altLang="zh-CN" dirty="0">
                <a:solidFill>
                  <a:schemeClr val="accent6"/>
                </a:solidFill>
              </a:rPr>
              <a:t>')</a:t>
            </a:r>
          </a:p>
          <a:p>
            <a:r>
              <a:rPr lang="en-US" altLang="zh-CN" dirty="0" err="1">
                <a:solidFill>
                  <a:schemeClr val="accent6"/>
                </a:solidFill>
              </a:rPr>
              <a:t>FileNotFoundError</a:t>
            </a:r>
            <a:r>
              <a:rPr lang="en-US" altLang="zh-CN" dirty="0">
                <a:solidFill>
                  <a:schemeClr val="accent6"/>
                </a:solidFill>
              </a:rPr>
              <a:t>: [</a:t>
            </a:r>
            <a:r>
              <a:rPr lang="en-US" altLang="zh-CN" dirty="0" err="1">
                <a:solidFill>
                  <a:schemeClr val="accent6"/>
                </a:solidFill>
              </a:rPr>
              <a:t>Errno</a:t>
            </a:r>
            <a:r>
              <a:rPr lang="en-US" altLang="zh-CN" dirty="0">
                <a:solidFill>
                  <a:schemeClr val="accent6"/>
                </a:solidFill>
              </a:rPr>
              <a:t> 2] No such file or directory: 'abc.txt'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06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</p:bldLst>
  </p:timing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709</TotalTime>
  <Words>898</Words>
  <Application>Microsoft Office PowerPoint</Application>
  <PresentationFormat>宽屏</PresentationFormat>
  <Paragraphs>116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幼圆</vt:lpstr>
      <vt:lpstr>Century Gothic</vt:lpstr>
      <vt:lpstr>Wingdings 3</vt:lpstr>
      <vt:lpstr>切片</vt:lpstr>
      <vt:lpstr>Python基础（二）</vt:lpstr>
      <vt:lpstr>模组（类库/模块Module)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异常(Exception)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Python基础（二）</dc:title>
  <dc:creator>范照云</dc:creator>
  <cp:lastModifiedBy>范照云</cp:lastModifiedBy>
  <cp:revision>45</cp:revision>
  <dcterms:created xsi:type="dcterms:W3CDTF">2017-03-07T01:27:52Z</dcterms:created>
  <dcterms:modified xsi:type="dcterms:W3CDTF">2017-03-18T05:46:26Z</dcterms:modified>
</cp:coreProperties>
</file>