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41"/>
  </p:handoutMasterIdLst>
  <p:sldIdLst>
    <p:sldId id="256" r:id="rId2"/>
    <p:sldId id="266" r:id="rId3"/>
    <p:sldId id="268" r:id="rId4"/>
    <p:sldId id="258" r:id="rId5"/>
    <p:sldId id="259" r:id="rId6"/>
    <p:sldId id="306" r:id="rId7"/>
    <p:sldId id="305" r:id="rId8"/>
    <p:sldId id="264" r:id="rId9"/>
    <p:sldId id="267" r:id="rId10"/>
    <p:sldId id="263" r:id="rId11"/>
    <p:sldId id="262" r:id="rId12"/>
    <p:sldId id="265" r:id="rId13"/>
    <p:sldId id="269" r:id="rId14"/>
    <p:sldId id="270" r:id="rId15"/>
    <p:sldId id="271" r:id="rId16"/>
    <p:sldId id="273" r:id="rId17"/>
    <p:sldId id="272" r:id="rId18"/>
    <p:sldId id="277" r:id="rId19"/>
    <p:sldId id="275" r:id="rId20"/>
    <p:sldId id="278" r:id="rId21"/>
    <p:sldId id="297" r:id="rId22"/>
    <p:sldId id="280" r:id="rId23"/>
    <p:sldId id="287" r:id="rId24"/>
    <p:sldId id="302" r:id="rId25"/>
    <p:sldId id="291" r:id="rId26"/>
    <p:sldId id="303" r:id="rId27"/>
    <p:sldId id="304" r:id="rId28"/>
    <p:sldId id="301" r:id="rId29"/>
    <p:sldId id="298" r:id="rId30"/>
    <p:sldId id="281" r:id="rId31"/>
    <p:sldId id="282" r:id="rId32"/>
    <p:sldId id="283" r:id="rId33"/>
    <p:sldId id="284" r:id="rId34"/>
    <p:sldId id="300" r:id="rId35"/>
    <p:sldId id="293" r:id="rId36"/>
    <p:sldId id="299" r:id="rId37"/>
    <p:sldId id="292" r:id="rId38"/>
    <p:sldId id="285" r:id="rId39"/>
    <p:sldId id="286" r:id="rId40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 autoAdjust="0"/>
    <p:restoredTop sz="86396" autoAdjust="0"/>
  </p:normalViewPr>
  <p:slideViewPr>
    <p:cSldViewPr snapToGrid="0">
      <p:cViewPr varScale="1">
        <p:scale>
          <a:sx n="97" d="100"/>
          <a:sy n="97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-496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0C6B0-CD63-4333-9571-1B9125FB1DBC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9C4F3-3A83-4451-BD84-A9B83D0B3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1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5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1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5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93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4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45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1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43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2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2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0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9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9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EB20EA-51E4-4973-AC95-47F246D2213A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6A0198-5350-44EF-B7DB-E5A054AB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02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eibo.com/ttarticle/p/show?id=2309403971016987682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804137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求职</a:t>
            </a:r>
            <a:r>
              <a:rPr lang="zh-CN" altLang="en-US" dirty="0" smtClean="0"/>
              <a:t>经验交流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李健超</a:t>
            </a:r>
            <a:r>
              <a:rPr lang="en-US" altLang="zh-CN" dirty="0" smtClean="0"/>
              <a:t>@</a:t>
            </a:r>
            <a:r>
              <a:rPr lang="zh-CN" altLang="en-US" dirty="0" smtClean="0"/>
              <a:t>智能信息处理</a:t>
            </a:r>
            <a:endParaRPr lang="en-US" altLang="zh-CN" dirty="0" smtClean="0"/>
          </a:p>
          <a:p>
            <a:r>
              <a:rPr lang="en-US" altLang="zh-CN" dirty="0" smtClean="0"/>
              <a:t>Indeed Tokyo 2015</a:t>
            </a:r>
            <a:r>
              <a:rPr lang="zh-CN" altLang="en-US" dirty="0" smtClean="0"/>
              <a:t>年夏季校招生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zh-CN" altLang="en-US" dirty="0" smtClean="0"/>
              <a:t>招聘情况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</a:t>
            </a:r>
            <a:r>
              <a:rPr lang="zh-CN" altLang="en-US" dirty="0" smtClean="0"/>
              <a:t>人：浙</a:t>
            </a:r>
            <a:r>
              <a:rPr lang="zh-CN" altLang="en-US" dirty="0"/>
              <a:t>大</a:t>
            </a:r>
            <a:r>
              <a:rPr lang="en-US" altLang="zh-CN" dirty="0"/>
              <a:t>5</a:t>
            </a:r>
            <a:r>
              <a:rPr lang="zh-CN" altLang="en-US" dirty="0" smtClean="0"/>
              <a:t>人，</a:t>
            </a:r>
            <a:r>
              <a:rPr lang="zh-CN" altLang="en-US" b="1" dirty="0" smtClean="0">
                <a:solidFill>
                  <a:srgbClr val="FFFF00"/>
                </a:solidFill>
              </a:rPr>
              <a:t>计算所</a:t>
            </a:r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</a:rPr>
              <a:t>人</a:t>
            </a:r>
            <a:r>
              <a:rPr lang="zh-CN" altLang="en-US" dirty="0" smtClean="0"/>
              <a:t>，上交</a:t>
            </a:r>
            <a:r>
              <a:rPr lang="en-US" altLang="zh-CN" dirty="0"/>
              <a:t>2</a:t>
            </a:r>
            <a:r>
              <a:rPr lang="zh-CN" altLang="en-US" dirty="0"/>
              <a:t>人</a:t>
            </a:r>
            <a:r>
              <a:rPr lang="zh-CN" altLang="en-US" dirty="0" smtClean="0"/>
              <a:t>，清华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7648" y="3110687"/>
            <a:ext cx="6336704" cy="3398451"/>
            <a:chOff x="2927648" y="3110687"/>
            <a:chExt cx="6336704" cy="3398451"/>
          </a:xfrm>
        </p:grpSpPr>
        <p:grpSp>
          <p:nvGrpSpPr>
            <p:cNvPr id="17" name="组合 16"/>
            <p:cNvGrpSpPr/>
            <p:nvPr/>
          </p:nvGrpSpPr>
          <p:grpSpPr>
            <a:xfrm>
              <a:off x="2927648" y="3110687"/>
              <a:ext cx="6336704" cy="3398451"/>
              <a:chOff x="2927648" y="3110687"/>
              <a:chExt cx="6336704" cy="339845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927648" y="5247254"/>
                <a:ext cx="6336704" cy="1261884"/>
                <a:chOff x="1619672" y="4197412"/>
                <a:chExt cx="6336704" cy="1261884"/>
              </a:xfrm>
            </p:grpSpPr>
            <p:sp>
              <p:nvSpPr>
                <p:cNvPr id="8" name="TextBox 3"/>
                <p:cNvSpPr txBox="1"/>
                <p:nvPr/>
              </p:nvSpPr>
              <p:spPr>
                <a:xfrm>
                  <a:off x="1619672" y="4197412"/>
                  <a:ext cx="2088232" cy="1261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dirty="0" smtClean="0">
                      <a:latin typeface="+mn-ea"/>
                    </a:rPr>
                    <a:t>张水源</a:t>
                  </a:r>
                  <a:endParaRPr lang="en-US" altLang="zh-CN" sz="2800" dirty="0" smtClean="0">
                    <a:latin typeface="+mn-ea"/>
                  </a:endParaRPr>
                </a:p>
                <a:p>
                  <a:pPr algn="ctr"/>
                  <a:r>
                    <a:rPr lang="zh-CN" altLang="en-US" sz="2400" dirty="0" smtClean="0">
                      <a:latin typeface="+mn-ea"/>
                    </a:rPr>
                    <a:t>网络数据科学与技术</a:t>
                  </a:r>
                  <a:endParaRPr lang="zh-CN" altLang="en-US" sz="2400" dirty="0">
                    <a:latin typeface="+mn-ea"/>
                  </a:endParaRPr>
                </a:p>
              </p:txBody>
            </p:sp>
            <p:sp>
              <p:nvSpPr>
                <p:cNvPr id="10" name="TextBox 10"/>
                <p:cNvSpPr txBox="1"/>
                <p:nvPr/>
              </p:nvSpPr>
              <p:spPr>
                <a:xfrm>
                  <a:off x="3779912" y="4197412"/>
                  <a:ext cx="2088232" cy="1261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dirty="0" smtClean="0">
                      <a:latin typeface="+mn-ea"/>
                    </a:rPr>
                    <a:t>刘闯</a:t>
                  </a:r>
                  <a:endParaRPr lang="en-US" altLang="zh-CN" sz="2800" dirty="0" smtClean="0">
                    <a:latin typeface="+mn-ea"/>
                  </a:endParaRPr>
                </a:p>
                <a:p>
                  <a:pPr algn="ctr"/>
                  <a:r>
                    <a:rPr lang="zh-CN" altLang="en-US" sz="2400" dirty="0" smtClean="0">
                      <a:latin typeface="+mn-ea"/>
                    </a:rPr>
                    <a:t>高性能计算机研究中心</a:t>
                  </a:r>
                  <a:endParaRPr lang="zh-CN" altLang="en-US" sz="2400" dirty="0">
                    <a:latin typeface="+mn-ea"/>
                  </a:endParaRPr>
                </a:p>
              </p:txBody>
            </p:sp>
            <p:sp>
              <p:nvSpPr>
                <p:cNvPr id="11" name="TextBox 14"/>
                <p:cNvSpPr txBox="1"/>
                <p:nvPr/>
              </p:nvSpPr>
              <p:spPr>
                <a:xfrm>
                  <a:off x="5868144" y="4197412"/>
                  <a:ext cx="2088232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dirty="0" smtClean="0">
                      <a:latin typeface="+mn-ea"/>
                    </a:rPr>
                    <a:t>李健超</a:t>
                  </a:r>
                  <a:endParaRPr lang="en-US" altLang="zh-CN" sz="2800" dirty="0" smtClean="0">
                    <a:latin typeface="+mn-ea"/>
                  </a:endParaRPr>
                </a:p>
                <a:p>
                  <a:pPr algn="ctr"/>
                  <a:r>
                    <a:rPr lang="zh-CN" altLang="en-US" sz="2400" dirty="0" smtClean="0">
                      <a:latin typeface="+mn-ea"/>
                    </a:rPr>
                    <a:t>智能信息处理</a:t>
                  </a:r>
                  <a:endParaRPr lang="zh-CN" altLang="en-US" sz="2400" dirty="0">
                    <a:latin typeface="+mn-ea"/>
                  </a:endParaRPr>
                </a:p>
              </p:txBody>
            </p:sp>
          </p:grp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236" y="3110688"/>
                <a:ext cx="1458000" cy="1944000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8589"/>
              <a:stretch/>
            </p:blipFill>
            <p:spPr>
              <a:xfrm>
                <a:off x="3175871" y="3110687"/>
                <a:ext cx="1591786" cy="1944000"/>
              </a:xfrm>
              <a:prstGeom prst="rect">
                <a:avLst/>
              </a:prstGeom>
            </p:spPr>
          </p:pic>
        </p:grp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8" r="36368"/>
            <a:stretch/>
          </p:blipFill>
          <p:spPr>
            <a:xfrm>
              <a:off x="5333033" y="3110687"/>
              <a:ext cx="1592826" cy="19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51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zh-CN" altLang="en-US" dirty="0" smtClean="0"/>
              <a:t>招聘流程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网络报名（</a:t>
            </a:r>
            <a:r>
              <a:rPr lang="en-US" altLang="zh-CN" dirty="0" smtClean="0"/>
              <a:t>7</a:t>
            </a:r>
            <a:r>
              <a:rPr lang="zh-CN" altLang="en-US" dirty="0"/>
              <a:t>月</a:t>
            </a:r>
            <a:r>
              <a:rPr lang="zh-CN" altLang="en-US" dirty="0" smtClean="0"/>
              <a:t>中旬）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技术网测（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~7</a:t>
            </a:r>
            <a:r>
              <a:rPr lang="zh-CN" altLang="en-US" dirty="0" smtClean="0"/>
              <a:t>月）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Skype</a:t>
            </a:r>
            <a:r>
              <a:rPr lang="zh-CN" altLang="en-US" dirty="0" smtClean="0"/>
              <a:t>技术面试</a:t>
            </a:r>
            <a:r>
              <a:rPr lang="zh-CN" altLang="en-US" dirty="0"/>
              <a:t>（</a:t>
            </a:r>
            <a:r>
              <a:rPr lang="en-US" altLang="zh-CN" dirty="0" smtClean="0"/>
              <a:t>7</a:t>
            </a:r>
            <a:r>
              <a:rPr lang="zh-CN" altLang="en-US" dirty="0"/>
              <a:t>月</a:t>
            </a:r>
            <a:r>
              <a:rPr lang="zh-CN" altLang="en-US" dirty="0" smtClean="0"/>
              <a:t>上旬）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东京办公室现场面试（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月下旬）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59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zh-CN" altLang="en-US" dirty="0" smtClean="0"/>
              <a:t>招聘宣讲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/>
              <a:t>月</a:t>
            </a:r>
            <a:r>
              <a:rPr lang="en-US" altLang="zh-CN" b="1" dirty="0"/>
              <a:t>27</a:t>
            </a:r>
            <a:r>
              <a:rPr lang="zh-CN" altLang="en-US" b="1" dirty="0"/>
              <a:t>日（周五）</a:t>
            </a:r>
            <a:r>
              <a:rPr lang="en-US" altLang="zh-CN" b="1" dirty="0" smtClean="0"/>
              <a:t>19</a:t>
            </a:r>
            <a:r>
              <a:rPr lang="en-US" altLang="zh-CN" b="1" dirty="0"/>
              <a:t>:</a:t>
            </a:r>
            <a:r>
              <a:rPr lang="en-US" altLang="zh-CN" b="1" dirty="0" smtClean="0"/>
              <a:t>00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中科院</a:t>
            </a:r>
            <a:r>
              <a:rPr lang="zh-CN" altLang="en-US" b="1" dirty="0"/>
              <a:t>计算所</a:t>
            </a:r>
            <a:r>
              <a:rPr lang="en-US" altLang="zh-CN" b="1" dirty="0"/>
              <a:t>4</a:t>
            </a:r>
            <a:r>
              <a:rPr lang="zh-CN" altLang="en-US" b="1" dirty="0"/>
              <a:t>楼</a:t>
            </a:r>
            <a:r>
              <a:rPr lang="zh-CN" altLang="en-US" b="1" dirty="0" smtClean="0"/>
              <a:t>多功能厅</a:t>
            </a:r>
            <a:endParaRPr lang="en-US" altLang="zh-CN" b="1" dirty="0"/>
          </a:p>
          <a:p>
            <a:pPr lvl="1"/>
            <a:endParaRPr lang="en-US" altLang="zh-CN" sz="2400" b="1" dirty="0"/>
          </a:p>
          <a:p>
            <a:r>
              <a:rPr lang="zh-CN" altLang="en-US" b="1" dirty="0" smtClean="0"/>
              <a:t>关注</a:t>
            </a:r>
            <a:r>
              <a:rPr lang="zh-CN" altLang="en-US" b="1" dirty="0"/>
              <a:t>新浪微博</a:t>
            </a:r>
            <a:r>
              <a:rPr lang="zh-CN" altLang="en-US" b="1" dirty="0">
                <a:hlinkClick r:id="rId2"/>
              </a:rPr>
              <a:t>“启程日本”</a:t>
            </a:r>
            <a:r>
              <a:rPr lang="zh-CN" altLang="en-US" b="1" dirty="0"/>
              <a:t>了解更多</a:t>
            </a:r>
            <a:r>
              <a:rPr lang="zh-CN" altLang="en-US" b="1" dirty="0" smtClean="0"/>
              <a:t>信息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793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求职</a:t>
            </a:r>
            <a:r>
              <a:rPr lang="zh-CN" altLang="en-US" dirty="0" smtClean="0"/>
              <a:t>经验交流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1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第一张“名片”、</a:t>
            </a:r>
            <a:r>
              <a:rPr lang="zh-CN" altLang="en-US" b="1" dirty="0">
                <a:solidFill>
                  <a:srgbClr val="FFFF00"/>
                </a:solidFill>
              </a:rPr>
              <a:t>敲门砖</a:t>
            </a:r>
            <a:endParaRPr lang="en-US" altLang="zh-CN" b="1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内容</a:t>
            </a:r>
            <a:r>
              <a:rPr lang="zh-CN" altLang="en-US" b="1" dirty="0" smtClean="0">
                <a:solidFill>
                  <a:srgbClr val="FFFF00"/>
                </a:solidFill>
              </a:rPr>
              <a:t>具体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FF00"/>
                </a:solidFill>
              </a:rPr>
              <a:t>重点</a:t>
            </a:r>
            <a:r>
              <a:rPr lang="zh-CN" altLang="en-US" dirty="0" smtClean="0"/>
              <a:t>突出、版面大方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适度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赶早不赶晚（方便</a:t>
            </a:r>
            <a:r>
              <a:rPr lang="zh-CN" altLang="en-US" b="1" dirty="0">
                <a:solidFill>
                  <a:srgbClr val="FFFF00"/>
                </a:solidFill>
              </a:rPr>
              <a:t>内推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FF00"/>
                </a:solidFill>
              </a:rPr>
              <a:t>熟悉</a:t>
            </a:r>
            <a:r>
              <a:rPr lang="zh-CN" altLang="en-US" dirty="0" smtClean="0"/>
              <a:t>简历的内容</a:t>
            </a:r>
            <a:endParaRPr lang="en-US" altLang="zh-CN" b="1" dirty="0" smtClean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800" y="896943"/>
            <a:ext cx="3600000" cy="50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4873394" cy="4351338"/>
          </a:xfrm>
        </p:spPr>
        <p:txBody>
          <a:bodyPr/>
          <a:lstStyle/>
          <a:p>
            <a:r>
              <a:rPr lang="zh-CN" altLang="en-US" dirty="0" smtClean="0"/>
              <a:t>为什么刷题？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面试考察编程能力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面试以</a:t>
            </a:r>
            <a:r>
              <a:rPr lang="zh-CN" altLang="en-US" b="1" dirty="0" smtClean="0">
                <a:solidFill>
                  <a:srgbClr val="FFFF00"/>
                </a:solidFill>
              </a:rPr>
              <a:t>解题</a:t>
            </a:r>
            <a:r>
              <a:rPr lang="zh-CN" altLang="en-US" dirty="0" smtClean="0"/>
              <a:t>的形式考察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刷题可以</a:t>
            </a:r>
            <a:r>
              <a:rPr lang="zh-CN" altLang="en-US" b="1" dirty="0" smtClean="0">
                <a:solidFill>
                  <a:srgbClr val="FFFF00"/>
                </a:solidFill>
              </a:rPr>
              <a:t>较快</a:t>
            </a:r>
            <a:r>
              <a:rPr lang="zh-CN" altLang="en-US" dirty="0" smtClean="0"/>
              <a:t>提高解题能力</a:t>
            </a:r>
            <a:endParaRPr lang="en-US" altLang="zh-CN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6096000" y="1296491"/>
            <a:ext cx="5400000" cy="4575534"/>
            <a:chOff x="6096000" y="1296491"/>
            <a:chExt cx="5400000" cy="4575534"/>
          </a:xfrm>
        </p:grpSpPr>
        <p:sp>
          <p:nvSpPr>
            <p:cNvPr id="21" name="矩形 20"/>
            <p:cNvSpPr/>
            <p:nvPr/>
          </p:nvSpPr>
          <p:spPr>
            <a:xfrm>
              <a:off x="6096000" y="1825625"/>
              <a:ext cx="5400000" cy="4046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826038"/>
              <a:ext cx="5400000" cy="4045573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96000" y="1296491"/>
              <a:ext cx="54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刷题前（基础较好）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6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4873394" cy="4351338"/>
          </a:xfrm>
        </p:spPr>
        <p:txBody>
          <a:bodyPr/>
          <a:lstStyle/>
          <a:p>
            <a:r>
              <a:rPr lang="zh-CN" altLang="en-US" dirty="0" smtClean="0"/>
              <a:t>为什么刷题？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面试考察编程能力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面试以</a:t>
            </a:r>
            <a:r>
              <a:rPr lang="zh-CN" altLang="en-US" b="1" dirty="0">
                <a:solidFill>
                  <a:srgbClr val="FFFF00"/>
                </a:solidFill>
              </a:rPr>
              <a:t>解题</a:t>
            </a:r>
            <a:r>
              <a:rPr lang="zh-CN" altLang="en-US" dirty="0"/>
              <a:t>的形式考察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刷题可以</a:t>
            </a:r>
            <a:r>
              <a:rPr lang="zh-CN" altLang="en-US" b="1" dirty="0">
                <a:solidFill>
                  <a:srgbClr val="FFFF00"/>
                </a:solidFill>
              </a:rPr>
              <a:t>较快</a:t>
            </a:r>
            <a:r>
              <a:rPr lang="zh-CN" altLang="en-US" dirty="0"/>
              <a:t>提高解题能力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6096000" y="1296491"/>
            <a:ext cx="5400000" cy="4575534"/>
            <a:chOff x="6096000" y="1296491"/>
            <a:chExt cx="5400000" cy="4575534"/>
          </a:xfrm>
        </p:grpSpPr>
        <p:grpSp>
          <p:nvGrpSpPr>
            <p:cNvPr id="25" name="组合 24"/>
            <p:cNvGrpSpPr/>
            <p:nvPr/>
          </p:nvGrpSpPr>
          <p:grpSpPr>
            <a:xfrm>
              <a:off x="6096000" y="1296491"/>
              <a:ext cx="5400000" cy="4575534"/>
              <a:chOff x="6096000" y="1296491"/>
              <a:chExt cx="5400000" cy="457553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096000" y="1825625"/>
                <a:ext cx="5400000" cy="4046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096000" y="1296491"/>
                <a:ext cx="540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/>
                  <a:t>刷题前（基础一般）</a:t>
                </a:r>
                <a:endParaRPr lang="zh-CN" altLang="en-US" sz="2400" dirty="0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826452"/>
              <a:ext cx="5400000" cy="4045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7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4873394" cy="4351338"/>
          </a:xfrm>
        </p:spPr>
        <p:txBody>
          <a:bodyPr/>
          <a:lstStyle/>
          <a:p>
            <a:r>
              <a:rPr lang="zh-CN" altLang="en-US" dirty="0" smtClean="0"/>
              <a:t>为什么刷题？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面试考察编程能力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面试以</a:t>
            </a:r>
            <a:r>
              <a:rPr lang="zh-CN" altLang="en-US" b="1" dirty="0">
                <a:solidFill>
                  <a:srgbClr val="FFFF00"/>
                </a:solidFill>
              </a:rPr>
              <a:t>解题</a:t>
            </a:r>
            <a:r>
              <a:rPr lang="zh-CN" altLang="en-US" dirty="0"/>
              <a:t>的形式考察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刷题可以</a:t>
            </a:r>
            <a:r>
              <a:rPr lang="zh-CN" altLang="en-US" b="1" dirty="0">
                <a:solidFill>
                  <a:srgbClr val="FFFF00"/>
                </a:solidFill>
              </a:rPr>
              <a:t>较快</a:t>
            </a:r>
            <a:r>
              <a:rPr lang="zh-CN" altLang="en-US" dirty="0"/>
              <a:t>提高解题能力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096000" y="1296491"/>
            <a:ext cx="5400000" cy="4575534"/>
            <a:chOff x="6096000" y="1296491"/>
            <a:chExt cx="5400000" cy="4575534"/>
          </a:xfrm>
        </p:grpSpPr>
        <p:grpSp>
          <p:nvGrpSpPr>
            <p:cNvPr id="25" name="组合 24"/>
            <p:cNvGrpSpPr/>
            <p:nvPr/>
          </p:nvGrpSpPr>
          <p:grpSpPr>
            <a:xfrm>
              <a:off x="6096000" y="1296491"/>
              <a:ext cx="5400000" cy="4575534"/>
              <a:chOff x="6096000" y="1296491"/>
              <a:chExt cx="5400000" cy="457553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096000" y="1825625"/>
                <a:ext cx="5400000" cy="4046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096000" y="1296491"/>
                <a:ext cx="540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/>
                  <a:t>刷题后</a:t>
                </a:r>
                <a:endParaRPr lang="zh-CN" altLang="en-US" sz="2400" dirty="0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826452"/>
              <a:ext cx="5400000" cy="4045573"/>
            </a:xfrm>
            <a:prstGeom prst="rect">
              <a:avLst/>
            </a:prstGeom>
          </p:spPr>
        </p:pic>
      </p:grpSp>
      <p:sp>
        <p:nvSpPr>
          <p:cNvPr id="6" name="圆角矩形 5"/>
          <p:cNvSpPr/>
          <p:nvPr/>
        </p:nvSpPr>
        <p:spPr>
          <a:xfrm>
            <a:off x="1743862" y="4840392"/>
            <a:ext cx="3625669" cy="13365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3200" dirty="0" smtClean="0"/>
              <a:t>有些工作另有侧重，不太需要刷题。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78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刷</a:t>
            </a:r>
            <a:r>
              <a:rPr lang="zh-CN" altLang="en-US" dirty="0" smtClean="0"/>
              <a:t>题资料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FF00"/>
                </a:solidFill>
              </a:rPr>
              <a:t>LeetCode</a:t>
            </a:r>
            <a:r>
              <a:rPr lang="zh-CN" altLang="en-US" dirty="0" smtClean="0">
                <a:solidFill>
                  <a:schemeClr val="tx1"/>
                </a:solidFill>
              </a:rPr>
              <a:t>（免费题目</a:t>
            </a:r>
            <a:r>
              <a:rPr lang="en-US" altLang="zh-CN" dirty="0" smtClean="0">
                <a:solidFill>
                  <a:schemeClr val="tx1"/>
                </a:solidFill>
              </a:rPr>
              <a:t>290</a:t>
            </a:r>
            <a:r>
              <a:rPr lang="zh-CN" altLang="en-US" dirty="0" smtClean="0">
                <a:solidFill>
                  <a:schemeClr val="tx1"/>
                </a:solidFill>
              </a:rPr>
              <a:t>道，收费题目</a:t>
            </a:r>
            <a:r>
              <a:rPr lang="en-US" altLang="zh-CN" dirty="0" smtClean="0">
                <a:solidFill>
                  <a:schemeClr val="tx1"/>
                </a:solidFill>
              </a:rPr>
              <a:t>58</a:t>
            </a:r>
            <a:r>
              <a:rPr lang="zh-CN" altLang="en-US" dirty="0" smtClean="0">
                <a:solidFill>
                  <a:schemeClr val="tx1"/>
                </a:solidFill>
              </a:rPr>
              <a:t>道）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《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算法导论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》</a:t>
            </a:r>
            <a:r>
              <a:rPr lang="zh-CN" altLang="en-US" dirty="0" smtClean="0"/>
              <a:t>、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《</a:t>
            </a:r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剑指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Offer》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程序员面试金典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编程之美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9085" y="3296963"/>
            <a:ext cx="10393831" cy="2880000"/>
            <a:chOff x="1152141" y="3296963"/>
            <a:chExt cx="10393831" cy="2880000"/>
          </a:xfrm>
        </p:grpSpPr>
        <p:pic>
          <p:nvPicPr>
            <p:cNvPr id="6146" name="Picture 2" descr="https://images-cn.ssl-images-amazon.com/images/I/51eJi-kZT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650" y="3296963"/>
              <a:ext cx="288000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images-cn.ssl-images-amazon.com/images/I/51BQr6QIqX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791" y="3296963"/>
              <a:ext cx="247104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ttps://images-cn.ssl-images-amazon.com/images/I/51Gx0ty8Jk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5972" y="3296963"/>
              <a:ext cx="288000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s://images-cn.ssl-images-amazon.com/images/I/81UxMCyUtw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141" y="3296963"/>
              <a:ext cx="2066368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本框 4"/>
          <p:cNvSpPr txBox="1"/>
          <p:nvPr/>
        </p:nvSpPr>
        <p:spPr>
          <a:xfrm>
            <a:off x="899085" y="6176963"/>
            <a:ext cx="206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复习基础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97594" y="6176963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看了</a:t>
            </a:r>
            <a:r>
              <a:rPr lang="zh-CN" altLang="en-US" dirty="0"/>
              <a:t>不</a:t>
            </a:r>
            <a:r>
              <a:rPr lang="zh-CN" altLang="en-US" dirty="0" smtClean="0"/>
              <a:t>到一半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09735" y="6176963"/>
            <a:ext cx="24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翻了翻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412916" y="6176963"/>
            <a:ext cx="284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看了前言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26" name="Picture 2" descr="https://fs01.androidpit.info/a/af/f7/careercup-aff7c0-w2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55" y="3593963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LeetCode</a:t>
            </a:r>
            <a:r>
              <a:rPr lang="zh-CN" altLang="en-US" dirty="0" smtClean="0"/>
              <a:t>：核心题源</a:t>
            </a:r>
            <a:endParaRPr lang="en-US" altLang="zh-CN" dirty="0"/>
          </a:p>
          <a:p>
            <a:pPr lvl="1"/>
            <a:r>
              <a:rPr lang="en-US" altLang="zh-CN" dirty="0" smtClean="0"/>
              <a:t>Easy</a:t>
            </a:r>
            <a:r>
              <a:rPr lang="zh-CN" altLang="en-US" dirty="0" smtClean="0"/>
              <a:t>（代码实现）</a:t>
            </a:r>
            <a:r>
              <a:rPr lang="en-US" altLang="zh-CN" dirty="0" smtClean="0"/>
              <a:t> → Medium</a:t>
            </a:r>
            <a:r>
              <a:rPr lang="zh-CN" altLang="en-US" dirty="0" smtClean="0"/>
              <a:t>（算法思路）</a:t>
            </a:r>
            <a:r>
              <a:rPr lang="en-US" altLang="zh-CN" dirty="0" smtClean="0"/>
              <a:t> </a:t>
            </a:r>
            <a:r>
              <a:rPr lang="en-US" altLang="zh-CN" dirty="0"/>
              <a:t>→ </a:t>
            </a:r>
            <a:r>
              <a:rPr lang="en-US" altLang="zh-CN" dirty="0" smtClean="0"/>
              <a:t>Hard</a:t>
            </a:r>
            <a:r>
              <a:rPr lang="zh-CN" altLang="en-US" dirty="0" smtClean="0"/>
              <a:t>（融会贯通）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</a:t>
            </a:r>
            <a:r>
              <a:rPr lang="en-US" altLang="zh-CN" dirty="0" smtClean="0"/>
              <a:t>Discuss</a:t>
            </a:r>
            <a:r>
              <a:rPr lang="zh-CN" altLang="en-US" dirty="0" smtClean="0"/>
              <a:t>，可以每天坚持写题解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2393309" y="3189609"/>
            <a:ext cx="7405382" cy="3488282"/>
            <a:chOff x="2290618" y="3189609"/>
            <a:chExt cx="7405382" cy="348828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000" y="3189609"/>
              <a:ext cx="7200000" cy="3378318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2290618" y="6176963"/>
              <a:ext cx="997527" cy="5009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1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Indeed</a:t>
            </a:r>
            <a:r>
              <a:rPr lang="zh-CN" altLang="en-US" sz="4000" dirty="0" smtClean="0"/>
              <a:t>介绍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求职</a:t>
            </a:r>
            <a:r>
              <a:rPr lang="zh-CN" altLang="en-US" sz="4000" dirty="0" smtClean="0"/>
              <a:t>经验交流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5139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LeetCode</a:t>
            </a:r>
            <a:r>
              <a:rPr lang="zh-CN" altLang="en-US" dirty="0" smtClean="0"/>
              <a:t>：核心题源</a:t>
            </a:r>
            <a:endParaRPr lang="en-US" altLang="zh-CN" dirty="0"/>
          </a:p>
          <a:p>
            <a:pPr lvl="1"/>
            <a:r>
              <a:rPr lang="en-US" altLang="zh-CN" dirty="0" smtClean="0"/>
              <a:t>Easy</a:t>
            </a:r>
            <a:r>
              <a:rPr lang="zh-CN" altLang="en-US" dirty="0" smtClean="0"/>
              <a:t>（代码实现）</a:t>
            </a:r>
            <a:r>
              <a:rPr lang="en-US" altLang="zh-CN" dirty="0" smtClean="0"/>
              <a:t> → Medium</a:t>
            </a:r>
            <a:r>
              <a:rPr lang="zh-CN" altLang="en-US" dirty="0" smtClean="0"/>
              <a:t>（算法思路）</a:t>
            </a:r>
            <a:r>
              <a:rPr lang="en-US" altLang="zh-CN" dirty="0" smtClean="0"/>
              <a:t> </a:t>
            </a:r>
            <a:r>
              <a:rPr lang="en-US" altLang="zh-CN" dirty="0"/>
              <a:t>→ </a:t>
            </a:r>
            <a:r>
              <a:rPr lang="en-US" altLang="zh-CN" dirty="0" smtClean="0"/>
              <a:t>Hard</a:t>
            </a:r>
            <a:r>
              <a:rPr lang="zh-CN" altLang="en-US" dirty="0" smtClean="0"/>
              <a:t>（融会贯通）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</a:t>
            </a:r>
            <a:r>
              <a:rPr lang="en-US" altLang="zh-CN" dirty="0" smtClean="0"/>
              <a:t>Discuss</a:t>
            </a:r>
            <a:r>
              <a:rPr lang="zh-CN" altLang="en-US" dirty="0" smtClean="0"/>
              <a:t>，可以每天坚持写题解</a:t>
            </a: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3011179" y="3189600"/>
            <a:ext cx="6169642" cy="3511737"/>
            <a:chOff x="5184158" y="3273145"/>
            <a:chExt cx="6169642" cy="351173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4158" y="3408082"/>
              <a:ext cx="6169642" cy="3376800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5352283" y="3273145"/>
              <a:ext cx="997527" cy="5009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30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大元素即数组按降序排列后下标为</a:t>
            </a:r>
            <a:r>
              <a:rPr lang="en-US" altLang="zh-CN" i="1" dirty="0" smtClean="0">
                <a:solidFill>
                  <a:srgbClr val="FFFF00"/>
                </a:solidFill>
              </a:rPr>
              <a:t>k</a:t>
            </a:r>
            <a:r>
              <a:rPr lang="en-US" altLang="zh-CN" dirty="0" smtClean="0">
                <a:solidFill>
                  <a:srgbClr val="FFFF00"/>
                </a:solidFill>
              </a:rPr>
              <a:t>-1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{5, 4, 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en-US" altLang="zh-CN" dirty="0" smtClean="0"/>
              <a:t>, 2, 1}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74507" y="1986116"/>
            <a:ext cx="9642987" cy="25268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(LeetCode 215) Find </a:t>
            </a:r>
            <a:r>
              <a:rPr lang="en-US" altLang="zh-CN" sz="2400" dirty="0">
                <a:solidFill>
                  <a:srgbClr val="FF0000"/>
                </a:solidFill>
              </a:rPr>
              <a:t>the 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en-US" altLang="zh-CN" sz="2400" dirty="0">
                <a:solidFill>
                  <a:srgbClr val="FF0000"/>
                </a:solidFill>
              </a:rPr>
              <a:t>-th largest element</a:t>
            </a:r>
            <a:r>
              <a:rPr lang="en-US" altLang="zh-CN" sz="2400" dirty="0"/>
              <a:t> in an </a:t>
            </a:r>
            <a:r>
              <a:rPr lang="en-US" altLang="zh-CN" sz="2400" dirty="0">
                <a:solidFill>
                  <a:srgbClr val="FF0000"/>
                </a:solidFill>
              </a:rPr>
              <a:t>unsorted</a:t>
            </a:r>
            <a:r>
              <a:rPr lang="en-US" altLang="zh-CN" sz="2400" dirty="0"/>
              <a:t> array. Note that it is the </a:t>
            </a:r>
            <a:r>
              <a:rPr lang="en-US" altLang="zh-CN" sz="2400" i="1" dirty="0"/>
              <a:t>k</a:t>
            </a:r>
            <a:r>
              <a:rPr lang="en-US" altLang="zh-CN" sz="2400" dirty="0"/>
              <a:t>-th largest element in the sorted order, </a:t>
            </a:r>
            <a:r>
              <a:rPr lang="en-US" altLang="zh-CN" sz="2400" dirty="0">
                <a:solidFill>
                  <a:srgbClr val="FF0000"/>
                </a:solidFill>
              </a:rPr>
              <a:t>not the 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en-US" altLang="zh-CN" sz="2400" dirty="0">
                <a:solidFill>
                  <a:srgbClr val="FF0000"/>
                </a:solidFill>
              </a:rPr>
              <a:t>-th distinct element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zh-CN" altLang="zh-CN" sz="2400" dirty="0"/>
              <a:t>For example,</a:t>
            </a:r>
            <a:r>
              <a:rPr lang="en-US" altLang="zh-CN" sz="2400" dirty="0"/>
              <a:t> g</a:t>
            </a:r>
            <a:r>
              <a:rPr lang="zh-CN" altLang="zh-CN" sz="2400" dirty="0"/>
              <a:t>iven </a:t>
            </a:r>
            <a:r>
              <a:rPr lang="en-US" altLang="zh-CN" sz="2400" dirty="0"/>
              <a:t>{</a:t>
            </a:r>
            <a:r>
              <a:rPr lang="zh-CN" altLang="zh-CN" sz="2400" dirty="0"/>
              <a:t>3,</a:t>
            </a:r>
            <a:r>
              <a:rPr lang="en-US" altLang="zh-CN" sz="2400" dirty="0"/>
              <a:t> </a:t>
            </a:r>
            <a:r>
              <a:rPr lang="zh-CN" altLang="zh-CN" sz="2400" dirty="0"/>
              <a:t>2,</a:t>
            </a:r>
            <a:r>
              <a:rPr lang="en-US" altLang="zh-CN" sz="2400" dirty="0"/>
              <a:t> </a:t>
            </a:r>
            <a:r>
              <a:rPr lang="zh-CN" altLang="zh-CN" sz="2400" dirty="0"/>
              <a:t>1,</a:t>
            </a:r>
            <a:r>
              <a:rPr lang="en-US" altLang="zh-CN" sz="2400" dirty="0"/>
              <a:t> </a:t>
            </a:r>
            <a:r>
              <a:rPr lang="zh-CN" altLang="zh-CN" sz="2400" dirty="0"/>
              <a:t>5,</a:t>
            </a:r>
            <a:r>
              <a:rPr lang="en-US" altLang="zh-CN" sz="2400" dirty="0"/>
              <a:t> </a:t>
            </a:r>
            <a:r>
              <a:rPr lang="zh-CN" altLang="zh-CN" sz="2400" dirty="0"/>
              <a:t>6,</a:t>
            </a:r>
            <a:r>
              <a:rPr lang="en-US" altLang="zh-CN" sz="2400" dirty="0"/>
              <a:t> </a:t>
            </a:r>
            <a:r>
              <a:rPr lang="zh-CN" altLang="zh-CN" sz="2400" dirty="0"/>
              <a:t>4</a:t>
            </a:r>
            <a:r>
              <a:rPr lang="en-US" altLang="zh-CN" sz="2400" dirty="0"/>
              <a:t>}</a:t>
            </a:r>
            <a:r>
              <a:rPr lang="zh-CN" altLang="zh-CN" sz="2400" dirty="0"/>
              <a:t> and </a:t>
            </a:r>
            <a:r>
              <a:rPr lang="zh-CN" altLang="zh-CN" sz="2400" i="1" dirty="0"/>
              <a:t>k</a:t>
            </a:r>
            <a:r>
              <a:rPr lang="zh-CN" altLang="zh-CN" sz="2400" dirty="0"/>
              <a:t> = 2, return</a:t>
            </a:r>
            <a:r>
              <a:rPr lang="en-US" altLang="zh-CN" sz="2400" dirty="0"/>
              <a:t> 5.</a:t>
            </a:r>
          </a:p>
          <a:p>
            <a:pPr lvl="1"/>
            <a:r>
              <a:rPr lang="en-US" altLang="zh-CN" sz="2400" dirty="0"/>
              <a:t>{6</a:t>
            </a:r>
            <a:r>
              <a:rPr lang="zh-CN" altLang="zh-CN" sz="2400" dirty="0"/>
              <a:t>,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zh-CN" sz="2400" dirty="0"/>
              <a:t>,</a:t>
            </a:r>
            <a:r>
              <a:rPr lang="en-US" altLang="zh-CN" sz="2400" dirty="0"/>
              <a:t> 4</a:t>
            </a:r>
            <a:r>
              <a:rPr lang="zh-CN" altLang="zh-CN" sz="2400" dirty="0"/>
              <a:t>,</a:t>
            </a:r>
            <a:r>
              <a:rPr lang="en-US" altLang="zh-CN" sz="2400" dirty="0"/>
              <a:t> 3</a:t>
            </a:r>
            <a:r>
              <a:rPr lang="zh-CN" altLang="zh-CN" sz="2400" dirty="0"/>
              <a:t>,</a:t>
            </a:r>
            <a:r>
              <a:rPr lang="en-US" altLang="zh-CN" sz="2400" dirty="0"/>
              <a:t> 2</a:t>
            </a:r>
            <a:r>
              <a:rPr lang="zh-CN" altLang="zh-CN" sz="2400" dirty="0"/>
              <a:t>,</a:t>
            </a:r>
            <a:r>
              <a:rPr lang="en-US" altLang="zh-CN" sz="2400" dirty="0"/>
              <a:t> 1}</a:t>
            </a:r>
          </a:p>
        </p:txBody>
      </p:sp>
    </p:spTree>
    <p:extLst>
      <p:ext uri="{BB962C8B-B14F-4D97-AF65-F5344CB8AC3E}">
        <p14:creationId xmlns:p14="http://schemas.microsoft.com/office/powerpoint/2010/main" val="17424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定义解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err="1" smtClean="0"/>
              <a:t>nums</a:t>
            </a:r>
            <a:r>
              <a:rPr lang="zh-CN" altLang="en-US" dirty="0" smtClean="0"/>
              <a:t>排序后返回第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个元素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时间复杂度：</a:t>
            </a:r>
            <a:r>
              <a:rPr lang="en-US" altLang="zh-CN" dirty="0" smtClean="0"/>
              <a:t>O(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log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空间</a:t>
            </a:r>
            <a:r>
              <a:rPr lang="zh-CN" altLang="en-US" dirty="0"/>
              <a:t>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O(1) / O(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问题：如果</a:t>
            </a:r>
            <a:r>
              <a:rPr lang="en-US" altLang="zh-CN" dirty="0" err="1" smtClean="0"/>
              <a:t>nums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个元素而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很小</a:t>
            </a: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1750142" y="4542503"/>
            <a:ext cx="3470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0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快速排序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pos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- 1</a:t>
            </a:r>
            <a:r>
              <a:rPr lang="zh-CN" altLang="en-US" dirty="0" smtClean="0"/>
              <a:t>，目标元素为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pivot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 &gt;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- 1</a:t>
            </a:r>
            <a:r>
              <a:rPr lang="zh-CN" altLang="en-US" dirty="0" smtClean="0"/>
              <a:t>，目标元素在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左部，对左部递归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 &lt;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- 1</a:t>
            </a:r>
            <a:r>
              <a:rPr lang="zh-CN" altLang="en-US" dirty="0" smtClean="0"/>
              <a:t>，目标元素在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右部，对右部递归</a:t>
            </a: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3321113" y="3314837"/>
            <a:ext cx="5549774" cy="506994"/>
            <a:chOff x="1964602" y="2734147"/>
            <a:chExt cx="5549774" cy="506994"/>
          </a:xfrm>
        </p:grpSpPr>
        <p:sp>
          <p:nvSpPr>
            <p:cNvPr id="6" name="矩形 5"/>
            <p:cNvSpPr/>
            <p:nvPr/>
          </p:nvSpPr>
          <p:spPr>
            <a:xfrm>
              <a:off x="1964602" y="2734147"/>
              <a:ext cx="5549774" cy="5069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en-US" sz="2000" dirty="0"/>
                <a:t>大于</a:t>
              </a:r>
              <a:r>
                <a:rPr lang="zh-CN" altLang="en-US" sz="2000" dirty="0" smtClean="0"/>
                <a:t>等于</a:t>
              </a:r>
              <a:r>
                <a:rPr lang="en-US" altLang="zh-CN" sz="2000" dirty="0" smtClean="0"/>
                <a:t>pivot</a:t>
              </a:r>
              <a:r>
                <a:rPr lang="zh-CN" altLang="en-US" sz="2000" dirty="0" smtClean="0"/>
                <a:t>的元素  </a:t>
              </a:r>
              <a:r>
                <a:rPr lang="en-US" altLang="zh-CN" sz="2000" dirty="0" smtClean="0"/>
                <a:t>pivot  </a:t>
              </a:r>
              <a:r>
                <a:rPr lang="zh-CN" altLang="en-US" sz="2000" dirty="0" smtClean="0"/>
                <a:t>小于等于</a:t>
              </a:r>
              <a:r>
                <a:rPr lang="en-US" altLang="zh-CN" sz="2000" dirty="0" smtClean="0"/>
                <a:t>pivot</a:t>
              </a:r>
              <a:r>
                <a:rPr lang="zh-CN" altLang="en-US" sz="2000" dirty="0" smtClean="0"/>
                <a:t>的元素</a:t>
              </a:r>
              <a:endParaRPr lang="zh-CN" altLang="en-US" sz="20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399982" y="2734147"/>
              <a:ext cx="0" cy="50699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86537" y="2734147"/>
              <a:ext cx="0" cy="50699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602586" y="3892319"/>
            <a:ext cx="98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pos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321113" y="2564751"/>
            <a:ext cx="5549774" cy="506994"/>
            <a:chOff x="1964602" y="2734147"/>
            <a:chExt cx="5549774" cy="506994"/>
          </a:xfrm>
        </p:grpSpPr>
        <p:sp>
          <p:nvSpPr>
            <p:cNvPr id="14" name="矩形 13"/>
            <p:cNvSpPr/>
            <p:nvPr/>
          </p:nvSpPr>
          <p:spPr>
            <a:xfrm>
              <a:off x="1964602" y="2734147"/>
              <a:ext cx="5549774" cy="5069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 smtClean="0"/>
                <a:t>pivot</a:t>
              </a:r>
              <a:r>
                <a:rPr lang="zh-CN" altLang="en-US" sz="2000" dirty="0" smtClean="0"/>
                <a:t>  大于等于</a:t>
              </a:r>
              <a:r>
                <a:rPr lang="en-US" altLang="zh-CN" sz="2000" dirty="0" smtClean="0"/>
                <a:t>pivot</a:t>
              </a:r>
              <a:r>
                <a:rPr lang="zh-CN" altLang="en-US" sz="2000" dirty="0" smtClean="0"/>
                <a:t>的元素</a:t>
              </a:r>
              <a:r>
                <a:rPr lang="en-US" altLang="zh-CN" sz="2000" dirty="0" smtClean="0"/>
                <a:t>  </a:t>
              </a:r>
              <a:r>
                <a:rPr lang="zh-CN" altLang="en-US" sz="2000" dirty="0" smtClean="0"/>
                <a:t>小于等于</a:t>
              </a:r>
              <a:r>
                <a:rPr lang="en-US" altLang="zh-CN" sz="2000" dirty="0" smtClean="0"/>
                <a:t>pivot</a:t>
              </a:r>
              <a:r>
                <a:rPr lang="zh-CN" altLang="en-US" sz="2000" dirty="0" smtClean="0"/>
                <a:t>的元素</a:t>
              </a:r>
              <a:endParaRPr lang="zh-CN" altLang="en-US" sz="2000" dirty="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699002" y="2734147"/>
              <a:ext cx="0" cy="50699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86537" y="2734147"/>
              <a:ext cx="0" cy="50699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67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快速排序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平均</a:t>
            </a:r>
            <a:r>
              <a:rPr lang="zh-CN" altLang="en-US" dirty="0"/>
              <a:t>情况</a:t>
            </a:r>
            <a:r>
              <a:rPr lang="zh-CN" altLang="en-US" dirty="0" smtClean="0"/>
              <a:t>下：</a:t>
            </a:r>
            <a:r>
              <a:rPr lang="en-US" altLang="zh-CN" dirty="0" smtClean="0"/>
              <a:t>T(</a:t>
            </a:r>
            <a:r>
              <a:rPr lang="en-US" altLang="zh-CN" i="1" dirty="0" smtClean="0"/>
              <a:t>n</a:t>
            </a:r>
            <a:r>
              <a:rPr lang="en-US" altLang="zh-CN" dirty="0"/>
              <a:t>) = T(</a:t>
            </a:r>
            <a:r>
              <a:rPr lang="en-US" altLang="zh-CN" i="1" dirty="0"/>
              <a:t>n</a:t>
            </a:r>
            <a:r>
              <a:rPr lang="en-US" altLang="zh-CN" dirty="0"/>
              <a:t> / 2) + 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T(n) = 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最坏情况</a:t>
            </a:r>
            <a:r>
              <a:rPr lang="zh-CN" altLang="en-US" dirty="0" smtClean="0"/>
              <a:t>下：</a:t>
            </a:r>
            <a:r>
              <a:rPr lang="en-US" altLang="zh-CN" dirty="0" smtClean="0"/>
              <a:t>T(</a:t>
            </a:r>
            <a:r>
              <a:rPr lang="en-US" altLang="zh-CN" i="1" dirty="0" smtClean="0"/>
              <a:t>n</a:t>
            </a:r>
            <a:r>
              <a:rPr lang="en-US" altLang="zh-CN" dirty="0"/>
              <a:t>) = T(</a:t>
            </a:r>
            <a:r>
              <a:rPr lang="en-US" altLang="zh-CN" i="1" dirty="0"/>
              <a:t>n</a:t>
            </a:r>
            <a:r>
              <a:rPr lang="en-US" altLang="zh-CN" dirty="0"/>
              <a:t> - 1) + 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T(</a:t>
            </a:r>
            <a:r>
              <a:rPr lang="en-US" altLang="zh-CN" i="1" dirty="0"/>
              <a:t>n</a:t>
            </a:r>
            <a:r>
              <a:rPr lang="en-US" altLang="zh-CN" dirty="0"/>
              <a:t>) = 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（随机选择</a:t>
            </a:r>
            <a:r>
              <a:rPr lang="en-US" altLang="zh-CN" dirty="0"/>
              <a:t>pivot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73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/>
              <a:t>最大</a:t>
            </a:r>
            <a:r>
              <a:rPr lang="zh-CN" altLang="en-US" dirty="0" smtClean="0"/>
              <a:t>堆：父</a:t>
            </a:r>
            <a:r>
              <a:rPr lang="en-US" altLang="zh-CN" dirty="0" smtClean="0"/>
              <a:t> &gt; </a:t>
            </a:r>
            <a:r>
              <a:rPr lang="zh-CN" altLang="en-US" dirty="0"/>
              <a:t>左</a:t>
            </a:r>
            <a:r>
              <a:rPr lang="zh-CN" altLang="en-US" dirty="0" smtClean="0"/>
              <a:t>孩子 </a:t>
            </a:r>
            <a:r>
              <a:rPr lang="en-US" altLang="zh-CN" dirty="0"/>
              <a:t>+</a:t>
            </a:r>
            <a:r>
              <a:rPr lang="en-US" altLang="zh-CN" dirty="0" smtClean="0"/>
              <a:t> </a:t>
            </a:r>
            <a:r>
              <a:rPr lang="zh-CN" altLang="en-US" dirty="0" smtClean="0"/>
              <a:t>父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右孩子 </a:t>
            </a:r>
            <a:r>
              <a:rPr lang="zh-CN" altLang="en-US" dirty="0" smtClean="0">
                <a:latin typeface="+mj-lt"/>
              </a:rPr>
              <a:t>→ 堆顶为最大值</a:t>
            </a:r>
            <a:endParaRPr lang="en-US" altLang="zh-CN" dirty="0" smtClean="0">
              <a:latin typeface="+mj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8560" y="3077058"/>
            <a:ext cx="2545421" cy="1848471"/>
            <a:chOff x="1190835" y="3089622"/>
            <a:chExt cx="2545421" cy="1848471"/>
          </a:xfrm>
        </p:grpSpPr>
        <p:sp>
          <p:nvSpPr>
            <p:cNvPr id="7" name="椭圆 6"/>
            <p:cNvSpPr/>
            <p:nvPr/>
          </p:nvSpPr>
          <p:spPr>
            <a:xfrm>
              <a:off x="2463546" y="3089622"/>
              <a:ext cx="432619" cy="4326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623454" y="3772193"/>
              <a:ext cx="2112802" cy="432619"/>
              <a:chOff x="1623454" y="3772193"/>
              <a:chExt cx="2112802" cy="432619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623454" y="3772193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4</a:t>
                </a:r>
                <a:endParaRPr lang="zh-CN" altLang="en-US" sz="20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303637" y="3772193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sz="2000" dirty="0"/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1190835" y="4505473"/>
              <a:ext cx="432619" cy="4326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56073" y="4505474"/>
              <a:ext cx="432619" cy="4326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871018" y="4505472"/>
              <a:ext cx="432619" cy="4326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cxnSp>
          <p:nvCxnSpPr>
            <p:cNvPr id="15" name="直接连接符 14"/>
            <p:cNvCxnSpPr>
              <a:stCxn id="7" idx="3"/>
              <a:endCxn id="8" idx="7"/>
            </p:cNvCxnSpPr>
            <p:nvPr/>
          </p:nvCxnSpPr>
          <p:spPr>
            <a:xfrm flipH="1">
              <a:off x="1992717" y="3458885"/>
              <a:ext cx="534185" cy="37666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5"/>
              <a:endCxn id="9" idx="1"/>
            </p:cNvCxnSpPr>
            <p:nvPr/>
          </p:nvCxnSpPr>
          <p:spPr>
            <a:xfrm>
              <a:off x="2832809" y="3458885"/>
              <a:ext cx="534184" cy="37666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3"/>
              <a:endCxn id="10" idx="0"/>
            </p:cNvCxnSpPr>
            <p:nvPr/>
          </p:nvCxnSpPr>
          <p:spPr>
            <a:xfrm flipH="1">
              <a:off x="1407145" y="4141456"/>
              <a:ext cx="279665" cy="3640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5"/>
              <a:endCxn id="11" idx="0"/>
            </p:cNvCxnSpPr>
            <p:nvPr/>
          </p:nvCxnSpPr>
          <p:spPr>
            <a:xfrm>
              <a:off x="1992717" y="4141456"/>
              <a:ext cx="279666" cy="3640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3"/>
              <a:endCxn id="12" idx="0"/>
            </p:cNvCxnSpPr>
            <p:nvPr/>
          </p:nvCxnSpPr>
          <p:spPr>
            <a:xfrm flipH="1">
              <a:off x="3087328" y="4141456"/>
              <a:ext cx="279665" cy="36401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823290" y="3077058"/>
            <a:ext cx="2545421" cy="1848471"/>
            <a:chOff x="1190835" y="3089622"/>
            <a:chExt cx="2545421" cy="1848471"/>
          </a:xfrm>
        </p:grpSpPr>
        <p:sp>
          <p:nvSpPr>
            <p:cNvPr id="31" name="椭圆 30"/>
            <p:cNvSpPr/>
            <p:nvPr/>
          </p:nvSpPr>
          <p:spPr>
            <a:xfrm>
              <a:off x="2463546" y="3089622"/>
              <a:ext cx="432619" cy="4326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23454" y="3772193"/>
              <a:ext cx="2112802" cy="432619"/>
              <a:chOff x="1623454" y="3772193"/>
              <a:chExt cx="2112802" cy="43261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623454" y="3772193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4</a:t>
                </a:r>
                <a:endParaRPr lang="zh-CN" altLang="en-US" sz="2000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303637" y="3772193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5</a:t>
                </a:r>
                <a:endParaRPr lang="zh-CN" altLang="en-US" sz="2000" dirty="0"/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1190835" y="4505473"/>
              <a:ext cx="432619" cy="4326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56073" y="4505474"/>
              <a:ext cx="432619" cy="4326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871018" y="4505472"/>
              <a:ext cx="432619" cy="4326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6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41" idx="7"/>
            </p:cNvCxnSpPr>
            <p:nvPr/>
          </p:nvCxnSpPr>
          <p:spPr>
            <a:xfrm flipH="1">
              <a:off x="1992717" y="3458885"/>
              <a:ext cx="534185" cy="37666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  <a:endCxn id="42" idx="1"/>
            </p:cNvCxnSpPr>
            <p:nvPr/>
          </p:nvCxnSpPr>
          <p:spPr>
            <a:xfrm>
              <a:off x="2832809" y="3458885"/>
              <a:ext cx="534184" cy="37666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1" idx="3"/>
              <a:endCxn id="33" idx="0"/>
            </p:cNvCxnSpPr>
            <p:nvPr/>
          </p:nvCxnSpPr>
          <p:spPr>
            <a:xfrm flipH="1">
              <a:off x="1407145" y="4141456"/>
              <a:ext cx="279665" cy="3640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41" idx="5"/>
              <a:endCxn id="34" idx="0"/>
            </p:cNvCxnSpPr>
            <p:nvPr/>
          </p:nvCxnSpPr>
          <p:spPr>
            <a:xfrm>
              <a:off x="1992717" y="4141456"/>
              <a:ext cx="279666" cy="3640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42" idx="3"/>
              <a:endCxn id="35" idx="0"/>
            </p:cNvCxnSpPr>
            <p:nvPr/>
          </p:nvCxnSpPr>
          <p:spPr>
            <a:xfrm flipH="1">
              <a:off x="3087328" y="4141456"/>
              <a:ext cx="279665" cy="36401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158019" y="3077058"/>
            <a:ext cx="2545421" cy="2843600"/>
            <a:chOff x="7860294" y="3089622"/>
            <a:chExt cx="2545421" cy="2843600"/>
          </a:xfrm>
        </p:grpSpPr>
        <p:grpSp>
          <p:nvGrpSpPr>
            <p:cNvPr id="43" name="组合 42"/>
            <p:cNvGrpSpPr/>
            <p:nvPr/>
          </p:nvGrpSpPr>
          <p:grpSpPr>
            <a:xfrm>
              <a:off x="7860294" y="3089622"/>
              <a:ext cx="2545421" cy="1848471"/>
              <a:chOff x="1190835" y="3089622"/>
              <a:chExt cx="2545421" cy="1848471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463546" y="3089622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623454" y="3772193"/>
                <a:ext cx="2112802" cy="432619"/>
                <a:chOff x="1623454" y="3772193"/>
                <a:chExt cx="2112802" cy="432619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623454" y="3772193"/>
                  <a:ext cx="432619" cy="43261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/>
                    <a:t>4</a:t>
                  </a:r>
                  <a:endParaRPr lang="zh-CN" altLang="en-US" sz="2000" dirty="0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3303637" y="3772193"/>
                  <a:ext cx="432619" cy="43261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5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6" name="椭圆 45"/>
              <p:cNvSpPr/>
              <p:nvPr/>
            </p:nvSpPr>
            <p:spPr>
              <a:xfrm>
                <a:off x="1190835" y="4505473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056073" y="4505474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sz="2000" dirty="0"/>
              </a:p>
            </p:txBody>
          </p:sp>
          <p:cxnSp>
            <p:nvCxnSpPr>
              <p:cNvPr id="49" name="直接连接符 48"/>
              <p:cNvCxnSpPr>
                <a:stCxn id="44" idx="3"/>
                <a:endCxn id="54" idx="7"/>
              </p:cNvCxnSpPr>
              <p:nvPr/>
            </p:nvCxnSpPr>
            <p:spPr>
              <a:xfrm flipH="1">
                <a:off x="1992717" y="3458885"/>
                <a:ext cx="534185" cy="37666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44" idx="5"/>
                <a:endCxn id="55" idx="1"/>
              </p:cNvCxnSpPr>
              <p:nvPr/>
            </p:nvCxnSpPr>
            <p:spPr>
              <a:xfrm>
                <a:off x="2832809" y="3458885"/>
                <a:ext cx="534184" cy="37666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54" idx="3"/>
                <a:endCxn id="46" idx="0"/>
              </p:cNvCxnSpPr>
              <p:nvPr/>
            </p:nvCxnSpPr>
            <p:spPr>
              <a:xfrm flipH="1">
                <a:off x="1407145" y="4141456"/>
                <a:ext cx="279665" cy="36401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54" idx="5"/>
                <a:endCxn id="47" idx="0"/>
              </p:cNvCxnSpPr>
              <p:nvPr/>
            </p:nvCxnSpPr>
            <p:spPr>
              <a:xfrm>
                <a:off x="1992717" y="4141456"/>
                <a:ext cx="279666" cy="36401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椭圆 55"/>
            <p:cNvSpPr/>
            <p:nvPr/>
          </p:nvSpPr>
          <p:spPr>
            <a:xfrm>
              <a:off x="9973096" y="5500603"/>
              <a:ext cx="432619" cy="4326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6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38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/>
              <a:t>最大</a:t>
            </a:r>
            <a:r>
              <a:rPr lang="zh-CN" altLang="en-US" dirty="0" smtClean="0"/>
              <a:t>堆：父</a:t>
            </a:r>
            <a:r>
              <a:rPr lang="en-US" altLang="zh-CN" dirty="0" smtClean="0"/>
              <a:t> &gt; </a:t>
            </a:r>
            <a:r>
              <a:rPr lang="zh-CN" altLang="en-US" dirty="0"/>
              <a:t>左</a:t>
            </a:r>
            <a:r>
              <a:rPr lang="zh-CN" altLang="en-US" dirty="0" smtClean="0"/>
              <a:t>孩子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父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右孩子 </a:t>
            </a:r>
            <a:r>
              <a:rPr lang="zh-CN" altLang="en-US" dirty="0" smtClean="0">
                <a:latin typeface="+mj-lt"/>
              </a:rPr>
              <a:t>→ 根节点为最大值</a:t>
            </a:r>
            <a:endParaRPr lang="en-US" altLang="zh-CN" dirty="0" smtClean="0">
              <a:latin typeface="+mj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8560" y="3077058"/>
            <a:ext cx="2545421" cy="2843599"/>
            <a:chOff x="1488560" y="3077058"/>
            <a:chExt cx="2545421" cy="2843599"/>
          </a:xfrm>
        </p:grpSpPr>
        <p:grpSp>
          <p:nvGrpSpPr>
            <p:cNvPr id="29" name="组合 28"/>
            <p:cNvGrpSpPr/>
            <p:nvPr/>
          </p:nvGrpSpPr>
          <p:grpSpPr>
            <a:xfrm>
              <a:off x="1488560" y="3077058"/>
              <a:ext cx="2545421" cy="1848471"/>
              <a:chOff x="1190835" y="3089622"/>
              <a:chExt cx="2545421" cy="184847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63546" y="3089622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1623454" y="3772193"/>
                <a:ext cx="2112802" cy="432619"/>
                <a:chOff x="1623454" y="3772193"/>
                <a:chExt cx="2112802" cy="432619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623454" y="3772193"/>
                  <a:ext cx="432619" cy="43261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/>
                    <a:t>4</a:t>
                  </a:r>
                  <a:endParaRPr lang="zh-CN" altLang="en-US" sz="2000" dirty="0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3303637" y="3772193"/>
                  <a:ext cx="432619" cy="43261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 smtClean="0">
                      <a:solidFill>
                        <a:srgbClr val="FF0000"/>
                      </a:solidFill>
                    </a:rPr>
                    <a:t>2</a:t>
                  </a:r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" name="椭圆 9"/>
              <p:cNvSpPr/>
              <p:nvPr/>
            </p:nvSpPr>
            <p:spPr>
              <a:xfrm>
                <a:off x="1190835" y="4505473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056073" y="4505474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1</a:t>
                </a:r>
                <a:endParaRPr lang="zh-CN" altLang="en-US" sz="2000" dirty="0"/>
              </a:p>
            </p:txBody>
          </p:sp>
          <p:cxnSp>
            <p:nvCxnSpPr>
              <p:cNvPr id="15" name="直接连接符 14"/>
              <p:cNvCxnSpPr>
                <a:stCxn id="7" idx="3"/>
                <a:endCxn id="8" idx="7"/>
              </p:cNvCxnSpPr>
              <p:nvPr/>
            </p:nvCxnSpPr>
            <p:spPr>
              <a:xfrm flipH="1">
                <a:off x="1992717" y="3458885"/>
                <a:ext cx="534185" cy="37666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" idx="5"/>
                <a:endCxn id="9" idx="1"/>
              </p:cNvCxnSpPr>
              <p:nvPr/>
            </p:nvCxnSpPr>
            <p:spPr>
              <a:xfrm>
                <a:off x="2832809" y="3458885"/>
                <a:ext cx="534184" cy="37666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8" idx="3"/>
                <a:endCxn id="10" idx="0"/>
              </p:cNvCxnSpPr>
              <p:nvPr/>
            </p:nvCxnSpPr>
            <p:spPr>
              <a:xfrm flipH="1">
                <a:off x="1407145" y="4141456"/>
                <a:ext cx="279665" cy="36401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8" idx="5"/>
                <a:endCxn id="11" idx="0"/>
              </p:cNvCxnSpPr>
              <p:nvPr/>
            </p:nvCxnSpPr>
            <p:spPr>
              <a:xfrm>
                <a:off x="1992717" y="4141456"/>
                <a:ext cx="279666" cy="36401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椭圆 47"/>
            <p:cNvSpPr/>
            <p:nvPr/>
          </p:nvSpPr>
          <p:spPr>
            <a:xfrm>
              <a:off x="3597473" y="5488038"/>
              <a:ext cx="432619" cy="4326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6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23290" y="3077058"/>
            <a:ext cx="2545421" cy="2843599"/>
            <a:chOff x="4823290" y="3077058"/>
            <a:chExt cx="2545421" cy="2843599"/>
          </a:xfrm>
        </p:grpSpPr>
        <p:grpSp>
          <p:nvGrpSpPr>
            <p:cNvPr id="30" name="组合 29"/>
            <p:cNvGrpSpPr/>
            <p:nvPr/>
          </p:nvGrpSpPr>
          <p:grpSpPr>
            <a:xfrm>
              <a:off x="4823290" y="3077058"/>
              <a:ext cx="2545421" cy="1848471"/>
              <a:chOff x="1190835" y="3089622"/>
              <a:chExt cx="2545421" cy="184847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463546" y="3089622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1623454" y="3772193"/>
                <a:ext cx="2112802" cy="432619"/>
                <a:chOff x="1623454" y="3772193"/>
                <a:chExt cx="2112802" cy="432619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1623454" y="3772193"/>
                  <a:ext cx="432619" cy="43261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/>
                    <a:t>4</a:t>
                  </a:r>
                  <a:endParaRPr lang="zh-CN" altLang="en-US" sz="2000" dirty="0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3303637" y="3772193"/>
                  <a:ext cx="432619" cy="43261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/>
                    <a:t>2</a:t>
                  </a:r>
                  <a:endParaRPr lang="zh-CN" altLang="en-US" sz="2000" dirty="0"/>
                </a:p>
              </p:txBody>
            </p:sp>
          </p:grpSp>
          <p:sp>
            <p:nvSpPr>
              <p:cNvPr id="33" name="椭圆 32"/>
              <p:cNvSpPr/>
              <p:nvPr/>
            </p:nvSpPr>
            <p:spPr>
              <a:xfrm>
                <a:off x="1190835" y="4505473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056073" y="4505474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" name="直接连接符 35"/>
              <p:cNvCxnSpPr>
                <a:stCxn id="31" idx="3"/>
                <a:endCxn id="41" idx="7"/>
              </p:cNvCxnSpPr>
              <p:nvPr/>
            </p:nvCxnSpPr>
            <p:spPr>
              <a:xfrm flipH="1">
                <a:off x="1992717" y="3458885"/>
                <a:ext cx="534185" cy="37666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1" idx="5"/>
                <a:endCxn id="42" idx="1"/>
              </p:cNvCxnSpPr>
              <p:nvPr/>
            </p:nvCxnSpPr>
            <p:spPr>
              <a:xfrm>
                <a:off x="2832809" y="3458885"/>
                <a:ext cx="534184" cy="37666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41" idx="3"/>
                <a:endCxn id="33" idx="0"/>
              </p:cNvCxnSpPr>
              <p:nvPr/>
            </p:nvCxnSpPr>
            <p:spPr>
              <a:xfrm flipH="1">
                <a:off x="1407145" y="4141456"/>
                <a:ext cx="279665" cy="36401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41" idx="5"/>
                <a:endCxn id="34" idx="0"/>
              </p:cNvCxnSpPr>
              <p:nvPr/>
            </p:nvCxnSpPr>
            <p:spPr>
              <a:xfrm>
                <a:off x="1992717" y="4141456"/>
                <a:ext cx="279666" cy="36401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椭圆 52"/>
            <p:cNvSpPr/>
            <p:nvPr/>
          </p:nvSpPr>
          <p:spPr>
            <a:xfrm>
              <a:off x="6936092" y="5488038"/>
              <a:ext cx="432619" cy="4326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6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58019" y="3077058"/>
            <a:ext cx="2545421" cy="2843599"/>
            <a:chOff x="8158019" y="3077058"/>
            <a:chExt cx="2545421" cy="2843599"/>
          </a:xfrm>
        </p:grpSpPr>
        <p:grpSp>
          <p:nvGrpSpPr>
            <p:cNvPr id="43" name="组合 42"/>
            <p:cNvGrpSpPr/>
            <p:nvPr/>
          </p:nvGrpSpPr>
          <p:grpSpPr>
            <a:xfrm>
              <a:off x="8158019" y="3077058"/>
              <a:ext cx="2545421" cy="1848470"/>
              <a:chOff x="1190835" y="3089622"/>
              <a:chExt cx="2545421" cy="1848470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463546" y="3089622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623454" y="3772193"/>
                <a:ext cx="2112802" cy="432619"/>
                <a:chOff x="1623454" y="3772193"/>
                <a:chExt cx="2112802" cy="432619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623454" y="3772193"/>
                  <a:ext cx="432619" cy="43261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/>
                    <a:t>4</a:t>
                  </a:r>
                  <a:endParaRPr lang="zh-CN" altLang="en-US" sz="2000" dirty="0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3303637" y="3772193"/>
                  <a:ext cx="432619" cy="43261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smtClean="0">
                      <a:solidFill>
                        <a:schemeClr val="bg1"/>
                      </a:solidFill>
                    </a:rPr>
                    <a:t>2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6" name="椭圆 45"/>
              <p:cNvSpPr/>
              <p:nvPr/>
            </p:nvSpPr>
            <p:spPr>
              <a:xfrm>
                <a:off x="1190835" y="4505473"/>
                <a:ext cx="432619" cy="4326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cxnSp>
            <p:nvCxnSpPr>
              <p:cNvPr id="49" name="直接连接符 48"/>
              <p:cNvCxnSpPr>
                <a:stCxn id="44" idx="3"/>
                <a:endCxn id="54" idx="7"/>
              </p:cNvCxnSpPr>
              <p:nvPr/>
            </p:nvCxnSpPr>
            <p:spPr>
              <a:xfrm flipH="1">
                <a:off x="1992717" y="3458885"/>
                <a:ext cx="534185" cy="37666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44" idx="5"/>
                <a:endCxn id="55" idx="1"/>
              </p:cNvCxnSpPr>
              <p:nvPr/>
            </p:nvCxnSpPr>
            <p:spPr>
              <a:xfrm>
                <a:off x="2832809" y="3458885"/>
                <a:ext cx="534184" cy="37666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54" idx="3"/>
                <a:endCxn id="46" idx="0"/>
              </p:cNvCxnSpPr>
              <p:nvPr/>
            </p:nvCxnSpPr>
            <p:spPr>
              <a:xfrm flipH="1">
                <a:off x="1407145" y="4141456"/>
                <a:ext cx="279665" cy="36401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椭圆 57"/>
            <p:cNvSpPr/>
            <p:nvPr/>
          </p:nvSpPr>
          <p:spPr>
            <a:xfrm>
              <a:off x="10270821" y="5488038"/>
              <a:ext cx="432619" cy="4326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6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9647039" y="5488038"/>
              <a:ext cx="432619" cy="4326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43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latin typeface="+mj-lt"/>
              </a:rPr>
              <a:t>时间复杂度</a:t>
            </a:r>
            <a:endParaRPr lang="en-US" altLang="zh-CN" dirty="0" smtClean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2"/>
            <a:r>
              <a:rPr lang="zh-CN" altLang="en-US" dirty="0" smtClean="0">
                <a:latin typeface="+mj-lt"/>
              </a:rPr>
              <a:t>初始建立最大堆：</a:t>
            </a:r>
            <a:r>
              <a:rPr lang="en-US" altLang="zh-CN" dirty="0" smtClean="0">
                <a:latin typeface="+mj-lt"/>
              </a:rPr>
              <a:t>O(</a:t>
            </a:r>
            <a:r>
              <a:rPr lang="en-US" altLang="zh-CN" i="1" dirty="0" smtClean="0">
                <a:latin typeface="+mj-lt"/>
              </a:rPr>
              <a:t>n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pPr lvl="2"/>
            <a:endParaRPr lang="en-US" altLang="zh-CN" i="1" dirty="0">
              <a:latin typeface="+mj-lt"/>
            </a:endParaRPr>
          </a:p>
          <a:p>
            <a:pPr lvl="2"/>
            <a:r>
              <a:rPr lang="en-US" altLang="zh-CN" i="1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次“操作”：</a:t>
            </a:r>
            <a:r>
              <a:rPr lang="en-US" altLang="zh-CN" dirty="0" smtClean="0">
                <a:latin typeface="+mj-lt"/>
              </a:rPr>
              <a:t>O(</a:t>
            </a:r>
            <a:r>
              <a:rPr lang="en-US" altLang="zh-CN" i="1" dirty="0" smtClean="0">
                <a:latin typeface="+mj-lt"/>
              </a:rPr>
              <a:t>k </a:t>
            </a:r>
            <a:r>
              <a:rPr lang="en-US" altLang="zh-CN" dirty="0" smtClean="0">
                <a:latin typeface="+mj-lt"/>
              </a:rPr>
              <a:t>log </a:t>
            </a:r>
            <a:r>
              <a:rPr lang="en-US" altLang="zh-CN" i="1" dirty="0" smtClean="0">
                <a:latin typeface="+mj-lt"/>
              </a:rPr>
              <a:t>n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pPr lvl="3"/>
            <a:endParaRPr lang="en-US" altLang="zh-CN" dirty="0">
              <a:latin typeface="+mj-lt"/>
            </a:endParaRPr>
          </a:p>
          <a:p>
            <a:pPr lvl="3"/>
            <a:r>
              <a:rPr lang="zh-CN" altLang="en-US" dirty="0" smtClean="0">
                <a:latin typeface="+mj-lt"/>
              </a:rPr>
              <a:t>交换</a:t>
            </a:r>
            <a:r>
              <a:rPr lang="en-US" altLang="zh-CN" dirty="0" smtClean="0">
                <a:latin typeface="+mj-lt"/>
              </a:rPr>
              <a:t> + </a:t>
            </a:r>
            <a:r>
              <a:rPr lang="zh-CN" altLang="en-US" dirty="0" smtClean="0">
                <a:latin typeface="+mj-lt"/>
              </a:rPr>
              <a:t>将剩余的堆恢复为最大堆：</a:t>
            </a:r>
            <a:r>
              <a:rPr lang="en-US" altLang="zh-CN" dirty="0" smtClean="0">
                <a:latin typeface="+mj-lt"/>
              </a:rPr>
              <a:t>O(log </a:t>
            </a:r>
            <a:r>
              <a:rPr lang="en-US" altLang="zh-CN" i="1" dirty="0" smtClean="0">
                <a:latin typeface="+mj-lt"/>
              </a:rPr>
              <a:t>n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pPr lvl="3"/>
            <a:endParaRPr lang="en-US" altLang="zh-CN" dirty="0">
              <a:latin typeface="+mj-lt"/>
            </a:endParaRPr>
          </a:p>
          <a:p>
            <a:pPr lvl="2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 + </a:t>
            </a:r>
            <a:r>
              <a:rPr lang="en-US" altLang="zh-CN" i="1" dirty="0"/>
              <a:t>k </a:t>
            </a:r>
            <a:r>
              <a:rPr lang="en-US" altLang="zh-CN" dirty="0"/>
              <a:t>log </a:t>
            </a:r>
            <a:r>
              <a:rPr lang="en-US" altLang="zh-CN" i="1" dirty="0"/>
              <a:t>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8662219" y="2633364"/>
            <a:ext cx="207460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O(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/>
              <a:t>log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8662219" y="3643508"/>
            <a:ext cx="207460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662219" y="4653653"/>
            <a:ext cx="207460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O(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+ </a:t>
            </a:r>
            <a:r>
              <a:rPr lang="en-US" altLang="zh-CN" sz="2400" i="1" dirty="0"/>
              <a:t>k </a:t>
            </a:r>
            <a:r>
              <a:rPr lang="en-US" altLang="zh-CN" sz="2400" dirty="0"/>
              <a:t>log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98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随机类题目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1274507" y="4463435"/>
                <a:ext cx="9642987" cy="184846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2400" dirty="0" smtClean="0"/>
                  <a:t>给定一个</a:t>
                </a:r>
                <a:r>
                  <a:rPr lang="en-US" altLang="zh-CN" sz="2400" dirty="0" smtClean="0"/>
                  <a:t>rand3()</a:t>
                </a:r>
                <a:r>
                  <a:rPr lang="zh-CN" altLang="en-US" sz="2400" dirty="0" smtClean="0"/>
                  <a:t>函数，实现一个</a:t>
                </a:r>
                <a:r>
                  <a:rPr lang="en-US" altLang="zh-CN" sz="2400" dirty="0" smtClean="0"/>
                  <a:t>rand5()</a:t>
                </a:r>
                <a:r>
                  <a:rPr lang="zh-CN" altLang="en-US" sz="2400" dirty="0" smtClean="0"/>
                  <a:t>函数。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说明：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rand</m:t>
                        </m:r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()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=1, 2, 3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rand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5()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4, 5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07" y="4463435"/>
                <a:ext cx="9642987" cy="1848465"/>
              </a:xfrm>
              <a:prstGeom prst="roundRect">
                <a:avLst/>
              </a:prstGeom>
              <a:blipFill rotWithShape="0">
                <a:blip r:embed="rId2"/>
                <a:stretch>
                  <a:fillRect l="-63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1274507" y="1916857"/>
            <a:ext cx="9642987" cy="1848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/>
              <a:t>公司有</a:t>
            </a:r>
            <a:r>
              <a:rPr lang="en-US" altLang="zh-CN" sz="2400" dirty="0" smtClean="0"/>
              <a:t>300000</a:t>
            </a:r>
            <a:r>
              <a:rPr lang="zh-CN" altLang="en-US" sz="2400" dirty="0" smtClean="0"/>
              <a:t>名员工，在今年的庆典日上你的</a:t>
            </a:r>
            <a:r>
              <a:rPr lang="en-US" altLang="zh-CN" sz="2400" dirty="0" smtClean="0"/>
              <a:t>Boss</a:t>
            </a:r>
            <a:r>
              <a:rPr lang="zh-CN" altLang="en-US" sz="2400" dirty="0" smtClean="0"/>
              <a:t>打算举行一个抽奖活动，需要一个</a:t>
            </a:r>
            <a:r>
              <a:rPr lang="en-US" altLang="zh-CN" sz="2400" dirty="0" smtClean="0"/>
              <a:t>1~300000</a:t>
            </a:r>
            <a:r>
              <a:rPr lang="zh-CN" altLang="en-US" sz="2400" dirty="0" smtClean="0"/>
              <a:t>的随机数生成器。请利用系统提供的</a:t>
            </a:r>
            <a:r>
              <a:rPr lang="en-US" altLang="zh-CN" sz="2400" dirty="0" smtClean="0"/>
              <a:t>rand()</a:t>
            </a:r>
            <a:r>
              <a:rPr lang="zh-CN" altLang="en-US" sz="2400" dirty="0" smtClean="0"/>
              <a:t>函数（</a:t>
            </a:r>
            <a:r>
              <a:rPr lang="en-US" altLang="zh-CN" sz="2400" dirty="0" smtClean="0"/>
              <a:t>0~65535</a:t>
            </a:r>
            <a:r>
              <a:rPr lang="zh-CN" altLang="en-US" sz="2400" dirty="0" smtClean="0"/>
              <a:t>的随机数生成器）实现一个抽奖所需的随机数生成器。</a:t>
            </a:r>
            <a:endParaRPr lang="en-US" altLang="zh-CN" sz="2400" dirty="0"/>
          </a:p>
        </p:txBody>
      </p:sp>
      <p:sp>
        <p:nvSpPr>
          <p:cNvPr id="6" name="圆角矩形 5"/>
          <p:cNvSpPr/>
          <p:nvPr/>
        </p:nvSpPr>
        <p:spPr>
          <a:xfrm>
            <a:off x="5683045" y="1006987"/>
            <a:ext cx="5234449" cy="390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return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(rand() / 65535.0 * 299999) + 1;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593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可不可以使用系统自带的函数？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只要该函数不是题目要求的主要功能，就可以使用（</a:t>
            </a:r>
            <a:r>
              <a:rPr lang="en-US" altLang="zh-CN" dirty="0" err="1" smtClean="0"/>
              <a:t>nextPermutation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什么时候会考察语言特性？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根据所写的代码中出现的内容考察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对于常用的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要了解基本特性（用什么数据结构实现、各种操作的时间复杂度等）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53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9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算法导论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：复习</a:t>
            </a:r>
            <a:r>
              <a:rPr lang="zh-CN" altLang="en-US" dirty="0" smtClean="0">
                <a:solidFill>
                  <a:schemeClr val="tx1"/>
                </a:solidFill>
              </a:rPr>
              <a:t>基础知识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/>
              <a:t>2.1 </a:t>
            </a:r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堆</a:t>
            </a:r>
            <a:r>
              <a:rPr lang="zh-CN" altLang="en-US" dirty="0" smtClean="0"/>
              <a:t>排序（</a:t>
            </a:r>
            <a:r>
              <a:rPr lang="zh-CN" altLang="en-US" dirty="0" smtClean="0">
                <a:solidFill>
                  <a:srgbClr val="FFFF00"/>
                </a:solidFill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</a:rPr>
              <a:t>17</a:t>
            </a:r>
            <a:r>
              <a:rPr lang="zh-CN" altLang="en-US" dirty="0" smtClean="0">
                <a:solidFill>
                  <a:srgbClr val="FFFF00"/>
                </a:solidFill>
              </a:rPr>
              <a:t>章 摊还分析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快速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第</a:t>
            </a:r>
            <a:r>
              <a:rPr lang="en-US" altLang="zh-CN" dirty="0">
                <a:solidFill>
                  <a:srgbClr val="FFFF00"/>
                </a:solidFill>
              </a:rPr>
              <a:t>8</a:t>
            </a:r>
            <a:r>
              <a:rPr lang="zh-CN" altLang="en-US" dirty="0">
                <a:solidFill>
                  <a:srgbClr val="FFFF00"/>
                </a:solidFill>
              </a:rPr>
              <a:t>章 线性时间排序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10.1 </a:t>
            </a:r>
            <a:r>
              <a:rPr lang="zh-CN" altLang="en-US" dirty="0" smtClean="0">
                <a:solidFill>
                  <a:schemeClr val="tx1"/>
                </a:solidFill>
              </a:rPr>
              <a:t>栈和队列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10.2 </a:t>
            </a:r>
            <a:r>
              <a:rPr lang="zh-CN" altLang="en-US" dirty="0" smtClean="0">
                <a:solidFill>
                  <a:schemeClr val="tx1"/>
                </a:solidFill>
              </a:rPr>
              <a:t>链表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</a:rPr>
              <a:t>11</a:t>
            </a:r>
            <a:r>
              <a:rPr lang="zh-CN" altLang="en-US" dirty="0" smtClean="0">
                <a:solidFill>
                  <a:srgbClr val="FFFF00"/>
                </a:solidFill>
              </a:rPr>
              <a:t>章 散列表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</a:rPr>
              <a:t>12</a:t>
            </a:r>
            <a:r>
              <a:rPr lang="zh-CN" altLang="en-US" dirty="0" smtClean="0">
                <a:solidFill>
                  <a:srgbClr val="FFFF00"/>
                </a:solidFill>
              </a:rPr>
              <a:t>章 二叉搜索树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第</a:t>
            </a:r>
            <a:r>
              <a:rPr lang="en-US" altLang="zh-CN" dirty="0" smtClean="0">
                <a:solidFill>
                  <a:srgbClr val="FFFF00"/>
                </a:solidFill>
              </a:rPr>
              <a:t>22</a:t>
            </a:r>
            <a:r>
              <a:rPr lang="zh-CN" altLang="en-US" dirty="0" smtClean="0">
                <a:solidFill>
                  <a:srgbClr val="FFFF00"/>
                </a:solidFill>
              </a:rPr>
              <a:t>章 基本的图算法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92502" y="2394304"/>
            <a:ext cx="4961298" cy="32139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基本排序算法和数据结构</a:t>
            </a:r>
            <a:endParaRPr lang="en-US" altLang="zh-C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树的遍历</a:t>
            </a:r>
            <a:endParaRPr lang="en-US" altLang="zh-CN" sz="28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后序遍历</a:t>
            </a:r>
            <a:endParaRPr lang="en-US" altLang="zh-CN" sz="28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递归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迭代实现</a:t>
            </a:r>
            <a:endParaRPr lang="en-US" altLang="zh-CN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图的遍历</a:t>
            </a:r>
            <a:endParaRPr lang="en-US" altLang="zh-CN" sz="28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广度优先搜索</a:t>
            </a:r>
            <a:endParaRPr lang="en-US" altLang="zh-CN" sz="28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深度优先搜索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57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剑指</a:t>
            </a:r>
            <a:r>
              <a:rPr lang="en-US" altLang="zh-CN" dirty="0" smtClean="0"/>
              <a:t>offer》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配合使用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大多数题目都非常经典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包含了部分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出现的题目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题目均有详细的解答、分析、代码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代码偏向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风格，可以用自己擅长的语言重新实现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75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质量与数量要</a:t>
            </a:r>
            <a:r>
              <a:rPr lang="zh-CN" altLang="en-US" dirty="0" smtClean="0">
                <a:solidFill>
                  <a:srgbClr val="FFFF00"/>
                </a:solidFill>
              </a:rPr>
              <a:t>平衡</a:t>
            </a:r>
            <a:r>
              <a:rPr lang="zh-CN" altLang="en-US" dirty="0" smtClean="0">
                <a:solidFill>
                  <a:schemeClr val="tx1"/>
                </a:solidFill>
              </a:rPr>
              <a:t>（懂了多少 </a:t>
            </a:r>
            <a:r>
              <a:rPr lang="en-US" altLang="zh-CN" dirty="0" smtClean="0">
                <a:solidFill>
                  <a:schemeClr val="tx1"/>
                </a:solidFill>
              </a:rPr>
              <a:t>&gt; </a:t>
            </a:r>
            <a:r>
              <a:rPr lang="zh-CN" altLang="en-US" dirty="0" smtClean="0">
                <a:solidFill>
                  <a:schemeClr val="tx1"/>
                </a:solidFill>
              </a:rPr>
              <a:t>刷了多少）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能不使用</a:t>
            </a:r>
            <a:r>
              <a:rPr lang="en-US" altLang="zh-CN" dirty="0" smtClean="0">
                <a:solidFill>
                  <a:schemeClr val="tx1"/>
                </a:solidFill>
              </a:rPr>
              <a:t>IDE</a:t>
            </a:r>
            <a:r>
              <a:rPr lang="zh-CN" altLang="en-US" dirty="0" smtClean="0">
                <a:solidFill>
                  <a:schemeClr val="tx1"/>
                </a:solidFill>
              </a:rPr>
              <a:t>最好，实在不习惯使用</a:t>
            </a:r>
            <a:r>
              <a:rPr lang="en-US" altLang="zh-CN" dirty="0" smtClean="0">
                <a:solidFill>
                  <a:schemeClr val="tx1"/>
                </a:solidFill>
              </a:rPr>
              <a:t>IDE</a:t>
            </a:r>
            <a:r>
              <a:rPr lang="zh-CN" altLang="en-US" dirty="0" smtClean="0">
                <a:solidFill>
                  <a:schemeClr val="tx1"/>
                </a:solidFill>
              </a:rPr>
              <a:t>也无妨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定期复习</a:t>
            </a:r>
            <a:r>
              <a:rPr lang="zh-CN" altLang="en-US" dirty="0" smtClean="0"/>
              <a:t>做过的题目（写</a:t>
            </a:r>
            <a:r>
              <a:rPr lang="zh-CN" altLang="en-US" b="1" dirty="0" smtClean="0">
                <a:solidFill>
                  <a:srgbClr val="FFFF00"/>
                </a:solidFill>
              </a:rPr>
              <a:t>题解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最终</a:t>
            </a:r>
            <a:r>
              <a:rPr lang="zh-CN" altLang="en-US" dirty="0">
                <a:solidFill>
                  <a:schemeClr val="tx1"/>
                </a:solidFill>
              </a:rPr>
              <a:t>做到每道题都知道</a:t>
            </a:r>
            <a:r>
              <a:rPr lang="en-US" altLang="zh-CN" dirty="0">
                <a:solidFill>
                  <a:schemeClr val="tx1"/>
                </a:solidFill>
              </a:rPr>
              <a:t>1~2</a:t>
            </a:r>
            <a:r>
              <a:rPr lang="zh-CN" altLang="en-US" dirty="0" smtClean="0">
                <a:solidFill>
                  <a:schemeClr val="tx1"/>
                </a:solidFill>
              </a:rPr>
              <a:t>个“好”的解法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定期复习巩固基础（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r>
              <a:rPr lang="zh-CN" altLang="en-US" b="1" dirty="0" smtClean="0">
                <a:solidFill>
                  <a:srgbClr val="FFFF00"/>
                </a:solidFill>
              </a:rPr>
              <a:t>手写</a:t>
            </a:r>
            <a:r>
              <a:rPr lang="zh-CN" altLang="en-US" dirty="0" smtClean="0"/>
              <a:t>快排）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27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提前熟悉相关信息（时间、地点、流程）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提前准备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</a:t>
            </a:r>
            <a:r>
              <a:rPr lang="zh-CN" altLang="en-US" b="1" dirty="0" smtClean="0">
                <a:solidFill>
                  <a:srgbClr val="FFFF00"/>
                </a:solidFill>
              </a:rPr>
              <a:t>自我介绍</a:t>
            </a:r>
            <a:r>
              <a:rPr lang="zh-CN" altLang="en-US" dirty="0" smtClean="0"/>
              <a:t>，熟悉</a:t>
            </a:r>
            <a:r>
              <a:rPr lang="zh-CN" altLang="en-US" b="1" dirty="0">
                <a:solidFill>
                  <a:srgbClr val="FFFF00"/>
                </a:solidFill>
              </a:rPr>
              <a:t>简历</a:t>
            </a:r>
            <a:endParaRPr lang="en-US" altLang="zh-CN" b="1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临近面试时以</a:t>
            </a:r>
            <a:r>
              <a:rPr lang="zh-CN" altLang="en-US" b="1" dirty="0">
                <a:solidFill>
                  <a:srgbClr val="FFFF00"/>
                </a:solidFill>
              </a:rPr>
              <a:t>复习旧题</a:t>
            </a:r>
            <a:r>
              <a:rPr lang="zh-CN" altLang="en-US" dirty="0" smtClean="0"/>
              <a:t>为主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面试时根据面试官风格</a:t>
            </a:r>
            <a:r>
              <a:rPr lang="zh-CN" altLang="en-US" b="1" dirty="0">
                <a:solidFill>
                  <a:srgbClr val="FFFF00"/>
                </a:solidFill>
              </a:rPr>
              <a:t>调整</a:t>
            </a:r>
            <a:r>
              <a:rPr lang="zh-CN" altLang="en-US" dirty="0" smtClean="0"/>
              <a:t>自己的表现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面试结束后及时</a:t>
            </a:r>
            <a:r>
              <a:rPr lang="zh-CN" altLang="en-US" b="1" dirty="0">
                <a:solidFill>
                  <a:srgbClr val="FFFF00"/>
                </a:solidFill>
              </a:rPr>
              <a:t>调整</a:t>
            </a:r>
            <a:r>
              <a:rPr lang="zh-CN" altLang="en-US" dirty="0" smtClean="0"/>
              <a:t>状态准备后续工作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52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什么时候</a:t>
            </a:r>
            <a:r>
              <a:rPr lang="zh-CN" altLang="en-US" b="1" dirty="0" smtClean="0">
                <a:solidFill>
                  <a:srgbClr val="FFFF00"/>
                </a:solidFill>
              </a:rPr>
              <a:t>主动</a:t>
            </a:r>
            <a:r>
              <a:rPr lang="zh-CN" altLang="en-US" dirty="0" smtClean="0"/>
              <a:t>与面试官交流？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看完</a:t>
            </a:r>
            <a:r>
              <a:rPr lang="zh-CN" altLang="en-US" dirty="0" smtClean="0"/>
              <a:t>题目后向面试官说明自己的理解（避免误解题意）和求解思路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编程中分阶段向面试官简单说明正在进行的工作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代码完成后向面试官解释思路（可举例）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遇到</a:t>
            </a:r>
            <a:r>
              <a:rPr lang="zh-CN" altLang="en-US" dirty="0" smtClean="0"/>
              <a:t>不确定的地方向面试官提问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交流策略因人而异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熟悉专业术语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面试时的听力近似于国外公开课的难度？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听不明白的时候要向面试官提问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暂时没</a:t>
            </a:r>
            <a:r>
              <a:rPr lang="zh-CN" altLang="en-US" dirty="0" smtClean="0"/>
              <a:t>听说</a:t>
            </a:r>
            <a:r>
              <a:rPr lang="zh-CN" altLang="en-US" b="1" dirty="0" smtClean="0">
                <a:solidFill>
                  <a:srgbClr val="FFFF00"/>
                </a:solidFill>
              </a:rPr>
              <a:t>仅</a:t>
            </a:r>
            <a:r>
              <a:rPr lang="zh-CN" altLang="en-US" dirty="0" smtClean="0"/>
              <a:t>因为英语不好被拒？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86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张水源：</a:t>
            </a:r>
            <a:r>
              <a:rPr lang="en-US" altLang="zh-CN" sz="4000" dirty="0" smtClean="0"/>
              <a:t>shuiyuanzhang@gmail.com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 smtClean="0"/>
              <a:t>刘闯：</a:t>
            </a:r>
            <a:r>
              <a:rPr lang="en-US" altLang="zh-CN" sz="4000" dirty="0" smtClean="0"/>
              <a:t>helloliuc@gmail.com 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 smtClean="0"/>
              <a:t>李健超：</a:t>
            </a:r>
            <a:r>
              <a:rPr lang="en-US" altLang="zh-CN" sz="4000" dirty="0" smtClean="0"/>
              <a:t>leesuperman2012@gmail.com</a:t>
            </a:r>
          </a:p>
        </p:txBody>
      </p:sp>
    </p:spTree>
    <p:extLst>
      <p:ext uri="{BB962C8B-B14F-4D97-AF65-F5344CB8AC3E}">
        <p14:creationId xmlns:p14="http://schemas.microsoft.com/office/powerpoint/2010/main" val="10226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英文简历发送至上页任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个邮箱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smtClean="0"/>
              <a:t>在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技术网测后</a:t>
            </a:r>
            <a:r>
              <a:rPr lang="zh-CN" altLang="en-US" sz="3200" dirty="0" smtClean="0"/>
              <a:t>决定是否找内推</a:t>
            </a:r>
            <a:endParaRPr lang="en-US" altLang="zh-CN" sz="32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内</a:t>
            </a:r>
            <a:r>
              <a:rPr lang="zh-CN" altLang="en-US" sz="2800" dirty="0"/>
              <a:t>推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zh-CN" altLang="en-US" sz="2800" dirty="0"/>
              <a:t>帮助没通过网测的同学</a:t>
            </a:r>
            <a:r>
              <a:rPr lang="zh-CN" altLang="en-US" sz="2800" dirty="0">
                <a:solidFill>
                  <a:schemeClr val="tx1"/>
                </a:solidFill>
              </a:rPr>
              <a:t>争取</a:t>
            </a:r>
            <a:r>
              <a:rPr lang="en-US" altLang="zh-CN" sz="2800" dirty="0">
                <a:solidFill>
                  <a:schemeClr val="tx1"/>
                </a:solidFill>
              </a:rPr>
              <a:t>Skype</a:t>
            </a:r>
            <a:r>
              <a:rPr lang="zh-CN" altLang="en-US" sz="2800" dirty="0"/>
              <a:t>电面资格</a:t>
            </a:r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 smtClean="0"/>
              <a:t>做对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道题找内推把握相对大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846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找工作是需要准备的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找工作是可以准备的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机会出现时要勇于把握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保持平常心，减少干扰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12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祝大家都拿到理想的</a:t>
            </a:r>
            <a:r>
              <a:rPr lang="en-US" altLang="zh-CN" sz="6000" dirty="0" smtClean="0"/>
              <a:t>offer</a:t>
            </a:r>
            <a:r>
              <a:rPr lang="zh-CN" altLang="en-US" sz="6000" dirty="0" smtClean="0"/>
              <a:t>！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从事</a:t>
            </a:r>
            <a:r>
              <a:rPr lang="zh-CN" altLang="en-US" dirty="0" smtClean="0">
                <a:solidFill>
                  <a:srgbClr val="FFFF00"/>
                </a:solidFill>
              </a:rPr>
              <a:t>职业搜索</a:t>
            </a:r>
            <a:r>
              <a:rPr lang="zh-CN" altLang="en-US" dirty="0" smtClean="0"/>
              <a:t>引擎的研究与开发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总部位于</a:t>
            </a:r>
            <a:r>
              <a:rPr lang="zh-CN" altLang="en-US" dirty="0"/>
              <a:t>美国</a:t>
            </a:r>
            <a:r>
              <a:rPr lang="zh-CN" altLang="en-US" dirty="0" smtClean="0"/>
              <a:t>德克萨斯州</a:t>
            </a:r>
            <a:r>
              <a:rPr lang="zh-CN" altLang="en-US" dirty="0" smtClean="0">
                <a:solidFill>
                  <a:srgbClr val="FFFF00"/>
                </a:solidFill>
              </a:rPr>
              <a:t>奥斯汀</a:t>
            </a:r>
            <a:r>
              <a:rPr lang="zh-CN" altLang="en-US" dirty="0" smtClean="0"/>
              <a:t>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Indeed Tokyo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工作语言为</a:t>
            </a:r>
            <a:r>
              <a:rPr lang="zh-CN" altLang="en-US" dirty="0">
                <a:solidFill>
                  <a:srgbClr val="FFFF00"/>
                </a:solidFill>
              </a:rPr>
              <a:t>英语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07" y="508793"/>
            <a:ext cx="2381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zh-CN" altLang="en-US" dirty="0" smtClean="0"/>
              <a:t>待遇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工资高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658</a:t>
            </a:r>
            <a:r>
              <a:rPr lang="zh-CN" altLang="en-US" dirty="0" smtClean="0"/>
              <a:t>万日元</a:t>
            </a:r>
            <a:r>
              <a:rPr lang="en-US" altLang="zh-CN" dirty="0" smtClean="0"/>
              <a:t>~1000</a:t>
            </a:r>
            <a:r>
              <a:rPr lang="zh-CN" altLang="en-US" dirty="0" smtClean="0"/>
              <a:t>万日元（</a:t>
            </a:r>
            <a:r>
              <a:rPr lang="en-US" altLang="zh-CN" dirty="0" smtClean="0"/>
              <a:t>16.74 : 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福利多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</a:t>
            </a:r>
            <a:r>
              <a:rPr lang="zh-CN" altLang="en-US" dirty="0"/>
              <a:t>职</a:t>
            </a:r>
            <a:r>
              <a:rPr lang="zh-CN" altLang="en-US" dirty="0" smtClean="0"/>
              <a:t>后提供第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个月临时住房和前</a:t>
            </a:r>
            <a:r>
              <a:rPr lang="en-US" altLang="zh-CN" dirty="0" smtClean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月房租</a:t>
            </a:r>
            <a:endParaRPr lang="zh-CN" altLang="en-US" dirty="0"/>
          </a:p>
          <a:p>
            <a:pPr lvl="1"/>
            <a:r>
              <a:rPr lang="zh-CN" altLang="en-US" dirty="0"/>
              <a:t>入职</a:t>
            </a:r>
            <a:r>
              <a:rPr lang="zh-CN" altLang="en-US" dirty="0" smtClean="0"/>
              <a:t>后提供奥斯汀总部培训机会（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个月）</a:t>
            </a:r>
            <a:endParaRPr lang="en-US" altLang="zh-CN" dirty="0"/>
          </a:p>
          <a:p>
            <a:pPr lvl="1"/>
            <a:r>
              <a:rPr lang="zh-CN" altLang="en-US" dirty="0" smtClean="0"/>
              <a:t>签约后提供</a:t>
            </a:r>
            <a:r>
              <a:rPr lang="zh-CN" altLang="en-US" dirty="0"/>
              <a:t>日语培训</a:t>
            </a:r>
            <a:endParaRPr lang="en-US" altLang="zh-CN" dirty="0"/>
          </a:p>
          <a:p>
            <a:pPr lvl="1"/>
            <a:r>
              <a:rPr lang="zh-CN" altLang="en-US" dirty="0" smtClean="0"/>
              <a:t>年度假日</a:t>
            </a:r>
            <a:r>
              <a:rPr lang="en-US" altLang="zh-CN" dirty="0" smtClean="0"/>
              <a:t>126</a:t>
            </a:r>
            <a:r>
              <a:rPr lang="zh-CN" altLang="en-US" dirty="0" smtClean="0"/>
              <a:t>天（“可攒可拼”）</a:t>
            </a:r>
            <a:endParaRPr lang="en-US" altLang="zh-CN" dirty="0"/>
          </a:p>
          <a:p>
            <a:pPr lvl="1"/>
            <a:r>
              <a:rPr lang="zh-CN" altLang="en-US" dirty="0"/>
              <a:t>提供午餐、零食、酒水饮料</a:t>
            </a:r>
            <a:endParaRPr lang="en-US" altLang="zh-CN" dirty="0"/>
          </a:p>
          <a:p>
            <a:pPr lvl="1"/>
            <a:r>
              <a:rPr lang="zh-CN" altLang="en-US" dirty="0"/>
              <a:t>补贴</a:t>
            </a:r>
            <a:r>
              <a:rPr lang="zh-CN" altLang="en-US" dirty="0" smtClean="0"/>
              <a:t>交通费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7728131" y="1081087"/>
            <a:ext cx="3625669" cy="186751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 smtClean="0"/>
              <a:t>知乎：</a:t>
            </a:r>
            <a:r>
              <a:rPr lang="zh-CN" altLang="en-US" sz="3200" dirty="0" smtClean="0">
                <a:solidFill>
                  <a:srgbClr val="FF0000"/>
                </a:solidFill>
                <a:hlinkClick r:id="rId2"/>
              </a:rPr>
              <a:t>在</a:t>
            </a:r>
            <a:r>
              <a:rPr lang="en-US" altLang="zh-CN" sz="3200" dirty="0" smtClean="0">
                <a:solidFill>
                  <a:srgbClr val="FF0000"/>
                </a:solidFill>
                <a:hlinkClick r:id="rId2"/>
              </a:rPr>
              <a:t>indeed</a:t>
            </a:r>
            <a:r>
              <a:rPr lang="zh-CN" altLang="en-US" sz="3200" dirty="0" smtClean="0">
                <a:solidFill>
                  <a:srgbClr val="FF0000"/>
                </a:solidFill>
                <a:hlinkClick r:id="rId2"/>
              </a:rPr>
              <a:t>东京办公室工作是怎样的体验？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zh-CN" altLang="en-US" dirty="0" smtClean="0"/>
              <a:t>待遇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78817" y="1690688"/>
            <a:ext cx="10234366" cy="4379305"/>
            <a:chOff x="-1338089" y="1690688"/>
            <a:chExt cx="10234366" cy="437930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277" y="1690688"/>
              <a:ext cx="3600000" cy="2025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277" y="4028751"/>
              <a:ext cx="3600000" cy="2025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341" y="4028751"/>
              <a:ext cx="3600000" cy="2025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341" y="1690688"/>
              <a:ext cx="3600000" cy="2025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38089" y="1690688"/>
              <a:ext cx="2463359" cy="4379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88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zh-CN" altLang="en-US" dirty="0" smtClean="0"/>
              <a:t>待遇</a:t>
            </a:r>
            <a:endParaRPr lang="zh-CN" altLang="en-US" dirty="0"/>
          </a:p>
        </p:txBody>
      </p:sp>
      <p:pic>
        <p:nvPicPr>
          <p:cNvPr id="1026" name="Picture 2" descr="http://ww3.sinaimg.cn/crop.0.0.1594.896.1000.562/80ba8551jw1f3p6steb3xj218b0ox0y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04949"/>
            <a:ext cx="952500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>
          <a:xfrm rot="872981">
            <a:off x="7320526" y="2086634"/>
            <a:ext cx="3283974" cy="1032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/>
              <a:t>工作自由！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922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zh-CN" altLang="en-US" dirty="0" smtClean="0"/>
              <a:t>员工构成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员工总数</a:t>
            </a:r>
            <a:r>
              <a:rPr lang="en-US" altLang="zh-CN" dirty="0" smtClean="0">
                <a:solidFill>
                  <a:schemeClr val="tx1"/>
                </a:solidFill>
              </a:rPr>
              <a:t>~100</a:t>
            </a:r>
            <a:r>
              <a:rPr lang="zh-CN" altLang="en-US" dirty="0" smtClean="0">
                <a:solidFill>
                  <a:schemeClr val="tx1"/>
                </a:solidFill>
              </a:rPr>
              <a:t>人，工程师</a:t>
            </a:r>
            <a:r>
              <a:rPr lang="en-US" altLang="zh-CN" dirty="0" smtClean="0">
                <a:solidFill>
                  <a:schemeClr val="tx1"/>
                </a:solidFill>
              </a:rPr>
              <a:t>70~80</a:t>
            </a:r>
            <a:r>
              <a:rPr lang="zh-CN" altLang="en-US" dirty="0" smtClean="0">
                <a:solidFill>
                  <a:schemeClr val="tx1"/>
                </a:solidFill>
              </a:rPr>
              <a:t>人（</a:t>
            </a:r>
            <a:r>
              <a:rPr lang="en-US" altLang="zh-CN" dirty="0" smtClean="0">
                <a:solidFill>
                  <a:schemeClr val="tx1"/>
                </a:solidFill>
              </a:rPr>
              <a:t>~70%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957" b="1398"/>
          <a:stretch/>
        </p:blipFill>
        <p:spPr>
          <a:xfrm>
            <a:off x="3032138" y="2831689"/>
            <a:ext cx="6409524" cy="37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Indeed</a:t>
            </a:r>
            <a:r>
              <a:rPr lang="zh-CN" altLang="en-US" dirty="0" smtClean="0"/>
              <a:t>招聘情况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人：</a:t>
            </a:r>
            <a:r>
              <a:rPr lang="zh-CN" altLang="en-US" b="1" dirty="0" smtClean="0">
                <a:solidFill>
                  <a:srgbClr val="FFFF00"/>
                </a:solidFill>
              </a:rPr>
              <a:t>计算所</a:t>
            </a:r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</a:rPr>
              <a:t>人</a:t>
            </a:r>
            <a:r>
              <a:rPr lang="zh-CN" altLang="en-US" dirty="0" smtClean="0"/>
              <a:t>，清华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人，复旦、浙大、上交各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814206" y="3110690"/>
            <a:ext cx="4563588" cy="3029116"/>
            <a:chOff x="1619672" y="2060848"/>
            <a:chExt cx="4563588" cy="3029116"/>
          </a:xfrm>
        </p:grpSpPr>
        <p:pic>
          <p:nvPicPr>
            <p:cNvPr id="11" name="Picture 3" descr="C:\Users\Lord\Desktop\gga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144" y="2060848"/>
              <a:ext cx="1458000" cy="194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/>
            <p:cNvGrpSpPr/>
            <p:nvPr/>
          </p:nvGrpSpPr>
          <p:grpSpPr>
            <a:xfrm>
              <a:off x="1619672" y="4197412"/>
              <a:ext cx="4563588" cy="892552"/>
              <a:chOff x="1619672" y="4197412"/>
              <a:chExt cx="4563588" cy="892552"/>
            </a:xfrm>
          </p:grpSpPr>
          <p:sp>
            <p:nvSpPr>
              <p:cNvPr id="13" name="TextBox 3"/>
              <p:cNvSpPr txBox="1"/>
              <p:nvPr/>
            </p:nvSpPr>
            <p:spPr>
              <a:xfrm>
                <a:off x="1619672" y="4197412"/>
                <a:ext cx="20882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 smtClean="0">
                    <a:latin typeface="+mn-ea"/>
                  </a:rPr>
                  <a:t>方振鹏</a:t>
                </a:r>
                <a:endParaRPr lang="en-US" altLang="zh-CN" sz="2800" dirty="0" smtClean="0">
                  <a:latin typeface="+mn-ea"/>
                </a:endParaRPr>
              </a:p>
              <a:p>
                <a:pPr algn="ctr"/>
                <a:r>
                  <a:rPr lang="zh-CN" altLang="en-US" sz="2400" dirty="0" smtClean="0">
                    <a:latin typeface="+mn-ea"/>
                  </a:rPr>
                  <a:t>智能信息处理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6" name="TextBox 14"/>
              <p:cNvSpPr txBox="1"/>
              <p:nvPr/>
            </p:nvSpPr>
            <p:spPr>
              <a:xfrm>
                <a:off x="4095028" y="4197412"/>
                <a:ext cx="20882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+mn-ea"/>
                  </a:rPr>
                  <a:t>郭高安</a:t>
                </a:r>
                <a:endParaRPr lang="en-US" altLang="zh-CN" sz="2800" dirty="0" smtClean="0">
                  <a:latin typeface="+mn-ea"/>
                </a:endParaRPr>
              </a:p>
              <a:p>
                <a:pPr algn="ctr"/>
                <a:r>
                  <a:rPr lang="zh-CN" altLang="en-US" sz="2400" dirty="0" smtClean="0">
                    <a:latin typeface="+mn-ea"/>
                  </a:rPr>
                  <a:t>普适计算中心</a:t>
                </a:r>
                <a:endParaRPr lang="zh-CN" altLang="en-US" sz="2400" dirty="0">
                  <a:latin typeface="+mn-ea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34" y="3110690"/>
            <a:ext cx="1439775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928</TotalTime>
  <Words>1459</Words>
  <Application>Microsoft Office PowerPoint</Application>
  <PresentationFormat>宽屏</PresentationFormat>
  <Paragraphs>333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华文楷体</vt:lpstr>
      <vt:lpstr>宋体</vt:lpstr>
      <vt:lpstr>Arial</vt:lpstr>
      <vt:lpstr>Calibri</vt:lpstr>
      <vt:lpstr>Cambria Math</vt:lpstr>
      <vt:lpstr>Corbel</vt:lpstr>
      <vt:lpstr>深度</vt:lpstr>
      <vt:lpstr>求职经验交流</vt:lpstr>
      <vt:lpstr>提纲</vt:lpstr>
      <vt:lpstr>Indeed介绍</vt:lpstr>
      <vt:lpstr>Indeed</vt:lpstr>
      <vt:lpstr>Indeed待遇</vt:lpstr>
      <vt:lpstr>Indeed待遇</vt:lpstr>
      <vt:lpstr>Indeed待遇</vt:lpstr>
      <vt:lpstr>Indeed员工构成</vt:lpstr>
      <vt:lpstr>Indeed招聘情况</vt:lpstr>
      <vt:lpstr>Indeed招聘情况</vt:lpstr>
      <vt:lpstr>Indeed招聘流程</vt:lpstr>
      <vt:lpstr>Indeed招聘宣讲</vt:lpstr>
      <vt:lpstr>求职经验交流</vt:lpstr>
      <vt:lpstr>简历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刷题</vt:lpstr>
      <vt:lpstr>面试</vt:lpstr>
      <vt:lpstr>面试</vt:lpstr>
      <vt:lpstr>英语</vt:lpstr>
      <vt:lpstr>内推</vt:lpstr>
      <vt:lpstr>内推</vt:lpstr>
      <vt:lpstr>总结</vt:lpstr>
      <vt:lpstr>祝大家都拿到理想的offer！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求职经验分享</dc:title>
  <dc:creator>hp</dc:creator>
  <cp:lastModifiedBy>hp</cp:lastModifiedBy>
  <cp:revision>342</cp:revision>
  <cp:lastPrinted>2016-05-08T12:15:54Z</cp:lastPrinted>
  <dcterms:created xsi:type="dcterms:W3CDTF">2016-05-05T03:52:47Z</dcterms:created>
  <dcterms:modified xsi:type="dcterms:W3CDTF">2016-05-12T05:25:06Z</dcterms:modified>
</cp:coreProperties>
</file>