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5"/>
  </p:notesMasterIdLst>
  <p:sldIdLst>
    <p:sldId id="256" r:id="rId2"/>
    <p:sldId id="288" r:id="rId3"/>
    <p:sldId id="257" r:id="rId4"/>
    <p:sldId id="258" r:id="rId5"/>
    <p:sldId id="259" r:id="rId6"/>
    <p:sldId id="260" r:id="rId7"/>
    <p:sldId id="261" r:id="rId8"/>
    <p:sldId id="262" r:id="rId9"/>
    <p:sldId id="263" r:id="rId10"/>
    <p:sldId id="286" r:id="rId11"/>
    <p:sldId id="287" r:id="rId12"/>
    <p:sldId id="264" r:id="rId13"/>
    <p:sldId id="265" r:id="rId14"/>
    <p:sldId id="266" r:id="rId15"/>
    <p:sldId id="267" r:id="rId16"/>
    <p:sldId id="268" r:id="rId17"/>
    <p:sldId id="269" r:id="rId18"/>
    <p:sldId id="270" r:id="rId19"/>
    <p:sldId id="271" r:id="rId20"/>
    <p:sldId id="272" r:id="rId21"/>
    <p:sldId id="273" r:id="rId22"/>
    <p:sldId id="274" r:id="rId23"/>
    <p:sldId id="276" r:id="rId24"/>
    <p:sldId id="277" r:id="rId25"/>
    <p:sldId id="278" r:id="rId26"/>
    <p:sldId id="279" r:id="rId27"/>
    <p:sldId id="280" r:id="rId28"/>
    <p:sldId id="281" r:id="rId29"/>
    <p:sldId id="282" r:id="rId30"/>
    <p:sldId id="285" r:id="rId31"/>
    <p:sldId id="283" r:id="rId32"/>
    <p:sldId id="289" r:id="rId33"/>
    <p:sldId id="290"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43" autoAdjust="0"/>
  </p:normalViewPr>
  <p:slideViewPr>
    <p:cSldViewPr>
      <p:cViewPr varScale="1">
        <p:scale>
          <a:sx n="77" d="100"/>
          <a:sy n="77" d="100"/>
        </p:scale>
        <p:origin x="-2008"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4A0E5D-8A46-4125-A958-B81242C3EC10}" type="doc">
      <dgm:prSet loTypeId="urn:microsoft.com/office/officeart/2005/8/layout/vList3" loCatId="list" qsTypeId="urn:microsoft.com/office/officeart/2005/8/quickstyle/simple1" qsCatId="simple" csTypeId="urn:microsoft.com/office/officeart/2005/8/colors/accent1_2" csCatId="accent1" phldr="1"/>
      <dgm:spPr/>
    </dgm:pt>
    <dgm:pt modelId="{9795CA34-4765-440B-8DAA-FD40702F46F1}">
      <dgm:prSet phldrT="[文本]"/>
      <dgm:spPr/>
      <dgm:t>
        <a:bodyPr/>
        <a:lstStyle/>
        <a:p>
          <a:r>
            <a:rPr lang="zh-CN" altLang="en-US" dirty="0" smtClean="0"/>
            <a:t>一份适合自己的简历</a:t>
          </a:r>
          <a:endParaRPr lang="zh-CN" altLang="en-US" dirty="0"/>
        </a:p>
      </dgm:t>
    </dgm:pt>
    <dgm:pt modelId="{14E26D83-5DD7-48D2-AC47-E7129247091E}" type="parTrans" cxnId="{0C5928C8-12FD-4FCE-8833-2BC199208097}">
      <dgm:prSet/>
      <dgm:spPr/>
      <dgm:t>
        <a:bodyPr/>
        <a:lstStyle/>
        <a:p>
          <a:endParaRPr lang="zh-CN" altLang="en-US"/>
        </a:p>
      </dgm:t>
    </dgm:pt>
    <dgm:pt modelId="{F351953A-5E7A-4C07-8DF2-52B66D7C455F}" type="sibTrans" cxnId="{0C5928C8-12FD-4FCE-8833-2BC199208097}">
      <dgm:prSet/>
      <dgm:spPr/>
      <dgm:t>
        <a:bodyPr/>
        <a:lstStyle/>
        <a:p>
          <a:endParaRPr lang="zh-CN" altLang="en-US"/>
        </a:p>
      </dgm:t>
    </dgm:pt>
    <dgm:pt modelId="{FD9E1EBE-6F7E-422C-9AA6-062A5C6BA879}">
      <dgm:prSet phldrT="[文本]"/>
      <dgm:spPr/>
      <dgm:t>
        <a:bodyPr/>
        <a:lstStyle/>
        <a:p>
          <a:r>
            <a:rPr lang="en-US" altLang="zh-CN" dirty="0" smtClean="0"/>
            <a:t>IT</a:t>
          </a:r>
          <a:r>
            <a:rPr lang="zh-CN" altLang="en-US" dirty="0" smtClean="0"/>
            <a:t>求职少不了刷题</a:t>
          </a:r>
          <a:endParaRPr lang="zh-CN" altLang="en-US" dirty="0"/>
        </a:p>
      </dgm:t>
    </dgm:pt>
    <dgm:pt modelId="{4EA0A770-4642-4A39-A1AB-DCBC058374F2}" type="parTrans" cxnId="{4D93809D-4097-4291-984A-2A3B08821147}">
      <dgm:prSet/>
      <dgm:spPr/>
      <dgm:t>
        <a:bodyPr/>
        <a:lstStyle/>
        <a:p>
          <a:endParaRPr lang="zh-CN" altLang="en-US"/>
        </a:p>
      </dgm:t>
    </dgm:pt>
    <dgm:pt modelId="{7630A0FD-87A1-492C-AEE1-DB11068B531D}" type="sibTrans" cxnId="{4D93809D-4097-4291-984A-2A3B08821147}">
      <dgm:prSet/>
      <dgm:spPr/>
      <dgm:t>
        <a:bodyPr/>
        <a:lstStyle/>
        <a:p>
          <a:endParaRPr lang="zh-CN" altLang="en-US"/>
        </a:p>
      </dgm:t>
    </dgm:pt>
    <dgm:pt modelId="{DCEEEDD2-C448-4A83-AF05-847FB8F05352}">
      <dgm:prSet phldrT="[文本]"/>
      <dgm:spPr/>
      <dgm:t>
        <a:bodyPr/>
        <a:lstStyle/>
        <a:p>
          <a:r>
            <a:rPr lang="zh-CN" altLang="en-US" dirty="0" smtClean="0"/>
            <a:t>看一些求职的书吧</a:t>
          </a:r>
          <a:endParaRPr lang="zh-CN" altLang="en-US" dirty="0"/>
        </a:p>
      </dgm:t>
    </dgm:pt>
    <dgm:pt modelId="{DF462E69-0DCB-4B98-9977-7AEE0E326874}" type="parTrans" cxnId="{48B2F603-5C81-4A99-8C70-CAADD1F18656}">
      <dgm:prSet/>
      <dgm:spPr/>
      <dgm:t>
        <a:bodyPr/>
        <a:lstStyle/>
        <a:p>
          <a:endParaRPr lang="zh-CN" altLang="en-US"/>
        </a:p>
      </dgm:t>
    </dgm:pt>
    <dgm:pt modelId="{25F105BD-304B-46D3-A5CB-ED83BF2D217F}" type="sibTrans" cxnId="{48B2F603-5C81-4A99-8C70-CAADD1F18656}">
      <dgm:prSet/>
      <dgm:spPr/>
      <dgm:t>
        <a:bodyPr/>
        <a:lstStyle/>
        <a:p>
          <a:endParaRPr lang="zh-CN" altLang="en-US"/>
        </a:p>
      </dgm:t>
    </dgm:pt>
    <dgm:pt modelId="{E13B47DC-989B-4FC9-8EDF-77E46701020D}">
      <dgm:prSet phldrT="[文本]"/>
      <dgm:spPr/>
      <dgm:t>
        <a:bodyPr/>
        <a:lstStyle/>
        <a:p>
          <a:r>
            <a:rPr lang="zh-CN" altLang="en-US" dirty="0" smtClean="0"/>
            <a:t>面试经验分享</a:t>
          </a:r>
          <a:endParaRPr lang="zh-CN" altLang="en-US" dirty="0"/>
        </a:p>
      </dgm:t>
    </dgm:pt>
    <dgm:pt modelId="{0EC80276-510E-42B6-A428-3E7D8E1E1250}" type="parTrans" cxnId="{11638EA4-9D38-4BFC-9F87-8C307A1A17C3}">
      <dgm:prSet/>
      <dgm:spPr/>
      <dgm:t>
        <a:bodyPr/>
        <a:lstStyle/>
        <a:p>
          <a:endParaRPr lang="zh-CN" altLang="en-US"/>
        </a:p>
      </dgm:t>
    </dgm:pt>
    <dgm:pt modelId="{F4D48645-65AE-44C3-A699-A2A6FB80C7CD}" type="sibTrans" cxnId="{11638EA4-9D38-4BFC-9F87-8C307A1A17C3}">
      <dgm:prSet/>
      <dgm:spPr/>
      <dgm:t>
        <a:bodyPr/>
        <a:lstStyle/>
        <a:p>
          <a:endParaRPr lang="zh-CN" altLang="en-US"/>
        </a:p>
      </dgm:t>
    </dgm:pt>
    <dgm:pt modelId="{DD4B246D-95B0-4CE1-9763-6126AA4010BE}">
      <dgm:prSet phldrT="[文本]"/>
      <dgm:spPr/>
      <dgm:t>
        <a:bodyPr/>
        <a:lstStyle/>
        <a:p>
          <a:r>
            <a:rPr lang="zh-CN" altLang="en-US" dirty="0" smtClean="0"/>
            <a:t>计算先人的建议</a:t>
          </a:r>
          <a:endParaRPr lang="zh-CN" altLang="en-US" dirty="0"/>
        </a:p>
      </dgm:t>
    </dgm:pt>
    <dgm:pt modelId="{B6DEBA34-2C2A-4C12-8F3C-5F6D05132460}" type="parTrans" cxnId="{7CD50CC6-AB4A-445B-A268-C91214706DA4}">
      <dgm:prSet/>
      <dgm:spPr/>
      <dgm:t>
        <a:bodyPr/>
        <a:lstStyle/>
        <a:p>
          <a:endParaRPr lang="zh-CN" altLang="en-US"/>
        </a:p>
      </dgm:t>
    </dgm:pt>
    <dgm:pt modelId="{672E3811-7109-47E7-8BB1-FCA437A03D03}" type="sibTrans" cxnId="{7CD50CC6-AB4A-445B-A268-C91214706DA4}">
      <dgm:prSet/>
      <dgm:spPr/>
      <dgm:t>
        <a:bodyPr/>
        <a:lstStyle/>
        <a:p>
          <a:endParaRPr lang="zh-CN" altLang="en-US"/>
        </a:p>
      </dgm:t>
    </dgm:pt>
    <dgm:pt modelId="{D1164824-1D7C-469D-82E1-CAF9FF93BDA8}" type="pres">
      <dgm:prSet presAssocID="{454A0E5D-8A46-4125-A958-B81242C3EC10}" presName="linearFlow" presStyleCnt="0">
        <dgm:presLayoutVars>
          <dgm:dir/>
          <dgm:resizeHandles val="exact"/>
        </dgm:presLayoutVars>
      </dgm:prSet>
      <dgm:spPr/>
    </dgm:pt>
    <dgm:pt modelId="{8F9CAE16-961A-4345-AA2A-31155C4DB5CD}" type="pres">
      <dgm:prSet presAssocID="{9795CA34-4765-440B-8DAA-FD40702F46F1}" presName="composite" presStyleCnt="0"/>
      <dgm:spPr/>
    </dgm:pt>
    <dgm:pt modelId="{A42B3473-51D4-4834-BD20-F0370C910DA8}" type="pres">
      <dgm:prSet presAssocID="{9795CA34-4765-440B-8DAA-FD40702F46F1}" presName="imgShp" presStyleLbl="fgImgPlace1" presStyleIdx="0" presStyleCnt="5"/>
      <dgm:spPr/>
    </dgm:pt>
    <dgm:pt modelId="{44980CA7-E254-49C3-9487-A39B6CD6C344}" type="pres">
      <dgm:prSet presAssocID="{9795CA34-4765-440B-8DAA-FD40702F46F1}" presName="txShp" presStyleLbl="node1" presStyleIdx="0" presStyleCnt="5">
        <dgm:presLayoutVars>
          <dgm:bulletEnabled val="1"/>
        </dgm:presLayoutVars>
      </dgm:prSet>
      <dgm:spPr/>
      <dgm:t>
        <a:bodyPr/>
        <a:lstStyle/>
        <a:p>
          <a:endParaRPr lang="zh-CN" altLang="en-US"/>
        </a:p>
      </dgm:t>
    </dgm:pt>
    <dgm:pt modelId="{8EE75880-0406-4655-B6D1-EB1CFE7B8BE5}" type="pres">
      <dgm:prSet presAssocID="{F351953A-5E7A-4C07-8DF2-52B66D7C455F}" presName="spacing" presStyleCnt="0"/>
      <dgm:spPr/>
    </dgm:pt>
    <dgm:pt modelId="{D83E3786-9570-4836-A32C-702528B10A2B}" type="pres">
      <dgm:prSet presAssocID="{FD9E1EBE-6F7E-422C-9AA6-062A5C6BA879}" presName="composite" presStyleCnt="0"/>
      <dgm:spPr/>
    </dgm:pt>
    <dgm:pt modelId="{EF97F57D-BC72-42D1-ABB9-B17AE671C8E0}" type="pres">
      <dgm:prSet presAssocID="{FD9E1EBE-6F7E-422C-9AA6-062A5C6BA879}" presName="imgShp" presStyleLbl="fgImgPlace1" presStyleIdx="1" presStyleCnt="5"/>
      <dgm:spPr/>
    </dgm:pt>
    <dgm:pt modelId="{C06573BB-3B3D-4FD4-A79A-CFE38510D7C8}" type="pres">
      <dgm:prSet presAssocID="{FD9E1EBE-6F7E-422C-9AA6-062A5C6BA879}" presName="txShp" presStyleLbl="node1" presStyleIdx="1" presStyleCnt="5">
        <dgm:presLayoutVars>
          <dgm:bulletEnabled val="1"/>
        </dgm:presLayoutVars>
      </dgm:prSet>
      <dgm:spPr/>
      <dgm:t>
        <a:bodyPr/>
        <a:lstStyle/>
        <a:p>
          <a:endParaRPr lang="zh-CN" altLang="en-US"/>
        </a:p>
      </dgm:t>
    </dgm:pt>
    <dgm:pt modelId="{9DCBB25C-174A-4FA0-B6E7-1A52D5BAF4E5}" type="pres">
      <dgm:prSet presAssocID="{7630A0FD-87A1-492C-AEE1-DB11068B531D}" presName="spacing" presStyleCnt="0"/>
      <dgm:spPr/>
    </dgm:pt>
    <dgm:pt modelId="{335B9296-A6E0-4174-92C7-57780E9450A2}" type="pres">
      <dgm:prSet presAssocID="{DCEEEDD2-C448-4A83-AF05-847FB8F05352}" presName="composite" presStyleCnt="0"/>
      <dgm:spPr/>
    </dgm:pt>
    <dgm:pt modelId="{6C0831AD-07D3-40D5-A86A-1065AEED235C}" type="pres">
      <dgm:prSet presAssocID="{DCEEEDD2-C448-4A83-AF05-847FB8F05352}" presName="imgShp" presStyleLbl="fgImgPlace1" presStyleIdx="2" presStyleCnt="5"/>
      <dgm:spPr/>
    </dgm:pt>
    <dgm:pt modelId="{4671F35A-1946-43A6-96D8-E24BBCD1A311}" type="pres">
      <dgm:prSet presAssocID="{DCEEEDD2-C448-4A83-AF05-847FB8F05352}" presName="txShp" presStyleLbl="node1" presStyleIdx="2" presStyleCnt="5">
        <dgm:presLayoutVars>
          <dgm:bulletEnabled val="1"/>
        </dgm:presLayoutVars>
      </dgm:prSet>
      <dgm:spPr/>
      <dgm:t>
        <a:bodyPr/>
        <a:lstStyle/>
        <a:p>
          <a:endParaRPr lang="zh-CN" altLang="en-US"/>
        </a:p>
      </dgm:t>
    </dgm:pt>
    <dgm:pt modelId="{F71F1B8F-F8D7-418F-BDCF-411C1C2438EF}" type="pres">
      <dgm:prSet presAssocID="{25F105BD-304B-46D3-A5CB-ED83BF2D217F}" presName="spacing" presStyleCnt="0"/>
      <dgm:spPr/>
    </dgm:pt>
    <dgm:pt modelId="{17CC726F-470D-4296-9FFD-1EE9EE363EB6}" type="pres">
      <dgm:prSet presAssocID="{E13B47DC-989B-4FC9-8EDF-77E46701020D}" presName="composite" presStyleCnt="0"/>
      <dgm:spPr/>
    </dgm:pt>
    <dgm:pt modelId="{3C160FD4-3281-48D5-AA95-B196629C98C9}" type="pres">
      <dgm:prSet presAssocID="{E13B47DC-989B-4FC9-8EDF-77E46701020D}" presName="imgShp" presStyleLbl="fgImgPlace1" presStyleIdx="3" presStyleCnt="5"/>
      <dgm:spPr/>
    </dgm:pt>
    <dgm:pt modelId="{EAF66CC8-FBC9-40B4-9062-32B616AA9D4E}" type="pres">
      <dgm:prSet presAssocID="{E13B47DC-989B-4FC9-8EDF-77E46701020D}" presName="txShp" presStyleLbl="node1" presStyleIdx="3" presStyleCnt="5">
        <dgm:presLayoutVars>
          <dgm:bulletEnabled val="1"/>
        </dgm:presLayoutVars>
      </dgm:prSet>
      <dgm:spPr/>
      <dgm:t>
        <a:bodyPr/>
        <a:lstStyle/>
        <a:p>
          <a:endParaRPr lang="zh-CN" altLang="en-US"/>
        </a:p>
      </dgm:t>
    </dgm:pt>
    <dgm:pt modelId="{B194B724-5562-42D2-8D18-FEB4A0F6D88D}" type="pres">
      <dgm:prSet presAssocID="{F4D48645-65AE-44C3-A699-A2A6FB80C7CD}" presName="spacing" presStyleCnt="0"/>
      <dgm:spPr/>
    </dgm:pt>
    <dgm:pt modelId="{FDA2FC97-046B-4FB6-96D8-3D2FF1F1B1C2}" type="pres">
      <dgm:prSet presAssocID="{DD4B246D-95B0-4CE1-9763-6126AA4010BE}" presName="composite" presStyleCnt="0"/>
      <dgm:spPr/>
    </dgm:pt>
    <dgm:pt modelId="{1087D173-1AD9-4AEA-A132-AC3C8584D8DC}" type="pres">
      <dgm:prSet presAssocID="{DD4B246D-95B0-4CE1-9763-6126AA4010BE}" presName="imgShp" presStyleLbl="fgImgPlace1" presStyleIdx="4" presStyleCnt="5"/>
      <dgm:spPr/>
    </dgm:pt>
    <dgm:pt modelId="{7C26CEDE-4318-48DB-9DC0-B23E38CC6E4F}" type="pres">
      <dgm:prSet presAssocID="{DD4B246D-95B0-4CE1-9763-6126AA4010BE}" presName="txShp" presStyleLbl="node1" presStyleIdx="4" presStyleCnt="5">
        <dgm:presLayoutVars>
          <dgm:bulletEnabled val="1"/>
        </dgm:presLayoutVars>
      </dgm:prSet>
      <dgm:spPr/>
      <dgm:t>
        <a:bodyPr/>
        <a:lstStyle/>
        <a:p>
          <a:endParaRPr lang="zh-CN" altLang="en-US"/>
        </a:p>
      </dgm:t>
    </dgm:pt>
  </dgm:ptLst>
  <dgm:cxnLst>
    <dgm:cxn modelId="{4D93809D-4097-4291-984A-2A3B08821147}" srcId="{454A0E5D-8A46-4125-A958-B81242C3EC10}" destId="{FD9E1EBE-6F7E-422C-9AA6-062A5C6BA879}" srcOrd="1" destOrd="0" parTransId="{4EA0A770-4642-4A39-A1AB-DCBC058374F2}" sibTransId="{7630A0FD-87A1-492C-AEE1-DB11068B531D}"/>
    <dgm:cxn modelId="{11638EA4-9D38-4BFC-9F87-8C307A1A17C3}" srcId="{454A0E5D-8A46-4125-A958-B81242C3EC10}" destId="{E13B47DC-989B-4FC9-8EDF-77E46701020D}" srcOrd="3" destOrd="0" parTransId="{0EC80276-510E-42B6-A428-3E7D8E1E1250}" sibTransId="{F4D48645-65AE-44C3-A699-A2A6FB80C7CD}"/>
    <dgm:cxn modelId="{C1318753-7ADA-4C58-A1A2-A0B772070E6F}" type="presOf" srcId="{454A0E5D-8A46-4125-A958-B81242C3EC10}" destId="{D1164824-1D7C-469D-82E1-CAF9FF93BDA8}" srcOrd="0" destOrd="0" presId="urn:microsoft.com/office/officeart/2005/8/layout/vList3"/>
    <dgm:cxn modelId="{CE2082F8-1A66-4973-9ED4-4232C8956B62}" type="presOf" srcId="{9795CA34-4765-440B-8DAA-FD40702F46F1}" destId="{44980CA7-E254-49C3-9487-A39B6CD6C344}" srcOrd="0" destOrd="0" presId="urn:microsoft.com/office/officeart/2005/8/layout/vList3"/>
    <dgm:cxn modelId="{F9F936DB-3C50-4A54-A429-526891342B05}" type="presOf" srcId="{DCEEEDD2-C448-4A83-AF05-847FB8F05352}" destId="{4671F35A-1946-43A6-96D8-E24BBCD1A311}" srcOrd="0" destOrd="0" presId="urn:microsoft.com/office/officeart/2005/8/layout/vList3"/>
    <dgm:cxn modelId="{3EF3074C-F277-4179-8CAD-D9D001E1748E}" type="presOf" srcId="{DD4B246D-95B0-4CE1-9763-6126AA4010BE}" destId="{7C26CEDE-4318-48DB-9DC0-B23E38CC6E4F}" srcOrd="0" destOrd="0" presId="urn:microsoft.com/office/officeart/2005/8/layout/vList3"/>
    <dgm:cxn modelId="{F98D131F-9010-4F28-878C-69323AE6D220}" type="presOf" srcId="{E13B47DC-989B-4FC9-8EDF-77E46701020D}" destId="{EAF66CC8-FBC9-40B4-9062-32B616AA9D4E}" srcOrd="0" destOrd="0" presId="urn:microsoft.com/office/officeart/2005/8/layout/vList3"/>
    <dgm:cxn modelId="{E996468D-5257-431B-8CE1-09FDEB22048A}" type="presOf" srcId="{FD9E1EBE-6F7E-422C-9AA6-062A5C6BA879}" destId="{C06573BB-3B3D-4FD4-A79A-CFE38510D7C8}" srcOrd="0" destOrd="0" presId="urn:microsoft.com/office/officeart/2005/8/layout/vList3"/>
    <dgm:cxn modelId="{48B2F603-5C81-4A99-8C70-CAADD1F18656}" srcId="{454A0E5D-8A46-4125-A958-B81242C3EC10}" destId="{DCEEEDD2-C448-4A83-AF05-847FB8F05352}" srcOrd="2" destOrd="0" parTransId="{DF462E69-0DCB-4B98-9977-7AEE0E326874}" sibTransId="{25F105BD-304B-46D3-A5CB-ED83BF2D217F}"/>
    <dgm:cxn modelId="{7CD50CC6-AB4A-445B-A268-C91214706DA4}" srcId="{454A0E5D-8A46-4125-A958-B81242C3EC10}" destId="{DD4B246D-95B0-4CE1-9763-6126AA4010BE}" srcOrd="4" destOrd="0" parTransId="{B6DEBA34-2C2A-4C12-8F3C-5F6D05132460}" sibTransId="{672E3811-7109-47E7-8BB1-FCA437A03D03}"/>
    <dgm:cxn modelId="{0C5928C8-12FD-4FCE-8833-2BC199208097}" srcId="{454A0E5D-8A46-4125-A958-B81242C3EC10}" destId="{9795CA34-4765-440B-8DAA-FD40702F46F1}" srcOrd="0" destOrd="0" parTransId="{14E26D83-5DD7-48D2-AC47-E7129247091E}" sibTransId="{F351953A-5E7A-4C07-8DF2-52B66D7C455F}"/>
    <dgm:cxn modelId="{9C3C3187-55B0-4290-8F12-B682BE6B114B}" type="presParOf" srcId="{D1164824-1D7C-469D-82E1-CAF9FF93BDA8}" destId="{8F9CAE16-961A-4345-AA2A-31155C4DB5CD}" srcOrd="0" destOrd="0" presId="urn:microsoft.com/office/officeart/2005/8/layout/vList3"/>
    <dgm:cxn modelId="{EA38149C-D5FF-489F-99C0-7E6E80E1AEF2}" type="presParOf" srcId="{8F9CAE16-961A-4345-AA2A-31155C4DB5CD}" destId="{A42B3473-51D4-4834-BD20-F0370C910DA8}" srcOrd="0" destOrd="0" presId="urn:microsoft.com/office/officeart/2005/8/layout/vList3"/>
    <dgm:cxn modelId="{68095BCD-79F5-4F95-93A7-400708BC4135}" type="presParOf" srcId="{8F9CAE16-961A-4345-AA2A-31155C4DB5CD}" destId="{44980CA7-E254-49C3-9487-A39B6CD6C344}" srcOrd="1" destOrd="0" presId="urn:microsoft.com/office/officeart/2005/8/layout/vList3"/>
    <dgm:cxn modelId="{4CDD8CAD-CDEC-4661-A4EE-F7B5174701EF}" type="presParOf" srcId="{D1164824-1D7C-469D-82E1-CAF9FF93BDA8}" destId="{8EE75880-0406-4655-B6D1-EB1CFE7B8BE5}" srcOrd="1" destOrd="0" presId="urn:microsoft.com/office/officeart/2005/8/layout/vList3"/>
    <dgm:cxn modelId="{8C18CD38-3245-4943-A21D-455005D21FF6}" type="presParOf" srcId="{D1164824-1D7C-469D-82E1-CAF9FF93BDA8}" destId="{D83E3786-9570-4836-A32C-702528B10A2B}" srcOrd="2" destOrd="0" presId="urn:microsoft.com/office/officeart/2005/8/layout/vList3"/>
    <dgm:cxn modelId="{05E5B835-0B60-42A9-A450-65564C8A4167}" type="presParOf" srcId="{D83E3786-9570-4836-A32C-702528B10A2B}" destId="{EF97F57D-BC72-42D1-ABB9-B17AE671C8E0}" srcOrd="0" destOrd="0" presId="urn:microsoft.com/office/officeart/2005/8/layout/vList3"/>
    <dgm:cxn modelId="{9A42350B-5BB0-48B4-951F-36B39C0CD6C8}" type="presParOf" srcId="{D83E3786-9570-4836-A32C-702528B10A2B}" destId="{C06573BB-3B3D-4FD4-A79A-CFE38510D7C8}" srcOrd="1" destOrd="0" presId="urn:microsoft.com/office/officeart/2005/8/layout/vList3"/>
    <dgm:cxn modelId="{2DF930A4-5554-4906-BAE6-01FA82F2931B}" type="presParOf" srcId="{D1164824-1D7C-469D-82E1-CAF9FF93BDA8}" destId="{9DCBB25C-174A-4FA0-B6E7-1A52D5BAF4E5}" srcOrd="3" destOrd="0" presId="urn:microsoft.com/office/officeart/2005/8/layout/vList3"/>
    <dgm:cxn modelId="{00F5DF44-6624-4DD8-ABC5-1D896DED14FB}" type="presParOf" srcId="{D1164824-1D7C-469D-82E1-CAF9FF93BDA8}" destId="{335B9296-A6E0-4174-92C7-57780E9450A2}" srcOrd="4" destOrd="0" presId="urn:microsoft.com/office/officeart/2005/8/layout/vList3"/>
    <dgm:cxn modelId="{600D064B-C731-4E0D-BC4C-9DE0EC23B2A2}" type="presParOf" srcId="{335B9296-A6E0-4174-92C7-57780E9450A2}" destId="{6C0831AD-07D3-40D5-A86A-1065AEED235C}" srcOrd="0" destOrd="0" presId="urn:microsoft.com/office/officeart/2005/8/layout/vList3"/>
    <dgm:cxn modelId="{BCB31623-3651-4CA4-A8C5-25CD7851E082}" type="presParOf" srcId="{335B9296-A6E0-4174-92C7-57780E9450A2}" destId="{4671F35A-1946-43A6-96D8-E24BBCD1A311}" srcOrd="1" destOrd="0" presId="urn:microsoft.com/office/officeart/2005/8/layout/vList3"/>
    <dgm:cxn modelId="{8BC08BF1-391B-449F-908F-2AEA4442AA29}" type="presParOf" srcId="{D1164824-1D7C-469D-82E1-CAF9FF93BDA8}" destId="{F71F1B8F-F8D7-418F-BDCF-411C1C2438EF}" srcOrd="5" destOrd="0" presId="urn:microsoft.com/office/officeart/2005/8/layout/vList3"/>
    <dgm:cxn modelId="{F4D2E7B2-0FA7-47B7-A9E2-EED15980C2A4}" type="presParOf" srcId="{D1164824-1D7C-469D-82E1-CAF9FF93BDA8}" destId="{17CC726F-470D-4296-9FFD-1EE9EE363EB6}" srcOrd="6" destOrd="0" presId="urn:microsoft.com/office/officeart/2005/8/layout/vList3"/>
    <dgm:cxn modelId="{AFB569F3-857A-4816-BC84-064F69484B60}" type="presParOf" srcId="{17CC726F-470D-4296-9FFD-1EE9EE363EB6}" destId="{3C160FD4-3281-48D5-AA95-B196629C98C9}" srcOrd="0" destOrd="0" presId="urn:microsoft.com/office/officeart/2005/8/layout/vList3"/>
    <dgm:cxn modelId="{037714C2-8949-41DD-A5B9-F86DA5B4ABAB}" type="presParOf" srcId="{17CC726F-470D-4296-9FFD-1EE9EE363EB6}" destId="{EAF66CC8-FBC9-40B4-9062-32B616AA9D4E}" srcOrd="1" destOrd="0" presId="urn:microsoft.com/office/officeart/2005/8/layout/vList3"/>
    <dgm:cxn modelId="{1DE2B0D3-F16A-4017-B0E7-1E8609CD0D0F}" type="presParOf" srcId="{D1164824-1D7C-469D-82E1-CAF9FF93BDA8}" destId="{B194B724-5562-42D2-8D18-FEB4A0F6D88D}" srcOrd="7" destOrd="0" presId="urn:microsoft.com/office/officeart/2005/8/layout/vList3"/>
    <dgm:cxn modelId="{B7E91B13-A2EE-46B8-8C4D-BDB093A7698F}" type="presParOf" srcId="{D1164824-1D7C-469D-82E1-CAF9FF93BDA8}" destId="{FDA2FC97-046B-4FB6-96D8-3D2FF1F1B1C2}" srcOrd="8" destOrd="0" presId="urn:microsoft.com/office/officeart/2005/8/layout/vList3"/>
    <dgm:cxn modelId="{6919FC10-F393-412F-8D57-ECD1C9F95C97}" type="presParOf" srcId="{FDA2FC97-046B-4FB6-96D8-3D2FF1F1B1C2}" destId="{1087D173-1AD9-4AEA-A132-AC3C8584D8DC}" srcOrd="0" destOrd="0" presId="urn:microsoft.com/office/officeart/2005/8/layout/vList3"/>
    <dgm:cxn modelId="{FAC93BDF-0F8A-48BA-B53F-DC2634A7A610}" type="presParOf" srcId="{FDA2FC97-046B-4FB6-96D8-3D2FF1F1B1C2}" destId="{7C26CEDE-4318-48DB-9DC0-B23E38CC6E4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80CA7-E254-49C3-9487-A39B6CD6C344}">
      <dsp:nvSpPr>
        <dsp:cNvPr id="0" name=""/>
        <dsp:cNvSpPr/>
      </dsp:nvSpPr>
      <dsp:spPr>
        <a:xfrm rot="10800000">
          <a:off x="1486224" y="2288"/>
          <a:ext cx="5168646" cy="7373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129540" rIns="241808"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一份适合自己的简历</a:t>
          </a:r>
          <a:endParaRPr lang="zh-CN" altLang="en-US" sz="3400" kern="1200" dirty="0"/>
        </a:p>
      </dsp:txBody>
      <dsp:txXfrm rot="10800000">
        <a:off x="1670572" y="2288"/>
        <a:ext cx="4984298" cy="737391"/>
      </dsp:txXfrm>
    </dsp:sp>
    <dsp:sp modelId="{A42B3473-51D4-4834-BD20-F0370C910DA8}">
      <dsp:nvSpPr>
        <dsp:cNvPr id="0" name=""/>
        <dsp:cNvSpPr/>
      </dsp:nvSpPr>
      <dsp:spPr>
        <a:xfrm>
          <a:off x="1117529" y="2288"/>
          <a:ext cx="737391" cy="73739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6573BB-3B3D-4FD4-A79A-CFE38510D7C8}">
      <dsp:nvSpPr>
        <dsp:cNvPr id="0" name=""/>
        <dsp:cNvSpPr/>
      </dsp:nvSpPr>
      <dsp:spPr>
        <a:xfrm rot="10800000">
          <a:off x="1486224" y="959796"/>
          <a:ext cx="5168646" cy="7373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129540" rIns="241808" bIns="129540" numCol="1" spcCol="1270" anchor="ctr" anchorCtr="0">
          <a:noAutofit/>
        </a:bodyPr>
        <a:lstStyle/>
        <a:p>
          <a:pPr lvl="0" algn="ctr" defTabSz="1511300">
            <a:lnSpc>
              <a:spcPct val="90000"/>
            </a:lnSpc>
            <a:spcBef>
              <a:spcPct val="0"/>
            </a:spcBef>
            <a:spcAft>
              <a:spcPct val="35000"/>
            </a:spcAft>
          </a:pPr>
          <a:r>
            <a:rPr lang="en-US" altLang="zh-CN" sz="3400" kern="1200" dirty="0" smtClean="0"/>
            <a:t>IT</a:t>
          </a:r>
          <a:r>
            <a:rPr lang="zh-CN" altLang="en-US" sz="3400" kern="1200" dirty="0" smtClean="0"/>
            <a:t>求职少不了刷题</a:t>
          </a:r>
          <a:endParaRPr lang="zh-CN" altLang="en-US" sz="3400" kern="1200" dirty="0"/>
        </a:p>
      </dsp:txBody>
      <dsp:txXfrm rot="10800000">
        <a:off x="1670572" y="959796"/>
        <a:ext cx="4984298" cy="737391"/>
      </dsp:txXfrm>
    </dsp:sp>
    <dsp:sp modelId="{EF97F57D-BC72-42D1-ABB9-B17AE671C8E0}">
      <dsp:nvSpPr>
        <dsp:cNvPr id="0" name=""/>
        <dsp:cNvSpPr/>
      </dsp:nvSpPr>
      <dsp:spPr>
        <a:xfrm>
          <a:off x="1117529" y="959796"/>
          <a:ext cx="737391" cy="73739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71F35A-1946-43A6-96D8-E24BBCD1A311}">
      <dsp:nvSpPr>
        <dsp:cNvPr id="0" name=""/>
        <dsp:cNvSpPr/>
      </dsp:nvSpPr>
      <dsp:spPr>
        <a:xfrm rot="10800000">
          <a:off x="1486224" y="1917304"/>
          <a:ext cx="5168646" cy="7373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129540" rIns="241808"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看一些求职的书吧</a:t>
          </a:r>
          <a:endParaRPr lang="zh-CN" altLang="en-US" sz="3400" kern="1200" dirty="0"/>
        </a:p>
      </dsp:txBody>
      <dsp:txXfrm rot="10800000">
        <a:off x="1670572" y="1917304"/>
        <a:ext cx="4984298" cy="737391"/>
      </dsp:txXfrm>
    </dsp:sp>
    <dsp:sp modelId="{6C0831AD-07D3-40D5-A86A-1065AEED235C}">
      <dsp:nvSpPr>
        <dsp:cNvPr id="0" name=""/>
        <dsp:cNvSpPr/>
      </dsp:nvSpPr>
      <dsp:spPr>
        <a:xfrm>
          <a:off x="1117529" y="1917304"/>
          <a:ext cx="737391" cy="73739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F66CC8-FBC9-40B4-9062-32B616AA9D4E}">
      <dsp:nvSpPr>
        <dsp:cNvPr id="0" name=""/>
        <dsp:cNvSpPr/>
      </dsp:nvSpPr>
      <dsp:spPr>
        <a:xfrm rot="10800000">
          <a:off x="1486224" y="2874812"/>
          <a:ext cx="5168646" cy="7373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129540" rIns="241808"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面试经验分享</a:t>
          </a:r>
          <a:endParaRPr lang="zh-CN" altLang="en-US" sz="3400" kern="1200" dirty="0"/>
        </a:p>
      </dsp:txBody>
      <dsp:txXfrm rot="10800000">
        <a:off x="1670572" y="2874812"/>
        <a:ext cx="4984298" cy="737391"/>
      </dsp:txXfrm>
    </dsp:sp>
    <dsp:sp modelId="{3C160FD4-3281-48D5-AA95-B196629C98C9}">
      <dsp:nvSpPr>
        <dsp:cNvPr id="0" name=""/>
        <dsp:cNvSpPr/>
      </dsp:nvSpPr>
      <dsp:spPr>
        <a:xfrm>
          <a:off x="1117529" y="2874812"/>
          <a:ext cx="737391" cy="73739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26CEDE-4318-48DB-9DC0-B23E38CC6E4F}">
      <dsp:nvSpPr>
        <dsp:cNvPr id="0" name=""/>
        <dsp:cNvSpPr/>
      </dsp:nvSpPr>
      <dsp:spPr>
        <a:xfrm rot="10800000">
          <a:off x="1486224" y="3832320"/>
          <a:ext cx="5168646" cy="7373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129540" rIns="241808" bIns="129540" numCol="1" spcCol="1270" anchor="ctr" anchorCtr="0">
          <a:noAutofit/>
        </a:bodyPr>
        <a:lstStyle/>
        <a:p>
          <a:pPr lvl="0" algn="ctr" defTabSz="1511300">
            <a:lnSpc>
              <a:spcPct val="90000"/>
            </a:lnSpc>
            <a:spcBef>
              <a:spcPct val="0"/>
            </a:spcBef>
            <a:spcAft>
              <a:spcPct val="35000"/>
            </a:spcAft>
          </a:pPr>
          <a:r>
            <a:rPr lang="zh-CN" altLang="en-US" sz="3400" kern="1200" dirty="0" smtClean="0"/>
            <a:t>计算先人的建议</a:t>
          </a:r>
          <a:endParaRPr lang="zh-CN" altLang="en-US" sz="3400" kern="1200" dirty="0"/>
        </a:p>
      </dsp:txBody>
      <dsp:txXfrm rot="10800000">
        <a:off x="1670572" y="3832320"/>
        <a:ext cx="4984298" cy="737391"/>
      </dsp:txXfrm>
    </dsp:sp>
    <dsp:sp modelId="{1087D173-1AD9-4AEA-A132-AC3C8584D8DC}">
      <dsp:nvSpPr>
        <dsp:cNvPr id="0" name=""/>
        <dsp:cNvSpPr/>
      </dsp:nvSpPr>
      <dsp:spPr>
        <a:xfrm>
          <a:off x="1117529" y="3832320"/>
          <a:ext cx="737391" cy="73739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BFF67E-1AA2-D846-87E8-6F9F982316A5}" type="datetimeFigureOut">
              <a:rPr kumimoji="1" lang="zh-CN" altLang="en-US" smtClean="0"/>
              <a:t>16/5/11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09591C-2385-5E4B-BDA9-C532E8F1B89F}" type="slidenum">
              <a:rPr kumimoji="1" lang="zh-CN" altLang="en-US" smtClean="0"/>
              <a:t>‹#›</a:t>
            </a:fld>
            <a:endParaRPr kumimoji="1" lang="zh-CN" altLang="en-US"/>
          </a:p>
        </p:txBody>
      </p:sp>
    </p:spTree>
    <p:extLst>
      <p:ext uri="{BB962C8B-B14F-4D97-AF65-F5344CB8AC3E}">
        <p14:creationId xmlns:p14="http://schemas.microsoft.com/office/powerpoint/2010/main" val="7743518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1</a:t>
            </a:fld>
            <a:endParaRPr kumimoji="1" lang="zh-CN" altLang="en-US"/>
          </a:p>
        </p:txBody>
      </p:sp>
    </p:spTree>
    <p:extLst>
      <p:ext uri="{BB962C8B-B14F-4D97-AF65-F5344CB8AC3E}">
        <p14:creationId xmlns:p14="http://schemas.microsoft.com/office/powerpoint/2010/main" val="3204545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我们计算所每年都不乏优秀的竞赛者，特别是你们着这一届，有太多牛逼的人了，他们参与了很多的竞赛，很多都获得了第一第二名等好成绩</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12</a:t>
            </a:fld>
            <a:endParaRPr kumimoji="1" lang="zh-CN" altLang="en-US"/>
          </a:p>
        </p:txBody>
      </p:sp>
    </p:spTree>
    <p:extLst>
      <p:ext uri="{BB962C8B-B14F-4D97-AF65-F5344CB8AC3E}">
        <p14:creationId xmlns:p14="http://schemas.microsoft.com/office/powerpoint/2010/main" val="134765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刷题很重要，但是最快的提升自己的知识储备的方法还是看书。</a:t>
            </a:r>
            <a:endParaRPr kumimoji="1" lang="en-US" altLang="zh-CN" dirty="0" smtClean="0"/>
          </a:p>
          <a:p>
            <a:r>
              <a:rPr kumimoji="1" lang="zh-CN" altLang="en-US" dirty="0" smtClean="0"/>
              <a:t>书中有很多前人总结的经验，站在巨人的肩膀上的人总是能看的更远。</a:t>
            </a:r>
            <a:endParaRPr kumimoji="1" lang="en-US" altLang="zh-CN" dirty="0" smtClean="0"/>
          </a:p>
          <a:p>
            <a:r>
              <a:rPr kumimoji="1" lang="zh-CN" altLang="en-US" dirty="0" smtClean="0"/>
              <a:t>刷题刷累了，可以找个安静的地方带上几本书，好好地享受那种知识源源不断的流入脑袋的感觉</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16</a:t>
            </a:fld>
            <a:endParaRPr kumimoji="1" lang="zh-CN" altLang="en-US"/>
          </a:p>
        </p:txBody>
      </p:sp>
    </p:spTree>
    <p:extLst>
      <p:ext uri="{BB962C8B-B14F-4D97-AF65-F5344CB8AC3E}">
        <p14:creationId xmlns:p14="http://schemas.microsoft.com/office/powerpoint/2010/main" val="320852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作为学计算机的人要是你说你没有一门拿手的编程语言，也是说不过去，而且面试的时候往往都会问到一些这样的问题</a:t>
            </a:r>
            <a:endParaRPr kumimoji="1" lang="en-US" altLang="zh-CN" dirty="0" smtClean="0"/>
          </a:p>
          <a:p>
            <a:r>
              <a:rPr kumimoji="1" lang="zh-CN" altLang="zh-CN" dirty="0" smtClean="0"/>
              <a:t>“</a:t>
            </a:r>
            <a:r>
              <a:rPr kumimoji="1" lang="zh-CN" altLang="en-US" dirty="0" smtClean="0"/>
              <a:t>同学，你平时最喜欢用什么语言编程”</a:t>
            </a:r>
            <a:endParaRPr kumimoji="1" lang="en-US" altLang="zh-CN" dirty="0" smtClean="0"/>
          </a:p>
          <a:p>
            <a:r>
              <a:rPr kumimoji="1" lang="zh-CN" altLang="en-US" dirty="0" smtClean="0"/>
              <a:t>模式设计一直是我认为非常重要的，我认为如果你如果掌握并且知道怎么应用模式了，那么你就必然是一名优秀的软件开发工程师，但是面试的时候面试得并不多，偶尔也能有人被问到</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18</a:t>
            </a:fld>
            <a:endParaRPr kumimoji="1" lang="zh-CN" altLang="en-US"/>
          </a:p>
        </p:txBody>
      </p:sp>
    </p:spTree>
    <p:extLst>
      <p:ext uri="{BB962C8B-B14F-4D97-AF65-F5344CB8AC3E}">
        <p14:creationId xmlns:p14="http://schemas.microsoft.com/office/powerpoint/2010/main" val="20987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说道微软，可能大部分会有下面的几个印象</a:t>
            </a:r>
            <a:endParaRPr kumimoji="1" lang="en-US" altLang="zh-CN" dirty="0" smtClean="0"/>
          </a:p>
          <a:p>
            <a:r>
              <a:rPr kumimoji="1" lang="zh-CN" altLang="en-US" dirty="0" smtClean="0"/>
              <a:t>当然了和刚刚高大傲娇的</a:t>
            </a:r>
            <a:r>
              <a:rPr kumimoji="1" lang="en-US" altLang="zh-CN" dirty="0" err="1" smtClean="0"/>
              <a:t>google</a:t>
            </a:r>
            <a:r>
              <a:rPr kumimoji="1" lang="zh-CN" altLang="en-US" dirty="0" smtClean="0"/>
              <a:t>，微软也算不上特别高大上，不过我们现在还是假装它很高大上哈</a:t>
            </a:r>
            <a:endParaRPr kumimoji="1" lang="en-US" altLang="zh-CN" dirty="0" smtClean="0"/>
          </a:p>
          <a:p>
            <a:r>
              <a:rPr kumimoji="1" lang="zh-CN" altLang="en-US" dirty="0" smtClean="0"/>
              <a:t>当然，其实真相可能并非如此</a:t>
            </a:r>
            <a:endParaRPr kumimoji="1" lang="en-US" altLang="zh-CN" dirty="0" smtClean="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21</a:t>
            </a:fld>
            <a:endParaRPr kumimoji="1" lang="zh-CN" altLang="en-US"/>
          </a:p>
        </p:txBody>
      </p:sp>
    </p:spTree>
    <p:extLst>
      <p:ext uri="{BB962C8B-B14F-4D97-AF65-F5344CB8AC3E}">
        <p14:creationId xmlns:p14="http://schemas.microsoft.com/office/powerpoint/2010/main" val="247987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如果你被面到</a:t>
            </a:r>
            <a:r>
              <a:rPr kumimoji="1" lang="en-US" altLang="zh-CN" dirty="0" smtClean="0"/>
              <a:t>hard</a:t>
            </a:r>
            <a:r>
              <a:rPr kumimoji="1" lang="zh-CN" altLang="en-US" dirty="0" smtClean="0"/>
              <a:t>题了，你千万不要抱怨，这很有可能是说明你之前的面试很不错，面试官给了你一个很不错的印象，觉得你的水平够了</a:t>
            </a:r>
            <a:endParaRPr kumimoji="1" lang="en-US" altLang="zh-CN" dirty="0" smtClean="0"/>
          </a:p>
          <a:p>
            <a:r>
              <a:rPr kumimoji="1" lang="zh-CN" altLang="en-US" dirty="0" smtClean="0"/>
              <a:t>于是出一道</a:t>
            </a:r>
            <a:r>
              <a:rPr kumimoji="1" lang="en-US" altLang="zh-CN" dirty="0" smtClean="0"/>
              <a:t>hard</a:t>
            </a:r>
            <a:r>
              <a:rPr kumimoji="1" lang="zh-CN" altLang="en-US" dirty="0" smtClean="0"/>
              <a:t>题给你，如果你能够很好地完成，你的面试成绩肯定会比别人的好</a:t>
            </a:r>
            <a:endParaRPr kumimoji="1" lang="en-US" altLang="zh-CN" dirty="0" smtClean="0"/>
          </a:p>
          <a:p>
            <a:r>
              <a:rPr kumimoji="1" lang="zh-CN" altLang="en-US" dirty="0" smtClean="0"/>
              <a:t>设计题很有意思，循行渐进，娓娓道来即可，当然都后面我也不会了，只能凭借自己的经验给出一些蹩脚的解决方案</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24</a:t>
            </a:fld>
            <a:endParaRPr kumimoji="1" lang="zh-CN" altLang="en-US"/>
          </a:p>
        </p:txBody>
      </p:sp>
    </p:spTree>
    <p:extLst>
      <p:ext uri="{BB962C8B-B14F-4D97-AF65-F5344CB8AC3E}">
        <p14:creationId xmlns:p14="http://schemas.microsoft.com/office/powerpoint/2010/main" val="19257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其实我觉得我的面试经历比较有意思，存在不少的幸运因素</a:t>
            </a:r>
            <a:endParaRPr kumimoji="1" lang="en-US" altLang="zh-CN" dirty="0" smtClean="0"/>
          </a:p>
          <a:p>
            <a:r>
              <a:rPr kumimoji="1" lang="zh-CN" altLang="en-US" dirty="0" smtClean="0"/>
              <a:t>本来是某个周天的下午进行第三第四面的，但是</a:t>
            </a:r>
            <a:r>
              <a:rPr kumimoji="1" lang="en-US" altLang="zh-CN" dirty="0" err="1" smtClean="0"/>
              <a:t>hr</a:t>
            </a:r>
            <a:r>
              <a:rPr kumimoji="1" lang="zh-CN" altLang="en-US" dirty="0" smtClean="0"/>
              <a:t>跑过来和我说</a:t>
            </a:r>
            <a:endParaRPr kumimoji="1" lang="en-US" altLang="zh-CN" dirty="0" smtClean="0"/>
          </a:p>
          <a:p>
            <a:r>
              <a:rPr kumimoji="1" lang="zh-CN" altLang="en-US" dirty="0" smtClean="0"/>
              <a:t>于是我被安排在了第二天下午，刚好那天我被安排在了最后一个，我觉得正式因为我是最后一个所以我可以和</a:t>
            </a:r>
            <a:r>
              <a:rPr kumimoji="1" lang="en-US" altLang="zh-CN" dirty="0" smtClean="0"/>
              <a:t>boss</a:t>
            </a:r>
            <a:r>
              <a:rPr kumimoji="1" lang="zh-CN" altLang="en-US" dirty="0" smtClean="0"/>
              <a:t>交流很长的时间</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25</a:t>
            </a:fld>
            <a:endParaRPr kumimoji="1" lang="zh-CN" altLang="en-US"/>
          </a:p>
        </p:txBody>
      </p:sp>
    </p:spTree>
    <p:extLst>
      <p:ext uri="{BB962C8B-B14F-4D97-AF65-F5344CB8AC3E}">
        <p14:creationId xmlns:p14="http://schemas.microsoft.com/office/powerpoint/2010/main" val="3424868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搜狗的校招有点像社招，他们的每个岗位都只招一两个人，所以对于应聘者的要求还是不低的，他们希望你能够一来就能够很快地加入工作中</a:t>
            </a:r>
            <a:endParaRPr kumimoji="1" lang="en-US" altLang="zh-CN" dirty="0" smtClean="0"/>
          </a:p>
          <a:p>
            <a:r>
              <a:rPr kumimoji="1" lang="zh-CN" altLang="en-US" dirty="0" smtClean="0"/>
              <a:t>他们的每一次面试时间不是固定的，也许有些面试会时间长一点，有些时间会短一点</a:t>
            </a:r>
            <a:endParaRPr kumimoji="1" lang="en-US" altLang="zh-CN" dirty="0" smtClean="0"/>
          </a:p>
          <a:p>
            <a:r>
              <a:rPr kumimoji="1" lang="zh-CN" altLang="en-US" dirty="0" smtClean="0"/>
              <a:t>顺便吐槽一下，搜狗的工位有点挤</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27</a:t>
            </a:fld>
            <a:endParaRPr kumimoji="1" lang="zh-CN" altLang="en-US"/>
          </a:p>
        </p:txBody>
      </p:sp>
    </p:spTree>
    <p:extLst>
      <p:ext uri="{BB962C8B-B14F-4D97-AF65-F5344CB8AC3E}">
        <p14:creationId xmlns:p14="http://schemas.microsoft.com/office/powerpoint/2010/main" val="1859107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2</a:t>
            </a:fld>
            <a:endParaRPr kumimoji="1" lang="zh-CN" altLang="en-US"/>
          </a:p>
        </p:txBody>
      </p:sp>
    </p:spTree>
    <p:extLst>
      <p:ext uri="{BB962C8B-B14F-4D97-AF65-F5344CB8AC3E}">
        <p14:creationId xmlns:p14="http://schemas.microsoft.com/office/powerpoint/2010/main" val="191478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机会都是给那些有准备的人的，找工作也一样，有个学长说如果你把找一份好的工作当做追求女神的过程来看待你就明白为什么准备那么重要了，在追女神之前你会好好的打扮自己，注意言谈举止</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3</a:t>
            </a:fld>
            <a:endParaRPr kumimoji="1" lang="zh-CN" altLang="en-US"/>
          </a:p>
        </p:txBody>
      </p:sp>
    </p:spTree>
    <p:extLst>
      <p:ext uri="{BB962C8B-B14F-4D97-AF65-F5344CB8AC3E}">
        <p14:creationId xmlns:p14="http://schemas.microsoft.com/office/powerpoint/2010/main" val="311070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找一个好的工作虽然不简单，但是也绝非那么的难，只要我们丰厚自己的羽翼，把自己的知识储备存储得完备，找一份好的工作也是水到渠成的事情。那么我们需要准备什么呢？</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4</a:t>
            </a:fld>
            <a:endParaRPr kumimoji="1" lang="zh-CN" altLang="en-US"/>
          </a:p>
        </p:txBody>
      </p:sp>
    </p:spTree>
    <p:extLst>
      <p:ext uri="{BB962C8B-B14F-4D97-AF65-F5344CB8AC3E}">
        <p14:creationId xmlns:p14="http://schemas.microsoft.com/office/powerpoint/2010/main" val="173551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每个人的学习经历和履历都是不一样的，因此我觉得每个人都要针对自己的情况去写一份适合自己的简历，对我而言呢，没有什么是最好的简历，只有最适合自己的简历</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6</a:t>
            </a:fld>
            <a:endParaRPr kumimoji="1" lang="zh-CN" altLang="en-US"/>
          </a:p>
        </p:txBody>
      </p:sp>
    </p:spTree>
    <p:extLst>
      <p:ext uri="{BB962C8B-B14F-4D97-AF65-F5344CB8AC3E}">
        <p14:creationId xmlns:p14="http://schemas.microsoft.com/office/powerpoint/2010/main" val="226024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7</a:t>
            </a:fld>
            <a:endParaRPr kumimoji="1" lang="zh-CN" altLang="en-US"/>
          </a:p>
        </p:txBody>
      </p:sp>
    </p:spTree>
    <p:extLst>
      <p:ext uri="{BB962C8B-B14F-4D97-AF65-F5344CB8AC3E}">
        <p14:creationId xmlns:p14="http://schemas.microsoft.com/office/powerpoint/2010/main" val="1987553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简历中可选项很多，这个表格是我自己总结的，我个人认为一定要将项目和实习经历写得丰富饱满一点</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8</a:t>
            </a:fld>
            <a:endParaRPr kumimoji="1" lang="zh-CN" altLang="en-US"/>
          </a:p>
        </p:txBody>
      </p:sp>
    </p:spTree>
    <p:extLst>
      <p:ext uri="{BB962C8B-B14F-4D97-AF65-F5344CB8AC3E}">
        <p14:creationId xmlns:p14="http://schemas.microsoft.com/office/powerpoint/2010/main" val="336839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项目的介绍一定要说明清楚你在这个项目中做了哪些突出的工作，帮助系统做了哪些优化</a:t>
            </a:r>
            <a:endParaRPr kumimoji="1" lang="en-US" altLang="zh-CN" dirty="0" smtClean="0"/>
          </a:p>
          <a:p>
            <a:r>
              <a:rPr kumimoji="1" lang="zh-CN" altLang="en-US" dirty="0" smtClean="0"/>
              <a:t>并且最好将这些东西量化到纸面上</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10</a:t>
            </a:fld>
            <a:endParaRPr kumimoji="1" lang="zh-CN" altLang="en-US"/>
          </a:p>
        </p:txBody>
      </p:sp>
    </p:spTree>
    <p:extLst>
      <p:ext uri="{BB962C8B-B14F-4D97-AF65-F5344CB8AC3E}">
        <p14:creationId xmlns:p14="http://schemas.microsoft.com/office/powerpoint/2010/main" val="124880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有些人师兄你说的这些我都没有怎么办，我就没有什么突出的项目，怎么办？</a:t>
            </a:r>
            <a:endParaRPr kumimoji="1" lang="en-US" altLang="zh-CN" dirty="0" smtClean="0"/>
          </a:p>
          <a:p>
            <a:r>
              <a:rPr kumimoji="1" lang="zh-CN" altLang="en-US" dirty="0" smtClean="0"/>
              <a:t>实习项目，实验室项目，实在不行看看自己本科的项目也能包装包装拿来用。</a:t>
            </a:r>
            <a:endParaRPr kumimoji="1" lang="zh-CN" altLang="en-US" dirty="0"/>
          </a:p>
        </p:txBody>
      </p:sp>
      <p:sp>
        <p:nvSpPr>
          <p:cNvPr id="4" name="幻灯片编号占位符 3"/>
          <p:cNvSpPr>
            <a:spLocks noGrp="1"/>
          </p:cNvSpPr>
          <p:nvPr>
            <p:ph type="sldNum" sz="quarter" idx="10"/>
          </p:nvPr>
        </p:nvSpPr>
        <p:spPr/>
        <p:txBody>
          <a:bodyPr/>
          <a:lstStyle/>
          <a:p>
            <a:fld id="{DD09591C-2385-5E4B-BDA9-C532E8F1B89F}" type="slidenum">
              <a:rPr kumimoji="1" lang="zh-CN" altLang="en-US" smtClean="0"/>
              <a:t>11</a:t>
            </a:fld>
            <a:endParaRPr kumimoji="1" lang="zh-CN" altLang="en-US"/>
          </a:p>
        </p:txBody>
      </p:sp>
    </p:spTree>
    <p:extLst>
      <p:ext uri="{BB962C8B-B14F-4D97-AF65-F5344CB8AC3E}">
        <p14:creationId xmlns:p14="http://schemas.microsoft.com/office/powerpoint/2010/main" val="154683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zh-CN" altLang="en-US" smtClean="0"/>
              <a:t>单击此处编辑母版标题样式</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9D7B44-1570-4C35-ADF4-51CDA608354A}" type="slidenum">
              <a:rPr lang="zh-CN" altLang="en-US" smtClean="0"/>
              <a:t>‹#›</a:t>
            </a:fld>
            <a:endParaRPr lang="zh-CN" alt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9D7B44-1570-4C35-ADF4-51CDA608354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带标题，可选)">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zh-CN" altLang="en-US" smtClean="0"/>
              <a:t>单击此处编辑母版标题样式</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9D7B44-1570-4C35-ADF4-51CDA608354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图片和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9D7B44-1570-4C35-ADF4-51CDA608354A}" type="slidenum">
              <a:rPr lang="zh-CN" altLang="en-US" smtClean="0"/>
              <a:t>‹#›</a:t>
            </a:fld>
            <a:endParaRPr lang="zh-CN" alt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zh-CN" altLang="en-US" smtClean="0"/>
              <a:t>单击此处编辑母版标题样式</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zh-CN" altLang="en-US" smtClean="0"/>
              <a:t>将图片拖动到占位符，或单击添加图标</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张图片(带标题)">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9D7B44-1570-4C35-ADF4-51CDA608354A}" type="slidenum">
              <a:rPr lang="zh-CN" altLang="en-US" smtClean="0"/>
              <a:t>‹#›</a:t>
            </a:fld>
            <a:endParaRPr lang="zh-CN" alt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9D7B44-1570-4C35-ADF4-51CDA608354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9D7B44-1570-4C35-ADF4-51CDA608354A}" type="slidenum">
              <a:rPr lang="zh-CN" altLang="en-US" smtClean="0"/>
              <a:t>‹#›</a:t>
            </a:fld>
            <a:endParaRPr lang="zh-CN" alt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9D7B44-1570-4C35-ADF4-51CDA608354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9D7B44-1570-4C35-ADF4-51CDA608354A}" type="slidenum">
              <a:rPr lang="zh-CN" altLang="en-US" smtClean="0"/>
              <a:t>‹#›</a:t>
            </a:fld>
            <a:endParaRPr lang="zh-CN" alt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zh-CN" altLang="en-US" smtClean="0"/>
              <a:t>将图片拖动到占位符，或单击添加图标</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zh-CN" altLang="en-US" smtClean="0"/>
              <a:t>单击此处编辑母版标题样式</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zh-CN" altLang="en-US" smtClean="0"/>
              <a:t>单击此处编辑母版文本样式</a:t>
            </a:r>
          </a:p>
        </p:txBody>
      </p:sp>
      <p:sp>
        <p:nvSpPr>
          <p:cNvPr id="4" name="Date Placeholder 3"/>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9D7B44-1570-4C35-ADF4-51CDA608354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节(带图片)">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zh-CN" altLang="en-US" smtClean="0"/>
              <a:t>将图片拖动到占位符，或单击添加图标</a:t>
            </a:r>
            <a:endParaRPr/>
          </a:p>
        </p:txBody>
      </p:sp>
      <p:sp>
        <p:nvSpPr>
          <p:cNvPr id="4" name="Date Placeholder 3"/>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9D7B44-1570-4C35-ADF4-51CDA608354A}" type="slidenum">
              <a:rPr lang="zh-CN" altLang="en-US" smtClean="0"/>
              <a:t>‹#›</a:t>
            </a:fld>
            <a:endParaRPr lang="zh-CN" alt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9D7B44-1570-4C35-ADF4-51CDA608354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9D7B44-1570-4C35-ADF4-51CDA608354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9D7B44-1570-4C35-ADF4-51CDA608354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D6023-42E5-4433-896E-89B48B28EFE4}" type="datetimeFigureOut">
              <a:rPr lang="zh-CN" altLang="en-US" smtClean="0"/>
              <a:t>16/5/8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9D7B44-1570-4C35-ADF4-51CDA608354A}" type="slidenum">
              <a:rPr lang="zh-CN" altLang="en-US" smtClean="0"/>
              <a:t>‹#›</a:t>
            </a:fld>
            <a:endParaRPr lang="zh-CN" alt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ABD6023-42E5-4433-896E-89B48B28EFE4}" type="datetimeFigureOut">
              <a:rPr lang="zh-CN" altLang="en-US" smtClean="0"/>
              <a:t>16/5/8</a:t>
            </a:fld>
            <a:endParaRPr lang="zh-CN" alt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E29D7B44-1570-4C35-ADF4-51CDA608354A}" type="slidenum">
              <a:rPr lang="zh-CN" altLang="en-US" smtClean="0"/>
              <a:t>‹#›</a:t>
            </a:fld>
            <a:endParaRPr lang="zh-CN" alt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zh-CN" altLang="en-US" smtClean="0"/>
              <a:t>单击此处编辑母版标题样式</a:t>
            </a:r>
            <a:endParaRP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hyperlink" Target="http://www.lintcode.com/zh-cn/" TargetMode="External"/><Relationship Id="rId4" Type="http://schemas.openxmlformats.org/officeDocument/2006/relationships/hyperlink" Target="http://hihocoder.com/" TargetMode="External"/><Relationship Id="rId5" Type="http://schemas.openxmlformats.org/officeDocument/2006/relationships/hyperlink" Target="http://codeforces.com/" TargetMode="External"/><Relationship Id="rId1" Type="http://schemas.openxmlformats.org/officeDocument/2006/relationships/slideLayout" Target="../slideLayouts/slideLayout2.xml"/><Relationship Id="rId2" Type="http://schemas.openxmlformats.org/officeDocument/2006/relationships/hyperlink" Target="https://leetcode.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geeksforgeeks.org/"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hyperlink" Target="http://www.jiuzhang.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1195116548@qq.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marL="182880" indent="0">
              <a:buNone/>
            </a:pPr>
            <a:r>
              <a:rPr lang="zh-CN" altLang="en-US" dirty="0" smtClean="0"/>
              <a:t>计算人</a:t>
            </a:r>
            <a:r>
              <a:rPr lang="en-US" altLang="zh-CN" dirty="0" smtClean="0"/>
              <a:t>--</a:t>
            </a:r>
            <a:r>
              <a:rPr lang="zh-CN" altLang="en-US" dirty="0" smtClean="0"/>
              <a:t>找工作之路</a:t>
            </a:r>
            <a:endParaRPr lang="zh-CN" altLang="en-US" dirty="0"/>
          </a:p>
        </p:txBody>
      </p:sp>
      <p:sp>
        <p:nvSpPr>
          <p:cNvPr id="3" name="副标题 2"/>
          <p:cNvSpPr>
            <a:spLocks noGrp="1"/>
          </p:cNvSpPr>
          <p:nvPr>
            <p:ph type="subTitle" idx="1"/>
          </p:nvPr>
        </p:nvSpPr>
        <p:spPr>
          <a:xfrm>
            <a:off x="2051720" y="4941168"/>
            <a:ext cx="5637010" cy="680711"/>
          </a:xfrm>
        </p:spPr>
        <p:txBody>
          <a:bodyPr>
            <a:normAutofit/>
          </a:bodyPr>
          <a:lstStyle/>
          <a:p>
            <a:r>
              <a:rPr lang="en-US" altLang="zh-CN" dirty="0" smtClean="0"/>
              <a:t>                                       </a:t>
            </a:r>
            <a:r>
              <a:rPr lang="zh-CN" altLang="en-US" sz="2400" b="1" dirty="0" smtClean="0">
                <a:solidFill>
                  <a:schemeClr val="tx1"/>
                </a:solidFill>
              </a:rPr>
              <a:t>丘志杰     </a:t>
            </a:r>
            <a:r>
              <a:rPr lang="en-US" altLang="zh-CN" sz="2400" b="1" dirty="0" smtClean="0">
                <a:solidFill>
                  <a:schemeClr val="tx1"/>
                </a:solidFill>
              </a:rPr>
              <a:t>2016.5</a:t>
            </a:r>
            <a:endParaRPr lang="zh-CN" altLang="en-US" sz="2400" b="1" dirty="0">
              <a:solidFill>
                <a:schemeClr val="tx1"/>
              </a:solidFill>
            </a:endParaRPr>
          </a:p>
        </p:txBody>
      </p:sp>
    </p:spTree>
    <p:extLst>
      <p:ext uri="{BB962C8B-B14F-4D97-AF65-F5344CB8AC3E}">
        <p14:creationId xmlns:p14="http://schemas.microsoft.com/office/powerpoint/2010/main" val="19855985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项目介绍有技巧</a:t>
            </a:r>
            <a:endParaRPr lang="zh-CN" altLang="en-US" dirty="0"/>
          </a:p>
        </p:txBody>
      </p:sp>
      <p:sp>
        <p:nvSpPr>
          <p:cNvPr id="3" name="内容占位符 2"/>
          <p:cNvSpPr>
            <a:spLocks noGrp="1"/>
          </p:cNvSpPr>
          <p:nvPr>
            <p:ph idx="1"/>
          </p:nvPr>
        </p:nvSpPr>
        <p:spPr>
          <a:xfrm>
            <a:off x="467544" y="7029400"/>
            <a:ext cx="7076747" cy="3992563"/>
          </a:xfrm>
        </p:spPr>
        <p:txBody>
          <a:bodyPr>
            <a:normAutofit/>
          </a:bodyPr>
          <a:lstStyle/>
          <a:p>
            <a:endParaRPr lang="zh-CN" altLang="en-US" sz="2800" dirty="0">
              <a:solidFill>
                <a:srgbClr val="C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2" y="1889232"/>
            <a:ext cx="8856984" cy="1937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178354"/>
            <a:ext cx="8634064" cy="227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5289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项目介绍有技巧</a:t>
            </a:r>
            <a:endParaRPr lang="zh-CN" altLang="en-US" dirty="0"/>
          </a:p>
        </p:txBody>
      </p:sp>
      <p:sp>
        <p:nvSpPr>
          <p:cNvPr id="3" name="内容占位符 2"/>
          <p:cNvSpPr>
            <a:spLocks noGrp="1"/>
          </p:cNvSpPr>
          <p:nvPr>
            <p:ph idx="1"/>
          </p:nvPr>
        </p:nvSpPr>
        <p:spPr>
          <a:xfrm>
            <a:off x="827584" y="6957392"/>
            <a:ext cx="7076747" cy="3992563"/>
          </a:xfrm>
        </p:spPr>
        <p:txBody>
          <a:bodyPr>
            <a:normAutofit/>
          </a:bodyPr>
          <a:lstStyle/>
          <a:p>
            <a:pPr marL="0" indent="0">
              <a:buNone/>
            </a:pPr>
            <a:endParaRPr lang="en-US" altLang="zh-CN" sz="2800" dirty="0" smtClean="0">
              <a:solidFill>
                <a:srgbClr val="C00000"/>
              </a:solidFill>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 y="2348880"/>
            <a:ext cx="9426503"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5289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a:t>
            </a:r>
            <a:r>
              <a:rPr lang="zh-CN" altLang="en-US" dirty="0" smtClean="0"/>
              <a:t>的竞赛经历同样很吸引人</a:t>
            </a:r>
            <a:endParaRPr lang="zh-CN" altLang="en-US" dirty="0"/>
          </a:p>
        </p:txBody>
      </p:sp>
      <p:sp>
        <p:nvSpPr>
          <p:cNvPr id="3" name="内容占位符 2"/>
          <p:cNvSpPr>
            <a:spLocks noGrp="1"/>
          </p:cNvSpPr>
          <p:nvPr>
            <p:ph idx="1"/>
          </p:nvPr>
        </p:nvSpPr>
        <p:spPr>
          <a:xfrm>
            <a:off x="755576" y="1916832"/>
            <a:ext cx="7772400" cy="4572000"/>
          </a:xfrm>
        </p:spPr>
        <p:txBody>
          <a:bodyPr/>
          <a:lstStyle/>
          <a:p>
            <a:r>
              <a:rPr lang="zh-CN" altLang="en-US" dirty="0" smtClean="0"/>
              <a:t>参与的竞赛的规模，名气</a:t>
            </a:r>
            <a:endParaRPr lang="en-US" altLang="zh-CN" dirty="0" smtClean="0"/>
          </a:p>
          <a:p>
            <a:r>
              <a:rPr lang="zh-CN" altLang="en-US" dirty="0" smtClean="0"/>
              <a:t>所得的名次</a:t>
            </a:r>
            <a:endParaRPr lang="en-US" altLang="zh-CN" dirty="0" smtClean="0"/>
          </a:p>
          <a:p>
            <a:r>
              <a:rPr lang="zh-CN" altLang="en-US" dirty="0"/>
              <a:t>使用</a:t>
            </a:r>
            <a:r>
              <a:rPr lang="zh-CN" altLang="en-US" dirty="0" smtClean="0"/>
              <a:t>的模型和策略，引入了什么独到的见解</a:t>
            </a:r>
            <a:endParaRPr lang="en-US" altLang="zh-CN" dirty="0" smtClean="0"/>
          </a:p>
          <a:p>
            <a:r>
              <a:rPr lang="zh-CN" altLang="en-US" dirty="0"/>
              <a:t>写</a:t>
            </a:r>
            <a:r>
              <a:rPr lang="zh-CN" altLang="en-US" dirty="0" smtClean="0"/>
              <a:t>得越有吸引力越好</a:t>
            </a:r>
            <a:endParaRPr lang="en-US" altLang="zh-CN" dirty="0" smtClean="0"/>
          </a:p>
          <a:p>
            <a:endParaRPr lang="zh-CN" altLang="en-US" dirty="0"/>
          </a:p>
        </p:txBody>
      </p:sp>
    </p:spTree>
    <p:extLst>
      <p:ext uri="{BB962C8B-B14F-4D97-AF65-F5344CB8AC3E}">
        <p14:creationId xmlns:p14="http://schemas.microsoft.com/office/powerpoint/2010/main" val="24902516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刷</a:t>
            </a:r>
            <a:r>
              <a:rPr lang="zh-CN" altLang="en-US" dirty="0" smtClean="0"/>
              <a:t>题去吧</a:t>
            </a:r>
            <a:endParaRPr lang="zh-CN" altLang="en-US" dirty="0"/>
          </a:p>
        </p:txBody>
      </p:sp>
      <p:sp>
        <p:nvSpPr>
          <p:cNvPr id="5" name="内容占位符 4"/>
          <p:cNvSpPr>
            <a:spLocks noGrp="1"/>
          </p:cNvSpPr>
          <p:nvPr>
            <p:ph idx="1"/>
          </p:nvPr>
        </p:nvSpPr>
        <p:spPr>
          <a:xfrm>
            <a:off x="899592" y="1988840"/>
            <a:ext cx="7076747" cy="3992563"/>
          </a:xfrm>
        </p:spPr>
        <p:txBody>
          <a:bodyPr/>
          <a:lstStyle/>
          <a:p>
            <a:r>
              <a:rPr lang="en-US" altLang="zh-CN" dirty="0" smtClean="0">
                <a:latin typeface="Heiti SC Light"/>
                <a:ea typeface="Heiti SC Light"/>
                <a:cs typeface="Heiti SC Light"/>
                <a:hlinkClick r:id="rId2"/>
              </a:rPr>
              <a:t>Leetcode</a:t>
            </a:r>
            <a:r>
              <a:rPr lang="en-US" altLang="zh-CN" dirty="0" smtClean="0">
                <a:latin typeface="Heiti SC Light"/>
                <a:ea typeface="Heiti SC Light"/>
                <a:cs typeface="Heiti SC Light"/>
              </a:rPr>
              <a:t> </a:t>
            </a:r>
          </a:p>
          <a:p>
            <a:r>
              <a:rPr lang="en-US" altLang="zh-CN" dirty="0" smtClean="0">
                <a:latin typeface="Heiti SC Light"/>
                <a:ea typeface="Heiti SC Light"/>
                <a:cs typeface="Heiti SC Light"/>
                <a:hlinkClick r:id="rId3"/>
              </a:rPr>
              <a:t>Lintcode</a:t>
            </a:r>
            <a:endParaRPr lang="en-US" altLang="zh-CN" dirty="0" smtClean="0">
              <a:latin typeface="Heiti SC Light"/>
              <a:ea typeface="Heiti SC Light"/>
              <a:cs typeface="Heiti SC Light"/>
            </a:endParaRPr>
          </a:p>
          <a:p>
            <a:r>
              <a:rPr lang="en-US" altLang="zh-CN" dirty="0" smtClean="0">
                <a:latin typeface="Heiti SC Light"/>
                <a:ea typeface="Heiti SC Light"/>
                <a:cs typeface="Heiti SC Light"/>
                <a:hlinkClick r:id="rId4"/>
              </a:rPr>
              <a:t>Hihocode</a:t>
            </a:r>
            <a:endParaRPr lang="en-US" altLang="zh-CN" dirty="0" smtClean="0">
              <a:latin typeface="Heiti SC Light"/>
              <a:ea typeface="Heiti SC Light"/>
              <a:cs typeface="Heiti SC Light"/>
            </a:endParaRPr>
          </a:p>
          <a:p>
            <a:r>
              <a:rPr lang="zh-CN" altLang="en-US" dirty="0" smtClean="0">
                <a:latin typeface="Heiti SC Medium"/>
                <a:ea typeface="Heiti SC Medium"/>
                <a:cs typeface="Heiti SC Medium"/>
              </a:rPr>
              <a:t>如果你刷到无题可刷，那么你可以去找一些其他的资源来帮助你提高技能</a:t>
            </a:r>
            <a:r>
              <a:rPr lang="en-US" altLang="zh-CN" dirty="0" smtClean="0">
                <a:latin typeface="Heiti SC Medium"/>
                <a:ea typeface="Heiti SC Medium"/>
                <a:cs typeface="Heiti SC Medium"/>
              </a:rPr>
              <a:t>: </a:t>
            </a:r>
            <a:r>
              <a:rPr lang="en-US" altLang="zh-CN" dirty="0" smtClean="0">
                <a:latin typeface="Heiti SC Medium"/>
                <a:ea typeface="Heiti SC Medium"/>
                <a:cs typeface="Heiti SC Medium"/>
                <a:hlinkClick r:id="rId5"/>
              </a:rPr>
              <a:t>codeforces</a:t>
            </a:r>
            <a:r>
              <a:rPr lang="zh-CN" altLang="en-US" dirty="0" smtClean="0">
                <a:latin typeface="Heiti SC Medium"/>
                <a:ea typeface="Heiti SC Medium"/>
                <a:cs typeface="Heiti SC Medium"/>
                <a:hlinkClick r:id="rId5"/>
              </a:rPr>
              <a:t> </a:t>
            </a:r>
            <a:r>
              <a:rPr lang="en-US" altLang="zh-CN" dirty="0" smtClean="0">
                <a:latin typeface="Heiti SC Medium"/>
                <a:ea typeface="Heiti SC Medium"/>
                <a:cs typeface="Heiti SC Medium"/>
              </a:rPr>
              <a:t>,</a:t>
            </a:r>
            <a:r>
              <a:rPr lang="zh-CN" altLang="en-US" dirty="0" smtClean="0">
                <a:latin typeface="Heiti SC Medium"/>
                <a:ea typeface="Heiti SC Medium"/>
                <a:cs typeface="Heiti SC Medium"/>
              </a:rPr>
              <a:t> </a:t>
            </a:r>
            <a:r>
              <a:rPr lang="en-US" altLang="zh-CN" dirty="0" smtClean="0">
                <a:latin typeface="Heiti SC Medium"/>
                <a:ea typeface="Heiti SC Medium"/>
                <a:cs typeface="Heiti SC Medium"/>
              </a:rPr>
              <a:t>POJ,</a:t>
            </a:r>
            <a:r>
              <a:rPr lang="zh-CN" altLang="en-US" dirty="0" smtClean="0">
                <a:latin typeface="Heiti SC Medium"/>
                <a:ea typeface="Heiti SC Medium"/>
                <a:cs typeface="Heiti SC Medium"/>
              </a:rPr>
              <a:t>  </a:t>
            </a:r>
            <a:r>
              <a:rPr lang="en-US" altLang="zh-CN" dirty="0" smtClean="0">
                <a:latin typeface="Heiti SC Medium"/>
                <a:ea typeface="Heiti SC Medium"/>
                <a:cs typeface="Heiti SC Medium"/>
              </a:rPr>
              <a:t>HDOJ</a:t>
            </a:r>
            <a:endParaRPr lang="zh-CN" altLang="en-US" dirty="0">
              <a:latin typeface="Heiti SC Medium"/>
              <a:ea typeface="Heiti SC Medium"/>
              <a:cs typeface="Heiti SC Medium"/>
            </a:endParaRPr>
          </a:p>
        </p:txBody>
      </p:sp>
    </p:spTree>
    <p:extLst>
      <p:ext uri="{BB962C8B-B14F-4D97-AF65-F5344CB8AC3E}">
        <p14:creationId xmlns:p14="http://schemas.microsoft.com/office/powerpoint/2010/main" val="33842816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一些其他的网站可以学习学习</a:t>
            </a:r>
            <a:endParaRPr lang="zh-CN" altLang="en-US" dirty="0"/>
          </a:p>
        </p:txBody>
      </p:sp>
      <p:sp>
        <p:nvSpPr>
          <p:cNvPr id="5" name="内容占位符 4"/>
          <p:cNvSpPr>
            <a:spLocks noGrp="1"/>
          </p:cNvSpPr>
          <p:nvPr>
            <p:ph idx="1"/>
          </p:nvPr>
        </p:nvSpPr>
        <p:spPr/>
        <p:txBody>
          <a:bodyPr/>
          <a:lstStyle/>
          <a:p>
            <a:r>
              <a:rPr lang="en-US" altLang="zh-CN" b="1" dirty="0">
                <a:solidFill>
                  <a:srgbClr val="FF0000"/>
                </a:solidFill>
                <a:hlinkClick r:id="rId2"/>
              </a:rPr>
              <a:t>http://www.jiuzhang.com</a:t>
            </a:r>
            <a:r>
              <a:rPr lang="en-US" altLang="zh-CN" b="1" dirty="0" smtClean="0">
                <a:solidFill>
                  <a:srgbClr val="FF0000"/>
                </a:solidFill>
                <a:hlinkClick r:id="rId2"/>
              </a:rPr>
              <a:t>/</a:t>
            </a:r>
            <a:r>
              <a:rPr lang="zh-CN" altLang="en-US" b="1" dirty="0" smtClean="0">
                <a:solidFill>
                  <a:srgbClr val="FF0000"/>
                </a:solidFill>
              </a:rPr>
              <a:t>（九章算法）</a:t>
            </a:r>
            <a:endParaRPr lang="en-US" altLang="zh-CN" b="1" dirty="0" smtClean="0">
              <a:solidFill>
                <a:srgbClr val="FF0000"/>
              </a:solidFill>
            </a:endParaRPr>
          </a:p>
          <a:p>
            <a:r>
              <a:rPr lang="en-US" altLang="zh-CN" b="1" dirty="0">
                <a:solidFill>
                  <a:srgbClr val="FF0000"/>
                </a:solidFill>
                <a:hlinkClick r:id="rId3"/>
              </a:rPr>
              <a:t>http://</a:t>
            </a:r>
            <a:r>
              <a:rPr lang="en-US" altLang="zh-CN" b="1" dirty="0" err="1">
                <a:solidFill>
                  <a:srgbClr val="FF0000"/>
                </a:solidFill>
                <a:hlinkClick r:id="rId3"/>
              </a:rPr>
              <a:t>www.geeksforgeeks.org</a:t>
            </a:r>
            <a:r>
              <a:rPr lang="en-US" altLang="zh-CN" b="1" dirty="0">
                <a:solidFill>
                  <a:srgbClr val="FF0000"/>
                </a:solidFill>
                <a:hlinkClick r:id="rId3"/>
              </a:rPr>
              <a:t>/</a:t>
            </a:r>
            <a:r>
              <a:rPr lang="zh-CN" altLang="en-US" b="1" dirty="0" smtClean="0">
                <a:solidFill>
                  <a:srgbClr val="FF0000"/>
                </a:solidFill>
              </a:rPr>
              <a:t>（</a:t>
            </a:r>
            <a:r>
              <a:rPr lang="zh-CN" altLang="en-US" b="1" dirty="0" smtClean="0">
                <a:solidFill>
                  <a:srgbClr val="FF0000"/>
                </a:solidFill>
              </a:rPr>
              <a:t>各种面经）</a:t>
            </a:r>
            <a:endParaRPr lang="en-US" altLang="zh-CN" b="1" dirty="0" smtClean="0">
              <a:solidFill>
                <a:srgbClr val="FF0000"/>
              </a:solidFill>
            </a:endParaRPr>
          </a:p>
          <a:p>
            <a:r>
              <a:rPr lang="zh-CN" altLang="en-US" b="1" dirty="0">
                <a:solidFill>
                  <a:srgbClr val="FF0000"/>
                </a:solidFill>
              </a:rPr>
              <a:t>一亩三分</a:t>
            </a:r>
            <a:r>
              <a:rPr lang="zh-CN" altLang="en-US" b="1" dirty="0" smtClean="0">
                <a:solidFill>
                  <a:srgbClr val="FF0000"/>
                </a:solidFill>
              </a:rPr>
              <a:t>地</a:t>
            </a:r>
            <a:endParaRPr lang="zh-CN" altLang="en-US" b="1" dirty="0">
              <a:solidFill>
                <a:srgbClr val="FF0000"/>
              </a:solidFill>
            </a:endParaRPr>
          </a:p>
        </p:txBody>
      </p:sp>
      <p:pic>
        <p:nvPicPr>
          <p:cNvPr id="3" name="图片 2"/>
          <p:cNvPicPr>
            <a:picLocks noChangeAspect="1"/>
          </p:cNvPicPr>
          <p:nvPr/>
        </p:nvPicPr>
        <p:blipFill>
          <a:blip r:embed="rId4"/>
          <a:stretch>
            <a:fillRect/>
          </a:stretch>
        </p:blipFill>
        <p:spPr>
          <a:xfrm>
            <a:off x="29322" y="4077072"/>
            <a:ext cx="9144000" cy="1111962"/>
          </a:xfrm>
          <a:prstGeom prst="rect">
            <a:avLst/>
          </a:prstGeom>
        </p:spPr>
      </p:pic>
    </p:spTree>
    <p:extLst>
      <p:ext uri="{BB962C8B-B14F-4D97-AF65-F5344CB8AC3E}">
        <p14:creationId xmlns:p14="http://schemas.microsoft.com/office/powerpoint/2010/main" val="15744492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刷题心得</a:t>
            </a:r>
            <a:endParaRPr lang="zh-CN" altLang="en-US" dirty="0"/>
          </a:p>
        </p:txBody>
      </p:sp>
      <p:sp>
        <p:nvSpPr>
          <p:cNvPr id="5" name="内容占位符 4"/>
          <p:cNvSpPr>
            <a:spLocks noGrp="1"/>
          </p:cNvSpPr>
          <p:nvPr>
            <p:ph idx="1"/>
          </p:nvPr>
        </p:nvSpPr>
        <p:spPr>
          <a:xfrm>
            <a:off x="1187624" y="2060848"/>
            <a:ext cx="7076747" cy="3992563"/>
          </a:xfrm>
        </p:spPr>
        <p:txBody>
          <a:bodyPr/>
          <a:lstStyle/>
          <a:p>
            <a:r>
              <a:rPr lang="en-US" altLang="zh-CN" dirty="0" smtClean="0">
                <a:latin typeface="Heiti SC Medium"/>
                <a:ea typeface="Heiti SC Medium"/>
                <a:cs typeface="Heiti SC Medium"/>
              </a:rPr>
              <a:t>Leetcode</a:t>
            </a:r>
            <a:r>
              <a:rPr lang="zh-CN" altLang="en-US" dirty="0" smtClean="0">
                <a:latin typeface="Heiti SC Medium"/>
                <a:ea typeface="Heiti SC Medium"/>
                <a:cs typeface="Heiti SC Medium"/>
              </a:rPr>
              <a:t>很重要，</a:t>
            </a:r>
            <a:r>
              <a:rPr lang="zh-CN" altLang="en-US" dirty="0" smtClean="0">
                <a:latin typeface="Heiti SC Medium"/>
                <a:ea typeface="Heiti SC Medium"/>
                <a:cs typeface="Heiti SC Medium"/>
              </a:rPr>
              <a:t>建议刷两遍</a:t>
            </a:r>
            <a:r>
              <a:rPr lang="zh-CN" altLang="en-US" dirty="0" smtClean="0">
                <a:latin typeface="Heiti SC Medium"/>
                <a:ea typeface="Heiti SC Medium"/>
                <a:cs typeface="Heiti SC Medium"/>
              </a:rPr>
              <a:t>以上</a:t>
            </a:r>
            <a:endParaRPr lang="en-US" altLang="zh-CN" dirty="0" smtClean="0">
              <a:latin typeface="Heiti SC Medium"/>
              <a:ea typeface="Heiti SC Medium"/>
              <a:cs typeface="Heiti SC Medium"/>
            </a:endParaRPr>
          </a:p>
          <a:p>
            <a:r>
              <a:rPr lang="zh-CN" altLang="en-US" dirty="0" smtClean="0">
                <a:latin typeface="Heiti SC Medium"/>
                <a:ea typeface="Heiti SC Medium"/>
                <a:cs typeface="Heiti SC Medium"/>
              </a:rPr>
              <a:t>要真正理解每一题的做法，尝试使用多种实现方式，例如递归，非递归</a:t>
            </a:r>
            <a:endParaRPr lang="en-US" altLang="zh-CN" dirty="0" smtClean="0">
              <a:latin typeface="Heiti SC Medium"/>
              <a:ea typeface="Heiti SC Medium"/>
              <a:cs typeface="Heiti SC Medium"/>
            </a:endParaRPr>
          </a:p>
          <a:p>
            <a:r>
              <a:rPr lang="zh-CN" altLang="en-US" dirty="0" smtClean="0">
                <a:latin typeface="Heiti SC Medium"/>
                <a:ea typeface="Heiti SC Medium"/>
                <a:cs typeface="Heiti SC Medium"/>
              </a:rPr>
              <a:t>学会总结，争取能够举一反三</a:t>
            </a:r>
            <a:endParaRPr lang="en-US" altLang="zh-CN" dirty="0" smtClean="0">
              <a:latin typeface="Heiti SC Medium"/>
              <a:ea typeface="Heiti SC Medium"/>
              <a:cs typeface="Heiti SC Medium"/>
            </a:endParaRPr>
          </a:p>
          <a:p>
            <a:r>
              <a:rPr lang="zh-CN" altLang="en-US" dirty="0">
                <a:latin typeface="Heiti SC Medium"/>
                <a:ea typeface="Heiti SC Medium"/>
                <a:cs typeface="Heiti SC Medium"/>
              </a:rPr>
              <a:t>刚</a:t>
            </a:r>
            <a:r>
              <a:rPr lang="zh-CN" altLang="en-US" dirty="0" smtClean="0">
                <a:latin typeface="Heiti SC Medium"/>
                <a:ea typeface="Heiti SC Medium"/>
                <a:cs typeface="Heiti SC Medium"/>
              </a:rPr>
              <a:t>开始要多刷，后面要追求质量</a:t>
            </a:r>
            <a:endParaRPr lang="en-US" altLang="zh-CN" dirty="0" smtClean="0">
              <a:latin typeface="Heiti SC Medium"/>
              <a:ea typeface="Heiti SC Medium"/>
              <a:cs typeface="Heiti SC Medium"/>
            </a:endParaRPr>
          </a:p>
          <a:p>
            <a:r>
              <a:rPr lang="zh-CN" altLang="en-US" dirty="0" smtClean="0">
                <a:latin typeface="Heiti SC Medium"/>
                <a:ea typeface="Heiti SC Medium"/>
                <a:cs typeface="Heiti SC Medium"/>
              </a:rPr>
              <a:t>建议不要一次性做太多，保持高效很重要</a:t>
            </a:r>
            <a:endParaRPr lang="en-US" altLang="zh-CN" dirty="0" smtClean="0">
              <a:latin typeface="Heiti SC Medium"/>
              <a:ea typeface="Heiti SC Medium"/>
              <a:cs typeface="Heiti SC Medium"/>
            </a:endParaRPr>
          </a:p>
          <a:p>
            <a:r>
              <a:rPr lang="zh-CN" altLang="en-US" dirty="0">
                <a:latin typeface="Heiti SC Medium"/>
                <a:ea typeface="Heiti SC Medium"/>
                <a:cs typeface="Heiti SC Medium"/>
              </a:rPr>
              <a:t>其他</a:t>
            </a:r>
            <a:r>
              <a:rPr lang="zh-CN" altLang="en-US" dirty="0" smtClean="0">
                <a:latin typeface="Heiti SC Medium"/>
                <a:ea typeface="Heiti SC Medium"/>
                <a:cs typeface="Heiti SC Medium"/>
              </a:rPr>
              <a:t>的一些题库也是不错的，可以拓宽思路</a:t>
            </a:r>
            <a:endParaRPr lang="zh-CN" altLang="en-US" dirty="0">
              <a:latin typeface="Heiti SC Medium"/>
              <a:ea typeface="Heiti SC Medium"/>
              <a:cs typeface="Heiti SC Medium"/>
            </a:endParaRPr>
          </a:p>
        </p:txBody>
      </p:sp>
    </p:spTree>
    <p:extLst>
      <p:ext uri="{BB962C8B-B14F-4D97-AF65-F5344CB8AC3E}">
        <p14:creationId xmlns:p14="http://schemas.microsoft.com/office/powerpoint/2010/main" val="10204031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看看书咯</a:t>
            </a:r>
            <a:endParaRPr lang="zh-CN" altLang="en-US" dirty="0"/>
          </a:p>
        </p:txBody>
      </p:sp>
      <p:pic>
        <p:nvPicPr>
          <p:cNvPr id="5122" name="Picture 2" descr="C:\Users\jackqiu\Desktop\看书.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64" y="1556792"/>
            <a:ext cx="809625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444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看哪些书？</a:t>
            </a:r>
            <a:endParaRPr lang="zh-CN" altLang="en-US" dirty="0"/>
          </a:p>
        </p:txBody>
      </p:sp>
      <p:pic>
        <p:nvPicPr>
          <p:cNvPr id="7" name="内容占位符 6"/>
          <p:cNvPicPr>
            <a:picLocks noGrp="1" noChangeAspect="1"/>
          </p:cNvPicPr>
          <p:nvPr>
            <p:ph idx="1"/>
          </p:nvPr>
        </p:nvPicPr>
        <p:blipFill>
          <a:blip r:embed="rId2"/>
          <a:stretch>
            <a:fillRect/>
          </a:stretch>
        </p:blipFill>
        <p:spPr>
          <a:xfrm>
            <a:off x="5861435" y="1844824"/>
            <a:ext cx="1162018" cy="16362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10" descr="http://img3.douban.com/lpic/s70381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526" y="1844824"/>
            <a:ext cx="1309656" cy="1663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2" descr="C:\Users\lenovo\Desktop\bm\ctc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275" y="1844824"/>
            <a:ext cx="1110624" cy="1663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4" descr="http://img1.douban.com/lpic/s299267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992" y="1844824"/>
            <a:ext cx="1355666" cy="1663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43608" y="3718679"/>
            <a:ext cx="6768752" cy="3139321"/>
          </a:xfrm>
          <a:prstGeom prst="rect">
            <a:avLst/>
          </a:prstGeom>
          <a:noFill/>
        </p:spPr>
        <p:txBody>
          <a:bodyPr wrap="square" rtlCol="0">
            <a:spAutoFit/>
          </a:bodyPr>
          <a:lstStyle/>
          <a:p>
            <a:pPr marL="285750" indent="-285750">
              <a:buFont typeface="Arial"/>
              <a:buChar char="•"/>
            </a:pPr>
            <a:r>
              <a:rPr lang="zh-CN" altLang="en-US" sz="2000" dirty="0">
                <a:latin typeface="Heiti SC Light"/>
                <a:ea typeface="Heiti SC Light"/>
                <a:cs typeface="Heiti SC Light"/>
              </a:rPr>
              <a:t>剑</a:t>
            </a:r>
            <a:r>
              <a:rPr lang="zh-CN" altLang="en-US" sz="2000" dirty="0" smtClean="0">
                <a:latin typeface="Heiti SC Light"/>
                <a:ea typeface="Heiti SC Light"/>
                <a:cs typeface="Heiti SC Light"/>
              </a:rPr>
              <a:t>指</a:t>
            </a:r>
            <a:r>
              <a:rPr lang="en-US" altLang="zh-CN" sz="2000" dirty="0" smtClean="0">
                <a:latin typeface="Heiti SC Light"/>
                <a:ea typeface="Heiti SC Light"/>
                <a:cs typeface="Heiti SC Light"/>
              </a:rPr>
              <a:t>offer</a:t>
            </a:r>
            <a:r>
              <a:rPr lang="zh-CN" altLang="en-US" sz="2000" dirty="0" smtClean="0">
                <a:latin typeface="Heiti SC Light"/>
                <a:ea typeface="Heiti SC Light"/>
                <a:cs typeface="Heiti SC Light"/>
              </a:rPr>
              <a:t>很不错，建议里面的每道题都</a:t>
            </a:r>
            <a:r>
              <a:rPr lang="zh-CN" altLang="en-US" sz="2000" dirty="0" smtClean="0">
                <a:latin typeface="Heiti SC Light"/>
                <a:ea typeface="Heiti SC Light"/>
                <a:cs typeface="Heiti SC Light"/>
              </a:rPr>
              <a:t>学会</a:t>
            </a:r>
            <a:endParaRPr lang="en-US" altLang="zh-CN" sz="2000" dirty="0" smtClean="0">
              <a:latin typeface="Heiti SC Light"/>
              <a:ea typeface="Heiti SC Light"/>
              <a:cs typeface="Heiti SC Light"/>
            </a:endParaRPr>
          </a:p>
          <a:p>
            <a:pPr marL="285750" indent="-285750">
              <a:buFont typeface="Arial"/>
              <a:buChar char="•"/>
            </a:pPr>
            <a:endParaRPr lang="en-US" altLang="zh-CN" sz="2000" dirty="0" smtClean="0">
              <a:latin typeface="Heiti SC Light"/>
              <a:ea typeface="Heiti SC Light"/>
              <a:cs typeface="Heiti SC Light"/>
            </a:endParaRPr>
          </a:p>
          <a:p>
            <a:pPr marL="285750" indent="-285750">
              <a:buFont typeface="Arial"/>
              <a:buChar char="•"/>
            </a:pPr>
            <a:r>
              <a:rPr lang="en-US" altLang="zh-CN" sz="2000" dirty="0" smtClean="0">
                <a:latin typeface="Heiti SC Light"/>
                <a:ea typeface="Heiti SC Light"/>
                <a:cs typeface="Heiti SC Light"/>
              </a:rPr>
              <a:t>CTCI</a:t>
            </a:r>
            <a:r>
              <a:rPr lang="zh-CN" altLang="en-US" sz="2000" dirty="0" smtClean="0">
                <a:latin typeface="Heiti SC Light"/>
                <a:ea typeface="Heiti SC Light"/>
                <a:cs typeface="Heiti SC Light"/>
              </a:rPr>
              <a:t>也是很不错的，建议认真学习里面的</a:t>
            </a:r>
            <a:r>
              <a:rPr lang="zh-CN" altLang="en-US" sz="2000" dirty="0" smtClean="0">
                <a:latin typeface="Heiti SC Light"/>
                <a:ea typeface="Heiti SC Light"/>
                <a:cs typeface="Heiti SC Light"/>
              </a:rPr>
              <a:t>所有知识</a:t>
            </a:r>
            <a:r>
              <a:rPr lang="zh-CN" altLang="en-US" sz="2000" dirty="0" smtClean="0">
                <a:latin typeface="Heiti SC Light"/>
                <a:ea typeface="Heiti SC Light"/>
                <a:cs typeface="Heiti SC Light"/>
              </a:rPr>
              <a:t>，现在有中文版的</a:t>
            </a:r>
            <a:r>
              <a:rPr lang="en-US" altLang="zh-CN" sz="2000" dirty="0" smtClean="0">
                <a:latin typeface="Heiti SC Light"/>
                <a:ea typeface="Heiti SC Light"/>
                <a:cs typeface="Heiti SC Light"/>
              </a:rPr>
              <a:t>《</a:t>
            </a:r>
            <a:r>
              <a:rPr lang="zh-CN" altLang="en-US" sz="2000" dirty="0" smtClean="0">
                <a:latin typeface="Heiti SC Light"/>
                <a:ea typeface="Heiti SC Light"/>
                <a:cs typeface="Heiti SC Light"/>
              </a:rPr>
              <a:t>程序员面试金典</a:t>
            </a:r>
            <a:r>
              <a:rPr lang="en-US" altLang="zh-CN" sz="2000" dirty="0" smtClean="0">
                <a:latin typeface="Heiti SC Light"/>
                <a:ea typeface="Heiti SC Light"/>
                <a:cs typeface="Heiti SC Light"/>
              </a:rPr>
              <a:t>》</a:t>
            </a:r>
          </a:p>
          <a:p>
            <a:pPr marL="285750" indent="-285750">
              <a:buFont typeface="Arial"/>
              <a:buChar char="•"/>
            </a:pPr>
            <a:endParaRPr lang="en-US" altLang="zh-CN" sz="2000" dirty="0" smtClean="0">
              <a:latin typeface="Heiti SC Light"/>
              <a:ea typeface="Heiti SC Light"/>
              <a:cs typeface="Heiti SC Light"/>
            </a:endParaRPr>
          </a:p>
          <a:p>
            <a:pPr marL="285750" indent="-285750">
              <a:buFont typeface="Arial"/>
              <a:buChar char="•"/>
            </a:pPr>
            <a:r>
              <a:rPr lang="zh-CN" altLang="en-US" sz="2000" dirty="0" smtClean="0">
                <a:latin typeface="Heiti SC Light"/>
                <a:ea typeface="Heiti SC Light"/>
                <a:cs typeface="Heiti SC Light"/>
              </a:rPr>
              <a:t>编程之美有点意思，大家掌握就</a:t>
            </a:r>
            <a:r>
              <a:rPr lang="zh-CN" altLang="en-US" sz="2000" dirty="0" smtClean="0">
                <a:latin typeface="Heiti SC Light"/>
                <a:ea typeface="Heiti SC Light"/>
                <a:cs typeface="Heiti SC Light"/>
              </a:rPr>
              <a:t>好了</a:t>
            </a:r>
            <a:endParaRPr lang="en-US" altLang="zh-CN" sz="2000" dirty="0" smtClean="0">
              <a:latin typeface="Heiti SC Light"/>
              <a:ea typeface="Heiti SC Light"/>
              <a:cs typeface="Heiti SC Light"/>
            </a:endParaRPr>
          </a:p>
          <a:p>
            <a:pPr marL="285750" indent="-285750">
              <a:buFont typeface="Arial"/>
              <a:buChar char="•"/>
            </a:pPr>
            <a:endParaRPr lang="en-US" altLang="zh-CN" sz="2000" dirty="0" smtClean="0">
              <a:latin typeface="Heiti SC Light"/>
              <a:ea typeface="Heiti SC Light"/>
              <a:cs typeface="Heiti SC Light"/>
            </a:endParaRPr>
          </a:p>
          <a:p>
            <a:pPr marL="285750" indent="-285750">
              <a:buFont typeface="Arial"/>
              <a:buChar char="•"/>
            </a:pPr>
            <a:r>
              <a:rPr lang="zh-CN" altLang="en-US" sz="2000" dirty="0">
                <a:latin typeface="Heiti SC Light"/>
                <a:ea typeface="Heiti SC Light"/>
                <a:cs typeface="Heiti SC Light"/>
              </a:rPr>
              <a:t>最后一</a:t>
            </a:r>
            <a:r>
              <a:rPr lang="zh-CN" altLang="en-US" sz="2000" dirty="0" smtClean="0">
                <a:latin typeface="Heiti SC Light"/>
                <a:ea typeface="Heiti SC Light"/>
                <a:cs typeface="Heiti SC Light"/>
              </a:rPr>
              <a:t>本当作是补充吧，我没有看过，时间比较充裕的可以建议看一下</a:t>
            </a:r>
            <a:endParaRPr lang="en-US" altLang="zh-CN" sz="2000" dirty="0" smtClean="0">
              <a:latin typeface="Heiti SC Light"/>
              <a:ea typeface="Heiti SC Light"/>
              <a:cs typeface="Heiti SC Light"/>
            </a:endParaRPr>
          </a:p>
          <a:p>
            <a:endParaRPr lang="zh-CN" altLang="en-US" dirty="0"/>
          </a:p>
        </p:txBody>
      </p:sp>
    </p:spTree>
    <p:extLst>
      <p:ext uri="{BB962C8B-B14F-4D97-AF65-F5344CB8AC3E}">
        <p14:creationId xmlns:p14="http://schemas.microsoft.com/office/powerpoint/2010/main" val="28866425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一些其他的书</a:t>
            </a:r>
            <a:endParaRPr lang="zh-CN" altLang="en-US" dirty="0"/>
          </a:p>
        </p:txBody>
      </p:sp>
      <p:sp>
        <p:nvSpPr>
          <p:cNvPr id="3" name="内容占位符 2"/>
          <p:cNvSpPr>
            <a:spLocks noGrp="1"/>
          </p:cNvSpPr>
          <p:nvPr>
            <p:ph idx="1"/>
          </p:nvPr>
        </p:nvSpPr>
        <p:spPr>
          <a:xfrm>
            <a:off x="755576" y="1988840"/>
            <a:ext cx="7076747" cy="3992563"/>
          </a:xfrm>
        </p:spPr>
        <p:txBody>
          <a:bodyPr/>
          <a:lstStyle/>
          <a:p>
            <a:r>
              <a:rPr lang="zh-CN" altLang="en-US" dirty="0" smtClean="0">
                <a:latin typeface="Yuanti SC Light"/>
                <a:ea typeface="Heiti SC Light"/>
                <a:cs typeface="Yuanti SC Light"/>
              </a:rPr>
              <a:t>语言特性的书，选一个你最熟悉的语言看一下相关的书，例如</a:t>
            </a:r>
            <a:r>
              <a:rPr lang="en-US" altLang="zh-CN" dirty="0" smtClean="0">
                <a:latin typeface="Yuanti SC Light"/>
                <a:ea typeface="Heiti SC Light"/>
                <a:cs typeface="Yuanti SC Light"/>
              </a:rPr>
              <a:t>C++</a:t>
            </a:r>
            <a:r>
              <a:rPr lang="zh-CN" altLang="en-US" dirty="0" smtClean="0">
                <a:latin typeface="Yuanti SC Light"/>
                <a:ea typeface="Heiti SC Light"/>
                <a:cs typeface="Yuanti SC Light"/>
              </a:rPr>
              <a:t>：</a:t>
            </a:r>
            <a:r>
              <a:rPr lang="en-US" altLang="zh-CN" dirty="0" smtClean="0">
                <a:latin typeface="Yuanti SC Light"/>
                <a:ea typeface="Heiti SC Light"/>
                <a:cs typeface="Yuanti SC Light"/>
              </a:rPr>
              <a:t>C++ primer</a:t>
            </a:r>
            <a:r>
              <a:rPr lang="zh-CN" altLang="en-US" dirty="0" smtClean="0">
                <a:latin typeface="Yuanti SC Light"/>
                <a:ea typeface="Heiti SC Light"/>
                <a:cs typeface="Yuanti SC Light"/>
              </a:rPr>
              <a:t>，</a:t>
            </a:r>
            <a:r>
              <a:rPr lang="en-US" altLang="zh-CN" dirty="0" smtClean="0">
                <a:latin typeface="Yuanti SC Light"/>
                <a:ea typeface="Heiti SC Light"/>
                <a:cs typeface="Yuanti SC Light"/>
              </a:rPr>
              <a:t>Effective C++</a:t>
            </a:r>
            <a:r>
              <a:rPr lang="zh-CN" altLang="en-US" dirty="0" smtClean="0">
                <a:latin typeface="Yuanti SC Light"/>
                <a:ea typeface="Heiti SC Light"/>
                <a:cs typeface="Yuanti SC Light"/>
              </a:rPr>
              <a:t>，掌握它的语言特性，</a:t>
            </a:r>
            <a:r>
              <a:rPr lang="zh-CN" altLang="en-US" dirty="0" smtClean="0">
                <a:latin typeface="Yuanti SC Light"/>
                <a:ea typeface="Heiti SC Light"/>
                <a:cs typeface="Yuanti SC Light"/>
              </a:rPr>
              <a:t>考</a:t>
            </a:r>
            <a:r>
              <a:rPr lang="zh-CN" altLang="en-US" dirty="0" smtClean="0">
                <a:latin typeface="Yuanti SC Light"/>
                <a:ea typeface="Heiti SC Light"/>
                <a:cs typeface="Yuanti SC Light"/>
              </a:rPr>
              <a:t>得</a:t>
            </a:r>
            <a:r>
              <a:rPr lang="zh-CN" altLang="en-US" dirty="0" smtClean="0">
                <a:latin typeface="Yuanti SC Light"/>
                <a:ea typeface="Heiti SC Light"/>
                <a:cs typeface="Yuanti SC Light"/>
              </a:rPr>
              <a:t>挺</a:t>
            </a:r>
            <a:r>
              <a:rPr lang="zh-CN" altLang="en-US" dirty="0" smtClean="0">
                <a:latin typeface="Yuanti SC Light"/>
                <a:ea typeface="Heiti SC Light"/>
                <a:cs typeface="Yuanti SC Light"/>
              </a:rPr>
              <a:t>多的</a:t>
            </a:r>
            <a:endParaRPr lang="en-US" altLang="zh-CN" dirty="0" smtClean="0">
              <a:latin typeface="Yuanti SC Light"/>
              <a:ea typeface="Heiti SC Light"/>
              <a:cs typeface="Yuanti SC Light"/>
            </a:endParaRPr>
          </a:p>
          <a:p>
            <a:r>
              <a:rPr lang="zh-CN" altLang="en-US" dirty="0">
                <a:latin typeface="Yuanti SC Light"/>
                <a:ea typeface="Heiti SC Light"/>
                <a:cs typeface="Yuanti SC Light"/>
              </a:rPr>
              <a:t>设计</a:t>
            </a:r>
            <a:r>
              <a:rPr lang="zh-CN" altLang="en-US" dirty="0" smtClean="0">
                <a:latin typeface="Yuanti SC Light"/>
                <a:ea typeface="Heiti SC Light"/>
                <a:cs typeface="Yuanti SC Light"/>
              </a:rPr>
              <a:t>模式：问得不多，建议掌握单例模式，工厂模式，抽象工厂模式</a:t>
            </a:r>
            <a:endParaRPr lang="en-US" altLang="zh-CN" dirty="0" smtClean="0">
              <a:latin typeface="Yuanti SC Light"/>
              <a:ea typeface="Heiti SC Light"/>
              <a:cs typeface="Yuanti SC Light"/>
            </a:endParaRPr>
          </a:p>
          <a:p>
            <a:r>
              <a:rPr lang="zh-CN" altLang="en-US" dirty="0" smtClean="0">
                <a:latin typeface="Yuanti SC Light"/>
                <a:ea typeface="Heiti SC Light"/>
                <a:cs typeface="Yuanti SC Light"/>
              </a:rPr>
              <a:t>操作系统：线程、进程的区别；死锁问题；进程间通讯</a:t>
            </a:r>
            <a:r>
              <a:rPr lang="en-US" altLang="zh-CN" dirty="0" smtClean="0">
                <a:latin typeface="Yuanti SC Light"/>
                <a:ea typeface="Heiti SC Light"/>
                <a:cs typeface="Yuanti SC Light"/>
              </a:rPr>
              <a:t>(</a:t>
            </a:r>
            <a:r>
              <a:rPr lang="zh-CN" altLang="en-US" dirty="0" smtClean="0">
                <a:latin typeface="Yuanti SC Light"/>
                <a:ea typeface="Heiti SC Light"/>
                <a:cs typeface="Yuanti SC Light"/>
              </a:rPr>
              <a:t>生产者消费者问题，读者写者问题等等</a:t>
            </a:r>
            <a:r>
              <a:rPr lang="en-US" altLang="zh-CN" dirty="0" smtClean="0">
                <a:latin typeface="Yuanti SC Light"/>
                <a:ea typeface="Heiti SC Light"/>
                <a:cs typeface="Yuanti SC Light"/>
              </a:rPr>
              <a:t>)</a:t>
            </a:r>
            <a:r>
              <a:rPr lang="zh-CN" altLang="en-US" dirty="0" smtClean="0">
                <a:latin typeface="Yuanti SC Light"/>
                <a:ea typeface="Heiti SC Light"/>
                <a:cs typeface="Yuanti SC Light"/>
              </a:rPr>
              <a:t>等</a:t>
            </a:r>
            <a:r>
              <a:rPr lang="zh-CN" altLang="en-US" dirty="0" smtClean="0">
                <a:latin typeface="Yuanti SC Light"/>
                <a:ea typeface="Heiti SC Light"/>
                <a:cs typeface="Yuanti SC Light"/>
              </a:rPr>
              <a:t>等</a:t>
            </a:r>
            <a:endParaRPr lang="en-US" altLang="zh-CN" dirty="0" smtClean="0">
              <a:latin typeface="Yuanti SC Light"/>
              <a:ea typeface="Heiti SC Light"/>
              <a:cs typeface="Yuanti SC Light"/>
            </a:endParaRPr>
          </a:p>
        </p:txBody>
      </p:sp>
    </p:spTree>
    <p:extLst>
      <p:ext uri="{BB962C8B-B14F-4D97-AF65-F5344CB8AC3E}">
        <p14:creationId xmlns:p14="http://schemas.microsoft.com/office/powerpoint/2010/main" val="335081645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一些其他的书</a:t>
            </a:r>
            <a:endParaRPr lang="zh-CN" altLang="en-US" dirty="0"/>
          </a:p>
        </p:txBody>
      </p:sp>
      <p:sp>
        <p:nvSpPr>
          <p:cNvPr id="3" name="内容占位符 2"/>
          <p:cNvSpPr>
            <a:spLocks noGrp="1"/>
          </p:cNvSpPr>
          <p:nvPr>
            <p:ph idx="1"/>
          </p:nvPr>
        </p:nvSpPr>
        <p:spPr>
          <a:xfrm>
            <a:off x="539552" y="2060848"/>
            <a:ext cx="7076747" cy="3992563"/>
          </a:xfrm>
        </p:spPr>
        <p:txBody>
          <a:bodyPr/>
          <a:lstStyle/>
          <a:p>
            <a:r>
              <a:rPr lang="zh-CN" altLang="en-US" dirty="0" smtClean="0"/>
              <a:t>计算机网络：</a:t>
            </a:r>
            <a:r>
              <a:rPr lang="en-US" altLang="zh-CN" dirty="0" smtClean="0"/>
              <a:t>OSI </a:t>
            </a:r>
            <a:r>
              <a:rPr lang="zh-CN" altLang="en-US" dirty="0" smtClean="0"/>
              <a:t>七层网络协议和</a:t>
            </a:r>
            <a:r>
              <a:rPr lang="en-US" altLang="zh-CN" dirty="0" smtClean="0"/>
              <a:t>TCP/IP</a:t>
            </a:r>
            <a:r>
              <a:rPr lang="zh-CN" altLang="en-US" dirty="0" smtClean="0"/>
              <a:t>五层协议</a:t>
            </a:r>
            <a:r>
              <a:rPr lang="en-US" altLang="zh-CN" dirty="0" smtClean="0"/>
              <a:t>，TCP</a:t>
            </a:r>
            <a:r>
              <a:rPr lang="zh-CN" altLang="en-US" dirty="0" smtClean="0"/>
              <a:t>协议，三次握手，四次挥手，可靠性，拥塞控制机制等等。</a:t>
            </a:r>
            <a:endParaRPr lang="en-US" altLang="zh-CN" dirty="0" smtClean="0"/>
          </a:p>
          <a:p>
            <a:r>
              <a:rPr lang="zh-CN" altLang="en-US" dirty="0" smtClean="0"/>
              <a:t>分布式</a:t>
            </a:r>
            <a:r>
              <a:rPr lang="zh-CN" altLang="en-US" dirty="0" smtClean="0"/>
              <a:t>：</a:t>
            </a:r>
            <a:r>
              <a:rPr lang="en-US" altLang="zh-CN" dirty="0" smtClean="0"/>
              <a:t>map-reduce</a:t>
            </a:r>
            <a:r>
              <a:rPr lang="zh-CN" altLang="en-US" dirty="0" smtClean="0"/>
              <a:t>的框架，找几个经典的问题，例如矩阵乘法的</a:t>
            </a:r>
            <a:r>
              <a:rPr lang="en-US" altLang="zh-CN" dirty="0" smtClean="0"/>
              <a:t>map-</a:t>
            </a:r>
            <a:r>
              <a:rPr lang="en-US" altLang="zh-CN" dirty="0" err="1" smtClean="0"/>
              <a:t>recude</a:t>
            </a:r>
            <a:r>
              <a:rPr lang="zh-CN" altLang="en-US" dirty="0" smtClean="0"/>
              <a:t>过程等等；</a:t>
            </a:r>
            <a:r>
              <a:rPr lang="en-US" altLang="zh-CN" dirty="0" smtClean="0"/>
              <a:t>SPARK</a:t>
            </a:r>
            <a:r>
              <a:rPr lang="zh-CN" altLang="en-US" dirty="0" smtClean="0"/>
              <a:t>知道是加分项，不知道也无所谓</a:t>
            </a:r>
            <a:endParaRPr lang="en-US" altLang="zh-CN" dirty="0" smtClean="0"/>
          </a:p>
        </p:txBody>
      </p:sp>
    </p:spTree>
    <p:extLst>
      <p:ext uri="{BB962C8B-B14F-4D97-AF65-F5344CB8AC3E}">
        <p14:creationId xmlns:p14="http://schemas.microsoft.com/office/powerpoint/2010/main" val="4063050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47664" y="548680"/>
            <a:ext cx="2274982" cy="923330"/>
          </a:xfrm>
          <a:prstGeom prst="rect">
            <a:avLst/>
          </a:prstGeom>
          <a:noFill/>
        </p:spPr>
        <p:txBody>
          <a:bodyPr wrap="none" lIns="91440" tIns="45720" rIns="91440" bIns="45720">
            <a:spAutoFit/>
          </a:bodyPr>
          <a:lstStyle/>
          <a:p>
            <a:pPr algn="ctr"/>
            <a:r>
              <a:rPr lang="zh-CN" alt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关于我</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矩形 2"/>
          <p:cNvSpPr/>
          <p:nvPr/>
        </p:nvSpPr>
        <p:spPr>
          <a:xfrm>
            <a:off x="1187624" y="2060848"/>
            <a:ext cx="6552728" cy="4401205"/>
          </a:xfrm>
          <a:prstGeom prst="rect">
            <a:avLst/>
          </a:prstGeom>
        </p:spPr>
        <p:txBody>
          <a:bodyPr wrap="square">
            <a:spAutoFit/>
          </a:bodyPr>
          <a:lstStyle/>
          <a:p>
            <a:r>
              <a:rPr lang="en-US" altLang="zh-CN" sz="2000" dirty="0" smtClean="0">
                <a:latin typeface="Heiti SC Light"/>
                <a:ea typeface="Heiti SC Light"/>
                <a:cs typeface="Heiti SC Light"/>
              </a:rPr>
              <a:t>1</a:t>
            </a:r>
            <a:r>
              <a:rPr lang="en-US" altLang="zh-CN" sz="2000" dirty="0" smtClean="0">
                <a:latin typeface="Heiti SC Light"/>
                <a:ea typeface="Heiti SC Light"/>
                <a:cs typeface="Heiti SC Light"/>
              </a:rPr>
              <a:t>3</a:t>
            </a:r>
            <a:r>
              <a:rPr lang="zh-CN" altLang="en-US" sz="2000" dirty="0" smtClean="0">
                <a:latin typeface="Heiti SC Light"/>
                <a:ea typeface="Heiti SC Light"/>
                <a:cs typeface="Heiti SC Light"/>
              </a:rPr>
              <a:t>级硕士，</a:t>
            </a:r>
            <a:r>
              <a:rPr lang="zh-CN" altLang="en-US" sz="2000" dirty="0" smtClean="0">
                <a:latin typeface="Heiti SC Light"/>
                <a:ea typeface="Heiti SC Light"/>
                <a:cs typeface="Heiti SC Light"/>
              </a:rPr>
              <a:t>网络数据与科学实验室</a:t>
            </a:r>
            <a:endParaRPr lang="en-US" altLang="zh-CN" sz="2000" dirty="0" smtClean="0">
              <a:latin typeface="Heiti SC Light"/>
              <a:ea typeface="Heiti SC Light"/>
              <a:cs typeface="Heiti SC Light"/>
            </a:endParaRPr>
          </a:p>
          <a:p>
            <a:endParaRPr lang="en-US" altLang="zh-CN" sz="2000" dirty="0">
              <a:latin typeface="Heiti SC Light"/>
              <a:ea typeface="Heiti SC Light"/>
              <a:cs typeface="Heiti SC Light"/>
            </a:endParaRPr>
          </a:p>
          <a:p>
            <a:r>
              <a:rPr lang="zh-CN" altLang="en-US" sz="2000" dirty="0" smtClean="0">
                <a:latin typeface="Heiti SC Light"/>
                <a:ea typeface="Heiti SC Light"/>
                <a:cs typeface="Heiti SC Light"/>
              </a:rPr>
              <a:t> </a:t>
            </a:r>
            <a:r>
              <a:rPr lang="zh-CN" altLang="en-US" sz="2000" dirty="0" smtClean="0">
                <a:latin typeface="Heiti SC Light"/>
                <a:ea typeface="Heiti SC Light"/>
                <a:cs typeface="Heiti SC Light"/>
              </a:rPr>
              <a:t>方向</a:t>
            </a:r>
            <a:r>
              <a:rPr lang="zh-CN" altLang="en-US" sz="2000" dirty="0">
                <a:latin typeface="Heiti SC Light"/>
                <a:ea typeface="Heiti SC Light"/>
                <a:cs typeface="Heiti SC Light"/>
              </a:rPr>
              <a:t>：互联网</a:t>
            </a:r>
            <a:r>
              <a:rPr lang="zh-CN" altLang="en-US" sz="2000" dirty="0" smtClean="0">
                <a:latin typeface="Heiti SC Light"/>
                <a:ea typeface="Heiti SC Light"/>
                <a:cs typeface="Heiti SC Light"/>
              </a:rPr>
              <a:t>公司</a:t>
            </a:r>
            <a:endParaRPr lang="en-US" altLang="zh-CN" sz="2000" dirty="0" smtClean="0">
              <a:latin typeface="Heiti SC Light"/>
              <a:ea typeface="Heiti SC Light"/>
              <a:cs typeface="Heiti SC Light"/>
            </a:endParaRPr>
          </a:p>
          <a:p>
            <a:endParaRPr lang="en-US" altLang="zh-CN" sz="2000" dirty="0" smtClean="0">
              <a:latin typeface="Heiti SC Light"/>
              <a:ea typeface="Heiti SC Light"/>
              <a:cs typeface="Heiti SC Light"/>
            </a:endParaRPr>
          </a:p>
          <a:p>
            <a:r>
              <a:rPr lang="zh-CN" altLang="en-US" sz="2000" dirty="0" smtClean="0">
                <a:latin typeface="Heiti SC Light"/>
                <a:ea typeface="Heiti SC Light"/>
                <a:cs typeface="Heiti SC Light"/>
              </a:rPr>
              <a:t>求职方向：机器学习方向，数据挖掘方向</a:t>
            </a:r>
            <a:endParaRPr lang="en-US" altLang="zh-CN" sz="2000" dirty="0" smtClean="0">
              <a:latin typeface="Heiti SC Light"/>
              <a:ea typeface="Heiti SC Light"/>
              <a:cs typeface="Heiti SC Light"/>
            </a:endParaRPr>
          </a:p>
          <a:p>
            <a:endParaRPr lang="en-US" altLang="zh-CN" sz="2000" dirty="0">
              <a:latin typeface="Heiti SC Light"/>
              <a:ea typeface="Heiti SC Light"/>
              <a:cs typeface="Heiti SC Light"/>
            </a:endParaRPr>
          </a:p>
          <a:p>
            <a:r>
              <a:rPr lang="en-US" altLang="zh-CN" sz="2000" dirty="0">
                <a:latin typeface="Heiti SC Light"/>
                <a:ea typeface="Heiti SC Light"/>
                <a:cs typeface="Heiti SC Light"/>
              </a:rPr>
              <a:t>Offer: </a:t>
            </a:r>
            <a:r>
              <a:rPr lang="zh-CN" altLang="en-US" sz="2000" dirty="0" smtClean="0">
                <a:solidFill>
                  <a:srgbClr val="0000FF"/>
                </a:solidFill>
                <a:latin typeface="Heiti SC Medium"/>
                <a:ea typeface="Heiti SC Medium"/>
                <a:cs typeface="Heiti SC Medium"/>
              </a:rPr>
              <a:t>微软</a:t>
            </a:r>
            <a:r>
              <a:rPr lang="zh-CN" altLang="en-US" sz="2000" dirty="0" smtClean="0">
                <a:solidFill>
                  <a:srgbClr val="0000FF"/>
                </a:solidFill>
                <a:latin typeface="Heiti SC Medium"/>
                <a:ea typeface="Heiti SC Medium"/>
                <a:cs typeface="Heiti SC Medium"/>
              </a:rPr>
              <a:t>，</a:t>
            </a:r>
            <a:r>
              <a:rPr lang="zh-CN" altLang="en-US" sz="2000" dirty="0" smtClean="0">
                <a:solidFill>
                  <a:srgbClr val="0000FF"/>
                </a:solidFill>
                <a:latin typeface="Heiti SC Medium"/>
                <a:ea typeface="Heiti SC Medium"/>
                <a:cs typeface="Heiti SC Medium"/>
              </a:rPr>
              <a:t>百度</a:t>
            </a:r>
            <a:r>
              <a:rPr lang="zh-CN" altLang="en-US" sz="2000" dirty="0" smtClean="0">
                <a:solidFill>
                  <a:srgbClr val="0000FF"/>
                </a:solidFill>
                <a:latin typeface="Heiti SC Medium"/>
                <a:ea typeface="Heiti SC Medium"/>
                <a:cs typeface="Heiti SC Medium"/>
              </a:rPr>
              <a:t>，</a:t>
            </a:r>
            <a:r>
              <a:rPr lang="en-US" altLang="en-US" sz="2000" dirty="0" smtClean="0">
                <a:solidFill>
                  <a:srgbClr val="0000FF"/>
                </a:solidFill>
                <a:latin typeface="Heiti SC Medium"/>
                <a:ea typeface="Heiti SC Medium"/>
                <a:cs typeface="Heiti SC Medium"/>
              </a:rPr>
              <a:t>宜信大数据</a:t>
            </a:r>
            <a:r>
              <a:rPr lang="zh-CN" altLang="en-US" sz="2000" dirty="0" smtClean="0">
                <a:solidFill>
                  <a:srgbClr val="0000FF"/>
                </a:solidFill>
                <a:latin typeface="Heiti SC Medium"/>
                <a:ea typeface="Heiti SC Medium"/>
                <a:cs typeface="Heiti SC Medium"/>
              </a:rPr>
              <a:t>，</a:t>
            </a:r>
            <a:r>
              <a:rPr lang="zh-CN" altLang="en-US" sz="2000" dirty="0" smtClean="0">
                <a:solidFill>
                  <a:srgbClr val="0000FF"/>
                </a:solidFill>
                <a:latin typeface="Heiti SC Medium"/>
                <a:ea typeface="Heiti SC Medium"/>
                <a:cs typeface="Heiti SC Medium"/>
              </a:rPr>
              <a:t>有道</a:t>
            </a:r>
            <a:r>
              <a:rPr lang="zh-CN" altLang="en-US" sz="2000" dirty="0" smtClean="0">
                <a:solidFill>
                  <a:srgbClr val="0000FF"/>
                </a:solidFill>
                <a:latin typeface="Heiti SC Medium"/>
                <a:ea typeface="Heiti SC Medium"/>
                <a:cs typeface="Heiti SC Medium"/>
              </a:rPr>
              <a:t>，</a:t>
            </a:r>
            <a:r>
              <a:rPr lang="zh-CN" altLang="en-US" sz="2000" dirty="0" smtClean="0">
                <a:solidFill>
                  <a:srgbClr val="0000FF"/>
                </a:solidFill>
                <a:latin typeface="Heiti SC Medium"/>
                <a:ea typeface="Heiti SC Medium"/>
                <a:cs typeface="Heiti SC Medium"/>
              </a:rPr>
              <a:t>搜狗，京东，</a:t>
            </a:r>
            <a:endParaRPr lang="en-US" altLang="zh-CN" sz="2000" dirty="0" smtClean="0">
              <a:solidFill>
                <a:srgbClr val="0000FF"/>
              </a:solidFill>
              <a:latin typeface="Heiti SC Medium"/>
              <a:ea typeface="Heiti SC Medium"/>
              <a:cs typeface="Heiti SC Medium"/>
            </a:endParaRPr>
          </a:p>
          <a:p>
            <a:r>
              <a:rPr lang="zh-CN" altLang="en-US" sz="2000" dirty="0" smtClean="0">
                <a:solidFill>
                  <a:srgbClr val="0000FF"/>
                </a:solidFill>
                <a:latin typeface="Heiti SC Medium"/>
                <a:ea typeface="Heiti SC Medium"/>
                <a:cs typeface="Heiti SC Medium"/>
              </a:rPr>
              <a:t>            美团，</a:t>
            </a:r>
            <a:r>
              <a:rPr lang="en-US" altLang="zh-CN" sz="2000" dirty="0" smtClean="0">
                <a:solidFill>
                  <a:srgbClr val="0000FF"/>
                </a:solidFill>
                <a:latin typeface="Heiti SC Medium"/>
                <a:ea typeface="Heiti SC Medium"/>
                <a:cs typeface="Heiti SC Medium"/>
              </a:rPr>
              <a:t>WAP</a:t>
            </a:r>
            <a:r>
              <a:rPr lang="zh-CN" altLang="en-US" sz="2000" dirty="0" smtClean="0">
                <a:solidFill>
                  <a:srgbClr val="0000FF"/>
                </a:solidFill>
                <a:latin typeface="Heiti SC Medium"/>
                <a:ea typeface="Heiti SC Medium"/>
                <a:cs typeface="Heiti SC Medium"/>
              </a:rPr>
              <a:t>            </a:t>
            </a:r>
            <a:endParaRPr lang="en-US" altLang="zh-CN" sz="2000" dirty="0" smtClean="0">
              <a:solidFill>
                <a:srgbClr val="0000FF"/>
              </a:solidFill>
              <a:latin typeface="Heiti SC Medium"/>
              <a:ea typeface="Heiti SC Medium"/>
              <a:cs typeface="Heiti SC Medium"/>
            </a:endParaRPr>
          </a:p>
          <a:p>
            <a:endParaRPr lang="en-US" altLang="zh-CN" sz="2000" dirty="0" smtClean="0">
              <a:latin typeface="Heiti SC Light"/>
              <a:ea typeface="Heiti SC Light"/>
              <a:cs typeface="Heiti SC Light"/>
            </a:endParaRPr>
          </a:p>
          <a:p>
            <a:r>
              <a:rPr lang="zh-CN" altLang="en-US" sz="2000" dirty="0" smtClean="0">
                <a:latin typeface="Heiti SC Light"/>
                <a:ea typeface="Heiti SC Light"/>
                <a:cs typeface="Heiti SC Light"/>
              </a:rPr>
              <a:t>电话：</a:t>
            </a:r>
            <a:r>
              <a:rPr lang="en-US" altLang="zh-CN" sz="2000" dirty="0" smtClean="0">
                <a:latin typeface="Heiti SC Light"/>
                <a:ea typeface="Heiti SC Light"/>
                <a:cs typeface="Heiti SC Light"/>
              </a:rPr>
              <a:t>15510115992</a:t>
            </a:r>
            <a:endParaRPr lang="en-US" altLang="zh-CN" sz="2000" dirty="0">
              <a:latin typeface="Heiti SC Light"/>
              <a:ea typeface="Heiti SC Light"/>
              <a:cs typeface="Heiti SC Light"/>
            </a:endParaRPr>
          </a:p>
          <a:p>
            <a:endParaRPr lang="en-US" altLang="zh-CN" sz="2000" dirty="0" smtClean="0">
              <a:latin typeface="Heiti SC Light"/>
              <a:ea typeface="Heiti SC Light"/>
              <a:cs typeface="Heiti SC Light"/>
            </a:endParaRPr>
          </a:p>
          <a:p>
            <a:r>
              <a:rPr lang="zh-CN" altLang="en-US" sz="2000" dirty="0" smtClean="0">
                <a:latin typeface="Heiti SC Light"/>
                <a:ea typeface="Heiti SC Light"/>
                <a:cs typeface="Heiti SC Light"/>
              </a:rPr>
              <a:t>邮箱：</a:t>
            </a:r>
            <a:r>
              <a:rPr lang="zh-CN" altLang="zh-CN" sz="2000" dirty="0" smtClean="0">
                <a:latin typeface="Heiti SC Light"/>
                <a:ea typeface="Heiti SC Light"/>
                <a:cs typeface="Heiti SC Light"/>
                <a:hlinkClick r:id="rId3"/>
              </a:rPr>
              <a:t>1</a:t>
            </a:r>
            <a:r>
              <a:rPr lang="en-US" altLang="zh-CN" sz="2000" dirty="0" smtClean="0">
                <a:latin typeface="Heiti SC Light"/>
                <a:ea typeface="Heiti SC Light"/>
                <a:cs typeface="Heiti SC Light"/>
                <a:hlinkClick r:id="rId3"/>
              </a:rPr>
              <a:t>195116548</a:t>
            </a:r>
            <a:r>
              <a:rPr lang="en-US" altLang="zh-CN" sz="2000" dirty="0" smtClean="0">
                <a:latin typeface="Heiti SC Light"/>
                <a:ea typeface="Heiti SC Light"/>
                <a:cs typeface="Heiti SC Light"/>
                <a:hlinkClick r:id="rId3"/>
              </a:rPr>
              <a:t>@qq.com</a:t>
            </a:r>
            <a:endParaRPr lang="en-US" altLang="zh-CN" sz="2000" dirty="0" smtClean="0">
              <a:latin typeface="Heiti SC Light"/>
              <a:ea typeface="Heiti SC Light"/>
              <a:cs typeface="Heiti SC Light"/>
            </a:endParaRPr>
          </a:p>
          <a:p>
            <a:endParaRPr lang="en-US" altLang="zh-CN" sz="2000" dirty="0">
              <a:latin typeface="Heiti SC Light"/>
              <a:ea typeface="Heiti SC Light"/>
              <a:cs typeface="Heiti SC Light"/>
            </a:endParaRPr>
          </a:p>
          <a:p>
            <a:r>
              <a:rPr lang="zh-CN" altLang="en-US" sz="2000" dirty="0" smtClean="0">
                <a:latin typeface="Heiti SC Light"/>
                <a:ea typeface="Heiti SC Light"/>
                <a:cs typeface="Heiti SC Light"/>
              </a:rPr>
              <a:t>本科：哈尔滨工业大学 软件学院</a:t>
            </a:r>
            <a:endParaRPr lang="zh-CN" altLang="en-US" sz="2000" dirty="0">
              <a:latin typeface="Heiti SC Light"/>
              <a:ea typeface="Heiti SC Light"/>
              <a:cs typeface="Heiti SC Light"/>
            </a:endParaRPr>
          </a:p>
        </p:txBody>
      </p:sp>
    </p:spTree>
    <p:extLst>
      <p:ext uri="{BB962C8B-B14F-4D97-AF65-F5344CB8AC3E}">
        <p14:creationId xmlns:p14="http://schemas.microsoft.com/office/powerpoint/2010/main" val="34444562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想想自己到底适合从事哪个方向？？</a:t>
            </a:r>
            <a:endParaRPr kumimoji="1" lang="zh-CN" altLang="en-US" dirty="0"/>
          </a:p>
        </p:txBody>
      </p:sp>
      <p:sp>
        <p:nvSpPr>
          <p:cNvPr id="3" name="内容占位符 2"/>
          <p:cNvSpPr>
            <a:spLocks noGrp="1"/>
          </p:cNvSpPr>
          <p:nvPr>
            <p:ph idx="1"/>
          </p:nvPr>
        </p:nvSpPr>
        <p:spPr>
          <a:xfrm>
            <a:off x="755576" y="1988840"/>
            <a:ext cx="7076747" cy="3992563"/>
          </a:xfrm>
        </p:spPr>
        <p:txBody>
          <a:bodyPr/>
          <a:lstStyle/>
          <a:p>
            <a:r>
              <a:rPr kumimoji="1" lang="zh-CN" altLang="en-US" dirty="0" smtClean="0">
                <a:latin typeface="Heiti SC Light"/>
                <a:ea typeface="Heiti SC Light"/>
                <a:cs typeface="Heiti SC Light"/>
              </a:rPr>
              <a:t>每个公司都会有很多的岗位，哪些是适合你的</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我在求职的过程中投递的所有岗位都是一致的，都是和机器学习岗位相关的</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提前想好自己适合做开发，还是喜欢做算法，还是喜欢做平台架构等等，很重要</a:t>
            </a:r>
            <a:endParaRPr kumimoji="1" lang="zh-CN" altLang="en-US" dirty="0">
              <a:latin typeface="Heiti SC Light"/>
              <a:ea typeface="Heiti SC Light"/>
              <a:cs typeface="Heiti SC Light"/>
            </a:endParaRPr>
          </a:p>
        </p:txBody>
      </p:sp>
    </p:spTree>
    <p:extLst>
      <p:ext uri="{BB962C8B-B14F-4D97-AF65-F5344CB8AC3E}">
        <p14:creationId xmlns:p14="http://schemas.microsoft.com/office/powerpoint/2010/main" val="17375678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聊聊微软面试那点事？</a:t>
            </a:r>
            <a:endParaRPr kumimoji="1" lang="zh-CN" altLang="en-US" dirty="0"/>
          </a:p>
        </p:txBody>
      </p:sp>
      <p:sp>
        <p:nvSpPr>
          <p:cNvPr id="3" name="内容占位符 2"/>
          <p:cNvSpPr>
            <a:spLocks noGrp="1"/>
          </p:cNvSpPr>
          <p:nvPr>
            <p:ph idx="1"/>
          </p:nvPr>
        </p:nvSpPr>
        <p:spPr>
          <a:xfrm>
            <a:off x="899592" y="1988840"/>
            <a:ext cx="7076747" cy="3992563"/>
          </a:xfrm>
        </p:spPr>
        <p:txBody>
          <a:bodyPr/>
          <a:lstStyle/>
          <a:p>
            <a:r>
              <a:rPr kumimoji="1" lang="zh-CN" altLang="en-US" dirty="0" smtClean="0">
                <a:latin typeface="Heiti SC Light"/>
                <a:ea typeface="Heiti SC Light"/>
                <a:cs typeface="Heiti SC Light"/>
              </a:rPr>
              <a:t>哇哇，微软好高大上哦</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哇哇，微软工资有点高诶</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哇哇，微软是养老的，好轻松的</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哇哇，微软好像都能解决户口呢</a:t>
            </a:r>
            <a:endParaRPr kumimoji="1" lang="zh-CN" altLang="en-US" dirty="0">
              <a:latin typeface="Heiti SC Light"/>
              <a:ea typeface="Heiti SC Light"/>
              <a:cs typeface="Heiti SC Light"/>
            </a:endParaRPr>
          </a:p>
        </p:txBody>
      </p:sp>
      <p:pic>
        <p:nvPicPr>
          <p:cNvPr id="5" name="图片 4" descr="议论.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4509120"/>
            <a:ext cx="3733267" cy="1628800"/>
          </a:xfrm>
          <a:prstGeom prst="rect">
            <a:avLst/>
          </a:prstGeom>
        </p:spPr>
      </p:pic>
    </p:spTree>
    <p:extLst>
      <p:ext uri="{BB962C8B-B14F-4D97-AF65-F5344CB8AC3E}">
        <p14:creationId xmlns:p14="http://schemas.microsoft.com/office/powerpoint/2010/main" val="21826478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拒绝标签</a:t>
            </a:r>
            <a:endParaRPr kumimoji="1" lang="zh-CN" altLang="en-US" dirty="0"/>
          </a:p>
        </p:txBody>
      </p:sp>
      <p:sp>
        <p:nvSpPr>
          <p:cNvPr id="3" name="内容占位符 2"/>
          <p:cNvSpPr>
            <a:spLocks noGrp="1"/>
          </p:cNvSpPr>
          <p:nvPr>
            <p:ph idx="1"/>
          </p:nvPr>
        </p:nvSpPr>
        <p:spPr>
          <a:xfrm>
            <a:off x="1115616" y="1988840"/>
            <a:ext cx="7076747" cy="3992563"/>
          </a:xfrm>
        </p:spPr>
        <p:txBody>
          <a:bodyPr/>
          <a:lstStyle/>
          <a:p>
            <a:r>
              <a:rPr kumimoji="1" lang="zh-CN" altLang="en-US" dirty="0" smtClean="0">
                <a:latin typeface="Heiti SC Light"/>
                <a:ea typeface="Heiti SC Light"/>
                <a:cs typeface="Heiti SC Light"/>
              </a:rPr>
              <a:t>微软可以说是一个平台</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微软可以解决很大比例的户口，但是越来遇难，貌似今年的形式相对较严峻，内部消息，相对其他公司还是好太多</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微软并不轻松，但加班很少</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可以有出国机会，美国项目要你就可以过去</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微软是一个技术氛围很不错的团体</a:t>
            </a:r>
            <a:endParaRPr kumimoji="1" lang="zh-CN" altLang="en-US" dirty="0">
              <a:latin typeface="Heiti SC Light"/>
              <a:ea typeface="Heiti SC Light"/>
              <a:cs typeface="Heiti SC Light"/>
            </a:endParaRPr>
          </a:p>
        </p:txBody>
      </p:sp>
    </p:spTree>
    <p:extLst>
      <p:ext uri="{BB962C8B-B14F-4D97-AF65-F5344CB8AC3E}">
        <p14:creationId xmlns:p14="http://schemas.microsoft.com/office/powerpoint/2010/main" val="19894444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聊聊微软面试那点事？</a:t>
            </a:r>
            <a:endParaRPr kumimoji="1" lang="zh-CN" altLang="en-US" dirty="0"/>
          </a:p>
        </p:txBody>
      </p:sp>
      <p:sp>
        <p:nvSpPr>
          <p:cNvPr id="3" name="内容占位符 2"/>
          <p:cNvSpPr>
            <a:spLocks noGrp="1"/>
          </p:cNvSpPr>
          <p:nvPr>
            <p:ph idx="1"/>
          </p:nvPr>
        </p:nvSpPr>
        <p:spPr>
          <a:xfrm>
            <a:off x="899592" y="1988840"/>
            <a:ext cx="7076747" cy="3992563"/>
          </a:xfrm>
        </p:spPr>
        <p:txBody>
          <a:bodyPr/>
          <a:lstStyle/>
          <a:p>
            <a:r>
              <a:rPr kumimoji="1" lang="zh-CN" altLang="en-US" dirty="0" smtClean="0">
                <a:latin typeface="Heiti SC Light"/>
                <a:ea typeface="Heiti SC Light"/>
                <a:cs typeface="Heiti SC Light"/>
              </a:rPr>
              <a:t>校招总共有两次面试，每次面试都会进行两轮</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每一轮面试都是</a:t>
            </a:r>
            <a:r>
              <a:rPr kumimoji="1" lang="en-US" altLang="zh-CN" dirty="0" smtClean="0">
                <a:latin typeface="Heiti SC Light"/>
                <a:ea typeface="Heiti SC Light"/>
                <a:cs typeface="Heiti SC Light"/>
              </a:rPr>
              <a:t>45</a:t>
            </a:r>
            <a:r>
              <a:rPr kumimoji="1" lang="zh-CN" altLang="en-US" dirty="0" smtClean="0">
                <a:latin typeface="Heiti SC Light"/>
                <a:ea typeface="Heiti SC Light"/>
                <a:cs typeface="Heiti SC Light"/>
              </a:rPr>
              <a:t>分钟左右</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第一轮第二轮面试基本上都是当场写代码会涉及到一些简历上的东西</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由于我投的是机器学习岗位，所有会涉及一些这方面的问题，跟我面试方向不一致的可以忽略</a:t>
            </a:r>
            <a:endParaRPr kumimoji="1" lang="en-US" altLang="zh-CN" dirty="0" smtClean="0">
              <a:latin typeface="Heiti SC Light"/>
              <a:ea typeface="Heiti SC Light"/>
              <a:cs typeface="Heiti SC Light"/>
            </a:endParaRPr>
          </a:p>
          <a:p>
            <a:pPr marL="0" indent="0">
              <a:buNone/>
            </a:pPr>
            <a:endParaRPr kumimoji="1" lang="en-US" altLang="zh-CN" dirty="0" smtClean="0"/>
          </a:p>
        </p:txBody>
      </p:sp>
      <p:pic>
        <p:nvPicPr>
          <p:cNvPr id="6" name="图片 5" descr="面试.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5081661"/>
            <a:ext cx="2915816" cy="1786851"/>
          </a:xfrm>
          <a:prstGeom prst="rect">
            <a:avLst/>
          </a:prstGeom>
        </p:spPr>
      </p:pic>
    </p:spTree>
    <p:extLst>
      <p:ext uri="{BB962C8B-B14F-4D97-AF65-F5344CB8AC3E}">
        <p14:creationId xmlns:p14="http://schemas.microsoft.com/office/powerpoint/2010/main" val="41042193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聊聊微软面试那点事？</a:t>
            </a:r>
            <a:endParaRPr kumimoji="1" lang="zh-CN" altLang="en-US" dirty="0"/>
          </a:p>
        </p:txBody>
      </p:sp>
      <p:sp>
        <p:nvSpPr>
          <p:cNvPr id="3" name="内容占位符 2"/>
          <p:cNvSpPr>
            <a:spLocks noGrp="1"/>
          </p:cNvSpPr>
          <p:nvPr>
            <p:ph idx="1"/>
          </p:nvPr>
        </p:nvSpPr>
        <p:spPr>
          <a:xfrm>
            <a:off x="899592" y="1988840"/>
            <a:ext cx="7076747" cy="3992563"/>
          </a:xfrm>
        </p:spPr>
        <p:txBody>
          <a:bodyPr/>
          <a:lstStyle/>
          <a:p>
            <a:r>
              <a:rPr kumimoji="1" lang="zh-CN" altLang="en-US" dirty="0" smtClean="0">
                <a:latin typeface="Heiti SC Light"/>
                <a:ea typeface="Heiti SC Light"/>
                <a:cs typeface="Heiti SC Light"/>
              </a:rPr>
              <a:t>面试的时候题目有简单的有难的</a:t>
            </a:r>
            <a:endParaRPr kumimoji="1" lang="en-US" altLang="zh-CN" dirty="0">
              <a:latin typeface="Heiti SC Light"/>
              <a:ea typeface="Heiti SC Light"/>
              <a:cs typeface="Heiti SC Light"/>
            </a:endParaRPr>
          </a:p>
          <a:p>
            <a:r>
              <a:rPr kumimoji="1" lang="zh-CN" altLang="en-US" dirty="0" smtClean="0">
                <a:latin typeface="Heiti SC Light"/>
                <a:ea typeface="Heiti SC Light"/>
                <a:cs typeface="Heiti SC Light"/>
              </a:rPr>
              <a:t>很多都是来自</a:t>
            </a:r>
            <a:r>
              <a:rPr kumimoji="1" lang="zh-CN" altLang="zh-CN" dirty="0">
                <a:latin typeface="Heiti SC Light"/>
                <a:ea typeface="Heiti SC Light"/>
                <a:cs typeface="Heiti SC Light"/>
              </a:rPr>
              <a:t>L</a:t>
            </a:r>
            <a:r>
              <a:rPr kumimoji="1" lang="en-US" altLang="zh-CN" dirty="0" err="1" smtClean="0">
                <a:latin typeface="Heiti SC Light"/>
                <a:ea typeface="Heiti SC Light"/>
                <a:cs typeface="Heiti SC Light"/>
              </a:rPr>
              <a:t>eetcode</a:t>
            </a:r>
            <a:r>
              <a:rPr kumimoji="1" lang="zh-CN" altLang="en-US" dirty="0" smtClean="0">
                <a:latin typeface="Heiti SC Light"/>
                <a:ea typeface="Heiti SC Light"/>
                <a:cs typeface="Heiti SC Light"/>
              </a:rPr>
              <a:t>上的，有</a:t>
            </a:r>
            <a:r>
              <a:rPr kumimoji="1" lang="en-US" altLang="zh-CN" dirty="0" smtClean="0">
                <a:latin typeface="Heiti SC Light"/>
                <a:ea typeface="Heiti SC Light"/>
                <a:cs typeface="Heiti SC Light"/>
              </a:rPr>
              <a:t>hard</a:t>
            </a:r>
            <a:r>
              <a:rPr kumimoji="1" lang="zh-CN" altLang="en-US" dirty="0" smtClean="0">
                <a:latin typeface="Heiti SC Light"/>
                <a:ea typeface="Heiti SC Light"/>
                <a:cs typeface="Heiti SC Light"/>
              </a:rPr>
              <a:t>题</a:t>
            </a:r>
            <a:r>
              <a:rPr kumimoji="1" lang="zh-CN" altLang="zh-CN" dirty="0" smtClean="0">
                <a:latin typeface="Heiti SC Light"/>
                <a:ea typeface="Heiti SC Light"/>
                <a:cs typeface="Heiti SC Light"/>
              </a:rPr>
              <a:t>，</a:t>
            </a:r>
            <a:r>
              <a:rPr kumimoji="1" lang="zh-CN" altLang="en-US" dirty="0" smtClean="0">
                <a:latin typeface="Heiti SC Light"/>
                <a:ea typeface="Heiti SC Light"/>
                <a:cs typeface="Heiti SC Light"/>
              </a:rPr>
              <a:t>如果做出来了肯定有加分</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第三面涉及到了设计题，还有语言特性的一些问题，还有当场写代码</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第四面和将来的</a:t>
            </a:r>
            <a:r>
              <a:rPr kumimoji="1" lang="en-US" altLang="zh-CN" dirty="0" smtClean="0">
                <a:latin typeface="Heiti SC Light"/>
                <a:ea typeface="Heiti SC Light"/>
                <a:cs typeface="Heiti SC Light"/>
              </a:rPr>
              <a:t>boss</a:t>
            </a:r>
            <a:r>
              <a:rPr kumimoji="1" lang="zh-CN" altLang="en-US" dirty="0" smtClean="0">
                <a:latin typeface="Heiti SC Light"/>
                <a:ea typeface="Heiti SC Light"/>
                <a:cs typeface="Heiti SC Light"/>
              </a:rPr>
              <a:t>面试</a:t>
            </a:r>
            <a:endParaRPr kumimoji="1" lang="en-US" altLang="zh-CN" dirty="0" smtClean="0">
              <a:latin typeface="Heiti SC Light"/>
              <a:ea typeface="Heiti SC Light"/>
              <a:cs typeface="Heiti SC Light"/>
            </a:endParaRPr>
          </a:p>
        </p:txBody>
      </p:sp>
      <p:pic>
        <p:nvPicPr>
          <p:cNvPr id="6" name="图片 5" descr="面试.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5081661"/>
            <a:ext cx="2915816" cy="1786851"/>
          </a:xfrm>
          <a:prstGeom prst="rect">
            <a:avLst/>
          </a:prstGeom>
        </p:spPr>
      </p:pic>
    </p:spTree>
    <p:extLst>
      <p:ext uri="{BB962C8B-B14F-4D97-AF65-F5344CB8AC3E}">
        <p14:creationId xmlns:p14="http://schemas.microsoft.com/office/powerpoint/2010/main" val="427152658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聊聊微软面试那点事？</a:t>
            </a:r>
            <a:endParaRPr kumimoji="1" lang="zh-CN" altLang="en-US" dirty="0"/>
          </a:p>
        </p:txBody>
      </p:sp>
      <p:sp>
        <p:nvSpPr>
          <p:cNvPr id="3" name="内容占位符 2"/>
          <p:cNvSpPr>
            <a:spLocks noGrp="1"/>
          </p:cNvSpPr>
          <p:nvPr>
            <p:ph idx="1"/>
          </p:nvPr>
        </p:nvSpPr>
        <p:spPr>
          <a:xfrm>
            <a:off x="827584" y="1916832"/>
            <a:ext cx="7076747" cy="3992563"/>
          </a:xfrm>
        </p:spPr>
        <p:txBody>
          <a:bodyPr/>
          <a:lstStyle/>
          <a:p>
            <a:r>
              <a:rPr kumimoji="1" lang="en-US" altLang="zh-CN" dirty="0" smtClean="0">
                <a:latin typeface="Heiti SC Light"/>
                <a:ea typeface="Heiti SC Light"/>
                <a:cs typeface="Heiti SC Light"/>
              </a:rPr>
              <a:t>Boss</a:t>
            </a:r>
            <a:r>
              <a:rPr kumimoji="1" lang="zh-CN" altLang="en-US" dirty="0" smtClean="0">
                <a:latin typeface="Heiti SC Light"/>
                <a:ea typeface="Heiti SC Light"/>
                <a:cs typeface="Heiti SC Light"/>
              </a:rPr>
              <a:t>的最后一个面试者就是我，和我聊了两个多小时</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聊简历聊了好多，所以简历一定要写得适合你</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接着做了两道题，一个偏算法一个偏智力的</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每轮面试都很重要，认真对待每一轮</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面试的时候沉着冷静，相信自己</a:t>
            </a:r>
            <a:endParaRPr kumimoji="1" lang="en-US" altLang="zh-CN" dirty="0" smtClean="0">
              <a:latin typeface="Heiti SC Light"/>
              <a:ea typeface="Heiti SC Light"/>
              <a:cs typeface="Heiti SC Light"/>
            </a:endParaRPr>
          </a:p>
        </p:txBody>
      </p:sp>
      <p:pic>
        <p:nvPicPr>
          <p:cNvPr id="6" name="图片 5" descr="面试.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5081661"/>
            <a:ext cx="2915816" cy="1786851"/>
          </a:xfrm>
          <a:prstGeom prst="rect">
            <a:avLst/>
          </a:prstGeom>
        </p:spPr>
      </p:pic>
    </p:spTree>
    <p:extLst>
      <p:ext uri="{BB962C8B-B14F-4D97-AF65-F5344CB8AC3E}">
        <p14:creationId xmlns:p14="http://schemas.microsoft.com/office/powerpoint/2010/main" val="16175923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dirty="0" smtClean="0"/>
              <a:t>有道面试</a:t>
            </a:r>
            <a:endParaRPr kumimoji="1" lang="zh-CN" altLang="en-US" dirty="0"/>
          </a:p>
        </p:txBody>
      </p:sp>
      <p:sp>
        <p:nvSpPr>
          <p:cNvPr id="3" name="内容占位符 2"/>
          <p:cNvSpPr>
            <a:spLocks noGrp="1"/>
          </p:cNvSpPr>
          <p:nvPr>
            <p:ph idx="1"/>
          </p:nvPr>
        </p:nvSpPr>
        <p:spPr>
          <a:xfrm>
            <a:off x="827584" y="1916832"/>
            <a:ext cx="7076747" cy="3992563"/>
          </a:xfrm>
        </p:spPr>
        <p:txBody>
          <a:bodyPr/>
          <a:lstStyle/>
          <a:p>
            <a:r>
              <a:rPr kumimoji="1" lang="zh-CN" altLang="en-US" dirty="0" smtClean="0">
                <a:latin typeface="Heiti SC Light"/>
                <a:ea typeface="Heiti SC Light"/>
                <a:cs typeface="Heiti SC Light"/>
              </a:rPr>
              <a:t>四面，战线略长</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一面是做题，做两题，题目是它们内部的题库</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二面问简历里东西，问的东西比较深入</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三面是问一些设计题，设计一个</a:t>
            </a:r>
            <a:r>
              <a:rPr kumimoji="1" lang="zh-CN" altLang="zh-CN" dirty="0" smtClean="0">
                <a:latin typeface="Heiti SC Light"/>
                <a:ea typeface="Heiti SC Light"/>
                <a:cs typeface="Heiti SC Light"/>
              </a:rPr>
              <a:t>“</a:t>
            </a:r>
            <a:r>
              <a:rPr kumimoji="1" lang="zh-CN" altLang="en-US" dirty="0" smtClean="0">
                <a:latin typeface="Heiti SC Light"/>
                <a:ea typeface="Heiti SC Light"/>
                <a:cs typeface="Heiti SC Light"/>
              </a:rPr>
              <a:t>版本控制系统”</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第四面就是结合简历在聊一聊，涉及将来的一些岗位确定</a:t>
            </a:r>
            <a:endParaRPr kumimoji="1" lang="en-US" altLang="zh-CN" dirty="0" smtClean="0">
              <a:latin typeface="Heiti SC Light"/>
              <a:ea typeface="Heiti SC Light"/>
              <a:cs typeface="Heiti SC Light"/>
            </a:endParaRPr>
          </a:p>
        </p:txBody>
      </p:sp>
      <p:pic>
        <p:nvPicPr>
          <p:cNvPr id="6" name="图片 5" descr="面试.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5098533"/>
            <a:ext cx="2915816" cy="1786851"/>
          </a:xfrm>
          <a:prstGeom prst="rect">
            <a:avLst/>
          </a:prstGeom>
        </p:spPr>
      </p:pic>
    </p:spTree>
    <p:extLst>
      <p:ext uri="{BB962C8B-B14F-4D97-AF65-F5344CB8AC3E}">
        <p14:creationId xmlns:p14="http://schemas.microsoft.com/office/powerpoint/2010/main" val="36261865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dirty="0" smtClean="0"/>
              <a:t>搜狗面试</a:t>
            </a:r>
            <a:endParaRPr kumimoji="1" lang="zh-CN" altLang="en-US" dirty="0"/>
          </a:p>
        </p:txBody>
      </p:sp>
      <p:sp>
        <p:nvSpPr>
          <p:cNvPr id="3" name="内容占位符 2"/>
          <p:cNvSpPr>
            <a:spLocks noGrp="1"/>
          </p:cNvSpPr>
          <p:nvPr>
            <p:ph idx="1"/>
          </p:nvPr>
        </p:nvSpPr>
        <p:spPr>
          <a:xfrm>
            <a:off x="827584" y="1916832"/>
            <a:ext cx="7076747" cy="3992563"/>
          </a:xfrm>
        </p:spPr>
        <p:txBody>
          <a:bodyPr>
            <a:normAutofit lnSpcReduction="10000"/>
          </a:bodyPr>
          <a:lstStyle/>
          <a:p>
            <a:r>
              <a:rPr kumimoji="1" lang="zh-CN" altLang="en-US" dirty="0" smtClean="0">
                <a:latin typeface="Heiti SC Light"/>
                <a:ea typeface="Heiti SC Light"/>
                <a:cs typeface="Heiti SC Light"/>
              </a:rPr>
              <a:t>最搞笑的面试经历</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被该公司的三个部门叫去面试</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面试比较注重专业知识，有点像社招</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第一面就是刨根问底的问简历，问一些专业算法，也可能顺便写一些代码，最好写得没有</a:t>
            </a:r>
            <a:r>
              <a:rPr kumimoji="1" lang="en-US" altLang="zh-CN" dirty="0" smtClean="0">
                <a:latin typeface="Heiti SC Light"/>
                <a:ea typeface="Heiti SC Light"/>
                <a:cs typeface="Heiti SC Light"/>
              </a:rPr>
              <a:t>bug</a:t>
            </a:r>
            <a:r>
              <a:rPr kumimoji="1" lang="zh-CN" altLang="en-US" dirty="0" smtClean="0">
                <a:latin typeface="Heiti SC Light"/>
                <a:ea typeface="Heiti SC Light"/>
                <a:cs typeface="Heiti SC Light"/>
              </a:rPr>
              <a:t>，建议面试这家公司好好准备简历里的东西</a:t>
            </a:r>
            <a:endParaRPr kumimoji="1" lang="en-US" altLang="zh-CN" dirty="0" smtClean="0">
              <a:latin typeface="Heiti SC Light"/>
              <a:ea typeface="Heiti SC Light"/>
              <a:cs typeface="Heiti SC Light"/>
            </a:endParaRPr>
          </a:p>
          <a:p>
            <a:r>
              <a:rPr kumimoji="1" lang="zh-CN" altLang="en-US" dirty="0" smtClean="0">
                <a:latin typeface="Heiti SC Light"/>
                <a:ea typeface="Heiti SC Light"/>
                <a:cs typeface="Heiti SC Light"/>
              </a:rPr>
              <a:t>第二面就是问专业问题，将来你的</a:t>
            </a:r>
            <a:r>
              <a:rPr kumimoji="1" lang="en-US" altLang="zh-CN" dirty="0" smtClean="0">
                <a:latin typeface="Heiti SC Light"/>
                <a:ea typeface="Heiti SC Light"/>
                <a:cs typeface="Heiti SC Light"/>
              </a:rPr>
              <a:t>boss</a:t>
            </a:r>
            <a:r>
              <a:rPr kumimoji="1" lang="zh-CN" altLang="en-US" dirty="0" smtClean="0">
                <a:latin typeface="Heiti SC Light"/>
                <a:ea typeface="Heiti SC Light"/>
                <a:cs typeface="Heiti SC Light"/>
              </a:rPr>
              <a:t>会问你一些他们现在碰到的问题，让你帮着分析</a:t>
            </a:r>
            <a:endParaRPr kumimoji="1" lang="en-US" altLang="zh-CN" dirty="0" smtClean="0">
              <a:latin typeface="Heiti SC Light"/>
              <a:ea typeface="Heiti SC Light"/>
              <a:cs typeface="Heiti SC Light"/>
            </a:endParaRPr>
          </a:p>
          <a:p>
            <a:endParaRPr kumimoji="1" lang="en-US" altLang="zh-CN" dirty="0" smtClean="0"/>
          </a:p>
          <a:p>
            <a:endParaRPr kumimoji="1" lang="en-US" altLang="zh-CN" dirty="0" smtClean="0"/>
          </a:p>
          <a:p>
            <a:endParaRPr kumimoji="1" lang="en-US" altLang="zh-CN" dirty="0" smtClean="0"/>
          </a:p>
        </p:txBody>
      </p:sp>
      <p:pic>
        <p:nvPicPr>
          <p:cNvPr id="6" name="图片 5" descr="面试.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948" y="5373216"/>
            <a:ext cx="2440051" cy="1495296"/>
          </a:xfrm>
          <a:prstGeom prst="rect">
            <a:avLst/>
          </a:prstGeom>
        </p:spPr>
      </p:pic>
    </p:spTree>
    <p:extLst>
      <p:ext uri="{BB962C8B-B14F-4D97-AF65-F5344CB8AC3E}">
        <p14:creationId xmlns:p14="http://schemas.microsoft.com/office/powerpoint/2010/main" val="8141517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dirty="0" smtClean="0"/>
              <a:t>百度面试</a:t>
            </a:r>
            <a:endParaRPr kumimoji="1" lang="zh-CN" altLang="en-US" dirty="0"/>
          </a:p>
        </p:txBody>
      </p:sp>
      <p:sp>
        <p:nvSpPr>
          <p:cNvPr id="3" name="内容占位符 2"/>
          <p:cNvSpPr>
            <a:spLocks noGrp="1"/>
          </p:cNvSpPr>
          <p:nvPr>
            <p:ph idx="1"/>
          </p:nvPr>
        </p:nvSpPr>
        <p:spPr>
          <a:xfrm>
            <a:off x="467544" y="1916832"/>
            <a:ext cx="7076747" cy="3992563"/>
          </a:xfrm>
        </p:spPr>
        <p:txBody>
          <a:bodyPr>
            <a:normAutofit/>
          </a:bodyPr>
          <a:lstStyle/>
          <a:p>
            <a:r>
              <a:rPr kumimoji="1" lang="zh-CN" altLang="en-US" dirty="0" smtClean="0"/>
              <a:t>食堂里的面试，总共三面</a:t>
            </a:r>
            <a:endParaRPr kumimoji="1" lang="en-US" altLang="zh-CN" dirty="0" smtClean="0"/>
          </a:p>
          <a:p>
            <a:r>
              <a:rPr kumimoji="1" lang="zh-CN" altLang="en-US" dirty="0" smtClean="0"/>
              <a:t>一面结束了如果有下一面会通知，否则沙扬娜拉</a:t>
            </a:r>
            <a:endParaRPr kumimoji="1" lang="en-US" altLang="zh-CN" dirty="0" smtClean="0"/>
          </a:p>
          <a:p>
            <a:r>
              <a:rPr kumimoji="1" lang="zh-CN" altLang="en-US" dirty="0" smtClean="0"/>
              <a:t>百度喜欢面试大数据的题目，准备准备</a:t>
            </a:r>
            <a:r>
              <a:rPr kumimoji="1" lang="en-US" altLang="zh-CN" dirty="0" smtClean="0"/>
              <a:t> </a:t>
            </a:r>
            <a:r>
              <a:rPr kumimoji="1" lang="en-US" altLang="zh-CN" dirty="0" err="1" smtClean="0"/>
              <a:t>blog.csdn.net</a:t>
            </a:r>
            <a:r>
              <a:rPr kumimoji="1" lang="en-US" altLang="zh-CN" dirty="0" smtClean="0"/>
              <a:t>/</a:t>
            </a:r>
            <a:r>
              <a:rPr kumimoji="1" lang="en-US" altLang="zh-CN" dirty="0" err="1" smtClean="0"/>
              <a:t>v_july_v</a:t>
            </a:r>
            <a:r>
              <a:rPr kumimoji="1" lang="en-US" altLang="zh-CN" dirty="0" smtClean="0"/>
              <a:t>/article/details/7382693</a:t>
            </a:r>
          </a:p>
          <a:p>
            <a:r>
              <a:rPr kumimoji="1" lang="en-US" altLang="zh-CN" dirty="0" smtClean="0"/>
              <a:t>Map-reduce</a:t>
            </a:r>
            <a:r>
              <a:rPr kumimoji="1" lang="zh-CN" altLang="en-US" dirty="0" smtClean="0"/>
              <a:t>的相关设计问题</a:t>
            </a:r>
            <a:endParaRPr kumimoji="1" lang="en-US" altLang="zh-CN" dirty="0" smtClean="0"/>
          </a:p>
          <a:p>
            <a:r>
              <a:rPr kumimoji="1" lang="zh-CN" altLang="en-US" dirty="0" smtClean="0"/>
              <a:t>做题，有些题目找不到原型，凭自己的能力分析就好了</a:t>
            </a:r>
            <a:endParaRPr kumimoji="1" lang="en-US" altLang="zh-CN" dirty="0" smtClean="0"/>
          </a:p>
          <a:p>
            <a:endParaRPr kumimoji="1" lang="en-US" altLang="zh-CN" dirty="0" smtClean="0"/>
          </a:p>
          <a:p>
            <a:pPr marL="0" indent="0">
              <a:buNone/>
            </a:pPr>
            <a:endParaRPr kumimoji="1" lang="en-US" altLang="zh-CN" dirty="0" smtClean="0"/>
          </a:p>
          <a:p>
            <a:pPr marL="0" indent="0">
              <a:buNone/>
            </a:pPr>
            <a:endParaRPr kumimoji="1" lang="en-US" altLang="zh-CN" dirty="0"/>
          </a:p>
          <a:p>
            <a:endParaRPr kumimoji="1" lang="en-US" altLang="zh-CN" dirty="0" smtClean="0"/>
          </a:p>
          <a:p>
            <a:endParaRPr kumimoji="1" lang="en-US" altLang="zh-CN" dirty="0" smtClean="0"/>
          </a:p>
        </p:txBody>
      </p:sp>
      <p:pic>
        <p:nvPicPr>
          <p:cNvPr id="6" name="图片 5" descr="面试.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5335914"/>
            <a:ext cx="2483768" cy="1522086"/>
          </a:xfrm>
          <a:prstGeom prst="rect">
            <a:avLst/>
          </a:prstGeom>
        </p:spPr>
      </p:pic>
    </p:spTree>
    <p:extLst>
      <p:ext uri="{BB962C8B-B14F-4D97-AF65-F5344CB8AC3E}">
        <p14:creationId xmlns:p14="http://schemas.microsoft.com/office/powerpoint/2010/main" val="377559070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dirty="0" smtClean="0"/>
              <a:t>WAP</a:t>
            </a:r>
            <a:endParaRPr kumimoji="1" lang="zh-CN" altLang="en-US" dirty="0"/>
          </a:p>
        </p:txBody>
      </p:sp>
      <p:sp>
        <p:nvSpPr>
          <p:cNvPr id="3" name="内容占位符 2"/>
          <p:cNvSpPr>
            <a:spLocks noGrp="1"/>
          </p:cNvSpPr>
          <p:nvPr>
            <p:ph idx="1"/>
          </p:nvPr>
        </p:nvSpPr>
        <p:spPr>
          <a:xfrm>
            <a:off x="467544" y="1844824"/>
            <a:ext cx="7236296" cy="4752528"/>
          </a:xfrm>
        </p:spPr>
        <p:txBody>
          <a:bodyPr>
            <a:normAutofit/>
          </a:bodyPr>
          <a:lstStyle/>
          <a:p>
            <a:r>
              <a:rPr kumimoji="1" lang="zh-CN" altLang="en-US" dirty="0" smtClean="0"/>
              <a:t>一家日本公司</a:t>
            </a:r>
            <a:r>
              <a:rPr kumimoji="1" lang="en-US" altLang="zh-CN" dirty="0" smtClean="0"/>
              <a:t>,</a:t>
            </a:r>
            <a:r>
              <a:rPr kumimoji="1" lang="zh-CN" altLang="en-US" dirty="0" smtClean="0"/>
              <a:t>做</a:t>
            </a:r>
            <a:r>
              <a:rPr kumimoji="1" lang="en-US" altLang="zh-CN" dirty="0" smtClean="0"/>
              <a:t>ERP</a:t>
            </a:r>
            <a:r>
              <a:rPr kumimoji="1" lang="zh-CN" altLang="en-US" dirty="0" smtClean="0"/>
              <a:t>的</a:t>
            </a:r>
            <a:endParaRPr kumimoji="1" lang="en-US" altLang="zh-CN" dirty="0" smtClean="0"/>
          </a:p>
          <a:p>
            <a:r>
              <a:rPr kumimoji="1" lang="zh-CN" altLang="en-US" dirty="0" smtClean="0"/>
              <a:t>去上海工作的人可以考虑</a:t>
            </a:r>
            <a:r>
              <a:rPr kumimoji="1" lang="zh-CN" altLang="zh-CN" dirty="0" smtClean="0"/>
              <a:t>，</a:t>
            </a:r>
            <a:r>
              <a:rPr kumimoji="1" lang="zh-CN" altLang="en-US" dirty="0" smtClean="0"/>
              <a:t>薪酬不错</a:t>
            </a:r>
            <a:r>
              <a:rPr kumimoji="1" lang="en-US" altLang="zh-CN" dirty="0" smtClean="0"/>
              <a:t>600</a:t>
            </a:r>
            <a:r>
              <a:rPr kumimoji="1" lang="zh-CN" altLang="en-US" dirty="0" smtClean="0"/>
              <a:t>万日元</a:t>
            </a:r>
            <a:endParaRPr kumimoji="1" lang="en-US" altLang="zh-CN" dirty="0" smtClean="0"/>
          </a:p>
          <a:p>
            <a:r>
              <a:rPr kumimoji="1" lang="zh-CN" altLang="en-US" dirty="0" smtClean="0"/>
              <a:t>参加</a:t>
            </a:r>
            <a:r>
              <a:rPr kumimoji="1" lang="en-US" altLang="zh-CN" dirty="0" smtClean="0"/>
              <a:t>WAP</a:t>
            </a:r>
            <a:r>
              <a:rPr kumimoji="1" lang="zh-CN" altLang="en-US" dirty="0" smtClean="0"/>
              <a:t>的宣讲会，它们特别看重这个，如果你没有参加可能不让参加面试</a:t>
            </a:r>
            <a:endParaRPr kumimoji="1" lang="en-US" altLang="zh-CN" dirty="0" smtClean="0"/>
          </a:p>
          <a:p>
            <a:r>
              <a:rPr kumimoji="1" lang="zh-CN" altLang="en-US" dirty="0" smtClean="0"/>
              <a:t>笔试试题发回去给大家，大家在规定的时间内完成，一个星期左右，然后提交</a:t>
            </a:r>
            <a:endParaRPr kumimoji="1" lang="en-US" altLang="zh-CN" dirty="0" smtClean="0"/>
          </a:p>
          <a:p>
            <a:r>
              <a:rPr kumimoji="1" lang="zh-CN" altLang="en-US" dirty="0" smtClean="0"/>
              <a:t>通知面试，第一轮面试的第一个问题就是让你对你提交的代码做一个变形，实现，当场运行</a:t>
            </a:r>
            <a:endParaRPr kumimoji="1" lang="en-US" altLang="zh-CN" dirty="0" smtClean="0"/>
          </a:p>
          <a:p>
            <a:pPr marL="0" indent="0">
              <a:buNone/>
            </a:pPr>
            <a:endParaRPr kumimoji="1" lang="en-US" altLang="zh-CN" dirty="0" smtClean="0"/>
          </a:p>
          <a:p>
            <a:endParaRPr kumimoji="1" lang="en-US" altLang="zh-CN" dirty="0" smtClean="0"/>
          </a:p>
          <a:p>
            <a:endParaRPr kumimoji="1" lang="en-US" altLang="zh-CN" dirty="0" smtClean="0"/>
          </a:p>
        </p:txBody>
      </p:sp>
      <p:pic>
        <p:nvPicPr>
          <p:cNvPr id="6" name="图片 5" descr="面试.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288" y="5655318"/>
            <a:ext cx="1979711" cy="1213193"/>
          </a:xfrm>
          <a:prstGeom prst="rect">
            <a:avLst/>
          </a:prstGeom>
        </p:spPr>
      </p:pic>
    </p:spTree>
    <p:extLst>
      <p:ext uri="{BB962C8B-B14F-4D97-AF65-F5344CB8AC3E}">
        <p14:creationId xmlns:p14="http://schemas.microsoft.com/office/powerpoint/2010/main" val="8463744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ackqiu\Desktop\准备找工作.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704" y="1988840"/>
            <a:ext cx="5400600" cy="432048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403648" y="404664"/>
            <a:ext cx="5054590" cy="923330"/>
          </a:xfrm>
          <a:prstGeom prst="rect">
            <a:avLst/>
          </a:prstGeom>
          <a:noFill/>
        </p:spPr>
        <p:txBody>
          <a:bodyPr wrap="none" lIns="91440" tIns="45720" rIns="91440" bIns="45720">
            <a:spAutoFit/>
          </a:bodyPr>
          <a:lstStyle/>
          <a:p>
            <a:pPr algn="ctr"/>
            <a:r>
              <a:rPr lang="zh-CN" alt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不打无准备之战</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74155206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dirty="0" smtClean="0"/>
              <a:t>WAP</a:t>
            </a:r>
            <a:endParaRPr kumimoji="1" lang="zh-CN" altLang="en-US" dirty="0"/>
          </a:p>
        </p:txBody>
      </p:sp>
      <p:sp>
        <p:nvSpPr>
          <p:cNvPr id="3" name="内容占位符 2"/>
          <p:cNvSpPr>
            <a:spLocks noGrp="1"/>
          </p:cNvSpPr>
          <p:nvPr>
            <p:ph idx="1"/>
          </p:nvPr>
        </p:nvSpPr>
        <p:spPr>
          <a:xfrm>
            <a:off x="467544" y="1844824"/>
            <a:ext cx="7776864" cy="4248472"/>
          </a:xfrm>
        </p:spPr>
        <p:txBody>
          <a:bodyPr>
            <a:normAutofit/>
          </a:bodyPr>
          <a:lstStyle/>
          <a:p>
            <a:r>
              <a:rPr kumimoji="1" lang="zh-CN" altLang="en-US" dirty="0" smtClean="0"/>
              <a:t>第一道题做完之后会从题库随机抽取题目，然后你就看吧，看懂了，描述一下之后当场写代码，输入测试样例测试一下，对了之后再接着下一题，继续重复，记住，你写得越快越好，越有机会进入下一轮（一般包括第一道总共三道题就可以进入下一轮）</a:t>
            </a:r>
            <a:endParaRPr kumimoji="1" lang="en-US" altLang="zh-CN" dirty="0" smtClean="0"/>
          </a:p>
          <a:p>
            <a:r>
              <a:rPr kumimoji="1" lang="zh-CN" altLang="en-US" dirty="0" smtClean="0"/>
              <a:t>如果第一轮过了，最后有个</a:t>
            </a:r>
            <a:r>
              <a:rPr kumimoji="1" lang="en-US" altLang="zh-CN" dirty="0" smtClean="0"/>
              <a:t>boss</a:t>
            </a:r>
            <a:r>
              <a:rPr kumimoji="1" lang="zh-CN" altLang="en-US" dirty="0" smtClean="0"/>
              <a:t>会直接来面试你，他会给出一道题，做它的延伸题，一般是两道延伸题，不会太简单，沉着面对，写出你认为对的代码就好了，因为</a:t>
            </a:r>
            <a:r>
              <a:rPr kumimoji="1" lang="en-US" altLang="zh-CN" dirty="0" smtClean="0"/>
              <a:t>boss</a:t>
            </a:r>
            <a:r>
              <a:rPr kumimoji="1" lang="zh-CN" altLang="en-US" dirty="0" smtClean="0"/>
              <a:t>只注重结果，样例测试没问题就</a:t>
            </a:r>
            <a:r>
              <a:rPr kumimoji="1" lang="en-US" altLang="zh-CN" dirty="0" smtClean="0"/>
              <a:t>ok</a:t>
            </a:r>
          </a:p>
          <a:p>
            <a:endParaRPr kumimoji="1" lang="en-US" altLang="zh-CN" dirty="0" smtClean="0"/>
          </a:p>
        </p:txBody>
      </p:sp>
      <p:pic>
        <p:nvPicPr>
          <p:cNvPr id="4" name="图片 3" descr="面试.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288" y="5655318"/>
            <a:ext cx="1979711" cy="1213193"/>
          </a:xfrm>
          <a:prstGeom prst="rect">
            <a:avLst/>
          </a:prstGeom>
        </p:spPr>
      </p:pic>
    </p:spTree>
    <p:extLst>
      <p:ext uri="{BB962C8B-B14F-4D97-AF65-F5344CB8AC3E}">
        <p14:creationId xmlns:p14="http://schemas.microsoft.com/office/powerpoint/2010/main" val="66030209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dirty="0" smtClean="0"/>
              <a:t>计算先人的一些由衷建议</a:t>
            </a:r>
            <a:endParaRPr kumimoji="1" lang="zh-CN" altLang="en-US" dirty="0"/>
          </a:p>
        </p:txBody>
      </p:sp>
      <p:sp>
        <p:nvSpPr>
          <p:cNvPr id="3" name="内容占位符 2"/>
          <p:cNvSpPr>
            <a:spLocks noGrp="1"/>
          </p:cNvSpPr>
          <p:nvPr>
            <p:ph idx="1"/>
          </p:nvPr>
        </p:nvSpPr>
        <p:spPr>
          <a:xfrm>
            <a:off x="467544" y="1916832"/>
            <a:ext cx="7076747" cy="3992563"/>
          </a:xfrm>
        </p:spPr>
        <p:txBody>
          <a:bodyPr>
            <a:normAutofit/>
          </a:bodyPr>
          <a:lstStyle/>
          <a:p>
            <a:r>
              <a:rPr kumimoji="1" lang="zh-CN" altLang="en-US" dirty="0" smtClean="0"/>
              <a:t>一颗好的心态是决胜的关键</a:t>
            </a:r>
            <a:endParaRPr kumimoji="1" lang="en-US" altLang="zh-CN" dirty="0" smtClean="0"/>
          </a:p>
          <a:p>
            <a:r>
              <a:rPr kumimoji="1" lang="zh-CN" altLang="en-US" dirty="0" smtClean="0"/>
              <a:t>能内推就内推，这是上天多给你了一次机会</a:t>
            </a:r>
            <a:endParaRPr kumimoji="1" lang="en-US" altLang="zh-CN" dirty="0" smtClean="0"/>
          </a:p>
          <a:p>
            <a:r>
              <a:rPr kumimoji="1" lang="zh-CN" altLang="en-US" dirty="0" smtClean="0"/>
              <a:t>找些小公司先面试面试，攒攒经验，找找感觉</a:t>
            </a:r>
            <a:endParaRPr kumimoji="1" lang="en-US" altLang="zh-CN" dirty="0"/>
          </a:p>
          <a:p>
            <a:r>
              <a:rPr kumimoji="1" lang="zh-CN" altLang="en-US" dirty="0" smtClean="0"/>
              <a:t>自己喜欢的企业一定要准备好了再去面</a:t>
            </a:r>
            <a:endParaRPr kumimoji="1" lang="en-US" altLang="zh-CN" dirty="0" smtClean="0"/>
          </a:p>
          <a:p>
            <a:r>
              <a:rPr kumimoji="1" lang="zh-CN" altLang="en-US" dirty="0" smtClean="0"/>
              <a:t>做女生挺好，有很多优惠，所以女生要自信</a:t>
            </a:r>
            <a:endParaRPr kumimoji="1" lang="en-US" altLang="zh-CN" dirty="0" smtClean="0"/>
          </a:p>
          <a:p>
            <a:endParaRPr kumimoji="1" lang="en-US" altLang="zh-CN" dirty="0" smtClean="0"/>
          </a:p>
        </p:txBody>
      </p:sp>
      <p:pic>
        <p:nvPicPr>
          <p:cNvPr id="6" name="图片 5" descr="面试.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5081661"/>
            <a:ext cx="2915816" cy="1786851"/>
          </a:xfrm>
          <a:prstGeom prst="rect">
            <a:avLst/>
          </a:prstGeom>
        </p:spPr>
      </p:pic>
    </p:spTree>
    <p:extLst>
      <p:ext uri="{BB962C8B-B14F-4D97-AF65-F5344CB8AC3E}">
        <p14:creationId xmlns:p14="http://schemas.microsoft.com/office/powerpoint/2010/main" val="27644879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dirty="0" smtClean="0"/>
              <a:t>计算先人的一些由衷建议</a:t>
            </a:r>
            <a:endParaRPr kumimoji="1" lang="zh-CN" altLang="en-US" dirty="0"/>
          </a:p>
        </p:txBody>
      </p:sp>
      <p:sp>
        <p:nvSpPr>
          <p:cNvPr id="3" name="内容占位符 2"/>
          <p:cNvSpPr>
            <a:spLocks noGrp="1"/>
          </p:cNvSpPr>
          <p:nvPr>
            <p:ph idx="1"/>
          </p:nvPr>
        </p:nvSpPr>
        <p:spPr>
          <a:xfrm>
            <a:off x="467544" y="1916832"/>
            <a:ext cx="7076747" cy="3992563"/>
          </a:xfrm>
        </p:spPr>
        <p:txBody>
          <a:bodyPr>
            <a:normAutofit/>
          </a:bodyPr>
          <a:lstStyle/>
          <a:p>
            <a:r>
              <a:rPr kumimoji="1" lang="zh-CN" altLang="en-US" dirty="0" smtClean="0"/>
              <a:t>笔试的时候大家可以互相帮助一下，毕竟人多力量大</a:t>
            </a:r>
            <a:endParaRPr kumimoji="1" lang="en-US" altLang="zh-CN" dirty="0" smtClean="0"/>
          </a:p>
          <a:p>
            <a:r>
              <a:rPr kumimoji="1" lang="zh-CN" altLang="en-US" dirty="0" smtClean="0"/>
              <a:t>大家私下可以互相多分享一些面经</a:t>
            </a:r>
            <a:endParaRPr kumimoji="1" lang="en-US" altLang="zh-CN" dirty="0" smtClean="0"/>
          </a:p>
          <a:p>
            <a:r>
              <a:rPr kumimoji="1" lang="zh-CN" altLang="en-US" dirty="0" smtClean="0"/>
              <a:t>可以找几个基友或者闺蜜一起复习</a:t>
            </a:r>
            <a:endParaRPr kumimoji="1" lang="en-US" altLang="zh-CN" dirty="0"/>
          </a:p>
          <a:p>
            <a:r>
              <a:rPr kumimoji="1" lang="zh-CN" altLang="en-US" dirty="0" smtClean="0"/>
              <a:t>多在简历上下下功夫（把自己当面试官）</a:t>
            </a:r>
            <a:endParaRPr kumimoji="1" lang="en-US" altLang="zh-CN" dirty="0" smtClean="0"/>
          </a:p>
        </p:txBody>
      </p:sp>
      <p:pic>
        <p:nvPicPr>
          <p:cNvPr id="6" name="图片 5" descr="面试.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5081661"/>
            <a:ext cx="2915816" cy="1786851"/>
          </a:xfrm>
          <a:prstGeom prst="rect">
            <a:avLst/>
          </a:prstGeom>
        </p:spPr>
      </p:pic>
    </p:spTree>
    <p:extLst>
      <p:ext uri="{BB962C8B-B14F-4D97-AF65-F5344CB8AC3E}">
        <p14:creationId xmlns:p14="http://schemas.microsoft.com/office/powerpoint/2010/main" val="261435904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dirty="0" smtClean="0"/>
              <a:t>最后</a:t>
            </a:r>
            <a:r>
              <a:rPr kumimoji="1" lang="en-US" altLang="zh-CN" dirty="0" smtClean="0"/>
              <a:t>……</a:t>
            </a:r>
            <a:endParaRPr kumimoji="1" lang="zh-CN" altLang="en-US" dirty="0"/>
          </a:p>
        </p:txBody>
      </p:sp>
      <p:sp>
        <p:nvSpPr>
          <p:cNvPr id="4" name="矩形 3"/>
          <p:cNvSpPr/>
          <p:nvPr/>
        </p:nvSpPr>
        <p:spPr>
          <a:xfrm>
            <a:off x="266860" y="2924944"/>
            <a:ext cx="8635697" cy="923330"/>
          </a:xfrm>
          <a:prstGeom prst="rect">
            <a:avLst/>
          </a:prstGeom>
        </p:spPr>
        <p:style>
          <a:lnRef idx="2">
            <a:schemeClr val="accent4"/>
          </a:lnRef>
          <a:fillRef idx="1">
            <a:schemeClr val="lt1"/>
          </a:fillRef>
          <a:effectRef idx="0">
            <a:schemeClr val="accent4"/>
          </a:effectRef>
          <a:fontRef idx="minor">
            <a:schemeClr val="dk1"/>
          </a:fontRef>
        </p:style>
        <p:txBody>
          <a:bodyPr wrap="none" lIns="91440" tIns="45720" rIns="91440" bIns="45720">
            <a:spAutoFit/>
          </a:bodyPr>
          <a:lstStyle/>
          <a:p>
            <a:pPr algn="ctr"/>
            <a:r>
              <a:rPr lang="zh-CN" alt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祝大家找到一份理想的工作</a:t>
            </a:r>
            <a:endParaRPr lang="zh-CN" alt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14412909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ckqiu\Desktop\思索.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132856"/>
            <a:ext cx="4986882" cy="374441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181707" y="404664"/>
            <a:ext cx="5054589" cy="923330"/>
          </a:xfrm>
          <a:prstGeom prst="rect">
            <a:avLst/>
          </a:prstGeom>
          <a:noFill/>
        </p:spPr>
        <p:txBody>
          <a:bodyPr wrap="none" lIns="91440" tIns="45720" rIns="91440" bIns="45720">
            <a:spAutoFit/>
          </a:bodyPr>
          <a:lstStyle/>
          <a:p>
            <a:pPr algn="ctr"/>
            <a:r>
              <a:rPr lang="zh-CN" alt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要准备什么呢？</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0325381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准备什么呢？</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782858057"/>
              </p:ext>
            </p:extLst>
          </p:nvPr>
        </p:nvGraphicFramePr>
        <p:xfrm>
          <a:off x="1001133" y="1881694"/>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69371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说说写简历的那些事儿</a:t>
            </a:r>
            <a:endParaRPr lang="zh-CN" altLang="en-US" dirty="0"/>
          </a:p>
        </p:txBody>
      </p:sp>
      <p:sp>
        <p:nvSpPr>
          <p:cNvPr id="5" name="矩形 4"/>
          <p:cNvSpPr/>
          <p:nvPr/>
        </p:nvSpPr>
        <p:spPr>
          <a:xfrm>
            <a:off x="1005907" y="2581333"/>
            <a:ext cx="7141699" cy="1754326"/>
          </a:xfrm>
          <a:prstGeom prst="rect">
            <a:avLst/>
          </a:prstGeom>
          <a:noFill/>
        </p:spPr>
        <p:txBody>
          <a:bodyPr wrap="none" lIns="91440" tIns="45720" rIns="91440" bIns="45720">
            <a:spAutoFit/>
          </a:bodyPr>
          <a:lstStyle/>
          <a:p>
            <a:pPr algn="ctr"/>
            <a:r>
              <a:rPr lang="zh-CN" alt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没有最好的简历</a:t>
            </a:r>
            <a:endParaRPr lang="en-US" altLang="zh-C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a:p>
            <a:pPr algn="ctr"/>
            <a:r>
              <a:rPr lang="zh-CN" alt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只有最适合自己的简历</a:t>
            </a:r>
            <a:endParaRPr lang="zh-CN" alt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32827186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说说写简历的那些事儿</a:t>
            </a:r>
            <a:endParaRPr lang="zh-CN" altLang="en-US" dirty="0"/>
          </a:p>
        </p:txBody>
      </p:sp>
      <p:pic>
        <p:nvPicPr>
          <p:cNvPr id="3073" name="Picture 1" descr="D:\qq\1195116548\Image\C2C\8~R{BS{S2CJJ77%)RJM@$7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675456"/>
            <a:ext cx="4394811" cy="61926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qq\1195116548\Image\C2C\JA0L%VU06DQ8HO(COG0X[T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1179512"/>
            <a:ext cx="5010261" cy="704407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qq\1195116548\Image\C2C\%(~58R5_CV0BJXYIDOX5[E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1179512"/>
            <a:ext cx="5095224" cy="720700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stretch>
            <a:fillRect/>
          </a:stretch>
        </p:blipFill>
        <p:spPr>
          <a:xfrm>
            <a:off x="2771800" y="-171400"/>
            <a:ext cx="4867304" cy="6858000"/>
          </a:xfrm>
          <a:prstGeom prst="rect">
            <a:avLst/>
          </a:prstGeom>
        </p:spPr>
      </p:pic>
    </p:spTree>
    <p:extLst>
      <p:ext uri="{BB962C8B-B14F-4D97-AF65-F5344CB8AC3E}">
        <p14:creationId xmlns:p14="http://schemas.microsoft.com/office/powerpoint/2010/main" val="2646016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 calcmode="lin" valueType="num">
                                      <p:cBhvr additive="base">
                                        <p:cTn id="7" dur="500" fill="hold"/>
                                        <p:tgtEl>
                                          <p:spTgt spid="3073"/>
                                        </p:tgtEl>
                                        <p:attrNameLst>
                                          <p:attrName>ppt_x</p:attrName>
                                        </p:attrNameLst>
                                      </p:cBhvr>
                                      <p:tavLst>
                                        <p:tav tm="0">
                                          <p:val>
                                            <p:strVal val="#ppt_x"/>
                                          </p:val>
                                        </p:tav>
                                        <p:tav tm="100000">
                                          <p:val>
                                            <p:strVal val="#ppt_x"/>
                                          </p:val>
                                        </p:tav>
                                      </p:tavLst>
                                    </p:anim>
                                    <p:anim calcmode="lin" valueType="num">
                                      <p:cBhvr additive="base">
                                        <p:cTn id="8" dur="500" fill="hold"/>
                                        <p:tgtEl>
                                          <p:spTgt spid="30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fill="hold"/>
                                        <p:tgtEl>
                                          <p:spTgt spid="3075"/>
                                        </p:tgtEl>
                                        <p:attrNameLst>
                                          <p:attrName>ppt_x</p:attrName>
                                        </p:attrNameLst>
                                      </p:cBhvr>
                                      <p:tavLst>
                                        <p:tav tm="0">
                                          <p:val>
                                            <p:strVal val="#ppt_x"/>
                                          </p:val>
                                        </p:tav>
                                        <p:tav tm="100000">
                                          <p:val>
                                            <p:strVal val="#ppt_x"/>
                                          </p:val>
                                        </p:tav>
                                      </p:tavLst>
                                    </p:anim>
                                    <p:anim calcmode="lin" valueType="num">
                                      <p:cBhvr additive="base">
                                        <p:cTn id="20"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简历中有哪些可选项？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16790267"/>
              </p:ext>
            </p:extLst>
          </p:nvPr>
        </p:nvGraphicFramePr>
        <p:xfrm>
          <a:off x="1259632" y="2060848"/>
          <a:ext cx="7077075" cy="3876040"/>
        </p:xfrm>
        <a:graphic>
          <a:graphicData uri="http://schemas.openxmlformats.org/drawingml/2006/table">
            <a:tbl>
              <a:tblPr firstRow="1" bandRow="1">
                <a:tableStyleId>{5C22544A-7EE6-4342-B048-85BDC9FD1C3A}</a:tableStyleId>
              </a:tblPr>
              <a:tblGrid>
                <a:gridCol w="2359025"/>
                <a:gridCol w="2359025"/>
                <a:gridCol w="2359025"/>
              </a:tblGrid>
              <a:tr h="370840">
                <a:tc>
                  <a:txBody>
                    <a:bodyPr/>
                    <a:lstStyle/>
                    <a:p>
                      <a:r>
                        <a:rPr lang="zh-CN" altLang="en-US" dirty="0" smtClean="0"/>
                        <a:t>可选项</a:t>
                      </a:r>
                      <a:endParaRPr lang="zh-CN" altLang="en-US" dirty="0"/>
                    </a:p>
                  </a:txBody>
                  <a:tcPr marL="83260" marR="83260"/>
                </a:tc>
                <a:tc>
                  <a:txBody>
                    <a:bodyPr/>
                    <a:lstStyle/>
                    <a:p>
                      <a:r>
                        <a:rPr lang="zh-CN" altLang="en-US" dirty="0" smtClean="0"/>
                        <a:t>占页面比例</a:t>
                      </a:r>
                      <a:endParaRPr lang="zh-CN" altLang="en-US" dirty="0"/>
                    </a:p>
                  </a:txBody>
                  <a:tcPr marL="83260" marR="83260"/>
                </a:tc>
                <a:tc>
                  <a:txBody>
                    <a:bodyPr/>
                    <a:lstStyle/>
                    <a:p>
                      <a:r>
                        <a:rPr lang="zh-CN" altLang="en-US" dirty="0" smtClean="0"/>
                        <a:t>推荐指数</a:t>
                      </a:r>
                      <a:endParaRPr lang="zh-CN" altLang="en-US" dirty="0"/>
                    </a:p>
                  </a:txBody>
                  <a:tcPr marL="83260" marR="83260"/>
                </a:tc>
              </a:tr>
              <a:tr h="370840">
                <a:tc>
                  <a:txBody>
                    <a:bodyPr/>
                    <a:lstStyle/>
                    <a:p>
                      <a:r>
                        <a:rPr lang="zh-CN" altLang="en-US" dirty="0" smtClean="0"/>
                        <a:t>项目（</a:t>
                      </a:r>
                      <a:r>
                        <a:rPr lang="en-US" altLang="zh-CN" dirty="0" smtClean="0"/>
                        <a:t>project</a:t>
                      </a:r>
                      <a:r>
                        <a:rPr lang="zh-CN" altLang="en-US" dirty="0" smtClean="0"/>
                        <a:t>）</a:t>
                      </a:r>
                      <a:endParaRPr lang="zh-CN" altLang="en-US" dirty="0"/>
                    </a:p>
                  </a:txBody>
                  <a:tcPr marL="83260" marR="83260"/>
                </a:tc>
                <a:tc>
                  <a:txBody>
                    <a:bodyPr/>
                    <a:lstStyle/>
                    <a:p>
                      <a:r>
                        <a:rPr lang="zh-CN" altLang="en-US" dirty="0" smtClean="0"/>
                        <a:t>与实习经历加起来占</a:t>
                      </a:r>
                      <a:r>
                        <a:rPr lang="en-US" altLang="zh-CN" dirty="0" smtClean="0"/>
                        <a:t>50%</a:t>
                      </a:r>
                      <a:r>
                        <a:rPr lang="zh-CN" altLang="en-US" dirty="0" smtClean="0"/>
                        <a:t>以上</a:t>
                      </a:r>
                      <a:endParaRPr lang="zh-CN" altLang="en-US" dirty="0"/>
                    </a:p>
                  </a:txBody>
                  <a:tcPr marL="83260" marR="83260"/>
                </a:tc>
                <a:tc>
                  <a:txBody>
                    <a:bodyPr/>
                    <a:lstStyle/>
                    <a:p>
                      <a:r>
                        <a:rPr lang="zh-CN" altLang="en-US" dirty="0" smtClean="0"/>
                        <a:t>强烈推荐</a:t>
                      </a:r>
                      <a:endParaRPr lang="zh-CN" altLang="en-US" dirty="0"/>
                    </a:p>
                  </a:txBody>
                  <a:tcPr marL="83260" marR="83260"/>
                </a:tc>
              </a:tr>
              <a:tr h="370840">
                <a:tc>
                  <a:txBody>
                    <a:bodyPr/>
                    <a:lstStyle/>
                    <a:p>
                      <a:r>
                        <a:rPr lang="zh-CN" altLang="en-US" dirty="0" smtClean="0"/>
                        <a:t>实习经历</a:t>
                      </a:r>
                      <a:endParaRPr lang="zh-CN" altLang="en-US" dirty="0"/>
                    </a:p>
                  </a:txBody>
                  <a:tcPr marL="83260" marR="832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与项目经历加起来</a:t>
                      </a:r>
                      <a:r>
                        <a:rPr lang="en-US" altLang="zh-CN" dirty="0" smtClean="0"/>
                        <a:t>50%</a:t>
                      </a:r>
                      <a:r>
                        <a:rPr lang="zh-CN" altLang="en-US" dirty="0" smtClean="0"/>
                        <a:t>以上</a:t>
                      </a:r>
                    </a:p>
                  </a:txBody>
                  <a:tcPr marL="83260" marR="83260"/>
                </a:tc>
                <a:tc>
                  <a:txBody>
                    <a:bodyPr/>
                    <a:lstStyle/>
                    <a:p>
                      <a:r>
                        <a:rPr lang="zh-CN" altLang="en-US" dirty="0" smtClean="0"/>
                        <a:t>强烈推荐</a:t>
                      </a:r>
                      <a:endParaRPr lang="zh-CN" altLang="en-US" dirty="0"/>
                    </a:p>
                  </a:txBody>
                  <a:tcPr marL="83260" marR="83260"/>
                </a:tc>
              </a:tr>
              <a:tr h="370840">
                <a:tc>
                  <a:txBody>
                    <a:bodyPr/>
                    <a:lstStyle/>
                    <a:p>
                      <a:r>
                        <a:rPr lang="zh-CN" altLang="en-US" dirty="0" smtClean="0"/>
                        <a:t>竞赛</a:t>
                      </a:r>
                      <a:endParaRPr lang="zh-CN" altLang="en-US" dirty="0"/>
                    </a:p>
                  </a:txBody>
                  <a:tcPr marL="83260" marR="83260"/>
                </a:tc>
                <a:tc>
                  <a:txBody>
                    <a:bodyPr/>
                    <a:lstStyle/>
                    <a:p>
                      <a:r>
                        <a:rPr lang="en-US" altLang="zh-CN" dirty="0" smtClean="0"/>
                        <a:t>20%</a:t>
                      </a:r>
                      <a:r>
                        <a:rPr lang="zh-CN" altLang="en-US" dirty="0" smtClean="0"/>
                        <a:t>左右</a:t>
                      </a:r>
                      <a:endParaRPr lang="zh-CN" altLang="en-US" dirty="0"/>
                    </a:p>
                  </a:txBody>
                  <a:tcPr marL="83260" marR="83260"/>
                </a:tc>
                <a:tc>
                  <a:txBody>
                    <a:bodyPr/>
                    <a:lstStyle/>
                    <a:p>
                      <a:r>
                        <a:rPr lang="zh-CN" altLang="en-US" dirty="0" smtClean="0"/>
                        <a:t>推荐</a:t>
                      </a:r>
                      <a:endParaRPr lang="zh-CN" altLang="en-US" dirty="0"/>
                    </a:p>
                  </a:txBody>
                  <a:tcPr marL="83260" marR="83260"/>
                </a:tc>
              </a:tr>
              <a:tr h="370840">
                <a:tc>
                  <a:txBody>
                    <a:bodyPr/>
                    <a:lstStyle/>
                    <a:p>
                      <a:r>
                        <a:rPr lang="zh-CN" altLang="en-US" dirty="0" smtClean="0"/>
                        <a:t>奖励</a:t>
                      </a:r>
                      <a:endParaRPr lang="zh-CN" altLang="en-US" dirty="0"/>
                    </a:p>
                  </a:txBody>
                  <a:tcPr marL="83260" marR="83260"/>
                </a:tc>
                <a:tc>
                  <a:txBody>
                    <a:bodyPr/>
                    <a:lstStyle/>
                    <a:p>
                      <a:r>
                        <a:rPr lang="en-US" altLang="zh-CN" dirty="0" smtClean="0"/>
                        <a:t>10%~15%</a:t>
                      </a:r>
                      <a:endParaRPr lang="zh-CN" altLang="en-US" dirty="0"/>
                    </a:p>
                  </a:txBody>
                  <a:tcPr marL="83260" marR="83260"/>
                </a:tc>
                <a:tc>
                  <a:txBody>
                    <a:bodyPr/>
                    <a:lstStyle/>
                    <a:p>
                      <a:r>
                        <a:rPr lang="zh-CN" altLang="en-US" dirty="0" smtClean="0"/>
                        <a:t>推荐</a:t>
                      </a:r>
                      <a:endParaRPr lang="zh-CN" altLang="en-US" dirty="0"/>
                    </a:p>
                  </a:txBody>
                  <a:tcPr marL="83260" marR="83260"/>
                </a:tc>
              </a:tr>
              <a:tr h="370840">
                <a:tc>
                  <a:txBody>
                    <a:bodyPr/>
                    <a:lstStyle/>
                    <a:p>
                      <a:r>
                        <a:rPr lang="zh-CN" altLang="en-US" dirty="0" smtClean="0"/>
                        <a:t>教育背景</a:t>
                      </a:r>
                      <a:endParaRPr lang="zh-CN" altLang="en-US" dirty="0"/>
                    </a:p>
                  </a:txBody>
                  <a:tcPr marL="83260" marR="83260"/>
                </a:tc>
                <a:tc>
                  <a:txBody>
                    <a:bodyPr/>
                    <a:lstStyle/>
                    <a:p>
                      <a:r>
                        <a:rPr lang="zh-CN" altLang="en-US" dirty="0" smtClean="0"/>
                        <a:t>两行即可</a:t>
                      </a:r>
                      <a:endParaRPr lang="zh-CN" altLang="en-US" dirty="0"/>
                    </a:p>
                  </a:txBody>
                  <a:tcPr marL="83260" marR="83260"/>
                </a:tc>
                <a:tc>
                  <a:txBody>
                    <a:bodyPr/>
                    <a:lstStyle/>
                    <a:p>
                      <a:r>
                        <a:rPr lang="zh-CN" altLang="en-US" dirty="0" smtClean="0"/>
                        <a:t>强烈推荐</a:t>
                      </a:r>
                      <a:endParaRPr lang="zh-CN" altLang="en-US" dirty="0"/>
                    </a:p>
                  </a:txBody>
                  <a:tcPr marL="83260" marR="83260"/>
                </a:tc>
              </a:tr>
              <a:tr h="370840">
                <a:tc>
                  <a:txBody>
                    <a:bodyPr/>
                    <a:lstStyle/>
                    <a:p>
                      <a:r>
                        <a:rPr lang="zh-CN" altLang="en-US" dirty="0" smtClean="0"/>
                        <a:t>求职意向</a:t>
                      </a:r>
                      <a:endParaRPr lang="zh-CN" altLang="en-US" dirty="0"/>
                    </a:p>
                  </a:txBody>
                  <a:tcPr marL="83260" marR="83260"/>
                </a:tc>
                <a:tc>
                  <a:txBody>
                    <a:bodyPr/>
                    <a:lstStyle/>
                    <a:p>
                      <a:r>
                        <a:rPr lang="zh-CN" altLang="en-US" dirty="0" smtClean="0"/>
                        <a:t>一行</a:t>
                      </a:r>
                      <a:endParaRPr lang="zh-CN" altLang="en-US" dirty="0"/>
                    </a:p>
                  </a:txBody>
                  <a:tcPr marL="83260" marR="83260"/>
                </a:tc>
                <a:tc>
                  <a:txBody>
                    <a:bodyPr/>
                    <a:lstStyle/>
                    <a:p>
                      <a:r>
                        <a:rPr lang="zh-CN" altLang="en-US" dirty="0" smtClean="0"/>
                        <a:t>看个人喜好</a:t>
                      </a:r>
                      <a:endParaRPr lang="zh-CN" altLang="en-US" dirty="0"/>
                    </a:p>
                  </a:txBody>
                  <a:tcPr marL="83260" marR="83260"/>
                </a:tc>
              </a:tr>
              <a:tr h="370840">
                <a:tc>
                  <a:txBody>
                    <a:bodyPr/>
                    <a:lstStyle/>
                    <a:p>
                      <a:r>
                        <a:rPr lang="zh-CN" altLang="en-US" dirty="0" smtClean="0"/>
                        <a:t>个人技能</a:t>
                      </a:r>
                      <a:endParaRPr lang="zh-CN" altLang="en-US" dirty="0"/>
                    </a:p>
                  </a:txBody>
                  <a:tcPr marL="83260" marR="832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15%~20%</a:t>
                      </a:r>
                      <a:endParaRPr lang="zh-CN" altLang="en-US" dirty="0" smtClean="0"/>
                    </a:p>
                  </a:txBody>
                  <a:tcPr marL="83260" marR="83260"/>
                </a:tc>
                <a:tc>
                  <a:txBody>
                    <a:bodyPr/>
                    <a:lstStyle/>
                    <a:p>
                      <a:r>
                        <a:rPr lang="zh-CN" altLang="en-US" dirty="0" smtClean="0"/>
                        <a:t>视具体情况而定</a:t>
                      </a:r>
                      <a:endParaRPr lang="zh-CN" altLang="en-US" dirty="0"/>
                    </a:p>
                  </a:txBody>
                  <a:tcPr marL="83260" marR="83260"/>
                </a:tc>
              </a:tr>
              <a:tr h="370840">
                <a:tc>
                  <a:txBody>
                    <a:bodyPr/>
                    <a:lstStyle/>
                    <a:p>
                      <a:r>
                        <a:rPr lang="zh-CN" altLang="en-US" dirty="0" smtClean="0"/>
                        <a:t>社会实践</a:t>
                      </a:r>
                      <a:endParaRPr lang="zh-CN" altLang="en-US" dirty="0"/>
                    </a:p>
                  </a:txBody>
                  <a:tcPr marL="83260" marR="83260"/>
                </a:tc>
                <a:tc>
                  <a:txBody>
                    <a:bodyPr/>
                    <a:lstStyle/>
                    <a:p>
                      <a:r>
                        <a:rPr lang="en-US" altLang="zh-CN" dirty="0" smtClean="0"/>
                        <a:t>15%~20%</a:t>
                      </a:r>
                      <a:endParaRPr lang="zh-CN" altLang="en-US" dirty="0"/>
                    </a:p>
                  </a:txBody>
                  <a:tcPr marL="83260" marR="832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视具体情况而定</a:t>
                      </a:r>
                    </a:p>
                  </a:txBody>
                  <a:tcPr marL="83260" marR="83260"/>
                </a:tc>
              </a:tr>
            </a:tbl>
          </a:graphicData>
        </a:graphic>
      </p:graphicFrame>
    </p:spTree>
    <p:extLst>
      <p:ext uri="{BB962C8B-B14F-4D97-AF65-F5344CB8AC3E}">
        <p14:creationId xmlns:p14="http://schemas.microsoft.com/office/powerpoint/2010/main" val="27863104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项目介绍有技巧</a:t>
            </a:r>
            <a:endParaRPr lang="zh-CN" altLang="en-US" dirty="0"/>
          </a:p>
        </p:txBody>
      </p:sp>
      <p:sp>
        <p:nvSpPr>
          <p:cNvPr id="3" name="内容占位符 2"/>
          <p:cNvSpPr>
            <a:spLocks noGrp="1"/>
          </p:cNvSpPr>
          <p:nvPr>
            <p:ph idx="1"/>
          </p:nvPr>
        </p:nvSpPr>
        <p:spPr>
          <a:xfrm>
            <a:off x="1331640" y="2132856"/>
            <a:ext cx="7076747" cy="3992563"/>
          </a:xfrm>
        </p:spPr>
        <p:txBody>
          <a:bodyPr>
            <a:normAutofit/>
          </a:bodyPr>
          <a:lstStyle/>
          <a:p>
            <a:pPr marL="0" indent="0">
              <a:buNone/>
            </a:pPr>
            <a:endParaRPr lang="zh-CN" altLang="en-US" sz="2800" dirty="0">
              <a:solidFill>
                <a:srgbClr val="C00000"/>
              </a:solidFill>
            </a:endParaRP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4864"/>
            <a:ext cx="922772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1886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光谱">
  <a:themeElements>
    <a:clrScheme name="光谱">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光谱">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光谱">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光谱.thmx</Template>
  <TotalTime>7173</TotalTime>
  <Words>1264</Words>
  <Application>Microsoft Macintosh PowerPoint</Application>
  <PresentationFormat>全屏显示(4:3)</PresentationFormat>
  <Paragraphs>216</Paragraphs>
  <Slides>33</Slides>
  <Notes>16</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光谱</vt:lpstr>
      <vt:lpstr>计算人--找工作之路</vt:lpstr>
      <vt:lpstr>PowerPoint 演示文稿</vt:lpstr>
      <vt:lpstr>PowerPoint 演示文稿</vt:lpstr>
      <vt:lpstr>PowerPoint 演示文稿</vt:lpstr>
      <vt:lpstr>                准备什么呢？</vt:lpstr>
      <vt:lpstr>说说写简历的那些事儿</vt:lpstr>
      <vt:lpstr>说说写简历的那些事儿</vt:lpstr>
      <vt:lpstr>简历中有哪些可选项？</vt:lpstr>
      <vt:lpstr>项目介绍有技巧</vt:lpstr>
      <vt:lpstr>项目介绍有技巧</vt:lpstr>
      <vt:lpstr>项目介绍有技巧</vt:lpstr>
      <vt:lpstr>优秀的竞赛经历同样很吸引人</vt:lpstr>
      <vt:lpstr>刷题去吧</vt:lpstr>
      <vt:lpstr>一些其他的网站可以学习学习</vt:lpstr>
      <vt:lpstr>刷题心得</vt:lpstr>
      <vt:lpstr>看看书咯</vt:lpstr>
      <vt:lpstr>看哪些书？</vt:lpstr>
      <vt:lpstr>一些其他的书</vt:lpstr>
      <vt:lpstr>一些其他的书</vt:lpstr>
      <vt:lpstr>想想自己到底适合从事哪个方向？？</vt:lpstr>
      <vt:lpstr>聊聊微软面试那点事？</vt:lpstr>
      <vt:lpstr>拒绝标签</vt:lpstr>
      <vt:lpstr>聊聊微软面试那点事？</vt:lpstr>
      <vt:lpstr>聊聊微软面试那点事？</vt:lpstr>
      <vt:lpstr>聊聊微软面试那点事？</vt:lpstr>
      <vt:lpstr>有道面试</vt:lpstr>
      <vt:lpstr>搜狗面试</vt:lpstr>
      <vt:lpstr>百度面试</vt:lpstr>
      <vt:lpstr>WAP</vt:lpstr>
      <vt:lpstr>WAP</vt:lpstr>
      <vt:lpstr>计算先人的一些由衷建议</vt:lpstr>
      <vt:lpstr>计算先人的一些由衷建议</vt:lpstr>
      <vt:lpstr>最后……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计算人--找工作之路</dc:title>
  <dc:creator>jackqiu</dc:creator>
  <cp:lastModifiedBy>jackqiu qiu</cp:lastModifiedBy>
  <cp:revision>135</cp:revision>
  <dcterms:created xsi:type="dcterms:W3CDTF">2016-05-07T10:46:42Z</dcterms:created>
  <dcterms:modified xsi:type="dcterms:W3CDTF">2016-05-12T10:22:39Z</dcterms:modified>
</cp:coreProperties>
</file>