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0" r:id="rId5"/>
    <p:sldId id="275" r:id="rId6"/>
    <p:sldId id="271" r:id="rId7"/>
    <p:sldId id="259" r:id="rId8"/>
    <p:sldId id="269" r:id="rId9"/>
    <p:sldId id="272" r:id="rId10"/>
    <p:sldId id="273" r:id="rId11"/>
    <p:sldId id="274" r:id="rId12"/>
    <p:sldId id="276" r:id="rId13"/>
    <p:sldId id="277" r:id="rId14"/>
    <p:sldId id="278" r:id="rId15"/>
    <p:sldId id="260" r:id="rId16"/>
    <p:sldId id="280" r:id="rId17"/>
    <p:sldId id="281" r:id="rId18"/>
    <p:sldId id="282" r:id="rId19"/>
    <p:sldId id="261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59" autoAdjust="0"/>
  </p:normalViewPr>
  <p:slideViewPr>
    <p:cSldViewPr>
      <p:cViewPr>
        <p:scale>
          <a:sx n="75" d="100"/>
          <a:sy n="75" d="100"/>
        </p:scale>
        <p:origin x="-1224" y="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49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A1C6C-E853-4903-A747-26D648F86B62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C73D0-656A-40A0-A069-B4F5C9A58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391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4" Type="http://schemas.openxmlformats.org/officeDocument/2006/relationships/hyperlink" Target="https://leetcod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55679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我的求职经历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曾云峰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2016.05.05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5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592" y="922231"/>
            <a:ext cx="7772400" cy="70657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简历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512" y="1844824"/>
            <a:ext cx="4608512" cy="4536504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：简历排版</a:t>
            </a:r>
            <a:r>
              <a:rPr lang="en-US" altLang="zh-CN" sz="2400" dirty="0" smtClean="0">
                <a:solidFill>
                  <a:schemeClr val="tx1"/>
                </a:solidFill>
              </a:rPr>
              <a:t>——</a:t>
            </a:r>
            <a:r>
              <a:rPr lang="zh-CN" altLang="en-US" sz="2400" dirty="0" smtClean="0">
                <a:solidFill>
                  <a:schemeClr val="tx1"/>
                </a:solidFill>
              </a:rPr>
              <a:t>简明扼要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l"/>
            <a:endParaRPr lang="en-US" altLang="zh-CN" sz="24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</a:rPr>
              <a:t>：个人技能</a:t>
            </a:r>
            <a:r>
              <a:rPr lang="en-US" altLang="zh-CN" sz="2400" dirty="0" smtClean="0">
                <a:solidFill>
                  <a:srgbClr val="FF0000"/>
                </a:solidFill>
              </a:rPr>
              <a:t>——</a:t>
            </a:r>
            <a:r>
              <a:rPr lang="zh-CN" altLang="en-US" sz="2400" dirty="0" smtClean="0">
                <a:solidFill>
                  <a:srgbClr val="FF0000"/>
                </a:solidFill>
              </a:rPr>
              <a:t>实事求是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algn="l"/>
            <a:endParaRPr lang="en-US" altLang="zh-CN" sz="2400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400" dirty="0" smtClean="0">
                <a:solidFill>
                  <a:srgbClr val="FF0000"/>
                </a:solidFill>
              </a:rPr>
              <a:t>3</a:t>
            </a:r>
            <a:r>
              <a:rPr lang="zh-CN" altLang="en-US" sz="2400" dirty="0" smtClean="0">
                <a:solidFill>
                  <a:srgbClr val="FF0000"/>
                </a:solidFill>
              </a:rPr>
              <a:t>：项目经历</a:t>
            </a:r>
            <a:r>
              <a:rPr lang="en-US" altLang="zh-CN" sz="2400" dirty="0" smtClean="0">
                <a:solidFill>
                  <a:srgbClr val="FF0000"/>
                </a:solidFill>
              </a:rPr>
              <a:t>——</a:t>
            </a:r>
            <a:r>
              <a:rPr lang="zh-CN" altLang="en-US" sz="2400" dirty="0" smtClean="0">
                <a:solidFill>
                  <a:srgbClr val="FF0000"/>
                </a:solidFill>
              </a:rPr>
              <a:t>自圆其说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algn="l"/>
            <a:endParaRPr lang="en-US" altLang="zh-CN" sz="2400" dirty="0">
              <a:solidFill>
                <a:schemeClr val="tx1"/>
              </a:solidFill>
            </a:endParaRPr>
          </a:p>
          <a:p>
            <a:pPr algn="l"/>
            <a:r>
              <a:rPr lang="en-US" altLang="zh-CN" sz="2400" dirty="0" smtClean="0">
                <a:solidFill>
                  <a:schemeClr val="tx1"/>
                </a:solidFill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</a:rPr>
              <a:t>：突出亮点</a:t>
            </a:r>
            <a:r>
              <a:rPr lang="en-US" altLang="zh-CN" sz="2400" dirty="0" smtClean="0">
                <a:solidFill>
                  <a:schemeClr val="tx1"/>
                </a:solidFill>
              </a:rPr>
              <a:t>——</a:t>
            </a:r>
            <a:r>
              <a:rPr lang="zh-CN" altLang="en-US" sz="2400" dirty="0" smtClean="0">
                <a:solidFill>
                  <a:schemeClr val="tx1"/>
                </a:solidFill>
              </a:rPr>
              <a:t>善用关键字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2400" dirty="0" smtClean="0">
                <a:solidFill>
                  <a:schemeClr val="tx1"/>
                </a:solidFill>
              </a:rPr>
              <a:t>（</a:t>
            </a:r>
            <a:r>
              <a:rPr lang="zh-CN" altLang="en-US" sz="2400" dirty="0" smtClean="0">
                <a:solidFill>
                  <a:srgbClr val="FF0000"/>
                </a:solidFill>
              </a:rPr>
              <a:t>数据、负责</a:t>
            </a:r>
            <a:r>
              <a:rPr lang="zh-CN" altLang="en-US" sz="2400" dirty="0" smtClean="0">
                <a:solidFill>
                  <a:schemeClr val="tx1"/>
                </a:solidFill>
              </a:rPr>
              <a:t>、熟悉、掌握）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l"/>
            <a:endParaRPr lang="en-US" altLang="zh-CN" sz="2400" dirty="0">
              <a:solidFill>
                <a:schemeClr val="tx1"/>
              </a:solidFill>
            </a:endParaRPr>
          </a:p>
          <a:p>
            <a:pPr algn="l"/>
            <a:r>
              <a:rPr lang="en-US" altLang="zh-CN" sz="2400" dirty="0" smtClean="0">
                <a:solidFill>
                  <a:schemeClr val="tx1"/>
                </a:solidFill>
              </a:rPr>
              <a:t>5</a:t>
            </a:r>
            <a:r>
              <a:rPr lang="zh-CN" altLang="en-US" sz="2400" dirty="0" smtClean="0">
                <a:solidFill>
                  <a:schemeClr val="tx1"/>
                </a:solidFill>
              </a:rPr>
              <a:t>：参照剑指</a:t>
            </a:r>
            <a:r>
              <a:rPr lang="en-US" altLang="zh-CN" sz="2400" dirty="0" smtClean="0">
                <a:solidFill>
                  <a:schemeClr val="tx1"/>
                </a:solidFill>
              </a:rPr>
              <a:t>Offer——STAR</a:t>
            </a:r>
            <a:r>
              <a:rPr lang="zh-CN" altLang="en-US" sz="2400" dirty="0" smtClean="0">
                <a:solidFill>
                  <a:schemeClr val="tx1"/>
                </a:solidFill>
              </a:rPr>
              <a:t>准则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700808"/>
            <a:ext cx="4248472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3343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908720"/>
            <a:ext cx="7772400" cy="70657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内推成功率高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512" y="1844824"/>
            <a:ext cx="8496944" cy="4536504"/>
          </a:xfrm>
        </p:spPr>
        <p:txBody>
          <a:bodyPr>
            <a:normAutofit/>
          </a:bodyPr>
          <a:lstStyle/>
          <a:p>
            <a:pPr algn="l"/>
            <a:endParaRPr lang="en-US" altLang="zh-CN" sz="240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2400" dirty="0" smtClean="0">
                <a:solidFill>
                  <a:schemeClr val="tx1"/>
                </a:solidFill>
              </a:rPr>
              <a:t>内推途径：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en-US" altLang="zh-CN" sz="2400" dirty="0" smtClean="0">
                <a:solidFill>
                  <a:schemeClr val="tx1"/>
                </a:solidFill>
              </a:rPr>
              <a:t>		</a:t>
            </a:r>
            <a:r>
              <a:rPr lang="zh-CN" altLang="en-US" sz="2400" dirty="0" smtClean="0">
                <a:solidFill>
                  <a:srgbClr val="FF0000"/>
                </a:solidFill>
              </a:rPr>
              <a:t>你亲爱的师兄师姐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400" dirty="0">
                <a:solidFill>
                  <a:srgbClr val="FF0000"/>
                </a:solidFill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		</a:t>
            </a:r>
            <a:r>
              <a:rPr lang="zh-CN" altLang="en-US" sz="2400" dirty="0" smtClean="0">
                <a:solidFill>
                  <a:schemeClr val="tx1"/>
                </a:solidFill>
              </a:rPr>
              <a:t>所里年级群、找工作群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en-US" altLang="zh-CN" sz="2400" dirty="0" smtClean="0">
                <a:solidFill>
                  <a:schemeClr val="tx1"/>
                </a:solidFill>
              </a:rPr>
              <a:t>		</a:t>
            </a:r>
            <a:r>
              <a:rPr lang="zh-CN" altLang="en-US" sz="2400" dirty="0" smtClean="0">
                <a:solidFill>
                  <a:schemeClr val="tx1"/>
                </a:solidFill>
              </a:rPr>
              <a:t>北</a:t>
            </a:r>
            <a:r>
              <a:rPr lang="zh-CN" altLang="en-US" sz="2400" dirty="0">
                <a:solidFill>
                  <a:schemeClr val="tx1"/>
                </a:solidFill>
              </a:rPr>
              <a:t>邮人论坛、水木</a:t>
            </a:r>
            <a:r>
              <a:rPr lang="zh-CN" altLang="en-US" sz="2400" dirty="0" smtClean="0">
                <a:solidFill>
                  <a:schemeClr val="tx1"/>
                </a:solidFill>
              </a:rPr>
              <a:t>社区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en-US" altLang="zh-CN" sz="2400" dirty="0" smtClean="0">
                <a:solidFill>
                  <a:schemeClr val="tx1"/>
                </a:solidFill>
              </a:rPr>
              <a:t>		</a:t>
            </a:r>
            <a:r>
              <a:rPr lang="zh-CN" altLang="en-US" sz="2400" dirty="0" smtClean="0">
                <a:solidFill>
                  <a:schemeClr val="tx1"/>
                </a:solidFill>
              </a:rPr>
              <a:t>各门派的找工作</a:t>
            </a:r>
            <a:r>
              <a:rPr lang="en-US" altLang="zh-CN" sz="2400" dirty="0" smtClean="0">
                <a:solidFill>
                  <a:schemeClr val="tx1"/>
                </a:solidFill>
              </a:rPr>
              <a:t>QQ</a:t>
            </a:r>
            <a:r>
              <a:rPr lang="zh-CN" altLang="en-US" sz="2400" dirty="0" smtClean="0">
                <a:solidFill>
                  <a:schemeClr val="tx1"/>
                </a:solidFill>
              </a:rPr>
              <a:t>群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en-US" altLang="zh-CN" sz="2400" dirty="0" smtClean="0">
                <a:solidFill>
                  <a:schemeClr val="tx1"/>
                </a:solidFill>
              </a:rPr>
              <a:t>		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123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908720"/>
            <a:ext cx="7772400" cy="70657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阿里技术保障部电面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512" y="1844824"/>
            <a:ext cx="8964488" cy="453650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路漫漫其修远兮</a:t>
            </a:r>
            <a:r>
              <a:rPr lang="en-US" altLang="zh-CN" sz="2400" dirty="0" smtClean="0">
                <a:solidFill>
                  <a:schemeClr val="tx1"/>
                </a:solidFill>
              </a:rPr>
              <a:t>——</a:t>
            </a:r>
            <a:r>
              <a:rPr lang="zh-CN" altLang="en-US" sz="2400" dirty="0" smtClean="0">
                <a:solidFill>
                  <a:schemeClr val="tx1"/>
                </a:solidFill>
              </a:rPr>
              <a:t>日日提心吊胆等电话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从</a:t>
            </a:r>
            <a:r>
              <a:rPr lang="en-US" altLang="zh-CN" sz="2400" dirty="0">
                <a:solidFill>
                  <a:schemeClr val="tx1"/>
                </a:solidFill>
              </a:rPr>
              <a:t>6</a:t>
            </a:r>
            <a:r>
              <a:rPr lang="zh-CN" altLang="en-US" sz="2400" dirty="0" smtClean="0">
                <a:solidFill>
                  <a:schemeClr val="tx1"/>
                </a:solidFill>
              </a:rPr>
              <a:t>月底投递简历到</a:t>
            </a:r>
            <a:r>
              <a:rPr lang="en-US" altLang="zh-CN" sz="2400" dirty="0">
                <a:solidFill>
                  <a:schemeClr val="tx1"/>
                </a:solidFill>
              </a:rPr>
              <a:t>9</a:t>
            </a:r>
            <a:r>
              <a:rPr lang="zh-CN" altLang="en-US" sz="2400" dirty="0" smtClean="0">
                <a:solidFill>
                  <a:schemeClr val="tx1"/>
                </a:solidFill>
              </a:rPr>
              <a:t>月初给</a:t>
            </a:r>
            <a:r>
              <a:rPr lang="en-US" altLang="zh-CN" sz="2400" dirty="0" smtClean="0">
                <a:solidFill>
                  <a:schemeClr val="tx1"/>
                </a:solidFill>
              </a:rPr>
              <a:t>Offer</a:t>
            </a:r>
            <a:r>
              <a:rPr lang="zh-CN" altLang="en-US" sz="2400" dirty="0" smtClean="0">
                <a:solidFill>
                  <a:schemeClr val="tx1"/>
                </a:solidFill>
              </a:rPr>
              <a:t>一共</a:t>
            </a:r>
            <a:r>
              <a:rPr lang="en-US" altLang="zh-CN" sz="2400" dirty="0" smtClean="0">
                <a:solidFill>
                  <a:schemeClr val="tx1"/>
                </a:solidFill>
              </a:rPr>
              <a:t>5</a:t>
            </a:r>
            <a:r>
              <a:rPr lang="zh-CN" altLang="en-US" sz="2400" dirty="0" smtClean="0">
                <a:solidFill>
                  <a:schemeClr val="tx1"/>
                </a:solidFill>
              </a:rPr>
              <a:t>面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	</a:t>
            </a:r>
          </a:p>
          <a:p>
            <a:pPr algn="l"/>
            <a:r>
              <a:rPr lang="zh-CN" altLang="en-US" sz="2400" dirty="0" smtClean="0">
                <a:solidFill>
                  <a:schemeClr val="tx1"/>
                </a:solidFill>
              </a:rPr>
              <a:t>一面：简单的基础问题、个别问题没答上来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2400" dirty="0">
                <a:solidFill>
                  <a:schemeClr val="tx1"/>
                </a:solidFill>
              </a:rPr>
              <a:t>二</a:t>
            </a:r>
            <a:r>
              <a:rPr lang="zh-CN" altLang="en-US" sz="2400" dirty="0" smtClean="0">
                <a:solidFill>
                  <a:schemeClr val="tx1"/>
                </a:solidFill>
              </a:rPr>
              <a:t>面：项目面试、有问有答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2400" dirty="0" smtClean="0">
                <a:solidFill>
                  <a:schemeClr val="tx1"/>
                </a:solidFill>
              </a:rPr>
              <a:t>三面：</a:t>
            </a:r>
            <a:r>
              <a:rPr lang="zh-CN" altLang="en-US" sz="2400" dirty="0">
                <a:solidFill>
                  <a:schemeClr val="tx1"/>
                </a:solidFill>
              </a:rPr>
              <a:t>北京的技术官</a:t>
            </a:r>
            <a:r>
              <a:rPr lang="zh-CN" altLang="en-US" sz="2400" dirty="0" smtClean="0">
                <a:solidFill>
                  <a:schemeClr val="tx1"/>
                </a:solidFill>
              </a:rPr>
              <a:t>交叉压力面试、盛气凌人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2400" dirty="0" smtClean="0">
                <a:solidFill>
                  <a:schemeClr val="tx1"/>
                </a:solidFill>
              </a:rPr>
              <a:t>四面：直接主管面试、方向对口、聊得投机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2400" dirty="0">
                <a:solidFill>
                  <a:schemeClr val="tx1"/>
                </a:solidFill>
              </a:rPr>
              <a:t>五</a:t>
            </a:r>
            <a:r>
              <a:rPr lang="zh-CN" altLang="en-US" sz="2400" dirty="0" smtClean="0">
                <a:solidFill>
                  <a:schemeClr val="tx1"/>
                </a:solidFill>
              </a:rPr>
              <a:t>面：</a:t>
            </a:r>
            <a:r>
              <a:rPr lang="en-US" altLang="zh-CN" sz="2400" dirty="0" smtClean="0">
                <a:solidFill>
                  <a:schemeClr val="tx1"/>
                </a:solidFill>
              </a:rPr>
              <a:t>HR</a:t>
            </a:r>
            <a:r>
              <a:rPr lang="zh-CN" altLang="en-US" sz="2400" dirty="0" smtClean="0">
                <a:solidFill>
                  <a:schemeClr val="tx1"/>
                </a:solidFill>
              </a:rPr>
              <a:t>面试、几乎啥也没问</a:t>
            </a:r>
            <a:r>
              <a:rPr lang="en-US" altLang="zh-CN" sz="2400" dirty="0" smtClean="0">
                <a:solidFill>
                  <a:schemeClr val="tx1"/>
                </a:solidFill>
              </a:rPr>
              <a:t>	</a:t>
            </a:r>
          </a:p>
          <a:p>
            <a:pPr algn="l"/>
            <a:endParaRPr lang="en-US" altLang="zh-CN" sz="2400" dirty="0">
              <a:solidFill>
                <a:schemeClr val="tx1"/>
              </a:solidFill>
            </a:endParaRPr>
          </a:p>
          <a:p>
            <a:pPr algn="l"/>
            <a:r>
              <a:rPr lang="zh-CN" altLang="en-US" sz="2400" dirty="0" smtClean="0">
                <a:solidFill>
                  <a:schemeClr val="tx1"/>
                </a:solidFill>
              </a:rPr>
              <a:t>总结：第一次面试，发现自己准备不充分，电话面试不利于交流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187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908720"/>
            <a:ext cx="7772400" cy="70657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美团云现场面试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512" y="1844824"/>
            <a:ext cx="8784976" cy="453650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一共三面、每一面的流程基本一样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</a:rPr>
              <a:t>上来先做几个</a:t>
            </a:r>
            <a:r>
              <a:rPr lang="en-US" altLang="zh-CN" sz="2400" dirty="0" smtClean="0">
                <a:solidFill>
                  <a:schemeClr val="tx1"/>
                </a:solidFill>
              </a:rPr>
              <a:t>Easy</a:t>
            </a:r>
            <a:r>
              <a:rPr lang="zh-CN" altLang="en-US" sz="2400" dirty="0" smtClean="0">
                <a:solidFill>
                  <a:schemeClr val="tx1"/>
                </a:solidFill>
              </a:rPr>
              <a:t>的算法题、紧张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</a:rPr>
              <a:t>基础知识问答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</a:rPr>
              <a:t>项目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2400" dirty="0" smtClean="0">
                <a:solidFill>
                  <a:schemeClr val="tx1"/>
                </a:solidFill>
              </a:rPr>
              <a:t>总结：面试官态度很友善、现场面试交流顺利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583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908720"/>
            <a:ext cx="7772400" cy="70657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百度三部门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512" y="1844824"/>
            <a:ext cx="8784976" cy="4536504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挂一得二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</a:rPr>
              <a:t>贴吧：两面的算法和基础知识均是书上原题</a:t>
            </a:r>
            <a:r>
              <a:rPr lang="en-US" altLang="zh-CN" sz="2400" dirty="0" smtClean="0">
                <a:solidFill>
                  <a:schemeClr val="tx1"/>
                </a:solidFill>
              </a:rPr>
              <a:t>——Success</a:t>
            </a:r>
          </a:p>
          <a:p>
            <a:pPr algn="l"/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</a:rPr>
              <a:t>互联网数据研发：算法代码各种细节问题</a:t>
            </a:r>
            <a:r>
              <a:rPr lang="en-US" altLang="zh-CN" sz="2400" dirty="0" smtClean="0">
                <a:solidFill>
                  <a:schemeClr val="tx1"/>
                </a:solidFill>
              </a:rPr>
              <a:t>——Fail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网页搜索部（电面）：</a:t>
            </a:r>
            <a:r>
              <a:rPr lang="en-US" altLang="zh-CN" sz="2400" dirty="0" smtClean="0">
                <a:solidFill>
                  <a:srgbClr val="FF0000"/>
                </a:solidFill>
              </a:rPr>
              <a:t>			——Success</a:t>
            </a:r>
          </a:p>
          <a:p>
            <a:pPr marL="800100" lvl="1" indent="-342900" algn="l">
              <a:buFont typeface="Wingdings" pitchFamily="2" charset="2"/>
              <a:buChar char="u"/>
            </a:pPr>
            <a:r>
              <a:rPr lang="zh-CN" altLang="en-US" sz="2000" dirty="0" smtClean="0">
                <a:solidFill>
                  <a:schemeClr val="tx1"/>
                </a:solidFill>
              </a:rPr>
              <a:t>一面在线编程，代码整洁规范，答出智力，面试官评价很高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Wingdings" pitchFamily="2" charset="2"/>
              <a:buChar char="u"/>
            </a:pPr>
            <a:r>
              <a:rPr lang="zh-CN" altLang="en-US" sz="2000" dirty="0">
                <a:solidFill>
                  <a:schemeClr val="tx1"/>
                </a:solidFill>
              </a:rPr>
              <a:t>二</a:t>
            </a:r>
            <a:r>
              <a:rPr lang="zh-CN" altLang="en-US" sz="2000" dirty="0" smtClean="0">
                <a:solidFill>
                  <a:schemeClr val="tx1"/>
                </a:solidFill>
              </a:rPr>
              <a:t>面面了</a:t>
            </a:r>
            <a:r>
              <a:rPr lang="zh-CN" altLang="en-US" sz="2000" dirty="0">
                <a:solidFill>
                  <a:schemeClr val="tx1"/>
                </a:solidFill>
              </a:rPr>
              <a:t>两</a:t>
            </a:r>
            <a:r>
              <a:rPr lang="zh-CN" altLang="en-US" sz="2000" dirty="0" smtClean="0">
                <a:solidFill>
                  <a:schemeClr val="tx1"/>
                </a:solidFill>
              </a:rPr>
              <a:t>次，第一次各种虐，第二次在线编程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Wingdings" pitchFamily="2" charset="2"/>
              <a:buChar char="u"/>
            </a:pPr>
            <a:r>
              <a:rPr lang="zh-CN" altLang="en-US" sz="2000" dirty="0" smtClean="0">
                <a:solidFill>
                  <a:schemeClr val="tx1"/>
                </a:solidFill>
              </a:rPr>
              <a:t>三面经理面，主要是性格测试和</a:t>
            </a:r>
            <a:r>
              <a:rPr lang="zh-CN" altLang="en-US" sz="2000" dirty="0">
                <a:solidFill>
                  <a:schemeClr val="tx1"/>
                </a:solidFill>
              </a:rPr>
              <a:t>观察</a:t>
            </a:r>
            <a:r>
              <a:rPr lang="zh-CN" altLang="en-US" sz="2000" dirty="0" smtClean="0">
                <a:solidFill>
                  <a:schemeClr val="tx1"/>
                </a:solidFill>
              </a:rPr>
              <a:t>团队合作能力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endParaRPr lang="en-US" altLang="zh-CN" sz="240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2400" dirty="0" smtClean="0">
                <a:solidFill>
                  <a:schemeClr val="tx1"/>
                </a:solidFill>
              </a:rPr>
              <a:t>总结：</a:t>
            </a:r>
            <a:r>
              <a:rPr lang="zh-CN" altLang="en-US" sz="2400" dirty="0" smtClean="0">
                <a:solidFill>
                  <a:srgbClr val="FF0000"/>
                </a:solidFill>
              </a:rPr>
              <a:t>一定要注重代码细节和代码规范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05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2400" cy="1010543"/>
          </a:xfrm>
        </p:spPr>
        <p:txBody>
          <a:bodyPr/>
          <a:lstStyle/>
          <a:p>
            <a:r>
              <a:rPr lang="zh-CN" altLang="en-US" dirty="0" smtClean="0"/>
              <a:t>网易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700808"/>
            <a:ext cx="6400800" cy="3937992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网易游戏</a:t>
            </a:r>
            <a:endParaRPr lang="en-US" altLang="zh-CN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互动娱乐事业群：</a:t>
            </a:r>
            <a:r>
              <a:rPr lang="zh-CN" altLang="en-US" sz="2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杭州、广州</a:t>
            </a:r>
            <a:endParaRPr lang="en-US" altLang="zh-CN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雷火</a:t>
            </a:r>
            <a:r>
              <a:rPr lang="en-US" altLang="zh-CN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盘古事业</a:t>
            </a:r>
            <a:r>
              <a:rPr lang="zh-CN" altLang="en-US" sz="2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群</a:t>
            </a:r>
            <a:r>
              <a:rPr lang="zh-CN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2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杭州</a:t>
            </a:r>
            <a:endParaRPr lang="en-US" altLang="zh-CN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网易互联网</a:t>
            </a:r>
            <a:endParaRPr lang="en-US" altLang="zh-CN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杭州</a:t>
            </a:r>
            <a:endParaRPr lang="en-US" altLang="zh-CN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网易有道</a:t>
            </a:r>
            <a:endParaRPr lang="en-US" altLang="zh-CN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北京</a:t>
            </a:r>
            <a:endParaRPr lang="en-US" altLang="zh-CN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zyf\Desktop\neteas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3600400" cy="89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322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2400" cy="1010543"/>
          </a:xfrm>
        </p:spPr>
        <p:txBody>
          <a:bodyPr/>
          <a:lstStyle/>
          <a:p>
            <a:r>
              <a:rPr lang="zh-CN" altLang="en-US" dirty="0" smtClean="0"/>
              <a:t>网易游戏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87824" y="1645047"/>
            <a:ext cx="3344416" cy="93610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互动娱乐事业群</a:t>
            </a:r>
            <a:endParaRPr lang="en-US" altLang="zh-CN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zyf\Desktop\neteas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3600400" cy="89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20888"/>
            <a:ext cx="665797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328" y="4771131"/>
            <a:ext cx="6772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副标题 2"/>
          <p:cNvSpPr txBox="1">
            <a:spLocks/>
          </p:cNvSpPr>
          <p:nvPr/>
        </p:nvSpPr>
        <p:spPr>
          <a:xfrm>
            <a:off x="3123084" y="4116338"/>
            <a:ext cx="3344416" cy="686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雷火</a:t>
            </a:r>
            <a:r>
              <a: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盘古事业群</a:t>
            </a:r>
            <a:endParaRPr lang="en-US" altLang="zh-CN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2574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764705"/>
            <a:ext cx="7772400" cy="792088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游戏研发工程师</a:t>
            </a:r>
            <a:endParaRPr lang="zh-CN" altLang="en-US" sz="4000" dirty="0"/>
          </a:p>
        </p:txBody>
      </p:sp>
      <p:pic>
        <p:nvPicPr>
          <p:cNvPr id="1026" name="Picture 2" descr="C:\Users\zyf\Desktop\neteas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3600400" cy="89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31268"/>
            <a:ext cx="6886575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971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764705"/>
            <a:ext cx="7772400" cy="792088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网易游戏笔试面试</a:t>
            </a:r>
            <a:endParaRPr lang="zh-CN" altLang="en-US" sz="40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371600" y="1556792"/>
            <a:ext cx="7448872" cy="4896544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月内推，官网投递简历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9</a:t>
            </a:r>
            <a:r>
              <a:rPr lang="zh-CN" altLang="en-US" dirty="0" smtClean="0">
                <a:solidFill>
                  <a:schemeClr val="tx1"/>
                </a:solidFill>
              </a:rPr>
              <a:t>月笔试，</a:t>
            </a:r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</a:rPr>
              <a:t>道算法</a:t>
            </a:r>
            <a:r>
              <a:rPr lang="en-US" altLang="zh-CN" dirty="0" smtClean="0">
                <a:solidFill>
                  <a:schemeClr val="tx1"/>
                </a:solidFill>
              </a:rPr>
              <a:t>AC</a:t>
            </a:r>
            <a:r>
              <a:rPr lang="zh-CN" altLang="en-US" dirty="0" smtClean="0">
                <a:solidFill>
                  <a:schemeClr val="tx1"/>
                </a:solidFill>
              </a:rPr>
              <a:t>了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月</a:t>
            </a:r>
            <a:r>
              <a:rPr lang="en-US" altLang="zh-CN" dirty="0" smtClean="0">
                <a:solidFill>
                  <a:schemeClr val="tx1"/>
                </a:solidFill>
              </a:rPr>
              <a:t>13</a:t>
            </a:r>
            <a:r>
              <a:rPr lang="zh-CN" altLang="en-US" dirty="0" smtClean="0">
                <a:solidFill>
                  <a:schemeClr val="tx1"/>
                </a:solidFill>
              </a:rPr>
              <a:t>日面试：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</a:rPr>
              <a:t>一面：算法、</a:t>
            </a:r>
            <a:r>
              <a:rPr lang="en-US" altLang="zh-CN" dirty="0" smtClean="0">
                <a:solidFill>
                  <a:schemeClr val="tx1"/>
                </a:solidFill>
              </a:rPr>
              <a:t>C++</a:t>
            </a:r>
          </a:p>
          <a:p>
            <a:pPr marL="914400" lvl="1" indent="-457200" algn="l"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二</a:t>
            </a:r>
            <a:r>
              <a:rPr lang="zh-CN" altLang="en-US" dirty="0" smtClean="0">
                <a:solidFill>
                  <a:schemeClr val="tx1"/>
                </a:solidFill>
              </a:rPr>
              <a:t>面：设计题、打过什么游戏？？？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514350" indent="-514350" algn="l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月</a:t>
            </a:r>
            <a:r>
              <a:rPr lang="en-US" altLang="zh-CN" dirty="0" smtClean="0">
                <a:solidFill>
                  <a:schemeClr val="tx1"/>
                </a:solidFill>
              </a:rPr>
              <a:t>14</a:t>
            </a:r>
            <a:r>
              <a:rPr lang="zh-CN" altLang="en-US" dirty="0" smtClean="0">
                <a:solidFill>
                  <a:schemeClr val="tx1"/>
                </a:solidFill>
              </a:rPr>
              <a:t>日下午通知结果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514350" indent="-514350" algn="l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月</a:t>
            </a:r>
            <a:r>
              <a:rPr lang="en-US" altLang="zh-CN" dirty="0" smtClean="0">
                <a:solidFill>
                  <a:schemeClr val="tx1"/>
                </a:solidFill>
              </a:rPr>
              <a:t>15</a:t>
            </a:r>
            <a:r>
              <a:rPr lang="zh-CN" altLang="en-US" dirty="0" smtClean="0">
                <a:solidFill>
                  <a:schemeClr val="tx1"/>
                </a:solidFill>
              </a:rPr>
              <a:t>日签</a:t>
            </a:r>
            <a:r>
              <a:rPr lang="en-US" altLang="zh-CN" dirty="0" smtClean="0">
                <a:solidFill>
                  <a:schemeClr val="tx1"/>
                </a:solidFill>
              </a:rPr>
              <a:t>Offer</a:t>
            </a:r>
          </a:p>
          <a:p>
            <a:pPr marL="514350" indent="-514350" algn="l">
              <a:buFont typeface="Wingdings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恍如梦一场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zyf\Desktop\neteas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3600400" cy="89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644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欢迎大家来猪场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328992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老板逼格高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员工福利</a:t>
            </a:r>
            <a:r>
              <a:rPr lang="zh-CN" altLang="en-US" dirty="0" smtClean="0">
                <a:solidFill>
                  <a:srgbClr val="FF0000"/>
                </a:solidFill>
              </a:rPr>
              <a:t>好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日日餐餐免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娱乐设施全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zyf\Desktop\neteas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3600400" cy="89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322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70281"/>
            <a:ext cx="7772400" cy="1018560"/>
          </a:xfrm>
        </p:spPr>
        <p:txBody>
          <a:bodyPr/>
          <a:lstStyle/>
          <a:p>
            <a:pPr algn="l"/>
            <a:r>
              <a:rPr lang="zh-CN" altLang="en-US" dirty="0" smtClean="0"/>
              <a:t>关于我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988840"/>
            <a:ext cx="7848872" cy="3888432"/>
          </a:xfrm>
        </p:spPr>
        <p:txBody>
          <a:bodyPr>
            <a:normAutofit/>
          </a:bodyPr>
          <a:lstStyle/>
          <a:p>
            <a:pPr algn="l"/>
            <a:endParaRPr lang="en-US" altLang="zh-CN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本科：华中科技大学通信工程专业</a:t>
            </a:r>
            <a:endParaRPr lang="en-US" altLang="zh-CN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硕士：计算所无线中心无线通信协议栈</a:t>
            </a:r>
            <a:endParaRPr lang="en-US" altLang="zh-CN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Offer: </a:t>
            </a:r>
            <a:r>
              <a:rPr lang="zh-CN" altLang="en-US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美团、阿里巴巴、百度、网易游戏</a:t>
            </a:r>
            <a:endParaRPr lang="en-US" altLang="zh-CN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Tel: 13261779967</a:t>
            </a:r>
          </a:p>
          <a:p>
            <a:pPr algn="l"/>
            <a:r>
              <a:rPr lang="zh-CN" altLang="en-US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邮箱：</a:t>
            </a:r>
            <a:r>
              <a:rPr lang="en-US" altLang="zh-CN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yunfengzeng_ict@163.com</a:t>
            </a:r>
            <a:endParaRPr lang="zh-CN" altLang="en-US" sz="4000" dirty="0" smtClean="0">
              <a:latin typeface="华文楷体" pitchFamily="2" charset="-122"/>
              <a:ea typeface="华文楷体" pitchFamily="2" charset="-122"/>
            </a:endParaRPr>
          </a:p>
          <a:p>
            <a:pPr algn="l"/>
            <a:endParaRPr lang="zh-CN" altLang="en-US" sz="4000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2225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611560" y="490774"/>
            <a:ext cx="7290054" cy="1138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认识自己</a:t>
            </a:r>
            <a:endParaRPr lang="zh-CN" altLang="en-US" dirty="0"/>
          </a:p>
        </p:txBody>
      </p:sp>
      <p:sp>
        <p:nvSpPr>
          <p:cNvPr id="11" name="副标题 2"/>
          <p:cNvSpPr>
            <a:spLocks noGrp="1"/>
          </p:cNvSpPr>
          <p:nvPr>
            <p:ph type="subTitle" idx="1"/>
          </p:nvPr>
        </p:nvSpPr>
        <p:spPr>
          <a:xfrm>
            <a:off x="683568" y="1988840"/>
            <a:ext cx="7848872" cy="3888432"/>
          </a:xfrm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虚</a:t>
            </a:r>
            <a:endParaRPr lang="en-US" altLang="zh-CN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lvl="1" algn="l"/>
            <a:r>
              <a:rPr lang="zh-CN" altLang="en-US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算法不好、方向偏通信、计算机基础不扎实</a:t>
            </a:r>
            <a:endParaRPr lang="en-US" altLang="zh-CN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勤</a:t>
            </a:r>
            <a:endParaRPr lang="en-US" altLang="zh-CN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lvl="1" algn="l"/>
            <a:r>
              <a:rPr lang="zh-CN" altLang="en-US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早准备</a:t>
            </a:r>
            <a:r>
              <a:rPr lang="zh-CN" altLang="en-US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altLang="en-US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多啃书、</a:t>
            </a:r>
            <a:r>
              <a:rPr lang="zh-CN" altLang="en-US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保持危机感</a:t>
            </a:r>
            <a:endParaRPr lang="en-US" altLang="zh-CN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marL="514350" indent="-514350" algn="l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信</a:t>
            </a:r>
            <a:endParaRPr lang="en-US" altLang="zh-CN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lvl="1" algn="l"/>
            <a:r>
              <a:rPr lang="zh-CN" altLang="en-US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车到山前必有路</a:t>
            </a:r>
            <a:endParaRPr lang="en-US" altLang="zh-CN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lvl="1" algn="l"/>
            <a:endParaRPr lang="en-US" altLang="zh-CN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9322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611560" y="490774"/>
            <a:ext cx="7290054" cy="1138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企业选择</a:t>
            </a:r>
            <a:endParaRPr lang="zh-CN" altLang="en-US" dirty="0"/>
          </a:p>
        </p:txBody>
      </p:sp>
      <p:sp>
        <p:nvSpPr>
          <p:cNvPr id="11" name="副标题 2"/>
          <p:cNvSpPr>
            <a:spLocks noGrp="1"/>
          </p:cNvSpPr>
          <p:nvPr>
            <p:ph type="subTitle" idx="1"/>
          </p:nvPr>
        </p:nvSpPr>
        <p:spPr>
          <a:xfrm>
            <a:off x="683568" y="1628800"/>
            <a:ext cx="7848872" cy="4248472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想找一个钱多活少的工作？</a:t>
            </a:r>
            <a:endParaRPr lang="en-US" altLang="zh-CN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520077"/>
              </p:ext>
            </p:extLst>
          </p:nvPr>
        </p:nvGraphicFramePr>
        <p:xfrm>
          <a:off x="1107356" y="2420888"/>
          <a:ext cx="6785998" cy="29523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0903"/>
                <a:gridCol w="985221"/>
                <a:gridCol w="1005205"/>
                <a:gridCol w="849330"/>
                <a:gridCol w="840242"/>
                <a:gridCol w="1715097"/>
              </a:tblGrid>
              <a:tr h="9734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行业</a:t>
                      </a:r>
                      <a:endParaRPr lang="zh-CN" altLang="en-US" sz="1600" dirty="0">
                        <a:solidFill>
                          <a:srgbClr val="FFC000"/>
                        </a:solidFill>
                      </a:endParaRPr>
                    </a:p>
                  </a:txBody>
                  <a:tcPr marL="59968" marR="59968" marT="29988" marB="2998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/>
                        <a:t>薪水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8" marR="59968" marT="29988" marB="2998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/>
                        <a:t>福利</a:t>
                      </a:r>
                      <a:endParaRPr lang="zh-CN" altLang="en-US" sz="16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8" marR="59968" marT="29988" marB="299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户口</a:t>
                      </a:r>
                      <a:endParaRPr lang="zh-CN" altLang="en-US" sz="1000" dirty="0"/>
                    </a:p>
                  </a:txBody>
                  <a:tcPr marL="59968" marR="59968" marT="29988" marB="299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工作强度</a:t>
                      </a:r>
                      <a:endParaRPr lang="zh-CN" altLang="en-US" sz="1600" dirty="0"/>
                    </a:p>
                  </a:txBody>
                  <a:tcPr marL="59968" marR="59968" marT="29988" marB="299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其它</a:t>
                      </a:r>
                      <a:endParaRPr lang="zh-CN" altLang="en-US" sz="1600" dirty="0"/>
                    </a:p>
                  </a:txBody>
                  <a:tcPr marL="59968" marR="59968" marT="29988" marB="29988" anchor="ctr"/>
                </a:tc>
              </a:tr>
              <a:tr h="6596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国企</a:t>
                      </a:r>
                      <a:endParaRPr lang="zh-CN" altLang="en-US" sz="1600" dirty="0"/>
                    </a:p>
                  </a:txBody>
                  <a:tcPr marL="59968" marR="59968" marT="29988" marB="299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较低</a:t>
                      </a:r>
                      <a:endParaRPr lang="zh-CN" altLang="en-US" sz="1600" dirty="0"/>
                    </a:p>
                  </a:txBody>
                  <a:tcPr marL="59968" marR="59968" marT="29988" marB="299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好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59968" marR="59968" marT="29988" marB="299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容易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59968" marR="59968" marT="29988" marB="299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低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59968" marR="59968" marT="29988" marB="299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稳定</a:t>
                      </a:r>
                      <a:endParaRPr lang="zh-CN" altLang="en-US" sz="1600" dirty="0"/>
                    </a:p>
                  </a:txBody>
                  <a:tcPr marL="59968" marR="59968" marT="29988" marB="29988" anchor="ctr"/>
                </a:tc>
              </a:tr>
              <a:tr h="6596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银行金融</a:t>
                      </a:r>
                      <a:endParaRPr lang="zh-CN" altLang="en-US" sz="1600" dirty="0"/>
                    </a:p>
                  </a:txBody>
                  <a:tcPr marL="59968" marR="59968" marT="29988" marB="299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较高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59968" marR="59968" marT="29988" marB="299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好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59968" marR="59968" marT="29988" marB="299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容易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59968" marR="59968" marT="29988" marB="299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较高</a:t>
                      </a:r>
                      <a:endParaRPr lang="zh-CN" altLang="en-US" sz="1600" dirty="0"/>
                    </a:p>
                  </a:txBody>
                  <a:tcPr marL="59968" marR="59968" marT="29988" marB="2998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非核心部门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</a:txBody>
                  <a:tcPr marL="59968" marR="59968" marT="29988" marB="29988" anchor="ctr"/>
                </a:tc>
              </a:tr>
              <a:tr h="6596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互联网</a:t>
                      </a:r>
                      <a:endParaRPr lang="zh-CN" altLang="en-US" sz="1600" dirty="0"/>
                    </a:p>
                  </a:txBody>
                  <a:tcPr marL="59968" marR="59968" marT="29988" marB="299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较高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59968" marR="59968" marT="29988" marB="299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一般</a:t>
                      </a:r>
                      <a:endParaRPr lang="zh-CN" altLang="en-US" sz="1600" dirty="0"/>
                    </a:p>
                  </a:txBody>
                  <a:tcPr marL="59968" marR="59968" marT="29988" marB="299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难</a:t>
                      </a:r>
                      <a:endParaRPr lang="zh-CN" altLang="en-US" sz="1600" dirty="0"/>
                    </a:p>
                  </a:txBody>
                  <a:tcPr marL="59968" marR="59968" marT="29988" marB="299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较高</a:t>
                      </a:r>
                      <a:endParaRPr lang="zh-CN" altLang="en-US" sz="1600" dirty="0"/>
                    </a:p>
                  </a:txBody>
                  <a:tcPr marL="59968" marR="59968" marT="29988" marB="299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发展空间较大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59968" marR="59968" marT="29988" marB="2998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109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一些公司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80283"/>
              </p:ext>
            </p:extLst>
          </p:nvPr>
        </p:nvGraphicFramePr>
        <p:xfrm>
          <a:off x="628650" y="1508634"/>
          <a:ext cx="7886700" cy="5169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40"/>
                <a:gridCol w="1577340"/>
                <a:gridCol w="1577340"/>
                <a:gridCol w="1577340"/>
                <a:gridCol w="1577340"/>
              </a:tblGrid>
              <a:tr h="46647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dirty="0" smtClean="0">
                          <a:effectLst/>
                          <a:latin typeface="+mn-ea"/>
                          <a:ea typeface="+mn-ea"/>
                        </a:rPr>
                        <a:t>仅</a:t>
                      </a:r>
                      <a:endParaRPr lang="zh-CN" altLang="en-US" sz="24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dirty="0" smtClean="0">
                          <a:effectLst/>
                          <a:latin typeface="+mn-ea"/>
                          <a:ea typeface="+mn-ea"/>
                        </a:rPr>
                        <a:t>供</a:t>
                      </a:r>
                      <a:endParaRPr lang="zh-CN" altLang="en-US" sz="24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dirty="0" smtClean="0">
                          <a:effectLst/>
                          <a:latin typeface="+mn-ea"/>
                          <a:ea typeface="+mn-ea"/>
                        </a:rPr>
                        <a:t>参</a:t>
                      </a:r>
                      <a:endParaRPr lang="en-US" sz="24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dirty="0" smtClean="0">
                          <a:effectLst/>
                          <a:latin typeface="+mn-ea"/>
                          <a:ea typeface="+mn-ea"/>
                        </a:rPr>
                        <a:t>考</a:t>
                      </a:r>
                      <a:endParaRPr lang="zh-CN" altLang="en-US" sz="24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dirty="0" smtClean="0">
                          <a:effectLst/>
                          <a:latin typeface="+mn-ea"/>
                          <a:ea typeface="+mn-ea"/>
                        </a:rPr>
                        <a:t>啊</a:t>
                      </a:r>
                      <a:endParaRPr lang="zh-CN" altLang="en-US" sz="24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144" marR="7144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阿里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美团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FB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人人网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用友</a:t>
                      </a:r>
                    </a:p>
                  </a:txBody>
                  <a:tcPr marL="7144" marR="7144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腾讯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effectLst/>
                          <a:latin typeface="+mn-ea"/>
                          <a:ea typeface="+mn-ea"/>
                        </a:rPr>
                        <a:t>58</a:t>
                      </a:r>
                      <a:r>
                        <a:rPr lang="zh-CN" altLang="en-US" sz="1600" b="0" i="0" u="none" strike="noStrike">
                          <a:effectLst/>
                          <a:latin typeface="+mn-ea"/>
                          <a:ea typeface="+mn-ea"/>
                        </a:rPr>
                        <a:t>同城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effectLst/>
                          <a:latin typeface="+mn-ea"/>
                          <a:ea typeface="+mn-ea"/>
                        </a:rPr>
                        <a:t>hulu</a:t>
                      </a:r>
                      <a:endParaRPr lang="en-US" sz="16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爱奇艺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金蝶</a:t>
                      </a:r>
                    </a:p>
                  </a:txBody>
                  <a:tcPr marL="7144" marR="7144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effectLst/>
                          <a:latin typeface="+mn-ea"/>
                          <a:ea typeface="+mn-ea"/>
                        </a:rPr>
                        <a:t>百度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effectLst/>
                          <a:latin typeface="+mn-ea"/>
                          <a:ea typeface="+mn-ea"/>
                        </a:rPr>
                        <a:t>搜狐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 smtClean="0">
                          <a:effectLst/>
                          <a:latin typeface="+mn-ea"/>
                          <a:ea typeface="+mn-ea"/>
                        </a:rPr>
                        <a:t>盛大游戏</a:t>
                      </a:r>
                      <a:endParaRPr lang="zh-CN" altLang="en-US" sz="16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乐视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 smtClean="0">
                          <a:effectLst/>
                          <a:latin typeface="+mn-ea"/>
                          <a:ea typeface="+mn-ea"/>
                        </a:rPr>
                        <a:t>金山网络</a:t>
                      </a:r>
                      <a:endParaRPr lang="zh-CN" altLang="en-US" sz="16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144" marR="7144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effectLst/>
                          <a:latin typeface="+mn-ea"/>
                          <a:ea typeface="+mn-ea"/>
                        </a:rPr>
                        <a:t>360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effectLst/>
                          <a:latin typeface="+mn-ea"/>
                          <a:ea typeface="+mn-ea"/>
                        </a:rPr>
                        <a:t>新浪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+mn-ea"/>
                          <a:ea typeface="+mn-ea"/>
                        </a:rPr>
                        <a:t>Google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赶集网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迅雷</a:t>
                      </a:r>
                    </a:p>
                  </a:txBody>
                  <a:tcPr marL="7144" marR="7144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effectLst/>
                          <a:latin typeface="+mn-ea"/>
                          <a:ea typeface="+mn-ea"/>
                        </a:rPr>
                        <a:t>微软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effectLst/>
                          <a:latin typeface="+mn-ea"/>
                          <a:ea typeface="+mn-ea"/>
                        </a:rPr>
                        <a:t>小米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effectLst/>
                          <a:latin typeface="+mn-ea"/>
                          <a:ea typeface="+mn-ea"/>
                        </a:rPr>
                        <a:t>有道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完美世界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IDG</a:t>
                      </a:r>
                      <a:r>
                        <a:rPr lang="zh-CN" altLang="en-US" sz="1600" b="0" i="0" u="none" strike="noStrike" dirty="0" smtClean="0">
                          <a:effectLst/>
                          <a:latin typeface="+mn-ea"/>
                          <a:ea typeface="+mn-ea"/>
                        </a:rPr>
                        <a:t>资本成员企业</a:t>
                      </a:r>
                      <a:endParaRPr lang="zh-CN" altLang="en-US" sz="16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144" marR="7144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京东商城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创新工场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 smtClean="0">
                          <a:effectLst/>
                          <a:latin typeface="+mn-ea"/>
                          <a:ea typeface="+mn-ea"/>
                        </a:rPr>
                        <a:t>携程</a:t>
                      </a:r>
                      <a:endParaRPr lang="zh-CN" altLang="en-US" sz="16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中兴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WAP</a:t>
                      </a:r>
                    </a:p>
                  </a:txBody>
                  <a:tcPr marL="7144" marR="7144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effectLst/>
                          <a:latin typeface="+mn-ea"/>
                          <a:ea typeface="+mn-ea"/>
                        </a:rPr>
                        <a:t>大众点评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豌豆荚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EMC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西山居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WIJ</a:t>
                      </a:r>
                    </a:p>
                  </a:txBody>
                  <a:tcPr marL="7144" marR="7144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effectLst/>
                          <a:latin typeface="+mn-ea"/>
                          <a:ea typeface="+mn-ea"/>
                        </a:rPr>
                        <a:t>亚马逊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effectLst/>
                          <a:latin typeface="+mn-ea"/>
                          <a:ea typeface="+mn-ea"/>
                        </a:rPr>
                        <a:t>涂鸦移动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搜狗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联想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红杉资本成员企业</a:t>
                      </a:r>
                    </a:p>
                  </a:txBody>
                  <a:tcPr marL="7144" marR="7144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摩根士丹利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effectLst/>
                          <a:latin typeface="+mn-ea"/>
                          <a:ea typeface="+mn-ea"/>
                        </a:rPr>
                        <a:t>雅虎北研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斯伦贝谢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DIJ</a:t>
                      </a:r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大疆创新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渣打银行</a:t>
                      </a:r>
                    </a:p>
                  </a:txBody>
                  <a:tcPr marL="7144" marR="7144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IBM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effectLst/>
                          <a:latin typeface="+mn-ea"/>
                          <a:ea typeface="+mn-ea"/>
                        </a:rPr>
                        <a:t>VMWare</a:t>
                      </a:r>
                      <a:endParaRPr lang="en-US" sz="16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网易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freewheel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知乎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68580" marR="6858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网易游戏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华为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去哪儿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春雨天下</a:t>
                      </a: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秒针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marL="68580" marR="6858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猿题库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蓝汛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宜信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快的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农业银行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anchor="ctr"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C6D-619B-467A-91DF-F09C17929FD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989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611560" y="490774"/>
            <a:ext cx="7290054" cy="1138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工作地点</a:t>
            </a:r>
            <a:endParaRPr lang="zh-CN" altLang="en-US" dirty="0"/>
          </a:p>
        </p:txBody>
      </p:sp>
      <p:sp>
        <p:nvSpPr>
          <p:cNvPr id="11" name="副标题 2"/>
          <p:cNvSpPr>
            <a:spLocks noGrp="1"/>
          </p:cNvSpPr>
          <p:nvPr>
            <p:ph type="subTitle" idx="1"/>
          </p:nvPr>
        </p:nvSpPr>
        <p:spPr>
          <a:xfrm>
            <a:off x="755576" y="1988840"/>
            <a:ext cx="7848872" cy="3456384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北京：人多、霾浓、房贵、我穷</a:t>
            </a:r>
            <a:endParaRPr lang="en-US" altLang="zh-CN" sz="28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algn="l"/>
            <a:r>
              <a:rPr lang="zh-CN" altLang="en-US" sz="28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深圳：房更贵、城市环境好、朝气蓬勃</a:t>
            </a:r>
            <a:endParaRPr lang="en-US" altLang="zh-CN" sz="28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algn="l"/>
            <a:r>
              <a:rPr lang="zh-CN" altLang="en-US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杭州：市民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素质高</a:t>
            </a:r>
            <a:endParaRPr lang="en-US" altLang="zh-CN" sz="28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algn="l"/>
            <a:r>
              <a:rPr lang="zh-CN" altLang="en-US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广州：性价比高、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亲朋好友多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、美食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多</a:t>
            </a:r>
            <a:endParaRPr lang="en-US" altLang="zh-CN" sz="28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algn="l"/>
            <a:endParaRPr lang="en-US" altLang="zh-CN" sz="28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			——</a:t>
            </a:r>
            <a:r>
              <a:rPr lang="zh-CN" altLang="en-US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土豪想去哪就去哪</a:t>
            </a:r>
            <a:endParaRPr lang="en-US" altLang="zh-CN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5109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592" y="922231"/>
            <a:ext cx="7772400" cy="70657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时间轴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3-7</a:t>
            </a:r>
            <a:r>
              <a:rPr lang="zh-CN" altLang="en-US" dirty="0" smtClean="0">
                <a:solidFill>
                  <a:schemeClr val="tx1"/>
                </a:solidFill>
              </a:rPr>
              <a:t>月：复习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7-9</a:t>
            </a:r>
            <a:r>
              <a:rPr lang="zh-CN" altLang="en-US" dirty="0" smtClean="0">
                <a:solidFill>
                  <a:schemeClr val="tx1"/>
                </a:solidFill>
              </a:rPr>
              <a:t>月：内推、网申、笔试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8-10</a:t>
            </a:r>
            <a:r>
              <a:rPr lang="zh-CN" altLang="en-US" dirty="0" smtClean="0">
                <a:solidFill>
                  <a:schemeClr val="tx1"/>
                </a:solidFill>
              </a:rPr>
              <a:t>月：面试、收获</a:t>
            </a:r>
            <a:r>
              <a:rPr lang="en-US" altLang="zh-CN" dirty="0" smtClean="0">
                <a:solidFill>
                  <a:schemeClr val="tx1"/>
                </a:solidFill>
              </a:rPr>
              <a:t>Offer!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322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592" y="922231"/>
            <a:ext cx="7772400" cy="70657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算法与基础知识复习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63519" y="1844824"/>
            <a:ext cx="6400800" cy="73228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算法是求职路的敲门砖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Picture 10" descr="http://img3.douban.com/lpic/s703810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106" y="2788837"/>
            <a:ext cx="1309656" cy="16633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img1.douban.com/lpic/s299267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919" y="2788837"/>
            <a:ext cx="1355666" cy="16633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lenovo\Desktop\bm\pr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249" y="4822478"/>
            <a:ext cx="1195430" cy="16935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lenovo\Desktop\bm\dp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845836"/>
            <a:ext cx="1313097" cy="16935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img3.douban.com/lpic/s1959967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249" y="2780928"/>
            <a:ext cx="1190132" cy="16792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4175" y="4831488"/>
            <a:ext cx="1223078" cy="1722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057" y="2780928"/>
            <a:ext cx="1354981" cy="167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057" y="4761091"/>
            <a:ext cx="1354981" cy="1792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8326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592" y="922231"/>
            <a:ext cx="7772400" cy="70657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刷题网站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59632" y="1844824"/>
            <a:ext cx="6984775" cy="3384376"/>
          </a:xfrm>
        </p:spPr>
        <p:txBody>
          <a:bodyPr/>
          <a:lstStyle/>
          <a:p>
            <a:pPr algn="l"/>
            <a:endParaRPr lang="en-US" altLang="zh-CN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dirty="0" err="1" smtClean="0">
                <a:solidFill>
                  <a:srgbClr val="FF0000"/>
                </a:solidFill>
              </a:rPr>
              <a:t>Leet</a:t>
            </a:r>
            <a:r>
              <a:rPr lang="en-US" altLang="zh-CN" dirty="0" smtClean="0">
                <a:solidFill>
                  <a:srgbClr val="FF0000"/>
                </a:solidFill>
              </a:rPr>
              <a:t> Code OJ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  <a:hlinkClick r:id="rId4"/>
              </a:rPr>
              <a:t>https://leetcode.com</a:t>
            </a:r>
            <a:r>
              <a:rPr lang="en-US" altLang="zh-CN" dirty="0" smtClean="0">
                <a:solidFill>
                  <a:srgbClr val="FF0000"/>
                </a:solidFill>
                <a:hlinkClick r:id="rId4"/>
              </a:rPr>
              <a:t>/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l"/>
            <a:endParaRPr lang="en-US" altLang="zh-CN" sz="2800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dirty="0" smtClean="0">
                <a:solidFill>
                  <a:srgbClr val="FF0000"/>
                </a:solidFill>
              </a:rPr>
              <a:t>牛客网：</a:t>
            </a:r>
            <a:r>
              <a:rPr lang="en-US" altLang="zh-CN" dirty="0" smtClean="0">
                <a:solidFill>
                  <a:srgbClr val="00B050"/>
                </a:solidFill>
              </a:rPr>
              <a:t>http</a:t>
            </a:r>
            <a:r>
              <a:rPr lang="en-US" altLang="zh-CN" dirty="0">
                <a:solidFill>
                  <a:srgbClr val="00B050"/>
                </a:solidFill>
              </a:rPr>
              <a:t>://www.nowcoder.com/</a:t>
            </a:r>
            <a:endParaRPr lang="zh-CN" altLang="en-US" dirty="0">
              <a:solidFill>
                <a:srgbClr val="00B050"/>
              </a:solidFill>
            </a:endParaRPr>
          </a:p>
          <a:p>
            <a:pPr algn="l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685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630</Words>
  <Application>Microsoft Office PowerPoint</Application>
  <PresentationFormat>全屏显示(4:3)</PresentationFormat>
  <Paragraphs>207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我的求职经历</vt:lpstr>
      <vt:lpstr>关于我</vt:lpstr>
      <vt:lpstr>PowerPoint 演示文稿</vt:lpstr>
      <vt:lpstr>PowerPoint 演示文稿</vt:lpstr>
      <vt:lpstr>一些公司</vt:lpstr>
      <vt:lpstr>PowerPoint 演示文稿</vt:lpstr>
      <vt:lpstr>时间轴</vt:lpstr>
      <vt:lpstr>算法与基础知识复习</vt:lpstr>
      <vt:lpstr>刷题网站</vt:lpstr>
      <vt:lpstr>简历</vt:lpstr>
      <vt:lpstr>内推成功率高</vt:lpstr>
      <vt:lpstr>阿里技术保障部电面</vt:lpstr>
      <vt:lpstr>美团云现场面试</vt:lpstr>
      <vt:lpstr>百度三部门</vt:lpstr>
      <vt:lpstr>网易</vt:lpstr>
      <vt:lpstr>网易游戏</vt:lpstr>
      <vt:lpstr>游戏研发工程师</vt:lpstr>
      <vt:lpstr>网易游戏笔试面试</vt:lpstr>
      <vt:lpstr>欢迎大家来猪场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zyf</dc:creator>
  <cp:lastModifiedBy>zyf</cp:lastModifiedBy>
  <cp:revision>145</cp:revision>
  <dcterms:created xsi:type="dcterms:W3CDTF">2016-04-27T09:00:40Z</dcterms:created>
  <dcterms:modified xsi:type="dcterms:W3CDTF">2016-05-04T14:23:30Z</dcterms:modified>
</cp:coreProperties>
</file>