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7" r:id="rId6"/>
    <p:sldId id="261" r:id="rId7"/>
    <p:sldId id="263" r:id="rId8"/>
    <p:sldId id="266" r:id="rId9"/>
    <p:sldId id="268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0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7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8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1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2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9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0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3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4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0647-C074-45B4-8447-832582B44D5D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9C85-3346-4260-BB24-782C505A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37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9" name="文本框 8"/>
          <p:cNvSpPr txBox="1"/>
          <p:nvPr/>
        </p:nvSpPr>
        <p:spPr>
          <a:xfrm>
            <a:off x="1837899" y="2429302"/>
            <a:ext cx="9144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/>
              <a:t>面向远程医疗的多方信息交互系统研究与</a:t>
            </a:r>
            <a:r>
              <a:rPr lang="zh-CN" altLang="zh-CN" sz="3200" b="1" dirty="0" smtClean="0"/>
              <a:t>设计</a:t>
            </a:r>
            <a:endParaRPr lang="en-US" altLang="zh-CN" sz="3200" b="1" dirty="0" smtClean="0"/>
          </a:p>
          <a:p>
            <a:r>
              <a:rPr lang="zh-CN" altLang="en-US" sz="2400" dirty="0" smtClean="0"/>
              <a:t>   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</a:t>
            </a:r>
            <a:r>
              <a:rPr lang="zh-CN" altLang="en-US" sz="2400" dirty="0" smtClean="0"/>
              <a:t>指导老师：赵振刚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0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37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51365"/>
              </p:ext>
            </p:extLst>
          </p:nvPr>
        </p:nvGraphicFramePr>
        <p:xfrm>
          <a:off x="1881874" y="1265576"/>
          <a:ext cx="8285706" cy="50461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5851"/>
                <a:gridCol w="836051"/>
                <a:gridCol w="1380951"/>
                <a:gridCol w="1380951"/>
                <a:gridCol w="1380951"/>
                <a:gridCol w="1380951"/>
              </a:tblGrid>
              <a:tr h="8399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压缩率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压缩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传输方式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实时性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平均流量消耗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传输距离</a:t>
                      </a:r>
                      <a:endParaRPr lang="zh-CN" altLang="en-US" dirty="0"/>
                    </a:p>
                  </a:txBody>
                  <a:tcPr/>
                </a:tc>
              </a:tr>
              <a:tr h="83994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camera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的回调函数发送原始的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yuv420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无压缩，按帧传输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近距离</a:t>
                      </a:r>
                      <a:endParaRPr lang="zh-CN" altLang="en-US" dirty="0"/>
                    </a:p>
                  </a:txBody>
                  <a:tcPr/>
                </a:tc>
              </a:tr>
              <a:tr h="83994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MediaRecorder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yuv420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H264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硬编码后发送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帧间压缩，视频流传输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30-70Kbps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可以远距离</a:t>
                      </a:r>
                      <a:endParaRPr lang="zh-CN" altLang="en-US" dirty="0"/>
                    </a:p>
                  </a:txBody>
                  <a:tcPr/>
                </a:tc>
              </a:tr>
              <a:tr h="83994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调用本地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H264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编码库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(JNI)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对一帧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YUV420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数据编码后发送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帧间压缩，按帧传输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20Kbps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可以远距离</a:t>
                      </a:r>
                      <a:endParaRPr lang="zh-CN" altLang="en-US" dirty="0"/>
                    </a:p>
                  </a:txBody>
                  <a:tcPr/>
                </a:tc>
              </a:tr>
              <a:tr h="83994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对一帧数据用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JPEG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方式压缩后传输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帧内压缩，按帧传输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170Kbps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远距离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1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37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65027" y="138239"/>
            <a:ext cx="5117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人员分工、进度计划</a:t>
            </a:r>
          </a:p>
          <a:p>
            <a:endParaRPr lang="zh-CN" altLang="en-US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26284"/>
              </p:ext>
            </p:extLst>
          </p:nvPr>
        </p:nvGraphicFramePr>
        <p:xfrm>
          <a:off x="1883391" y="1306519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6230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视频传输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文件传输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测试及文档编写</a:t>
                      </a:r>
                      <a:endParaRPr lang="zh-CN" altLang="en-US" dirty="0"/>
                    </a:p>
                  </a:txBody>
                  <a:tcPr/>
                </a:tc>
              </a:tr>
              <a:tr h="6230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韩延杰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★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+mn-ea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楷体_GB2312"/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楷体_GB2312"/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0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安永建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楷体_GB2312"/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★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+mn-ea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楷体_GB2312"/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0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楷体_GB2312"/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★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+mn-ea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30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赵越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楷体_GB2312"/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新宋体" pitchFamily="49" charset="-122"/>
                          <a:ea typeface="新宋体" pitchFamily="49" charset="-122"/>
                          <a:cs typeface="+mn-cs"/>
                        </a:rPr>
                        <a:t>★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+mn-ea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92573" y="4940490"/>
            <a:ext cx="7983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计划：</a:t>
            </a: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年前解决</a:t>
            </a:r>
            <a:r>
              <a:rPr lang="en-US" altLang="zh-CN" sz="2400" dirty="0" smtClean="0"/>
              <a:t>P2P</a:t>
            </a:r>
            <a:r>
              <a:rPr lang="zh-CN" altLang="en-US" sz="2400" dirty="0" smtClean="0"/>
              <a:t>跨网视频传输</a:t>
            </a:r>
            <a:endParaRPr lang="en-US" altLang="zh-CN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明年四月份完成剩下的任务，测试和文档的编写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692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61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65027" y="138239"/>
            <a:ext cx="259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65027" y="2129051"/>
            <a:ext cx="8284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课题背景和</a:t>
            </a:r>
            <a:r>
              <a:rPr lang="zh-CN" altLang="en-US" sz="3200" dirty="0" smtClean="0"/>
              <a:t>意义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系统功能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网络拓扑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课题预期</a:t>
            </a:r>
            <a:r>
              <a:rPr lang="zh-CN" altLang="en-US" sz="3200" dirty="0" smtClean="0"/>
              <a:t>成果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技术难点及解决</a:t>
            </a:r>
            <a:r>
              <a:rPr lang="zh-CN" altLang="en-US" sz="3200" dirty="0" smtClean="0"/>
              <a:t>办法</a:t>
            </a:r>
            <a:endParaRPr lang="en-US" altLang="zh-C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人员分工、进度计划</a:t>
            </a:r>
          </a:p>
        </p:txBody>
      </p:sp>
    </p:spTree>
    <p:extLst>
      <p:ext uri="{BB962C8B-B14F-4D97-AF65-F5344CB8AC3E}">
        <p14:creationId xmlns:p14="http://schemas.microsoft.com/office/powerpoint/2010/main" val="3591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37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65027" y="138239"/>
            <a:ext cx="3753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课题背景和意义</a:t>
            </a:r>
            <a:endParaRPr lang="en-US" altLang="zh-CN" sz="4000" dirty="0" smtClean="0"/>
          </a:p>
          <a:p>
            <a:endParaRPr lang="zh-CN" altLang="en-US" sz="40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64173" y="1570903"/>
            <a:ext cx="898207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随着计算机技术</a:t>
            </a:r>
            <a:r>
              <a:rPr lang="zh-CN" altLang="en-US" sz="2400" dirty="0"/>
              <a:t>、通信技术、多媒体技术，与医疗</a:t>
            </a:r>
            <a:r>
              <a:rPr lang="zh-CN" altLang="en-US" sz="2400" dirty="0" smtClean="0"/>
              <a:t>技术的</a:t>
            </a:r>
            <a:r>
              <a:rPr lang="zh-CN" altLang="en-US" sz="2400" dirty="0"/>
              <a:t>发展</a:t>
            </a:r>
            <a:r>
              <a:rPr lang="zh-CN" altLang="en-US" sz="2400" dirty="0" smtClean="0"/>
              <a:t>，使得实时</a:t>
            </a:r>
            <a:r>
              <a:rPr lang="zh-CN" altLang="en-US" sz="2400" dirty="0"/>
              <a:t>语音、</a:t>
            </a:r>
            <a:r>
              <a:rPr lang="zh-CN" altLang="en-US" sz="2400" dirty="0" smtClean="0"/>
              <a:t>高清晰</a:t>
            </a:r>
            <a:r>
              <a:rPr lang="zh-CN" altLang="en-US" sz="2400" dirty="0"/>
              <a:t>图像的</a:t>
            </a:r>
            <a:r>
              <a:rPr lang="zh-CN" altLang="en-US" sz="2400" dirty="0" smtClean="0"/>
              <a:t>交流成为可能。                                 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可以极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大地</a:t>
            </a:r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降低成本，方便提供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紧急医疗</a:t>
            </a:r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服务，突破地理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范围的</a:t>
            </a:r>
            <a:r>
              <a:rPr lang="zh-CN" altLang="en-US" sz="2400" dirty="0" smtClean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限制。共享</a:t>
            </a:r>
            <a:r>
              <a:rPr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病人的病历和诊断照片，利于临床研究。 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3681486"/>
            <a:ext cx="3810000" cy="2533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77" y="3417562"/>
            <a:ext cx="2496459" cy="33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37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65027" y="138239"/>
            <a:ext cx="3753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系统功能</a:t>
            </a:r>
            <a:endParaRPr lang="en-US" altLang="zh-CN" sz="4000" dirty="0" smtClean="0"/>
          </a:p>
          <a:p>
            <a:endParaRPr lang="zh-CN" altLang="en-US" sz="4000" dirty="0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62" y="1461678"/>
            <a:ext cx="773113" cy="529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80" y="1461679"/>
            <a:ext cx="876300" cy="345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79" y="1478608"/>
            <a:ext cx="1081234" cy="429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1900155" y="2476954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患者端</a:t>
            </a:r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509617" y="2476954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医生端</a:t>
            </a: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6695246" y="2478541"/>
            <a:ext cx="1173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药剂师端</a:t>
            </a:r>
          </a:p>
        </p:txBody>
      </p:sp>
    </p:spTree>
    <p:extLst>
      <p:ext uri="{BB962C8B-B14F-4D97-AF65-F5344CB8AC3E}">
        <p14:creationId xmlns:p14="http://schemas.microsoft.com/office/powerpoint/2010/main" val="33232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37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65027" y="138239"/>
            <a:ext cx="3753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网络拓扑</a:t>
            </a:r>
            <a:endParaRPr lang="en-US" altLang="zh-CN" sz="4000" dirty="0" smtClean="0"/>
          </a:p>
          <a:p>
            <a:endParaRPr lang="zh-CN" altLang="en-US" sz="4000" dirty="0"/>
          </a:p>
        </p:txBody>
      </p:sp>
      <p:sp>
        <p:nvSpPr>
          <p:cNvPr id="2" name="椭圆 1"/>
          <p:cNvSpPr/>
          <p:nvPr/>
        </p:nvSpPr>
        <p:spPr>
          <a:xfrm>
            <a:off x="5465928" y="3411940"/>
            <a:ext cx="1296538" cy="1296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管理部门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542662" y="4790365"/>
            <a:ext cx="1296538" cy="1296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药剂师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495498" y="1279809"/>
            <a:ext cx="1296538" cy="1296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患者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182203" y="4790365"/>
            <a:ext cx="1296538" cy="12965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医生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11" idx="3"/>
            <a:endCxn id="12" idx="0"/>
          </p:cNvCxnSpPr>
          <p:nvPr/>
        </p:nvCxnSpPr>
        <p:spPr>
          <a:xfrm flipH="1">
            <a:off x="3830472" y="2386473"/>
            <a:ext cx="1854900" cy="2403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0"/>
            <a:endCxn id="11" idx="5"/>
          </p:cNvCxnSpPr>
          <p:nvPr/>
        </p:nvCxnSpPr>
        <p:spPr>
          <a:xfrm flipH="1" flipV="1">
            <a:off x="6602162" y="2386473"/>
            <a:ext cx="1588769" cy="2403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6"/>
            <a:endCxn id="10" idx="2"/>
          </p:cNvCxnSpPr>
          <p:nvPr/>
        </p:nvCxnSpPr>
        <p:spPr>
          <a:xfrm>
            <a:off x="4478741" y="5438634"/>
            <a:ext cx="30639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7"/>
          </p:cNvCxnSpPr>
          <p:nvPr/>
        </p:nvCxnSpPr>
        <p:spPr>
          <a:xfrm flipV="1">
            <a:off x="4288867" y="4326340"/>
            <a:ext cx="1206631" cy="653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2" idx="0"/>
          </p:cNvCxnSpPr>
          <p:nvPr/>
        </p:nvCxnSpPr>
        <p:spPr>
          <a:xfrm flipH="1">
            <a:off x="6114197" y="2576347"/>
            <a:ext cx="29570" cy="835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</p:cNvCxnSpPr>
          <p:nvPr/>
        </p:nvCxnSpPr>
        <p:spPr>
          <a:xfrm flipH="1" flipV="1">
            <a:off x="6762466" y="4326340"/>
            <a:ext cx="970070" cy="653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37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65027" y="138239"/>
            <a:ext cx="3753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课题预期成果</a:t>
            </a:r>
            <a:endParaRPr lang="en-US" altLang="zh-CN" sz="4000" dirty="0" smtClean="0"/>
          </a:p>
          <a:p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1665027" y="2101756"/>
            <a:ext cx="8625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通过编写安卓客户端程序，实现患者，医生，药剂师三者的通信交流，方便各方完成好工作。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在服务器上面备份三方通信交流的内容，方便监管以及解决纠纷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2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37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65027" y="138239"/>
            <a:ext cx="4817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技术难点及解决办法</a:t>
            </a:r>
            <a:endParaRPr lang="en-US" altLang="zh-CN" sz="4000" dirty="0" smtClean="0"/>
          </a:p>
          <a:p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1665027" y="1746913"/>
            <a:ext cx="869362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难点：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跨网传输，突破</a:t>
            </a:r>
            <a:r>
              <a:rPr lang="en-US" altLang="zh-CN" sz="2800" dirty="0" smtClean="0"/>
              <a:t>NAT</a:t>
            </a:r>
            <a:r>
              <a:rPr lang="zh-CN" altLang="en-US" sz="2800" dirty="0" smtClean="0"/>
              <a:t>限制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 smtClean="0"/>
              <a:t>视频编码解码</a:t>
            </a:r>
            <a:endParaRPr lang="en-US" altLang="zh-CN" sz="2800" dirty="0" smtClean="0"/>
          </a:p>
          <a:p>
            <a:r>
              <a:rPr lang="zh-CN" altLang="en-US" sz="2800" dirty="0" smtClean="0"/>
              <a:t>解决方案：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smtClean="0"/>
              <a:t>P2P</a:t>
            </a:r>
            <a:r>
              <a:rPr lang="zh-CN" altLang="en-US" sz="2800" dirty="0" smtClean="0"/>
              <a:t>跨网传输使用</a:t>
            </a:r>
            <a:r>
              <a:rPr lang="en-US" altLang="zh-CN" sz="2800" dirty="0" smtClean="0"/>
              <a:t>JXTA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视频传输使用</a:t>
            </a:r>
            <a:r>
              <a:rPr lang="en-US" altLang="zh-CN" sz="2800" dirty="0" err="1" smtClean="0"/>
              <a:t>MediaRecorder</a:t>
            </a:r>
            <a:r>
              <a:rPr lang="zh-CN" altLang="en-US" sz="2800" dirty="0" smtClean="0"/>
              <a:t>对</a:t>
            </a:r>
            <a:r>
              <a:rPr lang="en-US" altLang="zh-CN" sz="2800" dirty="0" smtClean="0"/>
              <a:t>yuv420</a:t>
            </a:r>
            <a:r>
              <a:rPr lang="zh-CN" altLang="en-US" sz="2800" dirty="0" smtClean="0"/>
              <a:t>进行</a:t>
            </a:r>
            <a:r>
              <a:rPr lang="en-US" altLang="zh-CN" sz="2800" dirty="0" smtClean="0"/>
              <a:t>H264</a:t>
            </a:r>
            <a:r>
              <a:rPr lang="zh-CN" altLang="en-US" sz="2800" dirty="0" smtClean="0"/>
              <a:t>硬编码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5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61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65027" y="138239"/>
            <a:ext cx="259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P2P</a:t>
            </a:r>
            <a:r>
              <a:rPr lang="zh-CN" altLang="en-US" sz="4000" dirty="0"/>
              <a:t>简介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23881" y="1624084"/>
            <a:ext cx="431269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JXTA </a:t>
            </a:r>
            <a:r>
              <a:rPr lang="en-US" altLang="zh-CN" sz="2000" dirty="0" smtClean="0"/>
              <a:t>Core </a:t>
            </a:r>
          </a:p>
          <a:p>
            <a:r>
              <a:rPr lang="zh-CN" altLang="en-US" sz="2000" dirty="0" smtClean="0"/>
              <a:t>封装基本的</a:t>
            </a:r>
            <a:r>
              <a:rPr lang="en-US" altLang="zh-CN" sz="2000" dirty="0" smtClean="0"/>
              <a:t>p2p</a:t>
            </a:r>
            <a:r>
              <a:rPr lang="zh-CN" altLang="en-US" sz="2000" dirty="0" smtClean="0"/>
              <a:t>网络功能，包括发现，互相通信（越过防火墙，</a:t>
            </a:r>
            <a:r>
              <a:rPr lang="en-US" altLang="zh-CN" sz="2000" dirty="0" smtClean="0"/>
              <a:t>NATs</a:t>
            </a:r>
            <a:r>
              <a:rPr lang="zh-CN" altLang="en-US" sz="2000" dirty="0" smtClean="0"/>
              <a:t>），创建组，建立安全通信</a:t>
            </a:r>
            <a:endParaRPr lang="en-US" altLang="zh-CN" sz="2000" dirty="0" smtClean="0"/>
          </a:p>
          <a:p>
            <a:r>
              <a:rPr lang="en-US" altLang="zh-CN" sz="2000" dirty="0"/>
              <a:t>JXTA </a:t>
            </a:r>
            <a:r>
              <a:rPr lang="en-US" altLang="zh-CN" sz="2000" dirty="0" smtClean="0"/>
              <a:t>Services</a:t>
            </a:r>
          </a:p>
          <a:p>
            <a:r>
              <a:rPr lang="zh-CN" altLang="en-US" sz="2000" dirty="0"/>
              <a:t>这一</a:t>
            </a:r>
            <a:r>
              <a:rPr lang="zh-CN" altLang="en-US" sz="2000" dirty="0" smtClean="0"/>
              <a:t>层对于</a:t>
            </a:r>
            <a:r>
              <a:rPr lang="en-US" altLang="zh-CN" sz="2000" dirty="0" smtClean="0"/>
              <a:t>P2P</a:t>
            </a:r>
            <a:r>
              <a:rPr lang="zh-CN" altLang="en-US" sz="2000" dirty="0" smtClean="0"/>
              <a:t>网络不是必须的，但有很通用的功能，如查找，共享，索引，代码缓存，和内容缓存的机制</a:t>
            </a:r>
            <a:endParaRPr lang="en-US" altLang="zh-CN" sz="2000" dirty="0" smtClean="0"/>
          </a:p>
          <a:p>
            <a:r>
              <a:rPr lang="en-US" altLang="zh-CN" sz="2000" dirty="0" smtClean="0"/>
              <a:t>JXTA Application</a:t>
            </a:r>
          </a:p>
          <a:p>
            <a:r>
              <a:rPr lang="zh-CN" altLang="en-US" sz="2000" dirty="0"/>
              <a:t>这一</a:t>
            </a:r>
            <a:r>
              <a:rPr lang="zh-CN" altLang="en-US" sz="2000" dirty="0" smtClean="0"/>
              <a:t>层包括应用</a:t>
            </a:r>
            <a:r>
              <a:rPr lang="en-US" altLang="zh-CN" sz="2000" dirty="0" smtClean="0"/>
              <a:t>JXTA</a:t>
            </a:r>
            <a:r>
              <a:rPr lang="zh-CN" altLang="en-US" sz="2000" dirty="0" smtClean="0"/>
              <a:t>服务开发出来的完整的</a:t>
            </a:r>
            <a:r>
              <a:rPr lang="en-US" altLang="zh-CN" sz="2000" dirty="0" smtClean="0"/>
              <a:t>P2P</a:t>
            </a:r>
            <a:r>
              <a:rPr lang="zh-CN" altLang="en-US" sz="2000" dirty="0" smtClean="0"/>
              <a:t>应用程序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5" y="1419367"/>
            <a:ext cx="5896216" cy="32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4000" y="924161"/>
            <a:ext cx="914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61" y="87264"/>
            <a:ext cx="728255" cy="748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24800" y="0"/>
            <a:ext cx="29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USTC</a:t>
            </a:r>
            <a:endParaRPr lang="zh-CN" altLang="en-US" sz="5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65027" y="138239"/>
            <a:ext cx="3152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P2P</a:t>
            </a:r>
            <a:r>
              <a:rPr lang="zh-CN" altLang="en-US" sz="4000" dirty="0" smtClean="0"/>
              <a:t>网络拓扑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8" y="1531748"/>
            <a:ext cx="5664848" cy="41047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29876" y="1531748"/>
            <a:ext cx="3110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服务器端 </a:t>
            </a:r>
          </a:p>
          <a:p>
            <a:r>
              <a:rPr lang="zh-CN" altLang="en-US" dirty="0"/>
              <a:t>用户登录控制</a:t>
            </a:r>
            <a:r>
              <a:rPr lang="zh-CN" altLang="en-US" dirty="0" smtClean="0"/>
              <a:t>服务器，登录</a:t>
            </a:r>
            <a:r>
              <a:rPr lang="zh-CN" altLang="en-US" dirty="0"/>
              <a:t>控制</a:t>
            </a:r>
            <a:r>
              <a:rPr lang="zh-CN" altLang="en-US" dirty="0" smtClean="0"/>
              <a:t>服务器对</a:t>
            </a:r>
            <a:r>
              <a:rPr lang="zh-CN" altLang="en-US" dirty="0"/>
              <a:t>登录身份进行</a:t>
            </a:r>
            <a:r>
              <a:rPr lang="zh-CN" altLang="en-US" dirty="0" smtClean="0"/>
              <a:t>验证</a:t>
            </a:r>
            <a:r>
              <a:rPr lang="zh-CN" altLang="en-US" dirty="0"/>
              <a:t>，</a:t>
            </a:r>
            <a:r>
              <a:rPr lang="zh-CN" altLang="en-US" dirty="0" smtClean="0"/>
              <a:t>通过则建立连接，负责断开连接。</a:t>
            </a:r>
            <a:endParaRPr lang="en-US" altLang="zh-CN" dirty="0" smtClean="0"/>
          </a:p>
          <a:p>
            <a:r>
              <a:rPr lang="zh-CN" altLang="en-US" dirty="0"/>
              <a:t>中继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穿越 </a:t>
            </a:r>
            <a:r>
              <a:rPr lang="en-US" altLang="zh-CN" dirty="0"/>
              <a:t>NAT </a:t>
            </a:r>
            <a:r>
              <a:rPr lang="zh-CN" altLang="en-US" dirty="0"/>
              <a:t>机制实现内网同外网间的双向通信会话，帮助内网同外网的</a:t>
            </a:r>
            <a:r>
              <a:rPr lang="zh-CN" altLang="en-US" dirty="0" smtClean="0"/>
              <a:t>通信</a:t>
            </a:r>
            <a:r>
              <a:rPr lang="zh-CN" altLang="en-US" dirty="0"/>
              <a:t>节点文件转发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通信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/>
              <a:t>这里的通信</a:t>
            </a:r>
            <a:r>
              <a:rPr lang="zh-CN" altLang="en-US" dirty="0" smtClean="0"/>
              <a:t>节点分为</a:t>
            </a:r>
            <a:r>
              <a:rPr lang="zh-CN" altLang="en-US" dirty="0"/>
              <a:t>外网节点和内网节点，当在相同内网的节点</a:t>
            </a:r>
            <a:r>
              <a:rPr lang="zh-CN" altLang="en-US" dirty="0" smtClean="0"/>
              <a:t>可以直接</a:t>
            </a:r>
            <a:r>
              <a:rPr lang="zh-CN" altLang="en-US" dirty="0"/>
              <a:t>实现 </a:t>
            </a:r>
            <a:r>
              <a:rPr lang="en-US" altLang="zh-CN" dirty="0"/>
              <a:t>P2P </a:t>
            </a:r>
            <a:r>
              <a:rPr lang="zh-CN" altLang="en-US" dirty="0"/>
              <a:t>在线通信及文件传输。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532</Words>
  <Application>Microsoft Office PowerPoint</Application>
  <PresentationFormat>宽屏</PresentationFormat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楷体_GB2312</vt:lpstr>
      <vt:lpstr>宋体</vt:lpstr>
      <vt:lpstr>微软雅黑</vt:lpstr>
      <vt:lpstr>新宋体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</dc:creator>
  <cp:lastModifiedBy>Alex</cp:lastModifiedBy>
  <cp:revision>24</cp:revision>
  <dcterms:created xsi:type="dcterms:W3CDTF">2014-10-23T09:57:16Z</dcterms:created>
  <dcterms:modified xsi:type="dcterms:W3CDTF">2014-10-28T09:32:08Z</dcterms:modified>
</cp:coreProperties>
</file>