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82" r:id="rId2"/>
    <p:sldId id="2228" r:id="rId3"/>
    <p:sldId id="2229" r:id="rId4"/>
    <p:sldId id="2248" r:id="rId5"/>
    <p:sldId id="2246" r:id="rId6"/>
    <p:sldId id="2247" r:id="rId7"/>
    <p:sldId id="2230" r:id="rId8"/>
    <p:sldId id="2235" r:id="rId9"/>
    <p:sldId id="2236" r:id="rId10"/>
    <p:sldId id="2231" r:id="rId11"/>
    <p:sldId id="2232" r:id="rId12"/>
    <p:sldId id="2233" r:id="rId13"/>
    <p:sldId id="2237" r:id="rId14"/>
    <p:sldId id="2238" r:id="rId15"/>
    <p:sldId id="2239" r:id="rId16"/>
    <p:sldId id="2242" r:id="rId17"/>
    <p:sldId id="2241" r:id="rId18"/>
    <p:sldId id="2240" r:id="rId19"/>
    <p:sldId id="2245" r:id="rId20"/>
    <p:sldId id="2244" r:id="rId21"/>
    <p:sldId id="2234" r:id="rId22"/>
    <p:sldId id="2249" r:id="rId23"/>
    <p:sldId id="1036" r:id="rId24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7001D"/>
    <a:srgbClr val="E9ADAB"/>
    <a:srgbClr val="990033"/>
    <a:srgbClr val="800000"/>
    <a:srgbClr val="660033"/>
    <a:srgbClr val="660066"/>
    <a:srgbClr val="CC99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6B6F58D-1BB5-4308-B4DD-6C0FC118133A}" type="datetimeFigureOut">
              <a:rPr lang="zh-CN" altLang="en-US"/>
              <a:pPr>
                <a:defRPr/>
              </a:pPr>
              <a:t>2019/9/28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530320A-D8DC-4FBF-B2E0-1088B3E9D6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C5AFA0E-7F78-4574-9524-75194415ADA9}" type="datetimeFigureOut">
              <a:rPr lang="zh-CN" altLang="en-US"/>
              <a:pPr>
                <a:defRPr/>
              </a:pPr>
              <a:t>2019/9/28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14875"/>
            <a:ext cx="5437187" cy="4467225"/>
          </a:xfrm>
          <a:prstGeom prst="rect">
            <a:avLst/>
          </a:prstGeom>
        </p:spPr>
        <p:txBody>
          <a:bodyPr vert="horz" lIns="95568" tIns="47784" rIns="95568" bIns="4778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07DECCF1-2EC0-46C0-963C-8EB7ABF18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785938"/>
            <a:ext cx="9144000" cy="378618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95536" y="3429000"/>
            <a:ext cx="8358187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2000240"/>
            <a:ext cx="7858180" cy="928694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717032"/>
            <a:ext cx="7929618" cy="121444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95D5C-2370-4E2E-9E18-64208CBF73D1}" type="datetime1">
              <a:rPr lang="zh-CN" altLang="en-US"/>
              <a:pPr>
                <a:defRPr/>
              </a:pPr>
              <a:t>2019/9/28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B0920-9331-44B4-A71B-D61424E00F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71472" y="742874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中国经济专题</a:t>
            </a:r>
            <a:r>
              <a:rPr lang="en-US" altLang="zh-CN" sz="2000" b="1" dirty="0">
                <a:solidFill>
                  <a:srgbClr val="990033"/>
                </a:solidFill>
                <a:latin typeface="+mn-ea"/>
                <a:ea typeface="+mn-ea"/>
              </a:rPr>
              <a:t>——2019</a:t>
            </a:r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秋北大国发院双学位课程</a:t>
            </a:r>
            <a:endParaRPr lang="en-US" altLang="zh-CN" sz="2000" b="1" dirty="0">
              <a:solidFill>
                <a:srgbClr val="990033"/>
              </a:solidFill>
              <a:latin typeface="+mn-ea"/>
              <a:ea typeface="+mn-ea"/>
            </a:endParaRPr>
          </a:p>
        </p:txBody>
      </p:sp>
      <p:pic>
        <p:nvPicPr>
          <p:cNvPr id="1026" name="CAD72016-337B-4FA5-A27B-225094BCEFF3" descr="CCD92320-4996-4281-9F88-FD4588A778DD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5857892"/>
            <a:ext cx="302595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baseline="0"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357298"/>
            <a:ext cx="7786687" cy="4714875"/>
          </a:xfrm>
        </p:spPr>
        <p:txBody>
          <a:bodyPr/>
          <a:lstStyle>
            <a:lvl1pPr>
              <a:spcBef>
                <a:spcPts val="1800"/>
              </a:spcBef>
              <a:defRPr sz="180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1600" baseline="0">
                <a:ea typeface="宋体" pitchFamily="2" charset="-122"/>
              </a:defRPr>
            </a:lvl2pPr>
            <a:lvl3pPr>
              <a:defRPr sz="1600" baseline="0">
                <a:ea typeface="宋体" pitchFamily="2" charset="-122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23E72-E273-4284-868A-4643E3253FD1}" type="datetime1">
              <a:rPr lang="zh-CN" altLang="en-US"/>
              <a:pPr>
                <a:defRPr/>
              </a:pPr>
              <a:t>2019/9/28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C29A2-310B-4614-9E82-82EDFD340A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10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6314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C1F07-A685-436B-AEAD-190B67CB340D}" type="datetime1">
              <a:rPr lang="zh-CN" altLang="en-US"/>
              <a:pPr>
                <a:defRPr/>
              </a:pPr>
              <a:t>2019/9/28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39228-A952-4448-8F87-FF29D71BA6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10" y="1500174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rgbClr val="660066"/>
                </a:solidFill>
                <a:latin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6314" y="1500174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rgbClr val="660066"/>
                </a:solidFill>
                <a:latin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53B86-13DB-42EF-AE9C-E989ADFDEA05}" type="datetime1">
              <a:rPr lang="zh-CN" altLang="en-US"/>
              <a:pPr>
                <a:defRPr/>
              </a:pPr>
              <a:t>2019/9/28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E48A5-2352-47BA-A112-0FE5146B45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87624" y="1700808"/>
            <a:ext cx="7272808" cy="3744417"/>
          </a:xfrm>
        </p:spPr>
        <p:txBody>
          <a:bodyPr/>
          <a:lstStyle>
            <a:lvl1pPr>
              <a:spcBef>
                <a:spcPts val="1800"/>
              </a:spcBef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1800" baseline="0">
                <a:latin typeface="Times New Roman" pitchFamily="18" charset="0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D4D0E-D6BB-49E9-9C78-3FDAC03551E1}" type="datetime1">
              <a:rPr lang="zh-CN" altLang="en-US"/>
              <a:pPr>
                <a:defRPr/>
              </a:pPr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E445D-538B-4B36-B97B-799D81D696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0801A-4342-419A-BAD3-28ED5414F797}" type="datetime1">
              <a:rPr lang="zh-CN" altLang="en-US"/>
              <a:pPr>
                <a:defRPr/>
              </a:pPr>
              <a:t>2019/9/28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6D941-A598-454B-BA31-33CABC3971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88" y="2136071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10" y="2852936"/>
            <a:ext cx="4040188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8024" y="2132856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86314" y="2852936"/>
            <a:ext cx="4041775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909940" y="1108352"/>
            <a:ext cx="7786687" cy="80848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lang="zh-CN" altLang="en-U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342900" lvl="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u"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E6FAA-8371-4E6A-B342-0D2C2F864C88}" type="datetime1">
              <a:rPr lang="zh-CN" altLang="en-US"/>
              <a:pPr>
                <a:defRPr/>
              </a:pPr>
              <a:t>2019/9/28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16CB2-F0AF-4685-831F-1FA3FB8ADE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928688" y="0"/>
            <a:ext cx="7758112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28688" y="1285875"/>
            <a:ext cx="7786687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85813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B1F943-31FD-4698-99BE-5378A251F629}" type="datetime1">
              <a:rPr lang="zh-CN" altLang="en-US"/>
              <a:pPr>
                <a:defRPr/>
              </a:pPr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57563" y="63579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15125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44337-6DAB-4CB0-8F8C-57E9F591FA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428596" cy="6858000"/>
          </a:xfrm>
          <a:prstGeom prst="rect">
            <a:avLst/>
          </a:prstGeom>
          <a:gradFill flip="none" rotWithShape="1">
            <a:gsLst>
              <a:gs pos="75000">
                <a:srgbClr val="990033"/>
              </a:gs>
              <a:gs pos="100000">
                <a:srgbClr val="CC99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rot="10800000">
            <a:off x="928688" y="1000125"/>
            <a:ext cx="7786687" cy="1588"/>
          </a:xfrm>
          <a:prstGeom prst="line">
            <a:avLst/>
          </a:prstGeom>
          <a:ln w="190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9"/>
          <p:cNvSpPr txBox="1">
            <a:spLocks noChangeArrowheads="1"/>
          </p:cNvSpPr>
          <p:nvPr userDrawn="1"/>
        </p:nvSpPr>
        <p:spPr bwMode="auto">
          <a:xfrm>
            <a:off x="59410" y="1214422"/>
            <a:ext cx="369332" cy="3929090"/>
          </a:xfrm>
          <a:prstGeom prst="rect">
            <a:avLst/>
          </a:prstGeom>
          <a:noFill/>
          <a:ln>
            <a:noFill/>
          </a:ln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中国经济专题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——2019</a:t>
            </a: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年秋季学期</a:t>
            </a:r>
          </a:p>
        </p:txBody>
      </p:sp>
      <p:pic>
        <p:nvPicPr>
          <p:cNvPr id="11" name="CAD72016-337B-4FA5-A27B-225094BCEFF3" descr="CCD92320-4996-4281-9F88-FD4588A778DD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63904" y="6355148"/>
            <a:ext cx="169431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706" r:id="rId1"/>
    <p:sldLayoutId id="2147485707" r:id="rId2"/>
    <p:sldLayoutId id="2147485696" r:id="rId3"/>
    <p:sldLayoutId id="2147485697" r:id="rId4"/>
    <p:sldLayoutId id="2147485699" r:id="rId5"/>
    <p:sldLayoutId id="2147485700" r:id="rId6"/>
    <p:sldLayoutId id="2147485708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 kern="1200" baseline="0">
          <a:solidFill>
            <a:srgbClr val="990033"/>
          </a:solidFill>
          <a:latin typeface="Arial" pitchFamily="34" charset="0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u"/>
        <a:defRPr sz="2000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8105775" cy="12238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4000" dirty="0"/>
              <a:t>第三讲  发展战略与经济绩效</a:t>
            </a:r>
            <a:br>
              <a:rPr lang="en-US" altLang="zh-CN" sz="4000" dirty="0"/>
            </a:br>
            <a:r>
              <a:rPr lang="en-US" altLang="zh-CN" sz="1800" dirty="0"/>
              <a:t>《</a:t>
            </a:r>
            <a:r>
              <a:rPr lang="zh-CN" altLang="en-US" sz="1800" dirty="0"/>
              <a:t>宏观经济学二十五讲：中国视角</a:t>
            </a:r>
            <a:r>
              <a:rPr lang="en-US" altLang="zh-CN" sz="1800" dirty="0"/>
              <a:t>》</a:t>
            </a:r>
            <a:r>
              <a:rPr lang="zh-CN" altLang="en-US" sz="1800" dirty="0"/>
              <a:t>第</a:t>
            </a:r>
            <a:r>
              <a:rPr lang="en-US" altLang="zh-CN" sz="1800" dirty="0"/>
              <a:t>4</a:t>
            </a:r>
            <a:r>
              <a:rPr lang="zh-CN" altLang="en-US" sz="1800" dirty="0"/>
              <a:t>讲</a:t>
            </a:r>
            <a:endParaRPr lang="zh-CN" altLang="en-US" sz="4000" dirty="0"/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827088" y="3357563"/>
            <a:ext cx="7993062" cy="1857375"/>
          </a:xfrm>
        </p:spPr>
        <p:txBody>
          <a:bodyPr/>
          <a:lstStyle/>
          <a:p>
            <a:pPr eaLnBrk="1" hangingPunct="1"/>
            <a:endParaRPr lang="en-US" altLang="zh-CN" dirty="0">
              <a:latin typeface="Arial" pitchFamily="34" charset="0"/>
            </a:endParaRPr>
          </a:p>
          <a:p>
            <a:pPr eaLnBrk="1" hangingPunct="1"/>
            <a:endParaRPr lang="en-US" altLang="zh-CN" sz="2400" dirty="0">
              <a:latin typeface="Arial" pitchFamily="34" charset="0"/>
            </a:endParaRPr>
          </a:p>
          <a:p>
            <a:pPr eaLnBrk="1" hangingPunct="1"/>
            <a:r>
              <a:rPr lang="zh-CN" altLang="en-US" sz="2400" dirty="0">
                <a:latin typeface="Arial" pitchFamily="34" charset="0"/>
              </a:rPr>
              <a:t>徐高  </a:t>
            </a:r>
            <a:r>
              <a:rPr lang="zh-CN" altLang="en-US" dirty="0">
                <a:latin typeface="Arial" pitchFamily="34" charset="0"/>
              </a:rPr>
              <a:t>博士</a:t>
            </a:r>
            <a:endParaRPr lang="en-US" altLang="zh-CN" dirty="0">
              <a:latin typeface="Arial" pitchFamily="34" charset="0"/>
            </a:endParaRPr>
          </a:p>
          <a:p>
            <a:pPr eaLnBrk="1" hangingPunct="1"/>
            <a:r>
              <a:rPr lang="en-US" altLang="zh-CN" sz="1800" dirty="0">
                <a:latin typeface="Arial" pitchFamily="34" charset="0"/>
              </a:rPr>
              <a:t>2019</a:t>
            </a:r>
            <a:r>
              <a:rPr lang="zh-CN" altLang="en-US" sz="1800" dirty="0">
                <a:latin typeface="Arial" pitchFamily="34" charset="0"/>
              </a:rPr>
              <a:t>年</a:t>
            </a:r>
            <a:r>
              <a:rPr lang="en-US" altLang="zh-CN" sz="1800" dirty="0">
                <a:latin typeface="Arial" pitchFamily="34" charset="0"/>
              </a:rPr>
              <a:t>9</a:t>
            </a:r>
            <a:r>
              <a:rPr lang="zh-CN" altLang="en-US" sz="1800" dirty="0">
                <a:latin typeface="Arial" pitchFamily="34" charset="0"/>
              </a:rPr>
              <a:t>月</a:t>
            </a:r>
            <a:r>
              <a:rPr lang="en-US" altLang="zh-CN" sz="1800" dirty="0">
                <a:latin typeface="Arial" pitchFamily="34" charset="0"/>
              </a:rPr>
              <a:t>28</a:t>
            </a:r>
            <a:r>
              <a:rPr lang="zh-CN" altLang="en-US" sz="1800" dirty="0">
                <a:latin typeface="Arial" pitchFamily="34" charset="0"/>
              </a:rPr>
              <a:t>日</a:t>
            </a:r>
          </a:p>
          <a:p>
            <a:pPr eaLnBrk="1" hangingPunct="1"/>
            <a:endParaRPr lang="zh-CN" altLang="en-US" sz="16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11ACB-20F0-4CE3-8BC6-81635B04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根据禀赋资本密集度的不同，经济应该选择不同资本密集度的生产技术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6832E4-3635-4D6B-AD71-88361C89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564F8D-3E27-400C-B630-D2EA5DEB4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260000"/>
            <a:ext cx="5097811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90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11ACB-20F0-4CE3-8BC6-81635B04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在经济禀赋资本密集度逐步提升的过程中，经济生产要经历从劳动密集型技术到资本密集度技术的转化过程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6832E4-3635-4D6B-AD71-88361C89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6E4E15-CE0F-46AF-B688-3CF7BC7C0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260000"/>
            <a:ext cx="59982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8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11ACB-20F0-4CE3-8BC6-81635B04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最优选择资本密集度的技术，将带来最快的经济增长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比较优势发展战略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6832E4-3635-4D6B-AD71-88361C89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D1631A-AB17-4EE8-9D77-4F39C991B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87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新中国成立之初，农业占据了我国</a:t>
            </a:r>
            <a:r>
              <a:rPr lang="en-US" altLang="zh-CN" dirty="0"/>
              <a:t>GDP</a:t>
            </a:r>
            <a:r>
              <a:rPr lang="zh-CN" altLang="en-US" dirty="0"/>
              <a:t>的最大份额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C0AD12-0CDD-420D-9D99-0483BB0D6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59E8FB3F-6EE7-46A4-ACC1-E70292B63A61}"/>
              </a:ext>
            </a:extLst>
          </p:cNvPr>
          <p:cNvSpPr/>
          <p:nvPr/>
        </p:nvSpPr>
        <p:spPr>
          <a:xfrm>
            <a:off x="2123728" y="2132856"/>
            <a:ext cx="432048" cy="1080120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02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新中国成立之初，超过</a:t>
            </a:r>
            <a:r>
              <a:rPr lang="en-US" altLang="zh-CN" dirty="0"/>
              <a:t>80%</a:t>
            </a:r>
            <a:r>
              <a:rPr lang="zh-CN" altLang="en-US" dirty="0"/>
              <a:t>的劳动力在农业就业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006045-9CB2-4110-ACB4-0CC33FD6A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DC5F3749-7B9C-4A2F-ADB5-789A0E88B299}"/>
              </a:ext>
            </a:extLst>
          </p:cNvPr>
          <p:cNvSpPr/>
          <p:nvPr/>
        </p:nvSpPr>
        <p:spPr>
          <a:xfrm>
            <a:off x="1979712" y="1844824"/>
            <a:ext cx="432048" cy="1080120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854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22E6B44-32BB-4CB3-BA2B-4CE36D859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赶超战略与大跃进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6487305-9C38-48F9-BE18-ED0D2D8912B2}"/>
              </a:ext>
            </a:extLst>
          </p:cNvPr>
          <p:cNvSpPr/>
          <p:nvPr/>
        </p:nvSpPr>
        <p:spPr>
          <a:xfrm>
            <a:off x="2267744" y="1916832"/>
            <a:ext cx="936104" cy="3312368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631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“一五”期间（</a:t>
            </a:r>
            <a:r>
              <a:rPr lang="en-US" altLang="zh-CN" dirty="0"/>
              <a:t>1953-1957</a:t>
            </a:r>
            <a:r>
              <a:rPr lang="zh-CN" altLang="en-US" dirty="0"/>
              <a:t>）苏联援建的</a:t>
            </a:r>
            <a:r>
              <a:rPr lang="en-US" altLang="zh-CN" dirty="0"/>
              <a:t>156</a:t>
            </a:r>
            <a:r>
              <a:rPr lang="zh-CN" altLang="en-US" dirty="0"/>
              <a:t>个重点项目之一：北京第一热电厂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B9C3753-4843-43BE-AB4C-957AE540B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78780"/>
            <a:ext cx="7297960" cy="448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44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1958</a:t>
            </a:r>
            <a:r>
              <a:rPr lang="zh-CN" altLang="en-US" dirty="0"/>
              <a:t>年大炼钢铁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F80C5C7-86B6-4642-966D-3B6B7E918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92590"/>
            <a:ext cx="57150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642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大炼钢铁时人民群众将家中的铁器拿出炼铁水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893741-B1B1-4C4B-8860-D294239C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6452576" cy="43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725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大跃进之后的“三年自然灾害”让中国</a:t>
            </a:r>
            <a:r>
              <a:rPr lang="en-US" altLang="zh-CN" dirty="0"/>
              <a:t>GDP</a:t>
            </a:r>
            <a:r>
              <a:rPr lang="zh-CN" altLang="en-US" dirty="0"/>
              <a:t>收缩接近</a:t>
            </a:r>
            <a:r>
              <a:rPr lang="en-US" altLang="zh-CN" dirty="0"/>
              <a:t>30%</a:t>
            </a:r>
            <a:r>
              <a:rPr lang="zh-CN" altLang="en-US" dirty="0"/>
              <a:t>，</a:t>
            </a:r>
            <a:r>
              <a:rPr lang="en-US" altLang="zh-CN" dirty="0"/>
              <a:t>1960</a:t>
            </a:r>
            <a:r>
              <a:rPr lang="zh-CN" altLang="en-US" dirty="0"/>
              <a:t>年人口负增长</a:t>
            </a:r>
            <a:r>
              <a:rPr lang="en-US" altLang="zh-CN" dirty="0"/>
              <a:t>1.5%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FF094F-1C39-4EDA-800C-A82E911BE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F453C765-B37F-4221-9BC7-08D21F67D7BE}"/>
              </a:ext>
            </a:extLst>
          </p:cNvPr>
          <p:cNvSpPr/>
          <p:nvPr/>
        </p:nvSpPr>
        <p:spPr>
          <a:xfrm>
            <a:off x="2771800" y="3861048"/>
            <a:ext cx="504056" cy="1440160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0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83A56F-D9F0-434A-A3EA-AC8EC13B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41727"/>
            <a:ext cx="6117915" cy="30066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A67B474-5494-4791-A802-888F44AA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改革开放前后，技术对</a:t>
            </a:r>
            <a:r>
              <a:rPr lang="en-US" altLang="zh-CN" dirty="0"/>
              <a:t>GDP</a:t>
            </a:r>
            <a:r>
              <a:rPr lang="zh-CN" altLang="en-US" dirty="0"/>
              <a:t>增长的贡献差异最大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D55124-2650-4F32-9172-93B111B4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023C0D0-EE80-4418-819A-59E99543C020}"/>
              </a:ext>
            </a:extLst>
          </p:cNvPr>
          <p:cNvSpPr/>
          <p:nvPr/>
        </p:nvSpPr>
        <p:spPr>
          <a:xfrm>
            <a:off x="5505339" y="4581128"/>
            <a:ext cx="2232248" cy="365124"/>
          </a:xfrm>
          <a:prstGeom prst="roundRect">
            <a:avLst/>
          </a:prstGeom>
          <a:noFill/>
          <a:ln w="19050">
            <a:solidFill>
              <a:srgbClr val="A7001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387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1964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/>
              <a:t>日，中国成功爆炸第一颗原子弹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5BCC9AF-0FDB-440B-ADB5-06A6E8E7D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744" y="1196752"/>
            <a:ext cx="6096000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19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11ACB-20F0-4CE3-8BC6-81635B04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不同资本密集度的生产技术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6832E4-3635-4D6B-AD71-88361C89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33B22E-C9F1-46C7-8BC2-9F80D1D8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1844824"/>
            <a:ext cx="7331511" cy="3600400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49D23199-ECF7-4216-8E37-DBB9F6045432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827584" y="6203951"/>
            <a:ext cx="5400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 pitchFamily="34" charset="0"/>
              </a:rPr>
              <a:t>数据</a:t>
            </a:r>
            <a:r>
              <a:rPr lang="zh-CN" altLang="en-GB" sz="1000" dirty="0">
                <a:latin typeface="Frutiger 45 Light" pitchFamily="34" charset="0"/>
              </a:rPr>
              <a:t>来源：</a:t>
            </a:r>
            <a:r>
              <a:rPr lang="zh-CN" altLang="en-US" sz="1000" dirty="0">
                <a:latin typeface="Frutiger 45 Light" pitchFamily="34" charset="0"/>
              </a:rPr>
              <a:t>资料来源：林毅夫、蔡昉、李周，</a:t>
            </a:r>
            <a:r>
              <a:rPr lang="en-US" altLang="zh-CN" sz="1000" dirty="0">
                <a:latin typeface="Frutiger 45 Light" pitchFamily="34" charset="0"/>
              </a:rPr>
              <a:t>《</a:t>
            </a:r>
            <a:r>
              <a:rPr lang="zh-CN" altLang="en-US" sz="1000" dirty="0">
                <a:latin typeface="Frutiger 45 Light" pitchFamily="34" charset="0"/>
              </a:rPr>
              <a:t>中国的奇迹：发展战略与经济改革（增订版）</a:t>
            </a:r>
            <a:r>
              <a:rPr lang="en-US" altLang="zh-CN" sz="1000" dirty="0">
                <a:latin typeface="Frutiger 45 Light" pitchFamily="34" charset="0"/>
              </a:rPr>
              <a:t>》</a:t>
            </a:r>
            <a:r>
              <a:rPr lang="zh-CN" altLang="en-US" sz="1000" dirty="0">
                <a:latin typeface="Frutiger 45 Light" pitchFamily="34" charset="0"/>
              </a:rPr>
              <a:t>，上海三联出版社（</a:t>
            </a:r>
            <a:r>
              <a:rPr lang="en-US" altLang="zh-CN" sz="1000" dirty="0">
                <a:latin typeface="Frutiger 45 Light" pitchFamily="34" charset="0"/>
              </a:rPr>
              <a:t>1999</a:t>
            </a:r>
            <a:r>
              <a:rPr lang="zh-CN" altLang="en-US" sz="1000" dirty="0">
                <a:latin typeface="Frutiger 45 Light" pitchFamily="34" charset="0"/>
              </a:rPr>
              <a:t>年），第</a:t>
            </a:r>
            <a:r>
              <a:rPr lang="en-US" altLang="zh-CN" sz="1000" dirty="0">
                <a:latin typeface="Frutiger 45 Light" pitchFamily="34" charset="0"/>
              </a:rPr>
              <a:t>55</a:t>
            </a:r>
            <a:r>
              <a:rPr lang="zh-CN" altLang="en-US" sz="1000" dirty="0">
                <a:latin typeface="Frutiger 45 Light" pitchFamily="34" charset="0"/>
              </a:rPr>
              <a:t>页，图</a:t>
            </a:r>
            <a:r>
              <a:rPr lang="en-US" altLang="zh-CN" sz="1000" dirty="0">
                <a:latin typeface="Frutiger 45 Light" pitchFamily="34" charset="0"/>
              </a:rPr>
              <a:t>2.2</a:t>
            </a:r>
            <a:r>
              <a:rPr lang="zh-CN" altLang="en-US" sz="1000" dirty="0">
                <a:latin typeface="Frutiger 45 Light" pitchFamily="34" charset="0"/>
              </a:rPr>
              <a:t>。略有改动</a:t>
            </a:r>
            <a:endParaRPr lang="zh-CN" altLang="en-GB" sz="1000" dirty="0">
              <a:latin typeface="Frutiger 4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699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2EAB3-88CA-4DA2-8BD6-CC466814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为什么要重温改革开放前的经济历史？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FB1A2-3C43-404C-9570-9381ECE40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计划经济体制的残余仍然在影响当前中国经济的运行</a:t>
            </a:r>
            <a:endParaRPr lang="en-US" altLang="zh-CN" dirty="0"/>
          </a:p>
          <a:p>
            <a:r>
              <a:rPr lang="zh-CN" altLang="en-US" dirty="0"/>
              <a:t>发展战略（经济政策）与资源禀赋之间的矛盾仍然存在</a:t>
            </a:r>
            <a:r>
              <a:rPr lang="en-US" altLang="zh-CN" dirty="0"/>
              <a:t>——</a:t>
            </a:r>
            <a:r>
              <a:rPr lang="zh-CN" altLang="en-US" dirty="0"/>
              <a:t>分析问题的思路是一致的</a:t>
            </a:r>
            <a:endParaRPr lang="en-US" altLang="zh-CN" dirty="0"/>
          </a:p>
          <a:p>
            <a:r>
              <a:rPr lang="zh-CN" altLang="en-US" dirty="0"/>
              <a:t>中国共产党的强大执行力、社会主义中国集中力量办大事的能力贯穿改革开放前后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96DAB4-5D99-499A-8674-6752716A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95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</a:rPr>
              <a:t>授课教师简介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0BCF95-41CF-4F55-A555-D9F561E0A9BD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64516" name="TextBox 5"/>
          <p:cNvSpPr txBox="1">
            <a:spLocks noChangeArrowheads="1"/>
          </p:cNvSpPr>
          <p:nvPr/>
        </p:nvSpPr>
        <p:spPr bwMode="auto">
          <a:xfrm>
            <a:off x="3348038" y="2205038"/>
            <a:ext cx="30003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800" b="1" dirty="0"/>
              <a:t>谢 谢！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042988" y="3645024"/>
            <a:ext cx="7416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徐高博士是中银国际证券总裁助理兼首席经济学家，北京大学国家发展研究院兼职研究员。他目前还是中国首席经济学家论坛理事，中国证券业协会证券分析师、投资顾问与首席经济学家委员会委员。之前，徐高曾历任光证资管首席经济学家、光大证券首席经济学家、瑞银证券高级经济学家、世界银行经济学家、国际货币基金组织兼职经济学家等职。徐高毕业于北京大学国家发展研究院（原中国经济研究中心），获经济学博士学位。徐高出版了</a:t>
            </a:r>
            <a:r>
              <a:rPr lang="en-US" altLang="zh-CN" dirty="0"/>
              <a:t>《</a:t>
            </a:r>
            <a:r>
              <a:rPr lang="zh-CN" altLang="en-US" dirty="0"/>
              <a:t>宏观经济学二十五讲：中国视角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金融经济学二十五讲</a:t>
            </a:r>
            <a:r>
              <a:rPr lang="en-US" altLang="zh-CN" dirty="0"/>
              <a:t>》</a:t>
            </a:r>
            <a:r>
              <a:rPr lang="zh-CN" altLang="en-US" dirty="0"/>
              <a:t>两本畅销的经济学教科书。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5B65D-6476-46E3-B408-17299C29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“技术进步”项的波动主导了中国经济的波动（尤其是在改革开放前）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ECFA52-BCE8-42C3-8C8C-3157DD2D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A08E6F5-55C0-443D-8C3B-A4B6659B690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827584" y="6203951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 pitchFamily="34" charset="0"/>
              </a:rPr>
              <a:t>数据</a:t>
            </a:r>
            <a:r>
              <a:rPr lang="zh-CN" altLang="en-GB" sz="1000" dirty="0">
                <a:latin typeface="Frutiger 45 Light" pitchFamily="34" charset="0"/>
              </a:rPr>
              <a:t>来源：</a:t>
            </a:r>
            <a:r>
              <a:rPr lang="en-US" altLang="zh-CN" sz="1000" dirty="0">
                <a:latin typeface="Frutiger 45 Light" pitchFamily="34" charset="0"/>
              </a:rPr>
              <a:t>Wind</a:t>
            </a:r>
            <a:endParaRPr lang="zh-CN" altLang="en-GB" sz="1000" dirty="0">
              <a:latin typeface="Frutiger 45 Light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BA1132-BA2F-4C20-973E-5D070BE5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7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B2B20-A26C-40D4-86E6-2667E2DE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研究宏观经济的三个层次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EBB08-D5D5-4F36-A09C-3CEC1BCE3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宏观是宏观、微观是微观（还未入门）</a:t>
            </a:r>
            <a:endParaRPr lang="en-US" altLang="zh-CN" dirty="0"/>
          </a:p>
          <a:p>
            <a:r>
              <a:rPr lang="zh-CN" altLang="en-US" dirty="0"/>
              <a:t>宏观是微观的加总</a:t>
            </a:r>
            <a:endParaRPr lang="en-US" altLang="zh-CN" dirty="0"/>
          </a:p>
          <a:p>
            <a:r>
              <a:rPr lang="zh-CN" altLang="en-US" dirty="0"/>
              <a:t>宏观不仅仅是微观的加总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994561-ABD0-4C6C-913B-81F03817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92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FC21C-EF7C-4A12-88C0-D9285587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技术进步的一些微观实例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6E6D63-A0CE-4BCE-97CE-CFB6877E1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工厂研发出了新的工艺流程，使生产效率大为提高</a:t>
            </a:r>
            <a:endParaRPr lang="en-US" altLang="zh-CN" dirty="0"/>
          </a:p>
          <a:p>
            <a:r>
              <a:rPr lang="zh-CN" altLang="en-US" dirty="0"/>
              <a:t>工厂聘请了优秀的经理，使管理水平明显提升</a:t>
            </a:r>
            <a:endParaRPr lang="en-US" altLang="zh-CN" dirty="0"/>
          </a:p>
          <a:p>
            <a:r>
              <a:rPr lang="zh-CN" altLang="en-US" dirty="0"/>
              <a:t>工厂购入了先进的机器人，用机器人替代了工人，使生产效率大为提升</a:t>
            </a:r>
            <a:endParaRPr lang="en-US" altLang="zh-CN" dirty="0"/>
          </a:p>
          <a:p>
            <a:r>
              <a:rPr lang="zh-CN" altLang="en-US" dirty="0"/>
              <a:t>工厂从原来的纺织行业转而进入芯片生产行业，收入大幅增长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这些例子所讲的“技术”是相同的吗？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0B743E-F7A3-4E40-8187-9F32911B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10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49A43-60A0-444F-9C1C-83AE37F2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区分两类技术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79E54-9F3F-4EA2-8453-46CE4AAAC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越高越好的“技术”</a:t>
            </a:r>
            <a:r>
              <a:rPr lang="en-US" altLang="zh-CN" dirty="0"/>
              <a:t>——</a:t>
            </a:r>
            <a:r>
              <a:rPr lang="zh-CN" altLang="en-US" dirty="0"/>
              <a:t>索洛残差（</a:t>
            </a:r>
            <a:r>
              <a:rPr lang="en-US" altLang="zh-CN" i="1" dirty="0"/>
              <a:t>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未必越高越好的“技术”</a:t>
            </a:r>
            <a:r>
              <a:rPr lang="en-US" altLang="zh-CN" dirty="0"/>
              <a:t>——</a:t>
            </a:r>
            <a:r>
              <a:rPr lang="zh-CN" altLang="en-US" dirty="0"/>
              <a:t>资本密集度（</a:t>
            </a:r>
            <a:r>
              <a:rPr lang="el-GR" altLang="zh-CN" i="1" dirty="0"/>
              <a:t>α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给定禀赋的资本密集度，对不同资本密集度的生产技术有一个最优选择的问题</a:t>
            </a:r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sz="2800" i="1" dirty="0"/>
              <a:t>Y=AK</a:t>
            </a:r>
            <a:r>
              <a:rPr lang="zh-CN" altLang="zh-CN" sz="2800" i="1" baseline="30000" dirty="0"/>
              <a:t>α</a:t>
            </a:r>
            <a:r>
              <a:rPr lang="en-US" altLang="zh-CN" sz="2800" i="1" dirty="0"/>
              <a:t>L</a:t>
            </a:r>
            <a:r>
              <a:rPr lang="en-US" altLang="zh-CN" sz="2800" baseline="30000" dirty="0"/>
              <a:t>1</a:t>
            </a:r>
            <a:r>
              <a:rPr lang="en-US" altLang="zh-CN" sz="2800" i="1" baseline="30000" dirty="0"/>
              <a:t>-</a:t>
            </a:r>
            <a:r>
              <a:rPr lang="el-GR" altLang="zh-CN" sz="2800" i="1" baseline="30000" dirty="0"/>
              <a:t>α</a:t>
            </a:r>
            <a:endParaRPr lang="zh-CN" altLang="en-US" sz="2800" i="1" baseline="30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B91DBB-3D8F-4862-82D3-57B561D5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35FEF0C-0A2A-4299-AA45-1DBDF5EC88A2}"/>
              </a:ext>
            </a:extLst>
          </p:cNvPr>
          <p:cNvSpPr/>
          <p:nvPr/>
        </p:nvSpPr>
        <p:spPr>
          <a:xfrm>
            <a:off x="4427984" y="3933056"/>
            <a:ext cx="288032" cy="504056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2DEA936-6B54-4C1B-B6CB-B2980F5333E0}"/>
              </a:ext>
            </a:extLst>
          </p:cNvPr>
          <p:cNvSpPr/>
          <p:nvPr/>
        </p:nvSpPr>
        <p:spPr>
          <a:xfrm>
            <a:off x="4870192" y="3891528"/>
            <a:ext cx="288032" cy="3600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0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00C0BD2-9F76-4933-9400-0332A206F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260000"/>
            <a:ext cx="5661568" cy="468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EA11ACB-20F0-4CE3-8BC6-81635B04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资本与劳动之间可以相互替代，且替代率边际递减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凸向原点的等产量线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6832E4-3635-4D6B-AD71-88361C89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2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178B828-1389-40EE-AFBF-63E459023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260000"/>
            <a:ext cx="5097811" cy="468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EA11ACB-20F0-4CE3-8BC6-81635B04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不同的生产技术可能有不同的资本密集度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6832E4-3635-4D6B-AD71-88361C89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646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11ACB-20F0-4CE3-8BC6-81635B04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生产技术的资本密集度可能有多种不同的程度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6832E4-3635-4D6B-AD71-88361C89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FAB8B6-8FA7-4BAF-827F-10EE6F0A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260000"/>
            <a:ext cx="545995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9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14284</TotalTime>
  <Words>668</Words>
  <Application>Microsoft Office PowerPoint</Application>
  <PresentationFormat>全屏显示(4:3)</PresentationFormat>
  <Paragraphs>78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Frutiger 45 Light</vt:lpstr>
      <vt:lpstr>黑体</vt:lpstr>
      <vt:lpstr>楷体_GB2312</vt:lpstr>
      <vt:lpstr>宋体</vt:lpstr>
      <vt:lpstr>Arial</vt:lpstr>
      <vt:lpstr>Calibri</vt:lpstr>
      <vt:lpstr>Times New Roman</vt:lpstr>
      <vt:lpstr>Wingdings</vt:lpstr>
      <vt:lpstr>Office 主题</vt:lpstr>
      <vt:lpstr>第三讲  发展战略与经济绩效 《宏观经济学二十五讲：中国视角》第4讲</vt:lpstr>
      <vt:lpstr>改革开放前后，技术对GDP增长的贡献差异最大</vt:lpstr>
      <vt:lpstr>“技术进步”项的波动主导了中国经济的波动（尤其是在改革开放前）</vt:lpstr>
      <vt:lpstr>研究宏观经济的三个层次</vt:lpstr>
      <vt:lpstr>技术进步的一些微观实例</vt:lpstr>
      <vt:lpstr>区分两类技术</vt:lpstr>
      <vt:lpstr>资本与劳动之间可以相互替代，且替代率边际递减 ——凸向原点的等产量线</vt:lpstr>
      <vt:lpstr>不同的生产技术可能有不同的资本密集度</vt:lpstr>
      <vt:lpstr>生产技术的资本密集度可能有多种不同的程度</vt:lpstr>
      <vt:lpstr>根据禀赋资本密集度的不同，经济应该选择不同资本密集度的生产技术</vt:lpstr>
      <vt:lpstr>在经济禀赋资本密集度逐步提升的过程中，经济生产要经历从劳动密集型技术到资本密集度技术的转化过程</vt:lpstr>
      <vt:lpstr>最优选择资本密集度的技术，将带来最快的经济增长 ——比较优势发展战略</vt:lpstr>
      <vt:lpstr>新中国成立之初，农业占据了我国GDP的最大份额</vt:lpstr>
      <vt:lpstr>新中国成立之初，超过80%的劳动力在农业就业</vt:lpstr>
      <vt:lpstr>赶超战略与大跃进</vt:lpstr>
      <vt:lpstr>“一五”期间（1953-1957）苏联援建的156个重点项目之一：北京第一热电厂</vt:lpstr>
      <vt:lpstr>1958年大炼钢铁</vt:lpstr>
      <vt:lpstr>大炼钢铁时人民群众将家中的铁器拿出炼铁水</vt:lpstr>
      <vt:lpstr>大跃进之后的“三年自然灾害”让中国GDP收缩接近30%，1960年人口负增长1.5%</vt:lpstr>
      <vt:lpstr>1964年10月16日，中国成功爆炸第一颗原子弹</vt:lpstr>
      <vt:lpstr>不同资本密集度的生产技术</vt:lpstr>
      <vt:lpstr>为什么要重温改革开放前的经济历史？</vt:lpstr>
      <vt:lpstr>授课教师简介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徐高</dc:creator>
  <cp:lastModifiedBy>Gao Xu</cp:lastModifiedBy>
  <cp:revision>1528</cp:revision>
  <dcterms:created xsi:type="dcterms:W3CDTF">2011-05-10T08:48:38Z</dcterms:created>
  <dcterms:modified xsi:type="dcterms:W3CDTF">2019-09-28T02:56:57Z</dcterms:modified>
</cp:coreProperties>
</file>