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handoutMasterIdLst>
    <p:handoutMasterId r:id="rId23"/>
  </p:handoutMasterIdLst>
  <p:sldIdLst>
    <p:sldId id="382" r:id="rId2"/>
    <p:sldId id="1043" r:id="rId3"/>
    <p:sldId id="1046" r:id="rId4"/>
    <p:sldId id="1044" r:id="rId5"/>
    <p:sldId id="1045" r:id="rId6"/>
    <p:sldId id="864" r:id="rId7"/>
    <p:sldId id="865" r:id="rId8"/>
    <p:sldId id="866" r:id="rId9"/>
    <p:sldId id="867" r:id="rId10"/>
    <p:sldId id="868" r:id="rId11"/>
    <p:sldId id="1965" r:id="rId12"/>
    <p:sldId id="1041" r:id="rId13"/>
    <p:sldId id="1908" r:id="rId14"/>
    <p:sldId id="2245" r:id="rId15"/>
    <p:sldId id="2246" r:id="rId16"/>
    <p:sldId id="870" r:id="rId17"/>
    <p:sldId id="871" r:id="rId18"/>
    <p:sldId id="872" r:id="rId19"/>
    <p:sldId id="873" r:id="rId20"/>
    <p:sldId id="1036" r:id="rId21"/>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ADAB"/>
    <a:srgbClr val="A7001D"/>
    <a:srgbClr val="0000FF"/>
    <a:srgbClr val="990033"/>
    <a:srgbClr val="800000"/>
    <a:srgbClr val="660033"/>
    <a:srgbClr val="660066"/>
    <a:srgbClr val="CC99FF"/>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1" autoAdjust="0"/>
    <p:restoredTop sz="94660"/>
  </p:normalViewPr>
  <p:slideViewPr>
    <p:cSldViewPr>
      <p:cViewPr varScale="1">
        <p:scale>
          <a:sx n="62" d="100"/>
          <a:sy n="62" d="100"/>
        </p:scale>
        <p:origin x="68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813" cy="495300"/>
          </a:xfrm>
          <a:prstGeom prst="rect">
            <a:avLst/>
          </a:prstGeom>
        </p:spPr>
        <p:txBody>
          <a:bodyPr vert="horz" lIns="95568" tIns="47784" rIns="95568" bIns="47784" rtlCol="0"/>
          <a:lstStyle>
            <a:lvl1pPr algn="l">
              <a:defRPr sz="1300">
                <a:latin typeface="Arial" pitchFamily="34" charset="0"/>
              </a:defRPr>
            </a:lvl1pPr>
          </a:lstStyle>
          <a:p>
            <a:pPr>
              <a:defRPr/>
            </a:pPr>
            <a:endParaRPr lang="zh-CN" altLang="en-US"/>
          </a:p>
        </p:txBody>
      </p:sp>
      <p:sp>
        <p:nvSpPr>
          <p:cNvPr id="3" name="日期占位符 2"/>
          <p:cNvSpPr>
            <a:spLocks noGrp="1"/>
          </p:cNvSpPr>
          <p:nvPr>
            <p:ph type="dt" sz="quarter" idx="1"/>
          </p:nvPr>
        </p:nvSpPr>
        <p:spPr>
          <a:xfrm>
            <a:off x="3851275" y="0"/>
            <a:ext cx="2944813" cy="495300"/>
          </a:xfrm>
          <a:prstGeom prst="rect">
            <a:avLst/>
          </a:prstGeom>
        </p:spPr>
        <p:txBody>
          <a:bodyPr vert="horz" lIns="95568" tIns="47784" rIns="95568" bIns="47784" rtlCol="0"/>
          <a:lstStyle>
            <a:lvl1pPr algn="r">
              <a:defRPr sz="1300">
                <a:latin typeface="Arial" pitchFamily="34" charset="0"/>
              </a:defRPr>
            </a:lvl1pPr>
          </a:lstStyle>
          <a:p>
            <a:pPr>
              <a:defRPr/>
            </a:pPr>
            <a:fld id="{06B6F58D-1BB5-4308-B4DD-6C0FC118133A}" type="datetimeFigureOut">
              <a:rPr lang="zh-CN" altLang="en-US"/>
              <a:pPr>
                <a:defRPr/>
              </a:pPr>
              <a:t>2019/10/25</a:t>
            </a:fld>
            <a:endParaRPr lang="zh-CN" altLang="en-US"/>
          </a:p>
        </p:txBody>
      </p:sp>
      <p:sp>
        <p:nvSpPr>
          <p:cNvPr id="4" name="页脚占位符 3"/>
          <p:cNvSpPr>
            <a:spLocks noGrp="1"/>
          </p:cNvSpPr>
          <p:nvPr>
            <p:ph type="ftr" sz="quarter" idx="2"/>
          </p:nvPr>
        </p:nvSpPr>
        <p:spPr>
          <a:xfrm>
            <a:off x="0" y="9431338"/>
            <a:ext cx="2944813" cy="495300"/>
          </a:xfrm>
          <a:prstGeom prst="rect">
            <a:avLst/>
          </a:prstGeom>
        </p:spPr>
        <p:txBody>
          <a:bodyPr vert="horz" lIns="95568" tIns="47784" rIns="95568" bIns="47784" rtlCol="0" anchor="b"/>
          <a:lstStyle>
            <a:lvl1pPr algn="l">
              <a:defRPr sz="1300">
                <a:latin typeface="Arial" pitchFamily="34" charset="0"/>
              </a:defRPr>
            </a:lvl1pPr>
          </a:lstStyle>
          <a:p>
            <a:pPr>
              <a:defRPr/>
            </a:pPr>
            <a:endParaRPr lang="zh-CN" altLang="en-US"/>
          </a:p>
        </p:txBody>
      </p:sp>
      <p:sp>
        <p:nvSpPr>
          <p:cNvPr id="5" name="灯片编号占位符 4"/>
          <p:cNvSpPr>
            <a:spLocks noGrp="1"/>
          </p:cNvSpPr>
          <p:nvPr>
            <p:ph type="sldNum" sz="quarter" idx="3"/>
          </p:nvPr>
        </p:nvSpPr>
        <p:spPr>
          <a:xfrm>
            <a:off x="3851275" y="9431338"/>
            <a:ext cx="2944813" cy="495300"/>
          </a:xfrm>
          <a:prstGeom prst="rect">
            <a:avLst/>
          </a:prstGeom>
        </p:spPr>
        <p:txBody>
          <a:bodyPr vert="horz" lIns="95568" tIns="47784" rIns="95568" bIns="47784" rtlCol="0" anchor="b"/>
          <a:lstStyle>
            <a:lvl1pPr algn="r">
              <a:defRPr sz="1300">
                <a:latin typeface="Arial" pitchFamily="34" charset="0"/>
              </a:defRPr>
            </a:lvl1pPr>
          </a:lstStyle>
          <a:p>
            <a:pPr>
              <a:defRPr/>
            </a:pPr>
            <a:fld id="{C530320A-D8DC-4FBF-B2E0-1088B3E9D69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813" cy="495300"/>
          </a:xfrm>
          <a:prstGeom prst="rect">
            <a:avLst/>
          </a:prstGeom>
        </p:spPr>
        <p:txBody>
          <a:bodyPr vert="horz" lIns="95568" tIns="47784" rIns="95568" bIns="47784"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3851275" y="0"/>
            <a:ext cx="2944813" cy="495300"/>
          </a:xfrm>
          <a:prstGeom prst="rect">
            <a:avLst/>
          </a:prstGeom>
        </p:spPr>
        <p:txBody>
          <a:bodyPr vert="horz" lIns="95568" tIns="47784" rIns="95568" bIns="47784" rtlCol="0"/>
          <a:lstStyle>
            <a:lvl1pPr algn="r" fontAlgn="auto">
              <a:spcBef>
                <a:spcPts val="0"/>
              </a:spcBef>
              <a:spcAft>
                <a:spcPts val="0"/>
              </a:spcAft>
              <a:defRPr sz="1300">
                <a:latin typeface="+mn-lt"/>
                <a:ea typeface="+mn-ea"/>
              </a:defRPr>
            </a:lvl1pPr>
          </a:lstStyle>
          <a:p>
            <a:pPr>
              <a:defRPr/>
            </a:pPr>
            <a:fld id="{FC5AFA0E-7F78-4574-9524-75194415ADA9}" type="datetimeFigureOut">
              <a:rPr lang="zh-CN" altLang="en-US"/>
              <a:pPr>
                <a:defRPr/>
              </a:pPr>
              <a:t>2019/10/25</a:t>
            </a:fld>
            <a:endParaRPr lang="zh-CN" altLang="en-US"/>
          </a:p>
        </p:txBody>
      </p:sp>
      <p:sp>
        <p:nvSpPr>
          <p:cNvPr id="4" name="幻灯片图像占位符 3"/>
          <p:cNvSpPr>
            <a:spLocks noGrp="1" noRot="1" noChangeAspect="1"/>
          </p:cNvSpPr>
          <p:nvPr>
            <p:ph type="sldImg" idx="2"/>
          </p:nvPr>
        </p:nvSpPr>
        <p:spPr>
          <a:xfrm>
            <a:off x="919163" y="746125"/>
            <a:ext cx="4959350" cy="3721100"/>
          </a:xfrm>
          <a:prstGeom prst="rect">
            <a:avLst/>
          </a:prstGeom>
          <a:noFill/>
          <a:ln w="12700">
            <a:solidFill>
              <a:prstClr val="black"/>
            </a:solidFill>
          </a:ln>
        </p:spPr>
        <p:txBody>
          <a:bodyPr vert="horz" lIns="95568" tIns="47784" rIns="95568" bIns="47784" rtlCol="0" anchor="ctr"/>
          <a:lstStyle/>
          <a:p>
            <a:pPr lvl="0"/>
            <a:endParaRPr lang="zh-CN" altLang="en-US" noProof="0"/>
          </a:p>
        </p:txBody>
      </p:sp>
      <p:sp>
        <p:nvSpPr>
          <p:cNvPr id="5" name="备注占位符 4"/>
          <p:cNvSpPr>
            <a:spLocks noGrp="1"/>
          </p:cNvSpPr>
          <p:nvPr>
            <p:ph type="body" sz="quarter" idx="3"/>
          </p:nvPr>
        </p:nvSpPr>
        <p:spPr>
          <a:xfrm>
            <a:off x="681038" y="4714875"/>
            <a:ext cx="5437187" cy="4467225"/>
          </a:xfrm>
          <a:prstGeom prst="rect">
            <a:avLst/>
          </a:prstGeom>
        </p:spPr>
        <p:txBody>
          <a:bodyPr vert="horz" lIns="95568" tIns="47784" rIns="95568" bIns="47784"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31338"/>
            <a:ext cx="2944813" cy="495300"/>
          </a:xfrm>
          <a:prstGeom prst="rect">
            <a:avLst/>
          </a:prstGeom>
        </p:spPr>
        <p:txBody>
          <a:bodyPr vert="horz" lIns="95568" tIns="47784" rIns="95568" bIns="47784"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51275" y="9431338"/>
            <a:ext cx="2944813" cy="495300"/>
          </a:xfrm>
          <a:prstGeom prst="rect">
            <a:avLst/>
          </a:prstGeom>
        </p:spPr>
        <p:txBody>
          <a:bodyPr vert="horz" lIns="95568" tIns="47784" rIns="95568" bIns="47784" rtlCol="0" anchor="b"/>
          <a:lstStyle>
            <a:lvl1pPr algn="r" fontAlgn="auto">
              <a:spcBef>
                <a:spcPts val="0"/>
              </a:spcBef>
              <a:spcAft>
                <a:spcPts val="0"/>
              </a:spcAft>
              <a:defRPr sz="1300">
                <a:latin typeface="+mn-lt"/>
                <a:ea typeface="+mn-ea"/>
              </a:defRPr>
            </a:lvl1pPr>
          </a:lstStyle>
          <a:p>
            <a:pPr>
              <a:defRPr/>
            </a:pPr>
            <a:fld id="{07DECCF1-2EC0-46C0-963C-8EB7ABF184E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矩形 4"/>
          <p:cNvSpPr/>
          <p:nvPr userDrawn="1"/>
        </p:nvSpPr>
        <p:spPr>
          <a:xfrm>
            <a:off x="0" y="1785938"/>
            <a:ext cx="9144000" cy="3786187"/>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6" name="直接连接符 5"/>
          <p:cNvCxnSpPr/>
          <p:nvPr userDrawn="1"/>
        </p:nvCxnSpPr>
        <p:spPr>
          <a:xfrm>
            <a:off x="395536" y="3429000"/>
            <a:ext cx="8358187"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p:nvPr>
        </p:nvSpPr>
        <p:spPr>
          <a:xfrm>
            <a:off x="428596" y="2000240"/>
            <a:ext cx="7858180" cy="928694"/>
          </a:xfrm>
        </p:spPr>
        <p:txBody>
          <a:bodyPr>
            <a:normAutofit/>
          </a:bodyPr>
          <a:lstStyle>
            <a:lvl1pPr algn="l">
              <a:defRPr sz="3000">
                <a:solidFill>
                  <a:schemeClr val="bg1"/>
                </a:solidFill>
              </a:defRPr>
            </a:lvl1pPr>
          </a:lstStyle>
          <a:p>
            <a:r>
              <a:rPr lang="zh-CN" altLang="en-US" dirty="0"/>
              <a:t>单击此处编辑母版标题样式</a:t>
            </a:r>
          </a:p>
        </p:txBody>
      </p:sp>
      <p:sp>
        <p:nvSpPr>
          <p:cNvPr id="3" name="副标题 2"/>
          <p:cNvSpPr>
            <a:spLocks noGrp="1"/>
          </p:cNvSpPr>
          <p:nvPr>
            <p:ph type="subTitle" idx="1"/>
          </p:nvPr>
        </p:nvSpPr>
        <p:spPr>
          <a:xfrm>
            <a:off x="467544" y="3717032"/>
            <a:ext cx="7929618" cy="1214446"/>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8" name="日期占位符 3"/>
          <p:cNvSpPr>
            <a:spLocks noGrp="1"/>
          </p:cNvSpPr>
          <p:nvPr>
            <p:ph type="dt" sz="half" idx="10"/>
          </p:nvPr>
        </p:nvSpPr>
        <p:spPr/>
        <p:txBody>
          <a:bodyPr/>
          <a:lstStyle>
            <a:lvl1pPr>
              <a:defRPr/>
            </a:lvl1pPr>
          </a:lstStyle>
          <a:p>
            <a:pPr>
              <a:defRPr/>
            </a:pPr>
            <a:fld id="{7CA95D5C-2370-4E2E-9E18-64208CBF73D1}" type="datetime1">
              <a:rPr lang="zh-CN" altLang="en-US"/>
              <a:pPr>
                <a:defRPr/>
              </a:pPr>
              <a:t>2019/10/25</a:t>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F08B0920-9331-44B4-A71B-D61424E00FAD}" type="slidenum">
              <a:rPr lang="zh-CN" altLang="en-US"/>
              <a:pPr>
                <a:defRPr/>
              </a:pPr>
              <a:t>‹#›</a:t>
            </a:fld>
            <a:endParaRPr lang="zh-CN" altLang="en-US"/>
          </a:p>
        </p:txBody>
      </p:sp>
      <p:sp>
        <p:nvSpPr>
          <p:cNvPr id="11" name="TextBox 10"/>
          <p:cNvSpPr txBox="1"/>
          <p:nvPr userDrawn="1"/>
        </p:nvSpPr>
        <p:spPr>
          <a:xfrm>
            <a:off x="571472" y="742874"/>
            <a:ext cx="5715040" cy="400110"/>
          </a:xfrm>
          <a:prstGeom prst="rect">
            <a:avLst/>
          </a:prstGeom>
          <a:noFill/>
        </p:spPr>
        <p:txBody>
          <a:bodyPr wrap="square" rtlCol="0">
            <a:spAutoFit/>
          </a:bodyPr>
          <a:lstStyle/>
          <a:p>
            <a:r>
              <a:rPr lang="zh-CN" altLang="en-US" sz="2000" b="1" dirty="0">
                <a:solidFill>
                  <a:srgbClr val="990033"/>
                </a:solidFill>
                <a:latin typeface="+mn-ea"/>
                <a:ea typeface="+mn-ea"/>
              </a:rPr>
              <a:t>中国经济专题</a:t>
            </a:r>
            <a:r>
              <a:rPr lang="en-US" altLang="zh-CN" sz="2000" b="1" dirty="0">
                <a:solidFill>
                  <a:srgbClr val="990033"/>
                </a:solidFill>
                <a:latin typeface="+mn-ea"/>
                <a:ea typeface="+mn-ea"/>
              </a:rPr>
              <a:t>——2019</a:t>
            </a:r>
            <a:r>
              <a:rPr lang="zh-CN" altLang="en-US" sz="2000" b="1" dirty="0">
                <a:solidFill>
                  <a:srgbClr val="990033"/>
                </a:solidFill>
                <a:latin typeface="+mn-ea"/>
                <a:ea typeface="+mn-ea"/>
              </a:rPr>
              <a:t>秋北大国发院双学位课程</a:t>
            </a:r>
            <a:endParaRPr lang="en-US" altLang="zh-CN" sz="2000" b="1" dirty="0">
              <a:solidFill>
                <a:srgbClr val="990033"/>
              </a:solidFill>
              <a:latin typeface="+mn-ea"/>
              <a:ea typeface="+mn-ea"/>
            </a:endParaRPr>
          </a:p>
        </p:txBody>
      </p:sp>
      <p:pic>
        <p:nvPicPr>
          <p:cNvPr id="1026" name="CAD72016-337B-4FA5-A27B-225094BCEFF3" descr="CCD92320-4996-4281-9F88-FD4588A778DD"/>
          <p:cNvPicPr>
            <a:picLocks noChangeAspect="1" noChangeArrowheads="1"/>
          </p:cNvPicPr>
          <p:nvPr userDrawn="1"/>
        </p:nvPicPr>
        <p:blipFill>
          <a:blip r:embed="rId2"/>
          <a:srcRect/>
          <a:stretch>
            <a:fillRect/>
          </a:stretch>
        </p:blipFill>
        <p:spPr bwMode="auto">
          <a:xfrm>
            <a:off x="5786446" y="5857892"/>
            <a:ext cx="3025957" cy="642942"/>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baseline="0">
                <a:latin typeface="Arial" pitchFamily="34" charset="0"/>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a:xfrm>
            <a:off x="928662" y="1357298"/>
            <a:ext cx="7786687" cy="4714875"/>
          </a:xfrm>
        </p:spPr>
        <p:txBody>
          <a:bodyPr/>
          <a:lstStyle>
            <a:lvl1pPr>
              <a:spcBef>
                <a:spcPts val="1800"/>
              </a:spcBef>
              <a:defRPr sz="1800" baseline="0">
                <a:solidFill>
                  <a:schemeClr val="tx1"/>
                </a:solidFill>
                <a:latin typeface="Arial" pitchFamily="34" charset="0"/>
                <a:ea typeface="宋体" pitchFamily="2" charset="-122"/>
              </a:defRPr>
            </a:lvl1pPr>
            <a:lvl2pPr>
              <a:defRPr sz="1600" baseline="0">
                <a:ea typeface="宋体" pitchFamily="2" charset="-122"/>
              </a:defRPr>
            </a:lvl2pPr>
            <a:lvl3pPr>
              <a:defRPr sz="1600" baseline="0">
                <a:ea typeface="宋体" pitchFamily="2" charset="-122"/>
              </a:defRPr>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fld id="{7BD23E72-E273-4284-868A-4643E3253FD1}" type="datetime1">
              <a:rPr lang="zh-CN" altLang="en-US"/>
              <a:pPr>
                <a:defRPr/>
              </a:pPr>
              <a:t>2019/10/25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F4C29A2-310B-4614-9E82-82EDFD340A49}"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42910" y="1643050"/>
            <a:ext cx="4038600" cy="4525963"/>
          </a:xfrm>
        </p:spPr>
        <p:txBody>
          <a:bodyPr/>
          <a:lstStyle>
            <a:lvl1pPr>
              <a:defRPr sz="1800">
                <a:solidFill>
                  <a:schemeClr val="tx1"/>
                </a:solidFill>
              </a:defRPr>
            </a:lvl1pPr>
            <a:lvl2pPr>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786314" y="1643050"/>
            <a:ext cx="4038600" cy="4525963"/>
          </a:xfrm>
        </p:spPr>
        <p:txBody>
          <a:bodyPr/>
          <a:lstStyle>
            <a:lvl1pPr>
              <a:defRPr sz="1800">
                <a:solidFill>
                  <a:schemeClr val="tx1"/>
                </a:solidFill>
              </a:defRPr>
            </a:lvl1pPr>
            <a:lvl2pPr>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fld id="{B29C1F07-A685-436B-AEAD-190B67CB340D}" type="datetime1">
              <a:rPr lang="zh-CN" altLang="en-US"/>
              <a:pPr>
                <a:defRPr/>
              </a:pPr>
              <a:t>2019/10/25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D339228-A952-4448-8F87-FF29D71BA6D0}"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vl1pPr>
          </a:lstStyle>
          <a:p>
            <a:r>
              <a:rPr lang="zh-CN" altLang="en-US"/>
              <a:t>单击此处编辑母版标题样式</a:t>
            </a:r>
          </a:p>
        </p:txBody>
      </p:sp>
      <p:sp>
        <p:nvSpPr>
          <p:cNvPr id="3" name="文本占位符 2"/>
          <p:cNvSpPr>
            <a:spLocks noGrp="1"/>
          </p:cNvSpPr>
          <p:nvPr>
            <p:ph type="body" idx="1"/>
          </p:nvPr>
        </p:nvSpPr>
        <p:spPr>
          <a:xfrm>
            <a:off x="642910" y="1500174"/>
            <a:ext cx="4040188" cy="639762"/>
          </a:xfrm>
        </p:spPr>
        <p:txBody>
          <a:bodyPr anchor="ctr"/>
          <a:lstStyle>
            <a:lvl1pPr marL="0" indent="0" algn="ctr">
              <a:buNone/>
              <a:defRPr sz="1800" b="0" baseline="0">
                <a:solidFill>
                  <a:srgbClr val="660066"/>
                </a:solidFill>
                <a:latin typeface="Times New Roman"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5" name="文本占位符 4"/>
          <p:cNvSpPr>
            <a:spLocks noGrp="1"/>
          </p:cNvSpPr>
          <p:nvPr>
            <p:ph type="body" sz="quarter" idx="3"/>
          </p:nvPr>
        </p:nvSpPr>
        <p:spPr>
          <a:xfrm>
            <a:off x="4786314" y="1500174"/>
            <a:ext cx="4041775" cy="639762"/>
          </a:xfrm>
        </p:spPr>
        <p:txBody>
          <a:bodyPr anchor="ctr"/>
          <a:lstStyle>
            <a:lvl1pPr marL="0" indent="0" algn="ctr">
              <a:buNone/>
              <a:defRPr sz="1800" b="0" baseline="0">
                <a:solidFill>
                  <a:srgbClr val="660066"/>
                </a:solidFill>
                <a:latin typeface="Times New Roman"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日期占位符 3"/>
          <p:cNvSpPr>
            <a:spLocks noGrp="1"/>
          </p:cNvSpPr>
          <p:nvPr>
            <p:ph type="dt" sz="half" idx="10"/>
          </p:nvPr>
        </p:nvSpPr>
        <p:spPr/>
        <p:txBody>
          <a:bodyPr/>
          <a:lstStyle>
            <a:lvl1pPr>
              <a:defRPr/>
            </a:lvl1pPr>
          </a:lstStyle>
          <a:p>
            <a:pPr>
              <a:defRPr/>
            </a:pPr>
            <a:fld id="{A7353B86-13DB-42EF-AE9C-E989ADFDEA05}" type="datetime1">
              <a:rPr lang="zh-CN" altLang="en-US"/>
              <a:pPr>
                <a:defRPr/>
              </a:pPr>
              <a:t>2019/10/25</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5B8E48A5-2352-47BA-A112-0FE5146B45C2}"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6" name="内容占位符 2"/>
          <p:cNvSpPr>
            <a:spLocks noGrp="1"/>
          </p:cNvSpPr>
          <p:nvPr>
            <p:ph idx="1"/>
          </p:nvPr>
        </p:nvSpPr>
        <p:spPr>
          <a:xfrm>
            <a:off x="1187624" y="1700808"/>
            <a:ext cx="7272808" cy="3744417"/>
          </a:xfrm>
        </p:spPr>
        <p:txBody>
          <a:bodyPr/>
          <a:lstStyle>
            <a:lvl1pPr>
              <a:spcBef>
                <a:spcPts val="1800"/>
              </a:spcBef>
              <a:defRPr sz="2000" b="1">
                <a:solidFill>
                  <a:schemeClr val="tx1"/>
                </a:solidFill>
                <a:latin typeface="Times New Roman" pitchFamily="18" charset="0"/>
              </a:defRPr>
            </a:lvl1pPr>
            <a:lvl2pPr>
              <a:defRPr sz="1800" baseline="0">
                <a:latin typeface="Times New Roman" pitchFamily="18" charset="0"/>
              </a:defRPr>
            </a:lvl2pPr>
            <a:lvl3pPr>
              <a:defRPr sz="16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fld id="{E57D4D0E-D6BB-49E9-9C78-3FDAC03551E1}" type="datetime1">
              <a:rPr lang="zh-CN" altLang="en-US"/>
              <a:pPr>
                <a:defRPr/>
              </a:pPr>
              <a:t>2019/10/25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6DE445D-538B-4B36-B97B-799D81D6965B}"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D70801A-4342-419A-BAD3-28ED5414F797}" type="datetime1">
              <a:rPr lang="zh-CN" altLang="en-US"/>
              <a:pPr>
                <a:defRPr/>
              </a:pPr>
              <a:t>2019/10/25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A856D941-A598-454B-BA31-33CABC397138}"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50288" y="2136071"/>
            <a:ext cx="4040188" cy="639762"/>
          </a:xfrm>
        </p:spPr>
        <p:txBody>
          <a:bodyPr anchor="ctr"/>
          <a:lstStyle>
            <a:lvl1pPr marL="0" indent="0" algn="ctr">
              <a:buNone/>
              <a:defRPr sz="1800" b="1" baseline="0">
                <a:latin typeface="Times New Roman" pitchFamily="18" charset="0"/>
                <a:ea typeface="楷体_GB2312"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642910" y="2852936"/>
            <a:ext cx="4040188" cy="3312906"/>
          </a:xfrm>
        </p:spPr>
        <p:txBody>
          <a:bodyPr/>
          <a:lstStyle>
            <a:lvl1pPr>
              <a:defRPr sz="1600" baseline="0">
                <a:solidFill>
                  <a:schemeClr val="tx1"/>
                </a:solidFill>
                <a:latin typeface="Times New Roman" pitchFamily="18" charset="0"/>
                <a:ea typeface="楷体_GB2312" pitchFamily="49" charset="-122"/>
              </a:defRPr>
            </a:lvl1pPr>
            <a:lvl2pPr>
              <a:defRPr sz="1600" baseline="0">
                <a:latin typeface="Times New Roman" pitchFamily="18" charset="0"/>
              </a:defRPr>
            </a:lvl2pPr>
            <a:lvl3pPr>
              <a:defRPr sz="1800" baseline="0">
                <a:latin typeface="Times New Roman" pitchFamily="18" charset="0"/>
              </a:defRPr>
            </a:lvl3pPr>
            <a:lvl4pPr>
              <a:defRPr sz="1600" baseline="0">
                <a:latin typeface="Times New Roman" pitchFamily="18" charset="0"/>
              </a:defRPr>
            </a:lvl4pPr>
            <a:lvl5pPr>
              <a:defRPr sz="1600" baseline="0">
                <a:latin typeface="Times New Roman" pitchFamily="18" charset="0"/>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788024" y="2132856"/>
            <a:ext cx="4041775" cy="639762"/>
          </a:xfrm>
        </p:spPr>
        <p:txBody>
          <a:bodyPr anchor="ctr"/>
          <a:lstStyle>
            <a:lvl1pPr marL="0" indent="0" algn="ctr">
              <a:buNone/>
              <a:defRPr sz="1800" b="1" baseline="0">
                <a:latin typeface="Times New Roman" pitchFamily="18" charset="0"/>
                <a:ea typeface="楷体_GB2312"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4786314" y="2852936"/>
            <a:ext cx="4041775" cy="3312906"/>
          </a:xfrm>
        </p:spPr>
        <p:txBody>
          <a:bodyPr/>
          <a:lstStyle>
            <a:lvl1pPr>
              <a:defRPr sz="1600" baseline="0">
                <a:solidFill>
                  <a:schemeClr val="tx1"/>
                </a:solidFill>
                <a:latin typeface="Times New Roman" pitchFamily="18" charset="0"/>
                <a:ea typeface="楷体_GB2312" pitchFamily="49" charset="-122"/>
              </a:defRPr>
            </a:lvl1pPr>
            <a:lvl2pPr>
              <a:defRPr sz="1600" baseline="0">
                <a:latin typeface="Times New Roman" pitchFamily="18" charset="0"/>
              </a:defRPr>
            </a:lvl2pPr>
            <a:lvl3pPr>
              <a:defRPr sz="1800" baseline="0">
                <a:latin typeface="Times New Roman" pitchFamily="18" charset="0"/>
              </a:defRPr>
            </a:lvl3pPr>
            <a:lvl4pPr>
              <a:defRPr sz="1600" baseline="0">
                <a:latin typeface="Times New Roman" pitchFamily="18" charset="0"/>
              </a:defRPr>
            </a:lvl4pPr>
            <a:lvl5pPr>
              <a:defRPr sz="1600" baseline="0">
                <a:latin typeface="Times New Roman" pitchFamily="18" charset="0"/>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2"/>
          <p:cNvSpPr>
            <a:spLocks noGrp="1"/>
          </p:cNvSpPr>
          <p:nvPr>
            <p:ph idx="13"/>
          </p:nvPr>
        </p:nvSpPr>
        <p:spPr>
          <a:xfrm>
            <a:off x="909940" y="1108352"/>
            <a:ext cx="7786687" cy="808480"/>
          </a:xfrm>
        </p:spPr>
        <p:txBody>
          <a:bodyPr/>
          <a:lstStyle>
            <a:lvl1pPr marL="0" indent="0">
              <a:spcBef>
                <a:spcPts val="0"/>
              </a:spcBef>
              <a:buNone/>
              <a:defRPr lang="zh-CN" altLang="en-US" sz="1600" kern="1200" baseline="0" dirty="0" smtClean="0">
                <a:solidFill>
                  <a:schemeClr val="tx1"/>
                </a:solidFill>
                <a:latin typeface="Times New Roman" pitchFamily="18" charset="0"/>
                <a:ea typeface="楷体_GB2312" pitchFamily="49" charset="-122"/>
                <a:cs typeface="+mn-cs"/>
              </a:defRPr>
            </a:lvl1pPr>
            <a:lvl2pPr>
              <a:defRPr sz="1600"/>
            </a:lvl2pPr>
            <a:lvl3pPr>
              <a:defRPr sz="1600"/>
            </a:lvl3pPr>
            <a:lvl4pPr>
              <a:defRPr sz="1600"/>
            </a:lvl4pPr>
            <a:lvl5pPr>
              <a:defRPr sz="1600"/>
            </a:lvl5pPr>
          </a:lstStyle>
          <a:p>
            <a:pPr marL="342900" lvl="0" indent="-342900" algn="l" rtl="0" eaLnBrk="0" fontAlgn="base" hangingPunct="0">
              <a:spcBef>
                <a:spcPct val="20000"/>
              </a:spcBef>
              <a:spcAft>
                <a:spcPct val="0"/>
              </a:spcAft>
              <a:buSzPct val="75000"/>
              <a:buFont typeface="Wingdings" pitchFamily="2" charset="2"/>
              <a:buChar char="u"/>
            </a:pPr>
            <a:r>
              <a:rPr lang="zh-CN" altLang="en-US" dirty="0"/>
              <a:t>单击此处编辑母版文本样式</a:t>
            </a:r>
          </a:p>
        </p:txBody>
      </p:sp>
      <p:sp>
        <p:nvSpPr>
          <p:cNvPr id="8" name="日期占位符 3"/>
          <p:cNvSpPr>
            <a:spLocks noGrp="1"/>
          </p:cNvSpPr>
          <p:nvPr>
            <p:ph type="dt" sz="half" idx="14"/>
          </p:nvPr>
        </p:nvSpPr>
        <p:spPr/>
        <p:txBody>
          <a:bodyPr/>
          <a:lstStyle>
            <a:lvl1pPr>
              <a:defRPr/>
            </a:lvl1pPr>
          </a:lstStyle>
          <a:p>
            <a:pPr>
              <a:defRPr/>
            </a:pPr>
            <a:fld id="{79CE6FAA-8371-4E6A-B342-0D2C2F864C88}" type="datetime1">
              <a:rPr lang="zh-CN" altLang="en-US"/>
              <a:pPr>
                <a:defRPr/>
              </a:pPr>
              <a:t>2019/10/25</a:t>
            </a:fld>
            <a:endParaRPr lang="zh-CN" altLang="en-US"/>
          </a:p>
        </p:txBody>
      </p:sp>
      <p:sp>
        <p:nvSpPr>
          <p:cNvPr id="9" name="页脚占位符 4"/>
          <p:cNvSpPr>
            <a:spLocks noGrp="1"/>
          </p:cNvSpPr>
          <p:nvPr>
            <p:ph type="ftr" sz="quarter" idx="15"/>
          </p:nvPr>
        </p:nvSpPr>
        <p:spPr/>
        <p:txBody>
          <a:bodyPr/>
          <a:lstStyle>
            <a:lvl1pPr>
              <a:defRPr/>
            </a:lvl1pPr>
          </a:lstStyle>
          <a:p>
            <a:pPr>
              <a:defRPr/>
            </a:pPr>
            <a:endParaRPr lang="zh-CN" altLang="en-US"/>
          </a:p>
        </p:txBody>
      </p:sp>
      <p:sp>
        <p:nvSpPr>
          <p:cNvPr id="11" name="灯片编号占位符 5"/>
          <p:cNvSpPr>
            <a:spLocks noGrp="1"/>
          </p:cNvSpPr>
          <p:nvPr>
            <p:ph type="sldNum" sz="quarter" idx="16"/>
          </p:nvPr>
        </p:nvSpPr>
        <p:spPr/>
        <p:txBody>
          <a:bodyPr/>
          <a:lstStyle>
            <a:lvl1pPr>
              <a:defRPr/>
            </a:lvl1pPr>
          </a:lstStyle>
          <a:p>
            <a:pPr>
              <a:defRPr/>
            </a:pPr>
            <a:fld id="{9E816CB2-F0AF-4685-831F-1FA3FB8ADE07}"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vl1pPr>
          </a:lstStyle>
          <a:p>
            <a:r>
              <a:rPr lang="zh-CN" altLang="en-US"/>
              <a:t>单击此处编辑母版标题样式</a:t>
            </a:r>
          </a:p>
        </p:txBody>
      </p:sp>
      <p:sp>
        <p:nvSpPr>
          <p:cNvPr id="3" name="文本占位符 2"/>
          <p:cNvSpPr>
            <a:spLocks noGrp="1"/>
          </p:cNvSpPr>
          <p:nvPr>
            <p:ph type="body" idx="1"/>
          </p:nvPr>
        </p:nvSpPr>
        <p:spPr>
          <a:xfrm>
            <a:off x="642910" y="1500174"/>
            <a:ext cx="4040188" cy="639762"/>
          </a:xfrm>
        </p:spPr>
        <p:txBody>
          <a:bodyPr anchor="ctr"/>
          <a:lstStyle>
            <a:lvl1pPr marL="0" indent="0" algn="ctr">
              <a:buNone/>
              <a:defRPr sz="1800" b="0" baseline="0">
                <a:solidFill>
                  <a:srgbClr val="A7001D"/>
                </a:solidFill>
                <a:latin typeface="黑体" panose="02010609060101010101" pitchFamily="49" charset="-122"/>
                <a:ea typeface="黑体" panose="02010609060101010101" pitchFamily="49" charset="-122"/>
              </a:defRPr>
            </a:lvl1pPr>
            <a:lvl2pPr marL="457177" indent="0">
              <a:buNone/>
              <a:defRPr sz="2000" b="1"/>
            </a:lvl2pPr>
            <a:lvl3pPr marL="914353" indent="0">
              <a:buNone/>
              <a:defRPr sz="1800" b="1"/>
            </a:lvl3pPr>
            <a:lvl4pPr marL="1371530" indent="0">
              <a:buNone/>
              <a:defRPr sz="1600" b="1"/>
            </a:lvl4pPr>
            <a:lvl5pPr marL="1828706" indent="0">
              <a:buNone/>
              <a:defRPr sz="1600" b="1"/>
            </a:lvl5pPr>
            <a:lvl6pPr marL="2285883" indent="0">
              <a:buNone/>
              <a:defRPr sz="1600" b="1"/>
            </a:lvl6pPr>
            <a:lvl7pPr marL="2743060" indent="0">
              <a:buNone/>
              <a:defRPr sz="1600" b="1"/>
            </a:lvl7pPr>
            <a:lvl8pPr marL="3200236" indent="0">
              <a:buNone/>
              <a:defRPr sz="1600" b="1"/>
            </a:lvl8pPr>
            <a:lvl9pPr marL="3657413" indent="0">
              <a:buNone/>
              <a:defRPr sz="1600" b="1"/>
            </a:lvl9pPr>
          </a:lstStyle>
          <a:p>
            <a:pPr lvl="0"/>
            <a:r>
              <a:rPr lang="zh-CN" altLang="en-US" dirty="0"/>
              <a:t>单击此处编辑母版文本样式</a:t>
            </a:r>
          </a:p>
        </p:txBody>
      </p:sp>
      <p:sp>
        <p:nvSpPr>
          <p:cNvPr id="5" name="文本占位符 4"/>
          <p:cNvSpPr>
            <a:spLocks noGrp="1"/>
          </p:cNvSpPr>
          <p:nvPr>
            <p:ph type="body" sz="quarter" idx="3"/>
          </p:nvPr>
        </p:nvSpPr>
        <p:spPr>
          <a:xfrm>
            <a:off x="4786315" y="1500174"/>
            <a:ext cx="4041775" cy="639762"/>
          </a:xfrm>
        </p:spPr>
        <p:txBody>
          <a:bodyPr anchor="ctr"/>
          <a:lstStyle>
            <a:lvl1pPr marL="0" indent="0" algn="ctr">
              <a:buNone/>
              <a:defRPr sz="1800" b="0" baseline="0">
                <a:solidFill>
                  <a:srgbClr val="A7001D"/>
                </a:solidFill>
                <a:latin typeface="黑体" panose="02010609060101010101" pitchFamily="49" charset="-122"/>
                <a:ea typeface="黑体" panose="02010609060101010101" pitchFamily="49" charset="-122"/>
              </a:defRPr>
            </a:lvl1pPr>
            <a:lvl2pPr marL="457177" indent="0">
              <a:buNone/>
              <a:defRPr sz="2000" b="1"/>
            </a:lvl2pPr>
            <a:lvl3pPr marL="914353" indent="0">
              <a:buNone/>
              <a:defRPr sz="1800" b="1"/>
            </a:lvl3pPr>
            <a:lvl4pPr marL="1371530" indent="0">
              <a:buNone/>
              <a:defRPr sz="1600" b="1"/>
            </a:lvl4pPr>
            <a:lvl5pPr marL="1828706" indent="0">
              <a:buNone/>
              <a:defRPr sz="1600" b="1"/>
            </a:lvl5pPr>
            <a:lvl6pPr marL="2285883" indent="0">
              <a:buNone/>
              <a:defRPr sz="1600" b="1"/>
            </a:lvl6pPr>
            <a:lvl7pPr marL="2743060" indent="0">
              <a:buNone/>
              <a:defRPr sz="1600" b="1"/>
            </a:lvl7pPr>
            <a:lvl8pPr marL="3200236" indent="0">
              <a:buNone/>
              <a:defRPr sz="1600" b="1"/>
            </a:lvl8pPr>
            <a:lvl9pPr marL="3657413" indent="0">
              <a:buNone/>
              <a:defRPr sz="1600" b="1"/>
            </a:lvl9pPr>
          </a:lstStyle>
          <a:p>
            <a:pPr lvl="0"/>
            <a:r>
              <a:rPr lang="zh-CN" altLang="en-US" dirty="0"/>
              <a:t>单击此处编辑母版文本样式</a:t>
            </a:r>
          </a:p>
        </p:txBody>
      </p:sp>
      <p:sp>
        <p:nvSpPr>
          <p:cNvPr id="6" name="日期占位符 3"/>
          <p:cNvSpPr>
            <a:spLocks noGrp="1"/>
          </p:cNvSpPr>
          <p:nvPr>
            <p:ph type="dt" sz="half" idx="10"/>
          </p:nvPr>
        </p:nvSpPr>
        <p:spPr>
          <a:xfrm>
            <a:off x="785813" y="6357939"/>
            <a:ext cx="2133600" cy="365125"/>
          </a:xfrm>
          <a:prstGeom prst="rect">
            <a:avLst/>
          </a:prstGeom>
        </p:spPr>
        <p:txBody>
          <a:bodyPr lIns="91435" tIns="45718" rIns="91435" bIns="45718"/>
          <a:lstStyle>
            <a:lvl1pPr>
              <a:defRPr/>
            </a:lvl1pPr>
          </a:lstStyle>
          <a:p>
            <a:pPr>
              <a:defRPr/>
            </a:pPr>
            <a:fld id="{A7353B86-13DB-42EF-AE9C-E989ADFDEA05}" type="datetime1">
              <a:rPr lang="zh-CN" altLang="en-US"/>
              <a:pPr>
                <a:defRPr/>
              </a:pPr>
              <a:t>2019/10/25</a:t>
            </a:fld>
            <a:endParaRPr lang="zh-CN" altLang="en-US"/>
          </a:p>
        </p:txBody>
      </p:sp>
      <p:sp>
        <p:nvSpPr>
          <p:cNvPr id="7" name="页脚占位符 4"/>
          <p:cNvSpPr>
            <a:spLocks noGrp="1"/>
          </p:cNvSpPr>
          <p:nvPr>
            <p:ph type="ftr" sz="quarter" idx="11"/>
          </p:nvPr>
        </p:nvSpPr>
        <p:spPr>
          <a:xfrm>
            <a:off x="3357564" y="6421462"/>
            <a:ext cx="2895600" cy="365125"/>
          </a:xfrm>
          <a:prstGeom prst="rect">
            <a:avLst/>
          </a:prstGeom>
        </p:spPr>
        <p:txBody>
          <a:bodyPr lIns="91435" tIns="45718" rIns="91435" bIns="45718"/>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5B8E48A5-2352-47BA-A112-0FE5146B45C2}" type="slidenum">
              <a:rPr lang="zh-CN" altLang="en-US"/>
              <a:pPr>
                <a:defRPr/>
              </a:pPr>
              <a:t>‹#›</a:t>
            </a:fld>
            <a:endParaRPr lang="zh-CN" altLang="en-US"/>
          </a:p>
        </p:txBody>
      </p:sp>
    </p:spTree>
    <p:extLst>
      <p:ext uri="{BB962C8B-B14F-4D97-AF65-F5344CB8AC3E}">
        <p14:creationId xmlns:p14="http://schemas.microsoft.com/office/powerpoint/2010/main" val="2673511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928688" y="0"/>
            <a:ext cx="7758112" cy="9286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7" name="文本占位符 2"/>
          <p:cNvSpPr>
            <a:spLocks noGrp="1"/>
          </p:cNvSpPr>
          <p:nvPr>
            <p:ph type="body" idx="1"/>
          </p:nvPr>
        </p:nvSpPr>
        <p:spPr bwMode="auto">
          <a:xfrm>
            <a:off x="928688" y="1285875"/>
            <a:ext cx="7786687" cy="4714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785813" y="6357938"/>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0B1F943-31FD-4698-99BE-5378A251F629}" type="datetime1">
              <a:rPr lang="zh-CN" altLang="en-US"/>
              <a:pPr>
                <a:defRPr/>
              </a:pPr>
              <a:t>2019/10/25</a:t>
            </a:fld>
            <a:endParaRPr lang="zh-CN" altLang="en-US"/>
          </a:p>
        </p:txBody>
      </p:sp>
      <p:sp>
        <p:nvSpPr>
          <p:cNvPr id="5" name="页脚占位符 4"/>
          <p:cNvSpPr>
            <a:spLocks noGrp="1"/>
          </p:cNvSpPr>
          <p:nvPr>
            <p:ph type="ftr" sz="quarter" idx="3"/>
          </p:nvPr>
        </p:nvSpPr>
        <p:spPr>
          <a:xfrm>
            <a:off x="3357563" y="6357938"/>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715125" y="6357938"/>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0D244337-6DAB-4CB0-8F8C-57E9F591FA8A}" type="slidenum">
              <a:rPr lang="zh-CN" altLang="en-US"/>
              <a:pPr>
                <a:defRPr/>
              </a:pPr>
              <a:t>‹#›</a:t>
            </a:fld>
            <a:endParaRPr lang="zh-CN" altLang="en-US"/>
          </a:p>
        </p:txBody>
      </p:sp>
      <p:sp>
        <p:nvSpPr>
          <p:cNvPr id="7" name="矩形 6"/>
          <p:cNvSpPr/>
          <p:nvPr userDrawn="1"/>
        </p:nvSpPr>
        <p:spPr>
          <a:xfrm>
            <a:off x="0" y="0"/>
            <a:ext cx="428596" cy="6858000"/>
          </a:xfrm>
          <a:prstGeom prst="rect">
            <a:avLst/>
          </a:prstGeom>
          <a:gradFill flip="none" rotWithShape="1">
            <a:gsLst>
              <a:gs pos="75000">
                <a:srgbClr val="990033"/>
              </a:gs>
              <a:gs pos="100000">
                <a:srgbClr val="CC99FF"/>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8" name="直接连接符 7"/>
          <p:cNvCxnSpPr/>
          <p:nvPr userDrawn="1"/>
        </p:nvCxnSpPr>
        <p:spPr>
          <a:xfrm rot="10800000">
            <a:off x="928688" y="1000125"/>
            <a:ext cx="7786687" cy="1588"/>
          </a:xfrm>
          <a:prstGeom prst="line">
            <a:avLst/>
          </a:prstGeom>
          <a:ln w="19050">
            <a:solidFill>
              <a:srgbClr val="990033"/>
            </a:solidFill>
          </a:ln>
        </p:spPr>
        <p:style>
          <a:lnRef idx="1">
            <a:schemeClr val="accent1"/>
          </a:lnRef>
          <a:fillRef idx="0">
            <a:schemeClr val="accent1"/>
          </a:fillRef>
          <a:effectRef idx="0">
            <a:schemeClr val="accent1"/>
          </a:effectRef>
          <a:fontRef idx="minor">
            <a:schemeClr val="tx1"/>
          </a:fontRef>
        </p:style>
      </p:cxnSp>
      <p:sp>
        <p:nvSpPr>
          <p:cNvPr id="1035" name="TextBox 9"/>
          <p:cNvSpPr txBox="1">
            <a:spLocks noChangeArrowheads="1"/>
          </p:cNvSpPr>
          <p:nvPr userDrawn="1"/>
        </p:nvSpPr>
        <p:spPr bwMode="auto">
          <a:xfrm>
            <a:off x="59410" y="1214422"/>
            <a:ext cx="369332" cy="3929090"/>
          </a:xfrm>
          <a:prstGeom prst="rect">
            <a:avLst/>
          </a:prstGeom>
          <a:noFill/>
          <a:ln>
            <a:noFill/>
          </a:ln>
        </p:spPr>
        <p:txBody>
          <a:bodyPr vert="eaVert"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z="1200" baseline="0" dirty="0">
                <a:solidFill>
                  <a:schemeClr val="bg1"/>
                </a:solidFill>
                <a:latin typeface="Times New Roman" pitchFamily="18" charset="0"/>
                <a:ea typeface="宋体" pitchFamily="2" charset="-122"/>
              </a:rPr>
              <a:t>中国经济专题</a:t>
            </a:r>
            <a:r>
              <a:rPr lang="en-US" altLang="zh-CN" sz="1200" baseline="0" dirty="0">
                <a:solidFill>
                  <a:schemeClr val="bg1"/>
                </a:solidFill>
                <a:latin typeface="Times New Roman" pitchFamily="18" charset="0"/>
                <a:ea typeface="宋体" pitchFamily="2" charset="-122"/>
              </a:rPr>
              <a:t>——2019</a:t>
            </a:r>
            <a:r>
              <a:rPr lang="zh-CN" altLang="en-US" sz="1200" baseline="0" dirty="0">
                <a:solidFill>
                  <a:schemeClr val="bg1"/>
                </a:solidFill>
                <a:latin typeface="Times New Roman" pitchFamily="18" charset="0"/>
                <a:ea typeface="宋体" pitchFamily="2" charset="-122"/>
              </a:rPr>
              <a:t>年秋季学期</a:t>
            </a:r>
          </a:p>
        </p:txBody>
      </p:sp>
      <p:pic>
        <p:nvPicPr>
          <p:cNvPr id="11" name="CAD72016-337B-4FA5-A27B-225094BCEFF3" descr="CCD92320-4996-4281-9F88-FD4588A778DD"/>
          <p:cNvPicPr>
            <a:picLocks noChangeAspect="1" noChangeArrowheads="1"/>
          </p:cNvPicPr>
          <p:nvPr userDrawn="1"/>
        </p:nvPicPr>
        <p:blipFill>
          <a:blip r:embed="rId10" cstate="print"/>
          <a:srcRect/>
          <a:stretch>
            <a:fillRect/>
          </a:stretch>
        </p:blipFill>
        <p:spPr bwMode="auto">
          <a:xfrm>
            <a:off x="6663904" y="6355148"/>
            <a:ext cx="1694310" cy="360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706" r:id="rId1"/>
    <p:sldLayoutId id="2147485707" r:id="rId2"/>
    <p:sldLayoutId id="2147485696" r:id="rId3"/>
    <p:sldLayoutId id="2147485697" r:id="rId4"/>
    <p:sldLayoutId id="2147485699" r:id="rId5"/>
    <p:sldLayoutId id="2147485700" r:id="rId6"/>
    <p:sldLayoutId id="2147485708" r:id="rId7"/>
    <p:sldLayoutId id="2147485709" r:id="rId8"/>
  </p:sldLayoutIdLst>
  <p:hf hdr="0" ftr="0" dt="0"/>
  <p:txStyles>
    <p:titleStyle>
      <a:lvl1pPr algn="l" rtl="0" eaLnBrk="0" fontAlgn="base" hangingPunct="0">
        <a:spcBef>
          <a:spcPct val="0"/>
        </a:spcBef>
        <a:spcAft>
          <a:spcPct val="0"/>
        </a:spcAft>
        <a:defRPr sz="2400" b="0" kern="1200" baseline="0">
          <a:solidFill>
            <a:srgbClr val="990033"/>
          </a:solidFill>
          <a:latin typeface="Arial" pitchFamily="34" charset="0"/>
          <a:ea typeface="黑体" pitchFamily="49" charset="-122"/>
          <a:cs typeface="+mj-cs"/>
        </a:defRPr>
      </a:lvl1pPr>
      <a:lvl2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2pPr>
      <a:lvl3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3pPr>
      <a:lvl4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4pPr>
      <a:lvl5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5pPr>
      <a:lvl6pPr marL="457200" algn="l" rtl="0" fontAlgn="base">
        <a:spcBef>
          <a:spcPct val="0"/>
        </a:spcBef>
        <a:spcAft>
          <a:spcPct val="0"/>
        </a:spcAft>
        <a:defRPr sz="3200">
          <a:solidFill>
            <a:srgbClr val="800080"/>
          </a:solidFill>
          <a:latin typeface="黑体" pitchFamily="2" charset="-122"/>
          <a:ea typeface="黑体" pitchFamily="2" charset="-122"/>
        </a:defRPr>
      </a:lvl6pPr>
      <a:lvl7pPr marL="914400" algn="l" rtl="0" fontAlgn="base">
        <a:spcBef>
          <a:spcPct val="0"/>
        </a:spcBef>
        <a:spcAft>
          <a:spcPct val="0"/>
        </a:spcAft>
        <a:defRPr sz="3200">
          <a:solidFill>
            <a:srgbClr val="800080"/>
          </a:solidFill>
          <a:latin typeface="黑体" pitchFamily="2" charset="-122"/>
          <a:ea typeface="黑体" pitchFamily="2" charset="-122"/>
        </a:defRPr>
      </a:lvl7pPr>
      <a:lvl8pPr marL="1371600" algn="l" rtl="0" fontAlgn="base">
        <a:spcBef>
          <a:spcPct val="0"/>
        </a:spcBef>
        <a:spcAft>
          <a:spcPct val="0"/>
        </a:spcAft>
        <a:defRPr sz="3200">
          <a:solidFill>
            <a:srgbClr val="800080"/>
          </a:solidFill>
          <a:latin typeface="黑体" pitchFamily="2" charset="-122"/>
          <a:ea typeface="黑体" pitchFamily="2" charset="-122"/>
        </a:defRPr>
      </a:lvl8pPr>
      <a:lvl9pPr marL="1828800" algn="l" rtl="0" fontAlgn="base">
        <a:spcBef>
          <a:spcPct val="0"/>
        </a:spcBef>
        <a:spcAft>
          <a:spcPct val="0"/>
        </a:spcAft>
        <a:defRPr sz="3200">
          <a:solidFill>
            <a:srgbClr val="800080"/>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SzPct val="75000"/>
        <a:buFont typeface="Wingdings" pitchFamily="2" charset="2"/>
        <a:buChar char="u"/>
        <a:defRPr sz="2000" kern="1200" baseline="0">
          <a:solidFill>
            <a:schemeClr val="tx1"/>
          </a:solidFill>
          <a:latin typeface="Arial" pitchFamily="34" charset="0"/>
          <a:ea typeface="宋体" pitchFamily="2" charset="-122"/>
          <a:cs typeface="+mn-cs"/>
        </a:defRPr>
      </a:lvl1pPr>
      <a:lvl2pPr marL="742950" indent="-285750" algn="l" rtl="0" eaLnBrk="0" fontAlgn="base" hangingPunct="0">
        <a:spcBef>
          <a:spcPct val="20000"/>
        </a:spcBef>
        <a:spcAft>
          <a:spcPct val="0"/>
        </a:spcAft>
        <a:buFont typeface="Arial" pitchFamily="34" charset="0"/>
        <a:buChar char="–"/>
        <a:defRPr sz="2000" kern="1200" baseline="0">
          <a:solidFill>
            <a:schemeClr val="tx1"/>
          </a:solidFill>
          <a:latin typeface="Arial" pitchFamily="34" charset="0"/>
          <a:ea typeface="宋体" pitchFamily="2" charset="-122"/>
          <a:cs typeface="+mn-cs"/>
        </a:defRPr>
      </a:lvl2pPr>
      <a:lvl3pPr marL="1143000" indent="-228600" algn="l" rtl="0" eaLnBrk="0" fontAlgn="base" hangingPunct="0">
        <a:spcBef>
          <a:spcPct val="20000"/>
        </a:spcBef>
        <a:spcAft>
          <a:spcPct val="0"/>
        </a:spcAft>
        <a:buFont typeface="Arial" pitchFamily="34" charset="0"/>
        <a:buChar char="•"/>
        <a:defRPr sz="2400" kern="1200" baseline="0">
          <a:solidFill>
            <a:schemeClr val="tx1"/>
          </a:solidFill>
          <a:latin typeface="Arial" pitchFamily="34" charset="0"/>
          <a:ea typeface="宋体" pitchFamily="2" charset="-122"/>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ea"/>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ctrTitle"/>
          </p:nvPr>
        </p:nvSpPr>
        <p:spPr>
          <a:xfrm>
            <a:off x="684213" y="1989138"/>
            <a:ext cx="8105775" cy="1223838"/>
          </a:xfrm>
        </p:spPr>
        <p:txBody>
          <a:bodyPr>
            <a:normAutofit fontScale="90000"/>
          </a:bodyPr>
          <a:lstStyle/>
          <a:p>
            <a:pPr eaLnBrk="1" hangingPunct="1">
              <a:lnSpc>
                <a:spcPct val="150000"/>
              </a:lnSpc>
            </a:pPr>
            <a:r>
              <a:rPr lang="zh-CN" altLang="en-US" sz="4000" dirty="0"/>
              <a:t>第六讲  从内部失衡到外部失衡</a:t>
            </a:r>
            <a:br>
              <a:rPr lang="en-US" altLang="zh-CN" sz="4000" dirty="0"/>
            </a:br>
            <a:r>
              <a:rPr lang="en-US" altLang="zh-CN" sz="1800" dirty="0"/>
              <a:t>《</a:t>
            </a:r>
            <a:r>
              <a:rPr lang="zh-CN" altLang="en-US" sz="1800" dirty="0"/>
              <a:t>宏观经济学二十五讲：中国视角</a:t>
            </a:r>
            <a:r>
              <a:rPr lang="en-US" altLang="zh-CN" sz="1800" dirty="0"/>
              <a:t>》</a:t>
            </a:r>
            <a:r>
              <a:rPr lang="zh-CN" altLang="en-US" sz="1800" dirty="0"/>
              <a:t>第</a:t>
            </a:r>
            <a:r>
              <a:rPr lang="en-US" altLang="zh-CN" sz="1800" dirty="0"/>
              <a:t>10</a:t>
            </a:r>
            <a:r>
              <a:rPr lang="zh-CN" altLang="en-US" sz="1800" dirty="0"/>
              <a:t>讲</a:t>
            </a:r>
            <a:endParaRPr lang="zh-CN" altLang="en-US" sz="4000" dirty="0"/>
          </a:p>
        </p:txBody>
      </p:sp>
      <p:sp>
        <p:nvSpPr>
          <p:cNvPr id="4099" name="副标题 2"/>
          <p:cNvSpPr>
            <a:spLocks noGrp="1"/>
          </p:cNvSpPr>
          <p:nvPr>
            <p:ph type="subTitle" idx="1"/>
          </p:nvPr>
        </p:nvSpPr>
        <p:spPr>
          <a:xfrm>
            <a:off x="827088" y="3357563"/>
            <a:ext cx="7993062" cy="1857375"/>
          </a:xfrm>
        </p:spPr>
        <p:txBody>
          <a:bodyPr/>
          <a:lstStyle/>
          <a:p>
            <a:pPr eaLnBrk="1" hangingPunct="1"/>
            <a:endParaRPr lang="en-US" altLang="zh-CN" dirty="0">
              <a:latin typeface="Arial" pitchFamily="34" charset="0"/>
            </a:endParaRPr>
          </a:p>
          <a:p>
            <a:pPr eaLnBrk="1" hangingPunct="1"/>
            <a:endParaRPr lang="en-US" altLang="zh-CN" sz="2400" dirty="0">
              <a:latin typeface="Arial" pitchFamily="34" charset="0"/>
            </a:endParaRPr>
          </a:p>
          <a:p>
            <a:pPr eaLnBrk="1" hangingPunct="1"/>
            <a:r>
              <a:rPr lang="zh-CN" altLang="en-US" sz="2400" dirty="0">
                <a:latin typeface="Arial" pitchFamily="34" charset="0"/>
              </a:rPr>
              <a:t>徐高  </a:t>
            </a:r>
            <a:r>
              <a:rPr lang="zh-CN" altLang="en-US" dirty="0">
                <a:latin typeface="Arial" pitchFamily="34" charset="0"/>
              </a:rPr>
              <a:t>博士</a:t>
            </a:r>
            <a:endParaRPr lang="en-US" altLang="zh-CN" dirty="0">
              <a:latin typeface="Arial" pitchFamily="34" charset="0"/>
            </a:endParaRPr>
          </a:p>
          <a:p>
            <a:pPr eaLnBrk="1" hangingPunct="1"/>
            <a:r>
              <a:rPr lang="en-US" altLang="zh-CN" sz="1800" dirty="0">
                <a:latin typeface="Arial" pitchFamily="34" charset="0"/>
              </a:rPr>
              <a:t>2019</a:t>
            </a:r>
            <a:r>
              <a:rPr lang="zh-CN" altLang="en-US" sz="1800" dirty="0">
                <a:latin typeface="Arial" pitchFamily="34" charset="0"/>
              </a:rPr>
              <a:t>年</a:t>
            </a:r>
            <a:r>
              <a:rPr lang="en-US" altLang="zh-CN" sz="1800" dirty="0">
                <a:latin typeface="Arial" pitchFamily="34" charset="0"/>
              </a:rPr>
              <a:t>10</a:t>
            </a:r>
            <a:r>
              <a:rPr lang="zh-CN" altLang="en-US" sz="1800" dirty="0">
                <a:latin typeface="Arial" pitchFamily="34" charset="0"/>
              </a:rPr>
              <a:t>月</a:t>
            </a:r>
            <a:r>
              <a:rPr lang="en-US" altLang="zh-CN" sz="1800" dirty="0"/>
              <a:t>26</a:t>
            </a:r>
            <a:r>
              <a:rPr lang="zh-CN" altLang="en-US" sz="1800" dirty="0">
                <a:latin typeface="Arial" pitchFamily="34" charset="0"/>
              </a:rPr>
              <a:t>日</a:t>
            </a:r>
          </a:p>
          <a:p>
            <a:pPr eaLnBrk="1" hangingPunct="1"/>
            <a:endParaRPr lang="zh-CN" altLang="en-US" sz="1600" dirty="0">
              <a:latin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全球失衡</a:t>
            </a:r>
          </a:p>
        </p:txBody>
      </p:sp>
      <p:sp>
        <p:nvSpPr>
          <p:cNvPr id="4" name="灯片编号占位符 3"/>
          <p:cNvSpPr>
            <a:spLocks noGrp="1"/>
          </p:cNvSpPr>
          <p:nvPr>
            <p:ph type="sldNum" sz="quarter" idx="12"/>
          </p:nvPr>
        </p:nvSpPr>
        <p:spPr/>
        <p:txBody>
          <a:bodyPr/>
          <a:lstStyle/>
          <a:p>
            <a:pPr>
              <a:defRPr/>
            </a:pPr>
            <a:fld id="{DF4C29A2-310B-4614-9E82-82EDFD340A49}" type="slidenum">
              <a:rPr lang="zh-CN" altLang="en-US" smtClean="0"/>
              <a:pPr>
                <a:defRPr/>
              </a:pPr>
              <a:t>10</a:t>
            </a:fld>
            <a:endParaRPr lang="zh-CN" altLang="en-US"/>
          </a:p>
        </p:txBody>
      </p:sp>
      <p:sp>
        <p:nvSpPr>
          <p:cNvPr id="6" name="Text Box 4"/>
          <p:cNvSpPr txBox="1">
            <a:spLocks noChangeArrowheads="1"/>
          </p:cNvSpPr>
          <p:nvPr/>
        </p:nvSpPr>
        <p:spPr bwMode="ltGray">
          <a:xfrm>
            <a:off x="906909" y="6237288"/>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数据来源：</a:t>
            </a:r>
            <a:r>
              <a:rPr lang="en-US" altLang="zh-CN" sz="1000" dirty="0">
                <a:latin typeface="Frutiger 45 Light"/>
              </a:rPr>
              <a:t>IMF</a:t>
            </a:r>
            <a:endParaRPr lang="zh-CN" altLang="en-GB" sz="1000" dirty="0">
              <a:latin typeface="Frutiger 45 Light"/>
            </a:endParaRPr>
          </a:p>
        </p:txBody>
      </p:sp>
      <p:pic>
        <p:nvPicPr>
          <p:cNvPr id="5" name="图片 4">
            <a:extLst>
              <a:ext uri="{FF2B5EF4-FFF2-40B4-BE49-F238E27FC236}">
                <a16:creationId xmlns:a16="http://schemas.microsoft.com/office/drawing/2014/main" id="{20956C12-5AEC-44CA-BB76-0C5ED477EC44}"/>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2720327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4"/>
          <p:cNvSpPr>
            <a:spLocks noGrp="1"/>
          </p:cNvSpPr>
          <p:nvPr>
            <p:ph type="title"/>
          </p:nvPr>
        </p:nvSpPr>
        <p:spPr/>
        <p:txBody>
          <a:bodyPr/>
          <a:lstStyle/>
          <a:p>
            <a:r>
              <a:rPr lang="zh-CN" altLang="en-US" dirty="0"/>
              <a:t>全球失衡背后是全球资本流动的链条：</a:t>
            </a:r>
            <a:br>
              <a:rPr lang="en-US" altLang="zh-CN" dirty="0"/>
            </a:br>
            <a:r>
              <a:rPr lang="zh-CN" altLang="en-US" dirty="0"/>
              <a:t>顺差国的储蓄流向逆差国（主要是美国）</a:t>
            </a:r>
          </a:p>
        </p:txBody>
      </p:sp>
      <p:sp>
        <p:nvSpPr>
          <p:cNvPr id="20483" name="文本占位符 5"/>
          <p:cNvSpPr>
            <a:spLocks noGrp="1"/>
          </p:cNvSpPr>
          <p:nvPr>
            <p:ph type="body" idx="1"/>
          </p:nvPr>
        </p:nvSpPr>
        <p:spPr/>
        <p:txBody>
          <a:bodyPr/>
          <a:lstStyle/>
          <a:p>
            <a:r>
              <a:rPr lang="zh-CN" altLang="en-US" dirty="0"/>
              <a:t>中国的经常账户顺差大部分变成了对美国金融资产的增持</a:t>
            </a:r>
          </a:p>
        </p:txBody>
      </p:sp>
      <p:sp>
        <p:nvSpPr>
          <p:cNvPr id="20484" name="文本占位符 7"/>
          <p:cNvSpPr>
            <a:spLocks noGrp="1"/>
          </p:cNvSpPr>
          <p:nvPr>
            <p:ph type="body" sz="quarter" idx="3"/>
          </p:nvPr>
        </p:nvSpPr>
        <p:spPr/>
        <p:txBody>
          <a:bodyPr/>
          <a:lstStyle/>
          <a:p>
            <a:r>
              <a:rPr lang="zh-CN" altLang="en-US" dirty="0"/>
              <a:t>美国的经常账户逆差对应其国内杠杆率的上升</a:t>
            </a:r>
          </a:p>
        </p:txBody>
      </p:sp>
      <p:sp>
        <p:nvSpPr>
          <p:cNvPr id="4" name="灯片编号占位符 3"/>
          <p:cNvSpPr>
            <a:spLocks noGrp="1"/>
          </p:cNvSpPr>
          <p:nvPr>
            <p:ph type="sldNum" sz="quarter" idx="12"/>
          </p:nvPr>
        </p:nvSpPr>
        <p:spPr/>
        <p:txBody>
          <a:bodyPr/>
          <a:lstStyle/>
          <a:p>
            <a:pPr>
              <a:defRPr/>
            </a:pPr>
            <a:fld id="{7084D04D-C0AF-457D-9690-1E53658A7529}" type="slidenum">
              <a:rPr lang="zh-CN" altLang="en-US" smtClean="0"/>
              <a:pPr>
                <a:defRPr/>
              </a:pPr>
              <a:t>11</a:t>
            </a:fld>
            <a:endParaRPr lang="zh-CN" altLang="en-US"/>
          </a:p>
        </p:txBody>
      </p:sp>
      <p:sp>
        <p:nvSpPr>
          <p:cNvPr id="20488"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资料</a:t>
            </a:r>
            <a:r>
              <a:rPr lang="zh-CN" altLang="en-GB" sz="1000" dirty="0">
                <a:latin typeface="Frutiger 45 Light"/>
              </a:rPr>
              <a:t>来源：</a:t>
            </a:r>
            <a:r>
              <a:rPr lang="zh-CN" altLang="en-US" sz="1000" dirty="0">
                <a:latin typeface="Frutiger 45 Light"/>
              </a:rPr>
              <a:t>万得</a:t>
            </a:r>
            <a:endParaRPr lang="zh-CN" altLang="en-GB" sz="1000" dirty="0">
              <a:latin typeface="Frutiger 45 Light"/>
            </a:endParaRPr>
          </a:p>
        </p:txBody>
      </p:sp>
      <p:pic>
        <p:nvPicPr>
          <p:cNvPr id="5" name="图片 4">
            <a:extLst>
              <a:ext uri="{FF2B5EF4-FFF2-40B4-BE49-F238E27FC236}">
                <a16:creationId xmlns:a16="http://schemas.microsoft.com/office/drawing/2014/main" id="{1848D5D5-FE16-4838-97E3-56D12A51D4AC}"/>
              </a:ext>
            </a:extLst>
          </p:cNvPr>
          <p:cNvPicPr>
            <a:picLocks noChangeAspect="1"/>
          </p:cNvPicPr>
          <p:nvPr/>
        </p:nvPicPr>
        <p:blipFill>
          <a:blip r:embed="rId2"/>
          <a:stretch>
            <a:fillRect/>
          </a:stretch>
        </p:blipFill>
        <p:spPr>
          <a:xfrm>
            <a:off x="513996" y="2520000"/>
            <a:ext cx="4202020" cy="2880000"/>
          </a:xfrm>
          <a:prstGeom prst="rect">
            <a:avLst/>
          </a:prstGeom>
        </p:spPr>
      </p:pic>
      <p:pic>
        <p:nvPicPr>
          <p:cNvPr id="2" name="图片 1">
            <a:extLst>
              <a:ext uri="{FF2B5EF4-FFF2-40B4-BE49-F238E27FC236}">
                <a16:creationId xmlns:a16="http://schemas.microsoft.com/office/drawing/2014/main" id="{6ED44743-AE7B-4039-B1FA-3A99C24BAC4A}"/>
              </a:ext>
            </a:extLst>
          </p:cNvPr>
          <p:cNvPicPr>
            <a:picLocks noChangeAspect="1"/>
          </p:cNvPicPr>
          <p:nvPr/>
        </p:nvPicPr>
        <p:blipFill>
          <a:blip r:embed="rId3"/>
          <a:stretch>
            <a:fillRect/>
          </a:stretch>
        </p:blipFill>
        <p:spPr>
          <a:xfrm>
            <a:off x="4788024" y="2520000"/>
            <a:ext cx="4208765" cy="2880000"/>
          </a:xfrm>
          <a:prstGeom prst="rect">
            <a:avLst/>
          </a:prstGeom>
        </p:spPr>
      </p:pic>
    </p:spTree>
    <p:extLst>
      <p:ext uri="{BB962C8B-B14F-4D97-AF65-F5344CB8AC3E}">
        <p14:creationId xmlns:p14="http://schemas.microsoft.com/office/powerpoint/2010/main" val="4119361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全球储蓄过剩（</a:t>
            </a:r>
            <a:r>
              <a:rPr lang="en-US" altLang="zh-CN" dirty="0"/>
              <a:t>saving glut</a:t>
            </a:r>
            <a:r>
              <a:rPr lang="zh-CN" altLang="en-US" dirty="0"/>
              <a:t>）</a:t>
            </a:r>
          </a:p>
        </p:txBody>
      </p:sp>
      <p:sp>
        <p:nvSpPr>
          <p:cNvPr id="3" name="内容占位符 2"/>
          <p:cNvSpPr>
            <a:spLocks noGrp="1"/>
          </p:cNvSpPr>
          <p:nvPr>
            <p:ph idx="1"/>
          </p:nvPr>
        </p:nvSpPr>
        <p:spPr>
          <a:xfrm>
            <a:off x="928663" y="1357298"/>
            <a:ext cx="5227513" cy="4714875"/>
          </a:xfrm>
        </p:spPr>
        <p:txBody>
          <a:bodyPr/>
          <a:lstStyle/>
          <a:p>
            <a:pPr indent="0">
              <a:buNone/>
            </a:pPr>
            <a:endParaRPr lang="en-US" altLang="zh-CN" dirty="0">
              <a:latin typeface="楷体_GB2312" pitchFamily="49" charset="-122"/>
              <a:ea typeface="楷体_GB2312" pitchFamily="49" charset="-122"/>
            </a:endParaRPr>
          </a:p>
          <a:p>
            <a:pPr marL="0" indent="0">
              <a:buNone/>
            </a:pPr>
            <a:r>
              <a:rPr lang="zh-CN" altLang="en-US" dirty="0">
                <a:latin typeface="楷体" panose="02010609060101010101" pitchFamily="49" charset="-122"/>
                <a:ea typeface="楷体" panose="02010609060101010101" pitchFamily="49" charset="-122"/>
              </a:rPr>
              <a:t>“在过去的十年中，几种不同力量合起来造成了全球储蓄供给的显著增加</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全球储蓄过剩</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可以解释美国经常账户赤字的增大，以及全球较低的长期利率水平</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全球储蓄过剩的一个特别有趣的方面是之前流向发展中和新兴市场经济体的信贷流动发生的逆转，让这些国家从之前的国际资本市场的借款人变成了净借出者。”</a:t>
            </a:r>
            <a:endParaRPr lang="en-US" altLang="zh-CN" dirty="0"/>
          </a:p>
          <a:p>
            <a:pPr marL="0" indent="0">
              <a:buNone/>
            </a:pPr>
            <a:r>
              <a:rPr lang="en-US" altLang="zh-CN" dirty="0"/>
              <a:t>	</a:t>
            </a:r>
          </a:p>
          <a:p>
            <a:pPr marL="0" indent="0">
              <a:buNone/>
            </a:pPr>
            <a:r>
              <a:rPr lang="en-US" altLang="zh-CN" dirty="0"/>
              <a:t>      ——</a:t>
            </a:r>
            <a:r>
              <a:rPr lang="zh-CN" altLang="en-US" dirty="0"/>
              <a:t>伯南克（</a:t>
            </a:r>
            <a:r>
              <a:rPr lang="en-US" altLang="zh-CN" dirty="0"/>
              <a:t>Ben S. Bernanke</a:t>
            </a:r>
            <a:r>
              <a:rPr lang="zh-CN" altLang="en-US" dirty="0"/>
              <a:t>），</a:t>
            </a:r>
            <a:r>
              <a:rPr lang="en-US" altLang="zh-CN" dirty="0"/>
              <a:t>2005</a:t>
            </a:r>
            <a:r>
              <a:rPr lang="zh-CN" altLang="en-US" dirty="0"/>
              <a:t>年</a:t>
            </a:r>
          </a:p>
        </p:txBody>
      </p:sp>
      <p:sp>
        <p:nvSpPr>
          <p:cNvPr id="4" name="灯片编号占位符 3"/>
          <p:cNvSpPr>
            <a:spLocks noGrp="1"/>
          </p:cNvSpPr>
          <p:nvPr>
            <p:ph type="sldNum" sz="quarter" idx="12"/>
          </p:nvPr>
        </p:nvSpPr>
        <p:spPr/>
        <p:txBody>
          <a:bodyPr/>
          <a:lstStyle/>
          <a:p>
            <a:pPr>
              <a:defRPr/>
            </a:pPr>
            <a:fld id="{DF4C29A2-310B-4614-9E82-82EDFD340A49}" type="slidenum">
              <a:rPr lang="zh-CN" altLang="en-US" smtClean="0"/>
              <a:pPr>
                <a:defRPr/>
              </a:pPr>
              <a:t>12</a:t>
            </a:fld>
            <a:endParaRPr lang="zh-CN" altLang="en-US"/>
          </a:p>
        </p:txBody>
      </p:sp>
      <p:pic>
        <p:nvPicPr>
          <p:cNvPr id="5" name="Picture 2">
            <a:extLst>
              <a:ext uri="{FF2B5EF4-FFF2-40B4-BE49-F238E27FC236}">
                <a16:creationId xmlns:a16="http://schemas.microsoft.com/office/drawing/2014/main" id="{E965CA67-A708-4B45-A7A6-4BF0DAEFB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00" y="1800000"/>
            <a:ext cx="2310898" cy="28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3740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18E1DEF-A9C5-4788-A586-7E864046BDC8}"/>
              </a:ext>
            </a:extLst>
          </p:cNvPr>
          <p:cNvPicPr>
            <a:picLocks noChangeAspect="1"/>
          </p:cNvPicPr>
          <p:nvPr/>
        </p:nvPicPr>
        <p:blipFill>
          <a:blip r:embed="rId2"/>
          <a:stretch>
            <a:fillRect/>
          </a:stretch>
        </p:blipFill>
        <p:spPr>
          <a:xfrm>
            <a:off x="1620000" y="1447800"/>
            <a:ext cx="6300112" cy="4318000"/>
          </a:xfrm>
          <a:prstGeom prst="rect">
            <a:avLst/>
          </a:prstGeom>
        </p:spPr>
      </p:pic>
      <p:sp>
        <p:nvSpPr>
          <p:cNvPr id="23554" name="标题 4"/>
          <p:cNvSpPr>
            <a:spLocks noGrp="1"/>
          </p:cNvSpPr>
          <p:nvPr>
            <p:ph type="title"/>
          </p:nvPr>
        </p:nvSpPr>
        <p:spPr/>
        <p:txBody>
          <a:bodyPr/>
          <a:lstStyle/>
          <a:p>
            <a:r>
              <a:rPr lang="zh-CN" altLang="en-US" dirty="0"/>
              <a:t>次贷危机后全球资本回报率大不如前，但全球储蓄率仍然处在高位</a:t>
            </a:r>
            <a:r>
              <a:rPr lang="en-US" altLang="zh-CN" dirty="0"/>
              <a:t>——</a:t>
            </a:r>
            <a:r>
              <a:rPr lang="zh-CN" altLang="en-US" dirty="0"/>
              <a:t>全球储蓄过剩</a:t>
            </a:r>
          </a:p>
        </p:txBody>
      </p:sp>
      <p:sp>
        <p:nvSpPr>
          <p:cNvPr id="4" name="灯片编号占位符 3"/>
          <p:cNvSpPr>
            <a:spLocks noGrp="1"/>
          </p:cNvSpPr>
          <p:nvPr>
            <p:ph type="sldNum" sz="quarter" idx="12"/>
          </p:nvPr>
        </p:nvSpPr>
        <p:spPr/>
        <p:txBody>
          <a:bodyPr/>
          <a:lstStyle/>
          <a:p>
            <a:pPr>
              <a:defRPr/>
            </a:pPr>
            <a:fld id="{13606990-E9B4-49A0-8D09-3E3A5D87CC00}" type="slidenum">
              <a:rPr lang="zh-CN" altLang="en-US" smtClean="0"/>
              <a:pPr>
                <a:defRPr/>
              </a:pPr>
              <a:t>13</a:t>
            </a:fld>
            <a:endParaRPr lang="zh-CN" altLang="en-US"/>
          </a:p>
        </p:txBody>
      </p:sp>
      <p:sp>
        <p:nvSpPr>
          <p:cNvPr id="23560"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资料</a:t>
            </a:r>
            <a:r>
              <a:rPr lang="zh-CN" altLang="en-GB" sz="1000" dirty="0">
                <a:latin typeface="Frutiger 45 Light"/>
              </a:rPr>
              <a:t>来源：</a:t>
            </a:r>
            <a:r>
              <a:rPr lang="en-US" altLang="zh-CN" sz="1000" dirty="0">
                <a:latin typeface="Frutiger 45 Light"/>
              </a:rPr>
              <a:t>IMF</a:t>
            </a:r>
            <a:endParaRPr lang="zh-CN" altLang="en-GB" sz="1000" dirty="0">
              <a:latin typeface="Frutiger 45 Light"/>
            </a:endParaRPr>
          </a:p>
        </p:txBody>
      </p:sp>
      <p:sp>
        <p:nvSpPr>
          <p:cNvPr id="7" name="椭圆 6"/>
          <p:cNvSpPr/>
          <p:nvPr/>
        </p:nvSpPr>
        <p:spPr>
          <a:xfrm>
            <a:off x="6444208" y="1844824"/>
            <a:ext cx="1008112" cy="2304256"/>
          </a:xfrm>
          <a:prstGeom prst="ellipse">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82831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4"/>
          <p:cNvSpPr>
            <a:spLocks noGrp="1"/>
          </p:cNvSpPr>
          <p:nvPr>
            <p:ph type="title"/>
          </p:nvPr>
        </p:nvSpPr>
        <p:spPr/>
        <p:txBody>
          <a:bodyPr/>
          <a:lstStyle/>
          <a:p>
            <a:r>
              <a:rPr lang="zh-CN" altLang="en-US" dirty="0"/>
              <a:t>全球储蓄过剩的主要原因在于中国的高储蓄</a:t>
            </a:r>
          </a:p>
        </p:txBody>
      </p:sp>
      <p:sp>
        <p:nvSpPr>
          <p:cNvPr id="4" name="灯片编号占位符 3"/>
          <p:cNvSpPr>
            <a:spLocks noGrp="1"/>
          </p:cNvSpPr>
          <p:nvPr>
            <p:ph type="sldNum" sz="quarter" idx="12"/>
          </p:nvPr>
        </p:nvSpPr>
        <p:spPr/>
        <p:txBody>
          <a:bodyPr/>
          <a:lstStyle/>
          <a:p>
            <a:pPr>
              <a:defRPr/>
            </a:pPr>
            <a:fld id="{13606990-E9B4-49A0-8D09-3E3A5D87CC00}" type="slidenum">
              <a:rPr lang="zh-CN" altLang="en-US" smtClean="0"/>
              <a:pPr>
                <a:defRPr/>
              </a:pPr>
              <a:t>14</a:t>
            </a:fld>
            <a:endParaRPr lang="zh-CN" altLang="en-US"/>
          </a:p>
        </p:txBody>
      </p:sp>
      <p:sp>
        <p:nvSpPr>
          <p:cNvPr id="23560"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资料</a:t>
            </a:r>
            <a:r>
              <a:rPr lang="zh-CN" altLang="en-GB" sz="1000" dirty="0">
                <a:latin typeface="Frutiger 45 Light"/>
              </a:rPr>
              <a:t>来源：</a:t>
            </a:r>
            <a:r>
              <a:rPr lang="en-US" altLang="zh-CN" sz="1000" dirty="0">
                <a:latin typeface="Frutiger 45 Light"/>
              </a:rPr>
              <a:t>IMF</a:t>
            </a:r>
            <a:endParaRPr lang="zh-CN" altLang="en-GB" sz="1000" dirty="0">
              <a:latin typeface="Frutiger 45 Light"/>
            </a:endParaRPr>
          </a:p>
        </p:txBody>
      </p:sp>
      <p:sp>
        <p:nvSpPr>
          <p:cNvPr id="7" name="椭圆 6"/>
          <p:cNvSpPr/>
          <p:nvPr/>
        </p:nvSpPr>
        <p:spPr>
          <a:xfrm>
            <a:off x="6444208" y="1844824"/>
            <a:ext cx="1008112" cy="2304256"/>
          </a:xfrm>
          <a:prstGeom prst="ellipse">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AC238BA7-795E-4E46-A66B-6743774A11D1}"/>
              </a:ext>
            </a:extLst>
          </p:cNvPr>
          <p:cNvPicPr>
            <a:picLocks noChangeAspect="1"/>
          </p:cNvPicPr>
          <p:nvPr/>
        </p:nvPicPr>
        <p:blipFill>
          <a:blip r:embed="rId2"/>
          <a:stretch>
            <a:fillRect/>
          </a:stretch>
        </p:blipFill>
        <p:spPr>
          <a:xfrm>
            <a:off x="1620000" y="1447800"/>
            <a:ext cx="6300112" cy="4318000"/>
          </a:xfrm>
          <a:prstGeom prst="rect">
            <a:avLst/>
          </a:prstGeom>
        </p:spPr>
      </p:pic>
    </p:spTree>
    <p:extLst>
      <p:ext uri="{BB962C8B-B14F-4D97-AF65-F5344CB8AC3E}">
        <p14:creationId xmlns:p14="http://schemas.microsoft.com/office/powerpoint/2010/main" val="3972260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4"/>
          <p:cNvSpPr>
            <a:spLocks noGrp="1"/>
          </p:cNvSpPr>
          <p:nvPr>
            <p:ph type="title"/>
          </p:nvPr>
        </p:nvSpPr>
        <p:spPr/>
        <p:txBody>
          <a:bodyPr/>
          <a:lstStyle/>
          <a:p>
            <a:r>
              <a:rPr lang="zh-CN" altLang="en-US" dirty="0"/>
              <a:t>中国的储蓄超过了美国、欧盟和日本，中国的储蓄过剩就是全球的储蓄过剩</a:t>
            </a:r>
          </a:p>
        </p:txBody>
      </p:sp>
      <p:sp>
        <p:nvSpPr>
          <p:cNvPr id="4" name="灯片编号占位符 3"/>
          <p:cNvSpPr>
            <a:spLocks noGrp="1"/>
          </p:cNvSpPr>
          <p:nvPr>
            <p:ph type="sldNum" sz="quarter" idx="12"/>
          </p:nvPr>
        </p:nvSpPr>
        <p:spPr/>
        <p:txBody>
          <a:bodyPr/>
          <a:lstStyle/>
          <a:p>
            <a:pPr>
              <a:defRPr/>
            </a:pPr>
            <a:fld id="{13606990-E9B4-49A0-8D09-3E3A5D87CC00}" type="slidenum">
              <a:rPr lang="zh-CN" altLang="en-US" smtClean="0"/>
              <a:pPr>
                <a:defRPr/>
              </a:pPr>
              <a:t>15</a:t>
            </a:fld>
            <a:endParaRPr lang="zh-CN" altLang="en-US"/>
          </a:p>
        </p:txBody>
      </p:sp>
      <p:sp>
        <p:nvSpPr>
          <p:cNvPr id="23560"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资料</a:t>
            </a:r>
            <a:r>
              <a:rPr lang="zh-CN" altLang="en-GB" sz="1000" dirty="0">
                <a:latin typeface="Frutiger 45 Light"/>
              </a:rPr>
              <a:t>来源：</a:t>
            </a:r>
            <a:r>
              <a:rPr lang="en-US" altLang="zh-CN" sz="1000" dirty="0">
                <a:latin typeface="Frutiger 45 Light"/>
              </a:rPr>
              <a:t>IMF</a:t>
            </a:r>
            <a:endParaRPr lang="zh-CN" altLang="en-GB" sz="1000" dirty="0">
              <a:latin typeface="Frutiger 45 Light"/>
            </a:endParaRPr>
          </a:p>
        </p:txBody>
      </p:sp>
      <p:sp>
        <p:nvSpPr>
          <p:cNvPr id="7" name="椭圆 6"/>
          <p:cNvSpPr/>
          <p:nvPr/>
        </p:nvSpPr>
        <p:spPr>
          <a:xfrm>
            <a:off x="6444208" y="1844824"/>
            <a:ext cx="1008112" cy="2304256"/>
          </a:xfrm>
          <a:prstGeom prst="ellipse">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C76E340C-8CF6-40F5-8F2F-47910A679AC8}"/>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1053983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4"/>
          <p:cNvSpPr>
            <a:spLocks noGrp="1"/>
          </p:cNvSpPr>
          <p:nvPr>
            <p:ph type="title"/>
          </p:nvPr>
        </p:nvSpPr>
        <p:spPr/>
        <p:txBody>
          <a:bodyPr/>
          <a:lstStyle/>
          <a:p>
            <a:r>
              <a:rPr lang="zh-CN" altLang="en-US" dirty="0"/>
              <a:t>数值模拟：本国居民拥有的资本份额越少（</a:t>
            </a:r>
            <a:r>
              <a:rPr lang="el-GR" altLang="zh-CN" i="1" dirty="0">
                <a:latin typeface="Times New Roman" panose="02020603050405020304" pitchFamily="18" charset="0"/>
                <a:cs typeface="Times New Roman" panose="02020603050405020304" pitchFamily="18" charset="0"/>
              </a:rPr>
              <a:t>θ</a:t>
            </a:r>
            <a:r>
              <a:rPr lang="zh-CN" altLang="en-US" dirty="0">
                <a:latin typeface="Times New Roman" panose="02020603050405020304" pitchFamily="18" charset="0"/>
                <a:cs typeface="Times New Roman" panose="02020603050405020304" pitchFamily="18" charset="0"/>
              </a:rPr>
              <a:t>越大</a:t>
            </a:r>
            <a:r>
              <a:rPr lang="zh-CN" altLang="en-US" dirty="0"/>
              <a:t>），本国消费越低，外国消费越高，本国借出的资本越多</a:t>
            </a:r>
          </a:p>
        </p:txBody>
      </p:sp>
      <p:sp>
        <p:nvSpPr>
          <p:cNvPr id="4" name="灯片编号占位符 3"/>
          <p:cNvSpPr>
            <a:spLocks noGrp="1"/>
          </p:cNvSpPr>
          <p:nvPr>
            <p:ph type="sldNum" sz="quarter" idx="12"/>
          </p:nvPr>
        </p:nvSpPr>
        <p:spPr/>
        <p:txBody>
          <a:bodyPr/>
          <a:lstStyle/>
          <a:p>
            <a:pPr>
              <a:defRPr/>
            </a:pPr>
            <a:fld id="{13606990-E9B4-49A0-8D09-3E3A5D87CC00}" type="slidenum">
              <a:rPr lang="zh-CN" altLang="en-US" smtClean="0"/>
              <a:pPr>
                <a:defRPr/>
              </a:pPr>
              <a:t>16</a:t>
            </a:fld>
            <a:endParaRPr lang="zh-CN" altLang="en-US"/>
          </a:p>
        </p:txBody>
      </p:sp>
      <p:sp>
        <p:nvSpPr>
          <p:cNvPr id="23560"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资料</a:t>
            </a:r>
            <a:r>
              <a:rPr lang="zh-CN" altLang="en-GB" sz="1000" dirty="0">
                <a:latin typeface="Frutiger 45 Light"/>
              </a:rPr>
              <a:t>来源：</a:t>
            </a:r>
            <a:r>
              <a:rPr lang="zh-CN" altLang="en-US" sz="1000" dirty="0">
                <a:latin typeface="Frutiger 45 Light"/>
              </a:rPr>
              <a:t>作者估算</a:t>
            </a:r>
            <a:endParaRPr lang="zh-CN" altLang="en-GB" sz="1000" dirty="0">
              <a:latin typeface="Frutiger 45 Light"/>
            </a:endParaRPr>
          </a:p>
        </p:txBody>
      </p:sp>
      <p:pic>
        <p:nvPicPr>
          <p:cNvPr id="2" name="图片 1">
            <a:extLst>
              <a:ext uri="{FF2B5EF4-FFF2-40B4-BE49-F238E27FC236}">
                <a16:creationId xmlns:a16="http://schemas.microsoft.com/office/drawing/2014/main" id="{85342E78-6279-45B0-A0DC-152CA80C1258}"/>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652567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4"/>
          <p:cNvSpPr>
            <a:spLocks noGrp="1"/>
          </p:cNvSpPr>
          <p:nvPr>
            <p:ph type="title"/>
          </p:nvPr>
        </p:nvSpPr>
        <p:spPr/>
        <p:txBody>
          <a:bodyPr/>
          <a:lstStyle/>
          <a:p>
            <a:r>
              <a:rPr lang="zh-CN" altLang="en-US" dirty="0"/>
              <a:t>数值模拟：本国居民拥有的资本份额越少（</a:t>
            </a:r>
            <a:r>
              <a:rPr lang="el-GR" altLang="zh-CN" i="1" dirty="0">
                <a:latin typeface="Times New Roman" panose="02020603050405020304" pitchFamily="18" charset="0"/>
                <a:cs typeface="Times New Roman" panose="02020603050405020304" pitchFamily="18" charset="0"/>
              </a:rPr>
              <a:t>θ</a:t>
            </a:r>
            <a:r>
              <a:rPr lang="zh-CN" altLang="en-US" dirty="0">
                <a:latin typeface="Times New Roman" panose="02020603050405020304" pitchFamily="18" charset="0"/>
                <a:cs typeface="Times New Roman" panose="02020603050405020304" pitchFamily="18" charset="0"/>
              </a:rPr>
              <a:t>越大</a:t>
            </a:r>
            <a:r>
              <a:rPr lang="zh-CN" altLang="en-US" dirty="0"/>
              <a:t>），全球资本市场资本回报率越低</a:t>
            </a:r>
          </a:p>
        </p:txBody>
      </p:sp>
      <p:sp>
        <p:nvSpPr>
          <p:cNvPr id="4" name="灯片编号占位符 3"/>
          <p:cNvSpPr>
            <a:spLocks noGrp="1"/>
          </p:cNvSpPr>
          <p:nvPr>
            <p:ph type="sldNum" sz="quarter" idx="12"/>
          </p:nvPr>
        </p:nvSpPr>
        <p:spPr/>
        <p:txBody>
          <a:bodyPr/>
          <a:lstStyle/>
          <a:p>
            <a:pPr>
              <a:defRPr/>
            </a:pPr>
            <a:fld id="{13606990-E9B4-49A0-8D09-3E3A5D87CC00}" type="slidenum">
              <a:rPr lang="zh-CN" altLang="en-US" smtClean="0"/>
              <a:pPr>
                <a:defRPr/>
              </a:pPr>
              <a:t>17</a:t>
            </a:fld>
            <a:endParaRPr lang="zh-CN" altLang="en-US"/>
          </a:p>
        </p:txBody>
      </p:sp>
      <p:sp>
        <p:nvSpPr>
          <p:cNvPr id="23560"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资料</a:t>
            </a:r>
            <a:r>
              <a:rPr lang="zh-CN" altLang="en-GB" sz="1000" dirty="0">
                <a:latin typeface="Frutiger 45 Light"/>
              </a:rPr>
              <a:t>来源：</a:t>
            </a:r>
            <a:r>
              <a:rPr lang="zh-CN" altLang="en-US" sz="1000" dirty="0">
                <a:latin typeface="Frutiger 45 Light"/>
              </a:rPr>
              <a:t>作者估算</a:t>
            </a:r>
            <a:endParaRPr lang="zh-CN" altLang="en-GB" sz="1000" dirty="0">
              <a:latin typeface="Frutiger 45 Light"/>
            </a:endParaRPr>
          </a:p>
        </p:txBody>
      </p:sp>
      <p:pic>
        <p:nvPicPr>
          <p:cNvPr id="2" name="图片 1">
            <a:extLst>
              <a:ext uri="{FF2B5EF4-FFF2-40B4-BE49-F238E27FC236}">
                <a16:creationId xmlns:a16="http://schemas.microsoft.com/office/drawing/2014/main" id="{C7AA0B33-21D0-45C5-9BA1-F2D53B5E8630}"/>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758682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4"/>
          <p:cNvSpPr>
            <a:spLocks noGrp="1"/>
          </p:cNvSpPr>
          <p:nvPr>
            <p:ph type="title"/>
          </p:nvPr>
        </p:nvSpPr>
        <p:spPr/>
        <p:txBody>
          <a:bodyPr/>
          <a:lstStyle/>
          <a:p>
            <a:r>
              <a:rPr lang="zh-CN" altLang="en-US" dirty="0"/>
              <a:t>数值模拟：本国居民拥有的资本份额越少（</a:t>
            </a:r>
            <a:r>
              <a:rPr lang="el-GR" altLang="zh-CN" i="1" dirty="0">
                <a:latin typeface="Times New Roman" panose="02020603050405020304" pitchFamily="18" charset="0"/>
                <a:cs typeface="Times New Roman" panose="02020603050405020304" pitchFamily="18" charset="0"/>
              </a:rPr>
              <a:t>θ</a:t>
            </a:r>
            <a:r>
              <a:rPr lang="zh-CN" altLang="en-US" dirty="0">
                <a:latin typeface="Times New Roman" panose="02020603050405020304" pitchFamily="18" charset="0"/>
                <a:cs typeface="Times New Roman" panose="02020603050405020304" pitchFamily="18" charset="0"/>
              </a:rPr>
              <a:t>越大</a:t>
            </a:r>
            <a:r>
              <a:rPr lang="zh-CN" altLang="en-US" dirty="0"/>
              <a:t>），本国居民福利越低</a:t>
            </a:r>
          </a:p>
        </p:txBody>
      </p:sp>
      <p:sp>
        <p:nvSpPr>
          <p:cNvPr id="4" name="灯片编号占位符 3"/>
          <p:cNvSpPr>
            <a:spLocks noGrp="1"/>
          </p:cNvSpPr>
          <p:nvPr>
            <p:ph type="sldNum" sz="quarter" idx="12"/>
          </p:nvPr>
        </p:nvSpPr>
        <p:spPr/>
        <p:txBody>
          <a:bodyPr/>
          <a:lstStyle/>
          <a:p>
            <a:pPr>
              <a:defRPr/>
            </a:pPr>
            <a:fld id="{13606990-E9B4-49A0-8D09-3E3A5D87CC00}" type="slidenum">
              <a:rPr lang="zh-CN" altLang="en-US" smtClean="0"/>
              <a:pPr>
                <a:defRPr/>
              </a:pPr>
              <a:t>18</a:t>
            </a:fld>
            <a:endParaRPr lang="zh-CN" altLang="en-US"/>
          </a:p>
        </p:txBody>
      </p:sp>
      <p:sp>
        <p:nvSpPr>
          <p:cNvPr id="23560"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资料</a:t>
            </a:r>
            <a:r>
              <a:rPr lang="zh-CN" altLang="en-GB" sz="1000" dirty="0">
                <a:latin typeface="Frutiger 45 Light"/>
              </a:rPr>
              <a:t>来源：</a:t>
            </a:r>
            <a:r>
              <a:rPr lang="zh-CN" altLang="en-US" sz="1000" dirty="0">
                <a:latin typeface="Frutiger 45 Light"/>
              </a:rPr>
              <a:t>作者估算</a:t>
            </a:r>
            <a:endParaRPr lang="zh-CN" altLang="en-GB" sz="1000" dirty="0">
              <a:latin typeface="Frutiger 45 Light"/>
            </a:endParaRPr>
          </a:p>
        </p:txBody>
      </p:sp>
      <p:pic>
        <p:nvPicPr>
          <p:cNvPr id="2" name="图片 1">
            <a:extLst>
              <a:ext uri="{FF2B5EF4-FFF2-40B4-BE49-F238E27FC236}">
                <a16:creationId xmlns:a16="http://schemas.microsoft.com/office/drawing/2014/main" id="{8AA12650-2815-4684-86D2-012EB07EAC4C}"/>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2782135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4"/>
          <p:cNvSpPr>
            <a:spLocks noGrp="1"/>
          </p:cNvSpPr>
          <p:nvPr>
            <p:ph type="title"/>
          </p:nvPr>
        </p:nvSpPr>
        <p:spPr/>
        <p:txBody>
          <a:bodyPr/>
          <a:lstStyle/>
          <a:p>
            <a:r>
              <a:rPr lang="zh-CN" altLang="en-US" dirty="0"/>
              <a:t>数值模拟：本国居民拥有的资本份额越少（</a:t>
            </a:r>
            <a:r>
              <a:rPr lang="el-GR" altLang="zh-CN" i="1" dirty="0">
                <a:latin typeface="Times New Roman" panose="02020603050405020304" pitchFamily="18" charset="0"/>
                <a:cs typeface="Times New Roman" panose="02020603050405020304" pitchFamily="18" charset="0"/>
              </a:rPr>
              <a:t>θ</a:t>
            </a:r>
            <a:r>
              <a:rPr lang="zh-CN" altLang="en-US" dirty="0">
                <a:latin typeface="Times New Roman" panose="02020603050405020304" pitchFamily="18" charset="0"/>
                <a:cs typeface="Times New Roman" panose="02020603050405020304" pitchFamily="18" charset="0"/>
              </a:rPr>
              <a:t>越大</a:t>
            </a:r>
            <a:r>
              <a:rPr lang="zh-CN" altLang="en-US" dirty="0"/>
              <a:t>），外国居民福利越高</a:t>
            </a:r>
          </a:p>
        </p:txBody>
      </p:sp>
      <p:sp>
        <p:nvSpPr>
          <p:cNvPr id="4" name="灯片编号占位符 3"/>
          <p:cNvSpPr>
            <a:spLocks noGrp="1"/>
          </p:cNvSpPr>
          <p:nvPr>
            <p:ph type="sldNum" sz="quarter" idx="12"/>
          </p:nvPr>
        </p:nvSpPr>
        <p:spPr/>
        <p:txBody>
          <a:bodyPr/>
          <a:lstStyle/>
          <a:p>
            <a:pPr>
              <a:defRPr/>
            </a:pPr>
            <a:fld id="{13606990-E9B4-49A0-8D09-3E3A5D87CC00}" type="slidenum">
              <a:rPr lang="zh-CN" altLang="en-US" smtClean="0"/>
              <a:pPr>
                <a:defRPr/>
              </a:pPr>
              <a:t>19</a:t>
            </a:fld>
            <a:endParaRPr lang="zh-CN" altLang="en-US"/>
          </a:p>
        </p:txBody>
      </p:sp>
      <p:sp>
        <p:nvSpPr>
          <p:cNvPr id="23560"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资料</a:t>
            </a:r>
            <a:r>
              <a:rPr lang="zh-CN" altLang="en-GB" sz="1000" dirty="0">
                <a:latin typeface="Frutiger 45 Light"/>
              </a:rPr>
              <a:t>来源：</a:t>
            </a:r>
            <a:r>
              <a:rPr lang="zh-CN" altLang="en-US" sz="1000" dirty="0">
                <a:latin typeface="Frutiger 45 Light"/>
              </a:rPr>
              <a:t>作者估算</a:t>
            </a:r>
            <a:endParaRPr lang="zh-CN" altLang="en-GB" sz="1000" dirty="0">
              <a:latin typeface="Frutiger 45 Light"/>
            </a:endParaRPr>
          </a:p>
        </p:txBody>
      </p:sp>
      <p:pic>
        <p:nvPicPr>
          <p:cNvPr id="2" name="图片 1">
            <a:extLst>
              <a:ext uri="{FF2B5EF4-FFF2-40B4-BE49-F238E27FC236}">
                <a16:creationId xmlns:a16="http://schemas.microsoft.com/office/drawing/2014/main" id="{B6517C55-A388-42FE-94FB-D4FEDF4DAE29}"/>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1738194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3AF01-03B4-46EA-A2F2-A16F009CDE40}"/>
              </a:ext>
            </a:extLst>
          </p:cNvPr>
          <p:cNvSpPr>
            <a:spLocks noGrp="1"/>
          </p:cNvSpPr>
          <p:nvPr>
            <p:ph type="title"/>
          </p:nvPr>
        </p:nvSpPr>
        <p:spPr/>
        <p:txBody>
          <a:bodyPr/>
          <a:lstStyle/>
          <a:p>
            <a:r>
              <a:rPr lang="zh-CN" altLang="en-US" dirty="0"/>
              <a:t>中国</a:t>
            </a:r>
            <a:r>
              <a:rPr lang="en-US" altLang="zh-CN" dirty="0"/>
              <a:t>2018</a:t>
            </a:r>
            <a:r>
              <a:rPr lang="zh-CN" altLang="en-US" dirty="0"/>
              <a:t>年国际收支平衡表（</a:t>
            </a:r>
            <a:r>
              <a:rPr lang="en-US" altLang="zh-CN" dirty="0"/>
              <a:t>BOP</a:t>
            </a:r>
            <a:r>
              <a:rPr lang="zh-CN" altLang="en-US" dirty="0"/>
              <a:t>）</a:t>
            </a:r>
          </a:p>
        </p:txBody>
      </p:sp>
      <p:sp>
        <p:nvSpPr>
          <p:cNvPr id="4" name="灯片编号占位符 3">
            <a:extLst>
              <a:ext uri="{FF2B5EF4-FFF2-40B4-BE49-F238E27FC236}">
                <a16:creationId xmlns:a16="http://schemas.microsoft.com/office/drawing/2014/main" id="{B81EEC43-BE1F-499C-A7AF-96D86079E183}"/>
              </a:ext>
            </a:extLst>
          </p:cNvPr>
          <p:cNvSpPr>
            <a:spLocks noGrp="1"/>
          </p:cNvSpPr>
          <p:nvPr>
            <p:ph type="sldNum" sz="quarter" idx="12"/>
          </p:nvPr>
        </p:nvSpPr>
        <p:spPr/>
        <p:txBody>
          <a:bodyPr/>
          <a:lstStyle/>
          <a:p>
            <a:pPr>
              <a:defRPr/>
            </a:pPr>
            <a:fld id="{DF4C29A2-310B-4614-9E82-82EDFD340A49}" type="slidenum">
              <a:rPr lang="zh-CN" altLang="en-US" smtClean="0"/>
              <a:pPr>
                <a:defRPr/>
              </a:pPr>
              <a:t>2</a:t>
            </a:fld>
            <a:endParaRPr lang="zh-CN" altLang="en-US"/>
          </a:p>
        </p:txBody>
      </p:sp>
      <p:sp>
        <p:nvSpPr>
          <p:cNvPr id="9" name="Text Box 4">
            <a:extLst>
              <a:ext uri="{FF2B5EF4-FFF2-40B4-BE49-F238E27FC236}">
                <a16:creationId xmlns:a16="http://schemas.microsoft.com/office/drawing/2014/main" id="{5B0C150C-9EAE-472F-9C87-19954503E79F}"/>
              </a:ext>
            </a:extLst>
          </p:cNvPr>
          <p:cNvSpPr txBox="1">
            <a:spLocks noChangeArrowheads="1"/>
          </p:cNvSpPr>
          <p:nvPr/>
        </p:nvSpPr>
        <p:spPr bwMode="ltGray">
          <a:xfrm>
            <a:off x="906909" y="6237288"/>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数据来源：万得</a:t>
            </a:r>
            <a:endParaRPr lang="zh-CN" altLang="en-GB" sz="1000" dirty="0">
              <a:latin typeface="Frutiger 45 Light"/>
            </a:endParaRPr>
          </a:p>
        </p:txBody>
      </p:sp>
      <p:pic>
        <p:nvPicPr>
          <p:cNvPr id="5" name="图片 4">
            <a:extLst>
              <a:ext uri="{FF2B5EF4-FFF2-40B4-BE49-F238E27FC236}">
                <a16:creationId xmlns:a16="http://schemas.microsoft.com/office/drawing/2014/main" id="{639D28B3-18C1-4BE4-8CB2-D9BBF310C4EF}"/>
              </a:ext>
            </a:extLst>
          </p:cNvPr>
          <p:cNvPicPr>
            <a:picLocks noChangeAspect="1"/>
          </p:cNvPicPr>
          <p:nvPr/>
        </p:nvPicPr>
        <p:blipFill>
          <a:blip r:embed="rId2"/>
          <a:stretch>
            <a:fillRect/>
          </a:stretch>
        </p:blipFill>
        <p:spPr>
          <a:xfrm>
            <a:off x="646672" y="1328573"/>
            <a:ext cx="8322143" cy="4629479"/>
          </a:xfrm>
          <a:prstGeom prst="rect">
            <a:avLst/>
          </a:prstGeom>
        </p:spPr>
      </p:pic>
    </p:spTree>
    <p:extLst>
      <p:ext uri="{BB962C8B-B14F-4D97-AF65-F5344CB8AC3E}">
        <p14:creationId xmlns:p14="http://schemas.microsoft.com/office/powerpoint/2010/main" val="258975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zh-CN" altLang="en-US" dirty="0">
                <a:latin typeface="黑体" pitchFamily="49" charset="-122"/>
              </a:rPr>
              <a:t>授课教师简介</a:t>
            </a:r>
          </a:p>
        </p:txBody>
      </p:sp>
      <p:sp>
        <p:nvSpPr>
          <p:cNvPr id="4" name="灯片编号占位符 3"/>
          <p:cNvSpPr>
            <a:spLocks noGrp="1"/>
          </p:cNvSpPr>
          <p:nvPr>
            <p:ph type="sldNum" sz="quarter" idx="12"/>
          </p:nvPr>
        </p:nvSpPr>
        <p:spPr/>
        <p:txBody>
          <a:bodyPr/>
          <a:lstStyle/>
          <a:p>
            <a:pPr>
              <a:defRPr/>
            </a:pPr>
            <a:fld id="{660BCF95-41CF-4F55-A555-D9F561E0A9BD}" type="slidenum">
              <a:rPr lang="zh-CN" altLang="en-US" smtClean="0"/>
              <a:pPr>
                <a:defRPr/>
              </a:pPr>
              <a:t>20</a:t>
            </a:fld>
            <a:endParaRPr lang="zh-CN" altLang="en-US"/>
          </a:p>
        </p:txBody>
      </p:sp>
      <p:sp>
        <p:nvSpPr>
          <p:cNvPr id="64516" name="TextBox 5"/>
          <p:cNvSpPr txBox="1">
            <a:spLocks noChangeArrowheads="1"/>
          </p:cNvSpPr>
          <p:nvPr/>
        </p:nvSpPr>
        <p:spPr bwMode="auto">
          <a:xfrm>
            <a:off x="3348038" y="2205038"/>
            <a:ext cx="3000375" cy="830262"/>
          </a:xfrm>
          <a:prstGeom prst="rect">
            <a:avLst/>
          </a:prstGeom>
          <a:noFill/>
          <a:ln w="9525">
            <a:noFill/>
            <a:miter lim="800000"/>
            <a:headEnd/>
            <a:tailEnd/>
          </a:ln>
        </p:spPr>
        <p:txBody>
          <a:bodyPr>
            <a:spAutoFit/>
          </a:bodyPr>
          <a:lstStyle/>
          <a:p>
            <a:pPr algn="ctr"/>
            <a:r>
              <a:rPr lang="zh-CN" altLang="en-US" sz="4800" b="1" dirty="0"/>
              <a:t>谢 谢！</a:t>
            </a:r>
          </a:p>
        </p:txBody>
      </p:sp>
      <p:sp>
        <p:nvSpPr>
          <p:cNvPr id="6" name="TextBox 6"/>
          <p:cNvSpPr txBox="1">
            <a:spLocks noChangeArrowheads="1"/>
          </p:cNvSpPr>
          <p:nvPr/>
        </p:nvSpPr>
        <p:spPr bwMode="auto">
          <a:xfrm>
            <a:off x="1042988" y="3645024"/>
            <a:ext cx="7416800" cy="2308324"/>
          </a:xfrm>
          <a:prstGeom prst="rect">
            <a:avLst/>
          </a:prstGeom>
          <a:noFill/>
          <a:ln w="9525">
            <a:noFill/>
            <a:miter lim="800000"/>
            <a:headEnd/>
            <a:tailEnd/>
          </a:ln>
        </p:spPr>
        <p:txBody>
          <a:bodyPr>
            <a:spAutoFit/>
          </a:bodyPr>
          <a:lstStyle/>
          <a:p>
            <a:r>
              <a:rPr lang="zh-CN" altLang="en-US" dirty="0"/>
              <a:t>徐高博士是中银国际证券总裁助理兼首席经济学家，北京大学国家发展研究院兼职教授。他目前还是中国首席经济学家论坛理事，中国证券业协会证券分析师、投资顾问与首席经济学家委员会委员。之前，徐高曾历任光证资管首席经济学家、光大证券首席经济学家、瑞银证券高级经济学家、世界银行经济学家、国际货币基金组织兼职经济学家等职。徐高毕业于北京大学国家发展研究院（原中国经济研究中心），获经济学博士学位。徐高出版了</a:t>
            </a:r>
            <a:r>
              <a:rPr lang="en-US" altLang="zh-CN" dirty="0"/>
              <a:t>《</a:t>
            </a:r>
            <a:r>
              <a:rPr lang="zh-CN" altLang="en-US" dirty="0"/>
              <a:t>宏观经济学二十五讲：中国视角</a:t>
            </a:r>
            <a:r>
              <a:rPr lang="en-US" altLang="zh-CN" dirty="0"/>
              <a:t>》</a:t>
            </a:r>
            <a:r>
              <a:rPr lang="zh-CN" altLang="en-US" dirty="0"/>
              <a:t>和</a:t>
            </a:r>
            <a:r>
              <a:rPr lang="en-US" altLang="zh-CN" dirty="0"/>
              <a:t>《</a:t>
            </a:r>
            <a:r>
              <a:rPr lang="zh-CN" altLang="en-US" dirty="0"/>
              <a:t>金融经济学二十五讲</a:t>
            </a:r>
            <a:r>
              <a:rPr lang="en-US" altLang="zh-CN" dirty="0"/>
              <a:t>》</a:t>
            </a:r>
            <a:r>
              <a:rPr lang="zh-CN" altLang="en-US" dirty="0"/>
              <a:t>两本畅销的经济学教科书。</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7E3AAE-F647-44BA-B706-E41D91905D3A}"/>
              </a:ext>
            </a:extLst>
          </p:cNvPr>
          <p:cNvSpPr>
            <a:spLocks noGrp="1"/>
          </p:cNvSpPr>
          <p:nvPr>
            <p:ph type="title"/>
          </p:nvPr>
        </p:nvSpPr>
        <p:spPr/>
        <p:txBody>
          <a:bodyPr/>
          <a:lstStyle/>
          <a:p>
            <a:r>
              <a:rPr lang="zh-CN" altLang="en-US" dirty="0"/>
              <a:t>国际收支平衡表说明</a:t>
            </a:r>
          </a:p>
        </p:txBody>
      </p:sp>
      <p:sp>
        <p:nvSpPr>
          <p:cNvPr id="3" name="内容占位符 2">
            <a:extLst>
              <a:ext uri="{FF2B5EF4-FFF2-40B4-BE49-F238E27FC236}">
                <a16:creationId xmlns:a16="http://schemas.microsoft.com/office/drawing/2014/main" id="{45F1660F-12D0-45BC-A7F3-EF6859DBC802}"/>
              </a:ext>
            </a:extLst>
          </p:cNvPr>
          <p:cNvSpPr>
            <a:spLocks noGrp="1"/>
          </p:cNvSpPr>
          <p:nvPr>
            <p:ph idx="1"/>
          </p:nvPr>
        </p:nvSpPr>
        <p:spPr>
          <a:xfrm>
            <a:off x="928662" y="1412776"/>
            <a:ext cx="7786687" cy="4659397"/>
          </a:xfrm>
        </p:spPr>
        <p:txBody>
          <a:bodyPr/>
          <a:lstStyle/>
          <a:p>
            <a:r>
              <a:rPr lang="zh-CN" altLang="en-US" dirty="0"/>
              <a:t>国际收支平衡表记账原则</a:t>
            </a:r>
            <a:endParaRPr lang="en-US" altLang="zh-CN" dirty="0"/>
          </a:p>
          <a:p>
            <a:pPr lvl="1"/>
            <a:r>
              <a:rPr lang="zh-CN" altLang="en-US" dirty="0"/>
              <a:t>复式记账</a:t>
            </a:r>
            <a:r>
              <a:rPr lang="en-US" altLang="zh-CN" dirty="0"/>
              <a:t>——</a:t>
            </a:r>
            <a:r>
              <a:rPr lang="zh-CN" altLang="en-US" dirty="0"/>
              <a:t>有借必有贷</a:t>
            </a:r>
            <a:endParaRPr lang="en-US" altLang="zh-CN" dirty="0"/>
          </a:p>
          <a:p>
            <a:pPr lvl="1"/>
            <a:r>
              <a:rPr lang="zh-CN" altLang="en-US" dirty="0"/>
              <a:t>贷方业务：导致资源从本国流出；使得本国资产减少（或负债增加）</a:t>
            </a:r>
            <a:endParaRPr lang="en-US" altLang="zh-CN" dirty="0"/>
          </a:p>
          <a:p>
            <a:pPr lvl="1"/>
            <a:r>
              <a:rPr lang="zh-CN" altLang="en-US" dirty="0"/>
              <a:t>借方业务：导致资源流入本国；使得本国资产增加（或负债减少）</a:t>
            </a:r>
            <a:endParaRPr lang="en-US" altLang="zh-CN" dirty="0"/>
          </a:p>
          <a:p>
            <a:pPr lvl="1"/>
            <a:r>
              <a:rPr lang="zh-CN" altLang="en-US" dirty="0"/>
              <a:t>差额：贷方减去借方所得之差</a:t>
            </a:r>
            <a:endParaRPr lang="en-US" altLang="zh-CN" dirty="0"/>
          </a:p>
          <a:p>
            <a:r>
              <a:rPr lang="zh-CN" altLang="en-US" dirty="0"/>
              <a:t>国际收支平衡表账户</a:t>
            </a:r>
            <a:endParaRPr lang="en-US" altLang="zh-CN" dirty="0"/>
          </a:p>
          <a:p>
            <a:pPr lvl="1"/>
            <a:r>
              <a:rPr lang="zh-CN" altLang="en-US" dirty="0"/>
              <a:t>经常账户（</a:t>
            </a:r>
            <a:r>
              <a:rPr lang="en-US" altLang="zh-CN" dirty="0"/>
              <a:t>current account</a:t>
            </a:r>
            <a:r>
              <a:rPr lang="zh-CN" altLang="en-US" dirty="0"/>
              <a:t>）：因贸易、收入和转移所导致的资源流动</a:t>
            </a:r>
            <a:endParaRPr lang="en-US" altLang="zh-CN" dirty="0"/>
          </a:p>
          <a:p>
            <a:pPr lvl="1"/>
            <a:r>
              <a:rPr lang="zh-CN" altLang="en-US" dirty="0"/>
              <a:t>资本账户（</a:t>
            </a:r>
            <a:r>
              <a:rPr lang="en-US" altLang="zh-CN" dirty="0"/>
              <a:t>capital account</a:t>
            </a:r>
            <a:r>
              <a:rPr lang="zh-CN" altLang="en-US" dirty="0"/>
              <a:t>）：非金融的资本流动业务（如不动产买卖）</a:t>
            </a:r>
            <a:endParaRPr lang="en-US" altLang="zh-CN" dirty="0"/>
          </a:p>
          <a:p>
            <a:pPr lvl="1"/>
            <a:r>
              <a:rPr lang="zh-CN" altLang="en-US" dirty="0"/>
              <a:t>金融账户（</a:t>
            </a:r>
            <a:r>
              <a:rPr lang="en-US" altLang="zh-CN" dirty="0"/>
              <a:t>financial account</a:t>
            </a:r>
            <a:r>
              <a:rPr lang="zh-CN" altLang="en-US" dirty="0"/>
              <a:t>）：金融交易带来的资本流动</a:t>
            </a:r>
            <a:endParaRPr lang="en-US" altLang="zh-CN" dirty="0"/>
          </a:p>
          <a:p>
            <a:pPr lvl="2"/>
            <a:r>
              <a:rPr lang="zh-CN" altLang="en-US" dirty="0"/>
              <a:t>非储备性质的金融账户</a:t>
            </a:r>
            <a:endParaRPr lang="en-US" altLang="zh-CN" dirty="0"/>
          </a:p>
          <a:p>
            <a:pPr lvl="2"/>
            <a:r>
              <a:rPr lang="zh-CN" altLang="en-US" dirty="0"/>
              <a:t>储备资产净获得（外汇储备、黄金、</a:t>
            </a:r>
            <a:r>
              <a:rPr lang="en-US" altLang="zh-CN" dirty="0"/>
              <a:t>IMF</a:t>
            </a:r>
            <a:r>
              <a:rPr lang="zh-CN" altLang="en-US" dirty="0"/>
              <a:t>储备头寸、</a:t>
            </a:r>
            <a:r>
              <a:rPr lang="en-US" altLang="zh-CN" dirty="0"/>
              <a:t>SDR</a:t>
            </a:r>
            <a:r>
              <a:rPr lang="zh-CN" altLang="en-US" dirty="0"/>
              <a:t>）</a:t>
            </a:r>
            <a:endParaRPr lang="en-US" altLang="zh-CN" dirty="0"/>
          </a:p>
          <a:p>
            <a:pPr lvl="1"/>
            <a:r>
              <a:rPr lang="zh-CN" altLang="en-US" dirty="0"/>
              <a:t>净误差与遗漏</a:t>
            </a:r>
            <a:endParaRPr lang="en-US" altLang="zh-CN" dirty="0"/>
          </a:p>
          <a:p>
            <a:pPr lvl="1"/>
            <a:endParaRPr lang="en-US" altLang="zh-CN" dirty="0"/>
          </a:p>
          <a:p>
            <a:pPr lvl="1"/>
            <a:endParaRPr lang="zh-CN" altLang="en-US" dirty="0"/>
          </a:p>
          <a:p>
            <a:endParaRPr lang="en-US" altLang="zh-CN" dirty="0"/>
          </a:p>
          <a:p>
            <a:endParaRPr lang="en-US" altLang="zh-CN" dirty="0"/>
          </a:p>
        </p:txBody>
      </p:sp>
      <p:sp>
        <p:nvSpPr>
          <p:cNvPr id="4" name="灯片编号占位符 3">
            <a:extLst>
              <a:ext uri="{FF2B5EF4-FFF2-40B4-BE49-F238E27FC236}">
                <a16:creationId xmlns:a16="http://schemas.microsoft.com/office/drawing/2014/main" id="{49F05404-E5D6-4942-A619-729CD0C241BF}"/>
              </a:ext>
            </a:extLst>
          </p:cNvPr>
          <p:cNvSpPr>
            <a:spLocks noGrp="1"/>
          </p:cNvSpPr>
          <p:nvPr>
            <p:ph type="sldNum" sz="quarter" idx="12"/>
          </p:nvPr>
        </p:nvSpPr>
        <p:spPr/>
        <p:txBody>
          <a:bodyPr/>
          <a:lstStyle/>
          <a:p>
            <a:pPr>
              <a:defRPr/>
            </a:pPr>
            <a:fld id="{DF4C29A2-310B-4614-9E82-82EDFD340A49}" type="slidenum">
              <a:rPr lang="zh-CN" altLang="en-US" smtClean="0"/>
              <a:pPr>
                <a:defRPr/>
              </a:pPr>
              <a:t>3</a:t>
            </a:fld>
            <a:endParaRPr lang="zh-CN" altLang="en-US"/>
          </a:p>
        </p:txBody>
      </p:sp>
    </p:spTree>
    <p:extLst>
      <p:ext uri="{BB962C8B-B14F-4D97-AF65-F5344CB8AC3E}">
        <p14:creationId xmlns:p14="http://schemas.microsoft.com/office/powerpoint/2010/main" val="3525129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D0CB9F-1EDA-42D1-9829-68DBD6BBFEE2}"/>
              </a:ext>
            </a:extLst>
          </p:cNvPr>
          <p:cNvSpPr>
            <a:spLocks noGrp="1"/>
          </p:cNvSpPr>
          <p:nvPr>
            <p:ph type="title"/>
          </p:nvPr>
        </p:nvSpPr>
        <p:spPr/>
        <p:txBody>
          <a:bodyPr/>
          <a:lstStyle/>
          <a:p>
            <a:r>
              <a:rPr lang="zh-CN" altLang="zh-CN" dirty="0"/>
              <a:t>中国</a:t>
            </a:r>
            <a:r>
              <a:rPr lang="en-US" altLang="zh-CN" dirty="0"/>
              <a:t>2018</a:t>
            </a:r>
            <a:r>
              <a:rPr lang="zh-CN" altLang="zh-CN" dirty="0"/>
              <a:t>年国际投资头寸表（</a:t>
            </a:r>
            <a:r>
              <a:rPr lang="en-US" altLang="zh-CN" dirty="0"/>
              <a:t>IIP</a:t>
            </a:r>
            <a:r>
              <a:rPr lang="zh-CN" altLang="zh-CN" dirty="0"/>
              <a:t>）</a:t>
            </a:r>
            <a:endParaRPr lang="zh-CN" altLang="en-US" dirty="0"/>
          </a:p>
        </p:txBody>
      </p:sp>
      <p:sp>
        <p:nvSpPr>
          <p:cNvPr id="4" name="灯片编号占位符 3">
            <a:extLst>
              <a:ext uri="{FF2B5EF4-FFF2-40B4-BE49-F238E27FC236}">
                <a16:creationId xmlns:a16="http://schemas.microsoft.com/office/drawing/2014/main" id="{949F50B7-27AC-4768-BD35-12FE4CFDC8BD}"/>
              </a:ext>
            </a:extLst>
          </p:cNvPr>
          <p:cNvSpPr>
            <a:spLocks noGrp="1"/>
          </p:cNvSpPr>
          <p:nvPr>
            <p:ph type="sldNum" sz="quarter" idx="12"/>
          </p:nvPr>
        </p:nvSpPr>
        <p:spPr/>
        <p:txBody>
          <a:bodyPr/>
          <a:lstStyle/>
          <a:p>
            <a:pPr>
              <a:defRPr/>
            </a:pPr>
            <a:fld id="{DF4C29A2-310B-4614-9E82-82EDFD340A49}" type="slidenum">
              <a:rPr lang="zh-CN" altLang="en-US" smtClean="0"/>
              <a:pPr>
                <a:defRPr/>
              </a:pPr>
              <a:t>4</a:t>
            </a:fld>
            <a:endParaRPr lang="zh-CN" altLang="en-US"/>
          </a:p>
        </p:txBody>
      </p:sp>
      <p:sp>
        <p:nvSpPr>
          <p:cNvPr id="5" name="Text Box 4">
            <a:extLst>
              <a:ext uri="{FF2B5EF4-FFF2-40B4-BE49-F238E27FC236}">
                <a16:creationId xmlns:a16="http://schemas.microsoft.com/office/drawing/2014/main" id="{CE8570DF-205F-4D02-8293-3D877C828A2A}"/>
              </a:ext>
            </a:extLst>
          </p:cNvPr>
          <p:cNvSpPr txBox="1">
            <a:spLocks noChangeArrowheads="1"/>
          </p:cNvSpPr>
          <p:nvPr/>
        </p:nvSpPr>
        <p:spPr bwMode="ltGray">
          <a:xfrm>
            <a:off x="906909" y="6237288"/>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数据来源：万得</a:t>
            </a:r>
            <a:endParaRPr lang="zh-CN" altLang="en-GB" sz="1000" dirty="0">
              <a:latin typeface="Frutiger 45 Light"/>
            </a:endParaRPr>
          </a:p>
        </p:txBody>
      </p:sp>
      <p:pic>
        <p:nvPicPr>
          <p:cNvPr id="6" name="图片 5">
            <a:extLst>
              <a:ext uri="{FF2B5EF4-FFF2-40B4-BE49-F238E27FC236}">
                <a16:creationId xmlns:a16="http://schemas.microsoft.com/office/drawing/2014/main" id="{917CA213-6D9F-49A6-BEB6-07A004E7F532}"/>
              </a:ext>
            </a:extLst>
          </p:cNvPr>
          <p:cNvPicPr>
            <a:picLocks noChangeAspect="1"/>
          </p:cNvPicPr>
          <p:nvPr/>
        </p:nvPicPr>
        <p:blipFill>
          <a:blip r:embed="rId2"/>
          <a:stretch>
            <a:fillRect/>
          </a:stretch>
        </p:blipFill>
        <p:spPr>
          <a:xfrm>
            <a:off x="1403648" y="1948138"/>
            <a:ext cx="6465825" cy="3269700"/>
          </a:xfrm>
          <a:prstGeom prst="rect">
            <a:avLst/>
          </a:prstGeom>
        </p:spPr>
      </p:pic>
    </p:spTree>
    <p:extLst>
      <p:ext uri="{BB962C8B-B14F-4D97-AF65-F5344CB8AC3E}">
        <p14:creationId xmlns:p14="http://schemas.microsoft.com/office/powerpoint/2010/main" val="3087128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6F0F29-382F-47E1-B0B6-1C1628156B91}"/>
              </a:ext>
            </a:extLst>
          </p:cNvPr>
          <p:cNvSpPr>
            <a:spLocks noGrp="1"/>
          </p:cNvSpPr>
          <p:nvPr>
            <p:ph type="title"/>
          </p:nvPr>
        </p:nvSpPr>
        <p:spPr/>
        <p:txBody>
          <a:bodyPr/>
          <a:lstStyle/>
          <a:p>
            <a:r>
              <a:rPr lang="zh-CN" altLang="en-US" dirty="0"/>
              <a:t>国民收入恒等式</a:t>
            </a:r>
          </a:p>
        </p:txBody>
      </p:sp>
      <p:sp>
        <p:nvSpPr>
          <p:cNvPr id="3" name="内容占位符 2">
            <a:extLst>
              <a:ext uri="{FF2B5EF4-FFF2-40B4-BE49-F238E27FC236}">
                <a16:creationId xmlns:a16="http://schemas.microsoft.com/office/drawing/2014/main" id="{09AFA11A-CD55-4F79-9CDE-2D449715D5AA}"/>
              </a:ext>
            </a:extLst>
          </p:cNvPr>
          <p:cNvSpPr>
            <a:spLocks noGrp="1"/>
          </p:cNvSpPr>
          <p:nvPr>
            <p:ph idx="1"/>
          </p:nvPr>
        </p:nvSpPr>
        <p:spPr/>
        <p:txBody>
          <a:bodyPr/>
          <a:lstStyle/>
          <a:p>
            <a:endParaRPr lang="en-US" altLang="zh-CN" dirty="0"/>
          </a:p>
          <a:p>
            <a:r>
              <a:rPr lang="zh-CN" altLang="en-US" dirty="0"/>
              <a:t>总产出（</a:t>
            </a:r>
            <a:r>
              <a:rPr lang="en-US" altLang="zh-CN" i="1" dirty="0"/>
              <a:t>Y</a:t>
            </a:r>
            <a:r>
              <a:rPr lang="zh-CN" altLang="en-US" dirty="0"/>
              <a:t>）</a:t>
            </a:r>
            <a:r>
              <a:rPr lang="en-US" altLang="zh-CN" dirty="0"/>
              <a:t>=</a:t>
            </a:r>
            <a:r>
              <a:rPr lang="zh-CN" altLang="en-US" dirty="0"/>
              <a:t>消费（</a:t>
            </a:r>
            <a:r>
              <a:rPr lang="en-US" altLang="zh-CN" i="1" dirty="0"/>
              <a:t>C</a:t>
            </a:r>
            <a:r>
              <a:rPr lang="zh-CN" altLang="en-US" dirty="0"/>
              <a:t>）</a:t>
            </a:r>
            <a:r>
              <a:rPr lang="en-US" altLang="zh-CN" dirty="0"/>
              <a:t>+</a:t>
            </a:r>
            <a:r>
              <a:rPr lang="zh-CN" altLang="en-US" dirty="0"/>
              <a:t>投资（</a:t>
            </a:r>
            <a:r>
              <a:rPr lang="en-US" altLang="zh-CN" i="1" dirty="0"/>
              <a:t>I</a:t>
            </a:r>
            <a:r>
              <a:rPr lang="zh-CN" altLang="en-US" dirty="0"/>
              <a:t>）</a:t>
            </a:r>
            <a:r>
              <a:rPr lang="en-US" altLang="zh-CN" dirty="0"/>
              <a:t>+</a:t>
            </a:r>
            <a:r>
              <a:rPr lang="zh-CN" altLang="en-US" dirty="0"/>
              <a:t>经常账户盈余（</a:t>
            </a:r>
            <a:r>
              <a:rPr lang="en-US" altLang="zh-CN" i="1" dirty="0"/>
              <a:t>CA</a:t>
            </a:r>
            <a:r>
              <a:rPr lang="zh-CN" altLang="en-US" dirty="0"/>
              <a:t>）</a:t>
            </a:r>
            <a:endParaRPr lang="en-US" altLang="zh-CN" dirty="0"/>
          </a:p>
          <a:p>
            <a:endParaRPr lang="en-US" altLang="zh-CN" i="1" dirty="0"/>
          </a:p>
          <a:p>
            <a:r>
              <a:rPr lang="en-US" altLang="zh-CN" i="1" dirty="0"/>
              <a:t>Y – C – I = CA</a:t>
            </a:r>
          </a:p>
          <a:p>
            <a:endParaRPr lang="en-US" altLang="zh-CN" i="1" dirty="0"/>
          </a:p>
          <a:p>
            <a:r>
              <a:rPr lang="en-US" altLang="zh-CN" i="1" dirty="0"/>
              <a:t>S – I = CA</a:t>
            </a:r>
            <a:endParaRPr lang="zh-CN" altLang="en-US" i="1" dirty="0"/>
          </a:p>
        </p:txBody>
      </p:sp>
      <p:sp>
        <p:nvSpPr>
          <p:cNvPr id="4" name="灯片编号占位符 3">
            <a:extLst>
              <a:ext uri="{FF2B5EF4-FFF2-40B4-BE49-F238E27FC236}">
                <a16:creationId xmlns:a16="http://schemas.microsoft.com/office/drawing/2014/main" id="{263FE7BD-DDE8-4BBB-8747-0D4288C4FF41}"/>
              </a:ext>
            </a:extLst>
          </p:cNvPr>
          <p:cNvSpPr>
            <a:spLocks noGrp="1"/>
          </p:cNvSpPr>
          <p:nvPr>
            <p:ph type="sldNum" sz="quarter" idx="12"/>
          </p:nvPr>
        </p:nvSpPr>
        <p:spPr/>
        <p:txBody>
          <a:bodyPr/>
          <a:lstStyle/>
          <a:p>
            <a:pPr>
              <a:defRPr/>
            </a:pPr>
            <a:fld id="{DF4C29A2-310B-4614-9E82-82EDFD340A49}" type="slidenum">
              <a:rPr lang="zh-CN" altLang="en-US" smtClean="0"/>
              <a:pPr>
                <a:defRPr/>
              </a:pPr>
              <a:t>5</a:t>
            </a:fld>
            <a:endParaRPr lang="zh-CN" altLang="en-US"/>
          </a:p>
        </p:txBody>
      </p:sp>
    </p:spTree>
    <p:extLst>
      <p:ext uri="{BB962C8B-B14F-4D97-AF65-F5344CB8AC3E}">
        <p14:creationId xmlns:p14="http://schemas.microsoft.com/office/powerpoint/2010/main" val="375796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中国国内储蓄长期多于国内投资</a:t>
            </a:r>
          </a:p>
        </p:txBody>
      </p:sp>
      <p:sp>
        <p:nvSpPr>
          <p:cNvPr id="4" name="灯片编号占位符 3"/>
          <p:cNvSpPr>
            <a:spLocks noGrp="1"/>
          </p:cNvSpPr>
          <p:nvPr>
            <p:ph type="sldNum" sz="quarter" idx="12"/>
          </p:nvPr>
        </p:nvSpPr>
        <p:spPr/>
        <p:txBody>
          <a:bodyPr/>
          <a:lstStyle/>
          <a:p>
            <a:pPr>
              <a:defRPr/>
            </a:pPr>
            <a:fld id="{DF4C29A2-310B-4614-9E82-82EDFD340A49}" type="slidenum">
              <a:rPr lang="zh-CN" altLang="en-US" smtClean="0"/>
              <a:pPr>
                <a:defRPr/>
              </a:pPr>
              <a:t>6</a:t>
            </a:fld>
            <a:endParaRPr lang="zh-CN" altLang="en-US"/>
          </a:p>
        </p:txBody>
      </p:sp>
      <p:sp>
        <p:nvSpPr>
          <p:cNvPr id="6" name="Text Box 4"/>
          <p:cNvSpPr txBox="1">
            <a:spLocks noChangeArrowheads="1"/>
          </p:cNvSpPr>
          <p:nvPr/>
        </p:nvSpPr>
        <p:spPr bwMode="ltGray">
          <a:xfrm>
            <a:off x="906909" y="6237288"/>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数据</a:t>
            </a:r>
            <a:r>
              <a:rPr lang="zh-CN" altLang="en-GB" sz="1000" dirty="0">
                <a:latin typeface="Frutiger 45 Light"/>
              </a:rPr>
              <a:t>来源：</a:t>
            </a:r>
            <a:r>
              <a:rPr lang="en-US" altLang="zh-CN" sz="1000" dirty="0">
                <a:latin typeface="Frutiger 45 Light"/>
              </a:rPr>
              <a:t>IMF</a:t>
            </a:r>
            <a:endParaRPr lang="zh-CN" altLang="en-GB" sz="1000" dirty="0">
              <a:latin typeface="Frutiger 45 Light"/>
            </a:endParaRPr>
          </a:p>
        </p:txBody>
      </p:sp>
      <p:pic>
        <p:nvPicPr>
          <p:cNvPr id="5" name="图片 4">
            <a:extLst>
              <a:ext uri="{FF2B5EF4-FFF2-40B4-BE49-F238E27FC236}">
                <a16:creationId xmlns:a16="http://schemas.microsoft.com/office/drawing/2014/main" id="{7532784C-E7BB-4F3E-A283-3FF71B60B686}"/>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2267634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中国国内的富余储蓄转变成了经常账户顺差</a:t>
            </a:r>
          </a:p>
        </p:txBody>
      </p:sp>
      <p:sp>
        <p:nvSpPr>
          <p:cNvPr id="4" name="灯片编号占位符 3"/>
          <p:cNvSpPr>
            <a:spLocks noGrp="1"/>
          </p:cNvSpPr>
          <p:nvPr>
            <p:ph type="sldNum" sz="quarter" idx="12"/>
          </p:nvPr>
        </p:nvSpPr>
        <p:spPr/>
        <p:txBody>
          <a:bodyPr/>
          <a:lstStyle/>
          <a:p>
            <a:pPr>
              <a:defRPr/>
            </a:pPr>
            <a:fld id="{DF4C29A2-310B-4614-9E82-82EDFD340A49}" type="slidenum">
              <a:rPr lang="zh-CN" altLang="en-US" smtClean="0"/>
              <a:pPr>
                <a:defRPr/>
              </a:pPr>
              <a:t>7</a:t>
            </a:fld>
            <a:endParaRPr lang="zh-CN" altLang="en-US"/>
          </a:p>
        </p:txBody>
      </p:sp>
      <p:sp>
        <p:nvSpPr>
          <p:cNvPr id="6" name="Text Box 4"/>
          <p:cNvSpPr txBox="1">
            <a:spLocks noChangeArrowheads="1"/>
          </p:cNvSpPr>
          <p:nvPr/>
        </p:nvSpPr>
        <p:spPr bwMode="ltGray">
          <a:xfrm>
            <a:off x="906909" y="6237288"/>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数据</a:t>
            </a:r>
            <a:r>
              <a:rPr lang="zh-CN" altLang="en-GB" sz="1000" dirty="0">
                <a:latin typeface="Frutiger 45 Light"/>
              </a:rPr>
              <a:t>来源：</a:t>
            </a:r>
            <a:r>
              <a:rPr lang="en-US" altLang="zh-CN" sz="1000" dirty="0">
                <a:latin typeface="Frutiger 45 Light"/>
              </a:rPr>
              <a:t>CEIC</a:t>
            </a:r>
            <a:endParaRPr lang="zh-CN" altLang="en-GB" sz="1000" dirty="0">
              <a:latin typeface="Frutiger 45 Light"/>
            </a:endParaRPr>
          </a:p>
        </p:txBody>
      </p:sp>
      <p:pic>
        <p:nvPicPr>
          <p:cNvPr id="5" name="图片 4">
            <a:extLst>
              <a:ext uri="{FF2B5EF4-FFF2-40B4-BE49-F238E27FC236}">
                <a16:creationId xmlns:a16="http://schemas.microsoft.com/office/drawing/2014/main" id="{504BADCD-C60F-42E7-BB55-2C220CC496A1}"/>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2363958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美国国内储蓄长期少于其国内投资</a:t>
            </a:r>
          </a:p>
        </p:txBody>
      </p:sp>
      <p:sp>
        <p:nvSpPr>
          <p:cNvPr id="4" name="灯片编号占位符 3"/>
          <p:cNvSpPr>
            <a:spLocks noGrp="1"/>
          </p:cNvSpPr>
          <p:nvPr>
            <p:ph type="sldNum" sz="quarter" idx="12"/>
          </p:nvPr>
        </p:nvSpPr>
        <p:spPr/>
        <p:txBody>
          <a:bodyPr/>
          <a:lstStyle/>
          <a:p>
            <a:pPr>
              <a:defRPr/>
            </a:pPr>
            <a:fld id="{DF4C29A2-310B-4614-9E82-82EDFD340A49}" type="slidenum">
              <a:rPr lang="zh-CN" altLang="en-US" smtClean="0"/>
              <a:pPr>
                <a:defRPr/>
              </a:pPr>
              <a:t>8</a:t>
            </a:fld>
            <a:endParaRPr lang="zh-CN" altLang="en-US"/>
          </a:p>
        </p:txBody>
      </p:sp>
      <p:sp>
        <p:nvSpPr>
          <p:cNvPr id="6" name="Text Box 4"/>
          <p:cNvSpPr txBox="1">
            <a:spLocks noChangeArrowheads="1"/>
          </p:cNvSpPr>
          <p:nvPr/>
        </p:nvSpPr>
        <p:spPr bwMode="ltGray">
          <a:xfrm>
            <a:off x="906909" y="6237288"/>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数据</a:t>
            </a:r>
            <a:r>
              <a:rPr lang="zh-CN" altLang="en-GB" sz="1000" dirty="0">
                <a:latin typeface="Frutiger 45 Light"/>
              </a:rPr>
              <a:t>来源：</a:t>
            </a:r>
            <a:r>
              <a:rPr lang="en-US" altLang="zh-CN" sz="1000" dirty="0">
                <a:latin typeface="Frutiger 45 Light"/>
              </a:rPr>
              <a:t>IMF</a:t>
            </a:r>
            <a:endParaRPr lang="zh-CN" altLang="en-GB" sz="1000" dirty="0">
              <a:latin typeface="Frutiger 45 Light"/>
            </a:endParaRPr>
          </a:p>
        </p:txBody>
      </p:sp>
      <p:pic>
        <p:nvPicPr>
          <p:cNvPr id="5" name="图片 4">
            <a:extLst>
              <a:ext uri="{FF2B5EF4-FFF2-40B4-BE49-F238E27FC236}">
                <a16:creationId xmlns:a16="http://schemas.microsoft.com/office/drawing/2014/main" id="{4203594A-6A21-49A1-BB58-A9AAD101851C}"/>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4282597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美国国内储蓄的缺口由其经常账户逆差所弥补</a:t>
            </a:r>
          </a:p>
        </p:txBody>
      </p:sp>
      <p:sp>
        <p:nvSpPr>
          <p:cNvPr id="4" name="灯片编号占位符 3"/>
          <p:cNvSpPr>
            <a:spLocks noGrp="1"/>
          </p:cNvSpPr>
          <p:nvPr>
            <p:ph type="sldNum" sz="quarter" idx="12"/>
          </p:nvPr>
        </p:nvSpPr>
        <p:spPr/>
        <p:txBody>
          <a:bodyPr/>
          <a:lstStyle/>
          <a:p>
            <a:pPr>
              <a:defRPr/>
            </a:pPr>
            <a:fld id="{DF4C29A2-310B-4614-9E82-82EDFD340A49}" type="slidenum">
              <a:rPr lang="zh-CN" altLang="en-US" smtClean="0"/>
              <a:pPr>
                <a:defRPr/>
              </a:pPr>
              <a:t>9</a:t>
            </a:fld>
            <a:endParaRPr lang="zh-CN" altLang="en-US"/>
          </a:p>
        </p:txBody>
      </p:sp>
      <p:sp>
        <p:nvSpPr>
          <p:cNvPr id="6" name="Text Box 4"/>
          <p:cNvSpPr txBox="1">
            <a:spLocks noChangeArrowheads="1"/>
          </p:cNvSpPr>
          <p:nvPr/>
        </p:nvSpPr>
        <p:spPr bwMode="ltGray">
          <a:xfrm>
            <a:off x="906909" y="6237288"/>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数据</a:t>
            </a:r>
            <a:r>
              <a:rPr lang="zh-CN" altLang="en-GB" sz="1000" dirty="0">
                <a:latin typeface="Frutiger 45 Light"/>
              </a:rPr>
              <a:t>来源：</a:t>
            </a:r>
            <a:r>
              <a:rPr lang="en-US" altLang="zh-CN" sz="1000" dirty="0">
                <a:latin typeface="Frutiger 45 Light"/>
              </a:rPr>
              <a:t>IMF</a:t>
            </a:r>
            <a:endParaRPr lang="zh-CN" altLang="en-GB" sz="1000" dirty="0">
              <a:latin typeface="Frutiger 45 Light"/>
            </a:endParaRPr>
          </a:p>
        </p:txBody>
      </p:sp>
      <p:pic>
        <p:nvPicPr>
          <p:cNvPr id="5" name="图片 4">
            <a:extLst>
              <a:ext uri="{FF2B5EF4-FFF2-40B4-BE49-F238E27FC236}">
                <a16:creationId xmlns:a16="http://schemas.microsoft.com/office/drawing/2014/main" id="{4A7944DB-06CA-44A7-A17B-200199D28A88}"/>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347616799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560</TotalTime>
  <Words>724</Words>
  <Application>Microsoft Office PowerPoint</Application>
  <PresentationFormat>全屏显示(4:3)</PresentationFormat>
  <Paragraphs>86</Paragraphs>
  <Slides>20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Frutiger 45 Light</vt:lpstr>
      <vt:lpstr>黑体</vt:lpstr>
      <vt:lpstr>楷体</vt:lpstr>
      <vt:lpstr>楷体_GB2312</vt:lpstr>
      <vt:lpstr>宋体</vt:lpstr>
      <vt:lpstr>Arial</vt:lpstr>
      <vt:lpstr>Calibri</vt:lpstr>
      <vt:lpstr>Times New Roman</vt:lpstr>
      <vt:lpstr>Wingdings</vt:lpstr>
      <vt:lpstr>Office 主题</vt:lpstr>
      <vt:lpstr>第六讲  从内部失衡到外部失衡 《宏观经济学二十五讲：中国视角》第10讲</vt:lpstr>
      <vt:lpstr>中国2018年国际收支平衡表（BOP）</vt:lpstr>
      <vt:lpstr>国际收支平衡表说明</vt:lpstr>
      <vt:lpstr>中国2018年国际投资头寸表（IIP）</vt:lpstr>
      <vt:lpstr>国民收入恒等式</vt:lpstr>
      <vt:lpstr>中国国内储蓄长期多于国内投资</vt:lpstr>
      <vt:lpstr>中国国内的富余储蓄转变成了经常账户顺差</vt:lpstr>
      <vt:lpstr>美国国内储蓄长期少于其国内投资</vt:lpstr>
      <vt:lpstr>美国国内储蓄的缺口由其经常账户逆差所弥补</vt:lpstr>
      <vt:lpstr>全球失衡</vt:lpstr>
      <vt:lpstr>全球失衡背后是全球资本流动的链条： 顺差国的储蓄流向逆差国（主要是美国）</vt:lpstr>
      <vt:lpstr>全球储蓄过剩（saving glut）</vt:lpstr>
      <vt:lpstr>次贷危机后全球资本回报率大不如前，但全球储蓄率仍然处在高位——全球储蓄过剩</vt:lpstr>
      <vt:lpstr>全球储蓄过剩的主要原因在于中国的高储蓄</vt:lpstr>
      <vt:lpstr>中国的储蓄超过了美国、欧盟和日本，中国的储蓄过剩就是全球的储蓄过剩</vt:lpstr>
      <vt:lpstr>数值模拟：本国居民拥有的资本份额越少（θ越大），本国消费越低，外国消费越高，本国借出的资本越多</vt:lpstr>
      <vt:lpstr>数值模拟：本国居民拥有的资本份额越少（θ越大），全球资本市场资本回报率越低</vt:lpstr>
      <vt:lpstr>数值模拟：本国居民拥有的资本份额越少（θ越大），本国居民福利越低</vt:lpstr>
      <vt:lpstr>数值模拟：本国居民拥有的资本份额越少（θ越大），外国居民福利越高</vt:lpstr>
      <vt:lpstr>授课教师简介</vt:lpstr>
    </vt:vector>
  </TitlesOfParts>
  <Company>Lenovo (Beijing)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徐高</dc:creator>
  <cp:lastModifiedBy>Gao Xu</cp:lastModifiedBy>
  <cp:revision>1627</cp:revision>
  <dcterms:created xsi:type="dcterms:W3CDTF">2011-05-10T08:48:38Z</dcterms:created>
  <dcterms:modified xsi:type="dcterms:W3CDTF">2019-10-25T15:02:39Z</dcterms:modified>
</cp:coreProperties>
</file>