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382" r:id="rId2"/>
    <p:sldId id="2224" r:id="rId3"/>
    <p:sldId id="1045" r:id="rId4"/>
    <p:sldId id="2226" r:id="rId5"/>
    <p:sldId id="851" r:id="rId6"/>
    <p:sldId id="2227" r:id="rId7"/>
    <p:sldId id="2230" r:id="rId8"/>
    <p:sldId id="1046" r:id="rId9"/>
    <p:sldId id="852" r:id="rId10"/>
    <p:sldId id="853" r:id="rId11"/>
    <p:sldId id="854" r:id="rId12"/>
    <p:sldId id="2228" r:id="rId13"/>
    <p:sldId id="2229" r:id="rId14"/>
    <p:sldId id="879" r:id="rId15"/>
    <p:sldId id="2231" r:id="rId16"/>
    <p:sldId id="880" r:id="rId17"/>
    <p:sldId id="855" r:id="rId18"/>
    <p:sldId id="1047" r:id="rId19"/>
    <p:sldId id="857" r:id="rId20"/>
    <p:sldId id="858" r:id="rId21"/>
    <p:sldId id="859" r:id="rId22"/>
    <p:sldId id="861" r:id="rId23"/>
    <p:sldId id="1037" r:id="rId24"/>
    <p:sldId id="2225" r:id="rId25"/>
    <p:sldId id="1038" r:id="rId26"/>
    <p:sldId id="1039" r:id="rId27"/>
    <p:sldId id="868" r:id="rId28"/>
    <p:sldId id="1965" r:id="rId29"/>
    <p:sldId id="1966" r:id="rId30"/>
    <p:sldId id="1233" r:id="rId31"/>
    <p:sldId id="1036" r:id="rId32"/>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ADAB"/>
    <a:srgbClr val="A7001D"/>
    <a:srgbClr val="0000FF"/>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72" d="100"/>
          <a:sy n="72" d="100"/>
        </p:scale>
        <p:origin x="141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2019/11/2/Sat</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2019/11/2/Sat</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2019/11/2/Sat</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2019/11/2/Sat</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2019/11/2/Sat</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2019/11/2/Sat</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2019/11/2/Sat</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2019/11/2/Sat</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2019/11/2/Sat</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Arial" pitchFamily="34" charset="0"/>
              </a:defRPr>
            </a:lvl1pPr>
          </a:lstStyle>
          <a:p>
            <a:r>
              <a:rPr lang="zh-CN" altLang="en-US"/>
              <a:t>单击此处编辑母版标题样式</a:t>
            </a:r>
          </a:p>
        </p:txBody>
      </p:sp>
      <p:sp>
        <p:nvSpPr>
          <p:cNvPr id="7" name="内容占位符 2"/>
          <p:cNvSpPr>
            <a:spLocks noGrp="1"/>
          </p:cNvSpPr>
          <p:nvPr>
            <p:ph idx="13"/>
          </p:nvPr>
        </p:nvSpPr>
        <p:spPr>
          <a:xfrm>
            <a:off x="928662" y="2348880"/>
            <a:ext cx="7786687" cy="3723293"/>
          </a:xfrm>
        </p:spPr>
        <p:txBody>
          <a:bodyPr/>
          <a:lstStyle>
            <a:lvl1pPr>
              <a:spcBef>
                <a:spcPts val="1800"/>
              </a:spcBef>
              <a:defRPr sz="1800" baseline="0">
                <a:solidFill>
                  <a:schemeClr val="tx1"/>
                </a:solidFill>
                <a:latin typeface="Arial" pitchFamily="34" charset="0"/>
              </a:defRPr>
            </a:lvl1pPr>
            <a:lvl2pPr>
              <a:defRPr sz="1600" baseline="0">
                <a:latin typeface="Arial" pitchFamily="34" charset="0"/>
              </a:defRPr>
            </a:lvl2pPr>
            <a:lvl3pPr>
              <a:defRPr sz="1600" baseline="0">
                <a:latin typeface="Arial" pitchFamily="34" charset="0"/>
              </a:defRPr>
            </a:lvl3pPr>
            <a:lvl4pPr>
              <a:defRPr sz="1600" baseline="0">
                <a:latin typeface="Arial" pitchFamily="34" charset="0"/>
              </a:defRPr>
            </a:lvl4pPr>
            <a:lvl5pPr>
              <a:defRPr sz="1600" baseline="0">
                <a:latin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4"/>
          </p:nvPr>
        </p:nvSpPr>
        <p:spPr/>
        <p:txBody>
          <a:bodyPr/>
          <a:lstStyle>
            <a:lvl1pPr>
              <a:defRPr/>
            </a:lvl1pPr>
          </a:lstStyle>
          <a:p>
            <a:pPr>
              <a:defRPr/>
            </a:pPr>
            <a:fld id="{D17F2ABB-5577-4D21-8007-867B40B9BA14}" type="datetime1">
              <a:rPr lang="zh-CN" altLang="en-US"/>
              <a:pPr>
                <a:defRPr/>
              </a:pPr>
              <a:t>2019/11/2/Sat</a:t>
            </a:fld>
            <a:endParaRPr lang="zh-CN" altLang="en-US"/>
          </a:p>
        </p:txBody>
      </p:sp>
      <p:sp>
        <p:nvSpPr>
          <p:cNvPr id="8" name="页脚占位符 4"/>
          <p:cNvSpPr>
            <a:spLocks noGrp="1"/>
          </p:cNvSpPr>
          <p:nvPr>
            <p:ph type="ftr" sz="quarter" idx="15"/>
          </p:nvPr>
        </p:nvSpPr>
        <p:spPr/>
        <p:txBody>
          <a:bodyPr/>
          <a:lstStyle>
            <a:lvl1pPr>
              <a:defRPr/>
            </a:lvl1pPr>
          </a:lstStyle>
          <a:p>
            <a:pPr>
              <a:defRPr/>
            </a:pPr>
            <a:endParaRPr lang="zh-CN" altLang="en-US"/>
          </a:p>
        </p:txBody>
      </p:sp>
      <p:sp>
        <p:nvSpPr>
          <p:cNvPr id="9" name="灯片编号占位符 5"/>
          <p:cNvSpPr>
            <a:spLocks noGrp="1"/>
          </p:cNvSpPr>
          <p:nvPr>
            <p:ph type="sldNum" sz="quarter" idx="16"/>
          </p:nvPr>
        </p:nvSpPr>
        <p:spPr/>
        <p:txBody>
          <a:bodyPr/>
          <a:lstStyle>
            <a:lvl1pPr>
              <a:defRPr/>
            </a:lvl1pPr>
          </a:lstStyle>
          <a:p>
            <a:pPr>
              <a:defRPr/>
            </a:pPr>
            <a:fld id="{D7382278-D615-4089-87A1-FA7D66E2B489}" type="slidenum">
              <a:rPr lang="zh-CN" altLang="en-US"/>
              <a:pPr>
                <a:defRPr/>
              </a:pPr>
              <a:t>‹#›</a:t>
            </a:fld>
            <a:endParaRPr lang="zh-CN" altLang="en-US"/>
          </a:p>
        </p:txBody>
      </p:sp>
      <p:sp>
        <p:nvSpPr>
          <p:cNvPr id="10" name="内容占位符 2"/>
          <p:cNvSpPr>
            <a:spLocks noGrp="1"/>
          </p:cNvSpPr>
          <p:nvPr>
            <p:ph idx="17"/>
          </p:nvPr>
        </p:nvSpPr>
        <p:spPr>
          <a:xfrm>
            <a:off x="932604" y="1091820"/>
            <a:ext cx="7786687" cy="1185051"/>
          </a:xfrm>
        </p:spPr>
        <p:txBody>
          <a:bodyPr/>
          <a:lstStyle>
            <a:lvl1pPr>
              <a:spcBef>
                <a:spcPts val="300"/>
              </a:spcBef>
              <a:defRPr sz="1600" baseline="0">
                <a:solidFill>
                  <a:schemeClr val="tx1"/>
                </a:solidFill>
                <a:latin typeface="+mn-ea"/>
                <a:ea typeface="+mn-ea"/>
              </a:defRPr>
            </a:lvl1pPr>
            <a:lvl2pPr>
              <a:defRPr sz="1600" baseline="0">
                <a:latin typeface="Arial" pitchFamily="34" charset="0"/>
              </a:defRPr>
            </a:lvl2pPr>
            <a:lvl3pPr>
              <a:defRPr sz="1600" baseline="0">
                <a:latin typeface="Arial" pitchFamily="34" charset="0"/>
              </a:defRPr>
            </a:lvl3pPr>
            <a:lvl4pPr>
              <a:defRPr sz="1600" baseline="0">
                <a:latin typeface="Arial" pitchFamily="34" charset="0"/>
              </a:defRPr>
            </a:lvl4pPr>
            <a:lvl5pPr>
              <a:defRPr sz="1600" baseline="0">
                <a:latin typeface="Arial" pitchFamily="34" charset="0"/>
              </a:defRPr>
            </a:lvl5pPr>
          </a:lstStyle>
          <a:p>
            <a:pPr lvl="0"/>
            <a:r>
              <a:rPr lang="zh-CN" altLang="en-US" dirty="0"/>
              <a:t>单击此处编辑母版文本样式</a:t>
            </a:r>
            <a:endParaRPr lang="en-US" altLang="zh-CN" dirty="0"/>
          </a:p>
          <a:p>
            <a:pPr lvl="0"/>
            <a:endParaRPr lang="zh-CN" altLang="en-US" dirty="0"/>
          </a:p>
        </p:txBody>
      </p:sp>
    </p:spTree>
    <p:extLst>
      <p:ext uri="{BB962C8B-B14F-4D97-AF65-F5344CB8AC3E}">
        <p14:creationId xmlns:p14="http://schemas.microsoft.com/office/powerpoint/2010/main" val="271249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A7001D"/>
                </a:solidFill>
                <a:latin typeface="黑体" panose="02010609060101010101" pitchFamily="49" charset="-122"/>
                <a:ea typeface="黑体" panose="02010609060101010101" pitchFamily="49" charset="-122"/>
              </a:defRPr>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5" y="1500174"/>
            <a:ext cx="4041775" cy="639762"/>
          </a:xfrm>
        </p:spPr>
        <p:txBody>
          <a:bodyPr anchor="ctr"/>
          <a:lstStyle>
            <a:lvl1pPr marL="0" indent="0" algn="ctr">
              <a:buNone/>
              <a:defRPr sz="1800" b="0" baseline="0">
                <a:solidFill>
                  <a:srgbClr val="A7001D"/>
                </a:solidFill>
                <a:latin typeface="黑体" panose="02010609060101010101" pitchFamily="49" charset="-122"/>
                <a:ea typeface="黑体" panose="02010609060101010101" pitchFamily="49" charset="-122"/>
              </a:defRPr>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a:xfrm>
            <a:off x="785813" y="6357939"/>
            <a:ext cx="2133600" cy="365125"/>
          </a:xfrm>
          <a:prstGeom prst="rect">
            <a:avLst/>
          </a:prstGeom>
        </p:spPr>
        <p:txBody>
          <a:bodyPr lIns="91435" tIns="45718" rIns="91435" bIns="45718"/>
          <a:lstStyle>
            <a:lvl1pPr>
              <a:defRPr/>
            </a:lvl1pPr>
          </a:lstStyle>
          <a:p>
            <a:pPr>
              <a:defRPr/>
            </a:pPr>
            <a:fld id="{A7353B86-13DB-42EF-AE9C-E989ADFDEA05}" type="datetime1">
              <a:rPr lang="zh-CN" altLang="en-US"/>
              <a:pPr>
                <a:defRPr/>
              </a:pPr>
              <a:t>2019/11/2/Sat</a:t>
            </a:fld>
            <a:endParaRPr lang="zh-CN" altLang="en-US"/>
          </a:p>
        </p:txBody>
      </p:sp>
      <p:sp>
        <p:nvSpPr>
          <p:cNvPr id="7" name="页脚占位符 4"/>
          <p:cNvSpPr>
            <a:spLocks noGrp="1"/>
          </p:cNvSpPr>
          <p:nvPr>
            <p:ph type="ftr" sz="quarter" idx="11"/>
          </p:nvPr>
        </p:nvSpPr>
        <p:spPr>
          <a:xfrm>
            <a:off x="3357564" y="6421462"/>
            <a:ext cx="2895600" cy="365125"/>
          </a:xfrm>
          <a:prstGeom prst="rect">
            <a:avLst/>
          </a:prstGeom>
        </p:spPr>
        <p:txBody>
          <a:bodyPr lIns="91435" tIns="45718" rIns="91435" bIns="45718"/>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extLst>
      <p:ext uri="{BB962C8B-B14F-4D97-AF65-F5344CB8AC3E}">
        <p14:creationId xmlns:p14="http://schemas.microsoft.com/office/powerpoint/2010/main" val="111880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2019/11/2/Sat</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1"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10" r:id="rId8"/>
    <p:sldLayoutId id="2147485711" r:id="rId9"/>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第七讲  外部失衡与经济危机</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11</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11</a:t>
            </a:r>
            <a:r>
              <a:rPr lang="zh-CN" altLang="en-US" sz="1800" dirty="0">
                <a:latin typeface="Arial" pitchFamily="34" charset="0"/>
              </a:rPr>
              <a:t>月</a:t>
            </a:r>
            <a:r>
              <a:rPr lang="en-US" altLang="zh-CN" sz="1800" dirty="0"/>
              <a:t>2</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亚洲金融危机：韩国</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10</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703B3A2F-D912-49B3-BEBA-AD9F1B9C3B1F}"/>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49640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亚洲金融危机：印度尼西亚</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11</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834640EF-1F67-4AC3-9D2A-851691160E4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8001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中国大陆与中国香港的汇率在亚洲金融危机中保持稳定</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12</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42A7DF74-DD02-4991-94E6-EB3C19D76D11}"/>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47957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亚洲金融危机前中国大陆的经常账户盈余是大陆和香港应对亚洲金融危机冲击的后盾</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13</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EF55A003-A884-4F1F-A721-E9C29E341AC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80824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中国会像巴西和阿根廷那样落入“中等收入陷阱”吗？</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14</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PWT</a:t>
            </a:r>
            <a:endParaRPr lang="zh-CN" altLang="en-GB" sz="1000" dirty="0">
              <a:latin typeface="Frutiger 45 Light"/>
            </a:endParaRPr>
          </a:p>
        </p:txBody>
      </p:sp>
      <p:pic>
        <p:nvPicPr>
          <p:cNvPr id="3" name="图片 2">
            <a:extLst>
              <a:ext uri="{FF2B5EF4-FFF2-40B4-BE49-F238E27FC236}">
                <a16:creationId xmlns:a16="http://schemas.microsoft.com/office/drawing/2014/main" id="{097B3AE6-B0F1-4387-BC77-1A1405CD3B63}"/>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542769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巴西与阿根廷经常性地会出现经常账户逆差，以及经常账户逆差带来的国际收支危机</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15</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CAAA0FDC-59B5-471D-883B-4A766ACCB35D}"/>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22267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zh-CN" dirty="0"/>
              <a:t>巴西、阿根廷落入“中等收入陷阱”的核心原因是它们国内的储蓄不足</a:t>
            </a:r>
            <a:r>
              <a:rPr lang="zh-CN" altLang="en-US" dirty="0"/>
              <a:t>；中国不会重蹈其覆辙</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16</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PWT</a:t>
            </a:r>
            <a:endParaRPr lang="zh-CN" altLang="en-GB" sz="1000" dirty="0">
              <a:latin typeface="Frutiger 45 Light"/>
            </a:endParaRPr>
          </a:p>
        </p:txBody>
      </p:sp>
      <p:pic>
        <p:nvPicPr>
          <p:cNvPr id="3" name="图片 2">
            <a:extLst>
              <a:ext uri="{FF2B5EF4-FFF2-40B4-BE49-F238E27FC236}">
                <a16:creationId xmlns:a16="http://schemas.microsoft.com/office/drawing/2014/main" id="{69180E19-0749-4E1A-A767-6139714023E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815565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en-US" altLang="zh-CN" dirty="0"/>
              <a:t>2011</a:t>
            </a:r>
            <a:r>
              <a:rPr lang="zh-CN" altLang="en-US" dirty="0"/>
              <a:t>年欧元区爆发了“欧债危机”，“欧洲边缘国家”国债收益率大幅飙升</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17</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BDE67E7F-266B-477E-9A88-1EC186075EA3}"/>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49043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br>
              <a:rPr lang="en-US" altLang="zh-CN" dirty="0"/>
            </a:br>
            <a:r>
              <a:rPr lang="zh-CN" altLang="en-US" dirty="0"/>
              <a:t>什么让“欧洲边缘国家”如此特殊？不是国债的数量</a:t>
            </a:r>
          </a:p>
        </p:txBody>
      </p:sp>
      <p:sp>
        <p:nvSpPr>
          <p:cNvPr id="46083" name="文本占位符 2"/>
          <p:cNvSpPr>
            <a:spLocks noGrp="1"/>
          </p:cNvSpPr>
          <p:nvPr>
            <p:ph type="body" idx="1"/>
          </p:nvPr>
        </p:nvSpPr>
        <p:spPr/>
        <p:txBody>
          <a:bodyPr/>
          <a:lstStyle/>
          <a:p>
            <a:r>
              <a:rPr lang="zh-CN" altLang="en-US" dirty="0">
                <a:solidFill>
                  <a:srgbClr val="990033"/>
                </a:solidFill>
              </a:rPr>
              <a:t>次贷危机前，西班牙、爱尔兰国债水平低于德国</a:t>
            </a:r>
          </a:p>
        </p:txBody>
      </p:sp>
      <p:sp>
        <p:nvSpPr>
          <p:cNvPr id="46085" name="文本占位符 4"/>
          <p:cNvSpPr>
            <a:spLocks noGrp="1"/>
          </p:cNvSpPr>
          <p:nvPr>
            <p:ph type="body" sz="quarter" idx="3"/>
          </p:nvPr>
        </p:nvSpPr>
        <p:spPr/>
        <p:txBody>
          <a:bodyPr/>
          <a:lstStyle/>
          <a:p>
            <a:r>
              <a:rPr lang="zh-CN" altLang="en-US" dirty="0">
                <a:solidFill>
                  <a:srgbClr val="990033"/>
                </a:solidFill>
              </a:rPr>
              <a:t>“欧洲边缘国家”国债的膨胀是次贷危机的结果，而非原因</a:t>
            </a:r>
          </a:p>
        </p:txBody>
      </p:sp>
      <p:sp>
        <p:nvSpPr>
          <p:cNvPr id="7" name="灯片编号占位符 6"/>
          <p:cNvSpPr>
            <a:spLocks noGrp="1"/>
          </p:cNvSpPr>
          <p:nvPr>
            <p:ph type="sldNum" sz="quarter" idx="12"/>
          </p:nvPr>
        </p:nvSpPr>
        <p:spPr/>
        <p:txBody>
          <a:bodyPr/>
          <a:lstStyle/>
          <a:p>
            <a:pPr>
              <a:defRPr/>
            </a:pPr>
            <a:fld id="{F25EE72A-7FA8-48C8-A0A2-9BCD79D3BD41}" type="slidenum">
              <a:rPr lang="zh-CN" altLang="en-US" smtClean="0"/>
              <a:pPr>
                <a:defRPr/>
              </a:pPr>
              <a:t>18</a:t>
            </a:fld>
            <a:endParaRPr lang="zh-CN" altLang="en-US"/>
          </a:p>
        </p:txBody>
      </p:sp>
      <p:sp>
        <p:nvSpPr>
          <p:cNvPr id="4609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a:latin typeface="Frutiger 45 Light"/>
              </a:rPr>
              <a:t>数据</a:t>
            </a:r>
            <a:r>
              <a:rPr lang="zh-CN" altLang="en-GB" sz="1000">
                <a:latin typeface="Frutiger 45 Light"/>
              </a:rPr>
              <a:t>来源：</a:t>
            </a:r>
            <a:r>
              <a:rPr lang="en-US" altLang="zh-CN" sz="1000">
                <a:latin typeface="Frutiger 45 Light"/>
              </a:rPr>
              <a:t>IMF</a:t>
            </a:r>
            <a:endParaRPr lang="zh-CN" altLang="en-GB" sz="1000">
              <a:latin typeface="Frutiger 45 Light"/>
            </a:endParaRPr>
          </a:p>
        </p:txBody>
      </p:sp>
      <p:pic>
        <p:nvPicPr>
          <p:cNvPr id="2" name="图片 1">
            <a:extLst>
              <a:ext uri="{FF2B5EF4-FFF2-40B4-BE49-F238E27FC236}">
                <a16:creationId xmlns:a16="http://schemas.microsoft.com/office/drawing/2014/main" id="{0BE46EE3-E3E0-46D7-8E7D-0BAEA81916E0}"/>
              </a:ext>
            </a:extLst>
          </p:cNvPr>
          <p:cNvPicPr>
            <a:picLocks noChangeAspect="1"/>
          </p:cNvPicPr>
          <p:nvPr/>
        </p:nvPicPr>
        <p:blipFill>
          <a:blip r:embed="rId2"/>
          <a:stretch>
            <a:fillRect/>
          </a:stretch>
        </p:blipFill>
        <p:spPr>
          <a:xfrm>
            <a:off x="723275" y="2520000"/>
            <a:ext cx="4208765" cy="2880000"/>
          </a:xfrm>
          <a:prstGeom prst="rect">
            <a:avLst/>
          </a:prstGeom>
        </p:spPr>
      </p:pic>
      <p:pic>
        <p:nvPicPr>
          <p:cNvPr id="3" name="图片 2">
            <a:extLst>
              <a:ext uri="{FF2B5EF4-FFF2-40B4-BE49-F238E27FC236}">
                <a16:creationId xmlns:a16="http://schemas.microsoft.com/office/drawing/2014/main" id="{95D6FF1E-159E-4B75-BAB8-0E702E542144}"/>
              </a:ext>
            </a:extLst>
          </p:cNvPr>
          <p:cNvPicPr>
            <a:picLocks noChangeAspect="1"/>
          </p:cNvPicPr>
          <p:nvPr/>
        </p:nvPicPr>
        <p:blipFill>
          <a:blip r:embed="rId3"/>
          <a:stretch>
            <a:fillRect/>
          </a:stretch>
        </p:blipFill>
        <p:spPr>
          <a:xfrm>
            <a:off x="4827731" y="2520000"/>
            <a:ext cx="4208765" cy="2880000"/>
          </a:xfrm>
          <a:prstGeom prst="rect">
            <a:avLst/>
          </a:prstGeom>
        </p:spPr>
      </p:pic>
    </p:spTree>
    <p:extLst>
      <p:ext uri="{BB962C8B-B14F-4D97-AF65-F5344CB8AC3E}">
        <p14:creationId xmlns:p14="http://schemas.microsoft.com/office/powerpoint/2010/main" val="32313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经常账户的赤字才是“欧洲边缘国家”的共性</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19</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a:latin typeface="Frutiger 45 Light"/>
              </a:rPr>
              <a:t>数据</a:t>
            </a:r>
            <a:r>
              <a:rPr lang="zh-CN" altLang="en-GB" sz="1000">
                <a:latin typeface="Frutiger 45 Light"/>
              </a:rPr>
              <a:t>来源：</a:t>
            </a:r>
            <a:r>
              <a:rPr lang="en-US" altLang="zh-CN" sz="1000">
                <a:latin typeface="Frutiger 45 Light"/>
              </a:rPr>
              <a:t>IMF</a:t>
            </a:r>
            <a:endParaRPr lang="zh-CN" altLang="en-GB" sz="1000">
              <a:latin typeface="Frutiger 45 Light"/>
            </a:endParaRPr>
          </a:p>
        </p:txBody>
      </p:sp>
      <p:pic>
        <p:nvPicPr>
          <p:cNvPr id="5" name="图片 4">
            <a:extLst>
              <a:ext uri="{FF2B5EF4-FFF2-40B4-BE49-F238E27FC236}">
                <a16:creationId xmlns:a16="http://schemas.microsoft.com/office/drawing/2014/main" id="{EF42BD1A-BE9C-446E-A371-ECB0BE0DEB6E}"/>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6000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国际收支危机</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次贷危机</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
        <p:nvSpPr>
          <p:cNvPr id="8" name="矩形 7"/>
          <p:cNvSpPr/>
          <p:nvPr/>
        </p:nvSpPr>
        <p:spPr>
          <a:xfrm>
            <a:off x="1643042" y="1916832"/>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63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欧元区成立之后，欧元区内部呈现出了愈演愈烈的失衡格局</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20</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a:latin typeface="Frutiger 45 Light"/>
              </a:rPr>
              <a:t>数据</a:t>
            </a:r>
            <a:r>
              <a:rPr lang="zh-CN" altLang="en-GB" sz="1000">
                <a:latin typeface="Frutiger 45 Light"/>
              </a:rPr>
              <a:t>来源：</a:t>
            </a:r>
            <a:r>
              <a:rPr lang="en-US" altLang="zh-CN" sz="1000">
                <a:latin typeface="Frutiger 45 Light"/>
              </a:rPr>
              <a:t>IMF</a:t>
            </a:r>
            <a:endParaRPr lang="zh-CN" altLang="en-GB" sz="1000">
              <a:latin typeface="Frutiger 45 Light"/>
            </a:endParaRPr>
          </a:p>
        </p:txBody>
      </p:sp>
      <p:pic>
        <p:nvPicPr>
          <p:cNvPr id="2" name="图片 1">
            <a:extLst>
              <a:ext uri="{FF2B5EF4-FFF2-40B4-BE49-F238E27FC236}">
                <a16:creationId xmlns:a16="http://schemas.microsoft.com/office/drawing/2014/main" id="{36DF13DB-13FA-43CB-9512-9AB1D5C6BC0B}"/>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417143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zh-CN" dirty="0"/>
              <a:t>从欧元区成立到次贷危机，德国相对欧元区边缘国家的劳动力成本优势日渐明显</a:t>
            </a:r>
            <a:endParaRPr lang="zh-CN" altLang="en-US" dirty="0"/>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21</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2" name="图片 1">
            <a:extLst>
              <a:ext uri="{FF2B5EF4-FFF2-40B4-BE49-F238E27FC236}">
                <a16:creationId xmlns:a16="http://schemas.microsoft.com/office/drawing/2014/main" id="{57A8B259-5CF5-4C88-B529-8A520AE23542}"/>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919448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欧央行为什么这么重要</a:t>
            </a:r>
            <a:r>
              <a:rPr lang="en-US" altLang="zh-CN" dirty="0"/>
              <a:t>?</a:t>
            </a:r>
            <a:r>
              <a:rPr lang="zh-CN" altLang="en-US" dirty="0"/>
              <a:t>欧央行结算账户下隐藏了欧元区内部跨境转移支付</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22</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C78772BF-CB02-4D93-A970-518368F07640}"/>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757677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小结：</a:t>
            </a:r>
            <a:br>
              <a:rPr lang="en-US" altLang="zh-CN" dirty="0"/>
            </a:br>
            <a:r>
              <a:rPr lang="zh-CN" altLang="en-US" dirty="0"/>
              <a:t>在国家间失衡的框架下才能透彻理解“欧债危机”</a:t>
            </a:r>
          </a:p>
        </p:txBody>
      </p:sp>
      <p:sp>
        <p:nvSpPr>
          <p:cNvPr id="10" name="内容占位符 9"/>
          <p:cNvSpPr>
            <a:spLocks noGrp="1"/>
          </p:cNvSpPr>
          <p:nvPr>
            <p:ph idx="1"/>
          </p:nvPr>
        </p:nvSpPr>
        <p:spPr/>
        <p:txBody>
          <a:bodyPr/>
          <a:lstStyle/>
          <a:p>
            <a:r>
              <a:rPr lang="zh-CN" altLang="en-US" dirty="0"/>
              <a:t>“欧债危机”在“欧洲边缘国家”爆发是因为它们危机前债台高筑吗？</a:t>
            </a:r>
            <a:endParaRPr lang="en-US" altLang="zh-CN" dirty="0"/>
          </a:p>
          <a:p>
            <a:pPr lvl="1"/>
            <a:r>
              <a:rPr lang="zh-CN" altLang="en-US" dirty="0"/>
              <a:t>不是，爱尔兰和西班牙的国债水平在次贷危机前并不高</a:t>
            </a:r>
            <a:endParaRPr lang="en-US" altLang="zh-CN" dirty="0"/>
          </a:p>
          <a:p>
            <a:pPr lvl="1"/>
            <a:r>
              <a:rPr lang="zh-CN" altLang="en-US" dirty="0"/>
              <a:t>将“欧洲边缘国家”与其他欧元区国家区分开来的，是它们在次贷危机前累积的经常账户赤字</a:t>
            </a:r>
          </a:p>
          <a:p>
            <a:r>
              <a:rPr lang="zh-CN" altLang="en-US" dirty="0"/>
              <a:t>为什么说“欧债危机”实质上是“国际收支危机”？</a:t>
            </a:r>
          </a:p>
          <a:p>
            <a:pPr lvl="1"/>
            <a:r>
              <a:rPr lang="zh-CN" altLang="en-US" dirty="0"/>
              <a:t>欧元区成立后，区内逐渐形成了国家间的不平衡问题</a:t>
            </a:r>
            <a:endParaRPr lang="en-US" altLang="zh-CN" dirty="0"/>
          </a:p>
          <a:p>
            <a:pPr lvl="1"/>
            <a:r>
              <a:rPr lang="zh-CN" altLang="en-US" dirty="0"/>
              <a:t>“欧洲边缘国家”国内需求大于国内产出，因而持续累积外债，直至难以偿还，而导致危机</a:t>
            </a:r>
            <a:endParaRPr lang="en-US" altLang="zh-CN" dirty="0"/>
          </a:p>
          <a:p>
            <a:r>
              <a:rPr lang="zh-CN" altLang="en-US" dirty="0"/>
              <a:t>欧元区的根本出路何在？</a:t>
            </a:r>
            <a:endParaRPr lang="en-US" altLang="zh-CN" dirty="0"/>
          </a:p>
          <a:p>
            <a:pPr lvl="1"/>
            <a:r>
              <a:rPr lang="zh-CN" altLang="en-US" dirty="0"/>
              <a:t>不平衡的增长：德国等顺差国持续向逆差国融资。但这只有在一个统一的国家内部才能持续。因此需要成立欧洲国。</a:t>
            </a:r>
            <a:endParaRPr lang="en-US" altLang="zh-CN" dirty="0"/>
          </a:p>
          <a:p>
            <a:pPr lvl="1"/>
            <a:r>
              <a:rPr lang="zh-CN" altLang="en-US" dirty="0"/>
              <a:t>平衡的衰退：欧洲边缘国家需要做痛苦的经济调整，降低其生活和福利水平，重建国家的外部平衡，但这意味着欧元区内各国（包括顺差国）经济增长的大幅减速</a:t>
            </a:r>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21233E6C-85A2-43CB-AA9B-5F61C25891E9}" type="slidenum">
              <a:rPr lang="zh-CN" altLang="en-US" smtClean="0"/>
              <a:pPr>
                <a:defRPr/>
              </a:pPr>
              <a:t>23</a:t>
            </a:fld>
            <a:endParaRPr lang="zh-CN" altLang="en-US"/>
          </a:p>
        </p:txBody>
      </p:sp>
    </p:spTree>
    <p:extLst>
      <p:ext uri="{BB962C8B-B14F-4D97-AF65-F5344CB8AC3E}">
        <p14:creationId xmlns:p14="http://schemas.microsoft.com/office/powerpoint/2010/main" val="229577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国际收支危机</a:t>
            </a:r>
            <a:endParaRPr lang="en-US" altLang="zh-CN" sz="1800" dirty="0">
              <a:solidFill>
                <a:srgbClr val="A7001D"/>
              </a:solidFill>
              <a:latin typeface="arial" panose="020B0604020202020204" pitchFamily="34" charset="0"/>
              <a:ea typeface="+mn-ea"/>
            </a:endParaRPr>
          </a:p>
          <a:p>
            <a:pPr>
              <a:spcBef>
                <a:spcPts val="2400"/>
              </a:spcBef>
            </a:pPr>
            <a:r>
              <a:rPr lang="zh-CN" altLang="en-US" sz="1800" dirty="0">
                <a:solidFill>
                  <a:srgbClr val="A7001D"/>
                </a:solidFill>
                <a:latin typeface="arial" panose="020B0604020202020204" pitchFamily="34" charset="0"/>
                <a:ea typeface="+mn-ea"/>
              </a:rPr>
              <a:t>次贷危机</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24</a:t>
            </a:fld>
            <a:endParaRPr lang="zh-CN" altLang="en-US"/>
          </a:p>
        </p:txBody>
      </p:sp>
      <p:sp>
        <p:nvSpPr>
          <p:cNvPr id="8" name="矩形 7"/>
          <p:cNvSpPr/>
          <p:nvPr/>
        </p:nvSpPr>
        <p:spPr>
          <a:xfrm>
            <a:off x="1643042" y="2497456"/>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0822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zh-CN" dirty="0"/>
              <a:t>全球外汇储备的绝大部分是美元资产</a:t>
            </a:r>
            <a:endParaRPr lang="zh-CN" altLang="en-US" dirty="0"/>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25</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2" name="图片 1">
            <a:extLst>
              <a:ext uri="{FF2B5EF4-FFF2-40B4-BE49-F238E27FC236}">
                <a16:creationId xmlns:a16="http://schemas.microsoft.com/office/drawing/2014/main" id="{34B4FD46-46F1-4B0D-A9FC-CD083CCB6264}"/>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32441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因为美国是世界主要储备货币发行国，所以</a:t>
            </a:r>
            <a:r>
              <a:rPr lang="zh-CN" altLang="zh-CN" dirty="0"/>
              <a:t>过去十几年只有美国</a:t>
            </a:r>
            <a:r>
              <a:rPr lang="zh-CN" altLang="en-US" dirty="0"/>
              <a:t>持续</a:t>
            </a:r>
            <a:r>
              <a:rPr lang="zh-CN" altLang="zh-CN" dirty="0"/>
              <a:t>大量积累经常账户逆差</a:t>
            </a:r>
            <a:endParaRPr lang="zh-CN" altLang="en-US" dirty="0"/>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26</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2" name="图片 1">
            <a:extLst>
              <a:ext uri="{FF2B5EF4-FFF2-40B4-BE49-F238E27FC236}">
                <a16:creationId xmlns:a16="http://schemas.microsoft.com/office/drawing/2014/main" id="{E74F2CEF-AFE0-4F98-BC08-43D5B88BAB2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406539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次贷危机是全球失衡从扩张转向收缩的分水岭</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27</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数据来源：</a:t>
            </a:r>
            <a:r>
              <a:rPr lang="en-US" altLang="zh-CN" sz="1000" dirty="0">
                <a:latin typeface="Frutiger 45 Light"/>
              </a:rPr>
              <a:t>IMF</a:t>
            </a:r>
            <a:endParaRPr lang="zh-CN" altLang="en-GB" sz="1000" dirty="0">
              <a:latin typeface="Frutiger 45 Light"/>
            </a:endParaRPr>
          </a:p>
        </p:txBody>
      </p:sp>
      <p:pic>
        <p:nvPicPr>
          <p:cNvPr id="5" name="图片 4">
            <a:extLst>
              <a:ext uri="{FF2B5EF4-FFF2-40B4-BE49-F238E27FC236}">
                <a16:creationId xmlns:a16="http://schemas.microsoft.com/office/drawing/2014/main" id="{20956C12-5AEC-44CA-BB76-0C5ED477EC44}"/>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32178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zh-CN" altLang="en-US" dirty="0"/>
              <a:t>全球失衡背后是全球资本流动的链条：</a:t>
            </a:r>
            <a:br>
              <a:rPr lang="en-US" altLang="zh-CN" dirty="0"/>
            </a:br>
            <a:r>
              <a:rPr lang="zh-CN" altLang="en-US" dirty="0"/>
              <a:t>顺差国的储蓄流向逆差国（主要是美国）</a:t>
            </a:r>
          </a:p>
        </p:txBody>
      </p:sp>
      <p:sp>
        <p:nvSpPr>
          <p:cNvPr id="20483" name="文本占位符 5"/>
          <p:cNvSpPr>
            <a:spLocks noGrp="1"/>
          </p:cNvSpPr>
          <p:nvPr>
            <p:ph type="body" idx="1"/>
          </p:nvPr>
        </p:nvSpPr>
        <p:spPr/>
        <p:txBody>
          <a:bodyPr/>
          <a:lstStyle/>
          <a:p>
            <a:r>
              <a:rPr lang="zh-CN" altLang="en-US"/>
              <a:t>中国的顺差大部分借给了美国</a:t>
            </a:r>
          </a:p>
        </p:txBody>
      </p:sp>
      <p:sp>
        <p:nvSpPr>
          <p:cNvPr id="20484" name="文本占位符 7"/>
          <p:cNvSpPr>
            <a:spLocks noGrp="1"/>
          </p:cNvSpPr>
          <p:nvPr>
            <p:ph type="body" sz="quarter" idx="3"/>
          </p:nvPr>
        </p:nvSpPr>
        <p:spPr/>
        <p:txBody>
          <a:bodyPr/>
          <a:lstStyle/>
          <a:p>
            <a:r>
              <a:rPr lang="zh-CN" altLang="en-US" dirty="0"/>
              <a:t>美国的逆差对应其国内杠杆率的上升</a:t>
            </a:r>
          </a:p>
        </p:txBody>
      </p:sp>
      <p:sp>
        <p:nvSpPr>
          <p:cNvPr id="4" name="灯片编号占位符 3"/>
          <p:cNvSpPr>
            <a:spLocks noGrp="1"/>
          </p:cNvSpPr>
          <p:nvPr>
            <p:ph type="sldNum" sz="quarter" idx="12"/>
          </p:nvPr>
        </p:nvSpPr>
        <p:spPr/>
        <p:txBody>
          <a:bodyPr/>
          <a:lstStyle/>
          <a:p>
            <a:pPr>
              <a:defRPr/>
            </a:pPr>
            <a:fld id="{7084D04D-C0AF-457D-9690-1E53658A7529}" type="slidenum">
              <a:rPr lang="zh-CN" altLang="en-US" smtClean="0"/>
              <a:pPr>
                <a:defRPr/>
              </a:pPr>
              <a:t>28</a:t>
            </a:fld>
            <a:endParaRPr lang="zh-CN" altLang="en-US"/>
          </a:p>
        </p:txBody>
      </p:sp>
      <p:sp>
        <p:nvSpPr>
          <p:cNvPr id="20488"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zh-CN" altLang="en-US" sz="1000" dirty="0">
                <a:latin typeface="Frutiger 45 Light"/>
              </a:rPr>
              <a:t>万得</a:t>
            </a:r>
            <a:endParaRPr lang="zh-CN" altLang="en-GB" sz="1000" dirty="0">
              <a:latin typeface="Frutiger 45 Light"/>
            </a:endParaRPr>
          </a:p>
        </p:txBody>
      </p:sp>
      <p:pic>
        <p:nvPicPr>
          <p:cNvPr id="5" name="图片 4">
            <a:extLst>
              <a:ext uri="{FF2B5EF4-FFF2-40B4-BE49-F238E27FC236}">
                <a16:creationId xmlns:a16="http://schemas.microsoft.com/office/drawing/2014/main" id="{1848D5D5-FE16-4838-97E3-56D12A51D4AC}"/>
              </a:ext>
            </a:extLst>
          </p:cNvPr>
          <p:cNvPicPr>
            <a:picLocks noChangeAspect="1"/>
          </p:cNvPicPr>
          <p:nvPr/>
        </p:nvPicPr>
        <p:blipFill>
          <a:blip r:embed="rId2"/>
          <a:stretch>
            <a:fillRect/>
          </a:stretch>
        </p:blipFill>
        <p:spPr>
          <a:xfrm>
            <a:off x="539552" y="2520000"/>
            <a:ext cx="4202020" cy="2880000"/>
          </a:xfrm>
          <a:prstGeom prst="rect">
            <a:avLst/>
          </a:prstGeom>
        </p:spPr>
      </p:pic>
      <p:pic>
        <p:nvPicPr>
          <p:cNvPr id="6" name="图片 5">
            <a:extLst>
              <a:ext uri="{FF2B5EF4-FFF2-40B4-BE49-F238E27FC236}">
                <a16:creationId xmlns:a16="http://schemas.microsoft.com/office/drawing/2014/main" id="{43A519EA-F06A-405A-99E8-C431661CD1F4}"/>
              </a:ext>
            </a:extLst>
          </p:cNvPr>
          <p:cNvPicPr>
            <a:picLocks noChangeAspect="1"/>
          </p:cNvPicPr>
          <p:nvPr/>
        </p:nvPicPr>
        <p:blipFill>
          <a:blip r:embed="rId3"/>
          <a:stretch>
            <a:fillRect/>
          </a:stretch>
        </p:blipFill>
        <p:spPr>
          <a:xfrm>
            <a:off x="4763617" y="2520000"/>
            <a:ext cx="4202020" cy="2880000"/>
          </a:xfrm>
          <a:prstGeom prst="rect">
            <a:avLst/>
          </a:prstGeom>
        </p:spPr>
      </p:pic>
    </p:spTree>
    <p:extLst>
      <p:ext uri="{BB962C8B-B14F-4D97-AF65-F5344CB8AC3E}">
        <p14:creationId xmlns:p14="http://schemas.microsoft.com/office/powerpoint/2010/main" val="4119361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8881DD8-CC3F-499A-80D8-0DC66548AC25}"/>
              </a:ext>
            </a:extLst>
          </p:cNvPr>
          <p:cNvPicPr>
            <a:picLocks noChangeAspect="1"/>
          </p:cNvPicPr>
          <p:nvPr/>
        </p:nvPicPr>
        <p:blipFill>
          <a:blip r:embed="rId2"/>
          <a:stretch>
            <a:fillRect/>
          </a:stretch>
        </p:blipFill>
        <p:spPr>
          <a:xfrm>
            <a:off x="1447800" y="1447800"/>
            <a:ext cx="6300112" cy="4318000"/>
          </a:xfrm>
          <a:prstGeom prst="rect">
            <a:avLst/>
          </a:prstGeom>
        </p:spPr>
      </p:pic>
      <p:sp>
        <p:nvSpPr>
          <p:cNvPr id="23554" name="标题 4"/>
          <p:cNvSpPr>
            <a:spLocks noGrp="1"/>
          </p:cNvSpPr>
          <p:nvPr>
            <p:ph type="title"/>
          </p:nvPr>
        </p:nvSpPr>
        <p:spPr/>
        <p:txBody>
          <a:bodyPr/>
          <a:lstStyle/>
          <a:p>
            <a:r>
              <a:rPr lang="zh-CN" altLang="en-US" dirty="0"/>
              <a:t>次贷危机终结了美国的加杠杆，令全球失衡剧烈收缩，从而打击了全球总需求和经济增长</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29</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sp>
        <p:nvSpPr>
          <p:cNvPr id="7" name="椭圆 6"/>
          <p:cNvSpPr/>
          <p:nvPr/>
        </p:nvSpPr>
        <p:spPr>
          <a:xfrm>
            <a:off x="4807744" y="2204864"/>
            <a:ext cx="1000132" cy="307183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41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F0F29-382F-47E1-B0B6-1C1628156B91}"/>
              </a:ext>
            </a:extLst>
          </p:cNvPr>
          <p:cNvSpPr>
            <a:spLocks noGrp="1"/>
          </p:cNvSpPr>
          <p:nvPr>
            <p:ph type="title"/>
          </p:nvPr>
        </p:nvSpPr>
        <p:spPr/>
        <p:txBody>
          <a:bodyPr/>
          <a:lstStyle/>
          <a:p>
            <a:r>
              <a:rPr lang="zh-CN" altLang="en-US" dirty="0"/>
              <a:t>经常账户的两种解读</a:t>
            </a:r>
          </a:p>
        </p:txBody>
      </p:sp>
      <p:sp>
        <p:nvSpPr>
          <p:cNvPr id="3" name="内容占位符 2">
            <a:extLst>
              <a:ext uri="{FF2B5EF4-FFF2-40B4-BE49-F238E27FC236}">
                <a16:creationId xmlns:a16="http://schemas.microsoft.com/office/drawing/2014/main" id="{09AFA11A-CD55-4F79-9CDE-2D449715D5AA}"/>
              </a:ext>
            </a:extLst>
          </p:cNvPr>
          <p:cNvSpPr>
            <a:spLocks noGrp="1"/>
          </p:cNvSpPr>
          <p:nvPr>
            <p:ph idx="1"/>
          </p:nvPr>
        </p:nvSpPr>
        <p:spPr/>
        <p:txBody>
          <a:bodyPr/>
          <a:lstStyle/>
          <a:p>
            <a:endParaRPr lang="en-US" altLang="zh-CN" dirty="0"/>
          </a:p>
          <a:p>
            <a:pPr marL="0" indent="0" algn="ctr">
              <a:buNone/>
            </a:pPr>
            <a:r>
              <a:rPr lang="en-US" altLang="zh-CN" sz="3200" i="1" dirty="0"/>
              <a:t>CA = Y – </a:t>
            </a:r>
            <a:r>
              <a:rPr lang="en-US" altLang="zh-CN" sz="3200" dirty="0"/>
              <a:t>( </a:t>
            </a:r>
            <a:r>
              <a:rPr lang="en-US" altLang="zh-CN" sz="3200" i="1" dirty="0"/>
              <a:t>C + I </a:t>
            </a:r>
            <a:r>
              <a:rPr lang="en-US" altLang="zh-CN" sz="3200" dirty="0"/>
              <a:t>)</a:t>
            </a:r>
          </a:p>
          <a:p>
            <a:pPr marL="0" indent="0" algn="ctr">
              <a:buNone/>
            </a:pPr>
            <a:endParaRPr lang="en-US" altLang="zh-CN" sz="3200" i="1" dirty="0"/>
          </a:p>
          <a:p>
            <a:pPr marL="0" indent="0" algn="ctr">
              <a:buNone/>
            </a:pPr>
            <a:endParaRPr lang="en-US" altLang="zh-CN" sz="1600" i="1" dirty="0"/>
          </a:p>
          <a:p>
            <a:pPr marL="0" indent="0" algn="ctr">
              <a:buNone/>
            </a:pPr>
            <a:r>
              <a:rPr lang="en-US" altLang="zh-CN" sz="3200" i="1" dirty="0"/>
              <a:t>CA = S  –  I</a:t>
            </a:r>
            <a:endParaRPr lang="zh-CN" altLang="en-US" sz="3200" i="1" dirty="0"/>
          </a:p>
        </p:txBody>
      </p:sp>
      <p:sp>
        <p:nvSpPr>
          <p:cNvPr id="4" name="灯片编号占位符 3">
            <a:extLst>
              <a:ext uri="{FF2B5EF4-FFF2-40B4-BE49-F238E27FC236}">
                <a16:creationId xmlns:a16="http://schemas.microsoft.com/office/drawing/2014/main" id="{263FE7BD-DDE8-4BBB-8747-0D4288C4FF41}"/>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
        <p:nvSpPr>
          <p:cNvPr id="5" name="右大括号 4">
            <a:extLst>
              <a:ext uri="{FF2B5EF4-FFF2-40B4-BE49-F238E27FC236}">
                <a16:creationId xmlns:a16="http://schemas.microsoft.com/office/drawing/2014/main" id="{37991A2F-D7C1-40CA-92BD-540EB1E2713F}"/>
              </a:ext>
            </a:extLst>
          </p:cNvPr>
          <p:cNvSpPr/>
          <p:nvPr/>
        </p:nvSpPr>
        <p:spPr>
          <a:xfrm rot="5400000">
            <a:off x="4319972" y="2345375"/>
            <a:ext cx="216024" cy="432048"/>
          </a:xfrm>
          <a:prstGeom prst="rightBrac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0482FDF1-84E4-486B-9EE8-CAC4C1A4C061}"/>
              </a:ext>
            </a:extLst>
          </p:cNvPr>
          <p:cNvSpPr/>
          <p:nvPr/>
        </p:nvSpPr>
        <p:spPr>
          <a:xfrm rot="5400000">
            <a:off x="5616116" y="1913327"/>
            <a:ext cx="216024" cy="1296144"/>
          </a:xfrm>
          <a:prstGeom prst="rightBrac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D739DBB-9E24-49A5-919C-AC6A2BC0FC12}"/>
              </a:ext>
            </a:extLst>
          </p:cNvPr>
          <p:cNvSpPr txBox="1"/>
          <p:nvPr/>
        </p:nvSpPr>
        <p:spPr>
          <a:xfrm>
            <a:off x="4067944" y="2743849"/>
            <a:ext cx="728464" cy="400110"/>
          </a:xfrm>
          <a:prstGeom prst="rect">
            <a:avLst/>
          </a:prstGeom>
          <a:noFill/>
        </p:spPr>
        <p:txBody>
          <a:bodyPr wrap="square" rtlCol="0">
            <a:spAutoFit/>
          </a:bodyPr>
          <a:lstStyle/>
          <a:p>
            <a:pPr algn="ctr"/>
            <a:r>
              <a:rPr lang="zh-CN" altLang="en-US" sz="2000" dirty="0">
                <a:latin typeface="黑体" panose="02010609060101010101" pitchFamily="49" charset="-122"/>
                <a:ea typeface="黑体" panose="02010609060101010101" pitchFamily="49" charset="-122"/>
              </a:rPr>
              <a:t>产出</a:t>
            </a:r>
          </a:p>
        </p:txBody>
      </p:sp>
      <p:sp>
        <p:nvSpPr>
          <p:cNvPr id="10" name="文本框 9">
            <a:extLst>
              <a:ext uri="{FF2B5EF4-FFF2-40B4-BE49-F238E27FC236}">
                <a16:creationId xmlns:a16="http://schemas.microsoft.com/office/drawing/2014/main" id="{8C5E5EB1-B335-40F4-A85C-704BCF081137}"/>
              </a:ext>
            </a:extLst>
          </p:cNvPr>
          <p:cNvSpPr txBox="1"/>
          <p:nvPr/>
        </p:nvSpPr>
        <p:spPr>
          <a:xfrm>
            <a:off x="5364088" y="2743849"/>
            <a:ext cx="728464" cy="400110"/>
          </a:xfrm>
          <a:prstGeom prst="rect">
            <a:avLst/>
          </a:prstGeom>
          <a:noFill/>
        </p:spPr>
        <p:txBody>
          <a:bodyPr wrap="square" rtlCol="0">
            <a:spAutoFit/>
          </a:bodyPr>
          <a:lstStyle/>
          <a:p>
            <a:pPr algn="ctr"/>
            <a:r>
              <a:rPr lang="zh-CN" altLang="en-US" sz="2000" dirty="0">
                <a:latin typeface="黑体" panose="02010609060101010101" pitchFamily="49" charset="-122"/>
                <a:ea typeface="黑体" panose="02010609060101010101" pitchFamily="49" charset="-122"/>
              </a:rPr>
              <a:t>内需</a:t>
            </a:r>
          </a:p>
        </p:txBody>
      </p:sp>
      <p:sp>
        <p:nvSpPr>
          <p:cNvPr id="7" name="右大括号 6">
            <a:extLst>
              <a:ext uri="{FF2B5EF4-FFF2-40B4-BE49-F238E27FC236}">
                <a16:creationId xmlns:a16="http://schemas.microsoft.com/office/drawing/2014/main" id="{F02D7F42-6A80-4FB7-A0A1-925B0DCCCCBE}"/>
              </a:ext>
            </a:extLst>
          </p:cNvPr>
          <p:cNvSpPr/>
          <p:nvPr/>
        </p:nvSpPr>
        <p:spPr>
          <a:xfrm rot="5400000">
            <a:off x="5689153" y="4210946"/>
            <a:ext cx="216024" cy="432048"/>
          </a:xfrm>
          <a:prstGeom prst="rightBrac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a:extLst>
              <a:ext uri="{FF2B5EF4-FFF2-40B4-BE49-F238E27FC236}">
                <a16:creationId xmlns:a16="http://schemas.microsoft.com/office/drawing/2014/main" id="{CBC9F2E5-BC9D-41CB-986E-7B604DBDB4AE}"/>
              </a:ext>
            </a:extLst>
          </p:cNvPr>
          <p:cNvSpPr/>
          <p:nvPr/>
        </p:nvSpPr>
        <p:spPr>
          <a:xfrm rot="5400000">
            <a:off x="4844576" y="4210946"/>
            <a:ext cx="216024" cy="432048"/>
          </a:xfrm>
          <a:prstGeom prst="rightBrac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AB7827F-AA82-4768-88D1-491FA07D3BDC}"/>
              </a:ext>
            </a:extLst>
          </p:cNvPr>
          <p:cNvSpPr txBox="1"/>
          <p:nvPr/>
        </p:nvSpPr>
        <p:spPr>
          <a:xfrm>
            <a:off x="4579084" y="4613066"/>
            <a:ext cx="728464" cy="400110"/>
          </a:xfrm>
          <a:prstGeom prst="rect">
            <a:avLst/>
          </a:prstGeom>
          <a:noFill/>
        </p:spPr>
        <p:txBody>
          <a:bodyPr wrap="square" rtlCol="0">
            <a:spAutoFit/>
          </a:bodyPr>
          <a:lstStyle/>
          <a:p>
            <a:pPr algn="ctr"/>
            <a:r>
              <a:rPr lang="zh-CN" altLang="en-US" sz="2000" dirty="0">
                <a:latin typeface="黑体" panose="02010609060101010101" pitchFamily="49" charset="-122"/>
                <a:ea typeface="黑体" panose="02010609060101010101" pitchFamily="49" charset="-122"/>
              </a:rPr>
              <a:t>储蓄</a:t>
            </a:r>
          </a:p>
        </p:txBody>
      </p:sp>
      <p:sp>
        <p:nvSpPr>
          <p:cNvPr id="12" name="文本框 11">
            <a:extLst>
              <a:ext uri="{FF2B5EF4-FFF2-40B4-BE49-F238E27FC236}">
                <a16:creationId xmlns:a16="http://schemas.microsoft.com/office/drawing/2014/main" id="{94D59886-5B25-4899-8442-B7E79D588008}"/>
              </a:ext>
            </a:extLst>
          </p:cNvPr>
          <p:cNvSpPr txBox="1"/>
          <p:nvPr/>
        </p:nvSpPr>
        <p:spPr>
          <a:xfrm>
            <a:off x="5427712" y="4611650"/>
            <a:ext cx="728464" cy="400110"/>
          </a:xfrm>
          <a:prstGeom prst="rect">
            <a:avLst/>
          </a:prstGeom>
          <a:noFill/>
        </p:spPr>
        <p:txBody>
          <a:bodyPr wrap="square" rtlCol="0">
            <a:spAutoFit/>
          </a:bodyPr>
          <a:lstStyle/>
          <a:p>
            <a:pPr algn="ctr"/>
            <a:r>
              <a:rPr lang="zh-CN" altLang="en-US" sz="2000" dirty="0">
                <a:latin typeface="黑体" panose="02010609060101010101" pitchFamily="49" charset="-122"/>
                <a:ea typeface="黑体" panose="02010609060101010101" pitchFamily="49" charset="-122"/>
              </a:rPr>
              <a:t>投资</a:t>
            </a:r>
          </a:p>
        </p:txBody>
      </p:sp>
    </p:spTree>
    <p:extLst>
      <p:ext uri="{BB962C8B-B14F-4D97-AF65-F5344CB8AC3E}">
        <p14:creationId xmlns:p14="http://schemas.microsoft.com/office/powerpoint/2010/main" val="375796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p:txBody>
          <a:bodyPr/>
          <a:lstStyle/>
          <a:p>
            <a:r>
              <a:rPr lang="zh-CN" altLang="en-US" dirty="0"/>
              <a:t>全球失衡的收缩打击了我国的外需，令我国经济面临沉重下行压力</a:t>
            </a:r>
          </a:p>
        </p:txBody>
      </p:sp>
      <p:sp>
        <p:nvSpPr>
          <p:cNvPr id="4" name="灯片编号占位符 3"/>
          <p:cNvSpPr>
            <a:spLocks noGrp="1"/>
          </p:cNvSpPr>
          <p:nvPr>
            <p:ph type="sldNum" sz="quarter" idx="12"/>
          </p:nvPr>
        </p:nvSpPr>
        <p:spPr/>
        <p:txBody>
          <a:bodyPr/>
          <a:lstStyle/>
          <a:p>
            <a:pPr>
              <a:defRPr/>
            </a:pPr>
            <a:fld id="{13606990-E9B4-49A0-8D09-3E3A5D87CC00}" type="slidenum">
              <a:rPr lang="zh-CN" altLang="en-US" smtClean="0"/>
              <a:pPr>
                <a:defRPr/>
              </a:pPr>
              <a:t>30</a:t>
            </a:fld>
            <a:endParaRPr lang="zh-CN" altLang="en-US"/>
          </a:p>
        </p:txBody>
      </p:sp>
      <p:sp>
        <p:nvSpPr>
          <p:cNvPr id="2356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资料</a:t>
            </a:r>
            <a:r>
              <a:rPr lang="zh-CN" altLang="en-GB" sz="1000" dirty="0">
                <a:latin typeface="Frutiger 45 Light"/>
              </a:rPr>
              <a:t>来源：</a:t>
            </a:r>
            <a:r>
              <a:rPr lang="en-US" altLang="zh-CN" sz="1000" dirty="0">
                <a:latin typeface="Frutiger 45 Light"/>
              </a:rPr>
              <a:t>CEIC</a:t>
            </a:r>
            <a:endParaRPr lang="zh-CN" altLang="en-GB" sz="1000" dirty="0">
              <a:latin typeface="Frutiger 45 Light"/>
            </a:endParaRPr>
          </a:p>
        </p:txBody>
      </p:sp>
      <p:pic>
        <p:nvPicPr>
          <p:cNvPr id="3" name="图片 2">
            <a:extLst>
              <a:ext uri="{FF2B5EF4-FFF2-40B4-BE49-F238E27FC236}">
                <a16:creationId xmlns:a16="http://schemas.microsoft.com/office/drawing/2014/main" id="{20BC891D-F9C5-4F89-9028-92FFBE147B5D}"/>
              </a:ext>
            </a:extLst>
          </p:cNvPr>
          <p:cNvPicPr>
            <a:picLocks noChangeAspect="1"/>
          </p:cNvPicPr>
          <p:nvPr/>
        </p:nvPicPr>
        <p:blipFill>
          <a:blip r:embed="rId2"/>
          <a:stretch>
            <a:fillRect/>
          </a:stretch>
        </p:blipFill>
        <p:spPr>
          <a:xfrm>
            <a:off x="1447800" y="1447800"/>
            <a:ext cx="6300112" cy="4318000"/>
          </a:xfrm>
          <a:prstGeom prst="rect">
            <a:avLst/>
          </a:prstGeom>
        </p:spPr>
      </p:pic>
    </p:spTree>
    <p:extLst>
      <p:ext uri="{BB962C8B-B14F-4D97-AF65-F5344CB8AC3E}">
        <p14:creationId xmlns:p14="http://schemas.microsoft.com/office/powerpoint/2010/main" val="339107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31</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645024"/>
            <a:ext cx="7416800" cy="1815882"/>
          </a:xfrm>
          <a:prstGeom prst="rect">
            <a:avLst/>
          </a:prstGeom>
          <a:noFill/>
          <a:ln w="9525">
            <a:noFill/>
            <a:miter lim="800000"/>
            <a:headEnd/>
            <a:tailEnd/>
          </a:ln>
        </p:spPr>
        <p:txBody>
          <a:bodyPr>
            <a:spAutoFit/>
          </a:bodyPr>
          <a:lstStyle/>
          <a:p>
            <a:r>
              <a:rPr lang="zh-CN" altLang="en-US" sz="1600" dirty="0"/>
              <a:t>徐高博士是中银国际证券总裁助理兼首席经济学家，北京大学国家发展研究院兼职教授。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sz="1600" dirty="0"/>
              <a:t>《</a:t>
            </a:r>
            <a:r>
              <a:rPr lang="zh-CN" altLang="en-US" sz="1600" dirty="0"/>
              <a:t>宏观经济学二十五讲：中国视角</a:t>
            </a:r>
            <a:r>
              <a:rPr lang="en-US" altLang="zh-CN" sz="1600" dirty="0"/>
              <a:t>》</a:t>
            </a:r>
            <a:r>
              <a:rPr lang="zh-CN" altLang="en-US" sz="1600" dirty="0"/>
              <a:t>和</a:t>
            </a:r>
            <a:r>
              <a:rPr lang="en-US" altLang="zh-CN" sz="1600" dirty="0"/>
              <a:t>《</a:t>
            </a:r>
            <a:r>
              <a:rPr lang="zh-CN" altLang="en-US" sz="1600" dirty="0"/>
              <a:t>金融经济学二十五讲</a:t>
            </a:r>
            <a:r>
              <a:rPr lang="en-US" altLang="zh-CN" sz="1600" dirty="0"/>
              <a:t>》</a:t>
            </a:r>
            <a:r>
              <a:rPr lang="zh-CN" altLang="en-US" sz="1600" dirty="0"/>
              <a:t>两本畅销的经济学教科书。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093B0-2269-4CFA-AB22-56708A938D32}"/>
              </a:ext>
            </a:extLst>
          </p:cNvPr>
          <p:cNvSpPr>
            <a:spLocks noGrp="1"/>
          </p:cNvSpPr>
          <p:nvPr>
            <p:ph type="title"/>
          </p:nvPr>
        </p:nvSpPr>
        <p:spPr/>
        <p:txBody>
          <a:bodyPr/>
          <a:lstStyle/>
          <a:p>
            <a:r>
              <a:rPr lang="zh-CN" altLang="en-US" dirty="0"/>
              <a:t>国际收支危机</a:t>
            </a:r>
          </a:p>
        </p:txBody>
      </p:sp>
      <p:sp>
        <p:nvSpPr>
          <p:cNvPr id="3" name="内容占位符 2">
            <a:extLst>
              <a:ext uri="{FF2B5EF4-FFF2-40B4-BE49-F238E27FC236}">
                <a16:creationId xmlns:a16="http://schemas.microsoft.com/office/drawing/2014/main" id="{502B0AFD-6B30-47EC-80DE-A3846DDD5429}"/>
              </a:ext>
            </a:extLst>
          </p:cNvPr>
          <p:cNvSpPr>
            <a:spLocks noGrp="1"/>
          </p:cNvSpPr>
          <p:nvPr>
            <p:ph idx="1"/>
          </p:nvPr>
        </p:nvSpPr>
        <p:spPr/>
        <p:txBody>
          <a:bodyPr/>
          <a:lstStyle/>
          <a:p>
            <a:endParaRPr lang="en-US" altLang="zh-CN" dirty="0"/>
          </a:p>
          <a:p>
            <a:r>
              <a:rPr lang="zh-CN" altLang="en-US" dirty="0"/>
              <a:t>国际收支危机（</a:t>
            </a:r>
            <a:r>
              <a:rPr lang="en-US" altLang="zh-CN" dirty="0"/>
              <a:t>Balance of Payment Crisis</a:t>
            </a:r>
            <a:r>
              <a:rPr lang="zh-CN" altLang="en-US" dirty="0"/>
              <a:t>）：经济体因无法偿付其外债而产生的经济和金融危机</a:t>
            </a:r>
            <a:endParaRPr lang="en-US" altLang="zh-CN" dirty="0"/>
          </a:p>
          <a:p>
            <a:pPr lvl="1"/>
            <a:r>
              <a:rPr lang="zh-CN" altLang="en-US" dirty="0"/>
              <a:t>产生于持续的经常账户逆差而带来的大量外债</a:t>
            </a:r>
            <a:endParaRPr lang="en-US" altLang="zh-CN" dirty="0"/>
          </a:p>
          <a:p>
            <a:pPr lvl="1"/>
            <a:r>
              <a:rPr lang="zh-CN" altLang="en-US" dirty="0"/>
              <a:t>资本流入的“突然终止”（</a:t>
            </a:r>
            <a:r>
              <a:rPr lang="en-US" altLang="zh-CN" dirty="0"/>
              <a:t>Sudden Stop</a:t>
            </a:r>
            <a:r>
              <a:rPr lang="zh-CN" altLang="en-US" dirty="0"/>
              <a:t>）让国内债务资金乱断裂，国内爆发经济危机</a:t>
            </a:r>
          </a:p>
          <a:p>
            <a:pPr lvl="1"/>
            <a:r>
              <a:rPr lang="zh-CN" altLang="en-US" dirty="0"/>
              <a:t>本币会因国际收支危机的爆发而快速大幅贬值</a:t>
            </a:r>
            <a:r>
              <a:rPr lang="en-US" altLang="zh-CN" dirty="0"/>
              <a:t>——</a:t>
            </a:r>
            <a:r>
              <a:rPr lang="zh-CN" altLang="en-US" dirty="0"/>
              <a:t>国际收支危机因而又被称为“货币危机”（</a:t>
            </a:r>
            <a:r>
              <a:rPr lang="en-US" altLang="zh-CN" dirty="0"/>
              <a:t>Currency Crisis</a:t>
            </a:r>
            <a:r>
              <a:rPr lang="zh-CN" altLang="en-US" dirty="0"/>
              <a:t>）</a:t>
            </a:r>
            <a:endParaRPr lang="en-US" altLang="zh-CN" dirty="0"/>
          </a:p>
          <a:p>
            <a:pPr lvl="1"/>
            <a:r>
              <a:rPr lang="zh-CN" altLang="en-US" dirty="0"/>
              <a:t>国际收支危机的爆发会让本国投资大幅萎缩，经济增长大幅下滑</a:t>
            </a:r>
            <a:endParaRPr lang="en-US" altLang="zh-CN" dirty="0"/>
          </a:p>
          <a:p>
            <a:pPr lvl="1"/>
            <a:r>
              <a:rPr lang="zh-CN" altLang="en-US" dirty="0"/>
              <a:t>除美国之外，经常账户逆差国都面临着国际收支危机的约束</a:t>
            </a:r>
            <a:endParaRPr lang="en-US" altLang="zh-CN" dirty="0"/>
          </a:p>
          <a:p>
            <a:endParaRPr lang="en-US" altLang="zh-CN" dirty="0"/>
          </a:p>
        </p:txBody>
      </p:sp>
      <p:sp>
        <p:nvSpPr>
          <p:cNvPr id="4" name="灯片编号占位符 3">
            <a:extLst>
              <a:ext uri="{FF2B5EF4-FFF2-40B4-BE49-F238E27FC236}">
                <a16:creationId xmlns:a16="http://schemas.microsoft.com/office/drawing/2014/main" id="{9CCC79ED-7DED-4922-93F4-42BF0C124C06}"/>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spTree>
    <p:extLst>
      <p:ext uri="{BB962C8B-B14F-4D97-AF65-F5344CB8AC3E}">
        <p14:creationId xmlns:p14="http://schemas.microsoft.com/office/powerpoint/2010/main" val="256059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en-US" altLang="zh-CN" dirty="0"/>
              <a:t>1997</a:t>
            </a:r>
            <a:r>
              <a:rPr lang="zh-CN" altLang="en-US" dirty="0"/>
              <a:t>年</a:t>
            </a:r>
            <a:r>
              <a:rPr lang="en-US" altLang="zh-CN" dirty="0"/>
              <a:t>7</a:t>
            </a:r>
            <a:r>
              <a:rPr lang="zh-CN" altLang="en-US" dirty="0"/>
              <a:t>月</a:t>
            </a:r>
            <a:r>
              <a:rPr lang="en-US" altLang="zh-CN" dirty="0"/>
              <a:t>2</a:t>
            </a:r>
            <a:r>
              <a:rPr lang="zh-CN" altLang="en-US" dirty="0"/>
              <a:t>日，泰铢对美元大幅贬值，揭开了亚洲金融危机的序幕</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5</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45C6E587-88FE-458D-B944-54242295845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98476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en-US" altLang="zh-CN" dirty="0"/>
              <a:t>1997</a:t>
            </a:r>
            <a:r>
              <a:rPr lang="zh-CN" altLang="en-US" dirty="0"/>
              <a:t>年的亚洲金融危机重创了东亚经济体</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6</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2" name="图片 1">
            <a:extLst>
              <a:ext uri="{FF2B5EF4-FFF2-40B4-BE49-F238E27FC236}">
                <a16:creationId xmlns:a16="http://schemas.microsoft.com/office/drawing/2014/main" id="{DDC1A1A8-0AAE-40FA-90F1-8D775F2DE80E}"/>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70768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en-US" altLang="zh-CN" dirty="0"/>
              <a:t>1997</a:t>
            </a:r>
            <a:r>
              <a:rPr lang="zh-CN" altLang="en-US" dirty="0"/>
              <a:t>年亚洲金融危机爆发后，大部分亚洲经济体的货币都相对美元大幅贬值</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7</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3" name="图片 2">
            <a:extLst>
              <a:ext uri="{FF2B5EF4-FFF2-40B4-BE49-F238E27FC236}">
                <a16:creationId xmlns:a16="http://schemas.microsoft.com/office/drawing/2014/main" id="{264A8784-EBB0-4A8A-B6DF-F690913317A5}"/>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0596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亚洲金融危机：泰国</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8</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IMF</a:t>
            </a:r>
            <a:endParaRPr lang="zh-CN" altLang="en-GB" sz="1000" dirty="0">
              <a:latin typeface="Frutiger 45 Light"/>
            </a:endParaRPr>
          </a:p>
        </p:txBody>
      </p:sp>
      <p:pic>
        <p:nvPicPr>
          <p:cNvPr id="3" name="图片 2">
            <a:extLst>
              <a:ext uri="{FF2B5EF4-FFF2-40B4-BE49-F238E27FC236}">
                <a16:creationId xmlns:a16="http://schemas.microsoft.com/office/drawing/2014/main" id="{83A5893B-3261-408C-B8F0-88027161606A}"/>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05537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7"/>
          <p:cNvSpPr>
            <a:spLocks noGrp="1"/>
          </p:cNvSpPr>
          <p:nvPr>
            <p:ph type="title"/>
          </p:nvPr>
        </p:nvSpPr>
        <p:spPr/>
        <p:txBody>
          <a:bodyPr/>
          <a:lstStyle/>
          <a:p>
            <a:r>
              <a:rPr lang="zh-CN" altLang="en-US" dirty="0"/>
              <a:t>亚洲金融危机：马来西亚</a:t>
            </a:r>
          </a:p>
        </p:txBody>
      </p:sp>
      <p:sp>
        <p:nvSpPr>
          <p:cNvPr id="7" name="灯片编号占位符 6"/>
          <p:cNvSpPr>
            <a:spLocks noGrp="1"/>
          </p:cNvSpPr>
          <p:nvPr>
            <p:ph type="sldNum" sz="quarter" idx="12"/>
          </p:nvPr>
        </p:nvSpPr>
        <p:spPr/>
        <p:txBody>
          <a:bodyPr/>
          <a:lstStyle/>
          <a:p>
            <a:pPr>
              <a:defRPr/>
            </a:pPr>
            <a:fld id="{A0166D1A-4359-4D25-A989-7EEA4763AF76}" type="slidenum">
              <a:rPr lang="zh-CN" altLang="en-US" smtClean="0"/>
              <a:pPr>
                <a:defRPr/>
              </a:pPr>
              <a:t>9</a:t>
            </a:fld>
            <a:endParaRPr lang="zh-CN" altLang="en-US"/>
          </a:p>
        </p:txBody>
      </p:sp>
      <p:sp>
        <p:nvSpPr>
          <p:cNvPr id="471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3" name="图片 2">
            <a:extLst>
              <a:ext uri="{FF2B5EF4-FFF2-40B4-BE49-F238E27FC236}">
                <a16:creationId xmlns:a16="http://schemas.microsoft.com/office/drawing/2014/main" id="{0B100992-DAEC-42CE-9FFE-C8AB23A0B8B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1515078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TotalTime>
  <Words>947</Words>
  <Application>Microsoft Office PowerPoint</Application>
  <PresentationFormat>全屏显示(4:3)</PresentationFormat>
  <Paragraphs>124</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Frutiger 45 Light</vt:lpstr>
      <vt:lpstr>黑体</vt:lpstr>
      <vt:lpstr>楷体_GB2312</vt:lpstr>
      <vt:lpstr>宋体</vt:lpstr>
      <vt:lpstr>arial</vt:lpstr>
      <vt:lpstr>arial</vt:lpstr>
      <vt:lpstr>Calibri</vt:lpstr>
      <vt:lpstr>Times New Roman</vt:lpstr>
      <vt:lpstr>Wingdings</vt:lpstr>
      <vt:lpstr>Office 主题</vt:lpstr>
      <vt:lpstr>第七讲  外部失衡与经济危机 《宏观经济学二十五讲：中国视角》第11讲</vt:lpstr>
      <vt:lpstr>议程</vt:lpstr>
      <vt:lpstr>经常账户的两种解读</vt:lpstr>
      <vt:lpstr>国际收支危机</vt:lpstr>
      <vt:lpstr>1997年7月2日，泰铢对美元大幅贬值，揭开了亚洲金融危机的序幕</vt:lpstr>
      <vt:lpstr>1997年的亚洲金融危机重创了东亚经济体</vt:lpstr>
      <vt:lpstr>1997年亚洲金融危机爆发后，大部分亚洲经济体的货币都相对美元大幅贬值</vt:lpstr>
      <vt:lpstr>亚洲金融危机：泰国</vt:lpstr>
      <vt:lpstr>亚洲金融危机：马来西亚</vt:lpstr>
      <vt:lpstr>亚洲金融危机：韩国</vt:lpstr>
      <vt:lpstr>亚洲金融危机：印度尼西亚</vt:lpstr>
      <vt:lpstr>中国大陆与中国香港的汇率在亚洲金融危机中保持稳定</vt:lpstr>
      <vt:lpstr>亚洲金融危机前中国大陆的经常账户盈余是大陆和香港应对亚洲金融危机冲击的后盾</vt:lpstr>
      <vt:lpstr>中国会像巴西和阿根廷那样落入“中等收入陷阱”吗？</vt:lpstr>
      <vt:lpstr>巴西与阿根廷经常性地会出现经常账户逆差，以及经常账户逆差带来的国际收支危机</vt:lpstr>
      <vt:lpstr>巴西、阿根廷落入“中等收入陷阱”的核心原因是它们国内的储蓄不足；中国不会重蹈其覆辙</vt:lpstr>
      <vt:lpstr>2011年欧元区爆发了“欧债危机”，“欧洲边缘国家”国债收益率大幅飙升</vt:lpstr>
      <vt:lpstr> 什么让“欧洲边缘国家”如此特殊？不是国债的数量</vt:lpstr>
      <vt:lpstr>经常账户的赤字才是“欧洲边缘国家”的共性</vt:lpstr>
      <vt:lpstr>欧元区成立之后，欧元区内部呈现出了愈演愈烈的失衡格局</vt:lpstr>
      <vt:lpstr>从欧元区成立到次贷危机，德国相对欧元区边缘国家的劳动力成本优势日渐明显</vt:lpstr>
      <vt:lpstr>欧央行为什么这么重要?欧央行结算账户下隐藏了欧元区内部跨境转移支付</vt:lpstr>
      <vt:lpstr>小结： 在国家间失衡的框架下才能透彻理解“欧债危机”</vt:lpstr>
      <vt:lpstr>议程</vt:lpstr>
      <vt:lpstr>全球外汇储备的绝大部分是美元资产</vt:lpstr>
      <vt:lpstr>因为美国是世界主要储备货币发行国，所以过去十几年只有美国持续大量积累经常账户逆差</vt:lpstr>
      <vt:lpstr>次贷危机是全球失衡从扩张转向收缩的分水岭</vt:lpstr>
      <vt:lpstr>全球失衡背后是全球资本流动的链条： 顺差国的储蓄流向逆差国（主要是美国）</vt:lpstr>
      <vt:lpstr>次贷危机终结了美国的加杠杆，令全球失衡剧烈收缩，从而打击了全球总需求和经济增长</vt:lpstr>
      <vt:lpstr>全球失衡的收缩打击了我国的外需，令我国经济面临沉重下行压力</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Administrator</cp:lastModifiedBy>
  <cp:revision>1653</cp:revision>
  <dcterms:created xsi:type="dcterms:W3CDTF">2011-05-10T08:48:38Z</dcterms:created>
  <dcterms:modified xsi:type="dcterms:W3CDTF">2019-11-02T13:09:50Z</dcterms:modified>
</cp:coreProperties>
</file>