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382" r:id="rId2"/>
    <p:sldId id="991" r:id="rId3"/>
    <p:sldId id="1037" r:id="rId4"/>
    <p:sldId id="1038" r:id="rId5"/>
    <p:sldId id="1039" r:id="rId6"/>
    <p:sldId id="1040" r:id="rId7"/>
    <p:sldId id="2321" r:id="rId8"/>
    <p:sldId id="1041" r:id="rId9"/>
    <p:sldId id="2317" r:id="rId10"/>
    <p:sldId id="2319" r:id="rId11"/>
    <p:sldId id="1042" r:id="rId12"/>
    <p:sldId id="2323" r:id="rId13"/>
    <p:sldId id="2324" r:id="rId14"/>
    <p:sldId id="2314" r:id="rId15"/>
    <p:sldId id="2318" r:id="rId16"/>
    <p:sldId id="2327" r:id="rId17"/>
    <p:sldId id="2328" r:id="rId18"/>
    <p:sldId id="2325" r:id="rId19"/>
    <p:sldId id="2331" r:id="rId20"/>
    <p:sldId id="2320" r:id="rId21"/>
    <p:sldId id="2330" r:id="rId22"/>
    <p:sldId id="2021" r:id="rId23"/>
    <p:sldId id="2333" r:id="rId24"/>
    <p:sldId id="2322" r:id="rId25"/>
    <p:sldId id="2302" r:id="rId26"/>
    <p:sldId id="2332" r:id="rId27"/>
    <p:sldId id="1036" r:id="rId28"/>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0033"/>
    <a:srgbClr val="A7001D"/>
    <a:srgbClr val="E9ADAB"/>
    <a:srgbClr val="800000"/>
    <a:srgbClr val="660033"/>
    <a:srgbClr val="660066"/>
    <a:srgbClr val="CC99FF"/>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1" autoAdjust="0"/>
    <p:restoredTop sz="94660"/>
  </p:normalViewPr>
  <p:slideViewPr>
    <p:cSldViewPr>
      <p:cViewPr varScale="1">
        <p:scale>
          <a:sx n="62" d="100"/>
          <a:sy n="62" d="100"/>
        </p:scale>
        <p:origin x="68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813" cy="495300"/>
          </a:xfrm>
          <a:prstGeom prst="rect">
            <a:avLst/>
          </a:prstGeom>
        </p:spPr>
        <p:txBody>
          <a:bodyPr vert="horz" lIns="95568" tIns="47784" rIns="95568" bIns="47784" rtlCol="0"/>
          <a:lstStyle>
            <a:lvl1pPr algn="l">
              <a:defRPr sz="1300">
                <a:latin typeface="Arial" pitchFamily="34" charset="0"/>
              </a:defRPr>
            </a:lvl1pPr>
          </a:lstStyle>
          <a:p>
            <a:pPr>
              <a:defRPr/>
            </a:pPr>
            <a:endParaRPr lang="zh-CN" altLang="en-US"/>
          </a:p>
        </p:txBody>
      </p:sp>
      <p:sp>
        <p:nvSpPr>
          <p:cNvPr id="3" name="日期占位符 2"/>
          <p:cNvSpPr>
            <a:spLocks noGrp="1"/>
          </p:cNvSpPr>
          <p:nvPr>
            <p:ph type="dt" sz="quarter" idx="1"/>
          </p:nvPr>
        </p:nvSpPr>
        <p:spPr>
          <a:xfrm>
            <a:off x="3851275" y="0"/>
            <a:ext cx="2944813" cy="495300"/>
          </a:xfrm>
          <a:prstGeom prst="rect">
            <a:avLst/>
          </a:prstGeom>
        </p:spPr>
        <p:txBody>
          <a:bodyPr vert="horz" lIns="95568" tIns="47784" rIns="95568" bIns="47784" rtlCol="0"/>
          <a:lstStyle>
            <a:lvl1pPr algn="r">
              <a:defRPr sz="1300">
                <a:latin typeface="Arial" pitchFamily="34" charset="0"/>
              </a:defRPr>
            </a:lvl1pPr>
          </a:lstStyle>
          <a:p>
            <a:pPr>
              <a:defRPr/>
            </a:pPr>
            <a:fld id="{06B6F58D-1BB5-4308-B4DD-6C0FC118133A}" type="datetimeFigureOut">
              <a:rPr lang="zh-CN" altLang="en-US"/>
              <a:pPr>
                <a:defRPr/>
              </a:pPr>
              <a:t>2019/12/22</a:t>
            </a:fld>
            <a:endParaRPr lang="zh-CN" altLang="en-US"/>
          </a:p>
        </p:txBody>
      </p:sp>
      <p:sp>
        <p:nvSpPr>
          <p:cNvPr id="4" name="页脚占位符 3"/>
          <p:cNvSpPr>
            <a:spLocks noGrp="1"/>
          </p:cNvSpPr>
          <p:nvPr>
            <p:ph type="ftr" sz="quarter" idx="2"/>
          </p:nvPr>
        </p:nvSpPr>
        <p:spPr>
          <a:xfrm>
            <a:off x="0" y="9431338"/>
            <a:ext cx="2944813" cy="495300"/>
          </a:xfrm>
          <a:prstGeom prst="rect">
            <a:avLst/>
          </a:prstGeom>
        </p:spPr>
        <p:txBody>
          <a:bodyPr vert="horz" lIns="95568" tIns="47784" rIns="95568" bIns="47784" rtlCol="0" anchor="b"/>
          <a:lstStyle>
            <a:lvl1pPr algn="l">
              <a:defRPr sz="1300">
                <a:latin typeface="Arial" pitchFamily="34" charset="0"/>
              </a:defRPr>
            </a:lvl1pPr>
          </a:lstStyle>
          <a:p>
            <a:pPr>
              <a:defRPr/>
            </a:pPr>
            <a:endParaRPr lang="zh-CN" altLang="en-US"/>
          </a:p>
        </p:txBody>
      </p:sp>
      <p:sp>
        <p:nvSpPr>
          <p:cNvPr id="5" name="灯片编号占位符 4"/>
          <p:cNvSpPr>
            <a:spLocks noGrp="1"/>
          </p:cNvSpPr>
          <p:nvPr>
            <p:ph type="sldNum" sz="quarter" idx="3"/>
          </p:nvPr>
        </p:nvSpPr>
        <p:spPr>
          <a:xfrm>
            <a:off x="3851275" y="9431338"/>
            <a:ext cx="2944813" cy="495300"/>
          </a:xfrm>
          <a:prstGeom prst="rect">
            <a:avLst/>
          </a:prstGeom>
        </p:spPr>
        <p:txBody>
          <a:bodyPr vert="horz" lIns="95568" tIns="47784" rIns="95568" bIns="47784" rtlCol="0" anchor="b"/>
          <a:lstStyle>
            <a:lvl1pPr algn="r">
              <a:defRPr sz="1300">
                <a:latin typeface="Arial" pitchFamily="34" charset="0"/>
              </a:defRPr>
            </a:lvl1pPr>
          </a:lstStyle>
          <a:p>
            <a:pPr>
              <a:defRPr/>
            </a:pPr>
            <a:fld id="{C530320A-D8DC-4FBF-B2E0-1088B3E9D69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813" cy="495300"/>
          </a:xfrm>
          <a:prstGeom prst="rect">
            <a:avLst/>
          </a:prstGeom>
        </p:spPr>
        <p:txBody>
          <a:bodyPr vert="horz" lIns="95568" tIns="47784" rIns="95568" bIns="4778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3851275" y="0"/>
            <a:ext cx="2944813" cy="495300"/>
          </a:xfrm>
          <a:prstGeom prst="rect">
            <a:avLst/>
          </a:prstGeom>
        </p:spPr>
        <p:txBody>
          <a:bodyPr vert="horz" lIns="95568" tIns="47784" rIns="95568" bIns="47784" rtlCol="0"/>
          <a:lstStyle>
            <a:lvl1pPr algn="r" fontAlgn="auto">
              <a:spcBef>
                <a:spcPts val="0"/>
              </a:spcBef>
              <a:spcAft>
                <a:spcPts val="0"/>
              </a:spcAft>
              <a:defRPr sz="1300">
                <a:latin typeface="+mn-lt"/>
                <a:ea typeface="+mn-ea"/>
              </a:defRPr>
            </a:lvl1pPr>
          </a:lstStyle>
          <a:p>
            <a:pPr>
              <a:defRPr/>
            </a:pPr>
            <a:fld id="{FC5AFA0E-7F78-4574-9524-75194415ADA9}" type="datetimeFigureOut">
              <a:rPr lang="zh-CN" altLang="en-US"/>
              <a:pPr>
                <a:defRPr/>
              </a:pPr>
              <a:t>2019/12/22</a:t>
            </a:fld>
            <a:endParaRPr lang="zh-CN" altLang="en-US"/>
          </a:p>
        </p:txBody>
      </p:sp>
      <p:sp>
        <p:nvSpPr>
          <p:cNvPr id="4" name="幻灯片图像占位符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5568" tIns="47784" rIns="95568" bIns="47784" rtlCol="0" anchor="ctr"/>
          <a:lstStyle/>
          <a:p>
            <a:pPr lvl="0"/>
            <a:endParaRPr lang="zh-CN" altLang="en-US" noProof="0"/>
          </a:p>
        </p:txBody>
      </p:sp>
      <p:sp>
        <p:nvSpPr>
          <p:cNvPr id="5" name="备注占位符 4"/>
          <p:cNvSpPr>
            <a:spLocks noGrp="1"/>
          </p:cNvSpPr>
          <p:nvPr>
            <p:ph type="body" sz="quarter" idx="3"/>
          </p:nvPr>
        </p:nvSpPr>
        <p:spPr>
          <a:xfrm>
            <a:off x="681038" y="4714875"/>
            <a:ext cx="5437187" cy="4467225"/>
          </a:xfrm>
          <a:prstGeom prst="rect">
            <a:avLst/>
          </a:prstGeom>
        </p:spPr>
        <p:txBody>
          <a:bodyPr vert="horz" lIns="95568" tIns="47784" rIns="95568" bIns="47784"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31338"/>
            <a:ext cx="2944813" cy="495300"/>
          </a:xfrm>
          <a:prstGeom prst="rect">
            <a:avLst/>
          </a:prstGeom>
        </p:spPr>
        <p:txBody>
          <a:bodyPr vert="horz" lIns="95568" tIns="47784" rIns="95568" bIns="4778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51275" y="9431338"/>
            <a:ext cx="2944813" cy="495300"/>
          </a:xfrm>
          <a:prstGeom prst="rect">
            <a:avLst/>
          </a:prstGeom>
        </p:spPr>
        <p:txBody>
          <a:bodyPr vert="horz" lIns="95568" tIns="47784" rIns="95568" bIns="47784" rtlCol="0" anchor="b"/>
          <a:lstStyle>
            <a:lvl1pPr algn="r" fontAlgn="auto">
              <a:spcBef>
                <a:spcPts val="0"/>
              </a:spcBef>
              <a:spcAft>
                <a:spcPts val="0"/>
              </a:spcAft>
              <a:defRPr sz="1300">
                <a:latin typeface="+mn-lt"/>
                <a:ea typeface="+mn-ea"/>
              </a:defRPr>
            </a:lvl1pPr>
          </a:lstStyle>
          <a:p>
            <a:pPr>
              <a:defRPr/>
            </a:pPr>
            <a:fld id="{07DECCF1-2EC0-46C0-963C-8EB7ABF184E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4"/>
          <p:cNvSpPr/>
          <p:nvPr userDrawn="1"/>
        </p:nvSpPr>
        <p:spPr>
          <a:xfrm>
            <a:off x="0" y="1785938"/>
            <a:ext cx="9144000" cy="3786187"/>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6" name="直接连接符 5"/>
          <p:cNvCxnSpPr/>
          <p:nvPr userDrawn="1"/>
        </p:nvCxnSpPr>
        <p:spPr>
          <a:xfrm>
            <a:off x="395536" y="3429000"/>
            <a:ext cx="8358187"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428596" y="2000240"/>
            <a:ext cx="7858180" cy="928694"/>
          </a:xfrm>
        </p:spPr>
        <p:txBody>
          <a:bodyPr>
            <a:normAutofit/>
          </a:bodyPr>
          <a:lstStyle>
            <a:lvl1pPr algn="l">
              <a:defRPr sz="3000">
                <a:solidFill>
                  <a:schemeClr val="bg1"/>
                </a:solidFill>
              </a:defRPr>
            </a:lvl1pPr>
          </a:lstStyle>
          <a:p>
            <a:r>
              <a:rPr lang="zh-CN" altLang="en-US" dirty="0"/>
              <a:t>单击此处编辑母版标题样式</a:t>
            </a:r>
          </a:p>
        </p:txBody>
      </p:sp>
      <p:sp>
        <p:nvSpPr>
          <p:cNvPr id="3" name="副标题 2"/>
          <p:cNvSpPr>
            <a:spLocks noGrp="1"/>
          </p:cNvSpPr>
          <p:nvPr>
            <p:ph type="subTitle" idx="1"/>
          </p:nvPr>
        </p:nvSpPr>
        <p:spPr>
          <a:xfrm>
            <a:off x="467544" y="3717032"/>
            <a:ext cx="7929618" cy="121444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8" name="日期占位符 3"/>
          <p:cNvSpPr>
            <a:spLocks noGrp="1"/>
          </p:cNvSpPr>
          <p:nvPr>
            <p:ph type="dt" sz="half" idx="10"/>
          </p:nvPr>
        </p:nvSpPr>
        <p:spPr/>
        <p:txBody>
          <a:bodyPr/>
          <a:lstStyle>
            <a:lvl1pPr>
              <a:defRPr/>
            </a:lvl1pPr>
          </a:lstStyle>
          <a:p>
            <a:pPr>
              <a:defRPr/>
            </a:pPr>
            <a:fld id="{7CA95D5C-2370-4E2E-9E18-64208CBF73D1}" type="datetime1">
              <a:rPr lang="zh-CN" altLang="en-US"/>
              <a:pPr>
                <a:defRPr/>
              </a:pPr>
              <a:t>2019/12/22</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F08B0920-9331-44B4-A71B-D61424E00FAD}" type="slidenum">
              <a:rPr lang="zh-CN" altLang="en-US"/>
              <a:pPr>
                <a:defRPr/>
              </a:pPr>
              <a:t>‹#›</a:t>
            </a:fld>
            <a:endParaRPr lang="zh-CN" altLang="en-US"/>
          </a:p>
        </p:txBody>
      </p:sp>
      <p:sp>
        <p:nvSpPr>
          <p:cNvPr id="11" name="TextBox 10"/>
          <p:cNvSpPr txBox="1"/>
          <p:nvPr userDrawn="1"/>
        </p:nvSpPr>
        <p:spPr>
          <a:xfrm>
            <a:off x="571472" y="742874"/>
            <a:ext cx="5715040" cy="400110"/>
          </a:xfrm>
          <a:prstGeom prst="rect">
            <a:avLst/>
          </a:prstGeom>
          <a:noFill/>
        </p:spPr>
        <p:txBody>
          <a:bodyPr wrap="square" rtlCol="0">
            <a:spAutoFit/>
          </a:bodyPr>
          <a:lstStyle/>
          <a:p>
            <a:r>
              <a:rPr lang="zh-CN" altLang="en-US" sz="2000" b="1" dirty="0">
                <a:solidFill>
                  <a:srgbClr val="990033"/>
                </a:solidFill>
                <a:latin typeface="+mn-ea"/>
                <a:ea typeface="+mn-ea"/>
              </a:rPr>
              <a:t>中国经济专题</a:t>
            </a:r>
            <a:r>
              <a:rPr lang="en-US" altLang="zh-CN" sz="2000" b="1" dirty="0">
                <a:solidFill>
                  <a:srgbClr val="990033"/>
                </a:solidFill>
                <a:latin typeface="+mn-ea"/>
                <a:ea typeface="+mn-ea"/>
              </a:rPr>
              <a:t>——2019</a:t>
            </a:r>
            <a:r>
              <a:rPr lang="zh-CN" altLang="en-US" sz="2000" b="1" dirty="0">
                <a:solidFill>
                  <a:srgbClr val="990033"/>
                </a:solidFill>
                <a:latin typeface="+mn-ea"/>
                <a:ea typeface="+mn-ea"/>
              </a:rPr>
              <a:t>秋北大国发院双学位课程</a:t>
            </a:r>
            <a:endParaRPr lang="en-US" altLang="zh-CN" sz="2000" b="1" dirty="0">
              <a:solidFill>
                <a:srgbClr val="990033"/>
              </a:solidFill>
              <a:latin typeface="+mn-ea"/>
              <a:ea typeface="+mn-ea"/>
            </a:endParaRPr>
          </a:p>
        </p:txBody>
      </p:sp>
      <p:pic>
        <p:nvPicPr>
          <p:cNvPr id="1026" name="CAD72016-337B-4FA5-A27B-225094BCEFF3" descr="CCD92320-4996-4281-9F88-FD4588A778DD"/>
          <p:cNvPicPr>
            <a:picLocks noChangeAspect="1" noChangeArrowheads="1"/>
          </p:cNvPicPr>
          <p:nvPr userDrawn="1"/>
        </p:nvPicPr>
        <p:blipFill>
          <a:blip r:embed="rId2"/>
          <a:srcRect/>
          <a:stretch>
            <a:fillRect/>
          </a:stretch>
        </p:blipFill>
        <p:spPr bwMode="auto">
          <a:xfrm>
            <a:off x="5786446" y="5857892"/>
            <a:ext cx="3025957" cy="642942"/>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baseline="0">
                <a:latin typeface="Arial" pitchFamily="34" charset="0"/>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a:xfrm>
            <a:off x="928662" y="1357298"/>
            <a:ext cx="7786687" cy="4714875"/>
          </a:xfrm>
        </p:spPr>
        <p:txBody>
          <a:bodyPr/>
          <a:lstStyle>
            <a:lvl1pPr>
              <a:spcBef>
                <a:spcPts val="1800"/>
              </a:spcBef>
              <a:defRPr sz="1800" baseline="0">
                <a:solidFill>
                  <a:schemeClr val="tx1"/>
                </a:solidFill>
                <a:latin typeface="Arial" pitchFamily="34" charset="0"/>
                <a:ea typeface="宋体" pitchFamily="2" charset="-122"/>
              </a:defRPr>
            </a:lvl1pPr>
            <a:lvl2pPr>
              <a:defRPr sz="1600" baseline="0">
                <a:ea typeface="宋体" pitchFamily="2" charset="-122"/>
              </a:defRPr>
            </a:lvl2pPr>
            <a:lvl3pPr>
              <a:defRPr sz="1600" baseline="0">
                <a:ea typeface="宋体" pitchFamily="2" charset="-122"/>
              </a:defRPr>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7BD23E72-E273-4284-868A-4643E3253FD1}" type="datetime1">
              <a:rPr lang="zh-CN" altLang="en-US"/>
              <a:pPr>
                <a:defRPr/>
              </a:pPr>
              <a:t>2019/12/22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F4C29A2-310B-4614-9E82-82EDFD340A49}"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2910" y="1643050"/>
            <a:ext cx="4038600" cy="4525963"/>
          </a:xfrm>
        </p:spPr>
        <p:txBody>
          <a:bodyPr/>
          <a:lstStyle>
            <a:lvl1pPr>
              <a:defRPr sz="1800">
                <a:solidFill>
                  <a:schemeClr val="tx1"/>
                </a:solidFill>
              </a:defRPr>
            </a:lvl1pPr>
            <a:lvl2pPr>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786314" y="1643050"/>
            <a:ext cx="4038600" cy="4525963"/>
          </a:xfrm>
        </p:spPr>
        <p:txBody>
          <a:bodyPr/>
          <a:lstStyle>
            <a:lvl1pPr>
              <a:defRPr sz="1800">
                <a:solidFill>
                  <a:schemeClr val="tx1"/>
                </a:solidFill>
              </a:defRPr>
            </a:lvl1pPr>
            <a:lvl2pPr>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B29C1F07-A685-436B-AEAD-190B67CB340D}" type="datetime1">
              <a:rPr lang="zh-CN" altLang="en-US"/>
              <a:pPr>
                <a:defRPr/>
              </a:pPr>
              <a:t>2019/12/22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D339228-A952-4448-8F87-FF29D71BA6D0}"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vl1pPr>
          </a:lstStyle>
          <a:p>
            <a:r>
              <a:rPr lang="zh-CN" altLang="en-US"/>
              <a:t>单击此处编辑母版标题样式</a:t>
            </a:r>
          </a:p>
        </p:txBody>
      </p:sp>
      <p:sp>
        <p:nvSpPr>
          <p:cNvPr id="3" name="文本占位符 2"/>
          <p:cNvSpPr>
            <a:spLocks noGrp="1"/>
          </p:cNvSpPr>
          <p:nvPr>
            <p:ph type="body" idx="1"/>
          </p:nvPr>
        </p:nvSpPr>
        <p:spPr>
          <a:xfrm>
            <a:off x="642910" y="1709118"/>
            <a:ext cx="4040188" cy="639762"/>
          </a:xfrm>
        </p:spPr>
        <p:txBody>
          <a:bodyPr anchor="ctr"/>
          <a:lstStyle>
            <a:lvl1pPr marL="0" indent="0" algn="ctr">
              <a:buNone/>
              <a:defRPr sz="1800" b="0" baseline="0">
                <a:solidFill>
                  <a:srgbClr val="990033"/>
                </a:solidFill>
                <a:latin typeface="黑体" panose="02010609060101010101" pitchFamily="49" charset="-122"/>
                <a:ea typeface="黑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5" name="文本占位符 4"/>
          <p:cNvSpPr>
            <a:spLocks noGrp="1"/>
          </p:cNvSpPr>
          <p:nvPr>
            <p:ph type="body" sz="quarter" idx="3"/>
          </p:nvPr>
        </p:nvSpPr>
        <p:spPr>
          <a:xfrm>
            <a:off x="4786314" y="1709118"/>
            <a:ext cx="4041775" cy="639762"/>
          </a:xfrm>
        </p:spPr>
        <p:txBody>
          <a:bodyPr anchor="ctr"/>
          <a:lstStyle>
            <a:lvl1pPr marL="0" indent="0" algn="ctr">
              <a:buNone/>
              <a:defRPr sz="1800" b="0" baseline="0">
                <a:solidFill>
                  <a:srgbClr val="990033"/>
                </a:solidFill>
                <a:latin typeface="黑体" panose="02010609060101010101" pitchFamily="49" charset="-122"/>
                <a:ea typeface="黑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日期占位符 3"/>
          <p:cNvSpPr>
            <a:spLocks noGrp="1"/>
          </p:cNvSpPr>
          <p:nvPr>
            <p:ph type="dt" sz="half" idx="10"/>
          </p:nvPr>
        </p:nvSpPr>
        <p:spPr/>
        <p:txBody>
          <a:bodyPr/>
          <a:lstStyle>
            <a:lvl1pPr>
              <a:defRPr/>
            </a:lvl1pPr>
          </a:lstStyle>
          <a:p>
            <a:pPr>
              <a:defRPr/>
            </a:pPr>
            <a:fld id="{A7353B86-13DB-42EF-AE9C-E989ADFDEA05}" type="datetime1">
              <a:rPr lang="zh-CN" altLang="en-US"/>
              <a:pPr>
                <a:defRPr/>
              </a:pPr>
              <a:t>2019/12/22</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5B8E48A5-2352-47BA-A112-0FE5146B45C2}"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6" name="内容占位符 2"/>
          <p:cNvSpPr>
            <a:spLocks noGrp="1"/>
          </p:cNvSpPr>
          <p:nvPr>
            <p:ph idx="1"/>
          </p:nvPr>
        </p:nvSpPr>
        <p:spPr>
          <a:xfrm>
            <a:off x="1187624" y="1700808"/>
            <a:ext cx="7272808" cy="3744417"/>
          </a:xfrm>
        </p:spPr>
        <p:txBody>
          <a:bodyPr/>
          <a:lstStyle>
            <a:lvl1pPr>
              <a:spcBef>
                <a:spcPts val="1800"/>
              </a:spcBef>
              <a:defRPr sz="2000" b="1">
                <a:solidFill>
                  <a:schemeClr val="tx1"/>
                </a:solidFill>
                <a:latin typeface="Times New Roman" pitchFamily="18" charset="0"/>
              </a:defRPr>
            </a:lvl1pPr>
            <a:lvl2pPr>
              <a:defRPr sz="1800" baseline="0">
                <a:latin typeface="Times New Roman" pitchFamily="18" charset="0"/>
              </a:defRPr>
            </a:lvl2pPr>
            <a:lvl3pPr>
              <a:defRPr sz="16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E57D4D0E-D6BB-49E9-9C78-3FDAC03551E1}" type="datetime1">
              <a:rPr lang="zh-CN" altLang="en-US"/>
              <a:pPr>
                <a:defRPr/>
              </a:pPr>
              <a:t>2019/12/22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6DE445D-538B-4B36-B97B-799D81D6965B}"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D70801A-4342-419A-BAD3-28ED5414F797}" type="datetime1">
              <a:rPr lang="zh-CN" altLang="en-US"/>
              <a:pPr>
                <a:defRPr/>
              </a:pPr>
              <a:t>2019/12/22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856D941-A598-454B-BA31-33CABC397138}" type="slidenum">
              <a:rPr lang="zh-CN" altLang="en-US"/>
              <a:pPr>
                <a:defRPr/>
              </a:pPr>
              <a:t>‹#›</a:t>
            </a:fld>
            <a:endParaRPr lang="zh-CN" altLang="en-US"/>
          </a:p>
        </p:txBody>
      </p:sp>
      <p:sp>
        <p:nvSpPr>
          <p:cNvPr id="5" name="标题 1">
            <a:extLst>
              <a:ext uri="{FF2B5EF4-FFF2-40B4-BE49-F238E27FC236}">
                <a16:creationId xmlns:a16="http://schemas.microsoft.com/office/drawing/2014/main" id="{3373B86F-9111-40AB-8DC0-A6EC32680A8A}"/>
              </a:ext>
            </a:extLst>
          </p:cNvPr>
          <p:cNvSpPr>
            <a:spLocks noGrp="1"/>
          </p:cNvSpPr>
          <p:nvPr>
            <p:ph type="title"/>
          </p:nvPr>
        </p:nvSpPr>
        <p:spPr>
          <a:xfrm>
            <a:off x="928688" y="0"/>
            <a:ext cx="7758112" cy="928688"/>
          </a:xfrm>
        </p:spPr>
        <p:txBody>
          <a:bodyPr/>
          <a:lstStyle/>
          <a:p>
            <a:r>
              <a:rPr lang="zh-CN" altLang="en-US" dirty="0"/>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50288" y="2136071"/>
            <a:ext cx="4040188" cy="639762"/>
          </a:xfrm>
        </p:spPr>
        <p:txBody>
          <a:bodyPr anchor="ctr"/>
          <a:lstStyle>
            <a:lvl1pPr marL="0" indent="0" algn="ctr">
              <a:buNone/>
              <a:defRPr sz="1800" b="1" baseline="0">
                <a:latin typeface="Times New Roman" pitchFamily="18" charset="0"/>
                <a:ea typeface="楷体_GB2312"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642910" y="2852936"/>
            <a:ext cx="4040188" cy="3312906"/>
          </a:xfrm>
        </p:spPr>
        <p:txBody>
          <a:bodyPr/>
          <a:lstStyle>
            <a:lvl1pPr>
              <a:defRPr sz="1600" baseline="0">
                <a:solidFill>
                  <a:schemeClr val="tx1"/>
                </a:solidFill>
                <a:latin typeface="Times New Roman" pitchFamily="18" charset="0"/>
                <a:ea typeface="楷体_GB2312" pitchFamily="49" charset="-122"/>
              </a:defRPr>
            </a:lvl1pPr>
            <a:lvl2pPr>
              <a:defRPr sz="1600" baseline="0">
                <a:latin typeface="Times New Roman" pitchFamily="18" charset="0"/>
              </a:defRPr>
            </a:lvl2pPr>
            <a:lvl3pPr>
              <a:defRPr sz="1800" baseline="0">
                <a:latin typeface="Times New Roman" pitchFamily="18" charset="0"/>
              </a:defRPr>
            </a:lvl3pPr>
            <a:lvl4pPr>
              <a:defRPr sz="1600" baseline="0">
                <a:latin typeface="Times New Roman" pitchFamily="18" charset="0"/>
              </a:defRPr>
            </a:lvl4pPr>
            <a:lvl5pPr>
              <a:defRPr sz="1600" baseline="0">
                <a:latin typeface="Times New Roman" pitchFamily="18" charset="0"/>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788024" y="2132856"/>
            <a:ext cx="4041775" cy="639762"/>
          </a:xfrm>
        </p:spPr>
        <p:txBody>
          <a:bodyPr anchor="ctr"/>
          <a:lstStyle>
            <a:lvl1pPr marL="0" indent="0" algn="ctr">
              <a:buNone/>
              <a:defRPr sz="1800" b="1" baseline="0">
                <a:latin typeface="Times New Roman" pitchFamily="18" charset="0"/>
                <a:ea typeface="楷体_GB2312"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4786314" y="2852936"/>
            <a:ext cx="4041775" cy="3312906"/>
          </a:xfrm>
        </p:spPr>
        <p:txBody>
          <a:bodyPr/>
          <a:lstStyle>
            <a:lvl1pPr>
              <a:defRPr sz="1600" baseline="0">
                <a:solidFill>
                  <a:schemeClr val="tx1"/>
                </a:solidFill>
                <a:latin typeface="Times New Roman" pitchFamily="18" charset="0"/>
                <a:ea typeface="楷体_GB2312" pitchFamily="49" charset="-122"/>
              </a:defRPr>
            </a:lvl1pPr>
            <a:lvl2pPr>
              <a:defRPr sz="1600" baseline="0">
                <a:latin typeface="Times New Roman" pitchFamily="18" charset="0"/>
              </a:defRPr>
            </a:lvl2pPr>
            <a:lvl3pPr>
              <a:defRPr sz="1800" baseline="0">
                <a:latin typeface="Times New Roman" pitchFamily="18" charset="0"/>
              </a:defRPr>
            </a:lvl3pPr>
            <a:lvl4pPr>
              <a:defRPr sz="1600" baseline="0">
                <a:latin typeface="Times New Roman" pitchFamily="18" charset="0"/>
              </a:defRPr>
            </a:lvl4pPr>
            <a:lvl5pPr>
              <a:defRPr sz="1600" baseline="0">
                <a:latin typeface="Times New Roman" pitchFamily="18" charset="0"/>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3"/>
          </p:nvPr>
        </p:nvSpPr>
        <p:spPr>
          <a:xfrm>
            <a:off x="909940" y="1108352"/>
            <a:ext cx="7786687" cy="808480"/>
          </a:xfrm>
        </p:spPr>
        <p:txBody>
          <a:bodyPr/>
          <a:lstStyle>
            <a:lvl1pPr marL="0" indent="0">
              <a:spcBef>
                <a:spcPts val="0"/>
              </a:spcBef>
              <a:buNone/>
              <a:defRPr lang="zh-CN" altLang="en-US" sz="1600" kern="1200" baseline="0" dirty="0" smtClean="0">
                <a:solidFill>
                  <a:schemeClr val="tx1"/>
                </a:solidFill>
                <a:latin typeface="Times New Roman" pitchFamily="18" charset="0"/>
                <a:ea typeface="楷体_GB2312" pitchFamily="49" charset="-122"/>
                <a:cs typeface="+mn-cs"/>
              </a:defRPr>
            </a:lvl1pPr>
            <a:lvl2pPr>
              <a:defRPr sz="1600"/>
            </a:lvl2pPr>
            <a:lvl3pPr>
              <a:defRPr sz="1600"/>
            </a:lvl3pPr>
            <a:lvl4pPr>
              <a:defRPr sz="1600"/>
            </a:lvl4pPr>
            <a:lvl5pPr>
              <a:defRPr sz="1600"/>
            </a:lvl5pPr>
          </a:lstStyle>
          <a:p>
            <a:pPr marL="342900" lvl="0" indent="-342900" algn="l" rtl="0" eaLnBrk="0" fontAlgn="base" hangingPunct="0">
              <a:spcBef>
                <a:spcPct val="20000"/>
              </a:spcBef>
              <a:spcAft>
                <a:spcPct val="0"/>
              </a:spcAft>
              <a:buSzPct val="75000"/>
              <a:buFont typeface="Wingdings" pitchFamily="2" charset="2"/>
              <a:buChar char="u"/>
            </a:pPr>
            <a:r>
              <a:rPr lang="zh-CN" altLang="en-US" dirty="0"/>
              <a:t>单击此处编辑母版文本样式</a:t>
            </a:r>
          </a:p>
        </p:txBody>
      </p:sp>
      <p:sp>
        <p:nvSpPr>
          <p:cNvPr id="8" name="日期占位符 3"/>
          <p:cNvSpPr>
            <a:spLocks noGrp="1"/>
          </p:cNvSpPr>
          <p:nvPr>
            <p:ph type="dt" sz="half" idx="14"/>
          </p:nvPr>
        </p:nvSpPr>
        <p:spPr/>
        <p:txBody>
          <a:bodyPr/>
          <a:lstStyle>
            <a:lvl1pPr>
              <a:defRPr/>
            </a:lvl1pPr>
          </a:lstStyle>
          <a:p>
            <a:pPr>
              <a:defRPr/>
            </a:pPr>
            <a:fld id="{79CE6FAA-8371-4E6A-B342-0D2C2F864C88}" type="datetime1">
              <a:rPr lang="zh-CN" altLang="en-US"/>
              <a:pPr>
                <a:defRPr/>
              </a:pPr>
              <a:t>2019/12/22</a:t>
            </a:fld>
            <a:endParaRPr lang="zh-CN" altLang="en-US"/>
          </a:p>
        </p:txBody>
      </p:sp>
      <p:sp>
        <p:nvSpPr>
          <p:cNvPr id="9" name="页脚占位符 4"/>
          <p:cNvSpPr>
            <a:spLocks noGrp="1"/>
          </p:cNvSpPr>
          <p:nvPr>
            <p:ph type="ftr" sz="quarter" idx="15"/>
          </p:nvPr>
        </p:nvSpPr>
        <p:spPr/>
        <p:txBody>
          <a:bodyPr/>
          <a:lstStyle>
            <a:lvl1pPr>
              <a:defRPr/>
            </a:lvl1pPr>
          </a:lstStyle>
          <a:p>
            <a:pPr>
              <a:defRPr/>
            </a:pPr>
            <a:endParaRPr lang="zh-CN" altLang="en-US"/>
          </a:p>
        </p:txBody>
      </p:sp>
      <p:sp>
        <p:nvSpPr>
          <p:cNvPr id="11" name="灯片编号占位符 5"/>
          <p:cNvSpPr>
            <a:spLocks noGrp="1"/>
          </p:cNvSpPr>
          <p:nvPr>
            <p:ph type="sldNum" sz="quarter" idx="16"/>
          </p:nvPr>
        </p:nvSpPr>
        <p:spPr/>
        <p:txBody>
          <a:bodyPr/>
          <a:lstStyle>
            <a:lvl1pPr>
              <a:defRPr/>
            </a:lvl1pPr>
          </a:lstStyle>
          <a:p>
            <a:pPr>
              <a:defRPr/>
            </a:pPr>
            <a:fld id="{9E816CB2-F0AF-4685-831F-1FA3FB8ADE07}"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20000" y="81118"/>
            <a:ext cx="7920000" cy="928800"/>
          </a:xfrm>
          <a:prstGeom prst="rect">
            <a:avLst/>
          </a:prstGeom>
        </p:spPr>
        <p:txBody>
          <a:bodyPr/>
          <a:lstStyle>
            <a:lvl1pPr>
              <a:defRPr baseline="0"/>
            </a:lvl1pPr>
          </a:lstStyle>
          <a:p>
            <a:r>
              <a:rPr lang="zh-CN" altLang="en-US"/>
              <a:t>单击此处编辑母版标题样式</a:t>
            </a:r>
            <a:endParaRPr lang="en-US" dirty="0"/>
          </a:p>
        </p:txBody>
      </p:sp>
      <p:sp>
        <p:nvSpPr>
          <p:cNvPr id="6" name="Slide Number Placeholder 5"/>
          <p:cNvSpPr>
            <a:spLocks noGrp="1"/>
          </p:cNvSpPr>
          <p:nvPr>
            <p:ph type="sldNum" sz="quarter" idx="12"/>
          </p:nvPr>
        </p:nvSpPr>
        <p:spPr>
          <a:xfrm>
            <a:off x="7925117" y="6550222"/>
            <a:ext cx="1049321" cy="304800"/>
          </a:xfrm>
        </p:spPr>
        <p:txBody>
          <a:bodyPr/>
          <a:lstStyle>
            <a:lvl1pPr>
              <a:defRPr>
                <a:solidFill>
                  <a:schemeClr val="bg1"/>
                </a:solidFill>
              </a:defRPr>
            </a:lvl1pPr>
          </a:lstStyle>
          <a:p>
            <a:fld id="{FC84A786-5DDA-426A-B75A-9F16080E01B1}" type="slidenum">
              <a:rPr lang="zh-CN" altLang="en-US" smtClean="0"/>
              <a:pPr/>
              <a:t>‹#›</a:t>
            </a:fld>
            <a:endParaRPr lang="zh-CN" altLang="en-US"/>
          </a:p>
        </p:txBody>
      </p:sp>
      <p:sp>
        <p:nvSpPr>
          <p:cNvPr id="4" name="Slide Number Placeholder 5">
            <a:extLst>
              <a:ext uri="{FF2B5EF4-FFF2-40B4-BE49-F238E27FC236}">
                <a16:creationId xmlns:a16="http://schemas.microsoft.com/office/drawing/2014/main" id="{DA6B526D-66DF-4FAC-BDE7-39DBC6AB3092}"/>
              </a:ext>
            </a:extLst>
          </p:cNvPr>
          <p:cNvSpPr txBox="1">
            <a:spLocks/>
          </p:cNvSpPr>
          <p:nvPr userDrawn="1"/>
        </p:nvSpPr>
        <p:spPr>
          <a:xfrm>
            <a:off x="4299339" y="6553768"/>
            <a:ext cx="1049321" cy="304800"/>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C84A786-5DDA-426A-B75A-9F16080E01B1}" type="slidenum">
              <a:rPr lang="zh-CN" altLang="en-US" smtClean="0"/>
              <a:pPr/>
              <a:t>‹#›</a:t>
            </a:fld>
            <a:endParaRPr lang="zh-CN" altLang="en-US"/>
          </a:p>
        </p:txBody>
      </p:sp>
    </p:spTree>
    <p:extLst>
      <p:ext uri="{BB962C8B-B14F-4D97-AF65-F5344CB8AC3E}">
        <p14:creationId xmlns:p14="http://schemas.microsoft.com/office/powerpoint/2010/main" val="1512164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vl1pPr>
          </a:lstStyle>
          <a:p>
            <a:r>
              <a:rPr lang="zh-CN" altLang="en-US"/>
              <a:t>单击此处编辑母版标题样式</a:t>
            </a:r>
          </a:p>
        </p:txBody>
      </p:sp>
      <p:sp>
        <p:nvSpPr>
          <p:cNvPr id="3" name="文本占位符 2"/>
          <p:cNvSpPr>
            <a:spLocks noGrp="1"/>
          </p:cNvSpPr>
          <p:nvPr>
            <p:ph type="body" idx="1"/>
          </p:nvPr>
        </p:nvSpPr>
        <p:spPr>
          <a:xfrm>
            <a:off x="642910" y="1500174"/>
            <a:ext cx="4040188" cy="639762"/>
          </a:xfrm>
        </p:spPr>
        <p:txBody>
          <a:bodyPr anchor="ctr"/>
          <a:lstStyle>
            <a:lvl1pPr marL="0" indent="0" algn="ctr">
              <a:buNone/>
              <a:defRPr sz="1800" b="0" baseline="0">
                <a:solidFill>
                  <a:srgbClr val="660066"/>
                </a:solidFill>
                <a:latin typeface="Times New Roman"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5" name="文本占位符 4"/>
          <p:cNvSpPr>
            <a:spLocks noGrp="1"/>
          </p:cNvSpPr>
          <p:nvPr>
            <p:ph type="body" sz="quarter" idx="3"/>
          </p:nvPr>
        </p:nvSpPr>
        <p:spPr>
          <a:xfrm>
            <a:off x="4786314" y="1500174"/>
            <a:ext cx="4041775" cy="639762"/>
          </a:xfrm>
        </p:spPr>
        <p:txBody>
          <a:bodyPr anchor="ctr"/>
          <a:lstStyle>
            <a:lvl1pPr marL="0" indent="0" algn="ctr">
              <a:buNone/>
              <a:defRPr sz="1800" b="0" baseline="0">
                <a:solidFill>
                  <a:srgbClr val="660066"/>
                </a:solidFill>
                <a:latin typeface="Times New Roman"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日期占位符 3"/>
          <p:cNvSpPr>
            <a:spLocks noGrp="1"/>
          </p:cNvSpPr>
          <p:nvPr>
            <p:ph type="dt" sz="half" idx="10"/>
          </p:nvPr>
        </p:nvSpPr>
        <p:spPr/>
        <p:txBody>
          <a:bodyPr/>
          <a:lstStyle>
            <a:lvl1pPr>
              <a:defRPr/>
            </a:lvl1pPr>
          </a:lstStyle>
          <a:p>
            <a:pPr>
              <a:defRPr/>
            </a:pPr>
            <a:fld id="{A7353B86-13DB-42EF-AE9C-E989ADFDEA05}" type="datetime1">
              <a:rPr lang="zh-CN" altLang="en-US"/>
              <a:pPr>
                <a:defRPr/>
              </a:pPr>
              <a:t>2019/12/22</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5B8E48A5-2352-47BA-A112-0FE5146B45C2}" type="slidenum">
              <a:rPr lang="zh-CN" altLang="en-US"/>
              <a:pPr>
                <a:defRPr/>
              </a:pPr>
              <a:t>‹#›</a:t>
            </a:fld>
            <a:endParaRPr lang="zh-CN" altLang="en-US"/>
          </a:p>
        </p:txBody>
      </p:sp>
    </p:spTree>
    <p:extLst>
      <p:ext uri="{BB962C8B-B14F-4D97-AF65-F5344CB8AC3E}">
        <p14:creationId xmlns:p14="http://schemas.microsoft.com/office/powerpoint/2010/main" val="1807361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928688" y="0"/>
            <a:ext cx="7758112" cy="9286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928688" y="1285875"/>
            <a:ext cx="7786687" cy="4714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785813" y="6357938"/>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0B1F943-31FD-4698-99BE-5378A251F629}" type="datetime1">
              <a:rPr lang="zh-CN" altLang="en-US"/>
              <a:pPr>
                <a:defRPr/>
              </a:pPr>
              <a:t>2019/12/22</a:t>
            </a:fld>
            <a:endParaRPr lang="zh-CN" altLang="en-US"/>
          </a:p>
        </p:txBody>
      </p:sp>
      <p:sp>
        <p:nvSpPr>
          <p:cNvPr id="5" name="页脚占位符 4"/>
          <p:cNvSpPr>
            <a:spLocks noGrp="1"/>
          </p:cNvSpPr>
          <p:nvPr>
            <p:ph type="ftr" sz="quarter" idx="3"/>
          </p:nvPr>
        </p:nvSpPr>
        <p:spPr>
          <a:xfrm>
            <a:off x="3357563" y="6357938"/>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715125" y="6357938"/>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0D244337-6DAB-4CB0-8F8C-57E9F591FA8A}" type="slidenum">
              <a:rPr lang="zh-CN" altLang="en-US"/>
              <a:pPr>
                <a:defRPr/>
              </a:pPr>
              <a:t>‹#›</a:t>
            </a:fld>
            <a:endParaRPr lang="zh-CN" altLang="en-US"/>
          </a:p>
        </p:txBody>
      </p:sp>
      <p:sp>
        <p:nvSpPr>
          <p:cNvPr id="7" name="矩形 6"/>
          <p:cNvSpPr/>
          <p:nvPr userDrawn="1"/>
        </p:nvSpPr>
        <p:spPr>
          <a:xfrm>
            <a:off x="0" y="0"/>
            <a:ext cx="428596" cy="6858000"/>
          </a:xfrm>
          <a:prstGeom prst="rect">
            <a:avLst/>
          </a:prstGeom>
          <a:gradFill flip="none" rotWithShape="1">
            <a:gsLst>
              <a:gs pos="75000">
                <a:srgbClr val="990033"/>
              </a:gs>
              <a:gs pos="100000">
                <a:srgbClr val="CC99FF"/>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8" name="直接连接符 7"/>
          <p:cNvCxnSpPr/>
          <p:nvPr userDrawn="1"/>
        </p:nvCxnSpPr>
        <p:spPr>
          <a:xfrm rot="10800000">
            <a:off x="928688" y="1000125"/>
            <a:ext cx="7786687" cy="1588"/>
          </a:xfrm>
          <a:prstGeom prst="line">
            <a:avLst/>
          </a:prstGeom>
          <a:ln w="19050">
            <a:solidFill>
              <a:srgbClr val="990033"/>
            </a:solidFill>
          </a:ln>
        </p:spPr>
        <p:style>
          <a:lnRef idx="1">
            <a:schemeClr val="accent1"/>
          </a:lnRef>
          <a:fillRef idx="0">
            <a:schemeClr val="accent1"/>
          </a:fillRef>
          <a:effectRef idx="0">
            <a:schemeClr val="accent1"/>
          </a:effectRef>
          <a:fontRef idx="minor">
            <a:schemeClr val="tx1"/>
          </a:fontRef>
        </p:style>
      </p:cxnSp>
      <p:sp>
        <p:nvSpPr>
          <p:cNvPr id="1035" name="TextBox 9"/>
          <p:cNvSpPr txBox="1">
            <a:spLocks noChangeArrowheads="1"/>
          </p:cNvSpPr>
          <p:nvPr userDrawn="1"/>
        </p:nvSpPr>
        <p:spPr bwMode="auto">
          <a:xfrm>
            <a:off x="59410" y="1214422"/>
            <a:ext cx="369332" cy="3929090"/>
          </a:xfrm>
          <a:prstGeom prst="rect">
            <a:avLst/>
          </a:prstGeom>
          <a:noFill/>
          <a:ln>
            <a:noFill/>
          </a:ln>
        </p:spPr>
        <p:txBody>
          <a:bodyPr vert="eaVert"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1200" baseline="0" dirty="0">
                <a:solidFill>
                  <a:schemeClr val="bg1"/>
                </a:solidFill>
                <a:latin typeface="Times New Roman" pitchFamily="18" charset="0"/>
                <a:ea typeface="宋体" pitchFamily="2" charset="-122"/>
              </a:rPr>
              <a:t>中国经济专题</a:t>
            </a:r>
            <a:r>
              <a:rPr lang="en-US" altLang="zh-CN" sz="1200" baseline="0" dirty="0">
                <a:solidFill>
                  <a:schemeClr val="bg1"/>
                </a:solidFill>
                <a:latin typeface="Times New Roman" pitchFamily="18" charset="0"/>
                <a:ea typeface="宋体" pitchFamily="2" charset="-122"/>
              </a:rPr>
              <a:t>——2019</a:t>
            </a:r>
            <a:r>
              <a:rPr lang="zh-CN" altLang="en-US" sz="1200" baseline="0" dirty="0">
                <a:solidFill>
                  <a:schemeClr val="bg1"/>
                </a:solidFill>
                <a:latin typeface="Times New Roman" pitchFamily="18" charset="0"/>
                <a:ea typeface="宋体" pitchFamily="2" charset="-122"/>
              </a:rPr>
              <a:t>年秋季学期</a:t>
            </a:r>
          </a:p>
        </p:txBody>
      </p:sp>
      <p:pic>
        <p:nvPicPr>
          <p:cNvPr id="11" name="CAD72016-337B-4FA5-A27B-225094BCEFF3" descr="CCD92320-4996-4281-9F88-FD4588A778DD"/>
          <p:cNvPicPr>
            <a:picLocks noChangeAspect="1" noChangeArrowheads="1"/>
          </p:cNvPicPr>
          <p:nvPr userDrawn="1"/>
        </p:nvPicPr>
        <p:blipFill>
          <a:blip r:embed="rId11" cstate="print"/>
          <a:srcRect/>
          <a:stretch>
            <a:fillRect/>
          </a:stretch>
        </p:blipFill>
        <p:spPr bwMode="auto">
          <a:xfrm>
            <a:off x="6663904" y="6355148"/>
            <a:ext cx="1694310" cy="360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706" r:id="rId1"/>
    <p:sldLayoutId id="2147485707" r:id="rId2"/>
    <p:sldLayoutId id="2147485696" r:id="rId3"/>
    <p:sldLayoutId id="2147485697" r:id="rId4"/>
    <p:sldLayoutId id="2147485699" r:id="rId5"/>
    <p:sldLayoutId id="2147485700" r:id="rId6"/>
    <p:sldLayoutId id="2147485708" r:id="rId7"/>
    <p:sldLayoutId id="2147485709" r:id="rId8"/>
    <p:sldLayoutId id="2147485710" r:id="rId9"/>
  </p:sldLayoutIdLst>
  <p:hf hdr="0" ftr="0" dt="0"/>
  <p:txStyles>
    <p:titleStyle>
      <a:lvl1pPr algn="l" rtl="0" eaLnBrk="0" fontAlgn="base" hangingPunct="0">
        <a:spcBef>
          <a:spcPct val="0"/>
        </a:spcBef>
        <a:spcAft>
          <a:spcPct val="0"/>
        </a:spcAft>
        <a:defRPr sz="2400" b="0" kern="1200" baseline="0">
          <a:solidFill>
            <a:srgbClr val="990033"/>
          </a:solidFill>
          <a:latin typeface="Arial" pitchFamily="34" charset="0"/>
          <a:ea typeface="黑体" pitchFamily="49" charset="-122"/>
          <a:cs typeface="+mj-cs"/>
        </a:defRPr>
      </a:lvl1pPr>
      <a:lvl2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2pPr>
      <a:lvl3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3pPr>
      <a:lvl4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4pPr>
      <a:lvl5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5pPr>
      <a:lvl6pPr marL="457200" algn="l" rtl="0" fontAlgn="base">
        <a:spcBef>
          <a:spcPct val="0"/>
        </a:spcBef>
        <a:spcAft>
          <a:spcPct val="0"/>
        </a:spcAft>
        <a:defRPr sz="3200">
          <a:solidFill>
            <a:srgbClr val="800080"/>
          </a:solidFill>
          <a:latin typeface="黑体" pitchFamily="2" charset="-122"/>
          <a:ea typeface="黑体" pitchFamily="2" charset="-122"/>
        </a:defRPr>
      </a:lvl6pPr>
      <a:lvl7pPr marL="914400" algn="l" rtl="0" fontAlgn="base">
        <a:spcBef>
          <a:spcPct val="0"/>
        </a:spcBef>
        <a:spcAft>
          <a:spcPct val="0"/>
        </a:spcAft>
        <a:defRPr sz="3200">
          <a:solidFill>
            <a:srgbClr val="800080"/>
          </a:solidFill>
          <a:latin typeface="黑体" pitchFamily="2" charset="-122"/>
          <a:ea typeface="黑体" pitchFamily="2" charset="-122"/>
        </a:defRPr>
      </a:lvl7pPr>
      <a:lvl8pPr marL="1371600" algn="l" rtl="0" fontAlgn="base">
        <a:spcBef>
          <a:spcPct val="0"/>
        </a:spcBef>
        <a:spcAft>
          <a:spcPct val="0"/>
        </a:spcAft>
        <a:defRPr sz="3200">
          <a:solidFill>
            <a:srgbClr val="800080"/>
          </a:solidFill>
          <a:latin typeface="黑体" pitchFamily="2" charset="-122"/>
          <a:ea typeface="黑体" pitchFamily="2" charset="-122"/>
        </a:defRPr>
      </a:lvl8pPr>
      <a:lvl9pPr marL="1828800" algn="l" rtl="0" fontAlgn="base">
        <a:spcBef>
          <a:spcPct val="0"/>
        </a:spcBef>
        <a:spcAft>
          <a:spcPct val="0"/>
        </a:spcAft>
        <a:defRPr sz="3200">
          <a:solidFill>
            <a:srgbClr val="800080"/>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SzPct val="75000"/>
        <a:buFont typeface="Wingdings" pitchFamily="2" charset="2"/>
        <a:buChar char="u"/>
        <a:defRPr sz="2000" kern="1200" baseline="0">
          <a:solidFill>
            <a:schemeClr val="tx1"/>
          </a:solidFill>
          <a:latin typeface="Arial" pitchFamily="34" charset="0"/>
          <a:ea typeface="宋体" pitchFamily="2" charset="-122"/>
          <a:cs typeface="+mn-cs"/>
        </a:defRPr>
      </a:lvl1pPr>
      <a:lvl2pPr marL="742950" indent="-285750" algn="l" rtl="0" eaLnBrk="0" fontAlgn="base" hangingPunct="0">
        <a:spcBef>
          <a:spcPct val="20000"/>
        </a:spcBef>
        <a:spcAft>
          <a:spcPct val="0"/>
        </a:spcAft>
        <a:buFont typeface="Arial" pitchFamily="34" charset="0"/>
        <a:buChar char="–"/>
        <a:defRPr sz="2000" kern="1200" baseline="0">
          <a:solidFill>
            <a:schemeClr val="tx1"/>
          </a:solidFill>
          <a:latin typeface="Arial" pitchFamily="34" charset="0"/>
          <a:ea typeface="宋体" pitchFamily="2" charset="-122"/>
          <a:cs typeface="+mn-cs"/>
        </a:defRPr>
      </a:lvl2pPr>
      <a:lvl3pPr marL="1143000" indent="-228600" algn="l" rtl="0" eaLnBrk="0" fontAlgn="base" hangingPunct="0">
        <a:spcBef>
          <a:spcPct val="20000"/>
        </a:spcBef>
        <a:spcAft>
          <a:spcPct val="0"/>
        </a:spcAft>
        <a:buFont typeface="Arial" pitchFamily="34" charset="0"/>
        <a:buChar char="•"/>
        <a:defRPr sz="2400" kern="1200" baseline="0">
          <a:solidFill>
            <a:schemeClr val="tx1"/>
          </a:solidFill>
          <a:latin typeface="Arial" pitchFamily="34" charset="0"/>
          <a:ea typeface="宋体" pitchFamily="2" charset="-122"/>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ea"/>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a:xfrm>
            <a:off x="684213" y="1989138"/>
            <a:ext cx="8105775" cy="1223838"/>
          </a:xfrm>
        </p:spPr>
        <p:txBody>
          <a:bodyPr>
            <a:normAutofit fontScale="90000"/>
          </a:bodyPr>
          <a:lstStyle/>
          <a:p>
            <a:pPr eaLnBrk="1" hangingPunct="1">
              <a:lnSpc>
                <a:spcPct val="150000"/>
              </a:lnSpc>
            </a:pPr>
            <a:r>
              <a:rPr lang="zh-CN" altLang="en-US" sz="4000" dirty="0"/>
              <a:t>第十四讲  决定中国经济的思想交锋</a:t>
            </a:r>
            <a:br>
              <a:rPr lang="en-US" altLang="zh-CN" sz="4400" dirty="0"/>
            </a:br>
            <a:r>
              <a:rPr lang="en-US" altLang="zh-CN" sz="1800" dirty="0"/>
              <a:t>《</a:t>
            </a:r>
            <a:r>
              <a:rPr lang="zh-CN" altLang="en-US" sz="1800" dirty="0"/>
              <a:t>宏观经济学二十五讲：中国视角</a:t>
            </a:r>
            <a:r>
              <a:rPr lang="en-US" altLang="zh-CN" sz="1800" dirty="0"/>
              <a:t>》</a:t>
            </a:r>
            <a:r>
              <a:rPr lang="zh-CN" altLang="en-US" sz="1800" dirty="0"/>
              <a:t>第</a:t>
            </a:r>
            <a:r>
              <a:rPr lang="en-US" altLang="zh-CN" sz="1800" dirty="0"/>
              <a:t>23</a:t>
            </a:r>
            <a:r>
              <a:rPr lang="zh-CN" altLang="en-US" sz="1800" dirty="0"/>
              <a:t>讲、第</a:t>
            </a:r>
            <a:r>
              <a:rPr lang="en-US" altLang="zh-CN" sz="1800" dirty="0"/>
              <a:t>24</a:t>
            </a:r>
            <a:r>
              <a:rPr lang="zh-CN" altLang="en-US" sz="1800" dirty="0"/>
              <a:t>讲</a:t>
            </a:r>
            <a:endParaRPr lang="zh-CN" altLang="en-US" sz="4000" dirty="0"/>
          </a:p>
        </p:txBody>
      </p:sp>
      <p:sp>
        <p:nvSpPr>
          <p:cNvPr id="4099" name="副标题 2"/>
          <p:cNvSpPr>
            <a:spLocks noGrp="1"/>
          </p:cNvSpPr>
          <p:nvPr>
            <p:ph type="subTitle" idx="1"/>
          </p:nvPr>
        </p:nvSpPr>
        <p:spPr>
          <a:xfrm>
            <a:off x="827088" y="3357563"/>
            <a:ext cx="7993062" cy="1857375"/>
          </a:xfrm>
        </p:spPr>
        <p:txBody>
          <a:bodyPr/>
          <a:lstStyle/>
          <a:p>
            <a:pPr eaLnBrk="1" hangingPunct="1"/>
            <a:endParaRPr lang="en-US" altLang="zh-CN" dirty="0">
              <a:latin typeface="Arial" pitchFamily="34" charset="0"/>
            </a:endParaRPr>
          </a:p>
          <a:p>
            <a:pPr eaLnBrk="1" hangingPunct="1"/>
            <a:endParaRPr lang="en-US" altLang="zh-CN" sz="2400" dirty="0">
              <a:latin typeface="Arial" pitchFamily="34" charset="0"/>
            </a:endParaRPr>
          </a:p>
          <a:p>
            <a:pPr eaLnBrk="1" hangingPunct="1"/>
            <a:r>
              <a:rPr lang="zh-CN" altLang="en-US" sz="2400" dirty="0">
                <a:latin typeface="Arial" pitchFamily="34" charset="0"/>
              </a:rPr>
              <a:t>徐高  </a:t>
            </a:r>
            <a:r>
              <a:rPr lang="zh-CN" altLang="en-US" dirty="0">
                <a:latin typeface="Arial" pitchFamily="34" charset="0"/>
              </a:rPr>
              <a:t>博士</a:t>
            </a:r>
            <a:endParaRPr lang="en-US" altLang="zh-CN" dirty="0">
              <a:latin typeface="Arial" pitchFamily="34" charset="0"/>
            </a:endParaRPr>
          </a:p>
          <a:p>
            <a:pPr eaLnBrk="1" hangingPunct="1"/>
            <a:r>
              <a:rPr lang="en-US" altLang="zh-CN" sz="1800" dirty="0">
                <a:latin typeface="Arial" pitchFamily="34" charset="0"/>
              </a:rPr>
              <a:t>2019</a:t>
            </a:r>
            <a:r>
              <a:rPr lang="zh-CN" altLang="en-US" sz="1800" dirty="0">
                <a:latin typeface="Arial" pitchFamily="34" charset="0"/>
              </a:rPr>
              <a:t>年</a:t>
            </a:r>
            <a:r>
              <a:rPr lang="en-US" altLang="zh-CN" sz="1800" dirty="0">
                <a:latin typeface="Arial" pitchFamily="34" charset="0"/>
              </a:rPr>
              <a:t>12</a:t>
            </a:r>
            <a:r>
              <a:rPr lang="zh-CN" altLang="en-US" sz="1800" dirty="0">
                <a:latin typeface="Arial" pitchFamily="34" charset="0"/>
              </a:rPr>
              <a:t>月</a:t>
            </a:r>
            <a:r>
              <a:rPr lang="en-US" altLang="zh-CN" sz="1800" dirty="0"/>
              <a:t>22</a:t>
            </a:r>
            <a:r>
              <a:rPr lang="zh-CN" altLang="en-US" sz="1800" dirty="0">
                <a:latin typeface="Arial" pitchFamily="34" charset="0"/>
              </a:rPr>
              <a:t>日</a:t>
            </a:r>
          </a:p>
          <a:p>
            <a:pPr eaLnBrk="1" hangingPunct="1"/>
            <a:endParaRPr lang="zh-CN" altLang="en-US" sz="1600" dirty="0">
              <a:latin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BEC50D-9596-480C-BAC9-102B5E9AA43B}"/>
              </a:ext>
            </a:extLst>
          </p:cNvPr>
          <p:cNvSpPr>
            <a:spLocks noGrp="1"/>
          </p:cNvSpPr>
          <p:nvPr>
            <p:ph type="title"/>
          </p:nvPr>
        </p:nvSpPr>
        <p:spPr>
          <a:xfrm>
            <a:off x="899592" y="81118"/>
            <a:ext cx="7740408" cy="928800"/>
          </a:xfrm>
        </p:spPr>
        <p:txBody>
          <a:bodyPr/>
          <a:lstStyle/>
          <a:p>
            <a:r>
              <a:rPr lang="zh-CN" altLang="en-US" dirty="0"/>
              <a:t>站在“新</a:t>
            </a:r>
            <a:r>
              <a:rPr lang="en-US" altLang="zh-CN" dirty="0"/>
              <a:t>-</a:t>
            </a:r>
            <a:r>
              <a:rPr lang="zh-CN" altLang="en-US" dirty="0"/>
              <a:t>新古典综合”世界观中，次贷危机之后中国经济增长的持续放缓只能是潜在产出水平下降所致</a:t>
            </a:r>
          </a:p>
        </p:txBody>
      </p:sp>
      <p:sp>
        <p:nvSpPr>
          <p:cNvPr id="3" name="灯片编号占位符 2">
            <a:extLst>
              <a:ext uri="{FF2B5EF4-FFF2-40B4-BE49-F238E27FC236}">
                <a16:creationId xmlns:a16="http://schemas.microsoft.com/office/drawing/2014/main" id="{D29B531A-7643-4A88-9A46-DEAEF85031AF}"/>
              </a:ext>
            </a:extLst>
          </p:cNvPr>
          <p:cNvSpPr>
            <a:spLocks noGrp="1"/>
          </p:cNvSpPr>
          <p:nvPr>
            <p:ph type="sldNum" sz="quarter" idx="12"/>
          </p:nvPr>
        </p:nvSpPr>
        <p:spPr/>
        <p:txBody>
          <a:bodyPr/>
          <a:lstStyle/>
          <a:p>
            <a:fld id="{FC84A786-5DDA-426A-B75A-9F16080E01B1}" type="slidenum">
              <a:rPr lang="zh-CN" altLang="en-US" smtClean="0"/>
              <a:pPr/>
              <a:t>10</a:t>
            </a:fld>
            <a:endParaRPr lang="zh-CN" altLang="en-US"/>
          </a:p>
        </p:txBody>
      </p:sp>
      <p:sp>
        <p:nvSpPr>
          <p:cNvPr id="5" name="Text Box 4">
            <a:extLst>
              <a:ext uri="{FF2B5EF4-FFF2-40B4-BE49-F238E27FC236}">
                <a16:creationId xmlns:a16="http://schemas.microsoft.com/office/drawing/2014/main" id="{819FDECE-EBB0-4655-A271-14A6E64C8CF6}"/>
              </a:ext>
            </a:extLst>
          </p:cNvPr>
          <p:cNvSpPr txBox="1">
            <a:spLocks noChangeArrowheads="1"/>
          </p:cNvSpPr>
          <p:nvPr/>
        </p:nvSpPr>
        <p:spPr bwMode="ltGray">
          <a:xfrm>
            <a:off x="978917"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资料</a:t>
            </a:r>
            <a:r>
              <a:rPr lang="zh-CN" altLang="en-GB" sz="1000" dirty="0">
                <a:latin typeface="Frutiger 45 Light"/>
              </a:rPr>
              <a:t>来源：</a:t>
            </a:r>
            <a:r>
              <a:rPr lang="en-US" altLang="zh-CN" sz="1000" dirty="0">
                <a:latin typeface="Frutiger 45 Light"/>
              </a:rPr>
              <a:t>Wind</a:t>
            </a:r>
            <a:endParaRPr lang="zh-CN" altLang="en-GB" sz="1000" dirty="0">
              <a:latin typeface="Frutiger 45 Light"/>
            </a:endParaRPr>
          </a:p>
        </p:txBody>
      </p:sp>
      <p:pic>
        <p:nvPicPr>
          <p:cNvPr id="7" name="图片 6">
            <a:extLst>
              <a:ext uri="{FF2B5EF4-FFF2-40B4-BE49-F238E27FC236}">
                <a16:creationId xmlns:a16="http://schemas.microsoft.com/office/drawing/2014/main" id="{BDBD5991-6EFB-43DE-B54B-C7D0095E4B21}"/>
              </a:ext>
            </a:extLst>
          </p:cNvPr>
          <p:cNvPicPr>
            <a:picLocks noChangeAspect="1"/>
          </p:cNvPicPr>
          <p:nvPr/>
        </p:nvPicPr>
        <p:blipFill>
          <a:blip r:embed="rId2"/>
          <a:stretch>
            <a:fillRect/>
          </a:stretch>
        </p:blipFill>
        <p:spPr>
          <a:xfrm>
            <a:off x="1651000" y="1447800"/>
            <a:ext cx="6310225" cy="4318000"/>
          </a:xfrm>
          <a:prstGeom prst="rect">
            <a:avLst/>
          </a:prstGeom>
        </p:spPr>
      </p:pic>
      <p:sp>
        <p:nvSpPr>
          <p:cNvPr id="6" name="椭圆 5">
            <a:extLst>
              <a:ext uri="{FF2B5EF4-FFF2-40B4-BE49-F238E27FC236}">
                <a16:creationId xmlns:a16="http://schemas.microsoft.com/office/drawing/2014/main" id="{BD5C0965-EDE6-41C7-A8FE-2CA065B8CC99}"/>
              </a:ext>
            </a:extLst>
          </p:cNvPr>
          <p:cNvSpPr/>
          <p:nvPr/>
        </p:nvSpPr>
        <p:spPr>
          <a:xfrm rot="17875112">
            <a:off x="6814109" y="3058046"/>
            <a:ext cx="720080" cy="1444048"/>
          </a:xfrm>
          <a:prstGeom prst="ellipse">
            <a:avLst/>
          </a:prstGeom>
          <a:noFill/>
          <a:ln w="63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FF"/>
              </a:solidFill>
            </a:endParaRPr>
          </a:p>
        </p:txBody>
      </p:sp>
    </p:spTree>
    <p:extLst>
      <p:ext uri="{BB962C8B-B14F-4D97-AF65-F5344CB8AC3E}">
        <p14:creationId xmlns:p14="http://schemas.microsoft.com/office/powerpoint/2010/main" val="2927263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D83158-0957-4C11-95B6-4376E4F39A4A}"/>
              </a:ext>
            </a:extLst>
          </p:cNvPr>
          <p:cNvSpPr>
            <a:spLocks noGrp="1"/>
          </p:cNvSpPr>
          <p:nvPr>
            <p:ph type="title"/>
          </p:nvPr>
        </p:nvSpPr>
        <p:spPr/>
        <p:txBody>
          <a:bodyPr/>
          <a:lstStyle/>
          <a:p>
            <a:r>
              <a:rPr lang="zh-CN" altLang="en-US" dirty="0"/>
              <a:t>“新</a:t>
            </a:r>
            <a:r>
              <a:rPr lang="en-US" altLang="zh-CN" dirty="0"/>
              <a:t>-</a:t>
            </a:r>
            <a:r>
              <a:rPr lang="zh-CN" altLang="en-US" dirty="0"/>
              <a:t>新古典综合”世界观对中国的政策含义</a:t>
            </a:r>
          </a:p>
        </p:txBody>
      </p:sp>
      <p:sp>
        <p:nvSpPr>
          <p:cNvPr id="3" name="内容占位符 2">
            <a:extLst>
              <a:ext uri="{FF2B5EF4-FFF2-40B4-BE49-F238E27FC236}">
                <a16:creationId xmlns:a16="http://schemas.microsoft.com/office/drawing/2014/main" id="{E33C498B-4D99-4E78-87F3-A30EEC03D823}"/>
              </a:ext>
            </a:extLst>
          </p:cNvPr>
          <p:cNvSpPr>
            <a:spLocks noGrp="1"/>
          </p:cNvSpPr>
          <p:nvPr>
            <p:ph idx="1"/>
          </p:nvPr>
        </p:nvSpPr>
        <p:spPr/>
        <p:txBody>
          <a:bodyPr/>
          <a:lstStyle/>
          <a:p>
            <a:endParaRPr lang="en-US" altLang="zh-CN" dirty="0"/>
          </a:p>
          <a:p>
            <a:r>
              <a:rPr lang="zh-CN" altLang="en-US" dirty="0"/>
              <a:t>中国经济在次贷危机之后的长期增长减速是潜在产出水平下降带来的</a:t>
            </a:r>
            <a:r>
              <a:rPr lang="en-US" altLang="zh-CN" dirty="0"/>
              <a:t>——</a:t>
            </a:r>
            <a:r>
              <a:rPr lang="zh-CN" altLang="en-US" dirty="0"/>
              <a:t>因为经济在长期围绕潜在产出水平波动，所以长期增长的放缓只可能是潜在产出水平下降带来的</a:t>
            </a:r>
            <a:endParaRPr lang="en-US" altLang="zh-CN" dirty="0"/>
          </a:p>
          <a:p>
            <a:r>
              <a:rPr lang="zh-CN" altLang="en-US" dirty="0"/>
              <a:t>中国经济在次贷危机之后的长期增长减速是供给面因素造成的</a:t>
            </a:r>
            <a:r>
              <a:rPr lang="en-US" altLang="zh-CN" dirty="0"/>
              <a:t>——</a:t>
            </a:r>
            <a:r>
              <a:rPr lang="zh-CN" altLang="en-US" dirty="0"/>
              <a:t>长期增长的瓶颈在供给面</a:t>
            </a:r>
            <a:endParaRPr lang="en-US" altLang="zh-CN" dirty="0"/>
          </a:p>
          <a:p>
            <a:r>
              <a:rPr lang="zh-CN" altLang="en-US" dirty="0"/>
              <a:t>面对这种长期经济增长的减速，总量宏观政策无能为力，也不应试图去改变这种减速的局面</a:t>
            </a:r>
            <a:endParaRPr lang="en-US" altLang="zh-CN" dirty="0"/>
          </a:p>
          <a:p>
            <a:endParaRPr lang="en-US" altLang="zh-CN" dirty="0"/>
          </a:p>
          <a:p>
            <a:r>
              <a:rPr lang="zh-CN" altLang="en-US" dirty="0"/>
              <a:t>“调结构”重于“稳增长”；“供给侧”重于“需求侧”</a:t>
            </a:r>
          </a:p>
        </p:txBody>
      </p:sp>
      <p:sp>
        <p:nvSpPr>
          <p:cNvPr id="4" name="灯片编号占位符 3">
            <a:extLst>
              <a:ext uri="{FF2B5EF4-FFF2-40B4-BE49-F238E27FC236}">
                <a16:creationId xmlns:a16="http://schemas.microsoft.com/office/drawing/2014/main" id="{B0D53726-680E-4179-AA70-09BB9DA6B75D}"/>
              </a:ext>
            </a:extLst>
          </p:cNvPr>
          <p:cNvSpPr>
            <a:spLocks noGrp="1"/>
          </p:cNvSpPr>
          <p:nvPr>
            <p:ph type="sldNum" sz="quarter" idx="12"/>
          </p:nvPr>
        </p:nvSpPr>
        <p:spPr/>
        <p:txBody>
          <a:bodyPr/>
          <a:lstStyle/>
          <a:p>
            <a:pPr>
              <a:defRPr/>
            </a:pPr>
            <a:fld id="{DF4C29A2-310B-4614-9E82-82EDFD340A49}" type="slidenum">
              <a:rPr lang="zh-CN" altLang="en-US" smtClean="0"/>
              <a:pPr>
                <a:defRPr/>
              </a:pPr>
              <a:t>11</a:t>
            </a:fld>
            <a:endParaRPr lang="zh-CN" altLang="en-US"/>
          </a:p>
        </p:txBody>
      </p:sp>
    </p:spTree>
    <p:extLst>
      <p:ext uri="{BB962C8B-B14F-4D97-AF65-F5344CB8AC3E}">
        <p14:creationId xmlns:p14="http://schemas.microsoft.com/office/powerpoint/2010/main" val="1967285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83A068A0-246F-4241-8A73-CD2DA6E76E11}"/>
              </a:ext>
            </a:extLst>
          </p:cNvPr>
          <p:cNvSpPr>
            <a:spLocks noGrp="1"/>
          </p:cNvSpPr>
          <p:nvPr>
            <p:ph type="title"/>
          </p:nvPr>
        </p:nvSpPr>
        <p:spPr>
          <a:xfrm>
            <a:off x="971600" y="81118"/>
            <a:ext cx="7668400" cy="928800"/>
          </a:xfrm>
        </p:spPr>
        <p:txBody>
          <a:bodyPr/>
          <a:lstStyle/>
          <a:p>
            <a:r>
              <a:rPr lang="zh-CN" altLang="en-US" dirty="0"/>
              <a:t>次贷危机的爆发对“新</a:t>
            </a:r>
            <a:r>
              <a:rPr lang="en-US" altLang="zh-CN" dirty="0"/>
              <a:t>-</a:t>
            </a:r>
            <a:r>
              <a:rPr lang="zh-CN" altLang="en-US" dirty="0"/>
              <a:t>新古典综合”提出了挑战</a:t>
            </a:r>
          </a:p>
        </p:txBody>
      </p:sp>
      <p:sp>
        <p:nvSpPr>
          <p:cNvPr id="7" name="Text Box 4">
            <a:extLst>
              <a:ext uri="{FF2B5EF4-FFF2-40B4-BE49-F238E27FC236}">
                <a16:creationId xmlns:a16="http://schemas.microsoft.com/office/drawing/2014/main" id="{1F738204-D2C0-44D4-BEFD-A3E247DB82C0}"/>
              </a:ext>
            </a:extLst>
          </p:cNvPr>
          <p:cNvSpPr txBox="1">
            <a:spLocks noChangeArrowheads="1"/>
          </p:cNvSpPr>
          <p:nvPr/>
        </p:nvSpPr>
        <p:spPr bwMode="ltGray">
          <a:xfrm>
            <a:off x="978917"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资料</a:t>
            </a:r>
            <a:r>
              <a:rPr lang="zh-CN" altLang="en-GB" sz="1000" dirty="0">
                <a:latin typeface="Frutiger 45 Light"/>
              </a:rPr>
              <a:t>来源：</a:t>
            </a:r>
            <a:r>
              <a:rPr lang="en-US" altLang="zh-CN" sz="1000" dirty="0">
                <a:latin typeface="Frutiger 45 Light"/>
              </a:rPr>
              <a:t>Wind</a:t>
            </a:r>
            <a:endParaRPr lang="zh-CN" altLang="en-GB" sz="1000" dirty="0">
              <a:latin typeface="Frutiger 45 Light"/>
            </a:endParaRPr>
          </a:p>
        </p:txBody>
      </p:sp>
      <p:pic>
        <p:nvPicPr>
          <p:cNvPr id="2" name="图片 1">
            <a:extLst>
              <a:ext uri="{FF2B5EF4-FFF2-40B4-BE49-F238E27FC236}">
                <a16:creationId xmlns:a16="http://schemas.microsoft.com/office/drawing/2014/main" id="{87A792BE-5B27-4BC4-B8C7-EDF9DF7A429B}"/>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3399084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83A068A0-246F-4241-8A73-CD2DA6E76E11}"/>
              </a:ext>
            </a:extLst>
          </p:cNvPr>
          <p:cNvSpPr>
            <a:spLocks noGrp="1"/>
          </p:cNvSpPr>
          <p:nvPr>
            <p:ph type="title"/>
          </p:nvPr>
        </p:nvSpPr>
        <p:spPr>
          <a:xfrm>
            <a:off x="971600" y="81118"/>
            <a:ext cx="7668400" cy="928800"/>
          </a:xfrm>
        </p:spPr>
        <p:txBody>
          <a:bodyPr/>
          <a:lstStyle/>
          <a:p>
            <a:r>
              <a:rPr lang="zh-CN" altLang="en-US" dirty="0"/>
              <a:t>次贷危机后全球的宏观政策实践也对“新</a:t>
            </a:r>
            <a:r>
              <a:rPr lang="en-US" altLang="zh-CN" dirty="0"/>
              <a:t>-</a:t>
            </a:r>
            <a:r>
              <a:rPr lang="zh-CN" altLang="en-US" dirty="0"/>
              <a:t>新古典综合”提出了挑战</a:t>
            </a:r>
            <a:r>
              <a:rPr lang="en-US" altLang="zh-CN" dirty="0"/>
              <a:t>——</a:t>
            </a:r>
            <a:r>
              <a:rPr lang="zh-CN" altLang="en-US" dirty="0"/>
              <a:t>货币政策长期非常规地宽松</a:t>
            </a:r>
          </a:p>
        </p:txBody>
      </p:sp>
      <p:sp>
        <p:nvSpPr>
          <p:cNvPr id="7" name="Text Box 4">
            <a:extLst>
              <a:ext uri="{FF2B5EF4-FFF2-40B4-BE49-F238E27FC236}">
                <a16:creationId xmlns:a16="http://schemas.microsoft.com/office/drawing/2014/main" id="{1F738204-D2C0-44D4-BEFD-A3E247DB82C0}"/>
              </a:ext>
            </a:extLst>
          </p:cNvPr>
          <p:cNvSpPr txBox="1">
            <a:spLocks noChangeArrowheads="1"/>
          </p:cNvSpPr>
          <p:nvPr/>
        </p:nvSpPr>
        <p:spPr bwMode="ltGray">
          <a:xfrm>
            <a:off x="978917"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资料</a:t>
            </a:r>
            <a:r>
              <a:rPr lang="zh-CN" altLang="en-GB" sz="1000" dirty="0">
                <a:latin typeface="Frutiger 45 Light"/>
              </a:rPr>
              <a:t>来源：</a:t>
            </a:r>
            <a:r>
              <a:rPr lang="en-US" altLang="zh-CN" sz="1000" dirty="0">
                <a:latin typeface="Frutiger 45 Light"/>
              </a:rPr>
              <a:t>Wind</a:t>
            </a:r>
            <a:endParaRPr lang="zh-CN" altLang="en-GB" sz="1000" dirty="0">
              <a:latin typeface="Frutiger 45 Light"/>
            </a:endParaRPr>
          </a:p>
        </p:txBody>
      </p:sp>
      <p:pic>
        <p:nvPicPr>
          <p:cNvPr id="3" name="图片 2">
            <a:extLst>
              <a:ext uri="{FF2B5EF4-FFF2-40B4-BE49-F238E27FC236}">
                <a16:creationId xmlns:a16="http://schemas.microsoft.com/office/drawing/2014/main" id="{55E69A33-064B-486B-B625-850B0D6CE9F1}"/>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637360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可以从价格和交易量的相关性推断市场瓶颈在供给面还是需求面</a:t>
            </a:r>
          </a:p>
        </p:txBody>
      </p:sp>
      <p:sp>
        <p:nvSpPr>
          <p:cNvPr id="6" name="文本占位符 5"/>
          <p:cNvSpPr>
            <a:spLocks noGrp="1"/>
          </p:cNvSpPr>
          <p:nvPr>
            <p:ph type="body" idx="1"/>
          </p:nvPr>
        </p:nvSpPr>
        <p:spPr/>
        <p:txBody>
          <a:bodyPr/>
          <a:lstStyle/>
          <a:p>
            <a:r>
              <a:rPr lang="zh-CN" altLang="en-US" dirty="0">
                <a:solidFill>
                  <a:srgbClr val="990033"/>
                </a:solidFill>
              </a:rPr>
              <a:t>供给是瓶颈（供给引发市场波动）：    市场价量反向变化</a:t>
            </a:r>
          </a:p>
        </p:txBody>
      </p:sp>
      <p:sp>
        <p:nvSpPr>
          <p:cNvPr id="7" name="文本占位符 6"/>
          <p:cNvSpPr>
            <a:spLocks noGrp="1"/>
          </p:cNvSpPr>
          <p:nvPr>
            <p:ph type="body" sz="quarter" idx="3"/>
          </p:nvPr>
        </p:nvSpPr>
        <p:spPr/>
        <p:txBody>
          <a:bodyPr/>
          <a:lstStyle/>
          <a:p>
            <a:r>
              <a:rPr lang="zh-CN" altLang="en-US" dirty="0">
                <a:solidFill>
                  <a:srgbClr val="990033"/>
                </a:solidFill>
              </a:rPr>
              <a:t>需求是瓶颈（需求引发市场波动）：    市场价量同向变化</a:t>
            </a:r>
          </a:p>
        </p:txBody>
      </p:sp>
      <p:sp>
        <p:nvSpPr>
          <p:cNvPr id="4" name="灯片编号占位符 3"/>
          <p:cNvSpPr>
            <a:spLocks noGrp="1"/>
          </p:cNvSpPr>
          <p:nvPr>
            <p:ph type="sldNum" sz="quarter" idx="12"/>
          </p:nvPr>
        </p:nvSpPr>
        <p:spPr/>
        <p:txBody>
          <a:bodyPr/>
          <a:lstStyle/>
          <a:p>
            <a:pPr>
              <a:defRPr/>
            </a:pPr>
            <a:fld id="{56DE445D-538B-4B36-B97B-799D81D6965B}" type="slidenum">
              <a:rPr lang="zh-CN" altLang="en-US" smtClean="0"/>
              <a:pPr>
                <a:defRPr/>
              </a:pPr>
              <a:t>14</a:t>
            </a:fld>
            <a:endParaRPr lang="zh-CN" altLang="en-US"/>
          </a:p>
        </p:txBody>
      </p:sp>
      <p:pic>
        <p:nvPicPr>
          <p:cNvPr id="2" name="图片 1">
            <a:extLst>
              <a:ext uri="{FF2B5EF4-FFF2-40B4-BE49-F238E27FC236}">
                <a16:creationId xmlns:a16="http://schemas.microsoft.com/office/drawing/2014/main" id="{A559417C-228B-464A-B849-37DFBB4480A9}"/>
              </a:ext>
            </a:extLst>
          </p:cNvPr>
          <p:cNvPicPr>
            <a:picLocks noChangeAspect="1"/>
          </p:cNvPicPr>
          <p:nvPr/>
        </p:nvPicPr>
        <p:blipFill>
          <a:blip r:embed="rId2"/>
          <a:stretch>
            <a:fillRect/>
          </a:stretch>
        </p:blipFill>
        <p:spPr>
          <a:xfrm>
            <a:off x="4786314" y="2198283"/>
            <a:ext cx="3908775" cy="3619728"/>
          </a:xfrm>
          <a:prstGeom prst="rect">
            <a:avLst/>
          </a:prstGeom>
        </p:spPr>
      </p:pic>
      <p:pic>
        <p:nvPicPr>
          <p:cNvPr id="3" name="图片 2">
            <a:extLst>
              <a:ext uri="{FF2B5EF4-FFF2-40B4-BE49-F238E27FC236}">
                <a16:creationId xmlns:a16="http://schemas.microsoft.com/office/drawing/2014/main" id="{15640F66-D81B-4583-B1D3-A28FD9D95CAC}"/>
              </a:ext>
            </a:extLst>
          </p:cNvPr>
          <p:cNvPicPr>
            <a:picLocks noChangeAspect="1"/>
          </p:cNvPicPr>
          <p:nvPr/>
        </p:nvPicPr>
        <p:blipFill>
          <a:blip r:embed="rId3"/>
          <a:stretch>
            <a:fillRect/>
          </a:stretch>
        </p:blipFill>
        <p:spPr>
          <a:xfrm>
            <a:off x="549754" y="2198283"/>
            <a:ext cx="3908775" cy="3619728"/>
          </a:xfrm>
          <a:prstGeom prst="rect">
            <a:avLst/>
          </a:prstGeom>
        </p:spPr>
      </p:pic>
    </p:spTree>
    <p:extLst>
      <p:ext uri="{BB962C8B-B14F-4D97-AF65-F5344CB8AC3E}">
        <p14:creationId xmlns:p14="http://schemas.microsoft.com/office/powerpoint/2010/main" val="3267939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BEC50D-9596-480C-BAC9-102B5E9AA43B}"/>
              </a:ext>
            </a:extLst>
          </p:cNvPr>
          <p:cNvSpPr>
            <a:spLocks noGrp="1"/>
          </p:cNvSpPr>
          <p:nvPr>
            <p:ph type="title"/>
          </p:nvPr>
        </p:nvSpPr>
        <p:spPr/>
        <p:txBody>
          <a:bodyPr/>
          <a:lstStyle/>
          <a:p>
            <a:r>
              <a:rPr lang="zh-CN" altLang="en-US" dirty="0"/>
              <a:t>“新</a:t>
            </a:r>
            <a:r>
              <a:rPr lang="en-US" altLang="zh-CN" dirty="0"/>
              <a:t>-</a:t>
            </a:r>
            <a:r>
              <a:rPr lang="zh-CN" altLang="en-US" dirty="0"/>
              <a:t>新古典综合”发展并成熟时，美国经济处在供给约束的状态中</a:t>
            </a:r>
            <a:r>
              <a:rPr lang="en-US" altLang="zh-CN" dirty="0"/>
              <a:t>——</a:t>
            </a:r>
            <a:r>
              <a:rPr lang="zh-CN" altLang="en-US" dirty="0"/>
              <a:t>但次贷危机之后已经变成需求约束</a:t>
            </a:r>
          </a:p>
        </p:txBody>
      </p:sp>
      <p:sp>
        <p:nvSpPr>
          <p:cNvPr id="3" name="灯片编号占位符 2">
            <a:extLst>
              <a:ext uri="{FF2B5EF4-FFF2-40B4-BE49-F238E27FC236}">
                <a16:creationId xmlns:a16="http://schemas.microsoft.com/office/drawing/2014/main" id="{D29B531A-7643-4A88-9A46-DEAEF85031AF}"/>
              </a:ext>
            </a:extLst>
          </p:cNvPr>
          <p:cNvSpPr>
            <a:spLocks noGrp="1"/>
          </p:cNvSpPr>
          <p:nvPr>
            <p:ph type="sldNum" sz="quarter" idx="12"/>
          </p:nvPr>
        </p:nvSpPr>
        <p:spPr/>
        <p:txBody>
          <a:bodyPr/>
          <a:lstStyle/>
          <a:p>
            <a:fld id="{FC84A786-5DDA-426A-B75A-9F16080E01B1}" type="slidenum">
              <a:rPr lang="zh-CN" altLang="en-US" smtClean="0"/>
              <a:pPr/>
              <a:t>15</a:t>
            </a:fld>
            <a:endParaRPr lang="zh-CN" altLang="en-US"/>
          </a:p>
        </p:txBody>
      </p:sp>
      <p:pic>
        <p:nvPicPr>
          <p:cNvPr id="4" name="图片 3">
            <a:extLst>
              <a:ext uri="{FF2B5EF4-FFF2-40B4-BE49-F238E27FC236}">
                <a16:creationId xmlns:a16="http://schemas.microsoft.com/office/drawing/2014/main" id="{38A20334-B63C-4DC7-9A98-610AD2A1650D}"/>
              </a:ext>
            </a:extLst>
          </p:cNvPr>
          <p:cNvPicPr>
            <a:picLocks noChangeAspect="1"/>
          </p:cNvPicPr>
          <p:nvPr/>
        </p:nvPicPr>
        <p:blipFill>
          <a:blip r:embed="rId2"/>
          <a:stretch>
            <a:fillRect/>
          </a:stretch>
        </p:blipFill>
        <p:spPr>
          <a:xfrm>
            <a:off x="1651000" y="1447800"/>
            <a:ext cx="6310225" cy="4318000"/>
          </a:xfrm>
          <a:prstGeom prst="rect">
            <a:avLst/>
          </a:prstGeom>
        </p:spPr>
      </p:pic>
      <p:sp>
        <p:nvSpPr>
          <p:cNvPr id="5" name="Text Box 4">
            <a:extLst>
              <a:ext uri="{FF2B5EF4-FFF2-40B4-BE49-F238E27FC236}">
                <a16:creationId xmlns:a16="http://schemas.microsoft.com/office/drawing/2014/main" id="{819FDECE-EBB0-4655-A271-14A6E64C8CF6}"/>
              </a:ext>
            </a:extLst>
          </p:cNvPr>
          <p:cNvSpPr txBox="1">
            <a:spLocks noChangeArrowheads="1"/>
          </p:cNvSpPr>
          <p:nvPr/>
        </p:nvSpPr>
        <p:spPr bwMode="ltGray">
          <a:xfrm>
            <a:off x="1050925"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资料</a:t>
            </a:r>
            <a:r>
              <a:rPr lang="zh-CN" altLang="en-GB" sz="1000" dirty="0">
                <a:latin typeface="Frutiger 45 Light"/>
              </a:rPr>
              <a:t>来源：</a:t>
            </a:r>
            <a:r>
              <a:rPr lang="en-US" altLang="zh-CN" sz="1000" dirty="0">
                <a:latin typeface="Frutiger 45 Light"/>
              </a:rPr>
              <a:t>Wind</a:t>
            </a:r>
            <a:endParaRPr lang="zh-CN" altLang="en-GB" sz="1000" dirty="0">
              <a:latin typeface="Frutiger 45 Light"/>
            </a:endParaRPr>
          </a:p>
        </p:txBody>
      </p:sp>
    </p:spTree>
    <p:extLst>
      <p:ext uri="{BB962C8B-B14F-4D97-AF65-F5344CB8AC3E}">
        <p14:creationId xmlns:p14="http://schemas.microsoft.com/office/powerpoint/2010/main" val="317370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马尔萨斯论“有效需求”（</a:t>
            </a:r>
            <a:r>
              <a:rPr lang="en-US" altLang="zh-CN" dirty="0"/>
              <a:t>effective demand</a:t>
            </a:r>
            <a:r>
              <a:rPr lang="zh-CN" altLang="en-US" dirty="0"/>
              <a:t>）</a:t>
            </a:r>
          </a:p>
        </p:txBody>
      </p:sp>
      <p:sp>
        <p:nvSpPr>
          <p:cNvPr id="3" name="内容占位符 2"/>
          <p:cNvSpPr>
            <a:spLocks noGrp="1"/>
          </p:cNvSpPr>
          <p:nvPr>
            <p:ph idx="1"/>
          </p:nvPr>
        </p:nvSpPr>
        <p:spPr>
          <a:xfrm>
            <a:off x="928663" y="1844824"/>
            <a:ext cx="5286412" cy="4227349"/>
          </a:xfrm>
        </p:spPr>
        <p:txBody>
          <a:bodyPr/>
          <a:lstStyle/>
          <a:p>
            <a:pPr marL="0" indent="0">
              <a:buNone/>
            </a:pPr>
            <a:r>
              <a:rPr lang="zh-CN" altLang="en-US" dirty="0">
                <a:latin typeface="楷体" panose="02010609060101010101" pitchFamily="49" charset="-122"/>
                <a:ea typeface="楷体" panose="02010609060101010101" pitchFamily="49" charset="-122"/>
              </a:rPr>
              <a:t>  “有效需求由两个成分构成，购买力和购买愿望</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我认为购买力并不一定包含成比例的购买愿望，我也不同意</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谈到某个国家，供给总不能超过需求。一国必然拥有购买它所生产的全部产品的购买力，但我很容易地设想它不拥有购买这些产品的愿望。”</a:t>
            </a:r>
            <a:endParaRPr lang="en-US" altLang="zh-CN" dirty="0">
              <a:latin typeface="楷体" panose="02010609060101010101" pitchFamily="49" charset="-122"/>
              <a:ea typeface="楷体" panose="02010609060101010101" pitchFamily="49" charset="-122"/>
            </a:endParaRPr>
          </a:p>
          <a:p>
            <a:pPr marL="0" indent="0">
              <a:buNone/>
            </a:pPr>
            <a:endParaRPr lang="en-US" altLang="zh-CN" dirty="0">
              <a:latin typeface="楷体" panose="02010609060101010101" pitchFamily="49" charset="-122"/>
              <a:ea typeface="楷体" panose="02010609060101010101" pitchFamily="49" charset="-122"/>
            </a:endParaRPr>
          </a:p>
          <a:p>
            <a:pPr marL="0" indent="0">
              <a:buNone/>
            </a:pPr>
            <a:r>
              <a:rPr lang="en-US" altLang="zh-CN" dirty="0"/>
              <a:t>——</a:t>
            </a:r>
            <a:r>
              <a:rPr lang="zh-CN" altLang="en-US" dirty="0"/>
              <a:t>马尔萨斯（</a:t>
            </a:r>
            <a:r>
              <a:rPr lang="en-US" altLang="zh-CN" dirty="0"/>
              <a:t>《</a:t>
            </a:r>
            <a:r>
              <a:rPr lang="zh-CN" altLang="en-US" dirty="0"/>
              <a:t>李嘉图著作和通信集</a:t>
            </a:r>
            <a:r>
              <a:rPr lang="en-US" altLang="zh-CN" dirty="0"/>
              <a:t>》</a:t>
            </a:r>
            <a:r>
              <a:rPr lang="zh-CN" altLang="en-US" dirty="0"/>
              <a:t>，</a:t>
            </a:r>
            <a:r>
              <a:rPr lang="en-US" altLang="zh-CN" dirty="0"/>
              <a:t>VI</a:t>
            </a:r>
            <a:r>
              <a:rPr lang="zh-CN" altLang="en-US" dirty="0"/>
              <a:t>，         </a:t>
            </a:r>
            <a:r>
              <a:rPr lang="en-US" altLang="zh-CN" dirty="0"/>
              <a:t>131-132</a:t>
            </a:r>
            <a:r>
              <a:rPr lang="zh-CN" altLang="en-US" dirty="0"/>
              <a:t>页）</a:t>
            </a:r>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16</a:t>
            </a:fld>
            <a:endParaRPr lang="zh-CN" altLang="en-US"/>
          </a:p>
        </p:txBody>
      </p:sp>
      <p:sp>
        <p:nvSpPr>
          <p:cNvPr id="7170" name="AutoShape 2" descr="http://img2.imgtn.bdimg.com/it/u=701522432,4155829456&amp;fm=23&amp;gp=0.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172" name="AutoShape 4" descr="http://img2.imgtn.bdimg.com/it/u=701522432,4155829456&amp;fm=23&amp;gp=0.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050" name="Picture 2">
            <a:extLst>
              <a:ext uri="{FF2B5EF4-FFF2-40B4-BE49-F238E27FC236}">
                <a16:creationId xmlns:a16="http://schemas.microsoft.com/office/drawing/2014/main" id="{24CA2D69-71B6-4343-95AB-E4A9639F041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81991" y="1870144"/>
            <a:ext cx="1799583" cy="25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949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C27EC-EF03-481F-98E7-40F9FC4CB6B5}"/>
              </a:ext>
            </a:extLst>
          </p:cNvPr>
          <p:cNvSpPr>
            <a:spLocks noGrp="1"/>
          </p:cNvSpPr>
          <p:nvPr>
            <p:ph type="title"/>
          </p:nvPr>
        </p:nvSpPr>
        <p:spPr/>
        <p:txBody>
          <a:bodyPr/>
          <a:lstStyle/>
          <a:p>
            <a:r>
              <a:rPr lang="zh-CN" altLang="en-US" dirty="0"/>
              <a:t>需求不足的经济学</a:t>
            </a:r>
            <a:r>
              <a:rPr lang="en-US" altLang="zh-CN" dirty="0"/>
              <a:t>——</a:t>
            </a:r>
            <a:r>
              <a:rPr lang="zh-CN" altLang="en-US" dirty="0"/>
              <a:t>需求不足产生的关键在于企业（资本所有者）与居民之间的收入分配调节机制失灵</a:t>
            </a:r>
          </a:p>
        </p:txBody>
      </p:sp>
      <p:sp>
        <p:nvSpPr>
          <p:cNvPr id="3" name="内容占位符 2">
            <a:extLst>
              <a:ext uri="{FF2B5EF4-FFF2-40B4-BE49-F238E27FC236}">
                <a16:creationId xmlns:a16="http://schemas.microsoft.com/office/drawing/2014/main" id="{ECA9DD18-8906-4529-BD70-9CE4E6221998}"/>
              </a:ext>
            </a:extLst>
          </p:cNvPr>
          <p:cNvSpPr>
            <a:spLocks noGrp="1"/>
          </p:cNvSpPr>
          <p:nvPr>
            <p:ph idx="1"/>
          </p:nvPr>
        </p:nvSpPr>
        <p:spPr>
          <a:xfrm>
            <a:off x="928662" y="1196752"/>
            <a:ext cx="7786687" cy="4875421"/>
          </a:xfrm>
        </p:spPr>
        <p:txBody>
          <a:bodyPr/>
          <a:lstStyle/>
          <a:p>
            <a:r>
              <a:rPr lang="zh-CN" altLang="en-US" dirty="0"/>
              <a:t>“资本家挣到他们所花的，工人花掉他们所挣的”</a:t>
            </a:r>
            <a:r>
              <a:rPr lang="en-US" altLang="zh-CN" dirty="0"/>
              <a:t>	——</a:t>
            </a:r>
            <a:r>
              <a:rPr lang="zh-CN" altLang="en-US" dirty="0"/>
              <a:t>卡尔多，</a:t>
            </a:r>
            <a:r>
              <a:rPr lang="en-US" altLang="zh-CN" dirty="0"/>
              <a:t>1956</a:t>
            </a:r>
            <a:r>
              <a:rPr lang="zh-CN" altLang="en-US" dirty="0"/>
              <a:t>年</a:t>
            </a:r>
            <a:endParaRPr lang="en-US" altLang="zh-CN" dirty="0"/>
          </a:p>
          <a:p>
            <a:r>
              <a:rPr lang="zh-CN" altLang="en-US" dirty="0"/>
              <a:t>“企业家不管花多少开支在消费上，属于企业家的财富增量仍然与之前相同。利润，作为企业家资本增量的来源，不管花掉多少在狂欢的生活中都不会枯竭，就像寡妇之坛一样”</a:t>
            </a:r>
            <a:r>
              <a:rPr lang="en-US" altLang="zh-CN" dirty="0"/>
              <a:t>——</a:t>
            </a:r>
            <a:r>
              <a:rPr lang="zh-CN" altLang="en-US" dirty="0"/>
              <a:t>凯恩斯，</a:t>
            </a:r>
            <a:r>
              <a:rPr lang="en-US" altLang="zh-CN" dirty="0"/>
              <a:t>1930</a:t>
            </a:r>
            <a:r>
              <a:rPr lang="zh-CN" altLang="en-US" dirty="0"/>
              <a:t>年，</a:t>
            </a:r>
            <a:r>
              <a:rPr lang="en-US" altLang="zh-CN" dirty="0"/>
              <a:t>《</a:t>
            </a:r>
            <a:r>
              <a:rPr lang="zh-CN" altLang="en-US" dirty="0"/>
              <a:t>货币论</a:t>
            </a:r>
            <a:r>
              <a:rPr lang="en-US" altLang="zh-CN" dirty="0"/>
              <a:t>》</a:t>
            </a:r>
          </a:p>
          <a:p>
            <a:r>
              <a:rPr lang="zh-CN" altLang="en-US" dirty="0"/>
              <a:t>马克思的经济理论</a:t>
            </a:r>
            <a:endParaRPr lang="en-US" altLang="zh-CN" dirty="0"/>
          </a:p>
          <a:p>
            <a:pPr lvl="1"/>
            <a:r>
              <a:rPr lang="zh-CN" altLang="en-US" dirty="0"/>
              <a:t>资本家为了节省工资成本，越来越多地用资本来替代劳工</a:t>
            </a:r>
            <a:endParaRPr lang="en-US" altLang="zh-CN" dirty="0"/>
          </a:p>
          <a:p>
            <a:pPr lvl="1"/>
            <a:r>
              <a:rPr lang="zh-CN" altLang="en-US" dirty="0"/>
              <a:t>从而导致贫困的失业劳工队伍日益庞大（ “失业后备军”），降低全社会对消费品的需求</a:t>
            </a:r>
            <a:endParaRPr lang="en-US" altLang="zh-CN" dirty="0"/>
          </a:p>
          <a:p>
            <a:pPr lvl="1"/>
            <a:r>
              <a:rPr lang="zh-CN" altLang="en-US" dirty="0"/>
              <a:t>消费品需求短缺令资本家获得的利润率下降，最终引发生产过剩型的经济危机</a:t>
            </a:r>
            <a:endParaRPr lang="en-US" altLang="zh-CN" dirty="0"/>
          </a:p>
          <a:p>
            <a:pPr lvl="1"/>
            <a:r>
              <a:rPr lang="zh-CN" altLang="en-US" dirty="0"/>
              <a:t>马克思相信，资本主义越发达，庞大供给与不足需求之间的矛盾就越突出，最终令资本主义走向灭亡</a:t>
            </a:r>
            <a:endParaRPr lang="en-US" altLang="zh-CN" dirty="0"/>
          </a:p>
          <a:p>
            <a:r>
              <a:rPr lang="zh-CN" altLang="en-US" dirty="0"/>
              <a:t>这些思想的共性在于企业（资本所有者）与居民之间的割裂</a:t>
            </a:r>
            <a:endParaRPr lang="en-US" altLang="zh-CN" dirty="0"/>
          </a:p>
          <a:p>
            <a:pPr lvl="1"/>
            <a:r>
              <a:rPr lang="zh-CN" altLang="en-US" dirty="0"/>
              <a:t>企业利润（资本回报）不会充分流向居民，而刚性地变成投资和产能的扩张</a:t>
            </a:r>
            <a:endParaRPr lang="en-US" altLang="zh-CN" dirty="0"/>
          </a:p>
          <a:p>
            <a:pPr lvl="1"/>
            <a:r>
              <a:rPr lang="zh-CN" altLang="en-US" dirty="0"/>
              <a:t>产能的扩张和居民需求的疲弱之间导致需求不足</a:t>
            </a:r>
            <a:endParaRPr lang="en-US" altLang="zh-CN" dirty="0"/>
          </a:p>
          <a:p>
            <a:pPr lvl="1"/>
            <a:r>
              <a:rPr lang="zh-CN" altLang="en-US" b="1" dirty="0"/>
              <a:t>关键的缺失是企业和居民间市场化的分配调节机制</a:t>
            </a:r>
            <a:endParaRPr lang="en-US" altLang="zh-CN" b="1" dirty="0"/>
          </a:p>
        </p:txBody>
      </p:sp>
      <p:sp>
        <p:nvSpPr>
          <p:cNvPr id="4" name="灯片编号占位符 3">
            <a:extLst>
              <a:ext uri="{FF2B5EF4-FFF2-40B4-BE49-F238E27FC236}">
                <a16:creationId xmlns:a16="http://schemas.microsoft.com/office/drawing/2014/main" id="{8894BBDA-2C44-4B03-A4D0-CE16B6D76A06}"/>
              </a:ext>
            </a:extLst>
          </p:cNvPr>
          <p:cNvSpPr>
            <a:spLocks noGrp="1"/>
          </p:cNvSpPr>
          <p:nvPr>
            <p:ph type="sldNum" sz="quarter" idx="12"/>
          </p:nvPr>
        </p:nvSpPr>
        <p:spPr/>
        <p:txBody>
          <a:bodyPr/>
          <a:lstStyle/>
          <a:p>
            <a:pPr>
              <a:defRPr/>
            </a:pPr>
            <a:fld id="{DF4C29A2-310B-4614-9E82-82EDFD340A49}" type="slidenum">
              <a:rPr lang="zh-CN" altLang="en-US" smtClean="0"/>
              <a:pPr>
                <a:defRPr/>
              </a:pPr>
              <a:t>17</a:t>
            </a:fld>
            <a:endParaRPr lang="zh-CN" altLang="en-US"/>
          </a:p>
        </p:txBody>
      </p:sp>
    </p:spTree>
    <p:extLst>
      <p:ext uri="{BB962C8B-B14F-4D97-AF65-F5344CB8AC3E}">
        <p14:creationId xmlns:p14="http://schemas.microsoft.com/office/powerpoint/2010/main" val="666483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83A068A0-246F-4241-8A73-CD2DA6E76E11}"/>
              </a:ext>
            </a:extLst>
          </p:cNvPr>
          <p:cNvSpPr>
            <a:spLocks noGrp="1"/>
          </p:cNvSpPr>
          <p:nvPr>
            <p:ph type="title"/>
          </p:nvPr>
        </p:nvSpPr>
        <p:spPr/>
        <p:txBody>
          <a:bodyPr/>
          <a:lstStyle/>
          <a:p>
            <a:r>
              <a:rPr lang="zh-CN" altLang="en-US" dirty="0"/>
              <a:t>需求不足状态下的经济运行逻辑</a:t>
            </a:r>
          </a:p>
        </p:txBody>
      </p:sp>
      <p:sp>
        <p:nvSpPr>
          <p:cNvPr id="2" name="内容占位符 1">
            <a:extLst>
              <a:ext uri="{FF2B5EF4-FFF2-40B4-BE49-F238E27FC236}">
                <a16:creationId xmlns:a16="http://schemas.microsoft.com/office/drawing/2014/main" id="{B7AA0A18-32B7-4985-AD06-D6631389B575}"/>
              </a:ext>
            </a:extLst>
          </p:cNvPr>
          <p:cNvSpPr>
            <a:spLocks noGrp="1"/>
          </p:cNvSpPr>
          <p:nvPr>
            <p:ph idx="1"/>
          </p:nvPr>
        </p:nvSpPr>
        <p:spPr/>
        <p:txBody>
          <a:bodyPr/>
          <a:lstStyle/>
          <a:p>
            <a:endParaRPr lang="en-US" altLang="zh-CN" dirty="0"/>
          </a:p>
          <a:p>
            <a:r>
              <a:rPr lang="zh-CN" altLang="en-US" dirty="0"/>
              <a:t>经济长期处在市场非有效的状态</a:t>
            </a:r>
            <a:endParaRPr lang="en-US" altLang="zh-CN" dirty="0"/>
          </a:p>
          <a:p>
            <a:pPr lvl="1"/>
            <a:r>
              <a:rPr lang="zh-CN" altLang="en-US" dirty="0"/>
              <a:t>经济向有效市场的调节会相当缓慢</a:t>
            </a:r>
            <a:r>
              <a:rPr lang="en-US" altLang="zh-CN" dirty="0"/>
              <a:t>——</a:t>
            </a:r>
            <a:r>
              <a:rPr lang="zh-CN" altLang="en-US" dirty="0"/>
              <a:t>等到这种调整力量在长期终于发挥出来的时候，什么都晚了</a:t>
            </a:r>
            <a:endParaRPr lang="en-US" altLang="zh-CN" dirty="0"/>
          </a:p>
          <a:p>
            <a:pPr lvl="1"/>
            <a:r>
              <a:rPr lang="zh-CN" altLang="en-US" dirty="0"/>
              <a:t>“在长期我们都死了”（</a:t>
            </a:r>
            <a:r>
              <a:rPr lang="en-US" altLang="zh-CN" dirty="0"/>
              <a:t>In the long run, we are all dead</a:t>
            </a:r>
            <a:r>
              <a:rPr lang="zh-CN" altLang="en-US" dirty="0"/>
              <a:t>）</a:t>
            </a:r>
            <a:r>
              <a:rPr lang="en-US" altLang="zh-CN" dirty="0"/>
              <a:t>——</a:t>
            </a:r>
            <a:r>
              <a:rPr lang="zh-CN" altLang="en-US" dirty="0"/>
              <a:t>凯恩斯</a:t>
            </a:r>
            <a:endParaRPr lang="en-US" altLang="zh-CN" dirty="0"/>
          </a:p>
          <a:p>
            <a:r>
              <a:rPr lang="zh-CN" altLang="en-US" dirty="0"/>
              <a:t>在产能过剩的状况下，需求能够创造更多的需求（即所谓的乘数效应）</a:t>
            </a:r>
            <a:r>
              <a:rPr lang="en-US" altLang="zh-CN" dirty="0"/>
              <a:t>——</a:t>
            </a:r>
            <a:r>
              <a:rPr lang="zh-CN" altLang="en-US" dirty="0"/>
              <a:t>就像变魔术一样</a:t>
            </a:r>
            <a:endParaRPr lang="en-US" altLang="zh-CN" dirty="0"/>
          </a:p>
          <a:p>
            <a:pPr lvl="1"/>
            <a:r>
              <a:rPr lang="zh-CN" altLang="en-US" dirty="0"/>
              <a:t>宏观与微观的差异在于，宏观层面一些部门的收支之间存在着反馈效应，在微观层面则无此机制</a:t>
            </a:r>
            <a:r>
              <a:rPr lang="en-US" altLang="zh-CN" dirty="0"/>
              <a:t>——</a:t>
            </a:r>
            <a:r>
              <a:rPr lang="zh-CN" altLang="en-US" b="1" dirty="0"/>
              <a:t>此时宏观不仅仅是微观的加总</a:t>
            </a:r>
            <a:endParaRPr lang="en-US" altLang="zh-CN" b="1" dirty="0"/>
          </a:p>
          <a:p>
            <a:pPr lvl="1"/>
            <a:endParaRPr lang="en-US" altLang="zh-CN" dirty="0"/>
          </a:p>
          <a:p>
            <a:r>
              <a:rPr lang="zh-CN" altLang="en-US" dirty="0"/>
              <a:t>企业家很难理解需求不足状态下的宏观经济</a:t>
            </a:r>
            <a:endParaRPr lang="en-US" altLang="zh-CN" dirty="0"/>
          </a:p>
          <a:p>
            <a:pPr lvl="1"/>
            <a:r>
              <a:rPr lang="zh-CN" altLang="en-US" dirty="0"/>
              <a:t>“再大的企业，它的产出也主要供给企业外部客户；再小的经济，它的产出也主要供给经济内部”</a:t>
            </a:r>
            <a:r>
              <a:rPr lang="en-US" altLang="zh-CN" dirty="0"/>
              <a:t>——</a:t>
            </a:r>
            <a:r>
              <a:rPr lang="zh-CN" altLang="en-US" dirty="0"/>
              <a:t>克鲁格曼</a:t>
            </a:r>
          </a:p>
        </p:txBody>
      </p:sp>
    </p:spTree>
    <p:extLst>
      <p:ext uri="{BB962C8B-B14F-4D97-AF65-F5344CB8AC3E}">
        <p14:creationId xmlns:p14="http://schemas.microsoft.com/office/powerpoint/2010/main" val="3945982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8232AF-1D71-4CFE-B32F-B78D080DDF4C}"/>
              </a:ext>
            </a:extLst>
          </p:cNvPr>
          <p:cNvSpPr>
            <a:spLocks noGrp="1"/>
          </p:cNvSpPr>
          <p:nvPr>
            <p:ph type="title"/>
          </p:nvPr>
        </p:nvSpPr>
        <p:spPr/>
        <p:txBody>
          <a:bodyPr/>
          <a:lstStyle/>
          <a:p>
            <a:r>
              <a:rPr lang="zh-CN" altLang="en-US" dirty="0"/>
              <a:t>非主流（非正统）宏观经济学： </a:t>
            </a:r>
            <a:br>
              <a:rPr lang="en-US" altLang="zh-CN" dirty="0"/>
            </a:br>
            <a:r>
              <a:rPr lang="zh-CN" altLang="en-US" dirty="0"/>
              <a:t>“后凯恩斯”（</a:t>
            </a:r>
            <a:r>
              <a:rPr lang="en-US" altLang="zh-CN" dirty="0"/>
              <a:t>Post-</a:t>
            </a:r>
            <a:r>
              <a:rPr lang="en-US" altLang="zh-CN" dirty="0" err="1"/>
              <a:t>Keynsian</a:t>
            </a:r>
            <a:r>
              <a:rPr lang="zh-CN" altLang="en-US" dirty="0"/>
              <a:t>）学派</a:t>
            </a:r>
          </a:p>
        </p:txBody>
      </p:sp>
      <p:sp>
        <p:nvSpPr>
          <p:cNvPr id="3" name="内容占位符 2">
            <a:extLst>
              <a:ext uri="{FF2B5EF4-FFF2-40B4-BE49-F238E27FC236}">
                <a16:creationId xmlns:a16="http://schemas.microsoft.com/office/drawing/2014/main" id="{16DBD45E-C078-496D-ABE2-C5621E540003}"/>
              </a:ext>
            </a:extLst>
          </p:cNvPr>
          <p:cNvSpPr>
            <a:spLocks noGrp="1"/>
          </p:cNvSpPr>
          <p:nvPr>
            <p:ph idx="1"/>
          </p:nvPr>
        </p:nvSpPr>
        <p:spPr/>
        <p:txBody>
          <a:bodyPr/>
          <a:lstStyle/>
          <a:p>
            <a:endParaRPr lang="en-US" altLang="zh-CN" dirty="0"/>
          </a:p>
          <a:p>
            <a:r>
              <a:rPr lang="zh-CN" altLang="en-US" dirty="0"/>
              <a:t>“后凯恩斯”（</a:t>
            </a:r>
            <a:r>
              <a:rPr lang="en-US" altLang="zh-CN" dirty="0"/>
              <a:t>Post-</a:t>
            </a:r>
            <a:r>
              <a:rPr lang="en-US" altLang="zh-CN" dirty="0" err="1"/>
              <a:t>Keynsian</a:t>
            </a:r>
            <a:r>
              <a:rPr lang="zh-CN" altLang="en-US" dirty="0"/>
              <a:t>）学派是“原教旨主义”的凯恩斯经济学</a:t>
            </a:r>
            <a:endParaRPr lang="en-US" altLang="zh-CN" dirty="0"/>
          </a:p>
          <a:p>
            <a:r>
              <a:rPr lang="zh-CN" altLang="en-US" dirty="0"/>
              <a:t>把对有效需求的关注放到研究的中心</a:t>
            </a:r>
            <a:endParaRPr lang="en-US" altLang="zh-CN" dirty="0"/>
          </a:p>
          <a:p>
            <a:r>
              <a:rPr lang="zh-CN" altLang="en-US" dirty="0"/>
              <a:t>秉承实在论（</a:t>
            </a:r>
            <a:r>
              <a:rPr lang="en-US" altLang="zh-CN" dirty="0"/>
              <a:t>realism</a:t>
            </a:r>
            <a:r>
              <a:rPr lang="zh-CN" altLang="en-US" dirty="0"/>
              <a:t>）的方法，认为宏观模型应该与它要描述的真实世界类似</a:t>
            </a:r>
            <a:r>
              <a:rPr lang="en-US" altLang="zh-CN" dirty="0"/>
              <a:t>——</a:t>
            </a:r>
            <a:r>
              <a:rPr lang="zh-CN" altLang="en-US" dirty="0"/>
              <a:t>因而多用“特设模型”（</a:t>
            </a:r>
            <a:r>
              <a:rPr lang="en-US" altLang="zh-CN" dirty="0"/>
              <a:t>ad-hoc</a:t>
            </a:r>
            <a:r>
              <a:rPr lang="zh-CN" altLang="en-US" dirty="0"/>
              <a:t>）体现其思想</a:t>
            </a:r>
            <a:endParaRPr lang="en-US" altLang="zh-CN" dirty="0"/>
          </a:p>
          <a:p>
            <a:pPr lvl="1"/>
            <a:r>
              <a:rPr lang="zh-CN" altLang="en-US" dirty="0"/>
              <a:t>剑桥模型（</a:t>
            </a:r>
            <a:r>
              <a:rPr lang="en-US" altLang="zh-CN" dirty="0"/>
              <a:t>Cambridge model</a:t>
            </a:r>
            <a:r>
              <a:rPr lang="zh-CN" altLang="en-US" dirty="0"/>
              <a:t>）</a:t>
            </a:r>
            <a:endParaRPr lang="en-US" altLang="zh-CN" dirty="0"/>
          </a:p>
          <a:p>
            <a:pPr lvl="1"/>
            <a:r>
              <a:rPr lang="zh-CN" altLang="en-US" dirty="0"/>
              <a:t>卡莱斯基模型（</a:t>
            </a:r>
            <a:r>
              <a:rPr lang="en-US" altLang="zh-CN" dirty="0" err="1"/>
              <a:t>Kaleckian</a:t>
            </a:r>
            <a:r>
              <a:rPr lang="en-US" altLang="zh-CN" dirty="0"/>
              <a:t> model</a:t>
            </a:r>
            <a:r>
              <a:rPr lang="zh-CN" altLang="en-US" dirty="0"/>
              <a:t>）</a:t>
            </a:r>
            <a:endParaRPr lang="en-US" altLang="zh-CN" dirty="0"/>
          </a:p>
          <a:p>
            <a:r>
              <a:rPr lang="zh-CN" altLang="en-US" dirty="0"/>
              <a:t>存在着需求面自我强化的正反馈机制</a:t>
            </a:r>
            <a:r>
              <a:rPr lang="en-US" altLang="zh-CN" dirty="0"/>
              <a:t>——</a:t>
            </a:r>
            <a:r>
              <a:rPr lang="zh-CN" altLang="en-US" dirty="0"/>
              <a:t>经济有向过冷或过热两个极端收敛的倾向</a:t>
            </a:r>
          </a:p>
          <a:p>
            <a:endParaRPr lang="zh-CN" altLang="en-US" dirty="0"/>
          </a:p>
        </p:txBody>
      </p:sp>
      <p:sp>
        <p:nvSpPr>
          <p:cNvPr id="4" name="灯片编号占位符 3">
            <a:extLst>
              <a:ext uri="{FF2B5EF4-FFF2-40B4-BE49-F238E27FC236}">
                <a16:creationId xmlns:a16="http://schemas.microsoft.com/office/drawing/2014/main" id="{C6C6618D-FAD7-47B4-86B4-88DB0F11E8DD}"/>
              </a:ext>
            </a:extLst>
          </p:cNvPr>
          <p:cNvSpPr>
            <a:spLocks noGrp="1"/>
          </p:cNvSpPr>
          <p:nvPr>
            <p:ph type="sldNum" sz="quarter" idx="12"/>
          </p:nvPr>
        </p:nvSpPr>
        <p:spPr/>
        <p:txBody>
          <a:bodyPr/>
          <a:lstStyle/>
          <a:p>
            <a:pPr>
              <a:defRPr/>
            </a:pPr>
            <a:fld id="{DF4C29A2-310B-4614-9E82-82EDFD340A49}" type="slidenum">
              <a:rPr lang="zh-CN" altLang="en-US" smtClean="0"/>
              <a:pPr>
                <a:defRPr/>
              </a:pPr>
              <a:t>19</a:t>
            </a:fld>
            <a:endParaRPr lang="zh-CN" altLang="en-US"/>
          </a:p>
        </p:txBody>
      </p:sp>
    </p:spTree>
    <p:extLst>
      <p:ext uri="{BB962C8B-B14F-4D97-AF65-F5344CB8AC3E}">
        <p14:creationId xmlns:p14="http://schemas.microsoft.com/office/powerpoint/2010/main" val="2207078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思想的力量</a:t>
            </a:r>
          </a:p>
        </p:txBody>
      </p:sp>
      <p:sp>
        <p:nvSpPr>
          <p:cNvPr id="3" name="内容占位符 2"/>
          <p:cNvSpPr>
            <a:spLocks noGrp="1"/>
          </p:cNvSpPr>
          <p:nvPr>
            <p:ph idx="1"/>
          </p:nvPr>
        </p:nvSpPr>
        <p:spPr>
          <a:xfrm>
            <a:off x="928663" y="1844824"/>
            <a:ext cx="5286412" cy="4227349"/>
          </a:xfrm>
        </p:spPr>
        <p:txBody>
          <a:bodyPr/>
          <a:lstStyle/>
          <a:p>
            <a:pPr marL="0" indent="0">
              <a:buNone/>
            </a:pPr>
            <a:r>
              <a:rPr lang="zh-CN" altLang="en-US"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经济学家以及政治哲学家之思想，其力量之大，往往出乎常人意料。事实上统治世界者，就只是这些思想而已</a:t>
            </a:r>
            <a:r>
              <a:rPr lang="zh-CN" altLang="en-US" dirty="0">
                <a:latin typeface="楷体" panose="02010609060101010101" pitchFamily="49" charset="-122"/>
                <a:ea typeface="楷体" panose="02010609060101010101" pitchFamily="49" charset="-122"/>
              </a:rPr>
              <a:t>。许多实践者自以为不受任何学理之影响，却往往当了某个已故经济学家之奴隶。狂人执政，自以为得天启示，实则其狂想之来，乃得自若干年以前的某个拙劣学人。我很确信，既得利益之力量，未免被人过分夸大，实则远不如思想之逐渐侵蚀力之大</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或迟或早，对形成善良或丑恶的观念而言</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更危险的是思想，而不是既得利益。”</a:t>
            </a:r>
            <a:endParaRPr lang="en-US" altLang="zh-CN" dirty="0">
              <a:latin typeface="楷体" panose="02010609060101010101" pitchFamily="49" charset="-122"/>
              <a:ea typeface="楷体" panose="02010609060101010101" pitchFamily="49" charset="-122"/>
            </a:endParaRPr>
          </a:p>
          <a:p>
            <a:pPr marL="0" indent="0">
              <a:buNone/>
            </a:pPr>
            <a:r>
              <a:rPr lang="en-US" altLang="zh-CN" dirty="0"/>
              <a:t>—— </a:t>
            </a:r>
            <a:r>
              <a:rPr lang="zh-CN" altLang="en-US" dirty="0"/>
              <a:t>约翰 </a:t>
            </a:r>
            <a:r>
              <a:rPr lang="en-US" altLang="zh-CN" dirty="0"/>
              <a:t>· </a:t>
            </a:r>
            <a:r>
              <a:rPr lang="zh-CN" altLang="en-US" dirty="0"/>
              <a:t>梅纳德 </a:t>
            </a:r>
            <a:r>
              <a:rPr lang="en-US" altLang="zh-CN" dirty="0"/>
              <a:t>· </a:t>
            </a:r>
            <a:r>
              <a:rPr lang="zh-CN" altLang="en-US" dirty="0"/>
              <a:t>凯恩斯，</a:t>
            </a:r>
            <a:r>
              <a:rPr lang="en-US" altLang="zh-CN" dirty="0"/>
              <a:t>《</a:t>
            </a:r>
            <a:r>
              <a:rPr lang="zh-CN" altLang="en-US" dirty="0"/>
              <a:t>通论</a:t>
            </a:r>
            <a:r>
              <a:rPr lang="en-US" altLang="zh-CN" dirty="0"/>
              <a:t>》</a:t>
            </a:r>
            <a:r>
              <a:rPr lang="zh-CN" altLang="en-US" dirty="0"/>
              <a:t>，</a:t>
            </a:r>
            <a:r>
              <a:rPr lang="en-US" altLang="zh-CN" dirty="0"/>
              <a:t>24(V)</a:t>
            </a:r>
          </a:p>
          <a:p>
            <a:pPr marL="0" indent="0">
              <a:spcBef>
                <a:spcPts val="600"/>
              </a:spcBef>
              <a:buNone/>
            </a:pPr>
            <a:r>
              <a:rPr lang="zh-CN" altLang="en-US" dirty="0"/>
              <a:t>        </a:t>
            </a:r>
            <a:r>
              <a:rPr lang="en-US" altLang="zh-CN" dirty="0"/>
              <a:t>1936</a:t>
            </a:r>
            <a:r>
              <a:rPr lang="zh-CN" altLang="en-US" dirty="0"/>
              <a:t>年</a:t>
            </a:r>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2</a:t>
            </a:fld>
            <a:endParaRPr lang="zh-CN" altLang="en-US"/>
          </a:p>
        </p:txBody>
      </p:sp>
      <p:sp>
        <p:nvSpPr>
          <p:cNvPr id="7170" name="AutoShape 2" descr="http://img2.imgtn.bdimg.com/it/u=701522432,4155829456&amp;fm=23&amp;gp=0.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172" name="AutoShape 4" descr="http://img2.imgtn.bdimg.com/it/u=701522432,4155829456&amp;fm=23&amp;gp=0.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7174" name="Picture 6" descr="http://pic.baike.soso.com/p/20131119/20131119093807-1567114190.jpg"/>
          <p:cNvPicPr>
            <a:picLocks noChangeAspect="1" noChangeArrowheads="1"/>
          </p:cNvPicPr>
          <p:nvPr/>
        </p:nvPicPr>
        <p:blipFill>
          <a:blip r:embed="rId2"/>
          <a:srcRect/>
          <a:stretch>
            <a:fillRect/>
          </a:stretch>
        </p:blipFill>
        <p:spPr bwMode="auto">
          <a:xfrm>
            <a:off x="6572264" y="1800000"/>
            <a:ext cx="1977600" cy="25200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83A068A0-246F-4241-8A73-CD2DA6E76E11}"/>
              </a:ext>
            </a:extLst>
          </p:cNvPr>
          <p:cNvSpPr>
            <a:spLocks noGrp="1"/>
          </p:cNvSpPr>
          <p:nvPr>
            <p:ph type="title"/>
          </p:nvPr>
        </p:nvSpPr>
        <p:spPr>
          <a:xfrm>
            <a:off x="971600" y="81118"/>
            <a:ext cx="7668400" cy="928800"/>
          </a:xfrm>
        </p:spPr>
        <p:txBody>
          <a:bodyPr/>
          <a:lstStyle/>
          <a:p>
            <a:r>
              <a:rPr lang="zh-CN" altLang="en-US" dirty="0"/>
              <a:t>改革开放之后，中国</a:t>
            </a:r>
            <a:r>
              <a:rPr lang="en-US" altLang="zh-CN" dirty="0"/>
              <a:t>GDP</a:t>
            </a:r>
            <a:r>
              <a:rPr lang="zh-CN" altLang="en-US" dirty="0"/>
              <a:t>真实增速与通胀负相关</a:t>
            </a:r>
            <a:br>
              <a:rPr lang="en-US" altLang="zh-CN" dirty="0"/>
            </a:br>
            <a:r>
              <a:rPr lang="en-US" altLang="zh-CN" dirty="0"/>
              <a:t>——</a:t>
            </a:r>
            <a:r>
              <a:rPr lang="zh-CN" altLang="en-US" dirty="0"/>
              <a:t>这段时间中国并不符合“新</a:t>
            </a:r>
            <a:r>
              <a:rPr lang="en-US" altLang="zh-CN" dirty="0"/>
              <a:t>-</a:t>
            </a:r>
            <a:r>
              <a:rPr lang="zh-CN" altLang="en-US" dirty="0"/>
              <a:t>新古典综合”世界观</a:t>
            </a:r>
          </a:p>
        </p:txBody>
      </p:sp>
      <p:pic>
        <p:nvPicPr>
          <p:cNvPr id="6" name="图片 5">
            <a:extLst>
              <a:ext uri="{FF2B5EF4-FFF2-40B4-BE49-F238E27FC236}">
                <a16:creationId xmlns:a16="http://schemas.microsoft.com/office/drawing/2014/main" id="{15185FAE-BDB6-4F38-8328-6E48542EC18F}"/>
              </a:ext>
            </a:extLst>
          </p:cNvPr>
          <p:cNvPicPr>
            <a:picLocks noChangeAspect="1"/>
          </p:cNvPicPr>
          <p:nvPr/>
        </p:nvPicPr>
        <p:blipFill>
          <a:blip r:embed="rId2"/>
          <a:stretch>
            <a:fillRect/>
          </a:stretch>
        </p:blipFill>
        <p:spPr>
          <a:xfrm>
            <a:off x="1440000" y="1447800"/>
            <a:ext cx="6300112" cy="4318000"/>
          </a:xfrm>
          <a:prstGeom prst="rect">
            <a:avLst/>
          </a:prstGeom>
        </p:spPr>
      </p:pic>
      <p:sp>
        <p:nvSpPr>
          <p:cNvPr id="7" name="Text Box 4">
            <a:extLst>
              <a:ext uri="{FF2B5EF4-FFF2-40B4-BE49-F238E27FC236}">
                <a16:creationId xmlns:a16="http://schemas.microsoft.com/office/drawing/2014/main" id="{1F738204-D2C0-44D4-BEFD-A3E247DB82C0}"/>
              </a:ext>
            </a:extLst>
          </p:cNvPr>
          <p:cNvSpPr txBox="1">
            <a:spLocks noChangeArrowheads="1"/>
          </p:cNvSpPr>
          <p:nvPr/>
        </p:nvSpPr>
        <p:spPr bwMode="ltGray">
          <a:xfrm>
            <a:off x="978917"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资料</a:t>
            </a:r>
            <a:r>
              <a:rPr lang="zh-CN" altLang="en-GB" sz="1000" dirty="0">
                <a:latin typeface="Frutiger 45 Light"/>
              </a:rPr>
              <a:t>来源：</a:t>
            </a:r>
            <a:r>
              <a:rPr lang="en-US" altLang="zh-CN" sz="1000" dirty="0">
                <a:latin typeface="Frutiger 45 Light"/>
              </a:rPr>
              <a:t>Wind</a:t>
            </a:r>
            <a:endParaRPr lang="zh-CN" altLang="en-GB" sz="1000" dirty="0">
              <a:latin typeface="Frutiger 45 Light"/>
            </a:endParaRPr>
          </a:p>
        </p:txBody>
      </p:sp>
    </p:spTree>
    <p:extLst>
      <p:ext uri="{BB962C8B-B14F-4D97-AF65-F5344CB8AC3E}">
        <p14:creationId xmlns:p14="http://schemas.microsoft.com/office/powerpoint/2010/main" val="3666241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991052-8085-4349-9B26-0AAA9683D58D}"/>
              </a:ext>
            </a:extLst>
          </p:cNvPr>
          <p:cNvSpPr>
            <a:spLocks noGrp="1"/>
          </p:cNvSpPr>
          <p:nvPr>
            <p:ph type="title"/>
          </p:nvPr>
        </p:nvSpPr>
        <p:spPr>
          <a:xfrm>
            <a:off x="899592" y="81118"/>
            <a:ext cx="7740408" cy="928800"/>
          </a:xfrm>
        </p:spPr>
        <p:txBody>
          <a:bodyPr/>
          <a:lstStyle/>
          <a:p>
            <a:r>
              <a:rPr lang="zh-CN" altLang="en-US" dirty="0"/>
              <a:t>需求约束下，中国经济长期运行在潜在产出水平之下；此时宏观政策会体现出“乘数效应”</a:t>
            </a:r>
          </a:p>
        </p:txBody>
      </p:sp>
      <p:grpSp>
        <p:nvGrpSpPr>
          <p:cNvPr id="14" name="组合 13">
            <a:extLst>
              <a:ext uri="{FF2B5EF4-FFF2-40B4-BE49-F238E27FC236}">
                <a16:creationId xmlns:a16="http://schemas.microsoft.com/office/drawing/2014/main" id="{EB5585B0-4E3C-4E7B-8796-15041466210D}"/>
              </a:ext>
            </a:extLst>
          </p:cNvPr>
          <p:cNvGrpSpPr/>
          <p:nvPr/>
        </p:nvGrpSpPr>
        <p:grpSpPr>
          <a:xfrm>
            <a:off x="667933" y="3429000"/>
            <a:ext cx="7972067" cy="1019218"/>
            <a:chOff x="667933" y="2964580"/>
            <a:chExt cx="8640000" cy="1440000"/>
          </a:xfrm>
        </p:grpSpPr>
        <p:grpSp>
          <p:nvGrpSpPr>
            <p:cNvPr id="7" name="组合 6">
              <a:extLst>
                <a:ext uri="{FF2B5EF4-FFF2-40B4-BE49-F238E27FC236}">
                  <a16:creationId xmlns:a16="http://schemas.microsoft.com/office/drawing/2014/main" id="{7B252020-1224-44CD-8680-E84DEF4D56F8}"/>
                </a:ext>
              </a:extLst>
            </p:cNvPr>
            <p:cNvGrpSpPr/>
            <p:nvPr/>
          </p:nvGrpSpPr>
          <p:grpSpPr>
            <a:xfrm>
              <a:off x="667933" y="2964580"/>
              <a:ext cx="2880000" cy="1440000"/>
              <a:chOff x="667933" y="2964580"/>
              <a:chExt cx="2880000" cy="1440000"/>
            </a:xfrm>
          </p:grpSpPr>
          <p:cxnSp>
            <p:nvCxnSpPr>
              <p:cNvPr id="4" name="连接符: 曲线 3">
                <a:extLst>
                  <a:ext uri="{FF2B5EF4-FFF2-40B4-BE49-F238E27FC236}">
                    <a16:creationId xmlns:a16="http://schemas.microsoft.com/office/drawing/2014/main" id="{27D1560E-97C1-4036-9396-81919D138D3A}"/>
                  </a:ext>
                </a:extLst>
              </p:cNvPr>
              <p:cNvCxnSpPr/>
              <p:nvPr/>
            </p:nvCxnSpPr>
            <p:spPr>
              <a:xfrm>
                <a:off x="2107933" y="2964580"/>
                <a:ext cx="1440000" cy="1440000"/>
              </a:xfrm>
              <a:prstGeom prst="curvedConnector3">
                <a:avLst/>
              </a:prstGeom>
              <a:ln w="19050">
                <a:solidFill>
                  <a:srgbClr val="E9ADAB"/>
                </a:solidFill>
              </a:ln>
            </p:spPr>
            <p:style>
              <a:lnRef idx="1">
                <a:schemeClr val="accent1"/>
              </a:lnRef>
              <a:fillRef idx="0">
                <a:schemeClr val="accent1"/>
              </a:fillRef>
              <a:effectRef idx="0">
                <a:schemeClr val="accent1"/>
              </a:effectRef>
              <a:fontRef idx="minor">
                <a:schemeClr val="tx1"/>
              </a:fontRef>
            </p:style>
          </p:cxnSp>
          <p:cxnSp>
            <p:nvCxnSpPr>
              <p:cNvPr id="5" name="连接符: 曲线 4">
                <a:extLst>
                  <a:ext uri="{FF2B5EF4-FFF2-40B4-BE49-F238E27FC236}">
                    <a16:creationId xmlns:a16="http://schemas.microsoft.com/office/drawing/2014/main" id="{9BFA0439-9D76-47E2-9339-2872744E734B}"/>
                  </a:ext>
                </a:extLst>
              </p:cNvPr>
              <p:cNvCxnSpPr>
                <a:cxnSpLocks/>
              </p:cNvCxnSpPr>
              <p:nvPr/>
            </p:nvCxnSpPr>
            <p:spPr>
              <a:xfrm flipV="1">
                <a:off x="667933" y="2964580"/>
                <a:ext cx="1440000" cy="1440000"/>
              </a:xfrm>
              <a:prstGeom prst="curvedConnector3">
                <a:avLst/>
              </a:prstGeom>
              <a:ln w="19050">
                <a:solidFill>
                  <a:srgbClr val="E9ADAB"/>
                </a:solidFill>
              </a:ln>
            </p:spPr>
            <p:style>
              <a:lnRef idx="1">
                <a:schemeClr val="accent1"/>
              </a:lnRef>
              <a:fillRef idx="0">
                <a:schemeClr val="accent1"/>
              </a:fillRef>
              <a:effectRef idx="0">
                <a:schemeClr val="accent1"/>
              </a:effectRef>
              <a:fontRef idx="minor">
                <a:schemeClr val="tx1"/>
              </a:fontRef>
            </p:style>
          </p:cxnSp>
        </p:grpSp>
        <p:grpSp>
          <p:nvGrpSpPr>
            <p:cNvPr id="8" name="组合 7">
              <a:extLst>
                <a:ext uri="{FF2B5EF4-FFF2-40B4-BE49-F238E27FC236}">
                  <a16:creationId xmlns:a16="http://schemas.microsoft.com/office/drawing/2014/main" id="{4B1F1E1D-CF1B-47C9-B362-E7A6CD940AA2}"/>
                </a:ext>
              </a:extLst>
            </p:cNvPr>
            <p:cNvGrpSpPr/>
            <p:nvPr/>
          </p:nvGrpSpPr>
          <p:grpSpPr>
            <a:xfrm>
              <a:off x="3547933" y="2964580"/>
              <a:ext cx="2880000" cy="1440000"/>
              <a:chOff x="667933" y="2964580"/>
              <a:chExt cx="2880000" cy="1440000"/>
            </a:xfrm>
          </p:grpSpPr>
          <p:cxnSp>
            <p:nvCxnSpPr>
              <p:cNvPr id="9" name="连接符: 曲线 8">
                <a:extLst>
                  <a:ext uri="{FF2B5EF4-FFF2-40B4-BE49-F238E27FC236}">
                    <a16:creationId xmlns:a16="http://schemas.microsoft.com/office/drawing/2014/main" id="{36D35CDC-A9E5-41AA-AA07-4408B0E5A70A}"/>
                  </a:ext>
                </a:extLst>
              </p:cNvPr>
              <p:cNvCxnSpPr/>
              <p:nvPr/>
            </p:nvCxnSpPr>
            <p:spPr>
              <a:xfrm>
                <a:off x="2107933" y="2964580"/>
                <a:ext cx="1440000" cy="1440000"/>
              </a:xfrm>
              <a:prstGeom prst="curvedConnector3">
                <a:avLst/>
              </a:prstGeom>
              <a:ln w="19050">
                <a:solidFill>
                  <a:srgbClr val="E9ADAB"/>
                </a:solidFill>
              </a:ln>
            </p:spPr>
            <p:style>
              <a:lnRef idx="1">
                <a:schemeClr val="accent1"/>
              </a:lnRef>
              <a:fillRef idx="0">
                <a:schemeClr val="accent1"/>
              </a:fillRef>
              <a:effectRef idx="0">
                <a:schemeClr val="accent1"/>
              </a:effectRef>
              <a:fontRef idx="minor">
                <a:schemeClr val="tx1"/>
              </a:fontRef>
            </p:style>
          </p:cxnSp>
          <p:cxnSp>
            <p:nvCxnSpPr>
              <p:cNvPr id="10" name="连接符: 曲线 9">
                <a:extLst>
                  <a:ext uri="{FF2B5EF4-FFF2-40B4-BE49-F238E27FC236}">
                    <a16:creationId xmlns:a16="http://schemas.microsoft.com/office/drawing/2014/main" id="{F1C0E031-A134-4F47-A0FD-55F263BE371F}"/>
                  </a:ext>
                </a:extLst>
              </p:cNvPr>
              <p:cNvCxnSpPr>
                <a:cxnSpLocks/>
              </p:cNvCxnSpPr>
              <p:nvPr/>
            </p:nvCxnSpPr>
            <p:spPr>
              <a:xfrm flipV="1">
                <a:off x="667933" y="2964580"/>
                <a:ext cx="1440000" cy="1440000"/>
              </a:xfrm>
              <a:prstGeom prst="curvedConnector3">
                <a:avLst/>
              </a:prstGeom>
              <a:ln w="19050">
                <a:solidFill>
                  <a:srgbClr val="E9ADAB"/>
                </a:solidFill>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038CC9B0-0DD5-4FC6-832C-D77FF45E9358}"/>
                </a:ext>
              </a:extLst>
            </p:cNvPr>
            <p:cNvGrpSpPr/>
            <p:nvPr/>
          </p:nvGrpSpPr>
          <p:grpSpPr>
            <a:xfrm>
              <a:off x="6427933" y="2964580"/>
              <a:ext cx="2880000" cy="1440000"/>
              <a:chOff x="667933" y="2964580"/>
              <a:chExt cx="2880000" cy="1440000"/>
            </a:xfrm>
          </p:grpSpPr>
          <p:cxnSp>
            <p:nvCxnSpPr>
              <p:cNvPr id="12" name="连接符: 曲线 11">
                <a:extLst>
                  <a:ext uri="{FF2B5EF4-FFF2-40B4-BE49-F238E27FC236}">
                    <a16:creationId xmlns:a16="http://schemas.microsoft.com/office/drawing/2014/main" id="{C45FB416-8DE4-470C-B4EB-A7122302C559}"/>
                  </a:ext>
                </a:extLst>
              </p:cNvPr>
              <p:cNvCxnSpPr/>
              <p:nvPr/>
            </p:nvCxnSpPr>
            <p:spPr>
              <a:xfrm>
                <a:off x="2107933" y="2964580"/>
                <a:ext cx="1440000" cy="1440000"/>
              </a:xfrm>
              <a:prstGeom prst="curvedConnector3">
                <a:avLst/>
              </a:prstGeom>
              <a:ln w="19050">
                <a:solidFill>
                  <a:srgbClr val="E9ADAB"/>
                </a:solidFill>
              </a:ln>
            </p:spPr>
            <p:style>
              <a:lnRef idx="1">
                <a:schemeClr val="accent1"/>
              </a:lnRef>
              <a:fillRef idx="0">
                <a:schemeClr val="accent1"/>
              </a:fillRef>
              <a:effectRef idx="0">
                <a:schemeClr val="accent1"/>
              </a:effectRef>
              <a:fontRef idx="minor">
                <a:schemeClr val="tx1"/>
              </a:fontRef>
            </p:style>
          </p:cxnSp>
          <p:cxnSp>
            <p:nvCxnSpPr>
              <p:cNvPr id="13" name="连接符: 曲线 12">
                <a:extLst>
                  <a:ext uri="{FF2B5EF4-FFF2-40B4-BE49-F238E27FC236}">
                    <a16:creationId xmlns:a16="http://schemas.microsoft.com/office/drawing/2014/main" id="{1931EC63-A595-4C60-A5DF-4B369AA77553}"/>
                  </a:ext>
                </a:extLst>
              </p:cNvPr>
              <p:cNvCxnSpPr>
                <a:cxnSpLocks/>
              </p:cNvCxnSpPr>
              <p:nvPr/>
            </p:nvCxnSpPr>
            <p:spPr>
              <a:xfrm flipV="1">
                <a:off x="667933" y="2964580"/>
                <a:ext cx="1440000" cy="1440000"/>
              </a:xfrm>
              <a:prstGeom prst="curvedConnector3">
                <a:avLst/>
              </a:prstGeom>
              <a:ln w="19050">
                <a:solidFill>
                  <a:srgbClr val="E9ADAB"/>
                </a:solidFill>
              </a:ln>
            </p:spPr>
            <p:style>
              <a:lnRef idx="1">
                <a:schemeClr val="accent1"/>
              </a:lnRef>
              <a:fillRef idx="0">
                <a:schemeClr val="accent1"/>
              </a:fillRef>
              <a:effectRef idx="0">
                <a:schemeClr val="accent1"/>
              </a:effectRef>
              <a:fontRef idx="minor">
                <a:schemeClr val="tx1"/>
              </a:fontRef>
            </p:style>
          </p:cxnSp>
        </p:grpSp>
      </p:grpSp>
      <p:cxnSp>
        <p:nvCxnSpPr>
          <p:cNvPr id="16" name="直接连接符 15">
            <a:extLst>
              <a:ext uri="{FF2B5EF4-FFF2-40B4-BE49-F238E27FC236}">
                <a16:creationId xmlns:a16="http://schemas.microsoft.com/office/drawing/2014/main" id="{82B50209-0A6F-4399-B472-172F71FBF43A}"/>
              </a:ext>
            </a:extLst>
          </p:cNvPr>
          <p:cNvCxnSpPr/>
          <p:nvPr/>
        </p:nvCxnSpPr>
        <p:spPr>
          <a:xfrm>
            <a:off x="667933" y="2755232"/>
            <a:ext cx="7972067" cy="0"/>
          </a:xfrm>
          <a:prstGeom prst="line">
            <a:avLst/>
          </a:prstGeom>
          <a:ln w="19050">
            <a:solidFill>
              <a:srgbClr val="A7001D"/>
            </a:solidFill>
            <a:prstDash val="dash"/>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5A9E9E82-5B35-4984-8632-4F92A24A1C35}"/>
              </a:ext>
            </a:extLst>
          </p:cNvPr>
          <p:cNvSpPr txBox="1"/>
          <p:nvPr/>
        </p:nvSpPr>
        <p:spPr>
          <a:xfrm>
            <a:off x="5665402" y="2233735"/>
            <a:ext cx="1645920" cy="369227"/>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潜在产出水平</a:t>
            </a:r>
          </a:p>
        </p:txBody>
      </p:sp>
      <p:sp>
        <p:nvSpPr>
          <p:cNvPr id="21" name="文本框 20">
            <a:extLst>
              <a:ext uri="{FF2B5EF4-FFF2-40B4-BE49-F238E27FC236}">
                <a16:creationId xmlns:a16="http://schemas.microsoft.com/office/drawing/2014/main" id="{89AD7592-8785-48C5-A6B9-C6666D748BD5}"/>
              </a:ext>
            </a:extLst>
          </p:cNvPr>
          <p:cNvSpPr txBox="1"/>
          <p:nvPr/>
        </p:nvSpPr>
        <p:spPr>
          <a:xfrm>
            <a:off x="2574322" y="4695008"/>
            <a:ext cx="1645920" cy="369227"/>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经济增长走势</a:t>
            </a:r>
          </a:p>
        </p:txBody>
      </p:sp>
    </p:spTree>
    <p:extLst>
      <p:ext uri="{BB962C8B-B14F-4D97-AF65-F5344CB8AC3E}">
        <p14:creationId xmlns:p14="http://schemas.microsoft.com/office/powerpoint/2010/main" val="2276656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4"/>
          <p:cNvSpPr>
            <a:spLocks noGrp="1"/>
          </p:cNvSpPr>
          <p:nvPr>
            <p:ph type="title"/>
          </p:nvPr>
        </p:nvSpPr>
        <p:spPr>
          <a:xfrm>
            <a:off x="899592" y="81118"/>
            <a:ext cx="7740408" cy="928800"/>
          </a:xfrm>
        </p:spPr>
        <p:txBody>
          <a:bodyPr/>
          <a:lstStyle/>
          <a:p>
            <a:r>
              <a:rPr lang="zh-CN" altLang="en-US" dirty="0"/>
              <a:t>与欧盟与东盟不同，我国的经常账户盈余与投资之间有正相关关系，体现出了我国经济运行中的正反馈效应</a:t>
            </a:r>
          </a:p>
        </p:txBody>
      </p:sp>
      <p:sp>
        <p:nvSpPr>
          <p:cNvPr id="4" name="灯片编号占位符 3"/>
          <p:cNvSpPr>
            <a:spLocks noGrp="1"/>
          </p:cNvSpPr>
          <p:nvPr>
            <p:ph type="sldNum" sz="quarter" idx="12"/>
          </p:nvPr>
        </p:nvSpPr>
        <p:spPr/>
        <p:txBody>
          <a:bodyPr/>
          <a:lstStyle/>
          <a:p>
            <a:pPr>
              <a:defRPr/>
            </a:pPr>
            <a:fld id="{13606990-E9B4-49A0-8D09-3E3A5D87CC00}" type="slidenum">
              <a:rPr lang="zh-CN" altLang="en-US" smtClean="0"/>
              <a:pPr>
                <a:defRPr/>
              </a:pPr>
              <a:t>22</a:t>
            </a:fld>
            <a:endParaRPr lang="zh-CN" altLang="en-US"/>
          </a:p>
        </p:txBody>
      </p:sp>
      <p:sp>
        <p:nvSpPr>
          <p:cNvPr id="2356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资料</a:t>
            </a:r>
            <a:r>
              <a:rPr lang="zh-CN" altLang="en-GB" sz="1000" dirty="0">
                <a:latin typeface="Frutiger 45 Light"/>
              </a:rPr>
              <a:t>来源：</a:t>
            </a:r>
            <a:r>
              <a:rPr lang="en-US" altLang="zh-CN" sz="1000" dirty="0">
                <a:latin typeface="Frutiger 45 Light"/>
              </a:rPr>
              <a:t>IMF</a:t>
            </a:r>
            <a:endParaRPr lang="zh-CN" altLang="en-GB" sz="1000" dirty="0">
              <a:latin typeface="Frutiger 45 Light"/>
            </a:endParaRPr>
          </a:p>
        </p:txBody>
      </p:sp>
      <p:sp>
        <p:nvSpPr>
          <p:cNvPr id="7" name="椭圆 6"/>
          <p:cNvSpPr/>
          <p:nvPr/>
        </p:nvSpPr>
        <p:spPr>
          <a:xfrm>
            <a:off x="6444208" y="1844824"/>
            <a:ext cx="1008112" cy="2304256"/>
          </a:xfrm>
          <a:prstGeom prst="ellipse">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5AB9B73A-8980-4C33-B4C5-192D314B47CE}"/>
              </a:ext>
            </a:extLst>
          </p:cNvPr>
          <p:cNvPicPr>
            <a:picLocks noChangeAspect="1"/>
          </p:cNvPicPr>
          <p:nvPr/>
        </p:nvPicPr>
        <p:blipFill>
          <a:blip r:embed="rId2"/>
          <a:stretch>
            <a:fillRect/>
          </a:stretch>
        </p:blipFill>
        <p:spPr>
          <a:xfrm>
            <a:off x="1447800" y="1447800"/>
            <a:ext cx="6300112" cy="4318000"/>
          </a:xfrm>
          <a:prstGeom prst="rect">
            <a:avLst/>
          </a:prstGeom>
        </p:spPr>
      </p:pic>
    </p:spTree>
    <p:extLst>
      <p:ext uri="{BB962C8B-B14F-4D97-AF65-F5344CB8AC3E}">
        <p14:creationId xmlns:p14="http://schemas.microsoft.com/office/powerpoint/2010/main" val="1952988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5BE7BFE-8963-4516-9080-39DB12360723}"/>
              </a:ext>
            </a:extLst>
          </p:cNvPr>
          <p:cNvSpPr>
            <a:spLocks noGrp="1"/>
          </p:cNvSpPr>
          <p:nvPr>
            <p:ph type="title"/>
          </p:nvPr>
        </p:nvSpPr>
        <p:spPr/>
        <p:txBody>
          <a:bodyPr/>
          <a:lstStyle/>
          <a:p>
            <a:r>
              <a:rPr lang="zh-CN" altLang="en-US" dirty="0"/>
              <a:t>后凯恩斯经济学对中国经济的启示</a:t>
            </a:r>
          </a:p>
        </p:txBody>
      </p:sp>
      <p:sp>
        <p:nvSpPr>
          <p:cNvPr id="5" name="内容占位符 4">
            <a:extLst>
              <a:ext uri="{FF2B5EF4-FFF2-40B4-BE49-F238E27FC236}">
                <a16:creationId xmlns:a16="http://schemas.microsoft.com/office/drawing/2014/main" id="{52C93608-D206-499C-AB61-A16590630B05}"/>
              </a:ext>
            </a:extLst>
          </p:cNvPr>
          <p:cNvSpPr>
            <a:spLocks noGrp="1"/>
          </p:cNvSpPr>
          <p:nvPr>
            <p:ph idx="1"/>
          </p:nvPr>
        </p:nvSpPr>
        <p:spPr/>
        <p:txBody>
          <a:bodyPr/>
          <a:lstStyle/>
          <a:p>
            <a:r>
              <a:rPr lang="zh-CN" altLang="en-US" dirty="0"/>
              <a:t>经济运行的“乒乓球”模型（宋国青）</a:t>
            </a:r>
            <a:endParaRPr lang="en-US" altLang="zh-CN" dirty="0"/>
          </a:p>
          <a:p>
            <a:pPr lvl="1"/>
            <a:r>
              <a:rPr lang="zh-CN" altLang="en-US" dirty="0"/>
              <a:t>“一收就死，一放就乱”的“活乱循环”产生于需求面的正反馈机制</a:t>
            </a:r>
            <a:endParaRPr lang="en-US" altLang="zh-CN" dirty="0"/>
          </a:p>
          <a:p>
            <a:pPr lvl="1"/>
            <a:r>
              <a:rPr lang="zh-CN" altLang="en-US" dirty="0"/>
              <a:t>经济运行在向“过热”或“过冷”两个极端收敛的过程中，并非围绕潜在产出水平波动</a:t>
            </a:r>
            <a:endParaRPr lang="en-US" altLang="zh-CN" dirty="0"/>
          </a:p>
          <a:p>
            <a:pPr lvl="1"/>
            <a:r>
              <a:rPr lang="zh-CN" altLang="en-US" dirty="0"/>
              <a:t>当前中国经济处在向“过冷”极端收敛的过程中，产出低于潜在产出水平</a:t>
            </a:r>
            <a:endParaRPr lang="en-US" altLang="zh-CN" dirty="0"/>
          </a:p>
          <a:p>
            <a:r>
              <a:rPr lang="zh-CN" altLang="en-US" dirty="0"/>
              <a:t>需要通过扩张性的总量宏观政策来创造需求，稳定经济增长</a:t>
            </a:r>
            <a:endParaRPr lang="en-US" altLang="zh-CN" dirty="0"/>
          </a:p>
          <a:p>
            <a:pPr lvl="1"/>
            <a:r>
              <a:rPr lang="zh-CN" altLang="en-US" dirty="0"/>
              <a:t>放任经济增长的下滑将会导致（生产过剩型）的经济危机</a:t>
            </a:r>
            <a:r>
              <a:rPr lang="en-US" altLang="zh-CN" dirty="0"/>
              <a:t>——</a:t>
            </a:r>
            <a:r>
              <a:rPr lang="zh-CN" altLang="en-US" dirty="0"/>
              <a:t>一如</a:t>
            </a:r>
            <a:r>
              <a:rPr lang="en-US" altLang="zh-CN" dirty="0"/>
              <a:t>1998</a:t>
            </a:r>
            <a:r>
              <a:rPr lang="zh-CN" altLang="en-US" dirty="0"/>
              <a:t>至</a:t>
            </a:r>
            <a:r>
              <a:rPr lang="en-US" altLang="zh-CN" dirty="0"/>
              <a:t>2002</a:t>
            </a:r>
            <a:r>
              <a:rPr lang="zh-CN" altLang="en-US" dirty="0"/>
              <a:t>年那几年那样</a:t>
            </a:r>
            <a:endParaRPr lang="en-US" altLang="zh-CN" dirty="0"/>
          </a:p>
          <a:p>
            <a:r>
              <a:rPr lang="zh-CN" altLang="en-US" dirty="0"/>
              <a:t>中国经济的上、中、下三条出路</a:t>
            </a:r>
            <a:endParaRPr lang="en-US" altLang="zh-CN" dirty="0"/>
          </a:p>
          <a:p>
            <a:pPr lvl="1"/>
            <a:r>
              <a:rPr lang="zh-CN" altLang="en-US" dirty="0"/>
              <a:t>上策：做有利于居民部门的收入分配的重大改革，切实推进消费转型</a:t>
            </a:r>
            <a:endParaRPr lang="en-US" altLang="zh-CN" dirty="0"/>
          </a:p>
          <a:p>
            <a:pPr lvl="1"/>
            <a:r>
              <a:rPr lang="zh-CN" altLang="en-US" dirty="0"/>
              <a:t>中策：在收入分配未能改革之前，持续通过扩张性总量宏观政策刺激总需求，稳定增长</a:t>
            </a:r>
            <a:endParaRPr lang="en-US" altLang="zh-CN" dirty="0"/>
          </a:p>
          <a:p>
            <a:pPr lvl="1"/>
            <a:r>
              <a:rPr lang="zh-CN" altLang="en-US" dirty="0"/>
              <a:t>下策：收入分配改革不做，总量宏观政策也不刺激总需求，中国将会把全世界拖入经济危机</a:t>
            </a:r>
            <a:r>
              <a:rPr lang="en-US" altLang="zh-CN" dirty="0"/>
              <a:t>——</a:t>
            </a:r>
            <a:r>
              <a:rPr lang="zh-CN" altLang="en-US" dirty="0"/>
              <a:t>中国已经是个大国，对全球经济有明显外溢性</a:t>
            </a:r>
            <a:endParaRPr lang="en-US" altLang="zh-CN" dirty="0"/>
          </a:p>
          <a:p>
            <a:pPr lvl="1"/>
            <a:endParaRPr lang="zh-CN" altLang="en-US" dirty="0"/>
          </a:p>
        </p:txBody>
      </p:sp>
      <p:sp>
        <p:nvSpPr>
          <p:cNvPr id="3" name="灯片编号占位符 2">
            <a:extLst>
              <a:ext uri="{FF2B5EF4-FFF2-40B4-BE49-F238E27FC236}">
                <a16:creationId xmlns:a16="http://schemas.microsoft.com/office/drawing/2014/main" id="{ECFC3964-1545-472A-91FA-1203BCF95AF5}"/>
              </a:ext>
            </a:extLst>
          </p:cNvPr>
          <p:cNvSpPr>
            <a:spLocks noGrp="1"/>
          </p:cNvSpPr>
          <p:nvPr>
            <p:ph type="sldNum" sz="quarter" idx="12"/>
          </p:nvPr>
        </p:nvSpPr>
        <p:spPr/>
        <p:txBody>
          <a:bodyPr/>
          <a:lstStyle/>
          <a:p>
            <a:fld id="{FC84A786-5DDA-426A-B75A-9F16080E01B1}" type="slidenum">
              <a:rPr lang="zh-CN" altLang="en-US" smtClean="0"/>
              <a:pPr/>
              <a:t>23</a:t>
            </a:fld>
            <a:endParaRPr lang="zh-CN" altLang="en-US"/>
          </a:p>
        </p:txBody>
      </p:sp>
    </p:spTree>
    <p:extLst>
      <p:ext uri="{BB962C8B-B14F-4D97-AF65-F5344CB8AC3E}">
        <p14:creationId xmlns:p14="http://schemas.microsoft.com/office/powerpoint/2010/main" val="3366771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4"/>
          <p:cNvSpPr>
            <a:spLocks noGrp="1"/>
          </p:cNvSpPr>
          <p:nvPr>
            <p:ph type="title"/>
          </p:nvPr>
        </p:nvSpPr>
        <p:spPr/>
        <p:txBody>
          <a:bodyPr/>
          <a:lstStyle/>
          <a:p>
            <a:r>
              <a:rPr lang="zh-CN" altLang="en-US" dirty="0"/>
              <a:t>中国占世界总储蓄和总投资的比重超过了</a:t>
            </a:r>
            <a:r>
              <a:rPr lang="en-US" altLang="zh-CN" dirty="0"/>
              <a:t>1/4</a:t>
            </a:r>
            <a:r>
              <a:rPr lang="zh-CN" altLang="en-US" dirty="0"/>
              <a:t>，中国投资的强度对全球储蓄和投资的平衡有明显影响</a:t>
            </a:r>
            <a:r>
              <a:rPr lang="en-US" altLang="zh-CN" dirty="0"/>
              <a:t>……</a:t>
            </a:r>
            <a:endParaRPr lang="zh-CN" altLang="en-US" dirty="0"/>
          </a:p>
        </p:txBody>
      </p:sp>
      <p:sp>
        <p:nvSpPr>
          <p:cNvPr id="4" name="灯片编号占位符 3"/>
          <p:cNvSpPr>
            <a:spLocks noGrp="1"/>
          </p:cNvSpPr>
          <p:nvPr>
            <p:ph type="sldNum" sz="quarter" idx="12"/>
          </p:nvPr>
        </p:nvSpPr>
        <p:spPr/>
        <p:txBody>
          <a:bodyPr/>
          <a:lstStyle/>
          <a:p>
            <a:pPr>
              <a:defRPr/>
            </a:pPr>
            <a:fld id="{13606990-E9B4-49A0-8D09-3E3A5D87CC00}" type="slidenum">
              <a:rPr lang="zh-CN" altLang="en-US" smtClean="0"/>
              <a:pPr>
                <a:defRPr/>
              </a:pPr>
              <a:t>24</a:t>
            </a:fld>
            <a:endParaRPr lang="zh-CN" altLang="en-US"/>
          </a:p>
        </p:txBody>
      </p:sp>
      <p:sp>
        <p:nvSpPr>
          <p:cNvPr id="23560" name="Text Box 4"/>
          <p:cNvSpPr txBox="1">
            <a:spLocks noChangeArrowheads="1"/>
          </p:cNvSpPr>
          <p:nvPr/>
        </p:nvSpPr>
        <p:spPr bwMode="ltGray">
          <a:xfrm>
            <a:off x="978917"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资料</a:t>
            </a:r>
            <a:r>
              <a:rPr lang="zh-CN" altLang="en-GB" sz="1000" dirty="0">
                <a:latin typeface="Frutiger 45 Light"/>
              </a:rPr>
              <a:t>来源：</a:t>
            </a:r>
            <a:r>
              <a:rPr lang="en-US" altLang="zh-CN" sz="1000" dirty="0">
                <a:latin typeface="Frutiger 45 Light"/>
              </a:rPr>
              <a:t>IMF</a:t>
            </a:r>
            <a:endParaRPr lang="zh-CN" altLang="en-GB" sz="1000" dirty="0">
              <a:latin typeface="Frutiger 45 Light"/>
            </a:endParaRPr>
          </a:p>
        </p:txBody>
      </p:sp>
      <p:pic>
        <p:nvPicPr>
          <p:cNvPr id="3" name="图片 2">
            <a:extLst>
              <a:ext uri="{FF2B5EF4-FFF2-40B4-BE49-F238E27FC236}">
                <a16:creationId xmlns:a16="http://schemas.microsoft.com/office/drawing/2014/main" id="{E7F08B71-3F15-4D22-B299-B6AF2A9B22AC}"/>
              </a:ext>
            </a:extLst>
          </p:cNvPr>
          <p:cNvPicPr>
            <a:picLocks noChangeAspect="1"/>
          </p:cNvPicPr>
          <p:nvPr/>
        </p:nvPicPr>
        <p:blipFill>
          <a:blip r:embed="rId2"/>
          <a:stretch>
            <a:fillRect/>
          </a:stretch>
        </p:blipFill>
        <p:spPr>
          <a:xfrm>
            <a:off x="1447800" y="1447800"/>
            <a:ext cx="6310225" cy="4318000"/>
          </a:xfrm>
          <a:prstGeom prst="rect">
            <a:avLst/>
          </a:prstGeom>
        </p:spPr>
      </p:pic>
    </p:spTree>
    <p:extLst>
      <p:ext uri="{BB962C8B-B14F-4D97-AF65-F5344CB8AC3E}">
        <p14:creationId xmlns:p14="http://schemas.microsoft.com/office/powerpoint/2010/main" val="3183283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B4D88A5-9DE1-4902-AFE9-B5F7B555FE9D}"/>
              </a:ext>
            </a:extLst>
          </p:cNvPr>
          <p:cNvSpPr>
            <a:spLocks noGrp="1"/>
          </p:cNvSpPr>
          <p:nvPr>
            <p:ph type="title"/>
          </p:nvPr>
        </p:nvSpPr>
        <p:spPr>
          <a:xfrm>
            <a:off x="906910" y="81118"/>
            <a:ext cx="7733090" cy="928800"/>
          </a:xfrm>
        </p:spPr>
        <p:txBody>
          <a:bodyPr/>
          <a:lstStyle/>
          <a:p>
            <a:r>
              <a:rPr lang="en-US" altLang="zh-CN" dirty="0"/>
              <a:t>……</a:t>
            </a:r>
            <a:r>
              <a:rPr lang="zh-CN" altLang="en-US" dirty="0"/>
              <a:t>因而带来中国挖掘机产量与美国国债收益率之间的紧密联系</a:t>
            </a:r>
          </a:p>
        </p:txBody>
      </p:sp>
      <p:sp>
        <p:nvSpPr>
          <p:cNvPr id="4" name="灯片编号占位符 3">
            <a:extLst>
              <a:ext uri="{FF2B5EF4-FFF2-40B4-BE49-F238E27FC236}">
                <a16:creationId xmlns:a16="http://schemas.microsoft.com/office/drawing/2014/main" id="{0DA36B56-62B1-4449-BD8C-9CA72A5766CC}"/>
              </a:ext>
            </a:extLst>
          </p:cNvPr>
          <p:cNvSpPr>
            <a:spLocks noGrp="1"/>
          </p:cNvSpPr>
          <p:nvPr>
            <p:ph type="sldNum" sz="quarter" idx="4294967295"/>
          </p:nvPr>
        </p:nvSpPr>
        <p:spPr>
          <a:xfrm>
            <a:off x="7925117" y="6550222"/>
            <a:ext cx="1049321" cy="304800"/>
          </a:xfrm>
        </p:spPr>
        <p:txBody>
          <a:bodyPr/>
          <a:lstStyle/>
          <a:p>
            <a:pPr>
              <a:defRPr/>
            </a:pPr>
            <a:fld id="{F08B0920-9331-44B4-A71B-D61424E00FAD}" type="slidenum">
              <a:rPr lang="zh-CN" altLang="en-US" smtClean="0"/>
              <a:pPr>
                <a:defRPr/>
              </a:pPr>
              <a:t>25</a:t>
            </a:fld>
            <a:endParaRPr lang="zh-CN" altLang="en-US"/>
          </a:p>
        </p:txBody>
      </p:sp>
      <p:sp>
        <p:nvSpPr>
          <p:cNvPr id="7" name="椭圆 6">
            <a:extLst>
              <a:ext uri="{FF2B5EF4-FFF2-40B4-BE49-F238E27FC236}">
                <a16:creationId xmlns:a16="http://schemas.microsoft.com/office/drawing/2014/main" id="{4D8E9B1D-18D9-48B5-91EF-1D83B51EEB85}"/>
              </a:ext>
            </a:extLst>
          </p:cNvPr>
          <p:cNvSpPr/>
          <p:nvPr/>
        </p:nvSpPr>
        <p:spPr>
          <a:xfrm>
            <a:off x="6707201" y="3552352"/>
            <a:ext cx="405868" cy="1010023"/>
          </a:xfrm>
          <a:prstGeom prst="ellipse">
            <a:avLst/>
          </a:prstGeom>
          <a:noFill/>
          <a:ln w="63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 Box 4">
            <a:extLst>
              <a:ext uri="{FF2B5EF4-FFF2-40B4-BE49-F238E27FC236}">
                <a16:creationId xmlns:a16="http://schemas.microsoft.com/office/drawing/2014/main" id="{3B462EE1-BD0F-452E-B0EA-4ED6EAACE084}"/>
              </a:ext>
            </a:extLst>
          </p:cNvPr>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zh-CN" altLang="en-US" sz="1000" dirty="0">
                <a:latin typeface="Frutiger 45 Light"/>
              </a:rPr>
              <a:t>万得</a:t>
            </a:r>
            <a:endParaRPr lang="zh-CN" altLang="en-GB" sz="1000" dirty="0">
              <a:latin typeface="Frutiger 45 Light"/>
            </a:endParaRPr>
          </a:p>
        </p:txBody>
      </p:sp>
      <p:pic>
        <p:nvPicPr>
          <p:cNvPr id="2" name="图片 1">
            <a:extLst>
              <a:ext uri="{FF2B5EF4-FFF2-40B4-BE49-F238E27FC236}">
                <a16:creationId xmlns:a16="http://schemas.microsoft.com/office/drawing/2014/main" id="{02AD60C9-C6C3-4F2A-933A-E7EE7F6472B5}"/>
              </a:ext>
            </a:extLst>
          </p:cNvPr>
          <p:cNvPicPr>
            <a:picLocks noChangeAspect="1"/>
          </p:cNvPicPr>
          <p:nvPr/>
        </p:nvPicPr>
        <p:blipFill>
          <a:blip r:embed="rId2"/>
          <a:stretch>
            <a:fillRect/>
          </a:stretch>
        </p:blipFill>
        <p:spPr>
          <a:xfrm>
            <a:off x="1447800" y="1447800"/>
            <a:ext cx="6310225" cy="4318000"/>
          </a:xfrm>
          <a:prstGeom prst="rect">
            <a:avLst/>
          </a:prstGeom>
        </p:spPr>
      </p:pic>
    </p:spTree>
    <p:extLst>
      <p:ext uri="{BB962C8B-B14F-4D97-AF65-F5344CB8AC3E}">
        <p14:creationId xmlns:p14="http://schemas.microsoft.com/office/powerpoint/2010/main" val="3652145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9403120-51A7-4C92-BA71-E1895E6720DD}"/>
              </a:ext>
            </a:extLst>
          </p:cNvPr>
          <p:cNvSpPr>
            <a:spLocks noGrp="1"/>
          </p:cNvSpPr>
          <p:nvPr>
            <p:ph type="title"/>
          </p:nvPr>
        </p:nvSpPr>
        <p:spPr/>
        <p:txBody>
          <a:bodyPr/>
          <a:lstStyle/>
          <a:p>
            <a:r>
              <a:rPr lang="zh-CN" altLang="en-US" dirty="0"/>
              <a:t>思想交锋的启示</a:t>
            </a:r>
          </a:p>
        </p:txBody>
      </p:sp>
      <p:sp>
        <p:nvSpPr>
          <p:cNvPr id="5" name="内容占位符 4">
            <a:extLst>
              <a:ext uri="{FF2B5EF4-FFF2-40B4-BE49-F238E27FC236}">
                <a16:creationId xmlns:a16="http://schemas.microsoft.com/office/drawing/2014/main" id="{3E725123-7548-4382-B5DA-29BACE916B82}"/>
              </a:ext>
            </a:extLst>
          </p:cNvPr>
          <p:cNvSpPr>
            <a:spLocks noGrp="1"/>
          </p:cNvSpPr>
          <p:nvPr>
            <p:ph idx="1"/>
          </p:nvPr>
        </p:nvSpPr>
        <p:spPr/>
        <p:txBody>
          <a:bodyPr/>
          <a:lstStyle/>
          <a:p>
            <a:endParaRPr lang="en-US" altLang="zh-CN" dirty="0"/>
          </a:p>
          <a:p>
            <a:r>
              <a:rPr lang="zh-CN" altLang="en-US" dirty="0"/>
              <a:t>我们活在世界中，更活在世界观中</a:t>
            </a:r>
            <a:r>
              <a:rPr lang="en-US" altLang="zh-CN" dirty="0"/>
              <a:t>——</a:t>
            </a:r>
            <a:r>
              <a:rPr lang="zh-CN" altLang="en-US" dirty="0"/>
              <a:t>我们如何看待世界，世界就如何向我们呈现</a:t>
            </a:r>
            <a:endParaRPr lang="en-US" altLang="zh-CN" dirty="0"/>
          </a:p>
          <a:p>
            <a:r>
              <a:rPr lang="zh-CN" altLang="en-US" dirty="0"/>
              <a:t>新</a:t>
            </a:r>
            <a:r>
              <a:rPr lang="en-US" altLang="zh-CN" dirty="0"/>
              <a:t>-</a:t>
            </a:r>
            <a:r>
              <a:rPr lang="zh-CN" altLang="en-US" dirty="0"/>
              <a:t>新古典综合是一套看待经济的世界观</a:t>
            </a:r>
            <a:r>
              <a:rPr lang="en-US" altLang="zh-CN" dirty="0"/>
              <a:t>——</a:t>
            </a:r>
            <a:r>
              <a:rPr lang="zh-CN" altLang="en-US" dirty="0"/>
              <a:t>它既能帮助我们看清一些东西，也让我们看不到很多东西</a:t>
            </a:r>
            <a:endParaRPr lang="en-US" altLang="zh-CN" dirty="0"/>
          </a:p>
          <a:p>
            <a:pPr lvl="1"/>
            <a:r>
              <a:rPr lang="zh-CN" altLang="en-US" dirty="0"/>
              <a:t>世界观就像一幅有色的眼镜，只能让我们看到真实世界中的几种色彩</a:t>
            </a:r>
            <a:endParaRPr lang="en-US" altLang="zh-CN" dirty="0"/>
          </a:p>
          <a:p>
            <a:pPr lvl="1"/>
            <a:r>
              <a:rPr lang="zh-CN" altLang="en-US" dirty="0"/>
              <a:t>透过这幅眼镜所看到的色彩，反过来又强化了我们对这幅眼镜的信仰</a:t>
            </a:r>
            <a:endParaRPr lang="en-US" altLang="zh-CN" dirty="0"/>
          </a:p>
          <a:p>
            <a:r>
              <a:rPr lang="zh-CN" altLang="en-US" dirty="0"/>
              <a:t>在新</a:t>
            </a:r>
            <a:r>
              <a:rPr lang="en-US" altLang="zh-CN" dirty="0"/>
              <a:t>-</a:t>
            </a:r>
            <a:r>
              <a:rPr lang="zh-CN" altLang="en-US" dirty="0"/>
              <a:t>新古典综合之外，还有不同的世界观</a:t>
            </a:r>
            <a:endParaRPr lang="en-US" altLang="zh-CN" dirty="0"/>
          </a:p>
          <a:p>
            <a:pPr lvl="1"/>
            <a:r>
              <a:rPr lang="zh-CN" altLang="en-US" dirty="0"/>
              <a:t>新</a:t>
            </a:r>
            <a:r>
              <a:rPr lang="en-US" altLang="zh-CN" dirty="0"/>
              <a:t>-</a:t>
            </a:r>
            <a:r>
              <a:rPr lang="zh-CN" altLang="en-US" dirty="0"/>
              <a:t>新古典综合并非真理</a:t>
            </a:r>
            <a:endParaRPr lang="en-US" altLang="zh-CN" dirty="0"/>
          </a:p>
          <a:p>
            <a:pPr lvl="1"/>
            <a:r>
              <a:rPr lang="zh-CN" altLang="en-US" dirty="0"/>
              <a:t>我们并非别无选择</a:t>
            </a:r>
            <a:endParaRPr lang="en-US" altLang="zh-CN" dirty="0"/>
          </a:p>
          <a:p>
            <a:r>
              <a:rPr lang="zh-CN" altLang="en-US" dirty="0"/>
              <a:t>实事求是，从问题出发</a:t>
            </a:r>
            <a:r>
              <a:rPr lang="en-US" altLang="zh-CN" dirty="0"/>
              <a:t>——</a:t>
            </a:r>
            <a:r>
              <a:rPr lang="zh-CN" altLang="en-US" dirty="0"/>
              <a:t>世界观只是工具，要成为工具的主人，而不是工具的奴隶</a:t>
            </a:r>
          </a:p>
        </p:txBody>
      </p:sp>
      <p:sp>
        <p:nvSpPr>
          <p:cNvPr id="3" name="灯片编号占位符 2">
            <a:extLst>
              <a:ext uri="{FF2B5EF4-FFF2-40B4-BE49-F238E27FC236}">
                <a16:creationId xmlns:a16="http://schemas.microsoft.com/office/drawing/2014/main" id="{E044F40F-0DE8-42ED-AF29-B2C009A41993}"/>
              </a:ext>
            </a:extLst>
          </p:cNvPr>
          <p:cNvSpPr>
            <a:spLocks noGrp="1"/>
          </p:cNvSpPr>
          <p:nvPr>
            <p:ph type="sldNum" sz="quarter" idx="12"/>
          </p:nvPr>
        </p:nvSpPr>
        <p:spPr/>
        <p:txBody>
          <a:bodyPr/>
          <a:lstStyle/>
          <a:p>
            <a:fld id="{FC84A786-5DDA-426A-B75A-9F16080E01B1}" type="slidenum">
              <a:rPr lang="zh-CN" altLang="en-US" smtClean="0"/>
              <a:pPr/>
              <a:t>26</a:t>
            </a:fld>
            <a:endParaRPr lang="zh-CN" altLang="en-US"/>
          </a:p>
        </p:txBody>
      </p:sp>
    </p:spTree>
    <p:extLst>
      <p:ext uri="{BB962C8B-B14F-4D97-AF65-F5344CB8AC3E}">
        <p14:creationId xmlns:p14="http://schemas.microsoft.com/office/powerpoint/2010/main" val="638957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en-US" dirty="0">
                <a:latin typeface="黑体" pitchFamily="49" charset="-122"/>
              </a:rPr>
              <a:t>授课教师简介</a:t>
            </a:r>
          </a:p>
        </p:txBody>
      </p:sp>
      <p:sp>
        <p:nvSpPr>
          <p:cNvPr id="4" name="灯片编号占位符 3"/>
          <p:cNvSpPr>
            <a:spLocks noGrp="1"/>
          </p:cNvSpPr>
          <p:nvPr>
            <p:ph type="sldNum" sz="quarter" idx="12"/>
          </p:nvPr>
        </p:nvSpPr>
        <p:spPr/>
        <p:txBody>
          <a:bodyPr/>
          <a:lstStyle/>
          <a:p>
            <a:pPr>
              <a:defRPr/>
            </a:pPr>
            <a:fld id="{660BCF95-41CF-4F55-A555-D9F561E0A9BD}" type="slidenum">
              <a:rPr lang="zh-CN" altLang="en-US" smtClean="0"/>
              <a:pPr>
                <a:defRPr/>
              </a:pPr>
              <a:t>27</a:t>
            </a:fld>
            <a:endParaRPr lang="zh-CN" altLang="en-US"/>
          </a:p>
        </p:txBody>
      </p:sp>
      <p:sp>
        <p:nvSpPr>
          <p:cNvPr id="64516" name="TextBox 5"/>
          <p:cNvSpPr txBox="1">
            <a:spLocks noChangeArrowheads="1"/>
          </p:cNvSpPr>
          <p:nvPr/>
        </p:nvSpPr>
        <p:spPr bwMode="auto">
          <a:xfrm>
            <a:off x="3348038" y="2205038"/>
            <a:ext cx="3000375" cy="830262"/>
          </a:xfrm>
          <a:prstGeom prst="rect">
            <a:avLst/>
          </a:prstGeom>
          <a:noFill/>
          <a:ln w="9525">
            <a:noFill/>
            <a:miter lim="800000"/>
            <a:headEnd/>
            <a:tailEnd/>
          </a:ln>
        </p:spPr>
        <p:txBody>
          <a:bodyPr>
            <a:spAutoFit/>
          </a:bodyPr>
          <a:lstStyle/>
          <a:p>
            <a:pPr algn="ctr"/>
            <a:r>
              <a:rPr lang="zh-CN" altLang="en-US" sz="4800" b="1" dirty="0"/>
              <a:t>谢 谢！</a:t>
            </a:r>
          </a:p>
        </p:txBody>
      </p:sp>
      <p:sp>
        <p:nvSpPr>
          <p:cNvPr id="6" name="TextBox 6"/>
          <p:cNvSpPr txBox="1">
            <a:spLocks noChangeArrowheads="1"/>
          </p:cNvSpPr>
          <p:nvPr/>
        </p:nvSpPr>
        <p:spPr bwMode="auto">
          <a:xfrm>
            <a:off x="1042988" y="3773358"/>
            <a:ext cx="7416800" cy="1815882"/>
          </a:xfrm>
          <a:prstGeom prst="rect">
            <a:avLst/>
          </a:prstGeom>
          <a:noFill/>
          <a:ln w="9525">
            <a:noFill/>
            <a:miter lim="800000"/>
            <a:headEnd/>
            <a:tailEnd/>
          </a:ln>
        </p:spPr>
        <p:txBody>
          <a:bodyPr>
            <a:spAutoFit/>
          </a:bodyPr>
          <a:lstStyle/>
          <a:p>
            <a:r>
              <a:rPr lang="zh-CN" altLang="en-US" sz="1600" dirty="0"/>
              <a:t>徐高博士是中银国际证券总裁助理兼首席经济学家，北京大学国家发展研究院兼职教授。他目前还是中国证券业协会证券分析师、投资顾问与首席经济学家委员会委员，中国首席经济学家论坛理事。之前，徐高曾历任光证资管首席经济学家、光大证券首席经济学家、瑞银证券高级经济学家、世界银行经济学家、国际货币基金组织兼职经济学家等职。徐高毕业于北京大学国家发展研究院（原中国经济研究中心），获经济学博士学位。徐高出版了</a:t>
            </a:r>
            <a:r>
              <a:rPr lang="en-US" altLang="zh-CN" sz="1600" dirty="0"/>
              <a:t>《</a:t>
            </a:r>
            <a:r>
              <a:rPr lang="zh-CN" altLang="en-US" sz="1600" dirty="0"/>
              <a:t>宏观经济学二十五讲：中国视角</a:t>
            </a:r>
            <a:r>
              <a:rPr lang="en-US" altLang="zh-CN" sz="1600" dirty="0"/>
              <a:t>》</a:t>
            </a:r>
            <a:r>
              <a:rPr lang="zh-CN" altLang="en-US" sz="1600" dirty="0"/>
              <a:t>和</a:t>
            </a:r>
            <a:r>
              <a:rPr lang="en-US" altLang="zh-CN" sz="1600" dirty="0"/>
              <a:t>《</a:t>
            </a:r>
            <a:r>
              <a:rPr lang="zh-CN" altLang="en-US" sz="1600" dirty="0"/>
              <a:t>金融经济学二十五讲</a:t>
            </a:r>
            <a:r>
              <a:rPr lang="en-US" altLang="zh-CN" sz="1600" dirty="0"/>
              <a:t>》</a:t>
            </a:r>
            <a:r>
              <a:rPr lang="zh-CN" altLang="en-US" sz="1600" dirty="0"/>
              <a:t>两本畅销的经济学教科书。</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712CE358-7189-4682-9242-34E51E808013}"/>
              </a:ext>
            </a:extLst>
          </p:cNvPr>
          <p:cNvSpPr>
            <a:spLocks noGrp="1"/>
          </p:cNvSpPr>
          <p:nvPr>
            <p:ph type="sldNum" sz="quarter" idx="12"/>
          </p:nvPr>
        </p:nvSpPr>
        <p:spPr/>
        <p:txBody>
          <a:bodyPr/>
          <a:lstStyle/>
          <a:p>
            <a:pPr>
              <a:defRPr/>
            </a:pPr>
            <a:fld id="{DF4C29A2-310B-4614-9E82-82EDFD340A49}" type="slidenum">
              <a:rPr lang="zh-CN" altLang="en-US" smtClean="0"/>
              <a:pPr>
                <a:defRPr/>
              </a:pPr>
              <a:t>3</a:t>
            </a:fld>
            <a:endParaRPr lang="zh-CN" altLang="en-US"/>
          </a:p>
        </p:txBody>
      </p:sp>
      <p:sp>
        <p:nvSpPr>
          <p:cNvPr id="5" name="标题 4">
            <a:extLst>
              <a:ext uri="{FF2B5EF4-FFF2-40B4-BE49-F238E27FC236}">
                <a16:creationId xmlns:a16="http://schemas.microsoft.com/office/drawing/2014/main" id="{6A0E3D73-B9BC-4CCF-BF79-510CA06FBDFD}"/>
              </a:ext>
            </a:extLst>
          </p:cNvPr>
          <p:cNvSpPr>
            <a:spLocks noGrp="1"/>
          </p:cNvSpPr>
          <p:nvPr>
            <p:ph type="title"/>
          </p:nvPr>
        </p:nvSpPr>
        <p:spPr/>
        <p:txBody>
          <a:bodyPr/>
          <a:lstStyle/>
          <a:p>
            <a:r>
              <a:rPr lang="zh-CN" altLang="en-US" dirty="0"/>
              <a:t>市场与政府之间的长久历史争论</a:t>
            </a:r>
          </a:p>
        </p:txBody>
      </p:sp>
      <p:pic>
        <p:nvPicPr>
          <p:cNvPr id="2" name="图片 1">
            <a:extLst>
              <a:ext uri="{FF2B5EF4-FFF2-40B4-BE49-F238E27FC236}">
                <a16:creationId xmlns:a16="http://schemas.microsoft.com/office/drawing/2014/main" id="{A8F147A3-22C9-468D-B758-21C6A6911ED7}"/>
              </a:ext>
            </a:extLst>
          </p:cNvPr>
          <p:cNvPicPr>
            <a:picLocks noChangeAspect="1"/>
          </p:cNvPicPr>
          <p:nvPr/>
        </p:nvPicPr>
        <p:blipFill>
          <a:blip r:embed="rId2"/>
          <a:stretch>
            <a:fillRect/>
          </a:stretch>
        </p:blipFill>
        <p:spPr>
          <a:xfrm>
            <a:off x="771062" y="1916832"/>
            <a:ext cx="8344160" cy="3265087"/>
          </a:xfrm>
          <a:prstGeom prst="rect">
            <a:avLst/>
          </a:prstGeom>
        </p:spPr>
      </p:pic>
    </p:spTree>
    <p:extLst>
      <p:ext uri="{BB962C8B-B14F-4D97-AF65-F5344CB8AC3E}">
        <p14:creationId xmlns:p14="http://schemas.microsoft.com/office/powerpoint/2010/main" val="4060626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C8A5577-D226-43F9-A7EC-8506EA6F860F}"/>
              </a:ext>
            </a:extLst>
          </p:cNvPr>
          <p:cNvSpPr>
            <a:spLocks noGrp="1"/>
          </p:cNvSpPr>
          <p:nvPr>
            <p:ph type="title"/>
          </p:nvPr>
        </p:nvSpPr>
        <p:spPr/>
        <p:txBody>
          <a:bodyPr/>
          <a:lstStyle/>
          <a:p>
            <a:r>
              <a:rPr lang="zh-CN" altLang="en-US" dirty="0"/>
              <a:t>“市场派”与“政府派”的关键分歧在于对经济所处状态的认知不同</a:t>
            </a:r>
            <a:r>
              <a:rPr lang="en-US" altLang="zh-CN" dirty="0"/>
              <a:t>——</a:t>
            </a:r>
            <a:r>
              <a:rPr lang="zh-CN" altLang="en-US" dirty="0"/>
              <a:t>在生产可能性边界“上”还是“内”</a:t>
            </a:r>
          </a:p>
        </p:txBody>
      </p:sp>
      <p:sp>
        <p:nvSpPr>
          <p:cNvPr id="6" name="内容占位符 5">
            <a:extLst>
              <a:ext uri="{FF2B5EF4-FFF2-40B4-BE49-F238E27FC236}">
                <a16:creationId xmlns:a16="http://schemas.microsoft.com/office/drawing/2014/main" id="{ABFF2872-0C2F-44BB-B8AB-6D22819DE297}"/>
              </a:ext>
            </a:extLst>
          </p:cNvPr>
          <p:cNvSpPr>
            <a:spLocks noGrp="1"/>
          </p:cNvSpPr>
          <p:nvPr>
            <p:ph idx="1"/>
          </p:nvPr>
        </p:nvSpPr>
        <p:spPr>
          <a:xfrm>
            <a:off x="827584" y="1268760"/>
            <a:ext cx="3355305" cy="4803413"/>
          </a:xfrm>
        </p:spPr>
        <p:txBody>
          <a:bodyPr/>
          <a:lstStyle/>
          <a:p>
            <a:r>
              <a:rPr lang="zh-CN" altLang="en-US" dirty="0"/>
              <a:t>在生产可能性边界“</a:t>
            </a:r>
            <a:r>
              <a:rPr lang="zh-CN" altLang="en-US" b="1" dirty="0"/>
              <a:t>上</a:t>
            </a:r>
            <a:r>
              <a:rPr lang="zh-CN" altLang="en-US" dirty="0"/>
              <a:t>”</a:t>
            </a:r>
            <a:endParaRPr lang="en-US" altLang="zh-CN" dirty="0"/>
          </a:p>
          <a:p>
            <a:pPr lvl="1"/>
            <a:r>
              <a:rPr lang="zh-CN" altLang="en-US" dirty="0"/>
              <a:t>市场是</a:t>
            </a:r>
            <a:r>
              <a:rPr lang="zh-CN" altLang="en-US" b="1" dirty="0"/>
              <a:t>有效</a:t>
            </a:r>
            <a:r>
              <a:rPr lang="zh-CN" altLang="en-US" dirty="0"/>
              <a:t>的</a:t>
            </a:r>
            <a:endParaRPr lang="en-US" altLang="zh-CN" dirty="0"/>
          </a:p>
          <a:p>
            <a:pPr lvl="1"/>
            <a:r>
              <a:rPr lang="zh-CN" altLang="en-US" dirty="0"/>
              <a:t>经济增长的</a:t>
            </a:r>
            <a:r>
              <a:rPr lang="zh-CN" altLang="en-US" b="1" dirty="0"/>
              <a:t>约束在供给面</a:t>
            </a:r>
            <a:endParaRPr lang="en-US" altLang="zh-CN" b="1" dirty="0"/>
          </a:p>
          <a:p>
            <a:pPr lvl="1"/>
            <a:r>
              <a:rPr lang="zh-CN" altLang="en-US" dirty="0"/>
              <a:t>政府开支会“</a:t>
            </a:r>
            <a:r>
              <a:rPr lang="zh-CN" altLang="en-US" b="1" dirty="0"/>
              <a:t>挤出</a:t>
            </a:r>
            <a:r>
              <a:rPr lang="zh-CN" altLang="en-US" dirty="0"/>
              <a:t>”民间支出</a:t>
            </a:r>
            <a:endParaRPr lang="en-US" altLang="zh-CN" dirty="0"/>
          </a:p>
          <a:p>
            <a:pPr lvl="1"/>
            <a:r>
              <a:rPr lang="zh-CN" altLang="en-US" dirty="0"/>
              <a:t>政府做个“</a:t>
            </a:r>
            <a:r>
              <a:rPr lang="zh-CN" altLang="en-US" b="1" dirty="0"/>
              <a:t>守夜人</a:t>
            </a:r>
            <a:r>
              <a:rPr lang="zh-CN" altLang="en-US" dirty="0"/>
              <a:t>”就行</a:t>
            </a:r>
            <a:endParaRPr lang="en-US" altLang="zh-CN" dirty="0"/>
          </a:p>
          <a:p>
            <a:pPr lvl="1"/>
            <a:r>
              <a:rPr lang="zh-CN" altLang="en-US" b="1" dirty="0"/>
              <a:t>宏观经济就是微观经济的加总</a:t>
            </a:r>
            <a:endParaRPr lang="en-US" altLang="zh-CN" b="1" dirty="0"/>
          </a:p>
          <a:p>
            <a:r>
              <a:rPr lang="zh-CN" altLang="en-US" dirty="0"/>
              <a:t>在生产可能性边界“内”</a:t>
            </a:r>
            <a:endParaRPr lang="en-US" altLang="zh-CN" dirty="0"/>
          </a:p>
          <a:p>
            <a:pPr lvl="1"/>
            <a:r>
              <a:rPr lang="zh-CN" altLang="en-US" dirty="0"/>
              <a:t>市场是</a:t>
            </a:r>
            <a:r>
              <a:rPr lang="zh-CN" altLang="en-US" b="1" dirty="0"/>
              <a:t>无效</a:t>
            </a:r>
            <a:r>
              <a:rPr lang="zh-CN" altLang="en-US" dirty="0"/>
              <a:t>的</a:t>
            </a:r>
            <a:endParaRPr lang="en-US" altLang="zh-CN" dirty="0"/>
          </a:p>
          <a:p>
            <a:pPr lvl="1"/>
            <a:r>
              <a:rPr lang="zh-CN" altLang="en-US" dirty="0"/>
              <a:t>经济增长的</a:t>
            </a:r>
            <a:r>
              <a:rPr lang="zh-CN" altLang="en-US" b="1" dirty="0"/>
              <a:t>约束在需求面</a:t>
            </a:r>
            <a:endParaRPr lang="en-US" altLang="zh-CN" b="1" dirty="0"/>
          </a:p>
          <a:p>
            <a:pPr lvl="1"/>
            <a:r>
              <a:rPr lang="zh-CN" altLang="en-US" dirty="0"/>
              <a:t>政府开支会带动而非挤出民间支出</a:t>
            </a:r>
            <a:r>
              <a:rPr lang="en-US" altLang="zh-CN" dirty="0"/>
              <a:t>——</a:t>
            </a:r>
            <a:r>
              <a:rPr lang="zh-CN" altLang="en-US" dirty="0"/>
              <a:t>“</a:t>
            </a:r>
            <a:r>
              <a:rPr lang="zh-CN" altLang="en-US" b="1" dirty="0"/>
              <a:t>乘数</a:t>
            </a:r>
            <a:r>
              <a:rPr lang="zh-CN" altLang="en-US" dirty="0"/>
              <a:t>”效应</a:t>
            </a:r>
            <a:endParaRPr lang="en-US" altLang="zh-CN" dirty="0"/>
          </a:p>
          <a:p>
            <a:pPr lvl="1"/>
            <a:r>
              <a:rPr lang="zh-CN" altLang="en-US" dirty="0"/>
              <a:t>政府应该做总需求的“</a:t>
            </a:r>
            <a:r>
              <a:rPr lang="zh-CN" altLang="en-US" b="1" dirty="0"/>
              <a:t>管理者</a:t>
            </a:r>
            <a:r>
              <a:rPr lang="zh-CN" altLang="en-US" dirty="0"/>
              <a:t>”</a:t>
            </a:r>
            <a:endParaRPr lang="en-US" altLang="zh-CN" dirty="0"/>
          </a:p>
          <a:p>
            <a:pPr lvl="1"/>
            <a:r>
              <a:rPr lang="zh-CN" altLang="en-US" b="1" dirty="0"/>
              <a:t>宏观经济不仅仅是微观经济的加总</a:t>
            </a:r>
            <a:endParaRPr lang="en-US" altLang="zh-CN" b="1" dirty="0"/>
          </a:p>
          <a:p>
            <a:pPr lvl="1"/>
            <a:endParaRPr lang="zh-CN" altLang="en-US" dirty="0"/>
          </a:p>
        </p:txBody>
      </p:sp>
      <p:sp>
        <p:nvSpPr>
          <p:cNvPr id="2" name="灯片编号占位符 1">
            <a:extLst>
              <a:ext uri="{FF2B5EF4-FFF2-40B4-BE49-F238E27FC236}">
                <a16:creationId xmlns:a16="http://schemas.microsoft.com/office/drawing/2014/main" id="{5C1F2514-07B0-44EF-9E72-A4EEC764E18B}"/>
              </a:ext>
            </a:extLst>
          </p:cNvPr>
          <p:cNvSpPr>
            <a:spLocks noGrp="1"/>
          </p:cNvSpPr>
          <p:nvPr>
            <p:ph type="sldNum" sz="quarter" idx="12"/>
          </p:nvPr>
        </p:nvSpPr>
        <p:spPr/>
        <p:txBody>
          <a:bodyPr/>
          <a:lstStyle/>
          <a:p>
            <a:pPr>
              <a:defRPr/>
            </a:pPr>
            <a:fld id="{A856D941-A598-454B-BA31-33CABC397138}" type="slidenum">
              <a:rPr lang="zh-CN" altLang="en-US" smtClean="0"/>
              <a:pPr>
                <a:defRPr/>
              </a:pPr>
              <a:t>4</a:t>
            </a:fld>
            <a:endParaRPr lang="zh-CN" altLang="en-US"/>
          </a:p>
        </p:txBody>
      </p:sp>
      <p:pic>
        <p:nvPicPr>
          <p:cNvPr id="9" name="图片 8">
            <a:extLst>
              <a:ext uri="{FF2B5EF4-FFF2-40B4-BE49-F238E27FC236}">
                <a16:creationId xmlns:a16="http://schemas.microsoft.com/office/drawing/2014/main" id="{E62B0615-4B23-4CB7-A761-4F0DF90B0839}"/>
              </a:ext>
            </a:extLst>
          </p:cNvPr>
          <p:cNvPicPr>
            <a:picLocks noChangeAspect="1"/>
          </p:cNvPicPr>
          <p:nvPr/>
        </p:nvPicPr>
        <p:blipFill>
          <a:blip r:embed="rId2"/>
          <a:stretch>
            <a:fillRect/>
          </a:stretch>
        </p:blipFill>
        <p:spPr>
          <a:xfrm>
            <a:off x="4495300" y="2204864"/>
            <a:ext cx="4353425" cy="3686054"/>
          </a:xfrm>
          <a:prstGeom prst="rect">
            <a:avLst/>
          </a:prstGeom>
        </p:spPr>
      </p:pic>
    </p:spTree>
    <p:extLst>
      <p:ext uri="{BB962C8B-B14F-4D97-AF65-F5344CB8AC3E}">
        <p14:creationId xmlns:p14="http://schemas.microsoft.com/office/powerpoint/2010/main" val="1058535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F8A3CB1-4863-4E64-B79F-D32C65484B75}"/>
              </a:ext>
            </a:extLst>
          </p:cNvPr>
          <p:cNvSpPr>
            <a:spLocks noGrp="1"/>
          </p:cNvSpPr>
          <p:nvPr>
            <p:ph type="sldNum" sz="quarter" idx="12"/>
          </p:nvPr>
        </p:nvSpPr>
        <p:spPr/>
        <p:txBody>
          <a:bodyPr/>
          <a:lstStyle/>
          <a:p>
            <a:pPr>
              <a:defRPr/>
            </a:pPr>
            <a:fld id="{DF4C29A2-310B-4614-9E82-82EDFD340A49}" type="slidenum">
              <a:rPr lang="zh-CN" altLang="en-US" smtClean="0"/>
              <a:pPr>
                <a:defRPr/>
              </a:pPr>
              <a:t>5</a:t>
            </a:fld>
            <a:endParaRPr lang="zh-CN" altLang="en-US"/>
          </a:p>
        </p:txBody>
      </p:sp>
      <p:sp>
        <p:nvSpPr>
          <p:cNvPr id="5" name="标题 4">
            <a:extLst>
              <a:ext uri="{FF2B5EF4-FFF2-40B4-BE49-F238E27FC236}">
                <a16:creationId xmlns:a16="http://schemas.microsoft.com/office/drawing/2014/main" id="{D0E162C4-E4E3-477C-A46D-37937C0A6D19}"/>
              </a:ext>
            </a:extLst>
          </p:cNvPr>
          <p:cNvSpPr>
            <a:spLocks noGrp="1"/>
          </p:cNvSpPr>
          <p:nvPr>
            <p:ph type="title"/>
          </p:nvPr>
        </p:nvSpPr>
        <p:spPr/>
        <p:txBody>
          <a:bodyPr/>
          <a:lstStyle/>
          <a:p>
            <a:r>
              <a:rPr lang="zh-CN" altLang="en-US" dirty="0"/>
              <a:t>当前主流宏观经济学（新</a:t>
            </a:r>
            <a:r>
              <a:rPr lang="en-US" altLang="zh-CN" dirty="0"/>
              <a:t>-</a:t>
            </a:r>
            <a:r>
              <a:rPr lang="zh-CN" altLang="en-US" dirty="0"/>
              <a:t>新古典综合）的思想源流</a:t>
            </a:r>
          </a:p>
        </p:txBody>
      </p:sp>
      <p:pic>
        <p:nvPicPr>
          <p:cNvPr id="8" name="图片 7">
            <a:extLst>
              <a:ext uri="{FF2B5EF4-FFF2-40B4-BE49-F238E27FC236}">
                <a16:creationId xmlns:a16="http://schemas.microsoft.com/office/drawing/2014/main" id="{A2E24897-87C2-40A5-97F3-9550BE3447F6}"/>
              </a:ext>
            </a:extLst>
          </p:cNvPr>
          <p:cNvPicPr>
            <a:picLocks noChangeAspect="1"/>
          </p:cNvPicPr>
          <p:nvPr/>
        </p:nvPicPr>
        <p:blipFill>
          <a:blip r:embed="rId2"/>
          <a:stretch>
            <a:fillRect/>
          </a:stretch>
        </p:blipFill>
        <p:spPr>
          <a:xfrm>
            <a:off x="851302" y="1114470"/>
            <a:ext cx="7912884" cy="6109584"/>
          </a:xfrm>
          <a:prstGeom prst="rect">
            <a:avLst/>
          </a:prstGeom>
        </p:spPr>
      </p:pic>
    </p:spTree>
    <p:extLst>
      <p:ext uri="{BB962C8B-B14F-4D97-AF65-F5344CB8AC3E}">
        <p14:creationId xmlns:p14="http://schemas.microsoft.com/office/powerpoint/2010/main" val="90835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243538E-E5E7-4D3A-AE07-9AA1261B447F}"/>
              </a:ext>
            </a:extLst>
          </p:cNvPr>
          <p:cNvSpPr>
            <a:spLocks noGrp="1"/>
          </p:cNvSpPr>
          <p:nvPr>
            <p:ph type="title"/>
          </p:nvPr>
        </p:nvSpPr>
        <p:spPr/>
        <p:txBody>
          <a:bodyPr/>
          <a:lstStyle/>
          <a:p>
            <a:r>
              <a:rPr lang="zh-CN" altLang="en-US" dirty="0"/>
              <a:t>“新</a:t>
            </a:r>
            <a:r>
              <a:rPr lang="en-US" altLang="zh-CN" dirty="0"/>
              <a:t>-</a:t>
            </a:r>
            <a:r>
              <a:rPr lang="zh-CN" altLang="en-US" dirty="0"/>
              <a:t>新古典综合”的世界观</a:t>
            </a:r>
          </a:p>
        </p:txBody>
      </p:sp>
      <p:sp>
        <p:nvSpPr>
          <p:cNvPr id="5" name="内容占位符 4">
            <a:extLst>
              <a:ext uri="{FF2B5EF4-FFF2-40B4-BE49-F238E27FC236}">
                <a16:creationId xmlns:a16="http://schemas.microsoft.com/office/drawing/2014/main" id="{5B0D4FD2-8F22-44D0-90D6-996F68D7E506}"/>
              </a:ext>
            </a:extLst>
          </p:cNvPr>
          <p:cNvSpPr>
            <a:spLocks noGrp="1"/>
          </p:cNvSpPr>
          <p:nvPr>
            <p:ph idx="1"/>
          </p:nvPr>
        </p:nvSpPr>
        <p:spPr>
          <a:xfrm>
            <a:off x="928662" y="1162397"/>
            <a:ext cx="7786687" cy="4714875"/>
          </a:xfrm>
        </p:spPr>
        <p:txBody>
          <a:bodyPr/>
          <a:lstStyle/>
          <a:p>
            <a:r>
              <a:rPr lang="zh-CN" altLang="en-US" dirty="0"/>
              <a:t>“新</a:t>
            </a:r>
            <a:r>
              <a:rPr lang="en-US" altLang="zh-CN" dirty="0"/>
              <a:t>-</a:t>
            </a:r>
            <a:r>
              <a:rPr lang="zh-CN" altLang="en-US" dirty="0"/>
              <a:t>新古典综合”的增长观</a:t>
            </a:r>
            <a:endParaRPr lang="en-US" altLang="zh-CN" dirty="0"/>
          </a:p>
          <a:p>
            <a:pPr lvl="1"/>
            <a:r>
              <a:rPr lang="zh-CN" altLang="en-US" dirty="0"/>
              <a:t>经济长期增长的瓶颈在供给面</a:t>
            </a:r>
            <a:r>
              <a:rPr lang="en-US" altLang="zh-CN" dirty="0"/>
              <a:t>——</a:t>
            </a:r>
            <a:r>
              <a:rPr lang="zh-CN" altLang="en-US" dirty="0"/>
              <a:t>市场至少在长期是有效的</a:t>
            </a:r>
            <a:endParaRPr lang="en-US" altLang="zh-CN" dirty="0"/>
          </a:p>
          <a:p>
            <a:pPr lvl="1"/>
            <a:r>
              <a:rPr lang="zh-CN" altLang="en-US" dirty="0"/>
              <a:t>经济长期增长的源泉是劳动力、资本和技术（技术也是对我们无知的度量）</a:t>
            </a:r>
            <a:endParaRPr lang="en-US" altLang="zh-CN" dirty="0"/>
          </a:p>
          <a:p>
            <a:pPr lvl="1"/>
            <a:r>
              <a:rPr lang="zh-CN" altLang="en-US" dirty="0"/>
              <a:t>经济长期运行在“潜在产出水平”附近</a:t>
            </a:r>
            <a:endParaRPr lang="en-US" altLang="zh-CN" dirty="0"/>
          </a:p>
          <a:p>
            <a:pPr lvl="2"/>
            <a:r>
              <a:rPr lang="zh-CN" altLang="en-US" dirty="0"/>
              <a:t>潜在产出水平是经济的生产可能性边界</a:t>
            </a:r>
          </a:p>
          <a:p>
            <a:pPr lvl="2"/>
            <a:r>
              <a:rPr lang="zh-CN" altLang="en-US" dirty="0"/>
              <a:t>潜在产出水平是经济不受外部干扰（包括来自政府的干扰）时，市场达致有效时所处的运行状态</a:t>
            </a:r>
            <a:endParaRPr lang="en-US" altLang="zh-CN" dirty="0"/>
          </a:p>
          <a:p>
            <a:pPr lvl="2"/>
            <a:r>
              <a:rPr lang="zh-CN" altLang="en-US" dirty="0"/>
              <a:t>潜在产出水平是不带来通胀上升或下降（物价加速上升或加速下降）的产出水平</a:t>
            </a:r>
            <a:endParaRPr lang="en-US" altLang="zh-CN" dirty="0"/>
          </a:p>
          <a:p>
            <a:r>
              <a:rPr lang="zh-CN" altLang="en-US" dirty="0"/>
              <a:t>“新</a:t>
            </a:r>
            <a:r>
              <a:rPr lang="en-US" altLang="zh-CN" dirty="0"/>
              <a:t>-</a:t>
            </a:r>
            <a:r>
              <a:rPr lang="zh-CN" altLang="en-US" dirty="0"/>
              <a:t>新古典综合”的波动观：经济波动分包含两种成分</a:t>
            </a:r>
            <a:endParaRPr lang="en-US" altLang="zh-CN" dirty="0"/>
          </a:p>
          <a:p>
            <a:pPr lvl="1"/>
            <a:r>
              <a:rPr lang="zh-CN" altLang="en-US" dirty="0"/>
              <a:t>潜在产出水平的波动</a:t>
            </a:r>
            <a:r>
              <a:rPr lang="en-US" altLang="zh-CN" dirty="0"/>
              <a:t>——</a:t>
            </a:r>
            <a:r>
              <a:rPr lang="zh-CN" altLang="en-US" dirty="0"/>
              <a:t>市场对技术变化做出的最优反应（技术进步速率下降，工人主动休假减少劳动供给）</a:t>
            </a:r>
            <a:endParaRPr lang="en-US" altLang="zh-CN" dirty="0"/>
          </a:p>
          <a:p>
            <a:pPr lvl="1"/>
            <a:r>
              <a:rPr lang="zh-CN" altLang="en-US" dirty="0"/>
              <a:t>对潜在产出水平的偏离</a:t>
            </a:r>
            <a:r>
              <a:rPr lang="en-US" altLang="zh-CN" dirty="0"/>
              <a:t>——</a:t>
            </a:r>
            <a:r>
              <a:rPr lang="zh-CN" altLang="en-US" dirty="0"/>
              <a:t>因为摩擦性因素（如粘性价格）而导致市场在短期内未能收敛到有效状态</a:t>
            </a:r>
            <a:endParaRPr lang="en-US" altLang="zh-CN" dirty="0"/>
          </a:p>
          <a:p>
            <a:r>
              <a:rPr lang="zh-CN" altLang="en-US" dirty="0"/>
              <a:t>“新</a:t>
            </a:r>
            <a:r>
              <a:rPr lang="en-US" altLang="zh-CN" dirty="0"/>
              <a:t>-</a:t>
            </a:r>
            <a:r>
              <a:rPr lang="zh-CN" altLang="en-US" dirty="0"/>
              <a:t>新古典综合”的核心潜在假设</a:t>
            </a:r>
            <a:endParaRPr lang="en-US" altLang="zh-CN" dirty="0"/>
          </a:p>
          <a:p>
            <a:pPr lvl="1"/>
            <a:r>
              <a:rPr lang="zh-CN" altLang="en-US" dirty="0"/>
              <a:t>需求面存在有效的市场化调节机制</a:t>
            </a:r>
            <a:r>
              <a:rPr lang="en-US" altLang="zh-CN" dirty="0"/>
              <a:t>——</a:t>
            </a:r>
            <a:r>
              <a:rPr lang="zh-CN" altLang="en-US" dirty="0"/>
              <a:t>尤其是在消费与储蓄（投资）之间有市场化的资源分配机制</a:t>
            </a:r>
            <a:endParaRPr lang="en-US" altLang="zh-CN" dirty="0"/>
          </a:p>
        </p:txBody>
      </p:sp>
      <p:sp>
        <p:nvSpPr>
          <p:cNvPr id="2" name="灯片编号占位符 1">
            <a:extLst>
              <a:ext uri="{FF2B5EF4-FFF2-40B4-BE49-F238E27FC236}">
                <a16:creationId xmlns:a16="http://schemas.microsoft.com/office/drawing/2014/main" id="{CB214EC5-8EC7-4C80-BA4B-8129F62EFD4C}"/>
              </a:ext>
            </a:extLst>
          </p:cNvPr>
          <p:cNvSpPr>
            <a:spLocks noGrp="1"/>
          </p:cNvSpPr>
          <p:nvPr>
            <p:ph type="sldNum" sz="quarter" idx="12"/>
          </p:nvPr>
        </p:nvSpPr>
        <p:spPr/>
        <p:txBody>
          <a:bodyPr/>
          <a:lstStyle/>
          <a:p>
            <a:pPr>
              <a:defRPr/>
            </a:pPr>
            <a:fld id="{A856D941-A598-454B-BA31-33CABC397138}" type="slidenum">
              <a:rPr lang="zh-CN" altLang="en-US" smtClean="0"/>
              <a:pPr>
                <a:defRPr/>
              </a:pPr>
              <a:t>6</a:t>
            </a:fld>
            <a:endParaRPr lang="zh-CN" altLang="en-US"/>
          </a:p>
        </p:txBody>
      </p:sp>
    </p:spTree>
    <p:extLst>
      <p:ext uri="{BB962C8B-B14F-4D97-AF65-F5344CB8AC3E}">
        <p14:creationId xmlns:p14="http://schemas.microsoft.com/office/powerpoint/2010/main" val="4203989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2E55AD-9580-4D9B-B09C-FD103ECF0924}"/>
              </a:ext>
            </a:extLst>
          </p:cNvPr>
          <p:cNvSpPr>
            <a:spLocks noGrp="1"/>
          </p:cNvSpPr>
          <p:nvPr>
            <p:ph type="title"/>
          </p:nvPr>
        </p:nvSpPr>
        <p:spPr/>
        <p:txBody>
          <a:bodyPr/>
          <a:lstStyle/>
          <a:p>
            <a:r>
              <a:rPr lang="zh-CN" altLang="en-US" dirty="0"/>
              <a:t>“新</a:t>
            </a:r>
            <a:r>
              <a:rPr lang="en-US" altLang="zh-CN" dirty="0"/>
              <a:t>-</a:t>
            </a:r>
            <a:r>
              <a:rPr lang="zh-CN" altLang="en-US" dirty="0"/>
              <a:t>新古典综合”的模型体现</a:t>
            </a:r>
          </a:p>
        </p:txBody>
      </p:sp>
      <p:sp>
        <p:nvSpPr>
          <p:cNvPr id="3" name="内容占位符 2">
            <a:extLst>
              <a:ext uri="{FF2B5EF4-FFF2-40B4-BE49-F238E27FC236}">
                <a16:creationId xmlns:a16="http://schemas.microsoft.com/office/drawing/2014/main" id="{4013121C-699D-4B8D-BC4C-827CB06247AB}"/>
              </a:ext>
            </a:extLst>
          </p:cNvPr>
          <p:cNvSpPr>
            <a:spLocks noGrp="1"/>
          </p:cNvSpPr>
          <p:nvPr>
            <p:ph idx="1"/>
          </p:nvPr>
        </p:nvSpPr>
        <p:spPr/>
        <p:txBody>
          <a:bodyPr/>
          <a:lstStyle/>
          <a:p>
            <a:endParaRPr lang="en-US" altLang="zh-CN" dirty="0"/>
          </a:p>
          <a:p>
            <a:r>
              <a:rPr lang="zh-CN" altLang="en-US" dirty="0"/>
              <a:t>动态随机一般均衡模型（</a:t>
            </a:r>
            <a:r>
              <a:rPr lang="en-US" altLang="zh-CN" dirty="0"/>
              <a:t>dynamic stochastic general equilibrium model</a:t>
            </a:r>
            <a:r>
              <a:rPr lang="zh-CN" altLang="en-US" dirty="0"/>
              <a:t>，简称</a:t>
            </a:r>
            <a:r>
              <a:rPr lang="en-US" altLang="zh-CN" dirty="0"/>
              <a:t>DSGE</a:t>
            </a:r>
            <a:r>
              <a:rPr lang="zh-CN" altLang="en-US" dirty="0"/>
              <a:t>）作为基本建模理念</a:t>
            </a:r>
            <a:endParaRPr lang="en-US" altLang="zh-CN" dirty="0"/>
          </a:p>
          <a:p>
            <a:pPr lvl="1"/>
            <a:r>
              <a:rPr lang="zh-CN" altLang="en-US" dirty="0"/>
              <a:t>宏观结果由微观主体的优化问题导出（宏观模型的微观基础）</a:t>
            </a:r>
            <a:endParaRPr lang="en-US" altLang="zh-CN" dirty="0"/>
          </a:p>
          <a:p>
            <a:pPr lvl="1"/>
            <a:r>
              <a:rPr lang="zh-CN" altLang="en-US" dirty="0"/>
              <a:t>秉承工具论（</a:t>
            </a:r>
            <a:r>
              <a:rPr lang="en-US" altLang="zh-CN" dirty="0"/>
              <a:t>instrumentalism</a:t>
            </a:r>
            <a:r>
              <a:rPr lang="zh-CN" altLang="en-US" dirty="0"/>
              <a:t>），认为一个模型只要其结论有用，假设是否真实并不重要</a:t>
            </a:r>
            <a:endParaRPr lang="en-US" altLang="zh-CN" dirty="0"/>
          </a:p>
          <a:p>
            <a:pPr lvl="1"/>
            <a:r>
              <a:rPr lang="zh-CN" altLang="en-US" dirty="0"/>
              <a:t>模型内部的逻辑自洽比模型与外部世界的符合更重要</a:t>
            </a:r>
            <a:r>
              <a:rPr lang="en-US" altLang="zh-CN" dirty="0"/>
              <a:t>——</a:t>
            </a:r>
            <a:r>
              <a:rPr lang="zh-CN" altLang="en-US" dirty="0"/>
              <a:t>分析的是“月球上的经济”</a:t>
            </a:r>
            <a:endParaRPr lang="en-US" altLang="zh-CN" dirty="0"/>
          </a:p>
          <a:p>
            <a:pPr lvl="1"/>
            <a:r>
              <a:rPr lang="zh-CN" altLang="en-US" dirty="0"/>
              <a:t>研究变得越来越技术导向，而非问题导向</a:t>
            </a:r>
            <a:r>
              <a:rPr lang="en-US" altLang="zh-CN" dirty="0"/>
              <a:t>——</a:t>
            </a:r>
            <a:r>
              <a:rPr lang="zh-CN" altLang="en-US" dirty="0"/>
              <a:t>“手中有把锤子，看什么都是钉子”</a:t>
            </a:r>
            <a:endParaRPr lang="en-US" altLang="zh-CN" dirty="0"/>
          </a:p>
          <a:p>
            <a:pPr lvl="1"/>
            <a:r>
              <a:rPr lang="zh-CN" altLang="en-US" dirty="0"/>
              <a:t>数学建模技术变得越来越复杂，却未必带来经济学思想的增加</a:t>
            </a:r>
            <a:endParaRPr lang="en-US" altLang="zh-CN" dirty="0"/>
          </a:p>
          <a:p>
            <a:r>
              <a:rPr lang="zh-CN" altLang="en-US" dirty="0"/>
              <a:t>基本宏观模型</a:t>
            </a:r>
            <a:r>
              <a:rPr lang="en-US" altLang="zh-CN" dirty="0"/>
              <a:t>——</a:t>
            </a:r>
            <a:r>
              <a:rPr lang="zh-CN" altLang="en-US" dirty="0"/>
              <a:t>新凯恩斯模型（</a:t>
            </a:r>
            <a:r>
              <a:rPr lang="en-US" altLang="zh-CN" dirty="0"/>
              <a:t>New-Keynesian</a:t>
            </a:r>
            <a:r>
              <a:rPr lang="zh-CN" altLang="en-US" dirty="0"/>
              <a:t>）</a:t>
            </a:r>
          </a:p>
          <a:p>
            <a:pPr lvl="1"/>
            <a:r>
              <a:rPr lang="zh-CN" altLang="en-US" dirty="0"/>
              <a:t>真实商业周期（</a:t>
            </a:r>
            <a:r>
              <a:rPr lang="en-US" altLang="zh-CN" dirty="0"/>
              <a:t>RBC</a:t>
            </a:r>
            <a:r>
              <a:rPr lang="zh-CN" altLang="en-US" dirty="0"/>
              <a:t>）模型的内核</a:t>
            </a:r>
            <a:endParaRPr lang="en-US" altLang="zh-CN" dirty="0"/>
          </a:p>
          <a:p>
            <a:pPr lvl="1"/>
            <a:r>
              <a:rPr lang="zh-CN" altLang="en-US" dirty="0"/>
              <a:t>名义刚性（粘性价格）带来的短期摩擦</a:t>
            </a:r>
            <a:endParaRPr lang="en-US" altLang="zh-CN" dirty="0"/>
          </a:p>
        </p:txBody>
      </p:sp>
      <p:sp>
        <p:nvSpPr>
          <p:cNvPr id="4" name="灯片编号占位符 3">
            <a:extLst>
              <a:ext uri="{FF2B5EF4-FFF2-40B4-BE49-F238E27FC236}">
                <a16:creationId xmlns:a16="http://schemas.microsoft.com/office/drawing/2014/main" id="{6C130320-1CBD-433F-AFDF-DEE79B9ED0C7}"/>
              </a:ext>
            </a:extLst>
          </p:cNvPr>
          <p:cNvSpPr>
            <a:spLocks noGrp="1"/>
          </p:cNvSpPr>
          <p:nvPr>
            <p:ph type="sldNum" sz="quarter" idx="12"/>
          </p:nvPr>
        </p:nvSpPr>
        <p:spPr/>
        <p:txBody>
          <a:bodyPr/>
          <a:lstStyle/>
          <a:p>
            <a:pPr>
              <a:defRPr/>
            </a:pPr>
            <a:fld id="{DF4C29A2-310B-4614-9E82-82EDFD340A49}" type="slidenum">
              <a:rPr lang="zh-CN" altLang="en-US" smtClean="0"/>
              <a:pPr>
                <a:defRPr/>
              </a:pPr>
              <a:t>7</a:t>
            </a:fld>
            <a:endParaRPr lang="zh-CN" altLang="en-US"/>
          </a:p>
        </p:txBody>
      </p:sp>
    </p:spTree>
    <p:extLst>
      <p:ext uri="{BB962C8B-B14F-4D97-AF65-F5344CB8AC3E}">
        <p14:creationId xmlns:p14="http://schemas.microsoft.com/office/powerpoint/2010/main" val="1773799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5319449-3342-4AC3-BEFE-7C3F115D7F71}"/>
              </a:ext>
            </a:extLst>
          </p:cNvPr>
          <p:cNvSpPr>
            <a:spLocks noGrp="1"/>
          </p:cNvSpPr>
          <p:nvPr>
            <p:ph type="title"/>
          </p:nvPr>
        </p:nvSpPr>
        <p:spPr/>
        <p:txBody>
          <a:bodyPr/>
          <a:lstStyle/>
          <a:p>
            <a:r>
              <a:rPr lang="zh-CN" altLang="en-US" dirty="0"/>
              <a:t>“新</a:t>
            </a:r>
            <a:r>
              <a:rPr lang="en-US" altLang="zh-CN" dirty="0"/>
              <a:t>-</a:t>
            </a:r>
            <a:r>
              <a:rPr lang="zh-CN" altLang="en-US" dirty="0"/>
              <a:t>新古典综合”世界观的政策含义</a:t>
            </a:r>
          </a:p>
        </p:txBody>
      </p:sp>
      <p:sp>
        <p:nvSpPr>
          <p:cNvPr id="5" name="内容占位符 4">
            <a:extLst>
              <a:ext uri="{FF2B5EF4-FFF2-40B4-BE49-F238E27FC236}">
                <a16:creationId xmlns:a16="http://schemas.microsoft.com/office/drawing/2014/main" id="{334AE0FC-776B-4AAB-84D9-D4864219828E}"/>
              </a:ext>
            </a:extLst>
          </p:cNvPr>
          <p:cNvSpPr>
            <a:spLocks noGrp="1"/>
          </p:cNvSpPr>
          <p:nvPr>
            <p:ph idx="1"/>
          </p:nvPr>
        </p:nvSpPr>
        <p:spPr/>
        <p:txBody>
          <a:bodyPr/>
          <a:lstStyle/>
          <a:p>
            <a:endParaRPr lang="en-US" altLang="zh-CN" dirty="0"/>
          </a:p>
          <a:p>
            <a:r>
              <a:rPr lang="zh-CN" altLang="en-US" dirty="0"/>
              <a:t>总量宏观政策（总量型的财政与货币政策）对长期经济增长无效</a:t>
            </a:r>
            <a:endParaRPr lang="en-US" altLang="zh-CN" dirty="0"/>
          </a:p>
          <a:p>
            <a:r>
              <a:rPr lang="zh-CN" altLang="en-US" dirty="0"/>
              <a:t>总量宏观政策不能熨平潜在产出水平本身的波动，也不应试图熨平这样的经济波动</a:t>
            </a:r>
            <a:endParaRPr lang="en-US" altLang="zh-CN" dirty="0"/>
          </a:p>
          <a:p>
            <a:r>
              <a:rPr lang="zh-CN" altLang="en-US" dirty="0"/>
              <a:t>总量宏观政策可以加快市场向有效状态的收敛速度，因而可以在短期内熨平偏离潜在产出水平的经济波动</a:t>
            </a:r>
            <a:r>
              <a:rPr lang="en-US" altLang="zh-CN" dirty="0"/>
              <a:t>——</a:t>
            </a:r>
            <a:r>
              <a:rPr lang="zh-CN" altLang="en-US" dirty="0"/>
              <a:t>但效力只局限于“短期”（短期也就是几个季度）</a:t>
            </a:r>
          </a:p>
        </p:txBody>
      </p:sp>
      <p:sp>
        <p:nvSpPr>
          <p:cNvPr id="2" name="灯片编号占位符 1">
            <a:extLst>
              <a:ext uri="{FF2B5EF4-FFF2-40B4-BE49-F238E27FC236}">
                <a16:creationId xmlns:a16="http://schemas.microsoft.com/office/drawing/2014/main" id="{7081B9DF-286B-4A8A-B5B3-AEE3A2034486}"/>
              </a:ext>
            </a:extLst>
          </p:cNvPr>
          <p:cNvSpPr>
            <a:spLocks noGrp="1"/>
          </p:cNvSpPr>
          <p:nvPr>
            <p:ph type="sldNum" sz="quarter" idx="12"/>
          </p:nvPr>
        </p:nvSpPr>
        <p:spPr/>
        <p:txBody>
          <a:bodyPr/>
          <a:lstStyle/>
          <a:p>
            <a:pPr>
              <a:defRPr/>
            </a:pPr>
            <a:fld id="{A856D941-A598-454B-BA31-33CABC397138}" type="slidenum">
              <a:rPr lang="zh-CN" altLang="en-US" smtClean="0"/>
              <a:pPr>
                <a:defRPr/>
              </a:pPr>
              <a:t>8</a:t>
            </a:fld>
            <a:endParaRPr lang="zh-CN" altLang="en-US"/>
          </a:p>
        </p:txBody>
      </p:sp>
    </p:spTree>
    <p:extLst>
      <p:ext uri="{BB962C8B-B14F-4D97-AF65-F5344CB8AC3E}">
        <p14:creationId xmlns:p14="http://schemas.microsoft.com/office/powerpoint/2010/main" val="2525278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991052-8085-4349-9B26-0AAA9683D58D}"/>
              </a:ext>
            </a:extLst>
          </p:cNvPr>
          <p:cNvSpPr>
            <a:spLocks noGrp="1"/>
          </p:cNvSpPr>
          <p:nvPr>
            <p:ph type="title"/>
          </p:nvPr>
        </p:nvSpPr>
        <p:spPr>
          <a:xfrm>
            <a:off x="899592" y="81118"/>
            <a:ext cx="7740408" cy="928800"/>
          </a:xfrm>
        </p:spPr>
        <p:txBody>
          <a:bodyPr/>
          <a:lstStyle/>
          <a:p>
            <a:r>
              <a:rPr lang="zh-CN" altLang="en-US" dirty="0"/>
              <a:t>新古典经济学假设经济长期运行在潜在产出水平（生产能力）附近</a:t>
            </a:r>
          </a:p>
        </p:txBody>
      </p:sp>
      <p:grpSp>
        <p:nvGrpSpPr>
          <p:cNvPr id="14" name="组合 13">
            <a:extLst>
              <a:ext uri="{FF2B5EF4-FFF2-40B4-BE49-F238E27FC236}">
                <a16:creationId xmlns:a16="http://schemas.microsoft.com/office/drawing/2014/main" id="{EB5585B0-4E3C-4E7B-8796-15041466210D}"/>
              </a:ext>
            </a:extLst>
          </p:cNvPr>
          <p:cNvGrpSpPr/>
          <p:nvPr/>
        </p:nvGrpSpPr>
        <p:grpSpPr>
          <a:xfrm>
            <a:off x="667933" y="2919391"/>
            <a:ext cx="7972067" cy="1019218"/>
            <a:chOff x="667933" y="2964580"/>
            <a:chExt cx="8640000" cy="1440000"/>
          </a:xfrm>
        </p:grpSpPr>
        <p:grpSp>
          <p:nvGrpSpPr>
            <p:cNvPr id="7" name="组合 6">
              <a:extLst>
                <a:ext uri="{FF2B5EF4-FFF2-40B4-BE49-F238E27FC236}">
                  <a16:creationId xmlns:a16="http://schemas.microsoft.com/office/drawing/2014/main" id="{7B252020-1224-44CD-8680-E84DEF4D56F8}"/>
                </a:ext>
              </a:extLst>
            </p:cNvPr>
            <p:cNvGrpSpPr/>
            <p:nvPr/>
          </p:nvGrpSpPr>
          <p:grpSpPr>
            <a:xfrm>
              <a:off x="667933" y="2964580"/>
              <a:ext cx="2880000" cy="1440000"/>
              <a:chOff x="667933" y="2964580"/>
              <a:chExt cx="2880000" cy="1440000"/>
            </a:xfrm>
          </p:grpSpPr>
          <p:cxnSp>
            <p:nvCxnSpPr>
              <p:cNvPr id="4" name="连接符: 曲线 3">
                <a:extLst>
                  <a:ext uri="{FF2B5EF4-FFF2-40B4-BE49-F238E27FC236}">
                    <a16:creationId xmlns:a16="http://schemas.microsoft.com/office/drawing/2014/main" id="{27D1560E-97C1-4036-9396-81919D138D3A}"/>
                  </a:ext>
                </a:extLst>
              </p:cNvPr>
              <p:cNvCxnSpPr/>
              <p:nvPr/>
            </p:nvCxnSpPr>
            <p:spPr>
              <a:xfrm>
                <a:off x="2107933" y="2964580"/>
                <a:ext cx="1440000" cy="1440000"/>
              </a:xfrm>
              <a:prstGeom prst="curvedConnector3">
                <a:avLst/>
              </a:prstGeom>
              <a:ln w="19050">
                <a:solidFill>
                  <a:srgbClr val="E9ADAB"/>
                </a:solidFill>
              </a:ln>
            </p:spPr>
            <p:style>
              <a:lnRef idx="1">
                <a:schemeClr val="accent1"/>
              </a:lnRef>
              <a:fillRef idx="0">
                <a:schemeClr val="accent1"/>
              </a:fillRef>
              <a:effectRef idx="0">
                <a:schemeClr val="accent1"/>
              </a:effectRef>
              <a:fontRef idx="minor">
                <a:schemeClr val="tx1"/>
              </a:fontRef>
            </p:style>
          </p:cxnSp>
          <p:cxnSp>
            <p:nvCxnSpPr>
              <p:cNvPr id="5" name="连接符: 曲线 4">
                <a:extLst>
                  <a:ext uri="{FF2B5EF4-FFF2-40B4-BE49-F238E27FC236}">
                    <a16:creationId xmlns:a16="http://schemas.microsoft.com/office/drawing/2014/main" id="{9BFA0439-9D76-47E2-9339-2872744E734B}"/>
                  </a:ext>
                </a:extLst>
              </p:cNvPr>
              <p:cNvCxnSpPr>
                <a:cxnSpLocks/>
              </p:cNvCxnSpPr>
              <p:nvPr/>
            </p:nvCxnSpPr>
            <p:spPr>
              <a:xfrm flipV="1">
                <a:off x="667933" y="2964580"/>
                <a:ext cx="1440000" cy="1440000"/>
              </a:xfrm>
              <a:prstGeom prst="curvedConnector3">
                <a:avLst/>
              </a:prstGeom>
              <a:ln w="19050">
                <a:solidFill>
                  <a:srgbClr val="E9ADAB"/>
                </a:solidFill>
              </a:ln>
            </p:spPr>
            <p:style>
              <a:lnRef idx="1">
                <a:schemeClr val="accent1"/>
              </a:lnRef>
              <a:fillRef idx="0">
                <a:schemeClr val="accent1"/>
              </a:fillRef>
              <a:effectRef idx="0">
                <a:schemeClr val="accent1"/>
              </a:effectRef>
              <a:fontRef idx="minor">
                <a:schemeClr val="tx1"/>
              </a:fontRef>
            </p:style>
          </p:cxnSp>
        </p:grpSp>
        <p:grpSp>
          <p:nvGrpSpPr>
            <p:cNvPr id="8" name="组合 7">
              <a:extLst>
                <a:ext uri="{FF2B5EF4-FFF2-40B4-BE49-F238E27FC236}">
                  <a16:creationId xmlns:a16="http://schemas.microsoft.com/office/drawing/2014/main" id="{4B1F1E1D-CF1B-47C9-B362-E7A6CD940AA2}"/>
                </a:ext>
              </a:extLst>
            </p:cNvPr>
            <p:cNvGrpSpPr/>
            <p:nvPr/>
          </p:nvGrpSpPr>
          <p:grpSpPr>
            <a:xfrm>
              <a:off x="3547933" y="2964580"/>
              <a:ext cx="2880000" cy="1440000"/>
              <a:chOff x="667933" y="2964580"/>
              <a:chExt cx="2880000" cy="1440000"/>
            </a:xfrm>
          </p:grpSpPr>
          <p:cxnSp>
            <p:nvCxnSpPr>
              <p:cNvPr id="9" name="连接符: 曲线 8">
                <a:extLst>
                  <a:ext uri="{FF2B5EF4-FFF2-40B4-BE49-F238E27FC236}">
                    <a16:creationId xmlns:a16="http://schemas.microsoft.com/office/drawing/2014/main" id="{36D35CDC-A9E5-41AA-AA07-4408B0E5A70A}"/>
                  </a:ext>
                </a:extLst>
              </p:cNvPr>
              <p:cNvCxnSpPr/>
              <p:nvPr/>
            </p:nvCxnSpPr>
            <p:spPr>
              <a:xfrm>
                <a:off x="2107933" y="2964580"/>
                <a:ext cx="1440000" cy="1440000"/>
              </a:xfrm>
              <a:prstGeom prst="curvedConnector3">
                <a:avLst/>
              </a:prstGeom>
              <a:ln w="19050">
                <a:solidFill>
                  <a:srgbClr val="E9ADAB"/>
                </a:solidFill>
              </a:ln>
            </p:spPr>
            <p:style>
              <a:lnRef idx="1">
                <a:schemeClr val="accent1"/>
              </a:lnRef>
              <a:fillRef idx="0">
                <a:schemeClr val="accent1"/>
              </a:fillRef>
              <a:effectRef idx="0">
                <a:schemeClr val="accent1"/>
              </a:effectRef>
              <a:fontRef idx="minor">
                <a:schemeClr val="tx1"/>
              </a:fontRef>
            </p:style>
          </p:cxnSp>
          <p:cxnSp>
            <p:nvCxnSpPr>
              <p:cNvPr id="10" name="连接符: 曲线 9">
                <a:extLst>
                  <a:ext uri="{FF2B5EF4-FFF2-40B4-BE49-F238E27FC236}">
                    <a16:creationId xmlns:a16="http://schemas.microsoft.com/office/drawing/2014/main" id="{F1C0E031-A134-4F47-A0FD-55F263BE371F}"/>
                  </a:ext>
                </a:extLst>
              </p:cNvPr>
              <p:cNvCxnSpPr>
                <a:cxnSpLocks/>
              </p:cNvCxnSpPr>
              <p:nvPr/>
            </p:nvCxnSpPr>
            <p:spPr>
              <a:xfrm flipV="1">
                <a:off x="667933" y="2964580"/>
                <a:ext cx="1440000" cy="1440000"/>
              </a:xfrm>
              <a:prstGeom prst="curvedConnector3">
                <a:avLst/>
              </a:prstGeom>
              <a:ln w="19050">
                <a:solidFill>
                  <a:srgbClr val="E9ADAB"/>
                </a:solidFill>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038CC9B0-0DD5-4FC6-832C-D77FF45E9358}"/>
                </a:ext>
              </a:extLst>
            </p:cNvPr>
            <p:cNvGrpSpPr/>
            <p:nvPr/>
          </p:nvGrpSpPr>
          <p:grpSpPr>
            <a:xfrm>
              <a:off x="6427933" y="2964580"/>
              <a:ext cx="2880000" cy="1440000"/>
              <a:chOff x="667933" y="2964580"/>
              <a:chExt cx="2880000" cy="1440000"/>
            </a:xfrm>
          </p:grpSpPr>
          <p:cxnSp>
            <p:nvCxnSpPr>
              <p:cNvPr id="12" name="连接符: 曲线 11">
                <a:extLst>
                  <a:ext uri="{FF2B5EF4-FFF2-40B4-BE49-F238E27FC236}">
                    <a16:creationId xmlns:a16="http://schemas.microsoft.com/office/drawing/2014/main" id="{C45FB416-8DE4-470C-B4EB-A7122302C559}"/>
                  </a:ext>
                </a:extLst>
              </p:cNvPr>
              <p:cNvCxnSpPr/>
              <p:nvPr/>
            </p:nvCxnSpPr>
            <p:spPr>
              <a:xfrm>
                <a:off x="2107933" y="2964580"/>
                <a:ext cx="1440000" cy="1440000"/>
              </a:xfrm>
              <a:prstGeom prst="curvedConnector3">
                <a:avLst/>
              </a:prstGeom>
              <a:ln w="19050">
                <a:solidFill>
                  <a:srgbClr val="E9ADAB"/>
                </a:solidFill>
              </a:ln>
            </p:spPr>
            <p:style>
              <a:lnRef idx="1">
                <a:schemeClr val="accent1"/>
              </a:lnRef>
              <a:fillRef idx="0">
                <a:schemeClr val="accent1"/>
              </a:fillRef>
              <a:effectRef idx="0">
                <a:schemeClr val="accent1"/>
              </a:effectRef>
              <a:fontRef idx="minor">
                <a:schemeClr val="tx1"/>
              </a:fontRef>
            </p:style>
          </p:cxnSp>
          <p:cxnSp>
            <p:nvCxnSpPr>
              <p:cNvPr id="13" name="连接符: 曲线 12">
                <a:extLst>
                  <a:ext uri="{FF2B5EF4-FFF2-40B4-BE49-F238E27FC236}">
                    <a16:creationId xmlns:a16="http://schemas.microsoft.com/office/drawing/2014/main" id="{1931EC63-A595-4C60-A5DF-4B369AA77553}"/>
                  </a:ext>
                </a:extLst>
              </p:cNvPr>
              <p:cNvCxnSpPr>
                <a:cxnSpLocks/>
              </p:cNvCxnSpPr>
              <p:nvPr/>
            </p:nvCxnSpPr>
            <p:spPr>
              <a:xfrm flipV="1">
                <a:off x="667933" y="2964580"/>
                <a:ext cx="1440000" cy="1440000"/>
              </a:xfrm>
              <a:prstGeom prst="curvedConnector3">
                <a:avLst/>
              </a:prstGeom>
              <a:ln w="19050">
                <a:solidFill>
                  <a:srgbClr val="E9ADAB"/>
                </a:solidFill>
              </a:ln>
            </p:spPr>
            <p:style>
              <a:lnRef idx="1">
                <a:schemeClr val="accent1"/>
              </a:lnRef>
              <a:fillRef idx="0">
                <a:schemeClr val="accent1"/>
              </a:fillRef>
              <a:effectRef idx="0">
                <a:schemeClr val="accent1"/>
              </a:effectRef>
              <a:fontRef idx="minor">
                <a:schemeClr val="tx1"/>
              </a:fontRef>
            </p:style>
          </p:cxnSp>
        </p:grpSp>
      </p:grpSp>
      <p:cxnSp>
        <p:nvCxnSpPr>
          <p:cNvPr id="16" name="直接连接符 15">
            <a:extLst>
              <a:ext uri="{FF2B5EF4-FFF2-40B4-BE49-F238E27FC236}">
                <a16:creationId xmlns:a16="http://schemas.microsoft.com/office/drawing/2014/main" id="{82B50209-0A6F-4399-B472-172F71FBF43A}"/>
              </a:ext>
            </a:extLst>
          </p:cNvPr>
          <p:cNvCxnSpPr/>
          <p:nvPr/>
        </p:nvCxnSpPr>
        <p:spPr>
          <a:xfrm>
            <a:off x="667933" y="3429000"/>
            <a:ext cx="7972067" cy="0"/>
          </a:xfrm>
          <a:prstGeom prst="line">
            <a:avLst/>
          </a:prstGeom>
          <a:ln w="19050">
            <a:solidFill>
              <a:srgbClr val="A7001D"/>
            </a:solidFill>
            <a:prstDash val="dash"/>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5A9E9E82-5B35-4984-8632-4F92A24A1C35}"/>
              </a:ext>
            </a:extLst>
          </p:cNvPr>
          <p:cNvSpPr txBox="1"/>
          <p:nvPr/>
        </p:nvSpPr>
        <p:spPr>
          <a:xfrm>
            <a:off x="5505259" y="2300438"/>
            <a:ext cx="1645920" cy="369227"/>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潜在产出水平</a:t>
            </a:r>
          </a:p>
        </p:txBody>
      </p:sp>
      <p:cxnSp>
        <p:nvCxnSpPr>
          <p:cNvPr id="19" name="直接箭头连接符 18">
            <a:extLst>
              <a:ext uri="{FF2B5EF4-FFF2-40B4-BE49-F238E27FC236}">
                <a16:creationId xmlns:a16="http://schemas.microsoft.com/office/drawing/2014/main" id="{D6E8E9E9-B302-4159-8A09-A58E8458EC96}"/>
              </a:ext>
            </a:extLst>
          </p:cNvPr>
          <p:cNvCxnSpPr>
            <a:cxnSpLocks/>
            <a:stCxn id="17" idx="2"/>
          </p:cNvCxnSpPr>
          <p:nvPr/>
        </p:nvCxnSpPr>
        <p:spPr>
          <a:xfrm flipH="1">
            <a:off x="6121667" y="2669665"/>
            <a:ext cx="206552" cy="759335"/>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89AD7592-8785-48C5-A6B9-C6666D748BD5}"/>
              </a:ext>
            </a:extLst>
          </p:cNvPr>
          <p:cNvSpPr txBox="1"/>
          <p:nvPr/>
        </p:nvSpPr>
        <p:spPr>
          <a:xfrm>
            <a:off x="2660950" y="4078991"/>
            <a:ext cx="1645920" cy="369227"/>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经济增长走势</a:t>
            </a:r>
          </a:p>
        </p:txBody>
      </p:sp>
    </p:spTree>
    <p:extLst>
      <p:ext uri="{BB962C8B-B14F-4D97-AF65-F5344CB8AC3E}">
        <p14:creationId xmlns:p14="http://schemas.microsoft.com/office/powerpoint/2010/main" val="287537628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3039</TotalTime>
  <Words>2296</Words>
  <Application>Microsoft Office PowerPoint</Application>
  <PresentationFormat>全屏显示(4:3)</PresentationFormat>
  <Paragraphs>163</Paragraphs>
  <Slides>27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Frutiger 45 Light</vt:lpstr>
      <vt:lpstr>黑体</vt:lpstr>
      <vt:lpstr>楷体</vt:lpstr>
      <vt:lpstr>楷体_GB2312</vt:lpstr>
      <vt:lpstr>宋体</vt:lpstr>
      <vt:lpstr>Arial</vt:lpstr>
      <vt:lpstr>Calibri</vt:lpstr>
      <vt:lpstr>Times New Roman</vt:lpstr>
      <vt:lpstr>Wingdings</vt:lpstr>
      <vt:lpstr>Office 主题</vt:lpstr>
      <vt:lpstr>第十四讲  决定中国经济的思想交锋 《宏观经济学二十五讲：中国视角》第23讲、第24讲</vt:lpstr>
      <vt:lpstr>思想的力量</vt:lpstr>
      <vt:lpstr>市场与政府之间的长久历史争论</vt:lpstr>
      <vt:lpstr>“市场派”与“政府派”的关键分歧在于对经济所处状态的认知不同——在生产可能性边界“上”还是“内”</vt:lpstr>
      <vt:lpstr>当前主流宏观经济学（新-新古典综合）的思想源流</vt:lpstr>
      <vt:lpstr>“新-新古典综合”的世界观</vt:lpstr>
      <vt:lpstr>“新-新古典综合”的模型体现</vt:lpstr>
      <vt:lpstr>“新-新古典综合”世界观的政策含义</vt:lpstr>
      <vt:lpstr>新古典经济学假设经济长期运行在潜在产出水平（生产能力）附近</vt:lpstr>
      <vt:lpstr>站在“新-新古典综合”世界观中，次贷危机之后中国经济增长的持续放缓只能是潜在产出水平下降所致</vt:lpstr>
      <vt:lpstr>“新-新古典综合”世界观对中国的政策含义</vt:lpstr>
      <vt:lpstr>次贷危机的爆发对“新-新古典综合”提出了挑战</vt:lpstr>
      <vt:lpstr>次贷危机后全球的宏观政策实践也对“新-新古典综合”提出了挑战——货币政策长期非常规地宽松</vt:lpstr>
      <vt:lpstr>可以从价格和交易量的相关性推断市场瓶颈在供给面还是需求面</vt:lpstr>
      <vt:lpstr>“新-新古典综合”发展并成熟时，美国经济处在供给约束的状态中——但次贷危机之后已经变成需求约束</vt:lpstr>
      <vt:lpstr>马尔萨斯论“有效需求”（effective demand）</vt:lpstr>
      <vt:lpstr>需求不足的经济学——需求不足产生的关键在于企业（资本所有者）与居民之间的收入分配调节机制失灵</vt:lpstr>
      <vt:lpstr>需求不足状态下的经济运行逻辑</vt:lpstr>
      <vt:lpstr>非主流（非正统）宏观经济学：  “后凯恩斯”（Post-Keynsian）学派</vt:lpstr>
      <vt:lpstr>改革开放之后，中国GDP真实增速与通胀负相关 ——这段时间中国并不符合“新-新古典综合”世界观</vt:lpstr>
      <vt:lpstr>需求约束下，中国经济长期运行在潜在产出水平之下；此时宏观政策会体现出“乘数效应”</vt:lpstr>
      <vt:lpstr>与欧盟与东盟不同，我国的经常账户盈余与投资之间有正相关关系，体现出了我国经济运行中的正反馈效应</vt:lpstr>
      <vt:lpstr>后凯恩斯经济学对中国经济的启示</vt:lpstr>
      <vt:lpstr>中国占世界总储蓄和总投资的比重超过了1/4，中国投资的强度对全球储蓄和投资的平衡有明显影响……</vt:lpstr>
      <vt:lpstr>……因而带来中国挖掘机产量与美国国债收益率之间的紧密联系</vt:lpstr>
      <vt:lpstr>思想交锋的启示</vt:lpstr>
      <vt:lpstr>授课教师简介</vt:lpstr>
    </vt:vector>
  </TitlesOfParts>
  <Company>Lenovo (Beijing)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徐高</dc:creator>
  <cp:lastModifiedBy>Gao Xu</cp:lastModifiedBy>
  <cp:revision>1900</cp:revision>
  <dcterms:created xsi:type="dcterms:W3CDTF">2011-05-10T08:48:38Z</dcterms:created>
  <dcterms:modified xsi:type="dcterms:W3CDTF">2019-12-22T10:33:33Z</dcterms:modified>
</cp:coreProperties>
</file>