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382" r:id="rId2"/>
    <p:sldId id="2224" r:id="rId3"/>
    <p:sldId id="1037" r:id="rId4"/>
    <p:sldId id="1046" r:id="rId5"/>
    <p:sldId id="1047" r:id="rId6"/>
    <p:sldId id="1048" r:id="rId7"/>
    <p:sldId id="837" r:id="rId8"/>
    <p:sldId id="838" r:id="rId9"/>
    <p:sldId id="841" r:id="rId10"/>
    <p:sldId id="1038" r:id="rId11"/>
    <p:sldId id="1042" r:id="rId12"/>
    <p:sldId id="1041" r:id="rId13"/>
    <p:sldId id="1040" r:id="rId14"/>
    <p:sldId id="1043" r:id="rId15"/>
    <p:sldId id="1044" r:id="rId16"/>
    <p:sldId id="2226" r:id="rId17"/>
    <p:sldId id="2227" r:id="rId18"/>
    <p:sldId id="1005" r:id="rId19"/>
    <p:sldId id="1045" r:id="rId20"/>
    <p:sldId id="2225" r:id="rId21"/>
    <p:sldId id="999" r:id="rId22"/>
    <p:sldId id="1000" r:id="rId23"/>
    <p:sldId id="1001" r:id="rId24"/>
    <p:sldId id="847" r:id="rId25"/>
    <p:sldId id="1049" r:id="rId26"/>
    <p:sldId id="1051" r:id="rId27"/>
    <p:sldId id="1052" r:id="rId28"/>
    <p:sldId id="1053" r:id="rId29"/>
    <p:sldId id="851" r:id="rId30"/>
    <p:sldId id="863" r:id="rId31"/>
    <p:sldId id="855" r:id="rId32"/>
    <p:sldId id="1036" r:id="rId3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01D"/>
    <a:srgbClr val="E9ADAB"/>
    <a:srgbClr val="990033"/>
    <a:srgbClr val="800000"/>
    <a:srgbClr val="660033"/>
    <a:srgbClr val="660066"/>
    <a:srgbClr val="CC99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51" autoAdjust="0"/>
    <p:restoredTop sz="94660"/>
  </p:normalViewPr>
  <p:slideViewPr>
    <p:cSldViewPr>
      <p:cViewPr varScale="1">
        <p:scale>
          <a:sx n="63" d="100"/>
          <a:sy n="63" d="100"/>
        </p:scale>
        <p:origin x="138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E3D538-CA92-481C-8B40-2ECF5849F4F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zh-CN" altLang="en-US"/>
        </a:p>
      </dgm:t>
    </dgm:pt>
    <dgm:pt modelId="{6A543A86-8D44-4536-B13D-D04BDDF94F6A}">
      <dgm:prSet phldrT="[文本]" custT="1"/>
      <dgm:spPr>
        <a:solidFill>
          <a:srgbClr val="A7001D"/>
        </a:solidFill>
      </dgm:spPr>
      <dgm:t>
        <a:bodyPr/>
        <a:lstStyle/>
        <a:p>
          <a:r>
            <a:rPr lang="zh-CN" altLang="en-US" sz="2400" b="1" dirty="0">
              <a:solidFill>
                <a:schemeClr val="bg1"/>
              </a:solidFill>
            </a:rPr>
            <a:t>需求</a:t>
          </a:r>
        </a:p>
      </dgm:t>
    </dgm:pt>
    <dgm:pt modelId="{124BFBDB-CD2B-4D24-A0C3-C26D8637408C}" type="parTrans" cxnId="{5988E0BA-F76F-4569-96D9-52F8ADFB7965}">
      <dgm:prSet/>
      <dgm:spPr/>
      <dgm:t>
        <a:bodyPr/>
        <a:lstStyle/>
        <a:p>
          <a:endParaRPr lang="zh-CN" altLang="en-US"/>
        </a:p>
      </dgm:t>
    </dgm:pt>
    <dgm:pt modelId="{F1B17B6B-EB5B-41E5-8196-6FC5BB9511A9}" type="sibTrans" cxnId="{5988E0BA-F76F-4569-96D9-52F8ADFB7965}">
      <dgm:prSet/>
      <dgm:spPr>
        <a:solidFill>
          <a:srgbClr val="E9ADAB"/>
        </a:solidFill>
      </dgm:spPr>
      <dgm:t>
        <a:bodyPr/>
        <a:lstStyle/>
        <a:p>
          <a:endParaRPr lang="zh-CN" altLang="en-US"/>
        </a:p>
      </dgm:t>
    </dgm:pt>
    <dgm:pt modelId="{7D937D8D-0190-4973-99B6-599F380C2E67}">
      <dgm:prSet phldrT="[文本]" custT="1"/>
      <dgm:spPr>
        <a:solidFill>
          <a:srgbClr val="A7001D"/>
        </a:solidFill>
      </dgm:spPr>
      <dgm:t>
        <a:bodyPr/>
        <a:lstStyle/>
        <a:p>
          <a:r>
            <a:rPr lang="zh-CN" altLang="en-US" sz="2400" b="1" dirty="0">
              <a:solidFill>
                <a:schemeClr val="bg1"/>
              </a:solidFill>
            </a:rPr>
            <a:t>产出</a:t>
          </a:r>
        </a:p>
      </dgm:t>
    </dgm:pt>
    <dgm:pt modelId="{4173A7DD-16FD-4690-91AB-E0C5CB02E6E5}" type="parTrans" cxnId="{6721F93A-DAAB-4D26-9FE2-19CAC73FC67B}">
      <dgm:prSet/>
      <dgm:spPr/>
      <dgm:t>
        <a:bodyPr/>
        <a:lstStyle/>
        <a:p>
          <a:endParaRPr lang="zh-CN" altLang="en-US"/>
        </a:p>
      </dgm:t>
    </dgm:pt>
    <dgm:pt modelId="{8B65AF36-891F-4301-8DA1-0E33483815B3}" type="sibTrans" cxnId="{6721F93A-DAAB-4D26-9FE2-19CAC73FC67B}">
      <dgm:prSet/>
      <dgm:spPr>
        <a:solidFill>
          <a:srgbClr val="E9ADAB"/>
        </a:solidFill>
      </dgm:spPr>
      <dgm:t>
        <a:bodyPr/>
        <a:lstStyle/>
        <a:p>
          <a:endParaRPr lang="zh-CN" altLang="en-US"/>
        </a:p>
      </dgm:t>
    </dgm:pt>
    <dgm:pt modelId="{AC703FC6-5691-499E-9B08-BDA6F9629620}">
      <dgm:prSet phldrT="[文本]" custT="1"/>
      <dgm:spPr>
        <a:solidFill>
          <a:srgbClr val="A7001D"/>
        </a:solidFill>
      </dgm:spPr>
      <dgm:t>
        <a:bodyPr/>
        <a:lstStyle/>
        <a:p>
          <a:r>
            <a:rPr lang="zh-CN" altLang="en-US" sz="2400" b="1" dirty="0">
              <a:solidFill>
                <a:schemeClr val="bg1"/>
              </a:solidFill>
            </a:rPr>
            <a:t>收入</a:t>
          </a:r>
        </a:p>
      </dgm:t>
    </dgm:pt>
    <dgm:pt modelId="{88E0555F-CFE6-4296-A01A-5AE4D9D50960}" type="parTrans" cxnId="{ECF8253A-81EA-4F13-8676-59D46B0BE398}">
      <dgm:prSet/>
      <dgm:spPr/>
      <dgm:t>
        <a:bodyPr/>
        <a:lstStyle/>
        <a:p>
          <a:endParaRPr lang="zh-CN" altLang="en-US"/>
        </a:p>
      </dgm:t>
    </dgm:pt>
    <dgm:pt modelId="{7A1E19F3-AF14-414B-ACD4-1EED834ADB64}" type="sibTrans" cxnId="{ECF8253A-81EA-4F13-8676-59D46B0BE398}">
      <dgm:prSet/>
      <dgm:spPr>
        <a:solidFill>
          <a:srgbClr val="E9ADAB"/>
        </a:solidFill>
      </dgm:spPr>
      <dgm:t>
        <a:bodyPr/>
        <a:lstStyle/>
        <a:p>
          <a:endParaRPr lang="zh-CN" altLang="en-US"/>
        </a:p>
      </dgm:t>
    </dgm:pt>
    <dgm:pt modelId="{F7E7C053-9C7C-4C74-B6FA-5FDD955C8051}" type="pres">
      <dgm:prSet presAssocID="{96E3D538-CA92-481C-8B40-2ECF5849F4F5}" presName="cycle" presStyleCnt="0">
        <dgm:presLayoutVars>
          <dgm:dir/>
          <dgm:resizeHandles val="exact"/>
        </dgm:presLayoutVars>
      </dgm:prSet>
      <dgm:spPr/>
    </dgm:pt>
    <dgm:pt modelId="{1CE485E9-064A-488B-8D6A-973659837F71}" type="pres">
      <dgm:prSet presAssocID="{6A543A86-8D44-4536-B13D-D04BDDF94F6A}" presName="dummy" presStyleCnt="0"/>
      <dgm:spPr/>
    </dgm:pt>
    <dgm:pt modelId="{7023B2C5-137F-41F9-9011-88449AD7F2AB}" type="pres">
      <dgm:prSet presAssocID="{6A543A86-8D44-4536-B13D-D04BDDF94F6A}" presName="node" presStyleLbl="revTx" presStyleIdx="0" presStyleCnt="3" custScaleY="36501">
        <dgm:presLayoutVars>
          <dgm:bulletEnabled val="1"/>
        </dgm:presLayoutVars>
      </dgm:prSet>
      <dgm:spPr>
        <a:prstGeom prst="roundRect">
          <a:avLst/>
        </a:prstGeom>
      </dgm:spPr>
    </dgm:pt>
    <dgm:pt modelId="{084C5F2C-1A52-4B89-9A8C-74B33CFE587E}" type="pres">
      <dgm:prSet presAssocID="{F1B17B6B-EB5B-41E5-8196-6FC5BB9511A9}" presName="sibTrans" presStyleLbl="node1" presStyleIdx="0" presStyleCnt="3"/>
      <dgm:spPr/>
    </dgm:pt>
    <dgm:pt modelId="{C0C775BD-BCE7-47C3-B1B7-DD196D5AEBB0}" type="pres">
      <dgm:prSet presAssocID="{7D937D8D-0190-4973-99B6-599F380C2E67}" presName="dummy" presStyleCnt="0"/>
      <dgm:spPr/>
    </dgm:pt>
    <dgm:pt modelId="{A73CA137-7A3F-4772-85AE-2BCF8869FBFB}" type="pres">
      <dgm:prSet presAssocID="{7D937D8D-0190-4973-99B6-599F380C2E67}" presName="node" presStyleLbl="revTx" presStyleIdx="1" presStyleCnt="3" custScaleY="36501">
        <dgm:presLayoutVars>
          <dgm:bulletEnabled val="1"/>
        </dgm:presLayoutVars>
      </dgm:prSet>
      <dgm:spPr>
        <a:prstGeom prst="roundRect">
          <a:avLst/>
        </a:prstGeom>
      </dgm:spPr>
    </dgm:pt>
    <dgm:pt modelId="{BEB711DD-AC82-4CAF-8596-5B569D447763}" type="pres">
      <dgm:prSet presAssocID="{8B65AF36-891F-4301-8DA1-0E33483815B3}" presName="sibTrans" presStyleLbl="node1" presStyleIdx="1" presStyleCnt="3"/>
      <dgm:spPr/>
    </dgm:pt>
    <dgm:pt modelId="{F4DF2E02-A939-4EE5-81A7-90093E902A88}" type="pres">
      <dgm:prSet presAssocID="{AC703FC6-5691-499E-9B08-BDA6F9629620}" presName="dummy" presStyleCnt="0"/>
      <dgm:spPr/>
    </dgm:pt>
    <dgm:pt modelId="{54ABDF52-B304-4ACA-9E33-7583ABCD1853}" type="pres">
      <dgm:prSet presAssocID="{AC703FC6-5691-499E-9B08-BDA6F9629620}" presName="node" presStyleLbl="revTx" presStyleIdx="2" presStyleCnt="3" custScaleY="36501">
        <dgm:presLayoutVars>
          <dgm:bulletEnabled val="1"/>
        </dgm:presLayoutVars>
      </dgm:prSet>
      <dgm:spPr>
        <a:prstGeom prst="roundRect">
          <a:avLst/>
        </a:prstGeom>
      </dgm:spPr>
    </dgm:pt>
    <dgm:pt modelId="{6973BD2D-E5E1-4F3F-88DC-D37BE8B3C085}" type="pres">
      <dgm:prSet presAssocID="{7A1E19F3-AF14-414B-ACD4-1EED834ADB64}" presName="sibTrans" presStyleLbl="node1" presStyleIdx="2" presStyleCnt="3"/>
      <dgm:spPr/>
    </dgm:pt>
  </dgm:ptLst>
  <dgm:cxnLst>
    <dgm:cxn modelId="{58573001-B018-48FD-83C7-3FF5D818732D}" type="presOf" srcId="{AC703FC6-5691-499E-9B08-BDA6F9629620}" destId="{54ABDF52-B304-4ACA-9E33-7583ABCD1853}" srcOrd="0" destOrd="0" presId="urn:microsoft.com/office/officeart/2005/8/layout/cycle1"/>
    <dgm:cxn modelId="{ECF8253A-81EA-4F13-8676-59D46B0BE398}" srcId="{96E3D538-CA92-481C-8B40-2ECF5849F4F5}" destId="{AC703FC6-5691-499E-9B08-BDA6F9629620}" srcOrd="2" destOrd="0" parTransId="{88E0555F-CFE6-4296-A01A-5AE4D9D50960}" sibTransId="{7A1E19F3-AF14-414B-ACD4-1EED834ADB64}"/>
    <dgm:cxn modelId="{6721F93A-DAAB-4D26-9FE2-19CAC73FC67B}" srcId="{96E3D538-CA92-481C-8B40-2ECF5849F4F5}" destId="{7D937D8D-0190-4973-99B6-599F380C2E67}" srcOrd="1" destOrd="0" parTransId="{4173A7DD-16FD-4690-91AB-E0C5CB02E6E5}" sibTransId="{8B65AF36-891F-4301-8DA1-0E33483815B3}"/>
    <dgm:cxn modelId="{B3D3F040-BE1A-4C38-B46C-A23670A82559}" type="presOf" srcId="{F1B17B6B-EB5B-41E5-8196-6FC5BB9511A9}" destId="{084C5F2C-1A52-4B89-9A8C-74B33CFE587E}" srcOrd="0" destOrd="0" presId="urn:microsoft.com/office/officeart/2005/8/layout/cycle1"/>
    <dgm:cxn modelId="{28C94357-D2B2-4B09-9609-7530E39E9CCD}" type="presOf" srcId="{7A1E19F3-AF14-414B-ACD4-1EED834ADB64}" destId="{6973BD2D-E5E1-4F3F-88DC-D37BE8B3C085}" srcOrd="0" destOrd="0" presId="urn:microsoft.com/office/officeart/2005/8/layout/cycle1"/>
    <dgm:cxn modelId="{BC816A93-80DD-4FEA-92BE-F2DD6F954B6D}" type="presOf" srcId="{7D937D8D-0190-4973-99B6-599F380C2E67}" destId="{A73CA137-7A3F-4772-85AE-2BCF8869FBFB}" srcOrd="0" destOrd="0" presId="urn:microsoft.com/office/officeart/2005/8/layout/cycle1"/>
    <dgm:cxn modelId="{974178AE-A2B9-4F9D-933A-267817D492A1}" type="presOf" srcId="{96E3D538-CA92-481C-8B40-2ECF5849F4F5}" destId="{F7E7C053-9C7C-4C74-B6FA-5FDD955C8051}" srcOrd="0" destOrd="0" presId="urn:microsoft.com/office/officeart/2005/8/layout/cycle1"/>
    <dgm:cxn modelId="{2F115EB3-E0AC-4AEA-83F4-BB2E145F0321}" type="presOf" srcId="{8B65AF36-891F-4301-8DA1-0E33483815B3}" destId="{BEB711DD-AC82-4CAF-8596-5B569D447763}" srcOrd="0" destOrd="0" presId="urn:microsoft.com/office/officeart/2005/8/layout/cycle1"/>
    <dgm:cxn modelId="{5988E0BA-F76F-4569-96D9-52F8ADFB7965}" srcId="{96E3D538-CA92-481C-8B40-2ECF5849F4F5}" destId="{6A543A86-8D44-4536-B13D-D04BDDF94F6A}" srcOrd="0" destOrd="0" parTransId="{124BFBDB-CD2B-4D24-A0C3-C26D8637408C}" sibTransId="{F1B17B6B-EB5B-41E5-8196-6FC5BB9511A9}"/>
    <dgm:cxn modelId="{DEAA36EF-6B03-430C-A41F-5960C70D6D8D}" type="presOf" srcId="{6A543A86-8D44-4536-B13D-D04BDDF94F6A}" destId="{7023B2C5-137F-41F9-9011-88449AD7F2AB}" srcOrd="0" destOrd="0" presId="urn:microsoft.com/office/officeart/2005/8/layout/cycle1"/>
    <dgm:cxn modelId="{B7BBF9E3-9082-4038-A159-59F0312E7694}" type="presParOf" srcId="{F7E7C053-9C7C-4C74-B6FA-5FDD955C8051}" destId="{1CE485E9-064A-488B-8D6A-973659837F71}" srcOrd="0" destOrd="0" presId="urn:microsoft.com/office/officeart/2005/8/layout/cycle1"/>
    <dgm:cxn modelId="{AF25B655-4409-42A6-AFA6-D3296041EF1E}" type="presParOf" srcId="{F7E7C053-9C7C-4C74-B6FA-5FDD955C8051}" destId="{7023B2C5-137F-41F9-9011-88449AD7F2AB}" srcOrd="1" destOrd="0" presId="urn:microsoft.com/office/officeart/2005/8/layout/cycle1"/>
    <dgm:cxn modelId="{C1845DF2-2187-4D5D-8307-E6E1576A0201}" type="presParOf" srcId="{F7E7C053-9C7C-4C74-B6FA-5FDD955C8051}" destId="{084C5F2C-1A52-4B89-9A8C-74B33CFE587E}" srcOrd="2" destOrd="0" presId="urn:microsoft.com/office/officeart/2005/8/layout/cycle1"/>
    <dgm:cxn modelId="{47FD2D13-0FAC-4A48-8158-BF0C0412F1C4}" type="presParOf" srcId="{F7E7C053-9C7C-4C74-B6FA-5FDD955C8051}" destId="{C0C775BD-BCE7-47C3-B1B7-DD196D5AEBB0}" srcOrd="3" destOrd="0" presId="urn:microsoft.com/office/officeart/2005/8/layout/cycle1"/>
    <dgm:cxn modelId="{C655BC83-EDA0-4E5E-9FC2-3BBAF0BD3BBF}" type="presParOf" srcId="{F7E7C053-9C7C-4C74-B6FA-5FDD955C8051}" destId="{A73CA137-7A3F-4772-85AE-2BCF8869FBFB}" srcOrd="4" destOrd="0" presId="urn:microsoft.com/office/officeart/2005/8/layout/cycle1"/>
    <dgm:cxn modelId="{F9E2BD7E-FFD1-46EF-BE07-E0AC4106094F}" type="presParOf" srcId="{F7E7C053-9C7C-4C74-B6FA-5FDD955C8051}" destId="{BEB711DD-AC82-4CAF-8596-5B569D447763}" srcOrd="5" destOrd="0" presId="urn:microsoft.com/office/officeart/2005/8/layout/cycle1"/>
    <dgm:cxn modelId="{D2A50EDA-AC74-4D33-B8CE-E3AEC3F6B77F}" type="presParOf" srcId="{F7E7C053-9C7C-4C74-B6FA-5FDD955C8051}" destId="{F4DF2E02-A939-4EE5-81A7-90093E902A88}" srcOrd="6" destOrd="0" presId="urn:microsoft.com/office/officeart/2005/8/layout/cycle1"/>
    <dgm:cxn modelId="{756B227B-B0ED-4EDB-AE46-E892B96EED48}" type="presParOf" srcId="{F7E7C053-9C7C-4C74-B6FA-5FDD955C8051}" destId="{54ABDF52-B304-4ACA-9E33-7583ABCD1853}" srcOrd="7" destOrd="0" presId="urn:microsoft.com/office/officeart/2005/8/layout/cycle1"/>
    <dgm:cxn modelId="{CC01341F-C5A0-43DF-889D-B76315717BA3}" type="presParOf" srcId="{F7E7C053-9C7C-4C74-B6FA-5FDD955C8051}" destId="{6973BD2D-E5E1-4F3F-88DC-D37BE8B3C085}"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3B2C5-137F-41F9-9011-88449AD7F2AB}">
      <dsp:nvSpPr>
        <dsp:cNvPr id="0" name=""/>
        <dsp:cNvSpPr/>
      </dsp:nvSpPr>
      <dsp:spPr>
        <a:xfrm>
          <a:off x="4472609" y="1144966"/>
          <a:ext cx="1701436" cy="621041"/>
        </a:xfrm>
        <a:prstGeom prst="roundRect">
          <a:avLst/>
        </a:prstGeom>
        <a:solidFill>
          <a:srgbClr val="A7001D"/>
        </a:solid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rPr>
            <a:t>需求</a:t>
          </a:r>
        </a:p>
      </dsp:txBody>
      <dsp:txXfrm>
        <a:off x="4502926" y="1175283"/>
        <a:ext cx="1640802" cy="560407"/>
      </dsp:txXfrm>
    </dsp:sp>
    <dsp:sp modelId="{084C5F2C-1A52-4B89-9A8C-74B33CFE587E}">
      <dsp:nvSpPr>
        <dsp:cNvPr id="0" name=""/>
        <dsp:cNvSpPr/>
      </dsp:nvSpPr>
      <dsp:spPr>
        <a:xfrm>
          <a:off x="1882711" y="270456"/>
          <a:ext cx="4021263" cy="4021263"/>
        </a:xfrm>
        <a:prstGeom prst="circularArrow">
          <a:avLst>
            <a:gd name="adj1" fmla="val 8251"/>
            <a:gd name="adj2" fmla="val 576303"/>
            <a:gd name="adj3" fmla="val 2963002"/>
            <a:gd name="adj4" fmla="val 20509419"/>
            <a:gd name="adj5" fmla="val 9626"/>
          </a:avLst>
        </a:prstGeom>
        <a:solidFill>
          <a:srgbClr val="E9ADA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CA137-7A3F-4772-85AE-2BCF8869FBFB}">
      <dsp:nvSpPr>
        <dsp:cNvPr id="0" name=""/>
        <dsp:cNvSpPr/>
      </dsp:nvSpPr>
      <dsp:spPr>
        <a:xfrm>
          <a:off x="3042625" y="3621770"/>
          <a:ext cx="1701436" cy="621041"/>
        </a:xfrm>
        <a:prstGeom prst="roundRect">
          <a:avLst/>
        </a:prstGeom>
        <a:solidFill>
          <a:srgbClr val="A7001D"/>
        </a:solid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rPr>
            <a:t>产出</a:t>
          </a:r>
        </a:p>
      </dsp:txBody>
      <dsp:txXfrm>
        <a:off x="3072942" y="3652087"/>
        <a:ext cx="1640802" cy="560407"/>
      </dsp:txXfrm>
    </dsp:sp>
    <dsp:sp modelId="{BEB711DD-AC82-4CAF-8596-5B569D447763}">
      <dsp:nvSpPr>
        <dsp:cNvPr id="0" name=""/>
        <dsp:cNvSpPr/>
      </dsp:nvSpPr>
      <dsp:spPr>
        <a:xfrm>
          <a:off x="1882711" y="270456"/>
          <a:ext cx="4021263" cy="4021263"/>
        </a:xfrm>
        <a:prstGeom prst="circularArrow">
          <a:avLst>
            <a:gd name="adj1" fmla="val 8251"/>
            <a:gd name="adj2" fmla="val 576303"/>
            <a:gd name="adj3" fmla="val 11314278"/>
            <a:gd name="adj4" fmla="val 7260694"/>
            <a:gd name="adj5" fmla="val 9626"/>
          </a:avLst>
        </a:prstGeom>
        <a:solidFill>
          <a:srgbClr val="E9ADA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BDF52-B304-4ACA-9E33-7583ABCD1853}">
      <dsp:nvSpPr>
        <dsp:cNvPr id="0" name=""/>
        <dsp:cNvSpPr/>
      </dsp:nvSpPr>
      <dsp:spPr>
        <a:xfrm>
          <a:off x="1612641" y="1144966"/>
          <a:ext cx="1701436" cy="621041"/>
        </a:xfrm>
        <a:prstGeom prst="roundRect">
          <a:avLst/>
        </a:prstGeom>
        <a:solidFill>
          <a:srgbClr val="A7001D"/>
        </a:solid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solidFill>
                <a:schemeClr val="bg1"/>
              </a:solidFill>
            </a:rPr>
            <a:t>收入</a:t>
          </a:r>
        </a:p>
      </dsp:txBody>
      <dsp:txXfrm>
        <a:off x="1642958" y="1175283"/>
        <a:ext cx="1640802" cy="560407"/>
      </dsp:txXfrm>
    </dsp:sp>
    <dsp:sp modelId="{6973BD2D-E5E1-4F3F-88DC-D37BE8B3C085}">
      <dsp:nvSpPr>
        <dsp:cNvPr id="0" name=""/>
        <dsp:cNvSpPr/>
      </dsp:nvSpPr>
      <dsp:spPr>
        <a:xfrm>
          <a:off x="1882711" y="270456"/>
          <a:ext cx="4021263" cy="4021263"/>
        </a:xfrm>
        <a:prstGeom prst="circularArrow">
          <a:avLst>
            <a:gd name="adj1" fmla="val 8251"/>
            <a:gd name="adj2" fmla="val 576303"/>
            <a:gd name="adj3" fmla="val 18415105"/>
            <a:gd name="adj4" fmla="val 13408591"/>
            <a:gd name="adj5" fmla="val 9626"/>
          </a:avLst>
        </a:prstGeom>
        <a:solidFill>
          <a:srgbClr val="E9ADA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a:defRPr sz="1300">
                <a:latin typeface="Arial" pitchFamily="34" charset="0"/>
              </a:defRPr>
            </a:lvl1pPr>
          </a:lstStyle>
          <a:p>
            <a:pPr>
              <a:defRPr/>
            </a:pPr>
            <a:endParaRPr lang="zh-CN" altLang="en-US"/>
          </a:p>
        </p:txBody>
      </p:sp>
      <p:sp>
        <p:nvSpPr>
          <p:cNvPr id="3" name="日期占位符 2"/>
          <p:cNvSpPr>
            <a:spLocks noGrp="1"/>
          </p:cNvSpPr>
          <p:nvPr>
            <p:ph type="dt" sz="quarter" idx="1"/>
          </p:nvPr>
        </p:nvSpPr>
        <p:spPr>
          <a:xfrm>
            <a:off x="3851275" y="0"/>
            <a:ext cx="2944813" cy="495300"/>
          </a:xfrm>
          <a:prstGeom prst="rect">
            <a:avLst/>
          </a:prstGeom>
        </p:spPr>
        <p:txBody>
          <a:bodyPr vert="horz" lIns="95568" tIns="47784" rIns="95568" bIns="47784" rtlCol="0"/>
          <a:lstStyle>
            <a:lvl1pPr algn="r">
              <a:defRPr sz="1300">
                <a:latin typeface="Arial" pitchFamily="34" charset="0"/>
              </a:defRPr>
            </a:lvl1pPr>
          </a:lstStyle>
          <a:p>
            <a:pPr>
              <a:defRPr/>
            </a:pPr>
            <a:fld id="{06B6F58D-1BB5-4308-B4DD-6C0FC118133A}" type="datetimeFigureOut">
              <a:rPr lang="zh-CN" altLang="en-US"/>
              <a:pPr>
                <a:defRPr/>
              </a:pPr>
              <a:t>2019/9/21</a:t>
            </a:fld>
            <a:endParaRPr lang="zh-CN" altLang="en-US"/>
          </a:p>
        </p:txBody>
      </p:sp>
      <p:sp>
        <p:nvSpPr>
          <p:cNvPr id="4" name="页脚占位符 3"/>
          <p:cNvSpPr>
            <a:spLocks noGrp="1"/>
          </p:cNvSpPr>
          <p:nvPr>
            <p:ph type="ftr" sz="quarter" idx="2"/>
          </p:nvPr>
        </p:nvSpPr>
        <p:spPr>
          <a:xfrm>
            <a:off x="0" y="9431338"/>
            <a:ext cx="2944813" cy="495300"/>
          </a:xfrm>
          <a:prstGeom prst="rect">
            <a:avLst/>
          </a:prstGeom>
        </p:spPr>
        <p:txBody>
          <a:bodyPr vert="horz" lIns="95568" tIns="47784" rIns="95568" bIns="47784" rtlCol="0" anchor="b"/>
          <a:lstStyle>
            <a:lvl1pPr algn="l">
              <a:defRPr sz="1300">
                <a:latin typeface="Arial" pitchFamily="34" charset="0"/>
              </a:defRPr>
            </a:lvl1pPr>
          </a:lstStyle>
          <a:p>
            <a:pPr>
              <a:defRPr/>
            </a:pPr>
            <a:endParaRPr lang="zh-CN" altLang="en-US"/>
          </a:p>
        </p:txBody>
      </p:sp>
      <p:sp>
        <p:nvSpPr>
          <p:cNvPr id="5" name="灯片编号占位符 4"/>
          <p:cNvSpPr>
            <a:spLocks noGrp="1"/>
          </p:cNvSpPr>
          <p:nvPr>
            <p:ph type="sldNum" sz="quarter" idx="3"/>
          </p:nvPr>
        </p:nvSpPr>
        <p:spPr>
          <a:xfrm>
            <a:off x="3851275" y="9431338"/>
            <a:ext cx="2944813" cy="495300"/>
          </a:xfrm>
          <a:prstGeom prst="rect">
            <a:avLst/>
          </a:prstGeom>
        </p:spPr>
        <p:txBody>
          <a:bodyPr vert="horz" lIns="95568" tIns="47784" rIns="95568" bIns="47784" rtlCol="0" anchor="b"/>
          <a:lstStyle>
            <a:lvl1pPr algn="r">
              <a:defRPr sz="1300">
                <a:latin typeface="Arial" pitchFamily="34" charset="0"/>
              </a:defRPr>
            </a:lvl1pPr>
          </a:lstStyle>
          <a:p>
            <a:pPr>
              <a:defRPr/>
            </a:pPr>
            <a:fld id="{C530320A-D8DC-4FBF-B2E0-1088B3E9D69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813" cy="495300"/>
          </a:xfrm>
          <a:prstGeom prst="rect">
            <a:avLst/>
          </a:prstGeom>
        </p:spPr>
        <p:txBody>
          <a:bodyPr vert="horz" lIns="95568" tIns="47784" rIns="95568" bIns="4778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3851275" y="0"/>
            <a:ext cx="2944813" cy="495300"/>
          </a:xfrm>
          <a:prstGeom prst="rect">
            <a:avLst/>
          </a:prstGeom>
        </p:spPr>
        <p:txBody>
          <a:bodyPr vert="horz" lIns="95568" tIns="47784" rIns="95568" bIns="47784" rtlCol="0"/>
          <a:lstStyle>
            <a:lvl1pPr algn="r" fontAlgn="auto">
              <a:spcBef>
                <a:spcPts val="0"/>
              </a:spcBef>
              <a:spcAft>
                <a:spcPts val="0"/>
              </a:spcAft>
              <a:defRPr sz="1300">
                <a:latin typeface="+mn-lt"/>
                <a:ea typeface="+mn-ea"/>
              </a:defRPr>
            </a:lvl1pPr>
          </a:lstStyle>
          <a:p>
            <a:pPr>
              <a:defRPr/>
            </a:pPr>
            <a:fld id="{FC5AFA0E-7F78-4574-9524-75194415ADA9}" type="datetimeFigureOut">
              <a:rPr lang="zh-CN" altLang="en-US"/>
              <a:pPr>
                <a:defRPr/>
              </a:pPr>
              <a:t>2019/9/21</a:t>
            </a:fld>
            <a:endParaRPr lang="zh-CN" altLang="en-US"/>
          </a:p>
        </p:txBody>
      </p:sp>
      <p:sp>
        <p:nvSpPr>
          <p:cNvPr id="4" name="幻灯片图像占位符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95568" tIns="47784" rIns="95568" bIns="47784" rtlCol="0" anchor="ctr"/>
          <a:lstStyle/>
          <a:p>
            <a:pPr lvl="0"/>
            <a:endParaRPr lang="zh-CN" altLang="en-US" noProof="0"/>
          </a:p>
        </p:txBody>
      </p:sp>
      <p:sp>
        <p:nvSpPr>
          <p:cNvPr id="5" name="备注占位符 4"/>
          <p:cNvSpPr>
            <a:spLocks noGrp="1"/>
          </p:cNvSpPr>
          <p:nvPr>
            <p:ph type="body" sz="quarter" idx="3"/>
          </p:nvPr>
        </p:nvSpPr>
        <p:spPr>
          <a:xfrm>
            <a:off x="681038" y="4714875"/>
            <a:ext cx="5437187" cy="4467225"/>
          </a:xfrm>
          <a:prstGeom prst="rect">
            <a:avLst/>
          </a:prstGeom>
        </p:spPr>
        <p:txBody>
          <a:bodyPr vert="horz" lIns="95568" tIns="47784" rIns="95568" bIns="47784"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1338"/>
            <a:ext cx="2944813" cy="495300"/>
          </a:xfrm>
          <a:prstGeom prst="rect">
            <a:avLst/>
          </a:prstGeom>
        </p:spPr>
        <p:txBody>
          <a:bodyPr vert="horz" lIns="95568" tIns="47784" rIns="95568" bIns="4778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1275" y="9431338"/>
            <a:ext cx="2944813" cy="495300"/>
          </a:xfrm>
          <a:prstGeom prst="rect">
            <a:avLst/>
          </a:prstGeom>
        </p:spPr>
        <p:txBody>
          <a:bodyPr vert="horz" lIns="95568" tIns="47784" rIns="95568" bIns="47784" rtlCol="0" anchor="b"/>
          <a:lstStyle>
            <a:lvl1pPr algn="r" fontAlgn="auto">
              <a:spcBef>
                <a:spcPts val="0"/>
              </a:spcBef>
              <a:spcAft>
                <a:spcPts val="0"/>
              </a:spcAft>
              <a:defRPr sz="1300">
                <a:latin typeface="+mn-lt"/>
                <a:ea typeface="+mn-ea"/>
              </a:defRPr>
            </a:lvl1pPr>
          </a:lstStyle>
          <a:p>
            <a:pPr>
              <a:defRPr/>
            </a:pPr>
            <a:fld id="{07DECCF1-2EC0-46C0-963C-8EB7ABF184E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矩形 4"/>
          <p:cNvSpPr/>
          <p:nvPr userDrawn="1"/>
        </p:nvSpPr>
        <p:spPr>
          <a:xfrm>
            <a:off x="0" y="1785938"/>
            <a:ext cx="9144000" cy="3786187"/>
          </a:xfrm>
          <a:prstGeom prst="rect">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 name="直接连接符 5"/>
          <p:cNvCxnSpPr/>
          <p:nvPr userDrawn="1"/>
        </p:nvCxnSpPr>
        <p:spPr>
          <a:xfrm>
            <a:off x="395536" y="3429000"/>
            <a:ext cx="8358187"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p:nvPr>
        </p:nvSpPr>
        <p:spPr>
          <a:xfrm>
            <a:off x="428596" y="2000240"/>
            <a:ext cx="7858180" cy="928694"/>
          </a:xfrm>
        </p:spPr>
        <p:txBody>
          <a:bodyPr>
            <a:normAutofit/>
          </a:bodyPr>
          <a:lstStyle>
            <a:lvl1pPr algn="l">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467544" y="3717032"/>
            <a:ext cx="7929618" cy="121444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8" name="日期占位符 3"/>
          <p:cNvSpPr>
            <a:spLocks noGrp="1"/>
          </p:cNvSpPr>
          <p:nvPr>
            <p:ph type="dt" sz="half" idx="10"/>
          </p:nvPr>
        </p:nvSpPr>
        <p:spPr/>
        <p:txBody>
          <a:bodyPr/>
          <a:lstStyle>
            <a:lvl1pPr>
              <a:defRPr/>
            </a:lvl1pPr>
          </a:lstStyle>
          <a:p>
            <a:pPr>
              <a:defRPr/>
            </a:pPr>
            <a:fld id="{7CA95D5C-2370-4E2E-9E18-64208CBF73D1}" type="datetime1">
              <a:rPr lang="zh-CN" altLang="en-US"/>
              <a:pPr>
                <a:defRPr/>
              </a:pPr>
              <a:t>2019/9/21</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F08B0920-9331-44B4-A71B-D61424E00FAD}" type="slidenum">
              <a:rPr lang="zh-CN" altLang="en-US"/>
              <a:pPr>
                <a:defRPr/>
              </a:pPr>
              <a:t>‹#›</a:t>
            </a:fld>
            <a:endParaRPr lang="zh-CN" altLang="en-US"/>
          </a:p>
        </p:txBody>
      </p:sp>
      <p:sp>
        <p:nvSpPr>
          <p:cNvPr id="11" name="TextBox 10"/>
          <p:cNvSpPr txBox="1"/>
          <p:nvPr userDrawn="1"/>
        </p:nvSpPr>
        <p:spPr>
          <a:xfrm>
            <a:off x="571472" y="742874"/>
            <a:ext cx="5715040" cy="400110"/>
          </a:xfrm>
          <a:prstGeom prst="rect">
            <a:avLst/>
          </a:prstGeom>
          <a:noFill/>
        </p:spPr>
        <p:txBody>
          <a:bodyPr wrap="square" rtlCol="0">
            <a:spAutoFit/>
          </a:bodyPr>
          <a:lstStyle/>
          <a:p>
            <a:r>
              <a:rPr lang="zh-CN" altLang="en-US" sz="2000" b="1" dirty="0">
                <a:solidFill>
                  <a:srgbClr val="990033"/>
                </a:solidFill>
                <a:latin typeface="+mn-ea"/>
                <a:ea typeface="+mn-ea"/>
              </a:rPr>
              <a:t>中国经济专题</a:t>
            </a:r>
            <a:r>
              <a:rPr lang="en-US" altLang="zh-CN" sz="2000" b="1" dirty="0">
                <a:solidFill>
                  <a:srgbClr val="990033"/>
                </a:solidFill>
                <a:latin typeface="+mn-ea"/>
                <a:ea typeface="+mn-ea"/>
              </a:rPr>
              <a:t>——2019</a:t>
            </a:r>
            <a:r>
              <a:rPr lang="zh-CN" altLang="en-US" sz="2000" b="1" dirty="0">
                <a:solidFill>
                  <a:srgbClr val="990033"/>
                </a:solidFill>
                <a:latin typeface="+mn-ea"/>
                <a:ea typeface="+mn-ea"/>
              </a:rPr>
              <a:t>秋北大国发院双学位课程</a:t>
            </a:r>
            <a:endParaRPr lang="en-US" altLang="zh-CN" sz="2000" b="1" dirty="0">
              <a:solidFill>
                <a:srgbClr val="990033"/>
              </a:solidFill>
              <a:latin typeface="+mn-ea"/>
              <a:ea typeface="+mn-ea"/>
            </a:endParaRPr>
          </a:p>
        </p:txBody>
      </p:sp>
      <p:pic>
        <p:nvPicPr>
          <p:cNvPr id="1026" name="CAD72016-337B-4FA5-A27B-225094BCEFF3" descr="CCD92320-4996-4281-9F88-FD4588A778DD"/>
          <p:cNvPicPr>
            <a:picLocks noChangeAspect="1" noChangeArrowheads="1"/>
          </p:cNvPicPr>
          <p:nvPr userDrawn="1"/>
        </p:nvPicPr>
        <p:blipFill>
          <a:blip r:embed="rId2"/>
          <a:srcRect/>
          <a:stretch>
            <a:fillRect/>
          </a:stretch>
        </p:blipFill>
        <p:spPr bwMode="auto">
          <a:xfrm>
            <a:off x="5786446" y="5857892"/>
            <a:ext cx="3025957" cy="64294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baseline="0">
                <a:latin typeface="Arial" pitchFamily="34" charset="0"/>
                <a:ea typeface="黑体" pitchFamily="49" charset="-122"/>
              </a:defRPr>
            </a:lvl1pPr>
          </a:lstStyle>
          <a:p>
            <a:r>
              <a:rPr lang="zh-CN" altLang="en-US" dirty="0"/>
              <a:t>单击此处编辑母版标题样式</a:t>
            </a:r>
          </a:p>
        </p:txBody>
      </p:sp>
      <p:sp>
        <p:nvSpPr>
          <p:cNvPr id="3" name="内容占位符 2"/>
          <p:cNvSpPr>
            <a:spLocks noGrp="1"/>
          </p:cNvSpPr>
          <p:nvPr>
            <p:ph idx="1"/>
          </p:nvPr>
        </p:nvSpPr>
        <p:spPr>
          <a:xfrm>
            <a:off x="928662" y="1357298"/>
            <a:ext cx="7786687" cy="4714875"/>
          </a:xfrm>
        </p:spPr>
        <p:txBody>
          <a:bodyPr/>
          <a:lstStyle>
            <a:lvl1pPr>
              <a:spcBef>
                <a:spcPts val="1800"/>
              </a:spcBef>
              <a:defRPr sz="1800" baseline="0">
                <a:solidFill>
                  <a:schemeClr val="tx1"/>
                </a:solidFill>
                <a:latin typeface="Arial" pitchFamily="34" charset="0"/>
                <a:ea typeface="宋体" pitchFamily="2" charset="-122"/>
              </a:defRPr>
            </a:lvl1pPr>
            <a:lvl2pPr>
              <a:defRPr sz="1600" baseline="0">
                <a:ea typeface="宋体" pitchFamily="2" charset="-122"/>
              </a:defRPr>
            </a:lvl2pPr>
            <a:lvl3pPr>
              <a:defRPr sz="1600" baseline="0">
                <a:ea typeface="宋体" pitchFamily="2" charset="-122"/>
              </a:defRPr>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7BD23E72-E273-4284-868A-4643E3253FD1}" type="datetime1">
              <a:rPr lang="zh-CN" altLang="en-US"/>
              <a:pPr>
                <a:defRPr/>
              </a:pPr>
              <a:t>2019/9/21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F4C29A2-310B-4614-9E82-82EDFD340A49}"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10"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86314" y="1643050"/>
            <a:ext cx="4038600" cy="4525963"/>
          </a:xfrm>
        </p:spPr>
        <p:txBody>
          <a:bodyPr/>
          <a:lstStyle>
            <a:lvl1pPr>
              <a:defRPr sz="1800">
                <a:solidFill>
                  <a:schemeClr val="tx1"/>
                </a:solidFill>
              </a:defRPr>
            </a:lvl1pPr>
            <a:lvl2pPr>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fld id="{B29C1F07-A685-436B-AEAD-190B67CB340D}" type="datetime1">
              <a:rPr lang="zh-CN" altLang="en-US"/>
              <a:pPr>
                <a:defRPr/>
              </a:pPr>
              <a:t>2019/9/21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339228-A952-4448-8F87-FF29D71BA6D0}"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文本占位符 2"/>
          <p:cNvSpPr>
            <a:spLocks noGrp="1"/>
          </p:cNvSpPr>
          <p:nvPr>
            <p:ph type="body" idx="1"/>
          </p:nvPr>
        </p:nvSpPr>
        <p:spPr>
          <a:xfrm>
            <a:off x="642910" y="1500174"/>
            <a:ext cx="4040188"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5" name="文本占位符 4"/>
          <p:cNvSpPr>
            <a:spLocks noGrp="1"/>
          </p:cNvSpPr>
          <p:nvPr>
            <p:ph type="body" sz="quarter" idx="3"/>
          </p:nvPr>
        </p:nvSpPr>
        <p:spPr>
          <a:xfrm>
            <a:off x="4786314" y="1500174"/>
            <a:ext cx="4041775" cy="639762"/>
          </a:xfrm>
        </p:spPr>
        <p:txBody>
          <a:bodyPr anchor="ctr"/>
          <a:lstStyle>
            <a:lvl1pPr marL="0" indent="0" algn="ctr">
              <a:buNone/>
              <a:defRPr sz="1800" b="0" baseline="0">
                <a:solidFill>
                  <a:srgbClr val="660066"/>
                </a:solidFill>
                <a:latin typeface="Times New Roman"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日期占位符 3"/>
          <p:cNvSpPr>
            <a:spLocks noGrp="1"/>
          </p:cNvSpPr>
          <p:nvPr>
            <p:ph type="dt" sz="half" idx="10"/>
          </p:nvPr>
        </p:nvSpPr>
        <p:spPr/>
        <p:txBody>
          <a:bodyPr/>
          <a:lstStyle>
            <a:lvl1pPr>
              <a:defRPr/>
            </a:lvl1pPr>
          </a:lstStyle>
          <a:p>
            <a:pPr>
              <a:defRPr/>
            </a:pPr>
            <a:fld id="{A7353B86-13DB-42EF-AE9C-E989ADFDEA05}" type="datetime1">
              <a:rPr lang="zh-CN" altLang="en-US"/>
              <a:pPr>
                <a:defRPr/>
              </a:pPr>
              <a:t>2019/9/21</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p:txBody>
          <a:bodyPr/>
          <a:lstStyle>
            <a:lvl1pPr>
              <a:defRPr/>
            </a:lvl1pPr>
          </a:lstStyle>
          <a:p>
            <a:pPr>
              <a:defRPr/>
            </a:pPr>
            <a:fld id="{5B8E48A5-2352-47BA-A112-0FE5146B45C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6" name="内容占位符 2"/>
          <p:cNvSpPr>
            <a:spLocks noGrp="1"/>
          </p:cNvSpPr>
          <p:nvPr>
            <p:ph idx="1"/>
          </p:nvPr>
        </p:nvSpPr>
        <p:spPr>
          <a:xfrm>
            <a:off x="1187624" y="1700808"/>
            <a:ext cx="7272808" cy="3744417"/>
          </a:xfrm>
        </p:spPr>
        <p:txBody>
          <a:bodyPr/>
          <a:lstStyle>
            <a:lvl1pPr>
              <a:spcBef>
                <a:spcPts val="1800"/>
              </a:spcBef>
              <a:defRPr sz="2000" b="1">
                <a:solidFill>
                  <a:schemeClr val="tx1"/>
                </a:solidFill>
                <a:latin typeface="Times New Roman" pitchFamily="18" charset="0"/>
              </a:defRPr>
            </a:lvl1pPr>
            <a:lvl2pPr>
              <a:defRPr sz="1800" baseline="0">
                <a:latin typeface="Times New Roman" pitchFamily="18" charset="0"/>
              </a:defRPr>
            </a:lvl2pPr>
            <a:lvl3pPr>
              <a:defRPr sz="16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E57D4D0E-D6BB-49E9-9C78-3FDAC03551E1}" type="datetime1">
              <a:rPr lang="zh-CN" altLang="en-US"/>
              <a:pPr>
                <a:defRPr/>
              </a:pPr>
              <a:t>2019/9/21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6DE445D-538B-4B36-B97B-799D81D6965B}"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D70801A-4342-419A-BAD3-28ED5414F797}" type="datetime1">
              <a:rPr lang="zh-CN" altLang="en-US"/>
              <a:pPr>
                <a:defRPr/>
              </a:pPr>
              <a:t>2019/9/21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856D941-A598-454B-BA31-33CABC3971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50288" y="2136071"/>
            <a:ext cx="4040188"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42910" y="2852936"/>
            <a:ext cx="4040188"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788024" y="2132856"/>
            <a:ext cx="4041775" cy="639762"/>
          </a:xfrm>
        </p:spPr>
        <p:txBody>
          <a:bodyPr anchor="ctr"/>
          <a:lstStyle>
            <a:lvl1pPr marL="0" indent="0" algn="ctr">
              <a:buNone/>
              <a:defRPr sz="1800" b="1" baseline="0">
                <a:latin typeface="Times New Roman" pitchFamily="18" charset="0"/>
                <a:ea typeface="楷体_GB2312"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786314" y="2852936"/>
            <a:ext cx="4041775" cy="3312906"/>
          </a:xfrm>
        </p:spPr>
        <p:txBody>
          <a:bodyPr/>
          <a:lstStyle>
            <a:lvl1pPr>
              <a:defRPr sz="1600" baseline="0">
                <a:solidFill>
                  <a:schemeClr val="tx1"/>
                </a:solidFill>
                <a:latin typeface="Times New Roman" pitchFamily="18" charset="0"/>
                <a:ea typeface="楷体_GB2312" pitchFamily="49" charset="-122"/>
              </a:defRPr>
            </a:lvl1pPr>
            <a:lvl2pPr>
              <a:defRPr sz="1600" baseline="0">
                <a:latin typeface="Times New Roman" pitchFamily="18" charset="0"/>
              </a:defRPr>
            </a:lvl2pPr>
            <a:lvl3pPr>
              <a:defRPr sz="1800" baseline="0">
                <a:latin typeface="Times New Roman" pitchFamily="18" charset="0"/>
              </a:defRPr>
            </a:lvl3pPr>
            <a:lvl4pPr>
              <a:defRPr sz="1600" baseline="0">
                <a:latin typeface="Times New Roman" pitchFamily="18" charset="0"/>
              </a:defRPr>
            </a:lvl4pPr>
            <a:lvl5pPr>
              <a:defRPr sz="1600" baseline="0">
                <a:latin typeface="Times New Roman" pitchFamily="18" charset="0"/>
              </a:defRPr>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3"/>
          </p:nvPr>
        </p:nvSpPr>
        <p:spPr>
          <a:xfrm>
            <a:off x="909940" y="1108352"/>
            <a:ext cx="7786687" cy="808480"/>
          </a:xfrm>
        </p:spPr>
        <p:txBody>
          <a:bodyPr/>
          <a:lstStyle>
            <a:lvl1pPr marL="0" indent="0">
              <a:spcBef>
                <a:spcPts val="0"/>
              </a:spcBef>
              <a:buNone/>
              <a:defRPr lang="zh-CN" altLang="en-US" sz="1600" kern="1200" baseline="0" dirty="0" smtClean="0">
                <a:solidFill>
                  <a:schemeClr val="tx1"/>
                </a:solidFill>
                <a:latin typeface="Times New Roman" pitchFamily="18" charset="0"/>
                <a:ea typeface="楷体_GB2312" pitchFamily="49" charset="-122"/>
                <a:cs typeface="+mn-cs"/>
              </a:defRPr>
            </a:lvl1pPr>
            <a:lvl2pPr>
              <a:defRPr sz="1600"/>
            </a:lvl2pPr>
            <a:lvl3pPr>
              <a:defRPr sz="1600"/>
            </a:lvl3pPr>
            <a:lvl4pPr>
              <a:defRPr sz="1600"/>
            </a:lvl4pPr>
            <a:lvl5pPr>
              <a:defRPr sz="1600"/>
            </a:lvl5pPr>
          </a:lstStyle>
          <a:p>
            <a:pPr marL="342900" lvl="0" indent="-342900" algn="l" rtl="0" eaLnBrk="0" fontAlgn="base" hangingPunct="0">
              <a:spcBef>
                <a:spcPct val="20000"/>
              </a:spcBef>
              <a:spcAft>
                <a:spcPct val="0"/>
              </a:spcAft>
              <a:buSzPct val="75000"/>
              <a:buFont typeface="Wingdings" pitchFamily="2" charset="2"/>
              <a:buChar char="u"/>
            </a:pPr>
            <a:r>
              <a:rPr lang="zh-CN" altLang="en-US" dirty="0"/>
              <a:t>单击此处编辑母版文本样式</a:t>
            </a:r>
          </a:p>
        </p:txBody>
      </p:sp>
      <p:sp>
        <p:nvSpPr>
          <p:cNvPr id="8" name="日期占位符 3"/>
          <p:cNvSpPr>
            <a:spLocks noGrp="1"/>
          </p:cNvSpPr>
          <p:nvPr>
            <p:ph type="dt" sz="half" idx="14"/>
          </p:nvPr>
        </p:nvSpPr>
        <p:spPr/>
        <p:txBody>
          <a:bodyPr/>
          <a:lstStyle>
            <a:lvl1pPr>
              <a:defRPr/>
            </a:lvl1pPr>
          </a:lstStyle>
          <a:p>
            <a:pPr>
              <a:defRPr/>
            </a:pPr>
            <a:fld id="{79CE6FAA-8371-4E6A-B342-0D2C2F864C88}" type="datetime1">
              <a:rPr lang="zh-CN" altLang="en-US"/>
              <a:pPr>
                <a:defRPr/>
              </a:pPr>
              <a:t>2019/9/21</a:t>
            </a:fld>
            <a:endParaRPr lang="zh-CN" altLang="en-US"/>
          </a:p>
        </p:txBody>
      </p:sp>
      <p:sp>
        <p:nvSpPr>
          <p:cNvPr id="9" name="页脚占位符 4"/>
          <p:cNvSpPr>
            <a:spLocks noGrp="1"/>
          </p:cNvSpPr>
          <p:nvPr>
            <p:ph type="ftr" sz="quarter" idx="15"/>
          </p:nvPr>
        </p:nvSpPr>
        <p:spPr/>
        <p:txBody>
          <a:bodyPr/>
          <a:lstStyle>
            <a:lvl1pPr>
              <a:defRPr/>
            </a:lvl1pPr>
          </a:lstStyle>
          <a:p>
            <a:pPr>
              <a:defRPr/>
            </a:pPr>
            <a:endParaRPr lang="zh-CN" altLang="en-US"/>
          </a:p>
        </p:txBody>
      </p:sp>
      <p:sp>
        <p:nvSpPr>
          <p:cNvPr id="11" name="灯片编号占位符 5"/>
          <p:cNvSpPr>
            <a:spLocks noGrp="1"/>
          </p:cNvSpPr>
          <p:nvPr>
            <p:ph type="sldNum" sz="quarter" idx="16"/>
          </p:nvPr>
        </p:nvSpPr>
        <p:spPr/>
        <p:txBody>
          <a:bodyPr/>
          <a:lstStyle>
            <a:lvl1pPr>
              <a:defRPr/>
            </a:lvl1pPr>
          </a:lstStyle>
          <a:p>
            <a:pPr>
              <a:defRPr/>
            </a:pPr>
            <a:fld id="{9E816CB2-F0AF-4685-831F-1FA3FB8ADE0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内容占位符 2"/>
          <p:cNvSpPr>
            <a:spLocks noGrp="1"/>
          </p:cNvSpPr>
          <p:nvPr>
            <p:ph idx="1"/>
          </p:nvPr>
        </p:nvSpPr>
        <p:spPr>
          <a:xfrm>
            <a:off x="909940" y="1108352"/>
            <a:ext cx="7786687" cy="808480"/>
          </a:xfrm>
        </p:spPr>
        <p:txBody>
          <a:bodyPr/>
          <a:lstStyle>
            <a:lvl1pPr marL="0" indent="0">
              <a:spcBef>
                <a:spcPts val="0"/>
              </a:spcBef>
              <a:buNone/>
              <a:defRPr sz="1600" baseline="0">
                <a:solidFill>
                  <a:schemeClr val="tx1"/>
                </a:solidFill>
                <a:latin typeface="Arial" pitchFamily="34" charset="0"/>
                <a:ea typeface="+mn-ea"/>
              </a:defRPr>
            </a:lvl1pPr>
            <a:lvl2pPr>
              <a:defRPr sz="1600"/>
            </a:lvl2pPr>
            <a:lvl3pPr>
              <a:defRPr sz="1600"/>
            </a:lvl3pPr>
            <a:lvl4pPr>
              <a:defRPr sz="1600"/>
            </a:lvl4pPr>
            <a:lvl5pPr>
              <a:defRPr sz="1600"/>
            </a:lvl5pPr>
          </a:lstStyle>
          <a:p>
            <a:pPr lvl="0"/>
            <a:r>
              <a:rPr lang="zh-CN" altLang="en-US" dirty="0"/>
              <a:t>单击此处编辑母版文本样式</a:t>
            </a:r>
          </a:p>
        </p:txBody>
      </p:sp>
      <p:sp>
        <p:nvSpPr>
          <p:cNvPr id="7" name="内容占位符 2"/>
          <p:cNvSpPr>
            <a:spLocks noGrp="1"/>
          </p:cNvSpPr>
          <p:nvPr>
            <p:ph idx="13"/>
          </p:nvPr>
        </p:nvSpPr>
        <p:spPr>
          <a:xfrm>
            <a:off x="928662" y="2060848"/>
            <a:ext cx="7786687" cy="4011325"/>
          </a:xfrm>
        </p:spPr>
        <p:txBody>
          <a:bodyPr/>
          <a:lstStyle>
            <a:lvl1pPr>
              <a:spcBef>
                <a:spcPts val="1800"/>
              </a:spcBef>
              <a:defRPr sz="1800" baseline="0">
                <a:solidFill>
                  <a:schemeClr val="tx1"/>
                </a:solidFill>
                <a:latin typeface="Arial" pitchFamily="34" charset="0"/>
              </a:defRPr>
            </a:lvl1pPr>
            <a:lvl2pPr>
              <a:defRPr sz="1600" baseline="0">
                <a:latin typeface="Arial" pitchFamily="34" charset="0"/>
              </a:defRPr>
            </a:lvl2pPr>
            <a:lvl3pPr>
              <a:defRPr sz="1600" baseline="0">
                <a:latin typeface="Arial" pitchFamily="34" charset="0"/>
              </a:defRPr>
            </a:lvl3pPr>
            <a:lvl4pPr>
              <a:defRPr sz="1600" baseline="0">
                <a:latin typeface="Arial" pitchFamily="34" charset="0"/>
              </a:defRPr>
            </a:lvl4pPr>
            <a:lvl5pPr>
              <a:defRPr sz="1600" baseline="0">
                <a:latin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4"/>
          </p:nvPr>
        </p:nvSpPr>
        <p:spPr>
          <a:xfrm>
            <a:off x="785813" y="6357938"/>
            <a:ext cx="2133600" cy="365125"/>
          </a:xfrm>
          <a:prstGeom prst="rect">
            <a:avLst/>
          </a:prstGeom>
        </p:spPr>
        <p:txBody>
          <a:bodyPr/>
          <a:lstStyle>
            <a:lvl1pPr>
              <a:defRPr/>
            </a:lvl1pPr>
          </a:lstStyle>
          <a:p>
            <a:pPr>
              <a:defRPr/>
            </a:pPr>
            <a:fld id="{D17F2ABB-5577-4D21-8007-867B40B9BA14}" type="datetime1">
              <a:rPr lang="zh-CN" altLang="en-US"/>
              <a:pPr>
                <a:defRPr/>
              </a:pPr>
              <a:t>2019/9/21</a:t>
            </a:fld>
            <a:endParaRPr lang="zh-CN" altLang="en-US"/>
          </a:p>
        </p:txBody>
      </p:sp>
      <p:sp>
        <p:nvSpPr>
          <p:cNvPr id="8" name="页脚占位符 4"/>
          <p:cNvSpPr>
            <a:spLocks noGrp="1"/>
          </p:cNvSpPr>
          <p:nvPr>
            <p:ph type="ftr" sz="quarter" idx="15"/>
          </p:nvPr>
        </p:nvSpPr>
        <p:spPr>
          <a:xfrm>
            <a:off x="3357563" y="6357938"/>
            <a:ext cx="2895600" cy="365125"/>
          </a:xfrm>
          <a:prstGeom prst="rect">
            <a:avLst/>
          </a:prstGeom>
        </p:spPr>
        <p:txBody>
          <a:bodyPr/>
          <a:lstStyle>
            <a:lvl1pPr>
              <a:defRPr/>
            </a:lvl1pPr>
          </a:lstStyle>
          <a:p>
            <a:pPr>
              <a:defRPr/>
            </a:pPr>
            <a:endParaRPr lang="zh-CN" altLang="en-US"/>
          </a:p>
        </p:txBody>
      </p:sp>
      <p:sp>
        <p:nvSpPr>
          <p:cNvPr id="9" name="灯片编号占位符 5"/>
          <p:cNvSpPr>
            <a:spLocks noGrp="1"/>
          </p:cNvSpPr>
          <p:nvPr>
            <p:ph type="sldNum" sz="quarter" idx="16"/>
          </p:nvPr>
        </p:nvSpPr>
        <p:spPr/>
        <p:txBody>
          <a:bodyPr/>
          <a:lstStyle>
            <a:lvl1pPr>
              <a:defRPr/>
            </a:lvl1pPr>
          </a:lstStyle>
          <a:p>
            <a:pPr>
              <a:defRPr/>
            </a:pPr>
            <a:fld id="{D7382278-D615-4089-87A1-FA7D66E2B489}" type="slidenum">
              <a:rPr lang="zh-CN" altLang="en-US"/>
              <a:pPr>
                <a:defRPr/>
              </a:pPr>
              <a:t>‹#›</a:t>
            </a:fld>
            <a:endParaRPr lang="zh-CN" altLang="en-US"/>
          </a:p>
        </p:txBody>
      </p:sp>
    </p:spTree>
    <p:extLst>
      <p:ext uri="{BB962C8B-B14F-4D97-AF65-F5344CB8AC3E}">
        <p14:creationId xmlns:p14="http://schemas.microsoft.com/office/powerpoint/2010/main" val="419179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928688" y="0"/>
            <a:ext cx="7758112" cy="9286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文本占位符 2"/>
          <p:cNvSpPr>
            <a:spLocks noGrp="1"/>
          </p:cNvSpPr>
          <p:nvPr>
            <p:ph type="body" idx="1"/>
          </p:nvPr>
        </p:nvSpPr>
        <p:spPr bwMode="auto">
          <a:xfrm>
            <a:off x="928688" y="1285875"/>
            <a:ext cx="7786687" cy="4714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785813" y="63579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B0B1F943-31FD-4698-99BE-5378A251F629}" type="datetime1">
              <a:rPr lang="zh-CN" altLang="en-US"/>
              <a:pPr>
                <a:defRPr/>
              </a:pPr>
              <a:t>2019/9/21</a:t>
            </a:fld>
            <a:endParaRPr lang="zh-CN" altLang="en-US"/>
          </a:p>
        </p:txBody>
      </p:sp>
      <p:sp>
        <p:nvSpPr>
          <p:cNvPr id="5" name="页脚占位符 4"/>
          <p:cNvSpPr>
            <a:spLocks noGrp="1"/>
          </p:cNvSpPr>
          <p:nvPr>
            <p:ph type="ftr" sz="quarter" idx="3"/>
          </p:nvPr>
        </p:nvSpPr>
        <p:spPr>
          <a:xfrm>
            <a:off x="3357563" y="6357938"/>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715125" y="6357938"/>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0D244337-6DAB-4CB0-8F8C-57E9F591FA8A}" type="slidenum">
              <a:rPr lang="zh-CN" altLang="en-US"/>
              <a:pPr>
                <a:defRPr/>
              </a:pPr>
              <a:t>‹#›</a:t>
            </a:fld>
            <a:endParaRPr lang="zh-CN" altLang="en-US"/>
          </a:p>
        </p:txBody>
      </p:sp>
      <p:sp>
        <p:nvSpPr>
          <p:cNvPr id="7" name="矩形 6"/>
          <p:cNvSpPr/>
          <p:nvPr userDrawn="1"/>
        </p:nvSpPr>
        <p:spPr>
          <a:xfrm>
            <a:off x="0" y="0"/>
            <a:ext cx="428596" cy="6858000"/>
          </a:xfrm>
          <a:prstGeom prst="rect">
            <a:avLst/>
          </a:prstGeom>
          <a:gradFill flip="none" rotWithShape="1">
            <a:gsLst>
              <a:gs pos="75000">
                <a:srgbClr val="990033"/>
              </a:gs>
              <a:gs pos="100000">
                <a:srgbClr val="CC99F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连接符 7"/>
          <p:cNvCxnSpPr/>
          <p:nvPr userDrawn="1"/>
        </p:nvCxnSpPr>
        <p:spPr>
          <a:xfrm rot="10800000">
            <a:off x="928688" y="1000125"/>
            <a:ext cx="7786687" cy="1588"/>
          </a:xfrm>
          <a:prstGeom prst="line">
            <a:avLst/>
          </a:prstGeom>
          <a:ln w="19050">
            <a:solidFill>
              <a:srgbClr val="990033"/>
            </a:solidFill>
          </a:ln>
        </p:spPr>
        <p:style>
          <a:lnRef idx="1">
            <a:schemeClr val="accent1"/>
          </a:lnRef>
          <a:fillRef idx="0">
            <a:schemeClr val="accent1"/>
          </a:fillRef>
          <a:effectRef idx="0">
            <a:schemeClr val="accent1"/>
          </a:effectRef>
          <a:fontRef idx="minor">
            <a:schemeClr val="tx1"/>
          </a:fontRef>
        </p:style>
      </p:cxnSp>
      <p:sp>
        <p:nvSpPr>
          <p:cNvPr id="1035" name="TextBox 9"/>
          <p:cNvSpPr txBox="1">
            <a:spLocks noChangeArrowheads="1"/>
          </p:cNvSpPr>
          <p:nvPr userDrawn="1"/>
        </p:nvSpPr>
        <p:spPr bwMode="auto">
          <a:xfrm>
            <a:off x="59410" y="1214422"/>
            <a:ext cx="369332" cy="3929090"/>
          </a:xfrm>
          <a:prstGeom prst="rect">
            <a:avLst/>
          </a:prstGeom>
          <a:noFill/>
          <a:ln>
            <a:noFill/>
          </a:ln>
        </p:spPr>
        <p:txBody>
          <a:bodyPr vert="eaVert"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1200" baseline="0" dirty="0">
                <a:solidFill>
                  <a:schemeClr val="bg1"/>
                </a:solidFill>
                <a:latin typeface="Times New Roman" pitchFamily="18" charset="0"/>
                <a:ea typeface="宋体" pitchFamily="2" charset="-122"/>
              </a:rPr>
              <a:t>中国经济专题</a:t>
            </a:r>
            <a:r>
              <a:rPr lang="en-US" altLang="zh-CN" sz="1200" baseline="0" dirty="0">
                <a:solidFill>
                  <a:schemeClr val="bg1"/>
                </a:solidFill>
                <a:latin typeface="Times New Roman" pitchFamily="18" charset="0"/>
                <a:ea typeface="宋体" pitchFamily="2" charset="-122"/>
              </a:rPr>
              <a:t>——2019</a:t>
            </a:r>
            <a:r>
              <a:rPr lang="zh-CN" altLang="en-US" sz="1200" baseline="0" dirty="0">
                <a:solidFill>
                  <a:schemeClr val="bg1"/>
                </a:solidFill>
                <a:latin typeface="Times New Roman" pitchFamily="18" charset="0"/>
                <a:ea typeface="宋体" pitchFamily="2" charset="-122"/>
              </a:rPr>
              <a:t>年秋季学期</a:t>
            </a:r>
          </a:p>
        </p:txBody>
      </p:sp>
      <p:pic>
        <p:nvPicPr>
          <p:cNvPr id="11" name="CAD72016-337B-4FA5-A27B-225094BCEFF3" descr="CCD92320-4996-4281-9F88-FD4588A778DD"/>
          <p:cNvPicPr>
            <a:picLocks noChangeAspect="1" noChangeArrowheads="1"/>
          </p:cNvPicPr>
          <p:nvPr userDrawn="1"/>
        </p:nvPicPr>
        <p:blipFill>
          <a:blip r:embed="rId10" cstate="print"/>
          <a:srcRect/>
          <a:stretch>
            <a:fillRect/>
          </a:stretch>
        </p:blipFill>
        <p:spPr bwMode="auto">
          <a:xfrm>
            <a:off x="6663904" y="6355148"/>
            <a:ext cx="1694310" cy="360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5706" r:id="rId1"/>
    <p:sldLayoutId id="2147485707" r:id="rId2"/>
    <p:sldLayoutId id="2147485696" r:id="rId3"/>
    <p:sldLayoutId id="2147485697" r:id="rId4"/>
    <p:sldLayoutId id="2147485699" r:id="rId5"/>
    <p:sldLayoutId id="2147485700" r:id="rId6"/>
    <p:sldLayoutId id="2147485708" r:id="rId7"/>
    <p:sldLayoutId id="2147485709" r:id="rId8"/>
  </p:sldLayoutIdLst>
  <p:hf hdr="0" ftr="0" dt="0"/>
  <p:txStyles>
    <p:titleStyle>
      <a:lvl1pPr algn="l" rtl="0" eaLnBrk="0" fontAlgn="base" hangingPunct="0">
        <a:spcBef>
          <a:spcPct val="0"/>
        </a:spcBef>
        <a:spcAft>
          <a:spcPct val="0"/>
        </a:spcAft>
        <a:defRPr sz="2400" b="0" kern="1200" baseline="0">
          <a:solidFill>
            <a:srgbClr val="990033"/>
          </a:solidFill>
          <a:latin typeface="Arial" pitchFamily="34" charset="0"/>
          <a:ea typeface="黑体" pitchFamily="49" charset="-122"/>
          <a:cs typeface="+mj-cs"/>
        </a:defRPr>
      </a:lvl1pPr>
      <a:lvl2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2pPr>
      <a:lvl3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3pPr>
      <a:lvl4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4pPr>
      <a:lvl5pPr algn="l" rtl="0" eaLnBrk="0" fontAlgn="base" hangingPunct="0">
        <a:spcBef>
          <a:spcPct val="0"/>
        </a:spcBef>
        <a:spcAft>
          <a:spcPct val="0"/>
        </a:spcAft>
        <a:defRPr sz="2400" b="1">
          <a:solidFill>
            <a:srgbClr val="800080"/>
          </a:solidFill>
          <a:latin typeface="楷体_GB2312" pitchFamily="49" charset="-122"/>
          <a:ea typeface="楷体_GB2312" pitchFamily="49" charset="-122"/>
        </a:defRPr>
      </a:lvl5pPr>
      <a:lvl6pPr marL="457200" algn="l" rtl="0" fontAlgn="base">
        <a:spcBef>
          <a:spcPct val="0"/>
        </a:spcBef>
        <a:spcAft>
          <a:spcPct val="0"/>
        </a:spcAft>
        <a:defRPr sz="3200">
          <a:solidFill>
            <a:srgbClr val="800080"/>
          </a:solidFill>
          <a:latin typeface="黑体" pitchFamily="2" charset="-122"/>
          <a:ea typeface="黑体" pitchFamily="2" charset="-122"/>
        </a:defRPr>
      </a:lvl6pPr>
      <a:lvl7pPr marL="914400" algn="l" rtl="0" fontAlgn="base">
        <a:spcBef>
          <a:spcPct val="0"/>
        </a:spcBef>
        <a:spcAft>
          <a:spcPct val="0"/>
        </a:spcAft>
        <a:defRPr sz="3200">
          <a:solidFill>
            <a:srgbClr val="800080"/>
          </a:solidFill>
          <a:latin typeface="黑体" pitchFamily="2" charset="-122"/>
          <a:ea typeface="黑体" pitchFamily="2" charset="-122"/>
        </a:defRPr>
      </a:lvl7pPr>
      <a:lvl8pPr marL="1371600" algn="l" rtl="0" fontAlgn="base">
        <a:spcBef>
          <a:spcPct val="0"/>
        </a:spcBef>
        <a:spcAft>
          <a:spcPct val="0"/>
        </a:spcAft>
        <a:defRPr sz="3200">
          <a:solidFill>
            <a:srgbClr val="800080"/>
          </a:solidFill>
          <a:latin typeface="黑体" pitchFamily="2" charset="-122"/>
          <a:ea typeface="黑体" pitchFamily="2" charset="-122"/>
        </a:defRPr>
      </a:lvl8pPr>
      <a:lvl9pPr marL="1828800" algn="l" rtl="0" fontAlgn="base">
        <a:spcBef>
          <a:spcPct val="0"/>
        </a:spcBef>
        <a:spcAft>
          <a:spcPct val="0"/>
        </a:spcAft>
        <a:defRPr sz="3200">
          <a:solidFill>
            <a:srgbClr val="800080"/>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u"/>
        <a:defRPr sz="2000" kern="1200" baseline="0">
          <a:solidFill>
            <a:schemeClr val="tx1"/>
          </a:solidFill>
          <a:latin typeface="Arial" pitchFamily="34" charset="0"/>
          <a:ea typeface="宋体" pitchFamily="2" charset="-122"/>
          <a:cs typeface="+mn-cs"/>
        </a:defRPr>
      </a:lvl1pPr>
      <a:lvl2pPr marL="742950" indent="-285750" algn="l" rtl="0" eaLnBrk="0" fontAlgn="base" hangingPunct="0">
        <a:spcBef>
          <a:spcPct val="20000"/>
        </a:spcBef>
        <a:spcAft>
          <a:spcPct val="0"/>
        </a:spcAft>
        <a:buFont typeface="Arial" pitchFamily="34" charset="0"/>
        <a:buChar char="–"/>
        <a:defRPr sz="2000" kern="1200" baseline="0">
          <a:solidFill>
            <a:schemeClr val="tx1"/>
          </a:solidFill>
          <a:latin typeface="Arial" pitchFamily="34" charset="0"/>
          <a:ea typeface="宋体" pitchFamily="2" charset="-122"/>
          <a:cs typeface="+mn-cs"/>
        </a:defRPr>
      </a:lvl2pPr>
      <a:lvl3pPr marL="1143000" indent="-228600" algn="l" rtl="0" eaLnBrk="0" fontAlgn="base" hangingPunct="0">
        <a:spcBef>
          <a:spcPct val="20000"/>
        </a:spcBef>
        <a:spcAft>
          <a:spcPct val="0"/>
        </a:spcAft>
        <a:buFont typeface="Arial" pitchFamily="34" charset="0"/>
        <a:buChar char="•"/>
        <a:defRPr sz="2400" kern="1200" baseline="0">
          <a:solidFill>
            <a:schemeClr val="tx1"/>
          </a:solidFill>
          <a:latin typeface="Arial" pitchFamily="34" charset="0"/>
          <a:ea typeface="宋体"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ea"/>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4213" y="1989138"/>
            <a:ext cx="8105775" cy="1223838"/>
          </a:xfrm>
        </p:spPr>
        <p:txBody>
          <a:bodyPr>
            <a:normAutofit fontScale="90000"/>
          </a:bodyPr>
          <a:lstStyle/>
          <a:p>
            <a:pPr eaLnBrk="1" hangingPunct="1">
              <a:lnSpc>
                <a:spcPct val="150000"/>
              </a:lnSpc>
            </a:pPr>
            <a:r>
              <a:rPr lang="zh-CN" altLang="en-US" sz="4000" dirty="0"/>
              <a:t>第</a:t>
            </a:r>
            <a:r>
              <a:rPr lang="en-US" altLang="zh-CN" sz="4000" dirty="0"/>
              <a:t>2</a:t>
            </a:r>
            <a:r>
              <a:rPr lang="zh-CN" altLang="en-US" sz="4000" dirty="0"/>
              <a:t>讲   中国经济的供给面分析</a:t>
            </a:r>
            <a:br>
              <a:rPr lang="en-US" altLang="zh-CN" sz="4000" dirty="0"/>
            </a:br>
            <a:r>
              <a:rPr lang="en-US" altLang="zh-CN" sz="1800" dirty="0"/>
              <a:t>《</a:t>
            </a:r>
            <a:r>
              <a:rPr lang="zh-CN" altLang="en-US" sz="1800" dirty="0"/>
              <a:t>宏观经济学二十五讲：中国视角</a:t>
            </a:r>
            <a:r>
              <a:rPr lang="en-US" altLang="zh-CN" sz="1800" dirty="0"/>
              <a:t>》</a:t>
            </a:r>
            <a:r>
              <a:rPr lang="zh-CN" altLang="en-US" sz="1800" dirty="0"/>
              <a:t>第</a:t>
            </a:r>
            <a:r>
              <a:rPr lang="en-US" altLang="zh-CN" sz="1800" dirty="0"/>
              <a:t>2</a:t>
            </a:r>
            <a:r>
              <a:rPr lang="zh-CN" altLang="en-US" sz="1800" dirty="0"/>
              <a:t>讲、第</a:t>
            </a:r>
            <a:r>
              <a:rPr lang="en-US" altLang="zh-CN" sz="1800" dirty="0"/>
              <a:t>3</a:t>
            </a:r>
            <a:r>
              <a:rPr lang="zh-CN" altLang="en-US" sz="1800" dirty="0"/>
              <a:t>讲</a:t>
            </a:r>
            <a:endParaRPr lang="zh-CN" altLang="en-US" sz="4000" dirty="0"/>
          </a:p>
        </p:txBody>
      </p:sp>
      <p:sp>
        <p:nvSpPr>
          <p:cNvPr id="4099" name="副标题 2"/>
          <p:cNvSpPr>
            <a:spLocks noGrp="1"/>
          </p:cNvSpPr>
          <p:nvPr>
            <p:ph type="subTitle" idx="1"/>
          </p:nvPr>
        </p:nvSpPr>
        <p:spPr>
          <a:xfrm>
            <a:off x="827088" y="3357563"/>
            <a:ext cx="7993062" cy="1857375"/>
          </a:xfrm>
        </p:spPr>
        <p:txBody>
          <a:bodyPr/>
          <a:lstStyle/>
          <a:p>
            <a:pPr eaLnBrk="1" hangingPunct="1"/>
            <a:endParaRPr lang="en-US" altLang="zh-CN" dirty="0">
              <a:latin typeface="Arial" pitchFamily="34" charset="0"/>
            </a:endParaRPr>
          </a:p>
          <a:p>
            <a:pPr eaLnBrk="1" hangingPunct="1"/>
            <a:endParaRPr lang="en-US" altLang="zh-CN" sz="2400" dirty="0">
              <a:latin typeface="Arial" pitchFamily="34" charset="0"/>
            </a:endParaRPr>
          </a:p>
          <a:p>
            <a:pPr eaLnBrk="1" hangingPunct="1"/>
            <a:r>
              <a:rPr lang="zh-CN" altLang="en-US" sz="2400" dirty="0">
                <a:latin typeface="Arial" pitchFamily="34" charset="0"/>
              </a:rPr>
              <a:t>徐高  </a:t>
            </a:r>
            <a:r>
              <a:rPr lang="zh-CN" altLang="en-US" dirty="0">
                <a:latin typeface="Arial" pitchFamily="34" charset="0"/>
              </a:rPr>
              <a:t>博士</a:t>
            </a:r>
            <a:endParaRPr lang="en-US" altLang="zh-CN" dirty="0">
              <a:latin typeface="Arial" pitchFamily="34" charset="0"/>
            </a:endParaRPr>
          </a:p>
          <a:p>
            <a:pPr eaLnBrk="1" hangingPunct="1"/>
            <a:r>
              <a:rPr lang="en-US" altLang="zh-CN" sz="1800" dirty="0">
                <a:latin typeface="Arial" pitchFamily="34" charset="0"/>
              </a:rPr>
              <a:t>2019</a:t>
            </a:r>
            <a:r>
              <a:rPr lang="zh-CN" altLang="en-US" sz="1800" dirty="0">
                <a:latin typeface="Arial" pitchFamily="34" charset="0"/>
              </a:rPr>
              <a:t>年</a:t>
            </a:r>
            <a:r>
              <a:rPr lang="en-US" altLang="zh-CN" sz="1800" dirty="0">
                <a:latin typeface="Arial" pitchFamily="34" charset="0"/>
              </a:rPr>
              <a:t>9</a:t>
            </a:r>
            <a:r>
              <a:rPr lang="zh-CN" altLang="en-US" sz="1800" dirty="0">
                <a:latin typeface="Arial" pitchFamily="34" charset="0"/>
              </a:rPr>
              <a:t>月</a:t>
            </a:r>
            <a:r>
              <a:rPr lang="en-US" altLang="zh-CN" sz="1800" dirty="0">
                <a:latin typeface="Arial" pitchFamily="34" charset="0"/>
              </a:rPr>
              <a:t>21</a:t>
            </a:r>
            <a:r>
              <a:rPr lang="zh-CN" altLang="en-US" sz="1800" dirty="0">
                <a:latin typeface="Arial" pitchFamily="34" charset="0"/>
              </a:rPr>
              <a:t>日</a:t>
            </a:r>
          </a:p>
          <a:p>
            <a:pPr eaLnBrk="1" hangingPunct="1"/>
            <a:endParaRPr lang="zh-CN" altLang="en-US" sz="1600" dirty="0">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中国生产法</a:t>
            </a:r>
            <a:r>
              <a:rPr lang="en-US" altLang="zh-CN" dirty="0"/>
              <a:t>GDP</a:t>
            </a:r>
            <a:r>
              <a:rPr lang="zh-CN" altLang="en-US" dirty="0"/>
              <a:t>构成</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10</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C57CC656-E79A-4D31-83AA-B5A397CA705E}"/>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82666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中国三次产业增长率</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11</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6" name="图片 5">
            <a:extLst>
              <a:ext uri="{FF2B5EF4-FFF2-40B4-BE49-F238E27FC236}">
                <a16:creationId xmlns:a16="http://schemas.microsoft.com/office/drawing/2014/main" id="{D72F2965-1098-46E7-917B-05B91DA3B51F}"/>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94330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中国支出法</a:t>
            </a:r>
            <a:r>
              <a:rPr lang="en-US" altLang="zh-CN" dirty="0"/>
              <a:t>GDP</a:t>
            </a:r>
            <a:r>
              <a:rPr lang="zh-CN" altLang="en-US" dirty="0"/>
              <a:t>构成</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12</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6" name="图片 5">
            <a:extLst>
              <a:ext uri="{FF2B5EF4-FFF2-40B4-BE49-F238E27FC236}">
                <a16:creationId xmlns:a16="http://schemas.microsoft.com/office/drawing/2014/main" id="{AE780EE3-F24D-467E-8F0E-3DF699E2B5CE}"/>
              </a:ext>
            </a:extLst>
          </p:cNvPr>
          <p:cNvPicPr>
            <a:picLocks noChangeAspect="1"/>
          </p:cNvPicPr>
          <p:nvPr/>
        </p:nvPicPr>
        <p:blipFill>
          <a:blip r:embed="rId2"/>
          <a:stretch>
            <a:fillRect/>
          </a:stretch>
        </p:blipFill>
        <p:spPr>
          <a:xfrm>
            <a:off x="1650999" y="1447799"/>
            <a:ext cx="6436616" cy="4318000"/>
          </a:xfrm>
          <a:prstGeom prst="rect">
            <a:avLst/>
          </a:prstGeom>
        </p:spPr>
      </p:pic>
    </p:spTree>
    <p:extLst>
      <p:ext uri="{BB962C8B-B14F-4D97-AF65-F5344CB8AC3E}">
        <p14:creationId xmlns:p14="http://schemas.microsoft.com/office/powerpoint/2010/main" val="89227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三架马车对</a:t>
            </a:r>
            <a:r>
              <a:rPr lang="en-US" altLang="zh-CN" dirty="0"/>
              <a:t>GDP</a:t>
            </a:r>
            <a:r>
              <a:rPr lang="zh-CN" altLang="en-US" dirty="0"/>
              <a:t>增长的拉动</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13</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6" name="图片 5">
            <a:extLst>
              <a:ext uri="{FF2B5EF4-FFF2-40B4-BE49-F238E27FC236}">
                <a16:creationId xmlns:a16="http://schemas.microsoft.com/office/drawing/2014/main" id="{367BFB7D-25B7-4B88-9CF0-003B168CF35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851271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中国收入法</a:t>
            </a:r>
            <a:r>
              <a:rPr lang="en-US" altLang="zh-CN" dirty="0"/>
              <a:t>GDP</a:t>
            </a:r>
            <a:r>
              <a:rPr lang="zh-CN" altLang="en-US" dirty="0"/>
              <a:t>构成</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14</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7751CB78-B278-4897-AFBE-EFE5409828D1}"/>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995168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中国收入法</a:t>
            </a:r>
            <a:r>
              <a:rPr lang="en-US" altLang="zh-CN" dirty="0"/>
              <a:t>GDP</a:t>
            </a:r>
            <a:r>
              <a:rPr lang="zh-CN" altLang="en-US" dirty="0"/>
              <a:t>构成变化</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15</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FC38D764-3C95-4128-AC0B-0D256F21D46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84812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0C6BC-4FD9-4FA8-B3C2-0C0FCF23A9E9}"/>
              </a:ext>
            </a:extLst>
          </p:cNvPr>
          <p:cNvSpPr>
            <a:spLocks noGrp="1"/>
          </p:cNvSpPr>
          <p:nvPr>
            <p:ph type="title"/>
          </p:nvPr>
        </p:nvSpPr>
        <p:spPr/>
        <p:txBody>
          <a:bodyPr/>
          <a:lstStyle/>
          <a:p>
            <a:r>
              <a:rPr lang="zh-CN" altLang="en-US" dirty="0"/>
              <a:t>如何看待中国宏观经济数据的质量问题？</a:t>
            </a:r>
          </a:p>
        </p:txBody>
      </p:sp>
      <p:sp>
        <p:nvSpPr>
          <p:cNvPr id="3" name="内容占位符 2">
            <a:extLst>
              <a:ext uri="{FF2B5EF4-FFF2-40B4-BE49-F238E27FC236}">
                <a16:creationId xmlns:a16="http://schemas.microsoft.com/office/drawing/2014/main" id="{BBE3F78D-045B-4DAE-B12B-969568AD98B3}"/>
              </a:ext>
            </a:extLst>
          </p:cNvPr>
          <p:cNvSpPr>
            <a:spLocks noGrp="1"/>
          </p:cNvSpPr>
          <p:nvPr>
            <p:ph idx="1"/>
          </p:nvPr>
        </p:nvSpPr>
        <p:spPr/>
        <p:txBody>
          <a:bodyPr/>
          <a:lstStyle/>
          <a:p>
            <a:endParaRPr lang="en-US" altLang="zh-CN" dirty="0"/>
          </a:p>
          <a:p>
            <a:r>
              <a:rPr lang="zh-CN" altLang="en-US" dirty="0"/>
              <a:t>中国宏观经济数据确实存在质量问题</a:t>
            </a:r>
            <a:endParaRPr lang="en-US" altLang="zh-CN" dirty="0"/>
          </a:p>
          <a:p>
            <a:pPr lvl="1"/>
            <a:r>
              <a:rPr lang="zh-CN" altLang="en-US" dirty="0"/>
              <a:t>统计数据统计方法仍需改进</a:t>
            </a:r>
            <a:endParaRPr lang="en-US" altLang="zh-CN" dirty="0"/>
          </a:p>
          <a:p>
            <a:pPr lvl="1"/>
            <a:r>
              <a:rPr lang="zh-CN" altLang="en-US" dirty="0"/>
              <a:t>“官出数字、数字出官”</a:t>
            </a:r>
            <a:endParaRPr lang="en-US" altLang="zh-CN" dirty="0"/>
          </a:p>
          <a:p>
            <a:r>
              <a:rPr lang="zh-CN" altLang="en-US" dirty="0"/>
              <a:t>数据质量的问题可以被克服</a:t>
            </a:r>
            <a:endParaRPr lang="en-US" altLang="zh-CN" dirty="0"/>
          </a:p>
          <a:p>
            <a:pPr lvl="1"/>
            <a:r>
              <a:rPr lang="zh-CN" altLang="en-US" dirty="0"/>
              <a:t>数据中系统性的误差不影响利用数据来分析经济的走势</a:t>
            </a:r>
            <a:endParaRPr lang="en-US" altLang="zh-CN" dirty="0"/>
          </a:p>
          <a:p>
            <a:pPr lvl="1"/>
            <a:r>
              <a:rPr lang="zh-CN" altLang="en-US" dirty="0"/>
              <a:t>交叉比对不同数据可以发现数据中的“陷阱”并加以避开</a:t>
            </a:r>
            <a:endParaRPr lang="en-US" altLang="zh-CN" dirty="0"/>
          </a:p>
          <a:p>
            <a:r>
              <a:rPr lang="zh-CN" altLang="en-US" dirty="0"/>
              <a:t>抱怨数据质量之前，请先做好自己的功课</a:t>
            </a:r>
            <a:endParaRPr lang="en-US" altLang="zh-CN" dirty="0"/>
          </a:p>
          <a:p>
            <a:endParaRPr lang="zh-CN" altLang="en-US" dirty="0"/>
          </a:p>
        </p:txBody>
      </p:sp>
      <p:sp>
        <p:nvSpPr>
          <p:cNvPr id="4" name="灯片编号占位符 3">
            <a:extLst>
              <a:ext uri="{FF2B5EF4-FFF2-40B4-BE49-F238E27FC236}">
                <a16:creationId xmlns:a16="http://schemas.microsoft.com/office/drawing/2014/main" id="{FA74C9FE-2123-4629-B312-96BF52B43127}"/>
              </a:ext>
            </a:extLst>
          </p:cNvPr>
          <p:cNvSpPr>
            <a:spLocks noGrp="1"/>
          </p:cNvSpPr>
          <p:nvPr>
            <p:ph type="sldNum" sz="quarter" idx="12"/>
          </p:nvPr>
        </p:nvSpPr>
        <p:spPr/>
        <p:txBody>
          <a:bodyPr/>
          <a:lstStyle/>
          <a:p>
            <a:pPr>
              <a:defRPr/>
            </a:pPr>
            <a:fld id="{DF4C29A2-310B-4614-9E82-82EDFD340A49}" type="slidenum">
              <a:rPr lang="zh-CN" altLang="en-US" smtClean="0"/>
              <a:pPr>
                <a:defRPr/>
              </a:pPr>
              <a:t>16</a:t>
            </a:fld>
            <a:endParaRPr lang="zh-CN" altLang="en-US"/>
          </a:p>
        </p:txBody>
      </p:sp>
    </p:spTree>
    <p:extLst>
      <p:ext uri="{BB962C8B-B14F-4D97-AF65-F5344CB8AC3E}">
        <p14:creationId xmlns:p14="http://schemas.microsoft.com/office/powerpoint/2010/main" val="248283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en-US" altLang="zh-CN" dirty="0"/>
              <a:t>1998</a:t>
            </a:r>
            <a:r>
              <a:rPr lang="zh-CN" altLang="en-US" dirty="0"/>
              <a:t>年“保八”在中国</a:t>
            </a:r>
            <a:r>
              <a:rPr lang="en-US" altLang="zh-CN" dirty="0"/>
              <a:t>GDP</a:t>
            </a:r>
            <a:r>
              <a:rPr lang="zh-CN" altLang="en-US" dirty="0"/>
              <a:t>数据中留下了印记</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17</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r>
              <a:rPr lang="zh-CN" altLang="en-US" sz="1000" dirty="0">
                <a:latin typeface="Frutiger 45 Light" pitchFamily="34" charset="0"/>
              </a:rPr>
              <a:t>，国家统计局</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B460B788-F2CA-412E-9D44-A31D8C932B36}"/>
              </a:ext>
            </a:extLst>
          </p:cNvPr>
          <p:cNvPicPr>
            <a:picLocks noChangeAspect="1"/>
          </p:cNvPicPr>
          <p:nvPr/>
        </p:nvPicPr>
        <p:blipFill>
          <a:blip r:embed="rId2"/>
          <a:stretch>
            <a:fillRect/>
          </a:stretch>
        </p:blipFill>
        <p:spPr>
          <a:xfrm>
            <a:off x="1651000" y="1447800"/>
            <a:ext cx="6310225" cy="4318000"/>
          </a:xfrm>
          <a:prstGeom prst="rect">
            <a:avLst/>
          </a:prstGeom>
        </p:spPr>
      </p:pic>
      <p:sp>
        <p:nvSpPr>
          <p:cNvPr id="7" name="椭圆 6">
            <a:extLst>
              <a:ext uri="{FF2B5EF4-FFF2-40B4-BE49-F238E27FC236}">
                <a16:creationId xmlns:a16="http://schemas.microsoft.com/office/drawing/2014/main" id="{0B3483DF-8621-4F8A-B7A6-EF0DB19E959C}"/>
              </a:ext>
            </a:extLst>
          </p:cNvPr>
          <p:cNvSpPr/>
          <p:nvPr/>
        </p:nvSpPr>
        <p:spPr>
          <a:xfrm>
            <a:off x="4283969" y="3284984"/>
            <a:ext cx="432048" cy="2304256"/>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508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用克强指数可以看到</a:t>
            </a:r>
            <a:r>
              <a:rPr lang="en-US" altLang="zh-CN" dirty="0"/>
              <a:t>GDP</a:t>
            </a:r>
            <a:r>
              <a:rPr lang="zh-CN" altLang="en-US" dirty="0"/>
              <a:t>所反映不出的经济波动</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18</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7" name="图片 6">
            <a:extLst>
              <a:ext uri="{FF2B5EF4-FFF2-40B4-BE49-F238E27FC236}">
                <a16:creationId xmlns:a16="http://schemas.microsoft.com/office/drawing/2014/main" id="{30D52CE2-D138-4A14-BCC6-4B61347A228B}"/>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966099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比对不同来源的数据来发现数据质量问题：</a:t>
            </a:r>
            <a:br>
              <a:rPr lang="en-US" altLang="zh-CN" dirty="0"/>
            </a:br>
            <a:r>
              <a:rPr lang="en-US" altLang="zh-CN" dirty="0"/>
              <a:t>2012-2015</a:t>
            </a:r>
            <a:r>
              <a:rPr lang="zh-CN" altLang="en-US" dirty="0"/>
              <a:t>年，大陆与香港的贸易数据之间有反常差异</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19</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Wind</a:t>
            </a:r>
            <a:endParaRPr lang="zh-CN" altLang="en-GB" sz="1000" dirty="0">
              <a:latin typeface="Frutiger 45 Light" pitchFamily="34" charset="0"/>
            </a:endParaRPr>
          </a:p>
        </p:txBody>
      </p:sp>
      <p:pic>
        <p:nvPicPr>
          <p:cNvPr id="6" name="图片 5">
            <a:extLst>
              <a:ext uri="{FF2B5EF4-FFF2-40B4-BE49-F238E27FC236}">
                <a16:creationId xmlns:a16="http://schemas.microsoft.com/office/drawing/2014/main" id="{83BA209B-EAD9-4A15-9CB1-29CF3774EB37}"/>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60624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从国民财富到</a:t>
            </a:r>
            <a:r>
              <a:rPr lang="en-US" altLang="zh-CN" sz="1800" dirty="0">
                <a:solidFill>
                  <a:srgbClr val="A7001D"/>
                </a:solidFill>
                <a:latin typeface="arial" panose="020B0604020202020204" pitchFamily="34" charset="0"/>
                <a:ea typeface="+mn-ea"/>
              </a:rPr>
              <a:t>GDP</a:t>
            </a:r>
          </a:p>
          <a:p>
            <a:pPr>
              <a:spcBef>
                <a:spcPts val="2400"/>
              </a:spcBef>
            </a:pPr>
            <a:r>
              <a:rPr lang="zh-CN" altLang="en-US" sz="1800" dirty="0">
                <a:solidFill>
                  <a:srgbClr val="A7001D"/>
                </a:solidFill>
                <a:latin typeface="arial" panose="020B0604020202020204" pitchFamily="34" charset="0"/>
                <a:ea typeface="+mn-ea"/>
              </a:rPr>
              <a:t>中国经济增长的供给面分析</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a:t>
            </a:fld>
            <a:endParaRPr lang="zh-CN" altLang="en-US"/>
          </a:p>
        </p:txBody>
      </p:sp>
      <p:sp>
        <p:nvSpPr>
          <p:cNvPr id="8" name="矩形 7"/>
          <p:cNvSpPr/>
          <p:nvPr/>
        </p:nvSpPr>
        <p:spPr>
          <a:xfrm>
            <a:off x="1643042" y="1916832"/>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6338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议程</a:t>
            </a:r>
          </a:p>
        </p:txBody>
      </p:sp>
      <p:sp>
        <p:nvSpPr>
          <p:cNvPr id="6" name="内容占位符 5"/>
          <p:cNvSpPr>
            <a:spLocks noGrp="1"/>
          </p:cNvSpPr>
          <p:nvPr>
            <p:ph idx="1"/>
          </p:nvPr>
        </p:nvSpPr>
        <p:spPr>
          <a:xfrm>
            <a:off x="1997336" y="2060848"/>
            <a:ext cx="5429288" cy="3384378"/>
          </a:xfrm>
        </p:spPr>
        <p:txBody>
          <a:bodyPr/>
          <a:lstStyle/>
          <a:p>
            <a:pPr>
              <a:spcBef>
                <a:spcPts val="2400"/>
              </a:spcBef>
            </a:pPr>
            <a:r>
              <a:rPr lang="zh-CN" altLang="en-US" sz="1800" dirty="0">
                <a:solidFill>
                  <a:srgbClr val="A7001D"/>
                </a:solidFill>
                <a:latin typeface="arial" panose="020B0604020202020204" pitchFamily="34" charset="0"/>
                <a:ea typeface="+mn-ea"/>
              </a:rPr>
              <a:t>从国民财富到</a:t>
            </a:r>
            <a:r>
              <a:rPr lang="en-US" altLang="zh-CN" sz="1800" dirty="0">
                <a:solidFill>
                  <a:srgbClr val="A7001D"/>
                </a:solidFill>
                <a:latin typeface="arial" panose="020B0604020202020204" pitchFamily="34" charset="0"/>
                <a:ea typeface="+mn-ea"/>
              </a:rPr>
              <a:t>GDP</a:t>
            </a:r>
          </a:p>
          <a:p>
            <a:pPr>
              <a:spcBef>
                <a:spcPts val="2400"/>
              </a:spcBef>
            </a:pPr>
            <a:r>
              <a:rPr lang="zh-CN" altLang="en-US" sz="1800" dirty="0">
                <a:solidFill>
                  <a:srgbClr val="A7001D"/>
                </a:solidFill>
                <a:latin typeface="arial" panose="020B0604020202020204" pitchFamily="34" charset="0"/>
                <a:ea typeface="+mn-ea"/>
              </a:rPr>
              <a:t>中国经济增长的供给面分析</a:t>
            </a:r>
            <a:endParaRPr lang="en-US" altLang="zh-CN" sz="1800" dirty="0">
              <a:solidFill>
                <a:srgbClr val="A7001D"/>
              </a:solidFill>
              <a:latin typeface="arial" panose="020B0604020202020204" pitchFamily="34" charset="0"/>
              <a:ea typeface="+mn-ea"/>
            </a:endParaRP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20</a:t>
            </a:fld>
            <a:endParaRPr lang="zh-CN" altLang="en-US"/>
          </a:p>
        </p:txBody>
      </p:sp>
      <p:sp>
        <p:nvSpPr>
          <p:cNvPr id="8" name="矩形 7"/>
          <p:cNvSpPr/>
          <p:nvPr/>
        </p:nvSpPr>
        <p:spPr>
          <a:xfrm>
            <a:off x="1643042" y="2497456"/>
            <a:ext cx="5929354" cy="571504"/>
          </a:xfrm>
          <a:prstGeom prst="rect">
            <a:avLst/>
          </a:prstGeom>
          <a:no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667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从人类历史的视角来看，中国经济在改革开放之后的快速发展都重要意义</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21</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Angus Maddison</a:t>
            </a:r>
            <a:r>
              <a:rPr lang="zh-CN" altLang="en-US" sz="1000" dirty="0">
                <a:latin typeface="Frutiger 45 Light"/>
              </a:rPr>
              <a:t>，</a:t>
            </a:r>
            <a:r>
              <a:rPr lang="en-US" altLang="zh-CN" sz="1000" dirty="0">
                <a:latin typeface="Frutiger 45 Light"/>
              </a:rPr>
              <a:t>IMF</a:t>
            </a:r>
            <a:endParaRPr lang="zh-CN" altLang="en-GB" sz="1000" dirty="0">
              <a:latin typeface="Frutiger 45 Light"/>
            </a:endParaRPr>
          </a:p>
        </p:txBody>
      </p:sp>
      <p:pic>
        <p:nvPicPr>
          <p:cNvPr id="7" name="图片 6">
            <a:extLst>
              <a:ext uri="{FF2B5EF4-FFF2-40B4-BE49-F238E27FC236}">
                <a16:creationId xmlns:a16="http://schemas.microsoft.com/office/drawing/2014/main" id="{0FD91C0F-C4CB-4ABC-AE60-1796CEDB899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85820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改革开放后中国经济增速明显加快，增长的平稳性也大为提升</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22</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5" name="图片 4">
            <a:extLst>
              <a:ext uri="{FF2B5EF4-FFF2-40B4-BE49-F238E27FC236}">
                <a16:creationId xmlns:a16="http://schemas.microsoft.com/office/drawing/2014/main" id="{2067AD5A-BD25-4750-9C36-3F56FC042F22}"/>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78129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复利的威力：改革前后人均</a:t>
            </a:r>
            <a:r>
              <a:rPr lang="en-US" altLang="zh-CN" dirty="0"/>
              <a:t>GDP</a:t>
            </a:r>
            <a:r>
              <a:rPr lang="zh-CN" altLang="en-US" dirty="0"/>
              <a:t>增速均值“微小”的差异带来了人均收入水平的巨大差别</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23</a:t>
            </a:fld>
            <a:endParaRPr lang="zh-CN" altLang="en-US"/>
          </a:p>
        </p:txBody>
      </p:sp>
      <p:sp>
        <p:nvSpPr>
          <p:cNvPr id="6" name="Text Box 4"/>
          <p:cNvSpPr txBox="1">
            <a:spLocks noChangeArrowheads="1"/>
          </p:cNvSpPr>
          <p:nvPr/>
        </p:nvSpPr>
        <p:spPr bwMode="ltGray">
          <a:xfrm>
            <a:off x="906909" y="6237288"/>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a:rPr>
              <a:t>数据</a:t>
            </a:r>
            <a:r>
              <a:rPr lang="zh-CN" altLang="en-GB" sz="1000" dirty="0">
                <a:latin typeface="Frutiger 45 Light"/>
              </a:rPr>
              <a:t>来源：</a:t>
            </a:r>
            <a:r>
              <a:rPr lang="en-US" altLang="zh-CN" sz="1000" dirty="0">
                <a:latin typeface="Frutiger 45 Light"/>
              </a:rPr>
              <a:t>Wind</a:t>
            </a:r>
            <a:endParaRPr lang="zh-CN" altLang="en-GB" sz="1000" dirty="0">
              <a:latin typeface="Frutiger 45 Light"/>
            </a:endParaRPr>
          </a:p>
        </p:txBody>
      </p:sp>
      <p:pic>
        <p:nvPicPr>
          <p:cNvPr id="7" name="图片 6">
            <a:extLst>
              <a:ext uri="{FF2B5EF4-FFF2-40B4-BE49-F238E27FC236}">
                <a16:creationId xmlns:a16="http://schemas.microsoft.com/office/drawing/2014/main" id="{FAE0D82C-FF86-485F-9D1A-ED16E4D69599}"/>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179988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引人入胜的经济增长问题</a:t>
            </a:r>
          </a:p>
        </p:txBody>
      </p:sp>
      <p:sp>
        <p:nvSpPr>
          <p:cNvPr id="3" name="内容占位符 2"/>
          <p:cNvSpPr>
            <a:spLocks noGrp="1"/>
          </p:cNvSpPr>
          <p:nvPr>
            <p:ph idx="1"/>
          </p:nvPr>
        </p:nvSpPr>
        <p:spPr>
          <a:xfrm>
            <a:off x="928663" y="1357298"/>
            <a:ext cx="5500725" cy="4714875"/>
          </a:xfrm>
        </p:spPr>
        <p:txBody>
          <a:bodyPr/>
          <a:lstStyle/>
          <a:p>
            <a:pPr indent="0">
              <a:buNone/>
            </a:pPr>
            <a:endParaRPr lang="en-US" altLang="zh-CN" dirty="0">
              <a:latin typeface="楷体" panose="02010609060101010101" pitchFamily="49" charset="-122"/>
              <a:ea typeface="楷体" panose="02010609060101010101" pitchFamily="49" charset="-122"/>
            </a:endParaRPr>
          </a:p>
          <a:p>
            <a:pPr marL="0" indent="0">
              <a:buNone/>
            </a:pPr>
            <a:r>
              <a:rPr lang="zh-CN" altLang="en-US" dirty="0">
                <a:latin typeface="楷体" panose="02010609060101010101" pitchFamily="49" charset="-122"/>
                <a:ea typeface="楷体" panose="02010609060101010101" pitchFamily="49" charset="-122"/>
              </a:rPr>
              <a:t>“我不相信人们会看不到这些数字所代表的可能性。有没有印度政府能够采取的措施，可以将印度的经济增长提升到印度尼西亚或埃及的水平？如果有的话，是什么？如果没有，是印度的什么东西让它这样的？这样问题对人类福利产生的影响是巨大的：一个人一旦开始思考它们，就很难再去想别的问题。”</a:t>
            </a:r>
            <a:endParaRPr lang="en-US" altLang="zh-CN" dirty="0">
              <a:latin typeface="楷体" panose="02010609060101010101" pitchFamily="49" charset="-122"/>
              <a:ea typeface="楷体" panose="02010609060101010101" pitchFamily="49" charset="-122"/>
            </a:endParaRPr>
          </a:p>
          <a:p>
            <a:pPr marL="0" indent="0">
              <a:buNone/>
            </a:pPr>
            <a:endParaRPr lang="en-US" altLang="zh-CN" dirty="0">
              <a:latin typeface="楷体" panose="02010609060101010101" pitchFamily="49" charset="-122"/>
              <a:ea typeface="楷体" panose="02010609060101010101" pitchFamily="49" charset="-122"/>
            </a:endParaRPr>
          </a:p>
          <a:p>
            <a:pPr marL="0" indent="0">
              <a:buNone/>
            </a:pPr>
            <a:r>
              <a:rPr lang="en-US" altLang="zh-CN" dirty="0">
                <a:latin typeface="楷体" panose="02010609060101010101" pitchFamily="49" charset="-122"/>
                <a:ea typeface="楷体" panose="02010609060101010101" pitchFamily="49" charset="-122"/>
              </a:rPr>
              <a:t>	—— </a:t>
            </a:r>
            <a:r>
              <a:rPr lang="zh-CN" altLang="en-US" dirty="0">
                <a:latin typeface="楷体" panose="02010609060101010101" pitchFamily="49" charset="-122"/>
                <a:ea typeface="楷体" panose="02010609060101010101" pitchFamily="49" charset="-122"/>
              </a:rPr>
              <a:t>罗伯特 </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卢卡斯（</a:t>
            </a:r>
            <a:r>
              <a:rPr lang="en-US" altLang="zh-CN" dirty="0">
                <a:latin typeface="楷体" panose="02010609060101010101" pitchFamily="49" charset="-122"/>
                <a:ea typeface="楷体" panose="02010609060101010101" pitchFamily="49" charset="-122"/>
              </a:rPr>
              <a:t>1988</a:t>
            </a:r>
            <a:r>
              <a:rPr lang="zh-CN" altLang="en-US" dirty="0">
                <a:latin typeface="楷体" panose="02010609060101010101" pitchFamily="49" charset="-122"/>
                <a:ea typeface="楷体" panose="02010609060101010101" pitchFamily="49" charset="-122"/>
              </a:rPr>
              <a:t>年）</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24</a:t>
            </a:fld>
            <a:endParaRPr lang="zh-CN" altLang="en-US"/>
          </a:p>
        </p:txBody>
      </p:sp>
      <p:pic>
        <p:nvPicPr>
          <p:cNvPr id="15362" name="Picture 2" descr="http://h.hiphotos.baidu.com/baike/w%3D268/sign=622537edd339b6004dce08b1d1513526/00e93901213fb80e0c0755d930d12f2eb83894ed.jpg"/>
          <p:cNvPicPr>
            <a:picLocks noChangeAspect="1" noChangeArrowheads="1"/>
          </p:cNvPicPr>
          <p:nvPr/>
        </p:nvPicPr>
        <p:blipFill>
          <a:blip r:embed="rId2"/>
          <a:srcRect/>
          <a:stretch>
            <a:fillRect/>
          </a:stretch>
        </p:blipFill>
        <p:spPr bwMode="auto">
          <a:xfrm>
            <a:off x="6572264" y="1800000"/>
            <a:ext cx="1798413" cy="2520000"/>
          </a:xfrm>
          <a:prstGeom prst="rect">
            <a:avLst/>
          </a:prstGeom>
          <a:noFill/>
        </p:spPr>
      </p:pic>
    </p:spTree>
    <p:extLst>
      <p:ext uri="{BB962C8B-B14F-4D97-AF65-F5344CB8AC3E}">
        <p14:creationId xmlns:p14="http://schemas.microsoft.com/office/powerpoint/2010/main" val="3242965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EE66D-5120-49EB-B9D8-7A914C1B8C73}"/>
              </a:ext>
            </a:extLst>
          </p:cNvPr>
          <p:cNvSpPr>
            <a:spLocks noGrp="1"/>
          </p:cNvSpPr>
          <p:nvPr>
            <p:ph type="title"/>
          </p:nvPr>
        </p:nvSpPr>
        <p:spPr/>
        <p:txBody>
          <a:bodyPr/>
          <a:lstStyle/>
          <a:p>
            <a:r>
              <a:rPr lang="zh-CN" altLang="en-US" dirty="0"/>
              <a:t>经济增长的供给面分析：怎样生产出更多的产出？</a:t>
            </a:r>
          </a:p>
        </p:txBody>
      </p:sp>
      <p:sp>
        <p:nvSpPr>
          <p:cNvPr id="3" name="内容占位符 2">
            <a:extLst>
              <a:ext uri="{FF2B5EF4-FFF2-40B4-BE49-F238E27FC236}">
                <a16:creationId xmlns:a16="http://schemas.microsoft.com/office/drawing/2014/main" id="{3AF6FEB1-0460-44C9-921A-EBB1948CA266}"/>
              </a:ext>
            </a:extLst>
          </p:cNvPr>
          <p:cNvSpPr>
            <a:spLocks noGrp="1"/>
          </p:cNvSpPr>
          <p:nvPr>
            <p:ph idx="1"/>
          </p:nvPr>
        </p:nvSpPr>
        <p:spPr/>
        <p:txBody>
          <a:bodyPr/>
          <a:lstStyle/>
          <a:p>
            <a:r>
              <a:rPr lang="zh-CN" altLang="en-US" dirty="0"/>
              <a:t>更多的劳动力（</a:t>
            </a:r>
            <a:r>
              <a:rPr lang="en-US" altLang="zh-CN" i="1" dirty="0"/>
              <a:t>L</a:t>
            </a:r>
            <a:r>
              <a:rPr lang="zh-CN" altLang="en-US" dirty="0"/>
              <a:t>）</a:t>
            </a:r>
            <a:endParaRPr lang="en-US" altLang="zh-CN" dirty="0"/>
          </a:p>
          <a:p>
            <a:pPr lvl="1"/>
            <a:r>
              <a:rPr lang="zh-CN" altLang="en-US" dirty="0"/>
              <a:t>劳动力的数量：总人口数，劳动年龄人口占比</a:t>
            </a:r>
            <a:endParaRPr lang="en-US" altLang="zh-CN" dirty="0"/>
          </a:p>
          <a:p>
            <a:pPr lvl="1"/>
            <a:r>
              <a:rPr lang="zh-CN" altLang="en-US" dirty="0"/>
              <a:t>劳动力的质量：人力资本</a:t>
            </a:r>
            <a:endParaRPr lang="en-US" altLang="zh-CN" dirty="0"/>
          </a:p>
          <a:p>
            <a:r>
              <a:rPr lang="zh-CN" altLang="en-US" dirty="0"/>
              <a:t>更多的资本（</a:t>
            </a:r>
            <a:r>
              <a:rPr lang="en-US" altLang="zh-CN" i="1" dirty="0"/>
              <a:t>K</a:t>
            </a:r>
            <a:r>
              <a:rPr lang="zh-CN" altLang="en-US" dirty="0"/>
              <a:t>）</a:t>
            </a:r>
            <a:endParaRPr lang="en-US" altLang="zh-CN" dirty="0"/>
          </a:p>
          <a:p>
            <a:pPr lvl="1"/>
            <a:r>
              <a:rPr lang="zh-CN" altLang="en-US" dirty="0"/>
              <a:t>投资率</a:t>
            </a:r>
            <a:endParaRPr lang="en-US" altLang="zh-CN" dirty="0"/>
          </a:p>
          <a:p>
            <a:pPr lvl="1"/>
            <a:r>
              <a:rPr lang="zh-CN" altLang="en-US" dirty="0"/>
              <a:t>储蓄率</a:t>
            </a:r>
            <a:endParaRPr lang="en-US" altLang="zh-CN" dirty="0"/>
          </a:p>
          <a:p>
            <a:r>
              <a:rPr lang="zh-CN" altLang="en-US" dirty="0"/>
              <a:t>更高的技术（</a:t>
            </a:r>
            <a:r>
              <a:rPr lang="en-US" altLang="zh-CN" i="1" dirty="0"/>
              <a:t>A</a:t>
            </a:r>
            <a:r>
              <a:rPr lang="zh-CN" altLang="en-US" dirty="0"/>
              <a:t>）</a:t>
            </a:r>
            <a:endParaRPr lang="en-US" altLang="zh-CN" dirty="0"/>
          </a:p>
          <a:p>
            <a:pPr lvl="1"/>
            <a:r>
              <a:rPr lang="zh-CN" altLang="en-US" dirty="0"/>
              <a:t>生产技术水平</a:t>
            </a:r>
            <a:endParaRPr lang="en-US" altLang="zh-CN" dirty="0"/>
          </a:p>
          <a:p>
            <a:pPr lvl="1"/>
            <a:r>
              <a:rPr lang="zh-CN" altLang="en-US" dirty="0"/>
              <a:t>生产组织水平</a:t>
            </a:r>
            <a:endParaRPr lang="en-US" altLang="zh-CN" dirty="0"/>
          </a:p>
          <a:p>
            <a:endParaRPr lang="en-US" altLang="zh-CN" dirty="0"/>
          </a:p>
          <a:p>
            <a:r>
              <a:rPr lang="zh-CN" altLang="en-US" dirty="0"/>
              <a:t>生产函数概括：</a:t>
            </a:r>
            <a:r>
              <a:rPr lang="en-US" altLang="zh-CN" i="1" dirty="0"/>
              <a:t>Y=AF(K,L)</a:t>
            </a:r>
          </a:p>
        </p:txBody>
      </p:sp>
      <p:sp>
        <p:nvSpPr>
          <p:cNvPr id="4" name="灯片编号占位符 3">
            <a:extLst>
              <a:ext uri="{FF2B5EF4-FFF2-40B4-BE49-F238E27FC236}">
                <a16:creationId xmlns:a16="http://schemas.microsoft.com/office/drawing/2014/main" id="{5E65C061-3409-4BFD-AA34-759F48EDD4C3}"/>
              </a:ext>
            </a:extLst>
          </p:cNvPr>
          <p:cNvSpPr>
            <a:spLocks noGrp="1"/>
          </p:cNvSpPr>
          <p:nvPr>
            <p:ph type="sldNum" sz="quarter" idx="12"/>
          </p:nvPr>
        </p:nvSpPr>
        <p:spPr/>
        <p:txBody>
          <a:bodyPr/>
          <a:lstStyle/>
          <a:p>
            <a:pPr>
              <a:defRPr/>
            </a:pPr>
            <a:fld id="{DF4C29A2-310B-4614-9E82-82EDFD340A49}" type="slidenum">
              <a:rPr lang="zh-CN" altLang="en-US" smtClean="0"/>
              <a:pPr>
                <a:defRPr/>
              </a:pPr>
              <a:t>25</a:t>
            </a:fld>
            <a:endParaRPr lang="zh-CN" altLang="en-US"/>
          </a:p>
        </p:txBody>
      </p:sp>
    </p:spTree>
    <p:extLst>
      <p:ext uri="{BB962C8B-B14F-4D97-AF65-F5344CB8AC3E}">
        <p14:creationId xmlns:p14="http://schemas.microsoft.com/office/powerpoint/2010/main" val="315396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5B65D-6476-46E3-B408-17299C292FE5}"/>
              </a:ext>
            </a:extLst>
          </p:cNvPr>
          <p:cNvSpPr>
            <a:spLocks noGrp="1"/>
          </p:cNvSpPr>
          <p:nvPr>
            <p:ph type="title"/>
          </p:nvPr>
        </p:nvSpPr>
        <p:spPr/>
        <p:txBody>
          <a:bodyPr/>
          <a:lstStyle/>
          <a:p>
            <a:r>
              <a:rPr lang="zh-CN" altLang="en-US" dirty="0"/>
              <a:t>中国的资本与劳动两个投入要素中，资本的增速远远高于劳动</a:t>
            </a:r>
          </a:p>
        </p:txBody>
      </p:sp>
      <p:sp>
        <p:nvSpPr>
          <p:cNvPr id="4" name="灯片编号占位符 3">
            <a:extLst>
              <a:ext uri="{FF2B5EF4-FFF2-40B4-BE49-F238E27FC236}">
                <a16:creationId xmlns:a16="http://schemas.microsoft.com/office/drawing/2014/main" id="{9AECFA52-BCE8-42C3-8C8C-3157DD2D8AD1}"/>
              </a:ext>
            </a:extLst>
          </p:cNvPr>
          <p:cNvSpPr>
            <a:spLocks noGrp="1"/>
          </p:cNvSpPr>
          <p:nvPr>
            <p:ph type="sldNum" sz="quarter" idx="12"/>
          </p:nvPr>
        </p:nvSpPr>
        <p:spPr/>
        <p:txBody>
          <a:bodyPr/>
          <a:lstStyle/>
          <a:p>
            <a:pPr>
              <a:defRPr/>
            </a:pPr>
            <a:fld id="{DF4C29A2-310B-4614-9E82-82EDFD340A49}" type="slidenum">
              <a:rPr lang="zh-CN" altLang="en-US" smtClean="0"/>
              <a:pPr>
                <a:defRPr/>
              </a:pPr>
              <a:t>26</a:t>
            </a:fld>
            <a:endParaRPr lang="zh-CN" altLang="en-US"/>
          </a:p>
        </p:txBody>
      </p:sp>
      <p:sp>
        <p:nvSpPr>
          <p:cNvPr id="5" name="Text Box 4">
            <a:extLst>
              <a:ext uri="{FF2B5EF4-FFF2-40B4-BE49-F238E27FC236}">
                <a16:creationId xmlns:a16="http://schemas.microsoft.com/office/drawing/2014/main" id="{2A08E6F5-55C0-443D-8C3B-A4B6659B6905}"/>
              </a:ext>
            </a:extLst>
          </p:cNvPr>
          <p:cNvSpPr txBox="1">
            <a:spLocks noChangeArrowheads="1"/>
          </p:cNvSpPr>
          <p:nvPr/>
        </p:nvSpPr>
        <p:spPr bwMode="ltGray">
          <a:xfrm>
            <a:off x="827584" y="6203951"/>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CEIC</a:t>
            </a:r>
            <a:endParaRPr lang="zh-CN" altLang="en-GB" sz="1000" dirty="0">
              <a:latin typeface="Frutiger 45 Light" pitchFamily="34" charset="0"/>
            </a:endParaRPr>
          </a:p>
        </p:txBody>
      </p:sp>
      <p:pic>
        <p:nvPicPr>
          <p:cNvPr id="7" name="图片 6">
            <a:extLst>
              <a:ext uri="{FF2B5EF4-FFF2-40B4-BE49-F238E27FC236}">
                <a16:creationId xmlns:a16="http://schemas.microsoft.com/office/drawing/2014/main" id="{D1CE2509-CCD3-4001-8E0E-33008FEDD480}"/>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608335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74177-F591-4C17-8514-4C27A495535B}"/>
              </a:ext>
            </a:extLst>
          </p:cNvPr>
          <p:cNvSpPr>
            <a:spLocks noGrp="1"/>
          </p:cNvSpPr>
          <p:nvPr>
            <p:ph type="title"/>
          </p:nvPr>
        </p:nvSpPr>
        <p:spPr/>
        <p:txBody>
          <a:bodyPr/>
          <a:lstStyle/>
          <a:p>
            <a:r>
              <a:rPr lang="zh-CN" altLang="en-US" dirty="0"/>
              <a:t>资本的边际回报递减</a:t>
            </a:r>
          </a:p>
        </p:txBody>
      </p:sp>
      <p:sp>
        <p:nvSpPr>
          <p:cNvPr id="4" name="灯片编号占位符 3">
            <a:extLst>
              <a:ext uri="{FF2B5EF4-FFF2-40B4-BE49-F238E27FC236}">
                <a16:creationId xmlns:a16="http://schemas.microsoft.com/office/drawing/2014/main" id="{D606607A-35F8-4E8F-A7A0-E512B1A853F4}"/>
              </a:ext>
            </a:extLst>
          </p:cNvPr>
          <p:cNvSpPr>
            <a:spLocks noGrp="1"/>
          </p:cNvSpPr>
          <p:nvPr>
            <p:ph type="sldNum" sz="quarter" idx="12"/>
          </p:nvPr>
        </p:nvSpPr>
        <p:spPr/>
        <p:txBody>
          <a:bodyPr/>
          <a:lstStyle/>
          <a:p>
            <a:pPr>
              <a:defRPr/>
            </a:pPr>
            <a:fld id="{DF4C29A2-310B-4614-9E82-82EDFD340A49}" type="slidenum">
              <a:rPr lang="zh-CN" altLang="en-US" smtClean="0"/>
              <a:pPr>
                <a:defRPr/>
              </a:pPr>
              <a:t>27</a:t>
            </a:fld>
            <a:endParaRPr lang="zh-CN" altLang="en-US"/>
          </a:p>
        </p:txBody>
      </p:sp>
      <p:pic>
        <p:nvPicPr>
          <p:cNvPr id="6" name="图片 5">
            <a:extLst>
              <a:ext uri="{FF2B5EF4-FFF2-40B4-BE49-F238E27FC236}">
                <a16:creationId xmlns:a16="http://schemas.microsoft.com/office/drawing/2014/main" id="{3F4183FF-A4C2-44BD-8925-FB317EDD02D3}"/>
              </a:ext>
            </a:extLst>
          </p:cNvPr>
          <p:cNvPicPr>
            <a:picLocks noChangeAspect="1"/>
          </p:cNvPicPr>
          <p:nvPr/>
        </p:nvPicPr>
        <p:blipFill>
          <a:blip r:embed="rId2"/>
          <a:stretch>
            <a:fillRect/>
          </a:stretch>
        </p:blipFill>
        <p:spPr>
          <a:xfrm>
            <a:off x="1875875" y="1484784"/>
            <a:ext cx="5863737" cy="4717505"/>
          </a:xfrm>
          <a:prstGeom prst="rect">
            <a:avLst/>
          </a:prstGeom>
        </p:spPr>
      </p:pic>
    </p:spTree>
    <p:extLst>
      <p:ext uri="{BB962C8B-B14F-4D97-AF65-F5344CB8AC3E}">
        <p14:creationId xmlns:p14="http://schemas.microsoft.com/office/powerpoint/2010/main" val="3385301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74177-F591-4C17-8514-4C27A495535B}"/>
              </a:ext>
            </a:extLst>
          </p:cNvPr>
          <p:cNvSpPr>
            <a:spLocks noGrp="1"/>
          </p:cNvSpPr>
          <p:nvPr>
            <p:ph type="title"/>
          </p:nvPr>
        </p:nvSpPr>
        <p:spPr/>
        <p:txBody>
          <a:bodyPr/>
          <a:lstStyle/>
          <a:p>
            <a:r>
              <a:rPr lang="zh-CN" altLang="en-US" dirty="0"/>
              <a:t>在没有技术进步的情况下，人均资本存量将收敛至停滞状态</a:t>
            </a:r>
            <a:r>
              <a:rPr lang="en-US" altLang="zh-CN" dirty="0"/>
              <a:t>——</a:t>
            </a:r>
            <a:r>
              <a:rPr lang="zh-CN" altLang="en-US" dirty="0"/>
              <a:t>对长期经济增长而言，重要的是技术</a:t>
            </a:r>
          </a:p>
        </p:txBody>
      </p:sp>
      <p:sp>
        <p:nvSpPr>
          <p:cNvPr id="4" name="灯片编号占位符 3">
            <a:extLst>
              <a:ext uri="{FF2B5EF4-FFF2-40B4-BE49-F238E27FC236}">
                <a16:creationId xmlns:a16="http://schemas.microsoft.com/office/drawing/2014/main" id="{D606607A-35F8-4E8F-A7A0-E512B1A853F4}"/>
              </a:ext>
            </a:extLst>
          </p:cNvPr>
          <p:cNvSpPr>
            <a:spLocks noGrp="1"/>
          </p:cNvSpPr>
          <p:nvPr>
            <p:ph type="sldNum" sz="quarter" idx="12"/>
          </p:nvPr>
        </p:nvSpPr>
        <p:spPr/>
        <p:txBody>
          <a:bodyPr/>
          <a:lstStyle/>
          <a:p>
            <a:pPr>
              <a:defRPr/>
            </a:pPr>
            <a:fld id="{DF4C29A2-310B-4614-9E82-82EDFD340A49}" type="slidenum">
              <a:rPr lang="zh-CN" altLang="en-US" smtClean="0"/>
              <a:pPr>
                <a:defRPr/>
              </a:pPr>
              <a:t>28</a:t>
            </a:fld>
            <a:endParaRPr lang="zh-CN" altLang="en-US"/>
          </a:p>
        </p:txBody>
      </p:sp>
      <p:pic>
        <p:nvPicPr>
          <p:cNvPr id="5" name="图片 4">
            <a:extLst>
              <a:ext uri="{FF2B5EF4-FFF2-40B4-BE49-F238E27FC236}">
                <a16:creationId xmlns:a16="http://schemas.microsoft.com/office/drawing/2014/main" id="{66866267-C68A-4384-A8C4-A65074B34393}"/>
              </a:ext>
            </a:extLst>
          </p:cNvPr>
          <p:cNvPicPr>
            <a:picLocks noChangeAspect="1"/>
          </p:cNvPicPr>
          <p:nvPr/>
        </p:nvPicPr>
        <p:blipFill>
          <a:blip r:embed="rId2"/>
          <a:stretch>
            <a:fillRect/>
          </a:stretch>
        </p:blipFill>
        <p:spPr>
          <a:xfrm>
            <a:off x="1537477" y="1505038"/>
            <a:ext cx="6490907" cy="4660266"/>
          </a:xfrm>
          <a:prstGeom prst="rect">
            <a:avLst/>
          </a:prstGeom>
        </p:spPr>
      </p:pic>
    </p:spTree>
    <p:extLst>
      <p:ext uri="{BB962C8B-B14F-4D97-AF65-F5344CB8AC3E}">
        <p14:creationId xmlns:p14="http://schemas.microsoft.com/office/powerpoint/2010/main" val="1630746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中国经济增长的增长计量分解：技术贡献的下降是次贷危机后中国经济增长减速的主要原因</a:t>
            </a:r>
          </a:p>
        </p:txBody>
      </p:sp>
      <p:sp>
        <p:nvSpPr>
          <p:cNvPr id="5" name="灯片编号占位符 4"/>
          <p:cNvSpPr>
            <a:spLocks noGrp="1"/>
          </p:cNvSpPr>
          <p:nvPr>
            <p:ph type="sldNum" sz="quarter" idx="12"/>
          </p:nvPr>
        </p:nvSpPr>
        <p:spPr/>
        <p:txBody>
          <a:bodyPr/>
          <a:lstStyle/>
          <a:p>
            <a:pPr>
              <a:defRPr/>
            </a:pPr>
            <a:fld id="{5B8E48A5-2352-47BA-A112-0FE5146B45C2}" type="slidenum">
              <a:rPr lang="zh-CN" altLang="en-US" smtClean="0"/>
              <a:pPr>
                <a:defRPr/>
              </a:pPr>
              <a:t>29</a:t>
            </a:fld>
            <a:endParaRPr lang="zh-CN" altLang="en-US"/>
          </a:p>
        </p:txBody>
      </p:sp>
      <p:pic>
        <p:nvPicPr>
          <p:cNvPr id="3" name="图片 2">
            <a:extLst>
              <a:ext uri="{FF2B5EF4-FFF2-40B4-BE49-F238E27FC236}">
                <a16:creationId xmlns:a16="http://schemas.microsoft.com/office/drawing/2014/main" id="{E48365E0-2211-4B43-9085-455FF899D0A2}"/>
              </a:ext>
            </a:extLst>
          </p:cNvPr>
          <p:cNvPicPr>
            <a:picLocks noChangeAspect="1"/>
          </p:cNvPicPr>
          <p:nvPr/>
        </p:nvPicPr>
        <p:blipFill>
          <a:blip r:embed="rId2"/>
          <a:stretch>
            <a:fillRect/>
          </a:stretch>
        </p:blipFill>
        <p:spPr>
          <a:xfrm>
            <a:off x="1010933" y="1844824"/>
            <a:ext cx="7675867" cy="3964908"/>
          </a:xfrm>
          <a:prstGeom prst="rect">
            <a:avLst/>
          </a:prstGeom>
        </p:spPr>
      </p:pic>
      <p:sp>
        <p:nvSpPr>
          <p:cNvPr id="7" name="矩形: 圆角 6">
            <a:extLst>
              <a:ext uri="{FF2B5EF4-FFF2-40B4-BE49-F238E27FC236}">
                <a16:creationId xmlns:a16="http://schemas.microsoft.com/office/drawing/2014/main" id="{057C2357-06CD-4378-9E10-9A4603351ABC}"/>
              </a:ext>
            </a:extLst>
          </p:cNvPr>
          <p:cNvSpPr/>
          <p:nvPr/>
        </p:nvSpPr>
        <p:spPr>
          <a:xfrm>
            <a:off x="7056890" y="3933056"/>
            <a:ext cx="1629909" cy="360040"/>
          </a:xfrm>
          <a:prstGeom prst="roundRect">
            <a:avLst/>
          </a:prstGeom>
          <a:noFill/>
          <a:ln w="19050">
            <a:solidFill>
              <a:srgbClr val="A700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D0D9533B-DD02-4FB1-8B30-563F05C4FC95}"/>
              </a:ext>
            </a:extLst>
          </p:cNvPr>
          <p:cNvSpPr/>
          <p:nvPr/>
        </p:nvSpPr>
        <p:spPr>
          <a:xfrm>
            <a:off x="7056890" y="5145497"/>
            <a:ext cx="1629909" cy="360040"/>
          </a:xfrm>
          <a:prstGeom prst="roundRect">
            <a:avLst/>
          </a:prstGeom>
          <a:noFill/>
          <a:ln w="19050">
            <a:solidFill>
              <a:srgbClr val="A7001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614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64018-6C2A-438D-BE12-A239372101D1}"/>
              </a:ext>
            </a:extLst>
          </p:cNvPr>
          <p:cNvSpPr>
            <a:spLocks noGrp="1"/>
          </p:cNvSpPr>
          <p:nvPr>
            <p:ph type="title"/>
          </p:nvPr>
        </p:nvSpPr>
        <p:spPr/>
        <p:txBody>
          <a:bodyPr/>
          <a:lstStyle/>
          <a:p>
            <a:r>
              <a:rPr lang="zh-CN" altLang="en-US" dirty="0"/>
              <a:t>一个国家的财富从何而来？</a:t>
            </a:r>
          </a:p>
        </p:txBody>
      </p:sp>
      <p:sp>
        <p:nvSpPr>
          <p:cNvPr id="3" name="内容占位符 2">
            <a:extLst>
              <a:ext uri="{FF2B5EF4-FFF2-40B4-BE49-F238E27FC236}">
                <a16:creationId xmlns:a16="http://schemas.microsoft.com/office/drawing/2014/main" id="{6B9692D6-82FE-42C6-B2F8-7A91CEBD7CD1}"/>
              </a:ext>
            </a:extLst>
          </p:cNvPr>
          <p:cNvSpPr>
            <a:spLocks noGrp="1"/>
          </p:cNvSpPr>
          <p:nvPr>
            <p:ph idx="1"/>
          </p:nvPr>
        </p:nvSpPr>
        <p:spPr/>
        <p:txBody>
          <a:bodyPr/>
          <a:lstStyle/>
          <a:p>
            <a:endParaRPr lang="en-US" altLang="zh-CN" dirty="0"/>
          </a:p>
          <a:p>
            <a:r>
              <a:rPr lang="zh-CN" altLang="en-US" dirty="0"/>
              <a:t>什么是国民财富？</a:t>
            </a:r>
            <a:endParaRPr lang="en-US" altLang="zh-CN" dirty="0"/>
          </a:p>
          <a:p>
            <a:r>
              <a:rPr lang="zh-CN" altLang="en-US" dirty="0"/>
              <a:t>国民财富怎样衡量（如何统计）？</a:t>
            </a:r>
            <a:endParaRPr lang="en-US" altLang="zh-CN" dirty="0"/>
          </a:p>
          <a:p>
            <a:r>
              <a:rPr lang="zh-CN" altLang="en-US" dirty="0"/>
              <a:t>国民财富从何而来？</a:t>
            </a:r>
            <a:endParaRPr lang="en-US" altLang="zh-CN" dirty="0"/>
          </a:p>
          <a:p>
            <a:r>
              <a:rPr lang="zh-CN" altLang="en-US" dirty="0"/>
              <a:t>国民财富如何增加？</a:t>
            </a:r>
            <a:endParaRPr lang="en-US" altLang="zh-CN" dirty="0"/>
          </a:p>
          <a:p>
            <a:endParaRPr lang="en-US" altLang="zh-CN" dirty="0"/>
          </a:p>
          <a:p>
            <a:r>
              <a:rPr lang="zh-CN" altLang="en-US" dirty="0"/>
              <a:t>我们为什么关心国民财富？</a:t>
            </a:r>
          </a:p>
        </p:txBody>
      </p:sp>
      <p:sp>
        <p:nvSpPr>
          <p:cNvPr id="4" name="灯片编号占位符 3">
            <a:extLst>
              <a:ext uri="{FF2B5EF4-FFF2-40B4-BE49-F238E27FC236}">
                <a16:creationId xmlns:a16="http://schemas.microsoft.com/office/drawing/2014/main" id="{E113916F-A94D-4DCC-9EAB-4246CCD24615}"/>
              </a:ext>
            </a:extLst>
          </p:cNvPr>
          <p:cNvSpPr>
            <a:spLocks noGrp="1"/>
          </p:cNvSpPr>
          <p:nvPr>
            <p:ph type="sldNum" sz="quarter" idx="12"/>
          </p:nvPr>
        </p:nvSpPr>
        <p:spPr/>
        <p:txBody>
          <a:bodyPr/>
          <a:lstStyle/>
          <a:p>
            <a:pPr>
              <a:defRPr/>
            </a:pPr>
            <a:fld id="{DF4C29A2-310B-4614-9E82-82EDFD340A49}" type="slidenum">
              <a:rPr lang="zh-CN" altLang="en-US" smtClean="0"/>
              <a:pPr>
                <a:defRPr/>
              </a:pPr>
              <a:t>3</a:t>
            </a:fld>
            <a:endParaRPr lang="zh-CN" altLang="en-US"/>
          </a:p>
        </p:txBody>
      </p:sp>
    </p:spTree>
    <p:extLst>
      <p:ext uri="{BB962C8B-B14F-4D97-AF65-F5344CB8AC3E}">
        <p14:creationId xmlns:p14="http://schemas.microsoft.com/office/powerpoint/2010/main" val="330757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928688" y="0"/>
            <a:ext cx="7758112" cy="928688"/>
          </a:xfrm>
        </p:spPr>
        <p:txBody>
          <a:bodyPr/>
          <a:lstStyle/>
          <a:p>
            <a:r>
              <a:rPr lang="zh-CN" altLang="en-US" dirty="0"/>
              <a:t>中国的劳动年龄人口数正在减少</a:t>
            </a:r>
          </a:p>
        </p:txBody>
      </p:sp>
      <p:sp>
        <p:nvSpPr>
          <p:cNvPr id="4" name="灯片编号占位符 3"/>
          <p:cNvSpPr>
            <a:spLocks noGrp="1"/>
          </p:cNvSpPr>
          <p:nvPr>
            <p:ph type="sldNum" sz="quarter" idx="12"/>
          </p:nvPr>
        </p:nvSpPr>
        <p:spPr/>
        <p:txBody>
          <a:bodyPr/>
          <a:lstStyle/>
          <a:p>
            <a:pPr>
              <a:defRPr/>
            </a:pPr>
            <a:fld id="{56DE445D-538B-4B36-B97B-799D81D6965B}" type="slidenum">
              <a:rPr lang="zh-CN" altLang="en-US" smtClean="0"/>
              <a:pPr>
                <a:defRPr/>
              </a:pPr>
              <a:t>30</a:t>
            </a:fld>
            <a:endParaRPr lang="zh-CN" altLang="en-US"/>
          </a:p>
        </p:txBody>
      </p:sp>
      <p:sp>
        <p:nvSpPr>
          <p:cNvPr id="10"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GB" altLang="zh-CN" sz="1000" dirty="0">
                <a:latin typeface="Frutiger 45 Light" pitchFamily="34" charset="0"/>
              </a:rPr>
              <a:t>UNPD</a:t>
            </a:r>
            <a:endParaRPr lang="zh-CN" altLang="en-GB" sz="1000" dirty="0">
              <a:latin typeface="Frutiger 45 Light" pitchFamily="34" charset="0"/>
            </a:endParaRPr>
          </a:p>
        </p:txBody>
      </p:sp>
      <p:pic>
        <p:nvPicPr>
          <p:cNvPr id="2" name="图片 1">
            <a:extLst>
              <a:ext uri="{FF2B5EF4-FFF2-40B4-BE49-F238E27FC236}">
                <a16:creationId xmlns:a16="http://schemas.microsoft.com/office/drawing/2014/main" id="{E309C4C0-32BF-4510-B46E-E87EBF2FCD06}"/>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3746303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被过度夸大的“人口红利”影响：</a:t>
            </a:r>
            <a:br>
              <a:rPr lang="en-US" altLang="zh-CN" dirty="0"/>
            </a:br>
            <a:r>
              <a:rPr lang="zh-CN" altLang="en-US" dirty="0"/>
              <a:t>但人口老龄化对</a:t>
            </a:r>
            <a:r>
              <a:rPr lang="en-US" altLang="zh-CN" dirty="0"/>
              <a:t>GDP</a:t>
            </a:r>
            <a:r>
              <a:rPr lang="zh-CN" altLang="en-US" dirty="0"/>
              <a:t>增速的影响非常微弱</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31</a:t>
            </a:fld>
            <a:endParaRPr lang="zh-CN" altLang="en-US"/>
          </a:p>
        </p:txBody>
      </p:sp>
      <p:sp>
        <p:nvSpPr>
          <p:cNvPr id="6" name="Text Box 4"/>
          <p:cNvSpPr txBox="1">
            <a:spLocks noChangeArrowheads="1"/>
          </p:cNvSpPr>
          <p:nvPr/>
        </p:nvSpPr>
        <p:spPr bwMode="ltGray">
          <a:xfrm>
            <a:off x="642938" y="6215063"/>
            <a:ext cx="3521075" cy="153987"/>
          </a:xfrm>
          <a:prstGeom prst="rect">
            <a:avLst/>
          </a:prstGeom>
          <a:noFill/>
          <a:ln w="9525">
            <a:noFill/>
            <a:miter lim="800000"/>
            <a:headEnd/>
            <a:tailEnd/>
          </a:ln>
        </p:spPr>
        <p:txBody>
          <a:bodyPr lIns="0" tIns="0" rIns="0" bIns="0">
            <a:spAutoFit/>
          </a:bodyPr>
          <a:lstStyle/>
          <a:p>
            <a:pPr defTabSz="1006475" eaLnBrk="0" hangingPunct="0">
              <a:spcBef>
                <a:spcPct val="50000"/>
              </a:spcBef>
            </a:pPr>
            <a:r>
              <a:rPr lang="zh-CN" altLang="en-US" sz="1000" dirty="0">
                <a:latin typeface="Frutiger 45 Light" pitchFamily="34" charset="0"/>
              </a:rPr>
              <a:t>数据</a:t>
            </a:r>
            <a:r>
              <a:rPr lang="zh-CN" altLang="en-GB" sz="1000" dirty="0">
                <a:latin typeface="Frutiger 45 Light" pitchFamily="34" charset="0"/>
              </a:rPr>
              <a:t>来源：</a:t>
            </a:r>
            <a:r>
              <a:rPr lang="en-US" altLang="zh-CN" sz="1000" dirty="0">
                <a:latin typeface="Frutiger 45 Light" pitchFamily="34" charset="0"/>
              </a:rPr>
              <a:t>UNPD</a:t>
            </a:r>
            <a:endParaRPr lang="zh-CN" altLang="en-GB" sz="1000" dirty="0">
              <a:latin typeface="Frutiger 45 Light" pitchFamily="34" charset="0"/>
            </a:endParaRPr>
          </a:p>
        </p:txBody>
      </p:sp>
      <p:pic>
        <p:nvPicPr>
          <p:cNvPr id="3" name="图片 2">
            <a:extLst>
              <a:ext uri="{FF2B5EF4-FFF2-40B4-BE49-F238E27FC236}">
                <a16:creationId xmlns:a16="http://schemas.microsoft.com/office/drawing/2014/main" id="{712C3B3A-601A-4F0B-98B9-5A18FA22EBF5}"/>
              </a:ext>
            </a:extLst>
          </p:cNvPr>
          <p:cNvPicPr>
            <a:picLocks noChangeAspect="1"/>
          </p:cNvPicPr>
          <p:nvPr/>
        </p:nvPicPr>
        <p:blipFill>
          <a:blip r:embed="rId2"/>
          <a:stretch>
            <a:fillRect/>
          </a:stretch>
        </p:blipFill>
        <p:spPr>
          <a:xfrm>
            <a:off x="1651000" y="1447800"/>
            <a:ext cx="6310225" cy="4318000"/>
          </a:xfrm>
          <a:prstGeom prst="rect">
            <a:avLst/>
          </a:prstGeom>
        </p:spPr>
      </p:pic>
    </p:spTree>
    <p:extLst>
      <p:ext uri="{BB962C8B-B14F-4D97-AF65-F5344CB8AC3E}">
        <p14:creationId xmlns:p14="http://schemas.microsoft.com/office/powerpoint/2010/main" val="2589892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dirty="0">
                <a:latin typeface="黑体" pitchFamily="49" charset="-122"/>
              </a:rPr>
              <a:t>授课教师简介</a:t>
            </a:r>
          </a:p>
        </p:txBody>
      </p:sp>
      <p:sp>
        <p:nvSpPr>
          <p:cNvPr id="4" name="灯片编号占位符 3"/>
          <p:cNvSpPr>
            <a:spLocks noGrp="1"/>
          </p:cNvSpPr>
          <p:nvPr>
            <p:ph type="sldNum" sz="quarter" idx="12"/>
          </p:nvPr>
        </p:nvSpPr>
        <p:spPr/>
        <p:txBody>
          <a:bodyPr/>
          <a:lstStyle/>
          <a:p>
            <a:pPr>
              <a:defRPr/>
            </a:pPr>
            <a:fld id="{660BCF95-41CF-4F55-A555-D9F561E0A9BD}" type="slidenum">
              <a:rPr lang="zh-CN" altLang="en-US" smtClean="0"/>
              <a:pPr>
                <a:defRPr/>
              </a:pPr>
              <a:t>32</a:t>
            </a:fld>
            <a:endParaRPr lang="zh-CN" altLang="en-US"/>
          </a:p>
        </p:txBody>
      </p:sp>
      <p:sp>
        <p:nvSpPr>
          <p:cNvPr id="64516" name="TextBox 5"/>
          <p:cNvSpPr txBox="1">
            <a:spLocks noChangeArrowheads="1"/>
          </p:cNvSpPr>
          <p:nvPr/>
        </p:nvSpPr>
        <p:spPr bwMode="auto">
          <a:xfrm>
            <a:off x="3348038" y="2205038"/>
            <a:ext cx="3000375" cy="830262"/>
          </a:xfrm>
          <a:prstGeom prst="rect">
            <a:avLst/>
          </a:prstGeom>
          <a:noFill/>
          <a:ln w="9525">
            <a:noFill/>
            <a:miter lim="800000"/>
            <a:headEnd/>
            <a:tailEnd/>
          </a:ln>
        </p:spPr>
        <p:txBody>
          <a:bodyPr>
            <a:spAutoFit/>
          </a:bodyPr>
          <a:lstStyle/>
          <a:p>
            <a:pPr algn="ctr"/>
            <a:r>
              <a:rPr lang="zh-CN" altLang="en-US" sz="4800" b="1" dirty="0"/>
              <a:t>谢 谢！</a:t>
            </a:r>
          </a:p>
        </p:txBody>
      </p:sp>
      <p:sp>
        <p:nvSpPr>
          <p:cNvPr id="6" name="TextBox 6"/>
          <p:cNvSpPr txBox="1">
            <a:spLocks noChangeArrowheads="1"/>
          </p:cNvSpPr>
          <p:nvPr/>
        </p:nvSpPr>
        <p:spPr bwMode="auto">
          <a:xfrm>
            <a:off x="1042988" y="3645024"/>
            <a:ext cx="7416800" cy="2308324"/>
          </a:xfrm>
          <a:prstGeom prst="rect">
            <a:avLst/>
          </a:prstGeom>
          <a:noFill/>
          <a:ln w="9525">
            <a:noFill/>
            <a:miter lim="800000"/>
            <a:headEnd/>
            <a:tailEnd/>
          </a:ln>
        </p:spPr>
        <p:txBody>
          <a:bodyPr>
            <a:spAutoFit/>
          </a:bodyPr>
          <a:lstStyle/>
          <a:p>
            <a:r>
              <a:rPr lang="zh-CN" altLang="en-US" dirty="0"/>
              <a:t>徐高博士是中银国际证券总裁助理兼首席经济学家，北京大学国家发展研究院兼职研究员。他目前还是中国首席经济学家论坛理事，中国证券业协会证券分析师、投资顾问与首席经济学家委员会委员。之前，徐高曾历任光证资管首席经济学家、光大证券首席经济学家、瑞银证券高级经济学家、世界银行经济学家、国际货币基金组织兼职经济学家等职。徐高毕业于北京大学国家发展研究院（原中国经济研究中心），获经济学博士学位。徐高出版了</a:t>
            </a:r>
            <a:r>
              <a:rPr lang="en-US" altLang="zh-CN" dirty="0"/>
              <a:t>《</a:t>
            </a:r>
            <a:r>
              <a:rPr lang="zh-CN" altLang="en-US" dirty="0"/>
              <a:t>宏观经济学二十五讲：中国视角</a:t>
            </a:r>
            <a:r>
              <a:rPr lang="en-US" altLang="zh-CN" dirty="0"/>
              <a:t>》</a:t>
            </a:r>
            <a:r>
              <a:rPr lang="zh-CN" altLang="en-US" dirty="0"/>
              <a:t>和</a:t>
            </a:r>
            <a:r>
              <a:rPr lang="en-US" altLang="zh-CN" dirty="0"/>
              <a:t>《</a:t>
            </a:r>
            <a:r>
              <a:rPr lang="zh-CN" altLang="en-US" dirty="0"/>
              <a:t>金融经济学二十五讲</a:t>
            </a:r>
            <a:r>
              <a:rPr lang="en-US" altLang="zh-CN" dirty="0"/>
              <a:t>》</a:t>
            </a:r>
            <a:r>
              <a:rPr lang="zh-CN" altLang="en-US" dirty="0"/>
              <a:t>两本畅销的经济学教科书。</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8D9BB-B6AF-4504-9A2A-B90C4A6CFB8C}"/>
              </a:ext>
            </a:extLst>
          </p:cNvPr>
          <p:cNvSpPr>
            <a:spLocks noGrp="1"/>
          </p:cNvSpPr>
          <p:nvPr>
            <p:ph type="title"/>
          </p:nvPr>
        </p:nvSpPr>
        <p:spPr/>
        <p:txBody>
          <a:bodyPr/>
          <a:lstStyle/>
          <a:p>
            <a:r>
              <a:rPr lang="zh-CN" altLang="en-US" dirty="0"/>
              <a:t>什么是国民财富？</a:t>
            </a:r>
          </a:p>
        </p:txBody>
      </p:sp>
      <p:sp>
        <p:nvSpPr>
          <p:cNvPr id="3" name="内容占位符 2">
            <a:extLst>
              <a:ext uri="{FF2B5EF4-FFF2-40B4-BE49-F238E27FC236}">
                <a16:creationId xmlns:a16="http://schemas.microsoft.com/office/drawing/2014/main" id="{34CB2E32-96D8-4157-B8D9-B86F348E67DD}"/>
              </a:ext>
            </a:extLst>
          </p:cNvPr>
          <p:cNvSpPr>
            <a:spLocks noGrp="1"/>
          </p:cNvSpPr>
          <p:nvPr>
            <p:ph idx="1"/>
          </p:nvPr>
        </p:nvSpPr>
        <p:spPr/>
        <p:txBody>
          <a:bodyPr/>
          <a:lstStyle/>
          <a:p>
            <a:pPr marL="57150" indent="0">
              <a:buNone/>
            </a:pPr>
            <a:endParaRPr lang="en-US" altLang="zh-CN" dirty="0"/>
          </a:p>
          <a:p>
            <a:pPr marL="57150" indent="0">
              <a:buNone/>
            </a:pPr>
            <a:r>
              <a:rPr lang="zh-CN" altLang="en-US" dirty="0"/>
              <a:t>“</a:t>
            </a:r>
            <a:r>
              <a:rPr lang="zh-CN" altLang="en-US" dirty="0">
                <a:latin typeface="楷体" panose="02010609060101010101" pitchFamily="49" charset="-122"/>
                <a:ea typeface="楷体" panose="02010609060101010101" pitchFamily="49" charset="-122"/>
              </a:rPr>
              <a:t>在他们（鞑靼人）看来，财富由牲畜构成，这就像在西班牙人看来，财富由金银构成一样。</a:t>
            </a:r>
            <a:r>
              <a:rPr lang="zh-CN" altLang="en-US" dirty="0"/>
              <a:t>”</a:t>
            </a:r>
            <a:endParaRPr lang="en-US" altLang="zh-CN" dirty="0"/>
          </a:p>
          <a:p>
            <a:pPr marL="457200" lvl="1" indent="0">
              <a:buNone/>
            </a:pPr>
            <a:r>
              <a:rPr lang="en-US" altLang="zh-CN" dirty="0"/>
              <a:t>		——</a:t>
            </a:r>
            <a:r>
              <a:rPr lang="zh-CN" altLang="en-US" dirty="0"/>
              <a:t>亚当</a:t>
            </a:r>
            <a:r>
              <a:rPr lang="en-US" altLang="zh-CN" dirty="0"/>
              <a:t>•</a:t>
            </a:r>
            <a:r>
              <a:rPr lang="zh-CN" altLang="en-US" dirty="0"/>
              <a:t>斯密，</a:t>
            </a:r>
            <a:r>
              <a:rPr lang="en-US" altLang="zh-CN" dirty="0"/>
              <a:t>1776</a:t>
            </a:r>
            <a:r>
              <a:rPr lang="zh-CN" altLang="en-US" dirty="0"/>
              <a:t>年，</a:t>
            </a:r>
            <a:r>
              <a:rPr lang="en-US" altLang="zh-CN" dirty="0"/>
              <a:t>《</a:t>
            </a:r>
            <a:r>
              <a:rPr lang="zh-CN" altLang="en-US" dirty="0"/>
              <a:t>国民财富的性质和原因的研究</a:t>
            </a:r>
            <a:r>
              <a:rPr lang="en-US" altLang="zh-CN" dirty="0"/>
              <a:t>》</a:t>
            </a:r>
          </a:p>
          <a:p>
            <a:endParaRPr lang="en-US" altLang="zh-CN" dirty="0"/>
          </a:p>
          <a:p>
            <a:r>
              <a:rPr lang="zh-CN" altLang="en-US" dirty="0"/>
              <a:t>为人所需要、对人有用的就是国民财富吗？</a:t>
            </a:r>
            <a:endParaRPr lang="en-US" altLang="zh-CN" dirty="0"/>
          </a:p>
          <a:p>
            <a:r>
              <a:rPr lang="zh-CN" altLang="en-US" dirty="0"/>
              <a:t>什么样有用的东西是国民财富，什么样有用的东西不是国民财富？</a:t>
            </a:r>
            <a:endParaRPr lang="en-US" altLang="zh-CN" dirty="0"/>
          </a:p>
          <a:p>
            <a:r>
              <a:rPr lang="zh-CN" altLang="en-US" dirty="0"/>
              <a:t>划分的标准是什么？</a:t>
            </a:r>
            <a:endParaRPr lang="en-US" altLang="zh-CN" dirty="0"/>
          </a:p>
          <a:p>
            <a:r>
              <a:rPr lang="zh-CN" altLang="en-US" dirty="0"/>
              <a:t>这个划分的标准又是怎么得出的？</a:t>
            </a:r>
          </a:p>
        </p:txBody>
      </p:sp>
      <p:sp>
        <p:nvSpPr>
          <p:cNvPr id="4" name="灯片编号占位符 3">
            <a:extLst>
              <a:ext uri="{FF2B5EF4-FFF2-40B4-BE49-F238E27FC236}">
                <a16:creationId xmlns:a16="http://schemas.microsoft.com/office/drawing/2014/main" id="{40CDD853-3917-41B7-977E-F8CE9D3772E9}"/>
              </a:ext>
            </a:extLst>
          </p:cNvPr>
          <p:cNvSpPr>
            <a:spLocks noGrp="1"/>
          </p:cNvSpPr>
          <p:nvPr>
            <p:ph type="sldNum" sz="quarter" idx="12"/>
          </p:nvPr>
        </p:nvSpPr>
        <p:spPr/>
        <p:txBody>
          <a:bodyPr/>
          <a:lstStyle/>
          <a:p>
            <a:pPr>
              <a:defRPr/>
            </a:pPr>
            <a:fld id="{DF4C29A2-310B-4614-9E82-82EDFD340A49}" type="slidenum">
              <a:rPr lang="zh-CN" altLang="en-US" smtClean="0"/>
              <a:pPr>
                <a:defRPr/>
              </a:pPr>
              <a:t>4</a:t>
            </a:fld>
            <a:endParaRPr lang="zh-CN" altLang="en-US"/>
          </a:p>
        </p:txBody>
      </p:sp>
    </p:spTree>
    <p:extLst>
      <p:ext uri="{BB962C8B-B14F-4D97-AF65-F5344CB8AC3E}">
        <p14:creationId xmlns:p14="http://schemas.microsoft.com/office/powerpoint/2010/main" val="380253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F011D-9C5D-4D83-86F0-84CBFC2E1C80}"/>
              </a:ext>
            </a:extLst>
          </p:cNvPr>
          <p:cNvSpPr>
            <a:spLocks noGrp="1"/>
          </p:cNvSpPr>
          <p:nvPr>
            <p:ph type="title"/>
          </p:nvPr>
        </p:nvSpPr>
        <p:spPr/>
        <p:txBody>
          <a:bodyPr/>
          <a:lstStyle/>
          <a:p>
            <a:r>
              <a:rPr lang="zh-CN" altLang="en-US" dirty="0"/>
              <a:t>换一个提问的方向：我们为什么关心国民财富？</a:t>
            </a:r>
          </a:p>
        </p:txBody>
      </p:sp>
      <p:sp>
        <p:nvSpPr>
          <p:cNvPr id="3" name="内容占位符 2">
            <a:extLst>
              <a:ext uri="{FF2B5EF4-FFF2-40B4-BE49-F238E27FC236}">
                <a16:creationId xmlns:a16="http://schemas.microsoft.com/office/drawing/2014/main" id="{3DA4A4BB-0112-4D75-9B0E-F3A35FDD5582}"/>
              </a:ext>
            </a:extLst>
          </p:cNvPr>
          <p:cNvSpPr>
            <a:spLocks noGrp="1"/>
          </p:cNvSpPr>
          <p:nvPr>
            <p:ph idx="1"/>
          </p:nvPr>
        </p:nvSpPr>
        <p:spPr/>
        <p:txBody>
          <a:bodyPr/>
          <a:lstStyle/>
          <a:p>
            <a:r>
              <a:rPr lang="zh-CN" altLang="en-US" dirty="0"/>
              <a:t>真正需要关心的是人的</a:t>
            </a:r>
            <a:r>
              <a:rPr lang="zh-CN" altLang="en-US" b="1" dirty="0"/>
              <a:t>效用</a:t>
            </a:r>
            <a:r>
              <a:rPr lang="zh-CN" altLang="en-US" dirty="0"/>
              <a:t>（幸福程度），但效用是主观的心理活动，难以测量</a:t>
            </a:r>
            <a:endParaRPr lang="en-US" altLang="zh-CN" dirty="0"/>
          </a:p>
          <a:p>
            <a:r>
              <a:rPr lang="zh-CN" altLang="en-US" dirty="0"/>
              <a:t>效用来自于人对外部资源的</a:t>
            </a:r>
            <a:r>
              <a:rPr lang="zh-CN" altLang="en-US" b="1" dirty="0"/>
              <a:t>摄入</a:t>
            </a:r>
            <a:endParaRPr lang="en-US" altLang="zh-CN" b="1" dirty="0"/>
          </a:p>
          <a:p>
            <a:r>
              <a:rPr lang="zh-CN" altLang="en-US" dirty="0"/>
              <a:t>摄入的资源既包含自然界的</a:t>
            </a:r>
            <a:r>
              <a:rPr lang="zh-CN" altLang="en-US" b="1" dirty="0"/>
              <a:t>天然物</a:t>
            </a:r>
            <a:r>
              <a:rPr lang="zh-CN" altLang="en-US" dirty="0"/>
              <a:t>（如阳光、空气），也包含人自己生产出来的</a:t>
            </a:r>
            <a:r>
              <a:rPr lang="zh-CN" altLang="en-US" b="1" dirty="0"/>
              <a:t>产出</a:t>
            </a:r>
            <a:r>
              <a:rPr lang="zh-CN" altLang="en-US" dirty="0"/>
              <a:t>（如一碗红烧肉、一首乐曲）</a:t>
            </a:r>
            <a:endParaRPr lang="en-US" altLang="zh-CN" dirty="0"/>
          </a:p>
          <a:p>
            <a:r>
              <a:rPr lang="zh-CN" altLang="en-US" dirty="0"/>
              <a:t>人类对</a:t>
            </a:r>
            <a:r>
              <a:rPr lang="zh-CN" altLang="en-US" b="1" dirty="0"/>
              <a:t>产出</a:t>
            </a:r>
            <a:r>
              <a:rPr lang="zh-CN" altLang="en-US" dirty="0"/>
              <a:t>的摄入可以比较容易地从</a:t>
            </a:r>
            <a:r>
              <a:rPr lang="zh-CN" altLang="en-US" b="1" dirty="0"/>
              <a:t>生产方</a:t>
            </a:r>
            <a:r>
              <a:rPr lang="zh-CN" altLang="en-US" dirty="0"/>
              <a:t>来测量</a:t>
            </a:r>
            <a:endParaRPr lang="en-US" altLang="zh-CN" dirty="0"/>
          </a:p>
          <a:p>
            <a:endParaRPr lang="en-US" altLang="zh-CN" dirty="0"/>
          </a:p>
          <a:p>
            <a:pPr marL="0" indent="0">
              <a:buNone/>
            </a:pPr>
            <a:r>
              <a:rPr lang="zh-CN" altLang="en-US" dirty="0"/>
              <a:t>“</a:t>
            </a:r>
            <a:r>
              <a:rPr lang="zh-CN" altLang="en-US" dirty="0">
                <a:latin typeface="楷体" panose="02010609060101010101" pitchFamily="49" charset="-122"/>
                <a:ea typeface="楷体" panose="02010609060101010101" pitchFamily="49" charset="-122"/>
              </a:rPr>
              <a:t>享用收入是心理的实体，是无法直接衡量的。然而我们可以退回去一步，经由所谓实际收入来间接求得一个近似值。实际工资以及一般的实际收入，是由外部世界中那些最后物质事件所构成。这些物质事件给予我们内部的享受。</a:t>
            </a:r>
            <a:r>
              <a:rPr lang="zh-CN" altLang="en-US" dirty="0"/>
              <a:t>”</a:t>
            </a:r>
            <a:r>
              <a:rPr lang="en-US" altLang="zh-CN" dirty="0"/>
              <a:t>——</a:t>
            </a:r>
            <a:r>
              <a:rPr lang="zh-CN" altLang="en-US" dirty="0"/>
              <a:t>“</a:t>
            </a:r>
            <a:r>
              <a:rPr lang="zh-CN" altLang="en-US" b="1" dirty="0">
                <a:latin typeface="楷体" panose="02010609060101010101" pitchFamily="49" charset="-122"/>
                <a:ea typeface="楷体" panose="02010609060101010101" pitchFamily="49" charset="-122"/>
              </a:rPr>
              <a:t>收入是一连串的事件</a:t>
            </a:r>
            <a:r>
              <a:rPr lang="zh-CN" altLang="en-US" dirty="0"/>
              <a:t>”</a:t>
            </a:r>
            <a:endParaRPr lang="en-US" altLang="zh-CN" dirty="0"/>
          </a:p>
          <a:p>
            <a:pPr marL="457200" lvl="1" indent="0">
              <a:buNone/>
            </a:pPr>
            <a:r>
              <a:rPr lang="en-US" altLang="zh-CN" dirty="0"/>
              <a:t>		——</a:t>
            </a:r>
            <a:r>
              <a:rPr lang="zh-CN" altLang="en-US" dirty="0"/>
              <a:t>艾尔文</a:t>
            </a:r>
            <a:r>
              <a:rPr lang="en-US" altLang="zh-CN" dirty="0"/>
              <a:t>•</a:t>
            </a:r>
            <a:r>
              <a:rPr lang="zh-CN" altLang="en-US" dirty="0"/>
              <a:t>费雪（</a:t>
            </a:r>
            <a:r>
              <a:rPr lang="en-US" altLang="zh-CN" dirty="0"/>
              <a:t>Irving Fisher</a:t>
            </a:r>
            <a:r>
              <a:rPr lang="zh-CN" altLang="en-US" dirty="0"/>
              <a:t>），</a:t>
            </a:r>
            <a:r>
              <a:rPr lang="en-US" altLang="zh-CN" dirty="0"/>
              <a:t>1930</a:t>
            </a:r>
            <a:r>
              <a:rPr lang="zh-CN" altLang="en-US" dirty="0"/>
              <a:t>年，</a:t>
            </a:r>
            <a:r>
              <a:rPr lang="en-US" altLang="zh-CN" dirty="0"/>
              <a:t>《</a:t>
            </a:r>
            <a:r>
              <a:rPr lang="zh-CN" altLang="en-US" dirty="0"/>
              <a:t>利息理论</a:t>
            </a:r>
            <a:r>
              <a:rPr lang="en-US" altLang="zh-CN" dirty="0"/>
              <a:t>》</a:t>
            </a:r>
            <a:endParaRPr lang="zh-CN" altLang="en-US" dirty="0"/>
          </a:p>
        </p:txBody>
      </p:sp>
      <p:sp>
        <p:nvSpPr>
          <p:cNvPr id="4" name="灯片编号占位符 3">
            <a:extLst>
              <a:ext uri="{FF2B5EF4-FFF2-40B4-BE49-F238E27FC236}">
                <a16:creationId xmlns:a16="http://schemas.microsoft.com/office/drawing/2014/main" id="{7761F1DD-E98E-4FB5-84CD-2F920B68ACC8}"/>
              </a:ext>
            </a:extLst>
          </p:cNvPr>
          <p:cNvSpPr>
            <a:spLocks noGrp="1"/>
          </p:cNvSpPr>
          <p:nvPr>
            <p:ph type="sldNum" sz="quarter" idx="12"/>
          </p:nvPr>
        </p:nvSpPr>
        <p:spPr/>
        <p:txBody>
          <a:bodyPr/>
          <a:lstStyle/>
          <a:p>
            <a:pPr>
              <a:defRPr/>
            </a:pPr>
            <a:fld id="{DF4C29A2-310B-4614-9E82-82EDFD340A49}" type="slidenum">
              <a:rPr lang="zh-CN" altLang="en-US" smtClean="0"/>
              <a:pPr>
                <a:defRPr/>
              </a:pPr>
              <a:t>5</a:t>
            </a:fld>
            <a:endParaRPr lang="zh-CN" altLang="en-US"/>
          </a:p>
        </p:txBody>
      </p:sp>
    </p:spTree>
    <p:extLst>
      <p:ext uri="{BB962C8B-B14F-4D97-AF65-F5344CB8AC3E}">
        <p14:creationId xmlns:p14="http://schemas.microsoft.com/office/powerpoint/2010/main" val="11485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35531-BD11-412D-95C6-61CD828FE7DF}"/>
              </a:ext>
            </a:extLst>
          </p:cNvPr>
          <p:cNvSpPr>
            <a:spLocks noGrp="1"/>
          </p:cNvSpPr>
          <p:nvPr>
            <p:ph type="title"/>
          </p:nvPr>
        </p:nvSpPr>
        <p:spPr/>
        <p:txBody>
          <a:bodyPr/>
          <a:lstStyle/>
          <a:p>
            <a:r>
              <a:rPr lang="zh-CN" altLang="en-US" dirty="0"/>
              <a:t>从国民财富到</a:t>
            </a:r>
            <a:r>
              <a:rPr lang="en-US" altLang="zh-CN" dirty="0"/>
              <a:t>GDP</a:t>
            </a:r>
            <a:endParaRPr lang="zh-CN" altLang="en-US" dirty="0"/>
          </a:p>
        </p:txBody>
      </p:sp>
      <p:sp>
        <p:nvSpPr>
          <p:cNvPr id="3" name="内容占位符 2">
            <a:extLst>
              <a:ext uri="{FF2B5EF4-FFF2-40B4-BE49-F238E27FC236}">
                <a16:creationId xmlns:a16="http://schemas.microsoft.com/office/drawing/2014/main" id="{A4E990FC-C4D3-4001-ABE7-8DA424DA0766}"/>
              </a:ext>
            </a:extLst>
          </p:cNvPr>
          <p:cNvSpPr>
            <a:spLocks noGrp="1"/>
          </p:cNvSpPr>
          <p:nvPr>
            <p:ph idx="1"/>
          </p:nvPr>
        </p:nvSpPr>
        <p:spPr>
          <a:xfrm>
            <a:off x="928662" y="1628800"/>
            <a:ext cx="7786687" cy="4443373"/>
          </a:xfrm>
        </p:spPr>
        <p:txBody>
          <a:bodyPr/>
          <a:lstStyle/>
          <a:p>
            <a:r>
              <a:rPr lang="zh-CN" altLang="en-US" dirty="0"/>
              <a:t>国民财富：产出（流量）与能够带来产出的资源（存量）</a:t>
            </a:r>
            <a:endParaRPr lang="en-US" altLang="zh-CN" dirty="0"/>
          </a:p>
          <a:p>
            <a:pPr lvl="1"/>
            <a:r>
              <a:rPr lang="zh-CN" altLang="en-US" dirty="0"/>
              <a:t>作为存量的国民财富定义是模糊的，测量是困难的</a:t>
            </a:r>
            <a:endParaRPr lang="en-US" altLang="zh-CN" dirty="0"/>
          </a:p>
          <a:p>
            <a:pPr lvl="1"/>
            <a:r>
              <a:rPr lang="zh-CN" altLang="en-US" dirty="0"/>
              <a:t>作为流量的国民财富定义是相对清晰的，测量是相对容易的</a:t>
            </a:r>
            <a:endParaRPr lang="en-US" altLang="zh-CN" dirty="0"/>
          </a:p>
          <a:p>
            <a:r>
              <a:rPr lang="zh-CN" altLang="en-US" dirty="0"/>
              <a:t>对国民财富的度量最后只能落实在对产出（流量）的测量上</a:t>
            </a:r>
            <a:endParaRPr lang="en-US" altLang="zh-CN" dirty="0"/>
          </a:p>
          <a:p>
            <a:r>
              <a:rPr lang="zh-CN" altLang="en-US" dirty="0"/>
              <a:t>测量产出的最大困难：如何加总不同产品</a:t>
            </a:r>
            <a:endParaRPr lang="en-US" altLang="zh-CN" dirty="0"/>
          </a:p>
          <a:p>
            <a:pPr lvl="1"/>
            <a:r>
              <a:rPr lang="zh-CN" altLang="en-US" dirty="0"/>
              <a:t>苹果与梨子怎样相加？</a:t>
            </a:r>
            <a:endParaRPr lang="en-US" altLang="zh-CN" dirty="0"/>
          </a:p>
          <a:p>
            <a:pPr lvl="1"/>
            <a:r>
              <a:rPr lang="zh-CN" altLang="en-US" dirty="0"/>
              <a:t>只能以价格作为转换系数来加总不同产品</a:t>
            </a:r>
            <a:endParaRPr lang="en-US" altLang="zh-CN" dirty="0"/>
          </a:p>
          <a:p>
            <a:pPr lvl="1"/>
            <a:r>
              <a:rPr lang="zh-CN" altLang="en-US" dirty="0"/>
              <a:t>价格反映了人对不同商品的评价</a:t>
            </a:r>
            <a:endParaRPr lang="en-US" altLang="zh-CN" dirty="0"/>
          </a:p>
          <a:p>
            <a:pPr lvl="1"/>
            <a:r>
              <a:rPr lang="zh-CN" altLang="en-US" dirty="0"/>
              <a:t>用价格做折算系数计算出的产出量包含了人的主观判断，不是完全客观的指标</a:t>
            </a:r>
            <a:endParaRPr lang="en-US" altLang="zh-CN" dirty="0"/>
          </a:p>
          <a:p>
            <a:r>
              <a:rPr lang="zh-CN" altLang="en-US" dirty="0"/>
              <a:t>用价格计算的产出总量就是</a:t>
            </a:r>
            <a:r>
              <a:rPr lang="en-US" altLang="zh-CN" dirty="0"/>
              <a:t>GDP</a:t>
            </a:r>
            <a:r>
              <a:rPr lang="zh-CN" altLang="en-US" dirty="0"/>
              <a:t>（国内生产总值）</a:t>
            </a:r>
            <a:endParaRPr lang="en-US" altLang="zh-CN" dirty="0"/>
          </a:p>
          <a:p>
            <a:endParaRPr lang="zh-CN" altLang="en-US" dirty="0"/>
          </a:p>
        </p:txBody>
      </p:sp>
      <p:sp>
        <p:nvSpPr>
          <p:cNvPr id="4" name="灯片编号占位符 3">
            <a:extLst>
              <a:ext uri="{FF2B5EF4-FFF2-40B4-BE49-F238E27FC236}">
                <a16:creationId xmlns:a16="http://schemas.microsoft.com/office/drawing/2014/main" id="{D9314C31-FBC1-448E-967B-F3790E34F183}"/>
              </a:ext>
            </a:extLst>
          </p:cNvPr>
          <p:cNvSpPr>
            <a:spLocks noGrp="1"/>
          </p:cNvSpPr>
          <p:nvPr>
            <p:ph type="sldNum" sz="quarter" idx="12"/>
          </p:nvPr>
        </p:nvSpPr>
        <p:spPr/>
        <p:txBody>
          <a:bodyPr/>
          <a:lstStyle/>
          <a:p>
            <a:pPr>
              <a:defRPr/>
            </a:pPr>
            <a:fld id="{DF4C29A2-310B-4614-9E82-82EDFD340A49}" type="slidenum">
              <a:rPr lang="zh-CN" altLang="en-US" smtClean="0"/>
              <a:pPr>
                <a:defRPr/>
              </a:pPr>
              <a:t>6</a:t>
            </a:fld>
            <a:endParaRPr lang="zh-CN" altLang="en-US"/>
          </a:p>
        </p:txBody>
      </p:sp>
    </p:spTree>
    <p:extLst>
      <p:ext uri="{BB962C8B-B14F-4D97-AF65-F5344CB8AC3E}">
        <p14:creationId xmlns:p14="http://schemas.microsoft.com/office/powerpoint/2010/main" val="422752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GDP</a:t>
            </a:r>
            <a:r>
              <a:rPr lang="zh-CN" altLang="en-US" dirty="0"/>
              <a:t>的定义</a:t>
            </a:r>
          </a:p>
        </p:txBody>
      </p:sp>
      <p:sp>
        <p:nvSpPr>
          <p:cNvPr id="3" name="内容占位符 2"/>
          <p:cNvSpPr>
            <a:spLocks noGrp="1"/>
          </p:cNvSpPr>
          <p:nvPr>
            <p:ph idx="1"/>
          </p:nvPr>
        </p:nvSpPr>
        <p:spPr>
          <a:xfrm>
            <a:off x="928662" y="1357298"/>
            <a:ext cx="7786687" cy="4714875"/>
          </a:xfrm>
        </p:spPr>
        <p:txBody>
          <a:bodyPr/>
          <a:lstStyle/>
          <a:p>
            <a:endParaRPr lang="en-US" altLang="zh-CN" dirty="0"/>
          </a:p>
          <a:p>
            <a:r>
              <a:rPr lang="en-US" altLang="zh-CN" dirty="0"/>
              <a:t>GDP</a:t>
            </a:r>
            <a:r>
              <a:rPr lang="zh-CN" altLang="en-US" dirty="0"/>
              <a:t>衡量了经济中所有降低了资源稀缺性的生产活动的成果的总价值</a:t>
            </a:r>
            <a:endParaRPr lang="en-US" altLang="zh-CN" dirty="0"/>
          </a:p>
          <a:p>
            <a:r>
              <a:rPr lang="en-US" altLang="zh-CN" dirty="0"/>
              <a:t>GDP</a:t>
            </a:r>
            <a:r>
              <a:rPr lang="zh-CN" altLang="en-US" dirty="0"/>
              <a:t>本质上是一个市场经济的概念</a:t>
            </a:r>
            <a:endParaRPr lang="en-US" altLang="zh-CN" dirty="0"/>
          </a:p>
          <a:p>
            <a:r>
              <a:rPr lang="en-US" altLang="zh-CN" dirty="0"/>
              <a:t>GDP</a:t>
            </a:r>
            <a:r>
              <a:rPr lang="zh-CN" altLang="en-US" dirty="0"/>
              <a:t>定义：</a:t>
            </a:r>
            <a:r>
              <a:rPr lang="en-US" altLang="zh-CN" dirty="0"/>
              <a:t>GDP</a:t>
            </a:r>
            <a:r>
              <a:rPr lang="zh-CN" altLang="en-US" dirty="0"/>
              <a:t>指按市场价格计算的一个国家（或地区）所有常住单位在一定时期内生产活动的最终成果</a:t>
            </a:r>
            <a:endParaRPr lang="en-US" altLang="zh-CN" dirty="0"/>
          </a:p>
          <a:p>
            <a:pPr lvl="1"/>
            <a:r>
              <a:rPr lang="zh-CN" altLang="en-US" dirty="0"/>
              <a:t>市场价格</a:t>
            </a:r>
            <a:endParaRPr lang="en-US" altLang="zh-CN" dirty="0"/>
          </a:p>
          <a:p>
            <a:pPr lvl="1"/>
            <a:r>
              <a:rPr lang="zh-CN" altLang="en-US" dirty="0"/>
              <a:t>一个国家（或地区）</a:t>
            </a:r>
            <a:endParaRPr lang="en-US" altLang="zh-CN" dirty="0"/>
          </a:p>
          <a:p>
            <a:pPr lvl="1"/>
            <a:r>
              <a:rPr lang="zh-CN" altLang="en-US" dirty="0"/>
              <a:t>常住单位</a:t>
            </a:r>
            <a:endParaRPr lang="en-US" altLang="zh-CN" dirty="0"/>
          </a:p>
          <a:p>
            <a:pPr lvl="1"/>
            <a:r>
              <a:rPr lang="zh-CN" altLang="en-US" dirty="0"/>
              <a:t>一定时期</a:t>
            </a:r>
            <a:endParaRPr lang="en-US" altLang="zh-CN" dirty="0"/>
          </a:p>
          <a:p>
            <a:pPr lvl="1"/>
            <a:r>
              <a:rPr lang="zh-CN" altLang="en-US" dirty="0"/>
              <a:t>生产活动</a:t>
            </a:r>
            <a:endParaRPr lang="en-US" altLang="zh-CN" dirty="0"/>
          </a:p>
          <a:p>
            <a:pPr lvl="1"/>
            <a:r>
              <a:rPr lang="zh-CN" altLang="en-US" dirty="0"/>
              <a:t>最终成果</a:t>
            </a:r>
          </a:p>
        </p:txBody>
      </p:sp>
      <p:sp>
        <p:nvSpPr>
          <p:cNvPr id="4" name="灯片编号占位符 3"/>
          <p:cNvSpPr>
            <a:spLocks noGrp="1"/>
          </p:cNvSpPr>
          <p:nvPr>
            <p:ph type="sldNum" sz="quarter" idx="12"/>
          </p:nvPr>
        </p:nvSpPr>
        <p:spPr/>
        <p:txBody>
          <a:bodyPr/>
          <a:lstStyle/>
          <a:p>
            <a:pPr>
              <a:defRPr/>
            </a:pPr>
            <a:fld id="{DF4C29A2-310B-4614-9E82-82EDFD340A49}" type="slidenum">
              <a:rPr lang="zh-CN" altLang="en-US" smtClean="0"/>
              <a:pPr>
                <a:defRPr/>
              </a:pPr>
              <a:t>7</a:t>
            </a:fld>
            <a:endParaRPr lang="zh-CN" altLang="en-US"/>
          </a:p>
        </p:txBody>
      </p:sp>
    </p:spTree>
    <p:extLst>
      <p:ext uri="{BB962C8B-B14F-4D97-AF65-F5344CB8AC3E}">
        <p14:creationId xmlns:p14="http://schemas.microsoft.com/office/powerpoint/2010/main" val="252957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市场经济循环的</a:t>
            </a:r>
            <a:r>
              <a:rPr lang="en-US" altLang="zh-CN" dirty="0"/>
              <a:t>3</a:t>
            </a:r>
            <a:r>
              <a:rPr lang="zh-CN" altLang="en-US" dirty="0"/>
              <a:t>个环节</a:t>
            </a:r>
          </a:p>
        </p:txBody>
      </p:sp>
      <p:graphicFrame>
        <p:nvGraphicFramePr>
          <p:cNvPr id="6" name="内容占位符 5"/>
          <p:cNvGraphicFramePr>
            <a:graphicFrameLocks noGrp="1"/>
          </p:cNvGraphicFramePr>
          <p:nvPr>
            <p:ph idx="13"/>
            <p:extLst>
              <p:ext uri="{D42A27DB-BD31-4B8C-83A1-F6EECF244321}">
                <p14:modId xmlns:p14="http://schemas.microsoft.com/office/powerpoint/2010/main" val="3152711471"/>
              </p:ext>
            </p:extLst>
          </p:nvPr>
        </p:nvGraphicFramePr>
        <p:xfrm>
          <a:off x="928688" y="1412776"/>
          <a:ext cx="7786687" cy="4515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灯片编号占位符 4"/>
          <p:cNvSpPr>
            <a:spLocks noGrp="1"/>
          </p:cNvSpPr>
          <p:nvPr>
            <p:ph type="sldNum" sz="quarter" idx="16"/>
          </p:nvPr>
        </p:nvSpPr>
        <p:spPr/>
        <p:txBody>
          <a:bodyPr/>
          <a:lstStyle/>
          <a:p>
            <a:pPr>
              <a:defRPr/>
            </a:pPr>
            <a:fld id="{D7382278-D615-4089-87A1-FA7D66E2B489}" type="slidenum">
              <a:rPr lang="zh-CN" altLang="en-US" smtClean="0"/>
              <a:pPr>
                <a:defRPr/>
              </a:pPr>
              <a:t>8</a:t>
            </a:fld>
            <a:endParaRPr lang="zh-CN" altLang="en-US"/>
          </a:p>
        </p:txBody>
      </p:sp>
      <p:sp>
        <p:nvSpPr>
          <p:cNvPr id="8" name="TextBox 7"/>
          <p:cNvSpPr txBox="1"/>
          <p:nvPr/>
        </p:nvSpPr>
        <p:spPr>
          <a:xfrm>
            <a:off x="6321157" y="4149080"/>
            <a:ext cx="1440160" cy="646331"/>
          </a:xfrm>
          <a:prstGeom prst="rect">
            <a:avLst/>
          </a:prstGeom>
          <a:noFill/>
        </p:spPr>
        <p:txBody>
          <a:bodyPr wrap="square" rtlCol="0">
            <a:spAutoFit/>
          </a:bodyPr>
          <a:lstStyle/>
          <a:p>
            <a:pPr algn="ctr"/>
            <a:r>
              <a:rPr lang="zh-CN" altLang="en-US" b="1" dirty="0">
                <a:solidFill>
                  <a:srgbClr val="A7001D"/>
                </a:solidFill>
              </a:rPr>
              <a:t>总供给与总需求关系</a:t>
            </a:r>
          </a:p>
        </p:txBody>
      </p:sp>
      <p:sp>
        <p:nvSpPr>
          <p:cNvPr id="9" name="TextBox 8"/>
          <p:cNvSpPr txBox="1"/>
          <p:nvPr/>
        </p:nvSpPr>
        <p:spPr>
          <a:xfrm>
            <a:off x="2051720" y="4149080"/>
            <a:ext cx="1296144" cy="369332"/>
          </a:xfrm>
          <a:prstGeom prst="rect">
            <a:avLst/>
          </a:prstGeom>
          <a:noFill/>
        </p:spPr>
        <p:txBody>
          <a:bodyPr wrap="square" rtlCol="0">
            <a:spAutoFit/>
          </a:bodyPr>
          <a:lstStyle/>
          <a:p>
            <a:pPr algn="ctr"/>
            <a:r>
              <a:rPr lang="zh-CN" altLang="en-US" b="1" dirty="0">
                <a:solidFill>
                  <a:srgbClr val="A7001D"/>
                </a:solidFill>
              </a:rPr>
              <a:t>收入分配</a:t>
            </a:r>
          </a:p>
        </p:txBody>
      </p:sp>
      <p:sp>
        <p:nvSpPr>
          <p:cNvPr id="10" name="TextBox 9"/>
          <p:cNvSpPr txBox="1"/>
          <p:nvPr/>
        </p:nvSpPr>
        <p:spPr>
          <a:xfrm>
            <a:off x="3669903" y="1556792"/>
            <a:ext cx="2304256" cy="369332"/>
          </a:xfrm>
          <a:prstGeom prst="rect">
            <a:avLst/>
          </a:prstGeom>
          <a:noFill/>
        </p:spPr>
        <p:txBody>
          <a:bodyPr wrap="square" rtlCol="0">
            <a:spAutoFit/>
          </a:bodyPr>
          <a:lstStyle/>
          <a:p>
            <a:pPr algn="ctr"/>
            <a:r>
              <a:rPr lang="zh-CN" altLang="en-US" b="1" dirty="0">
                <a:solidFill>
                  <a:srgbClr val="A7001D"/>
                </a:solidFill>
              </a:rPr>
              <a:t>消费与投资行为</a:t>
            </a:r>
          </a:p>
        </p:txBody>
      </p:sp>
    </p:spTree>
    <p:extLst>
      <p:ext uri="{BB962C8B-B14F-4D97-AF65-F5344CB8AC3E}">
        <p14:creationId xmlns:p14="http://schemas.microsoft.com/office/powerpoint/2010/main" val="49910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8"/>
          <p:cNvSpPr>
            <a:spLocks noGrp="1"/>
          </p:cNvSpPr>
          <p:nvPr>
            <p:ph type="title"/>
          </p:nvPr>
        </p:nvSpPr>
        <p:spPr/>
        <p:txBody>
          <a:bodyPr/>
          <a:lstStyle/>
          <a:p>
            <a:r>
              <a:rPr lang="zh-CN" altLang="en-US" dirty="0">
                <a:latin typeface="arial" panose="020B0604020202020204" pitchFamily="34" charset="0"/>
              </a:rPr>
              <a:t>从市场经济循环的</a:t>
            </a:r>
            <a:r>
              <a:rPr lang="en-US" altLang="zh-CN" dirty="0">
                <a:latin typeface="arial" panose="020B0604020202020204" pitchFamily="34" charset="0"/>
              </a:rPr>
              <a:t>3</a:t>
            </a:r>
            <a:r>
              <a:rPr lang="zh-CN" altLang="en-US" dirty="0">
                <a:latin typeface="arial" panose="020B0604020202020204" pitchFamily="34" charset="0"/>
              </a:rPr>
              <a:t>个环节到</a:t>
            </a:r>
            <a:r>
              <a:rPr lang="en-US" altLang="zh-CN" dirty="0">
                <a:latin typeface="arial" panose="020B0604020202020204" pitchFamily="34" charset="0"/>
              </a:rPr>
              <a:t>GDP</a:t>
            </a:r>
            <a:r>
              <a:rPr lang="zh-CN" altLang="en-US" dirty="0">
                <a:latin typeface="arial" panose="020B0604020202020204" pitchFamily="34" charset="0"/>
              </a:rPr>
              <a:t>的</a:t>
            </a:r>
            <a:r>
              <a:rPr lang="en-US" altLang="zh-CN" dirty="0">
                <a:latin typeface="arial" panose="020B0604020202020204" pitchFamily="34" charset="0"/>
              </a:rPr>
              <a:t>3</a:t>
            </a:r>
            <a:r>
              <a:rPr lang="zh-CN" altLang="en-US" dirty="0">
                <a:latin typeface="arial" panose="020B0604020202020204" pitchFamily="34" charset="0"/>
              </a:rPr>
              <a:t>种计算方法</a:t>
            </a:r>
          </a:p>
        </p:txBody>
      </p:sp>
      <p:sp>
        <p:nvSpPr>
          <p:cNvPr id="16387" name="内容占位符 9"/>
          <p:cNvSpPr>
            <a:spLocks noGrp="1"/>
          </p:cNvSpPr>
          <p:nvPr>
            <p:ph idx="1"/>
          </p:nvPr>
        </p:nvSpPr>
        <p:spPr>
          <a:xfrm>
            <a:off x="928688" y="1628800"/>
            <a:ext cx="7786687" cy="4443388"/>
          </a:xfrm>
        </p:spPr>
        <p:txBody>
          <a:bodyPr/>
          <a:lstStyle/>
          <a:p>
            <a:r>
              <a:rPr lang="zh-CN" altLang="en-US" dirty="0"/>
              <a:t>产出角度（生产法</a:t>
            </a:r>
            <a:r>
              <a:rPr lang="en-US" altLang="zh-CN" dirty="0"/>
              <a:t>GDP</a:t>
            </a:r>
            <a:r>
              <a:rPr lang="zh-CN" altLang="en-US" dirty="0"/>
              <a:t>）</a:t>
            </a:r>
            <a:endParaRPr lang="en-US" altLang="zh-CN" dirty="0"/>
          </a:p>
          <a:p>
            <a:pPr lvl="1"/>
            <a:r>
              <a:rPr lang="zh-CN" altLang="en-US" dirty="0"/>
              <a:t>所有常住单位在一定时期内生产的全部货物和服务价值超过同期投入的全部非固定资产货物和服务的差额，即所有常住单位的增加值之和</a:t>
            </a:r>
            <a:endParaRPr lang="en-US" altLang="zh-CN" dirty="0"/>
          </a:p>
          <a:p>
            <a:pPr lvl="1"/>
            <a:r>
              <a:rPr lang="zh-CN" altLang="en-US" dirty="0"/>
              <a:t>生产</a:t>
            </a:r>
            <a:r>
              <a:rPr lang="en-US" altLang="zh-CN" dirty="0"/>
              <a:t>GDP</a:t>
            </a:r>
            <a:r>
              <a:rPr lang="zh-CN" altLang="en-US" dirty="0"/>
              <a:t>＝总产出</a:t>
            </a:r>
            <a:r>
              <a:rPr lang="en-US" altLang="zh-CN" dirty="0"/>
              <a:t>-</a:t>
            </a:r>
            <a:r>
              <a:rPr lang="zh-CN" altLang="en-US" dirty="0"/>
              <a:t>中间投入</a:t>
            </a:r>
          </a:p>
          <a:p>
            <a:r>
              <a:rPr lang="zh-CN" altLang="en-US" dirty="0"/>
              <a:t>需求角度（支出法</a:t>
            </a:r>
            <a:r>
              <a:rPr lang="en-US" altLang="zh-CN" dirty="0"/>
              <a:t>GDP</a:t>
            </a:r>
            <a:r>
              <a:rPr lang="zh-CN" altLang="en-US" dirty="0"/>
              <a:t>）</a:t>
            </a:r>
            <a:endParaRPr lang="en-US" altLang="zh-CN" dirty="0"/>
          </a:p>
          <a:p>
            <a:pPr lvl="1"/>
            <a:r>
              <a:rPr lang="zh-CN" altLang="en-US" dirty="0"/>
              <a:t>最终使用的货物和服务减去进口货物和服务</a:t>
            </a:r>
            <a:endParaRPr lang="en-US" altLang="zh-CN" dirty="0"/>
          </a:p>
          <a:p>
            <a:pPr lvl="1"/>
            <a:r>
              <a:rPr lang="zh-CN" altLang="en-US" dirty="0"/>
              <a:t>支出法</a:t>
            </a:r>
            <a:r>
              <a:rPr lang="en-US" altLang="zh-CN" dirty="0"/>
              <a:t>GDP</a:t>
            </a:r>
            <a:r>
              <a:rPr lang="zh-CN" altLang="en-US" dirty="0"/>
              <a:t>＝最终消费</a:t>
            </a:r>
            <a:r>
              <a:rPr lang="en-US" altLang="zh-CN" dirty="0"/>
              <a:t>+</a:t>
            </a:r>
            <a:r>
              <a:rPr lang="zh-CN" altLang="en-US" dirty="0"/>
              <a:t>资本形成总额</a:t>
            </a:r>
            <a:r>
              <a:rPr lang="en-US" altLang="zh-CN" dirty="0"/>
              <a:t>+</a:t>
            </a:r>
            <a:r>
              <a:rPr lang="zh-CN" altLang="en-US" dirty="0"/>
              <a:t>出口</a:t>
            </a:r>
            <a:r>
              <a:rPr lang="en-US" altLang="zh-CN" dirty="0"/>
              <a:t>-</a:t>
            </a:r>
            <a:r>
              <a:rPr lang="zh-CN" altLang="en-US" dirty="0"/>
              <a:t>进口</a:t>
            </a:r>
          </a:p>
          <a:p>
            <a:r>
              <a:rPr lang="zh-CN" altLang="en-US" dirty="0"/>
              <a:t>收入角度（收入法</a:t>
            </a:r>
            <a:r>
              <a:rPr lang="en-US" altLang="zh-CN" dirty="0"/>
              <a:t>GDP</a:t>
            </a:r>
            <a:r>
              <a:rPr lang="zh-CN" altLang="en-US" dirty="0"/>
              <a:t>）</a:t>
            </a:r>
            <a:endParaRPr lang="en-US" altLang="zh-CN" dirty="0"/>
          </a:p>
          <a:p>
            <a:pPr lvl="1"/>
            <a:r>
              <a:rPr lang="zh-CN" altLang="en-US" dirty="0"/>
              <a:t>所有常住单位在一定时期内创造并分配给常住单位和非常住单位的初次分配收入之和</a:t>
            </a:r>
            <a:endParaRPr lang="en-US" altLang="zh-CN" dirty="0"/>
          </a:p>
          <a:p>
            <a:pPr lvl="1"/>
            <a:r>
              <a:rPr lang="zh-CN" altLang="en-US" dirty="0"/>
              <a:t>收入法</a:t>
            </a:r>
            <a:r>
              <a:rPr lang="en-US" altLang="zh-CN" dirty="0"/>
              <a:t>GDP</a:t>
            </a:r>
            <a:r>
              <a:rPr lang="zh-CN" altLang="en-US" dirty="0"/>
              <a:t>＝劳动者报酬</a:t>
            </a:r>
            <a:r>
              <a:rPr lang="en-US" altLang="zh-CN" dirty="0"/>
              <a:t>+</a:t>
            </a:r>
            <a:r>
              <a:rPr lang="zh-CN" altLang="en-US" dirty="0"/>
              <a:t>生产税净额</a:t>
            </a:r>
            <a:r>
              <a:rPr lang="en-US" altLang="zh-CN" dirty="0"/>
              <a:t>+</a:t>
            </a:r>
            <a:r>
              <a:rPr lang="zh-CN" altLang="en-US" dirty="0"/>
              <a:t>固定资产折旧</a:t>
            </a:r>
            <a:r>
              <a:rPr lang="en-US" altLang="zh-CN" dirty="0"/>
              <a:t>+</a:t>
            </a:r>
            <a:r>
              <a:rPr lang="zh-CN" altLang="en-US" dirty="0"/>
              <a:t>企业盈余</a:t>
            </a:r>
          </a:p>
          <a:p>
            <a:endParaRPr lang="zh-CN" altLang="en-US" dirty="0"/>
          </a:p>
        </p:txBody>
      </p:sp>
      <p:sp>
        <p:nvSpPr>
          <p:cNvPr id="7" name="灯片编号占位符 6"/>
          <p:cNvSpPr>
            <a:spLocks noGrp="1"/>
          </p:cNvSpPr>
          <p:nvPr>
            <p:ph type="sldNum" sz="quarter" idx="12"/>
          </p:nvPr>
        </p:nvSpPr>
        <p:spPr/>
        <p:txBody>
          <a:bodyPr/>
          <a:lstStyle/>
          <a:p>
            <a:pPr>
              <a:defRPr/>
            </a:pPr>
            <a:fld id="{EBAE6384-EA27-4F82-A9F3-CDE6AB20F53F}" type="slidenum">
              <a:rPr lang="zh-CN" altLang="en-US" smtClean="0"/>
              <a:pPr>
                <a:defRPr/>
              </a:pPr>
              <a:t>9</a:t>
            </a:fld>
            <a:endParaRPr lang="zh-CN" altLang="en-US"/>
          </a:p>
        </p:txBody>
      </p:sp>
    </p:spTree>
    <p:extLst>
      <p:ext uri="{BB962C8B-B14F-4D97-AF65-F5344CB8AC3E}">
        <p14:creationId xmlns:p14="http://schemas.microsoft.com/office/powerpoint/2010/main" val="11597103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13782</TotalTime>
  <Words>1315</Words>
  <Application>Microsoft Office PowerPoint</Application>
  <PresentationFormat>全屏显示(4:3)</PresentationFormat>
  <Paragraphs>168</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Frutiger 45 Light</vt:lpstr>
      <vt:lpstr>黑体</vt:lpstr>
      <vt:lpstr>楷体</vt:lpstr>
      <vt:lpstr>楷体_GB2312</vt:lpstr>
      <vt:lpstr>宋体</vt:lpstr>
      <vt:lpstr>Arial</vt:lpstr>
      <vt:lpstr>Arial</vt:lpstr>
      <vt:lpstr>Calibri</vt:lpstr>
      <vt:lpstr>Times New Roman</vt:lpstr>
      <vt:lpstr>Wingdings</vt:lpstr>
      <vt:lpstr>Office 主题</vt:lpstr>
      <vt:lpstr>第2讲   中国经济的供给面分析 《宏观经济学二十五讲：中国视角》第2讲、第3讲</vt:lpstr>
      <vt:lpstr>议程</vt:lpstr>
      <vt:lpstr>一个国家的财富从何而来？</vt:lpstr>
      <vt:lpstr>什么是国民财富？</vt:lpstr>
      <vt:lpstr>换一个提问的方向：我们为什么关心国民财富？</vt:lpstr>
      <vt:lpstr>从国民财富到GDP</vt:lpstr>
      <vt:lpstr>GDP的定义</vt:lpstr>
      <vt:lpstr>市场经济循环的3个环节</vt:lpstr>
      <vt:lpstr>从市场经济循环的3个环节到GDP的3种计算方法</vt:lpstr>
      <vt:lpstr>中国生产法GDP构成</vt:lpstr>
      <vt:lpstr>中国三次产业增长率</vt:lpstr>
      <vt:lpstr>中国支出法GDP构成</vt:lpstr>
      <vt:lpstr>三架马车对GDP增长的拉动</vt:lpstr>
      <vt:lpstr>中国收入法GDP构成</vt:lpstr>
      <vt:lpstr>中国收入法GDP构成变化</vt:lpstr>
      <vt:lpstr>如何看待中国宏观经济数据的质量问题？</vt:lpstr>
      <vt:lpstr>1998年“保八”在中国GDP数据中留下了印记</vt:lpstr>
      <vt:lpstr>用克强指数可以看到GDP所反映不出的经济波动</vt:lpstr>
      <vt:lpstr>比对不同来源的数据来发现数据质量问题： 2012-2015年，大陆与香港的贸易数据之间有反常差异</vt:lpstr>
      <vt:lpstr>议程</vt:lpstr>
      <vt:lpstr>从人类历史的视角来看，中国经济在改革开放之后的快速发展都重要意义</vt:lpstr>
      <vt:lpstr>改革开放后中国经济增速明显加快，增长的平稳性也大为提升</vt:lpstr>
      <vt:lpstr>复利的威力：改革前后人均GDP增速均值“微小”的差异带来了人均收入水平的巨大差别</vt:lpstr>
      <vt:lpstr>引人入胜的经济增长问题</vt:lpstr>
      <vt:lpstr>经济增长的供给面分析：怎样生产出更多的产出？</vt:lpstr>
      <vt:lpstr>中国的资本与劳动两个投入要素中，资本的增速远远高于劳动</vt:lpstr>
      <vt:lpstr>资本的边际回报递减</vt:lpstr>
      <vt:lpstr>在没有技术进步的情况下，人均资本存量将收敛至停滞状态——对长期经济增长而言，重要的是技术</vt:lpstr>
      <vt:lpstr>中国经济增长的增长计量分解：技术贡献的下降是次贷危机后中国经济增长减速的主要原因</vt:lpstr>
      <vt:lpstr>中国的劳动年龄人口数正在减少</vt:lpstr>
      <vt:lpstr>被过度夸大的“人口红利”影响： 但人口老龄化对GDP增速的影响非常微弱</vt:lpstr>
      <vt:lpstr>授课教师简介</vt:lpstr>
    </vt:vector>
  </TitlesOfParts>
  <Company>Lenovo (Beijing)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徐高</dc:creator>
  <cp:lastModifiedBy>Gao Xu</cp:lastModifiedBy>
  <cp:revision>1502</cp:revision>
  <dcterms:created xsi:type="dcterms:W3CDTF">2011-05-10T08:48:38Z</dcterms:created>
  <dcterms:modified xsi:type="dcterms:W3CDTF">2019-09-21T02:54:04Z</dcterms:modified>
</cp:coreProperties>
</file>