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handoutMasterIdLst>
    <p:handoutMasterId r:id="rId24"/>
  </p:handoutMasterIdLst>
  <p:sldIdLst>
    <p:sldId id="382" r:id="rId2"/>
    <p:sldId id="995" r:id="rId3"/>
    <p:sldId id="2232" r:id="rId4"/>
    <p:sldId id="2237" r:id="rId5"/>
    <p:sldId id="2235" r:id="rId6"/>
    <p:sldId id="2234" r:id="rId7"/>
    <p:sldId id="2236" r:id="rId8"/>
    <p:sldId id="2233" r:id="rId9"/>
    <p:sldId id="1917" r:id="rId10"/>
    <p:sldId id="860" r:id="rId11"/>
    <p:sldId id="1915" r:id="rId12"/>
    <p:sldId id="862" r:id="rId13"/>
    <p:sldId id="861" r:id="rId14"/>
    <p:sldId id="2242" r:id="rId15"/>
    <p:sldId id="2241" r:id="rId16"/>
    <p:sldId id="2243" r:id="rId17"/>
    <p:sldId id="2240" r:id="rId18"/>
    <p:sldId id="2239" r:id="rId19"/>
    <p:sldId id="863" r:id="rId20"/>
    <p:sldId id="2238" r:id="rId21"/>
    <p:sldId id="1036" r:id="rId22"/>
  </p:sldIdLst>
  <p:sldSz cx="9144000" cy="6858000" type="screen4x3"/>
  <p:notesSz cx="6797675" cy="9928225"/>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ADAB"/>
    <a:srgbClr val="A7001D"/>
    <a:srgbClr val="0000FF"/>
    <a:srgbClr val="990033"/>
    <a:srgbClr val="800000"/>
    <a:srgbClr val="660033"/>
    <a:srgbClr val="660066"/>
    <a:srgbClr val="CC99FF"/>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1" autoAdjust="0"/>
    <p:restoredTop sz="94660"/>
  </p:normalViewPr>
  <p:slideViewPr>
    <p:cSldViewPr>
      <p:cViewPr varScale="1">
        <p:scale>
          <a:sx n="62" d="100"/>
          <a:sy n="62" d="100"/>
        </p:scale>
        <p:origin x="68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4813" cy="495300"/>
          </a:xfrm>
          <a:prstGeom prst="rect">
            <a:avLst/>
          </a:prstGeom>
        </p:spPr>
        <p:txBody>
          <a:bodyPr vert="horz" lIns="95568" tIns="47784" rIns="95568" bIns="47784" rtlCol="0"/>
          <a:lstStyle>
            <a:lvl1pPr algn="l">
              <a:defRPr sz="1300">
                <a:latin typeface="Arial" pitchFamily="34" charset="0"/>
              </a:defRPr>
            </a:lvl1pPr>
          </a:lstStyle>
          <a:p>
            <a:pPr>
              <a:defRPr/>
            </a:pPr>
            <a:endParaRPr lang="zh-CN" altLang="en-US"/>
          </a:p>
        </p:txBody>
      </p:sp>
      <p:sp>
        <p:nvSpPr>
          <p:cNvPr id="3" name="日期占位符 2"/>
          <p:cNvSpPr>
            <a:spLocks noGrp="1"/>
          </p:cNvSpPr>
          <p:nvPr>
            <p:ph type="dt" sz="quarter" idx="1"/>
          </p:nvPr>
        </p:nvSpPr>
        <p:spPr>
          <a:xfrm>
            <a:off x="3851275" y="0"/>
            <a:ext cx="2944813" cy="495300"/>
          </a:xfrm>
          <a:prstGeom prst="rect">
            <a:avLst/>
          </a:prstGeom>
        </p:spPr>
        <p:txBody>
          <a:bodyPr vert="horz" lIns="95568" tIns="47784" rIns="95568" bIns="47784" rtlCol="0"/>
          <a:lstStyle>
            <a:lvl1pPr algn="r">
              <a:defRPr sz="1300">
                <a:latin typeface="Arial" pitchFamily="34" charset="0"/>
              </a:defRPr>
            </a:lvl1pPr>
          </a:lstStyle>
          <a:p>
            <a:pPr>
              <a:defRPr/>
            </a:pPr>
            <a:fld id="{06B6F58D-1BB5-4308-B4DD-6C0FC118133A}" type="datetimeFigureOut">
              <a:rPr lang="zh-CN" altLang="en-US"/>
              <a:pPr>
                <a:defRPr/>
              </a:pPr>
              <a:t>2019/10/19</a:t>
            </a:fld>
            <a:endParaRPr lang="zh-CN" altLang="en-US"/>
          </a:p>
        </p:txBody>
      </p:sp>
      <p:sp>
        <p:nvSpPr>
          <p:cNvPr id="4" name="页脚占位符 3"/>
          <p:cNvSpPr>
            <a:spLocks noGrp="1"/>
          </p:cNvSpPr>
          <p:nvPr>
            <p:ph type="ftr" sz="quarter" idx="2"/>
          </p:nvPr>
        </p:nvSpPr>
        <p:spPr>
          <a:xfrm>
            <a:off x="0" y="9431338"/>
            <a:ext cx="2944813" cy="495300"/>
          </a:xfrm>
          <a:prstGeom prst="rect">
            <a:avLst/>
          </a:prstGeom>
        </p:spPr>
        <p:txBody>
          <a:bodyPr vert="horz" lIns="95568" tIns="47784" rIns="95568" bIns="47784" rtlCol="0" anchor="b"/>
          <a:lstStyle>
            <a:lvl1pPr algn="l">
              <a:defRPr sz="1300">
                <a:latin typeface="Arial" pitchFamily="34" charset="0"/>
              </a:defRPr>
            </a:lvl1pPr>
          </a:lstStyle>
          <a:p>
            <a:pPr>
              <a:defRPr/>
            </a:pPr>
            <a:endParaRPr lang="zh-CN" altLang="en-US"/>
          </a:p>
        </p:txBody>
      </p:sp>
      <p:sp>
        <p:nvSpPr>
          <p:cNvPr id="5" name="灯片编号占位符 4"/>
          <p:cNvSpPr>
            <a:spLocks noGrp="1"/>
          </p:cNvSpPr>
          <p:nvPr>
            <p:ph type="sldNum" sz="quarter" idx="3"/>
          </p:nvPr>
        </p:nvSpPr>
        <p:spPr>
          <a:xfrm>
            <a:off x="3851275" y="9431338"/>
            <a:ext cx="2944813" cy="495300"/>
          </a:xfrm>
          <a:prstGeom prst="rect">
            <a:avLst/>
          </a:prstGeom>
        </p:spPr>
        <p:txBody>
          <a:bodyPr vert="horz" lIns="95568" tIns="47784" rIns="95568" bIns="47784" rtlCol="0" anchor="b"/>
          <a:lstStyle>
            <a:lvl1pPr algn="r">
              <a:defRPr sz="1300">
                <a:latin typeface="Arial" pitchFamily="34" charset="0"/>
              </a:defRPr>
            </a:lvl1pPr>
          </a:lstStyle>
          <a:p>
            <a:pPr>
              <a:defRPr/>
            </a:pPr>
            <a:fld id="{C530320A-D8DC-4FBF-B2E0-1088B3E9D69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4813" cy="495300"/>
          </a:xfrm>
          <a:prstGeom prst="rect">
            <a:avLst/>
          </a:prstGeom>
        </p:spPr>
        <p:txBody>
          <a:bodyPr vert="horz" lIns="95568" tIns="47784" rIns="95568" bIns="47784" rtlCol="0"/>
          <a:lstStyle>
            <a:lvl1pPr algn="l" fontAlgn="auto">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3851275" y="0"/>
            <a:ext cx="2944813" cy="495300"/>
          </a:xfrm>
          <a:prstGeom prst="rect">
            <a:avLst/>
          </a:prstGeom>
        </p:spPr>
        <p:txBody>
          <a:bodyPr vert="horz" lIns="95568" tIns="47784" rIns="95568" bIns="47784" rtlCol="0"/>
          <a:lstStyle>
            <a:lvl1pPr algn="r" fontAlgn="auto">
              <a:spcBef>
                <a:spcPts val="0"/>
              </a:spcBef>
              <a:spcAft>
                <a:spcPts val="0"/>
              </a:spcAft>
              <a:defRPr sz="1300">
                <a:latin typeface="+mn-lt"/>
                <a:ea typeface="+mn-ea"/>
              </a:defRPr>
            </a:lvl1pPr>
          </a:lstStyle>
          <a:p>
            <a:pPr>
              <a:defRPr/>
            </a:pPr>
            <a:fld id="{FC5AFA0E-7F78-4574-9524-75194415ADA9}" type="datetimeFigureOut">
              <a:rPr lang="zh-CN" altLang="en-US"/>
              <a:pPr>
                <a:defRPr/>
              </a:pPr>
              <a:t>2019/10/19</a:t>
            </a:fld>
            <a:endParaRPr lang="zh-CN" altLang="en-US"/>
          </a:p>
        </p:txBody>
      </p:sp>
      <p:sp>
        <p:nvSpPr>
          <p:cNvPr id="4" name="幻灯片图像占位符 3"/>
          <p:cNvSpPr>
            <a:spLocks noGrp="1" noRot="1" noChangeAspect="1"/>
          </p:cNvSpPr>
          <p:nvPr>
            <p:ph type="sldImg" idx="2"/>
          </p:nvPr>
        </p:nvSpPr>
        <p:spPr>
          <a:xfrm>
            <a:off x="919163" y="746125"/>
            <a:ext cx="4959350" cy="3721100"/>
          </a:xfrm>
          <a:prstGeom prst="rect">
            <a:avLst/>
          </a:prstGeom>
          <a:noFill/>
          <a:ln w="12700">
            <a:solidFill>
              <a:prstClr val="black"/>
            </a:solidFill>
          </a:ln>
        </p:spPr>
        <p:txBody>
          <a:bodyPr vert="horz" lIns="95568" tIns="47784" rIns="95568" bIns="47784" rtlCol="0" anchor="ctr"/>
          <a:lstStyle/>
          <a:p>
            <a:pPr lvl="0"/>
            <a:endParaRPr lang="zh-CN" altLang="en-US" noProof="0"/>
          </a:p>
        </p:txBody>
      </p:sp>
      <p:sp>
        <p:nvSpPr>
          <p:cNvPr id="5" name="备注占位符 4"/>
          <p:cNvSpPr>
            <a:spLocks noGrp="1"/>
          </p:cNvSpPr>
          <p:nvPr>
            <p:ph type="body" sz="quarter" idx="3"/>
          </p:nvPr>
        </p:nvSpPr>
        <p:spPr>
          <a:xfrm>
            <a:off x="681038" y="4714875"/>
            <a:ext cx="5437187" cy="4467225"/>
          </a:xfrm>
          <a:prstGeom prst="rect">
            <a:avLst/>
          </a:prstGeom>
        </p:spPr>
        <p:txBody>
          <a:bodyPr vert="horz" lIns="95568" tIns="47784" rIns="95568" bIns="47784"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31338"/>
            <a:ext cx="2944813" cy="495300"/>
          </a:xfrm>
          <a:prstGeom prst="rect">
            <a:avLst/>
          </a:prstGeom>
        </p:spPr>
        <p:txBody>
          <a:bodyPr vert="horz" lIns="95568" tIns="47784" rIns="95568" bIns="47784" rtlCol="0" anchor="b"/>
          <a:lstStyle>
            <a:lvl1pPr algn="l" fontAlgn="auto">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51275" y="9431338"/>
            <a:ext cx="2944813" cy="495300"/>
          </a:xfrm>
          <a:prstGeom prst="rect">
            <a:avLst/>
          </a:prstGeom>
        </p:spPr>
        <p:txBody>
          <a:bodyPr vert="horz" lIns="95568" tIns="47784" rIns="95568" bIns="47784" rtlCol="0" anchor="b"/>
          <a:lstStyle>
            <a:lvl1pPr algn="r" fontAlgn="auto">
              <a:spcBef>
                <a:spcPts val="0"/>
              </a:spcBef>
              <a:spcAft>
                <a:spcPts val="0"/>
              </a:spcAft>
              <a:defRPr sz="1300">
                <a:latin typeface="+mn-lt"/>
                <a:ea typeface="+mn-ea"/>
              </a:defRPr>
            </a:lvl1pPr>
          </a:lstStyle>
          <a:p>
            <a:pPr>
              <a:defRPr/>
            </a:pPr>
            <a:fld id="{07DECCF1-2EC0-46C0-963C-8EB7ABF184E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矩形 4"/>
          <p:cNvSpPr/>
          <p:nvPr userDrawn="1"/>
        </p:nvSpPr>
        <p:spPr>
          <a:xfrm>
            <a:off x="0" y="1785938"/>
            <a:ext cx="9144000" cy="3786187"/>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6" name="直接连接符 5"/>
          <p:cNvCxnSpPr/>
          <p:nvPr userDrawn="1"/>
        </p:nvCxnSpPr>
        <p:spPr>
          <a:xfrm>
            <a:off x="395536" y="3429000"/>
            <a:ext cx="8358187"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p:nvPr>
        </p:nvSpPr>
        <p:spPr>
          <a:xfrm>
            <a:off x="428596" y="2000240"/>
            <a:ext cx="7858180" cy="928694"/>
          </a:xfrm>
        </p:spPr>
        <p:txBody>
          <a:bodyPr>
            <a:normAutofit/>
          </a:bodyPr>
          <a:lstStyle>
            <a:lvl1pPr algn="l">
              <a:defRPr sz="3000">
                <a:solidFill>
                  <a:schemeClr val="bg1"/>
                </a:solidFill>
              </a:defRPr>
            </a:lvl1pPr>
          </a:lstStyle>
          <a:p>
            <a:r>
              <a:rPr lang="zh-CN" altLang="en-US" dirty="0"/>
              <a:t>单击此处编辑母版标题样式</a:t>
            </a:r>
          </a:p>
        </p:txBody>
      </p:sp>
      <p:sp>
        <p:nvSpPr>
          <p:cNvPr id="3" name="副标题 2"/>
          <p:cNvSpPr>
            <a:spLocks noGrp="1"/>
          </p:cNvSpPr>
          <p:nvPr>
            <p:ph type="subTitle" idx="1"/>
          </p:nvPr>
        </p:nvSpPr>
        <p:spPr>
          <a:xfrm>
            <a:off x="467544" y="3717032"/>
            <a:ext cx="7929618" cy="1214446"/>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8" name="日期占位符 3"/>
          <p:cNvSpPr>
            <a:spLocks noGrp="1"/>
          </p:cNvSpPr>
          <p:nvPr>
            <p:ph type="dt" sz="half" idx="10"/>
          </p:nvPr>
        </p:nvSpPr>
        <p:spPr/>
        <p:txBody>
          <a:bodyPr/>
          <a:lstStyle>
            <a:lvl1pPr>
              <a:defRPr/>
            </a:lvl1pPr>
          </a:lstStyle>
          <a:p>
            <a:pPr>
              <a:defRPr/>
            </a:pPr>
            <a:fld id="{7CA95D5C-2370-4E2E-9E18-64208CBF73D1}" type="datetime1">
              <a:rPr lang="zh-CN" altLang="en-US"/>
              <a:pPr>
                <a:defRPr/>
              </a:pPr>
              <a:t>2019/10/19</a:t>
            </a:fld>
            <a:endParaRPr lang="zh-CN" altLang="en-US"/>
          </a:p>
        </p:txBody>
      </p:sp>
      <p:sp>
        <p:nvSpPr>
          <p:cNvPr id="9" name="页脚占位符 4"/>
          <p:cNvSpPr>
            <a:spLocks noGrp="1"/>
          </p:cNvSpPr>
          <p:nvPr>
            <p:ph type="ftr" sz="quarter" idx="11"/>
          </p:nvPr>
        </p:nvSpPr>
        <p:spPr/>
        <p:txBody>
          <a:bodyPr/>
          <a:lstStyle>
            <a:lvl1pPr>
              <a:defRPr/>
            </a:lvl1pPr>
          </a:lstStyle>
          <a:p>
            <a:pPr>
              <a:defRPr/>
            </a:pPr>
            <a:endParaRPr lang="zh-CN" altLang="en-US"/>
          </a:p>
        </p:txBody>
      </p:sp>
      <p:sp>
        <p:nvSpPr>
          <p:cNvPr id="10" name="灯片编号占位符 5"/>
          <p:cNvSpPr>
            <a:spLocks noGrp="1"/>
          </p:cNvSpPr>
          <p:nvPr>
            <p:ph type="sldNum" sz="quarter" idx="12"/>
          </p:nvPr>
        </p:nvSpPr>
        <p:spPr/>
        <p:txBody>
          <a:bodyPr/>
          <a:lstStyle>
            <a:lvl1pPr>
              <a:defRPr/>
            </a:lvl1pPr>
          </a:lstStyle>
          <a:p>
            <a:pPr>
              <a:defRPr/>
            </a:pPr>
            <a:fld id="{F08B0920-9331-44B4-A71B-D61424E00FAD}" type="slidenum">
              <a:rPr lang="zh-CN" altLang="en-US"/>
              <a:pPr>
                <a:defRPr/>
              </a:pPr>
              <a:t>‹#›</a:t>
            </a:fld>
            <a:endParaRPr lang="zh-CN" altLang="en-US"/>
          </a:p>
        </p:txBody>
      </p:sp>
      <p:sp>
        <p:nvSpPr>
          <p:cNvPr id="11" name="TextBox 10"/>
          <p:cNvSpPr txBox="1"/>
          <p:nvPr userDrawn="1"/>
        </p:nvSpPr>
        <p:spPr>
          <a:xfrm>
            <a:off x="571472" y="742874"/>
            <a:ext cx="5715040" cy="400110"/>
          </a:xfrm>
          <a:prstGeom prst="rect">
            <a:avLst/>
          </a:prstGeom>
          <a:noFill/>
        </p:spPr>
        <p:txBody>
          <a:bodyPr wrap="square" rtlCol="0">
            <a:spAutoFit/>
          </a:bodyPr>
          <a:lstStyle/>
          <a:p>
            <a:r>
              <a:rPr lang="zh-CN" altLang="en-US" sz="2000" b="1" dirty="0">
                <a:solidFill>
                  <a:srgbClr val="990033"/>
                </a:solidFill>
                <a:latin typeface="+mn-ea"/>
                <a:ea typeface="+mn-ea"/>
              </a:rPr>
              <a:t>中国经济专题</a:t>
            </a:r>
            <a:r>
              <a:rPr lang="en-US" altLang="zh-CN" sz="2000" b="1" dirty="0">
                <a:solidFill>
                  <a:srgbClr val="990033"/>
                </a:solidFill>
                <a:latin typeface="+mn-ea"/>
                <a:ea typeface="+mn-ea"/>
              </a:rPr>
              <a:t>——2019</a:t>
            </a:r>
            <a:r>
              <a:rPr lang="zh-CN" altLang="en-US" sz="2000" b="1" dirty="0">
                <a:solidFill>
                  <a:srgbClr val="990033"/>
                </a:solidFill>
                <a:latin typeface="+mn-ea"/>
                <a:ea typeface="+mn-ea"/>
              </a:rPr>
              <a:t>秋北大国发院双学位课程</a:t>
            </a:r>
            <a:endParaRPr lang="en-US" altLang="zh-CN" sz="2000" b="1" dirty="0">
              <a:solidFill>
                <a:srgbClr val="990033"/>
              </a:solidFill>
              <a:latin typeface="+mn-ea"/>
              <a:ea typeface="+mn-ea"/>
            </a:endParaRPr>
          </a:p>
        </p:txBody>
      </p:sp>
      <p:pic>
        <p:nvPicPr>
          <p:cNvPr id="1026" name="CAD72016-337B-4FA5-A27B-225094BCEFF3" descr="CCD92320-4996-4281-9F88-FD4588A778DD"/>
          <p:cNvPicPr>
            <a:picLocks noChangeAspect="1" noChangeArrowheads="1"/>
          </p:cNvPicPr>
          <p:nvPr userDrawn="1"/>
        </p:nvPicPr>
        <p:blipFill>
          <a:blip r:embed="rId2"/>
          <a:srcRect/>
          <a:stretch>
            <a:fillRect/>
          </a:stretch>
        </p:blipFill>
        <p:spPr bwMode="auto">
          <a:xfrm>
            <a:off x="5786446" y="5857892"/>
            <a:ext cx="3025957" cy="642942"/>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baseline="0">
                <a:latin typeface="Arial" pitchFamily="34" charset="0"/>
                <a:ea typeface="黑体" pitchFamily="49" charset="-122"/>
              </a:defRPr>
            </a:lvl1pPr>
          </a:lstStyle>
          <a:p>
            <a:r>
              <a:rPr lang="zh-CN" altLang="en-US" dirty="0"/>
              <a:t>单击此处编辑母版标题样式</a:t>
            </a:r>
          </a:p>
        </p:txBody>
      </p:sp>
      <p:sp>
        <p:nvSpPr>
          <p:cNvPr id="3" name="内容占位符 2"/>
          <p:cNvSpPr>
            <a:spLocks noGrp="1"/>
          </p:cNvSpPr>
          <p:nvPr>
            <p:ph idx="1"/>
          </p:nvPr>
        </p:nvSpPr>
        <p:spPr>
          <a:xfrm>
            <a:off x="928662" y="1357298"/>
            <a:ext cx="7786687" cy="4714875"/>
          </a:xfrm>
        </p:spPr>
        <p:txBody>
          <a:bodyPr/>
          <a:lstStyle>
            <a:lvl1pPr>
              <a:spcBef>
                <a:spcPts val="1800"/>
              </a:spcBef>
              <a:defRPr sz="1800" baseline="0">
                <a:solidFill>
                  <a:schemeClr val="tx1"/>
                </a:solidFill>
                <a:latin typeface="Arial" pitchFamily="34" charset="0"/>
                <a:ea typeface="宋体" pitchFamily="2" charset="-122"/>
              </a:defRPr>
            </a:lvl1pPr>
            <a:lvl2pPr>
              <a:defRPr sz="1600" baseline="0">
                <a:ea typeface="宋体" pitchFamily="2" charset="-122"/>
              </a:defRPr>
            </a:lvl2pPr>
            <a:lvl3pPr>
              <a:defRPr sz="1600" baseline="0">
                <a:ea typeface="宋体" pitchFamily="2" charset="-122"/>
              </a:defRPr>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10"/>
          </p:nvPr>
        </p:nvSpPr>
        <p:spPr/>
        <p:txBody>
          <a:bodyPr/>
          <a:lstStyle>
            <a:lvl1pPr>
              <a:defRPr/>
            </a:lvl1pPr>
          </a:lstStyle>
          <a:p>
            <a:pPr>
              <a:defRPr/>
            </a:pPr>
            <a:fld id="{7BD23E72-E273-4284-868A-4643E3253FD1}" type="datetime1">
              <a:rPr lang="zh-CN" altLang="en-US"/>
              <a:pPr>
                <a:defRPr/>
              </a:pPr>
              <a:t>2019/10/19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F4C29A2-310B-4614-9E82-82EDFD340A49}"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42910" y="1643050"/>
            <a:ext cx="4038600" cy="4525963"/>
          </a:xfrm>
        </p:spPr>
        <p:txBody>
          <a:bodyPr/>
          <a:lstStyle>
            <a:lvl1pPr>
              <a:defRPr sz="1800">
                <a:solidFill>
                  <a:schemeClr val="tx1"/>
                </a:solidFill>
              </a:defRPr>
            </a:lvl1pPr>
            <a:lvl2pPr>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786314" y="1643050"/>
            <a:ext cx="4038600" cy="4525963"/>
          </a:xfrm>
        </p:spPr>
        <p:txBody>
          <a:bodyPr/>
          <a:lstStyle>
            <a:lvl1pPr>
              <a:defRPr sz="1800">
                <a:solidFill>
                  <a:schemeClr val="tx1"/>
                </a:solidFill>
              </a:defRPr>
            </a:lvl1pPr>
            <a:lvl2pPr>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10"/>
          </p:nvPr>
        </p:nvSpPr>
        <p:spPr/>
        <p:txBody>
          <a:bodyPr/>
          <a:lstStyle>
            <a:lvl1pPr>
              <a:defRPr/>
            </a:lvl1pPr>
          </a:lstStyle>
          <a:p>
            <a:pPr>
              <a:defRPr/>
            </a:pPr>
            <a:fld id="{B29C1F07-A685-436B-AEAD-190B67CB340D}" type="datetime1">
              <a:rPr lang="zh-CN" altLang="en-US"/>
              <a:pPr>
                <a:defRPr/>
              </a:pPr>
              <a:t>2019/10/19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D339228-A952-4448-8F87-FF29D71BA6D0}"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vl1pPr>
          </a:lstStyle>
          <a:p>
            <a:r>
              <a:rPr lang="zh-CN" altLang="en-US"/>
              <a:t>单击此处编辑母版标题样式</a:t>
            </a:r>
          </a:p>
        </p:txBody>
      </p:sp>
      <p:sp>
        <p:nvSpPr>
          <p:cNvPr id="3" name="文本占位符 2"/>
          <p:cNvSpPr>
            <a:spLocks noGrp="1"/>
          </p:cNvSpPr>
          <p:nvPr>
            <p:ph type="body" idx="1"/>
          </p:nvPr>
        </p:nvSpPr>
        <p:spPr>
          <a:xfrm>
            <a:off x="642910" y="1500174"/>
            <a:ext cx="4040188" cy="639762"/>
          </a:xfrm>
        </p:spPr>
        <p:txBody>
          <a:bodyPr anchor="ctr"/>
          <a:lstStyle>
            <a:lvl1pPr marL="0" indent="0" algn="ctr">
              <a:buNone/>
              <a:defRPr sz="1800" b="0" baseline="0">
                <a:solidFill>
                  <a:srgbClr val="660066"/>
                </a:solidFill>
                <a:latin typeface="Times New Roman"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5" name="文本占位符 4"/>
          <p:cNvSpPr>
            <a:spLocks noGrp="1"/>
          </p:cNvSpPr>
          <p:nvPr>
            <p:ph type="body" sz="quarter" idx="3"/>
          </p:nvPr>
        </p:nvSpPr>
        <p:spPr>
          <a:xfrm>
            <a:off x="4786314" y="1500174"/>
            <a:ext cx="4041775" cy="639762"/>
          </a:xfrm>
        </p:spPr>
        <p:txBody>
          <a:bodyPr anchor="ctr"/>
          <a:lstStyle>
            <a:lvl1pPr marL="0" indent="0" algn="ctr">
              <a:buNone/>
              <a:defRPr sz="1800" b="0" baseline="0">
                <a:solidFill>
                  <a:srgbClr val="660066"/>
                </a:solidFill>
                <a:latin typeface="Times New Roman"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日期占位符 3"/>
          <p:cNvSpPr>
            <a:spLocks noGrp="1"/>
          </p:cNvSpPr>
          <p:nvPr>
            <p:ph type="dt" sz="half" idx="10"/>
          </p:nvPr>
        </p:nvSpPr>
        <p:spPr/>
        <p:txBody>
          <a:bodyPr/>
          <a:lstStyle>
            <a:lvl1pPr>
              <a:defRPr/>
            </a:lvl1pPr>
          </a:lstStyle>
          <a:p>
            <a:pPr>
              <a:defRPr/>
            </a:pPr>
            <a:fld id="{A7353B86-13DB-42EF-AE9C-E989ADFDEA05}" type="datetime1">
              <a:rPr lang="zh-CN" altLang="en-US"/>
              <a:pPr>
                <a:defRPr/>
              </a:pPr>
              <a:t>2019/10/19</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5B8E48A5-2352-47BA-A112-0FE5146B45C2}"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6" name="内容占位符 2"/>
          <p:cNvSpPr>
            <a:spLocks noGrp="1"/>
          </p:cNvSpPr>
          <p:nvPr>
            <p:ph idx="1"/>
          </p:nvPr>
        </p:nvSpPr>
        <p:spPr>
          <a:xfrm>
            <a:off x="1187624" y="1700808"/>
            <a:ext cx="7272808" cy="3744417"/>
          </a:xfrm>
        </p:spPr>
        <p:txBody>
          <a:bodyPr/>
          <a:lstStyle>
            <a:lvl1pPr>
              <a:spcBef>
                <a:spcPts val="1800"/>
              </a:spcBef>
              <a:defRPr sz="2000" b="1">
                <a:solidFill>
                  <a:schemeClr val="tx1"/>
                </a:solidFill>
                <a:latin typeface="Times New Roman" pitchFamily="18" charset="0"/>
              </a:defRPr>
            </a:lvl1pPr>
            <a:lvl2pPr>
              <a:defRPr sz="1800" baseline="0">
                <a:latin typeface="Times New Roman" pitchFamily="18" charset="0"/>
              </a:defRPr>
            </a:lvl2pPr>
            <a:lvl3pPr>
              <a:defRPr sz="16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pPr>
              <a:defRPr/>
            </a:pPr>
            <a:fld id="{E57D4D0E-D6BB-49E9-9C78-3FDAC03551E1}" type="datetime1">
              <a:rPr lang="zh-CN" altLang="en-US"/>
              <a:pPr>
                <a:defRPr/>
              </a:pPr>
              <a:t>2019/10/19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6DE445D-538B-4B36-B97B-799D81D6965B}"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D70801A-4342-419A-BAD3-28ED5414F797}" type="datetime1">
              <a:rPr lang="zh-CN" altLang="en-US"/>
              <a:pPr>
                <a:defRPr/>
              </a:pPr>
              <a:t>2019/10/19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A856D941-A598-454B-BA31-33CABC397138}"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50288" y="2136071"/>
            <a:ext cx="4040188" cy="639762"/>
          </a:xfrm>
        </p:spPr>
        <p:txBody>
          <a:bodyPr anchor="ctr"/>
          <a:lstStyle>
            <a:lvl1pPr marL="0" indent="0" algn="ctr">
              <a:buNone/>
              <a:defRPr sz="1800" b="1" baseline="0">
                <a:latin typeface="Times New Roman" pitchFamily="18" charset="0"/>
                <a:ea typeface="楷体_GB2312"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642910" y="2852936"/>
            <a:ext cx="4040188" cy="3312906"/>
          </a:xfrm>
        </p:spPr>
        <p:txBody>
          <a:bodyPr/>
          <a:lstStyle>
            <a:lvl1pPr>
              <a:defRPr sz="1600" baseline="0">
                <a:solidFill>
                  <a:schemeClr val="tx1"/>
                </a:solidFill>
                <a:latin typeface="Times New Roman" pitchFamily="18" charset="0"/>
                <a:ea typeface="楷体_GB2312" pitchFamily="49" charset="-122"/>
              </a:defRPr>
            </a:lvl1pPr>
            <a:lvl2pPr>
              <a:defRPr sz="1600" baseline="0">
                <a:latin typeface="Times New Roman" pitchFamily="18" charset="0"/>
              </a:defRPr>
            </a:lvl2pPr>
            <a:lvl3pPr>
              <a:defRPr sz="1800" baseline="0">
                <a:latin typeface="Times New Roman" pitchFamily="18" charset="0"/>
              </a:defRPr>
            </a:lvl3pPr>
            <a:lvl4pPr>
              <a:defRPr sz="1600" baseline="0">
                <a:latin typeface="Times New Roman" pitchFamily="18" charset="0"/>
              </a:defRPr>
            </a:lvl4pPr>
            <a:lvl5pPr>
              <a:defRPr sz="1600" baseline="0">
                <a:latin typeface="Times New Roman" pitchFamily="18" charset="0"/>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788024" y="2132856"/>
            <a:ext cx="4041775" cy="639762"/>
          </a:xfrm>
        </p:spPr>
        <p:txBody>
          <a:bodyPr anchor="ctr"/>
          <a:lstStyle>
            <a:lvl1pPr marL="0" indent="0" algn="ctr">
              <a:buNone/>
              <a:defRPr sz="1800" b="1" baseline="0">
                <a:latin typeface="Times New Roman" pitchFamily="18" charset="0"/>
                <a:ea typeface="楷体_GB2312"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4786314" y="2852936"/>
            <a:ext cx="4041775" cy="3312906"/>
          </a:xfrm>
        </p:spPr>
        <p:txBody>
          <a:bodyPr/>
          <a:lstStyle>
            <a:lvl1pPr>
              <a:defRPr sz="1600" baseline="0">
                <a:solidFill>
                  <a:schemeClr val="tx1"/>
                </a:solidFill>
                <a:latin typeface="Times New Roman" pitchFamily="18" charset="0"/>
                <a:ea typeface="楷体_GB2312" pitchFamily="49" charset="-122"/>
              </a:defRPr>
            </a:lvl1pPr>
            <a:lvl2pPr>
              <a:defRPr sz="1600" baseline="0">
                <a:latin typeface="Times New Roman" pitchFamily="18" charset="0"/>
              </a:defRPr>
            </a:lvl2pPr>
            <a:lvl3pPr>
              <a:defRPr sz="1800" baseline="0">
                <a:latin typeface="Times New Roman" pitchFamily="18" charset="0"/>
              </a:defRPr>
            </a:lvl3pPr>
            <a:lvl4pPr>
              <a:defRPr sz="1600" baseline="0">
                <a:latin typeface="Times New Roman" pitchFamily="18" charset="0"/>
              </a:defRPr>
            </a:lvl4pPr>
            <a:lvl5pPr>
              <a:defRPr sz="1600" baseline="0">
                <a:latin typeface="Times New Roman" pitchFamily="18" charset="0"/>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内容占位符 2"/>
          <p:cNvSpPr>
            <a:spLocks noGrp="1"/>
          </p:cNvSpPr>
          <p:nvPr>
            <p:ph idx="13"/>
          </p:nvPr>
        </p:nvSpPr>
        <p:spPr>
          <a:xfrm>
            <a:off x="909940" y="1108352"/>
            <a:ext cx="7786687" cy="808480"/>
          </a:xfrm>
        </p:spPr>
        <p:txBody>
          <a:bodyPr/>
          <a:lstStyle>
            <a:lvl1pPr marL="0" indent="0">
              <a:spcBef>
                <a:spcPts val="0"/>
              </a:spcBef>
              <a:buNone/>
              <a:defRPr lang="zh-CN" altLang="en-US" sz="1600" kern="1200" baseline="0" dirty="0" smtClean="0">
                <a:solidFill>
                  <a:schemeClr val="tx1"/>
                </a:solidFill>
                <a:latin typeface="Times New Roman" pitchFamily="18" charset="0"/>
                <a:ea typeface="楷体_GB2312" pitchFamily="49" charset="-122"/>
                <a:cs typeface="+mn-cs"/>
              </a:defRPr>
            </a:lvl1pPr>
            <a:lvl2pPr>
              <a:defRPr sz="1600"/>
            </a:lvl2pPr>
            <a:lvl3pPr>
              <a:defRPr sz="1600"/>
            </a:lvl3pPr>
            <a:lvl4pPr>
              <a:defRPr sz="1600"/>
            </a:lvl4pPr>
            <a:lvl5pPr>
              <a:defRPr sz="1600"/>
            </a:lvl5pPr>
          </a:lstStyle>
          <a:p>
            <a:pPr marL="342900" lvl="0" indent="-342900" algn="l" rtl="0" eaLnBrk="0" fontAlgn="base" hangingPunct="0">
              <a:spcBef>
                <a:spcPct val="20000"/>
              </a:spcBef>
              <a:spcAft>
                <a:spcPct val="0"/>
              </a:spcAft>
              <a:buSzPct val="75000"/>
              <a:buFont typeface="Wingdings" pitchFamily="2" charset="2"/>
              <a:buChar char="u"/>
            </a:pPr>
            <a:r>
              <a:rPr lang="zh-CN" altLang="en-US" dirty="0"/>
              <a:t>单击此处编辑母版文本样式</a:t>
            </a:r>
          </a:p>
        </p:txBody>
      </p:sp>
      <p:sp>
        <p:nvSpPr>
          <p:cNvPr id="8" name="日期占位符 3"/>
          <p:cNvSpPr>
            <a:spLocks noGrp="1"/>
          </p:cNvSpPr>
          <p:nvPr>
            <p:ph type="dt" sz="half" idx="14"/>
          </p:nvPr>
        </p:nvSpPr>
        <p:spPr/>
        <p:txBody>
          <a:bodyPr/>
          <a:lstStyle>
            <a:lvl1pPr>
              <a:defRPr/>
            </a:lvl1pPr>
          </a:lstStyle>
          <a:p>
            <a:pPr>
              <a:defRPr/>
            </a:pPr>
            <a:fld id="{79CE6FAA-8371-4E6A-B342-0D2C2F864C88}" type="datetime1">
              <a:rPr lang="zh-CN" altLang="en-US"/>
              <a:pPr>
                <a:defRPr/>
              </a:pPr>
              <a:t>2019/10/19</a:t>
            </a:fld>
            <a:endParaRPr lang="zh-CN" altLang="en-US"/>
          </a:p>
        </p:txBody>
      </p:sp>
      <p:sp>
        <p:nvSpPr>
          <p:cNvPr id="9" name="页脚占位符 4"/>
          <p:cNvSpPr>
            <a:spLocks noGrp="1"/>
          </p:cNvSpPr>
          <p:nvPr>
            <p:ph type="ftr" sz="quarter" idx="15"/>
          </p:nvPr>
        </p:nvSpPr>
        <p:spPr/>
        <p:txBody>
          <a:bodyPr/>
          <a:lstStyle>
            <a:lvl1pPr>
              <a:defRPr/>
            </a:lvl1pPr>
          </a:lstStyle>
          <a:p>
            <a:pPr>
              <a:defRPr/>
            </a:pPr>
            <a:endParaRPr lang="zh-CN" altLang="en-US"/>
          </a:p>
        </p:txBody>
      </p:sp>
      <p:sp>
        <p:nvSpPr>
          <p:cNvPr id="11" name="灯片编号占位符 5"/>
          <p:cNvSpPr>
            <a:spLocks noGrp="1"/>
          </p:cNvSpPr>
          <p:nvPr>
            <p:ph type="sldNum" sz="quarter" idx="16"/>
          </p:nvPr>
        </p:nvSpPr>
        <p:spPr/>
        <p:txBody>
          <a:bodyPr/>
          <a:lstStyle>
            <a:lvl1pPr>
              <a:defRPr/>
            </a:lvl1pPr>
          </a:lstStyle>
          <a:p>
            <a:pPr>
              <a:defRPr/>
            </a:pPr>
            <a:fld id="{9E816CB2-F0AF-4685-831F-1FA3FB8ADE07}"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928688" y="0"/>
            <a:ext cx="7758112" cy="9286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027" name="文本占位符 2"/>
          <p:cNvSpPr>
            <a:spLocks noGrp="1"/>
          </p:cNvSpPr>
          <p:nvPr>
            <p:ph type="body" idx="1"/>
          </p:nvPr>
        </p:nvSpPr>
        <p:spPr bwMode="auto">
          <a:xfrm>
            <a:off x="928688" y="1285875"/>
            <a:ext cx="7786687" cy="4714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785813" y="6357938"/>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B0B1F943-31FD-4698-99BE-5378A251F629}" type="datetime1">
              <a:rPr lang="zh-CN" altLang="en-US"/>
              <a:pPr>
                <a:defRPr/>
              </a:pPr>
              <a:t>2019/10/19</a:t>
            </a:fld>
            <a:endParaRPr lang="zh-CN" altLang="en-US"/>
          </a:p>
        </p:txBody>
      </p:sp>
      <p:sp>
        <p:nvSpPr>
          <p:cNvPr id="5" name="页脚占位符 4"/>
          <p:cNvSpPr>
            <a:spLocks noGrp="1"/>
          </p:cNvSpPr>
          <p:nvPr>
            <p:ph type="ftr" sz="quarter" idx="3"/>
          </p:nvPr>
        </p:nvSpPr>
        <p:spPr>
          <a:xfrm>
            <a:off x="3357563" y="6357938"/>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715125" y="6357938"/>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0D244337-6DAB-4CB0-8F8C-57E9F591FA8A}" type="slidenum">
              <a:rPr lang="zh-CN" altLang="en-US"/>
              <a:pPr>
                <a:defRPr/>
              </a:pPr>
              <a:t>‹#›</a:t>
            </a:fld>
            <a:endParaRPr lang="zh-CN" altLang="en-US"/>
          </a:p>
        </p:txBody>
      </p:sp>
      <p:sp>
        <p:nvSpPr>
          <p:cNvPr id="7" name="矩形 6"/>
          <p:cNvSpPr/>
          <p:nvPr userDrawn="1"/>
        </p:nvSpPr>
        <p:spPr>
          <a:xfrm>
            <a:off x="0" y="0"/>
            <a:ext cx="428596" cy="6858000"/>
          </a:xfrm>
          <a:prstGeom prst="rect">
            <a:avLst/>
          </a:prstGeom>
          <a:gradFill flip="none" rotWithShape="1">
            <a:gsLst>
              <a:gs pos="75000">
                <a:srgbClr val="990033"/>
              </a:gs>
              <a:gs pos="100000">
                <a:srgbClr val="CC99FF"/>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8" name="直接连接符 7"/>
          <p:cNvCxnSpPr/>
          <p:nvPr userDrawn="1"/>
        </p:nvCxnSpPr>
        <p:spPr>
          <a:xfrm rot="10800000">
            <a:off x="928688" y="1000125"/>
            <a:ext cx="7786687" cy="1588"/>
          </a:xfrm>
          <a:prstGeom prst="line">
            <a:avLst/>
          </a:prstGeom>
          <a:ln w="19050">
            <a:solidFill>
              <a:srgbClr val="990033"/>
            </a:solidFill>
          </a:ln>
        </p:spPr>
        <p:style>
          <a:lnRef idx="1">
            <a:schemeClr val="accent1"/>
          </a:lnRef>
          <a:fillRef idx="0">
            <a:schemeClr val="accent1"/>
          </a:fillRef>
          <a:effectRef idx="0">
            <a:schemeClr val="accent1"/>
          </a:effectRef>
          <a:fontRef idx="minor">
            <a:schemeClr val="tx1"/>
          </a:fontRef>
        </p:style>
      </p:cxnSp>
      <p:sp>
        <p:nvSpPr>
          <p:cNvPr id="1035" name="TextBox 9"/>
          <p:cNvSpPr txBox="1">
            <a:spLocks noChangeArrowheads="1"/>
          </p:cNvSpPr>
          <p:nvPr userDrawn="1"/>
        </p:nvSpPr>
        <p:spPr bwMode="auto">
          <a:xfrm>
            <a:off x="59410" y="1214422"/>
            <a:ext cx="369332" cy="3929090"/>
          </a:xfrm>
          <a:prstGeom prst="rect">
            <a:avLst/>
          </a:prstGeom>
          <a:noFill/>
          <a:ln>
            <a:noFill/>
          </a:ln>
        </p:spPr>
        <p:txBody>
          <a:bodyPr vert="eaVert"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sz="1200" baseline="0" dirty="0">
                <a:solidFill>
                  <a:schemeClr val="bg1"/>
                </a:solidFill>
                <a:latin typeface="Times New Roman" pitchFamily="18" charset="0"/>
                <a:ea typeface="宋体" pitchFamily="2" charset="-122"/>
              </a:rPr>
              <a:t>中国经济专题</a:t>
            </a:r>
            <a:r>
              <a:rPr lang="en-US" altLang="zh-CN" sz="1200" baseline="0" dirty="0">
                <a:solidFill>
                  <a:schemeClr val="bg1"/>
                </a:solidFill>
                <a:latin typeface="Times New Roman" pitchFamily="18" charset="0"/>
                <a:ea typeface="宋体" pitchFamily="2" charset="-122"/>
              </a:rPr>
              <a:t>——2019</a:t>
            </a:r>
            <a:r>
              <a:rPr lang="zh-CN" altLang="en-US" sz="1200" baseline="0" dirty="0">
                <a:solidFill>
                  <a:schemeClr val="bg1"/>
                </a:solidFill>
                <a:latin typeface="Times New Roman" pitchFamily="18" charset="0"/>
                <a:ea typeface="宋体" pitchFamily="2" charset="-122"/>
              </a:rPr>
              <a:t>年秋季学期</a:t>
            </a:r>
          </a:p>
        </p:txBody>
      </p:sp>
      <p:pic>
        <p:nvPicPr>
          <p:cNvPr id="11" name="CAD72016-337B-4FA5-A27B-225094BCEFF3" descr="CCD92320-4996-4281-9F88-FD4588A778DD"/>
          <p:cNvPicPr>
            <a:picLocks noChangeAspect="1" noChangeArrowheads="1"/>
          </p:cNvPicPr>
          <p:nvPr userDrawn="1"/>
        </p:nvPicPr>
        <p:blipFill>
          <a:blip r:embed="rId9" cstate="print"/>
          <a:srcRect/>
          <a:stretch>
            <a:fillRect/>
          </a:stretch>
        </p:blipFill>
        <p:spPr bwMode="auto">
          <a:xfrm>
            <a:off x="6663904" y="6355148"/>
            <a:ext cx="1694310" cy="360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5706" r:id="rId1"/>
    <p:sldLayoutId id="2147485707" r:id="rId2"/>
    <p:sldLayoutId id="2147485696" r:id="rId3"/>
    <p:sldLayoutId id="2147485697" r:id="rId4"/>
    <p:sldLayoutId id="2147485699" r:id="rId5"/>
    <p:sldLayoutId id="2147485700" r:id="rId6"/>
    <p:sldLayoutId id="2147485708" r:id="rId7"/>
  </p:sldLayoutIdLst>
  <p:hf hdr="0" ftr="0" dt="0"/>
  <p:txStyles>
    <p:titleStyle>
      <a:lvl1pPr algn="l" rtl="0" eaLnBrk="0" fontAlgn="base" hangingPunct="0">
        <a:spcBef>
          <a:spcPct val="0"/>
        </a:spcBef>
        <a:spcAft>
          <a:spcPct val="0"/>
        </a:spcAft>
        <a:defRPr sz="2400" b="0" kern="1200" baseline="0">
          <a:solidFill>
            <a:srgbClr val="990033"/>
          </a:solidFill>
          <a:latin typeface="Arial" pitchFamily="34" charset="0"/>
          <a:ea typeface="黑体" pitchFamily="49" charset="-122"/>
          <a:cs typeface="+mj-cs"/>
        </a:defRPr>
      </a:lvl1pPr>
      <a:lvl2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2pPr>
      <a:lvl3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3pPr>
      <a:lvl4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4pPr>
      <a:lvl5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5pPr>
      <a:lvl6pPr marL="457200" algn="l" rtl="0" fontAlgn="base">
        <a:spcBef>
          <a:spcPct val="0"/>
        </a:spcBef>
        <a:spcAft>
          <a:spcPct val="0"/>
        </a:spcAft>
        <a:defRPr sz="3200">
          <a:solidFill>
            <a:srgbClr val="800080"/>
          </a:solidFill>
          <a:latin typeface="黑体" pitchFamily="2" charset="-122"/>
          <a:ea typeface="黑体" pitchFamily="2" charset="-122"/>
        </a:defRPr>
      </a:lvl6pPr>
      <a:lvl7pPr marL="914400" algn="l" rtl="0" fontAlgn="base">
        <a:spcBef>
          <a:spcPct val="0"/>
        </a:spcBef>
        <a:spcAft>
          <a:spcPct val="0"/>
        </a:spcAft>
        <a:defRPr sz="3200">
          <a:solidFill>
            <a:srgbClr val="800080"/>
          </a:solidFill>
          <a:latin typeface="黑体" pitchFamily="2" charset="-122"/>
          <a:ea typeface="黑体" pitchFamily="2" charset="-122"/>
        </a:defRPr>
      </a:lvl7pPr>
      <a:lvl8pPr marL="1371600" algn="l" rtl="0" fontAlgn="base">
        <a:spcBef>
          <a:spcPct val="0"/>
        </a:spcBef>
        <a:spcAft>
          <a:spcPct val="0"/>
        </a:spcAft>
        <a:defRPr sz="3200">
          <a:solidFill>
            <a:srgbClr val="800080"/>
          </a:solidFill>
          <a:latin typeface="黑体" pitchFamily="2" charset="-122"/>
          <a:ea typeface="黑体" pitchFamily="2" charset="-122"/>
        </a:defRPr>
      </a:lvl8pPr>
      <a:lvl9pPr marL="1828800" algn="l" rtl="0" fontAlgn="base">
        <a:spcBef>
          <a:spcPct val="0"/>
        </a:spcBef>
        <a:spcAft>
          <a:spcPct val="0"/>
        </a:spcAft>
        <a:defRPr sz="3200">
          <a:solidFill>
            <a:srgbClr val="800080"/>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SzPct val="75000"/>
        <a:buFont typeface="Wingdings" pitchFamily="2" charset="2"/>
        <a:buChar char="u"/>
        <a:defRPr sz="2000" kern="1200" baseline="0">
          <a:solidFill>
            <a:schemeClr val="tx1"/>
          </a:solidFill>
          <a:latin typeface="Arial" pitchFamily="34" charset="0"/>
          <a:ea typeface="宋体" pitchFamily="2" charset="-122"/>
          <a:cs typeface="+mn-cs"/>
        </a:defRPr>
      </a:lvl1pPr>
      <a:lvl2pPr marL="742950" indent="-285750" algn="l" rtl="0" eaLnBrk="0" fontAlgn="base" hangingPunct="0">
        <a:spcBef>
          <a:spcPct val="20000"/>
        </a:spcBef>
        <a:spcAft>
          <a:spcPct val="0"/>
        </a:spcAft>
        <a:buFont typeface="Arial" pitchFamily="34" charset="0"/>
        <a:buChar char="–"/>
        <a:defRPr sz="2000" kern="1200" baseline="0">
          <a:solidFill>
            <a:schemeClr val="tx1"/>
          </a:solidFill>
          <a:latin typeface="Arial" pitchFamily="34" charset="0"/>
          <a:ea typeface="宋体" pitchFamily="2" charset="-122"/>
          <a:cs typeface="+mn-cs"/>
        </a:defRPr>
      </a:lvl2pPr>
      <a:lvl3pPr marL="1143000" indent="-228600" algn="l" rtl="0" eaLnBrk="0" fontAlgn="base" hangingPunct="0">
        <a:spcBef>
          <a:spcPct val="20000"/>
        </a:spcBef>
        <a:spcAft>
          <a:spcPct val="0"/>
        </a:spcAft>
        <a:buFont typeface="Arial" pitchFamily="34" charset="0"/>
        <a:buChar char="•"/>
        <a:defRPr sz="2400" kern="1200" baseline="0">
          <a:solidFill>
            <a:schemeClr val="tx1"/>
          </a:solidFill>
          <a:latin typeface="Arial" pitchFamily="34" charset="0"/>
          <a:ea typeface="宋体" pitchFamily="2" charset="-122"/>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ea"/>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ctrTitle"/>
          </p:nvPr>
        </p:nvSpPr>
        <p:spPr>
          <a:xfrm>
            <a:off x="684213" y="1989138"/>
            <a:ext cx="8105775" cy="1223838"/>
          </a:xfrm>
        </p:spPr>
        <p:txBody>
          <a:bodyPr>
            <a:normAutofit fontScale="90000"/>
          </a:bodyPr>
          <a:lstStyle/>
          <a:p>
            <a:pPr eaLnBrk="1" hangingPunct="1">
              <a:lnSpc>
                <a:spcPct val="150000"/>
              </a:lnSpc>
            </a:pPr>
            <a:r>
              <a:rPr lang="zh-CN" altLang="en-US" sz="4000" dirty="0"/>
              <a:t>第五讲  中国的消费不足</a:t>
            </a:r>
            <a:br>
              <a:rPr lang="en-US" altLang="zh-CN" sz="4000" dirty="0"/>
            </a:br>
            <a:r>
              <a:rPr lang="en-US" altLang="zh-CN" sz="1800" dirty="0"/>
              <a:t>《</a:t>
            </a:r>
            <a:r>
              <a:rPr lang="zh-CN" altLang="en-US" sz="1800" dirty="0"/>
              <a:t>宏观经济学二十五讲：中国视角</a:t>
            </a:r>
            <a:r>
              <a:rPr lang="en-US" altLang="zh-CN" sz="1800" dirty="0"/>
              <a:t>》</a:t>
            </a:r>
            <a:r>
              <a:rPr lang="zh-CN" altLang="en-US" sz="1800" dirty="0"/>
              <a:t>第</a:t>
            </a:r>
            <a:r>
              <a:rPr lang="en-US" altLang="zh-CN" sz="1800" dirty="0"/>
              <a:t>9</a:t>
            </a:r>
            <a:r>
              <a:rPr lang="zh-CN" altLang="en-US" sz="1800" dirty="0"/>
              <a:t>讲</a:t>
            </a:r>
            <a:endParaRPr lang="zh-CN" altLang="en-US" sz="4000" dirty="0"/>
          </a:p>
        </p:txBody>
      </p:sp>
      <p:sp>
        <p:nvSpPr>
          <p:cNvPr id="4099" name="副标题 2"/>
          <p:cNvSpPr>
            <a:spLocks noGrp="1"/>
          </p:cNvSpPr>
          <p:nvPr>
            <p:ph type="subTitle" idx="1"/>
          </p:nvPr>
        </p:nvSpPr>
        <p:spPr>
          <a:xfrm>
            <a:off x="827088" y="3357563"/>
            <a:ext cx="7993062" cy="1857375"/>
          </a:xfrm>
        </p:spPr>
        <p:txBody>
          <a:bodyPr/>
          <a:lstStyle/>
          <a:p>
            <a:pPr eaLnBrk="1" hangingPunct="1"/>
            <a:endParaRPr lang="en-US" altLang="zh-CN" dirty="0">
              <a:latin typeface="Arial" pitchFamily="34" charset="0"/>
            </a:endParaRPr>
          </a:p>
          <a:p>
            <a:pPr eaLnBrk="1" hangingPunct="1"/>
            <a:endParaRPr lang="en-US" altLang="zh-CN" sz="2400" dirty="0">
              <a:latin typeface="Arial" pitchFamily="34" charset="0"/>
            </a:endParaRPr>
          </a:p>
          <a:p>
            <a:pPr eaLnBrk="1" hangingPunct="1"/>
            <a:r>
              <a:rPr lang="zh-CN" altLang="en-US" sz="2400" dirty="0">
                <a:latin typeface="Arial" pitchFamily="34" charset="0"/>
              </a:rPr>
              <a:t>徐高  </a:t>
            </a:r>
            <a:r>
              <a:rPr lang="zh-CN" altLang="en-US" dirty="0">
                <a:latin typeface="Arial" pitchFamily="34" charset="0"/>
              </a:rPr>
              <a:t>博士</a:t>
            </a:r>
            <a:endParaRPr lang="en-US" altLang="zh-CN" dirty="0">
              <a:latin typeface="Arial" pitchFamily="34" charset="0"/>
            </a:endParaRPr>
          </a:p>
          <a:p>
            <a:pPr eaLnBrk="1" hangingPunct="1"/>
            <a:r>
              <a:rPr lang="en-US" altLang="zh-CN" sz="1800" dirty="0">
                <a:latin typeface="Arial" pitchFamily="34" charset="0"/>
              </a:rPr>
              <a:t>2019</a:t>
            </a:r>
            <a:r>
              <a:rPr lang="zh-CN" altLang="en-US" sz="1800" dirty="0">
                <a:latin typeface="Arial" pitchFamily="34" charset="0"/>
              </a:rPr>
              <a:t>年</a:t>
            </a:r>
            <a:r>
              <a:rPr lang="en-US" altLang="zh-CN" sz="1800" dirty="0">
                <a:latin typeface="Arial" pitchFamily="34" charset="0"/>
              </a:rPr>
              <a:t>10</a:t>
            </a:r>
            <a:r>
              <a:rPr lang="zh-CN" altLang="en-US" sz="1800" dirty="0">
                <a:latin typeface="Arial" pitchFamily="34" charset="0"/>
              </a:rPr>
              <a:t>月</a:t>
            </a:r>
            <a:r>
              <a:rPr lang="en-US" altLang="zh-CN" sz="1800" dirty="0"/>
              <a:t>19</a:t>
            </a:r>
            <a:r>
              <a:rPr lang="zh-CN" altLang="en-US" sz="1800" dirty="0">
                <a:latin typeface="Arial" pitchFamily="34" charset="0"/>
              </a:rPr>
              <a:t>日</a:t>
            </a:r>
          </a:p>
          <a:p>
            <a:pPr eaLnBrk="1" hangingPunct="1"/>
            <a:endParaRPr lang="zh-CN" altLang="en-US" sz="1600" dirty="0">
              <a:latin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世界大部分国家中，居民储蓄与企业储蓄负相关；但这种关系在中国并不明显</a:t>
            </a:r>
          </a:p>
        </p:txBody>
      </p:sp>
      <p:sp>
        <p:nvSpPr>
          <p:cNvPr id="4" name="灯片编号占位符 3"/>
          <p:cNvSpPr>
            <a:spLocks noGrp="1"/>
          </p:cNvSpPr>
          <p:nvPr>
            <p:ph type="sldNum" sz="quarter" idx="12"/>
          </p:nvPr>
        </p:nvSpPr>
        <p:spPr/>
        <p:txBody>
          <a:bodyPr/>
          <a:lstStyle/>
          <a:p>
            <a:pPr>
              <a:defRPr/>
            </a:pPr>
            <a:fld id="{56DE445D-538B-4B36-B97B-799D81D6965B}" type="slidenum">
              <a:rPr lang="zh-CN" altLang="en-US" smtClean="0"/>
              <a:pPr>
                <a:defRPr/>
              </a:pPr>
              <a:t>10</a:t>
            </a:fld>
            <a:endParaRPr lang="zh-CN" altLang="en-US"/>
          </a:p>
        </p:txBody>
      </p:sp>
      <p:sp>
        <p:nvSpPr>
          <p:cNvPr id="10" name="Text Box 4"/>
          <p:cNvSpPr txBox="1">
            <a:spLocks noChangeArrowheads="1"/>
          </p:cNvSpPr>
          <p:nvPr/>
        </p:nvSpPr>
        <p:spPr bwMode="ltGray">
          <a:xfrm>
            <a:off x="642938"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pitchFamily="34" charset="0"/>
              </a:rPr>
              <a:t>数据</a:t>
            </a:r>
            <a:r>
              <a:rPr lang="zh-CN" altLang="en-GB" sz="1000" dirty="0">
                <a:latin typeface="Frutiger 45 Light" pitchFamily="34" charset="0"/>
              </a:rPr>
              <a:t>来源：</a:t>
            </a:r>
            <a:r>
              <a:rPr lang="en-GB" altLang="zh-CN" sz="1000" dirty="0" err="1">
                <a:latin typeface="Frutiger 45 Light" pitchFamily="34" charset="0"/>
              </a:rPr>
              <a:t>UNData</a:t>
            </a:r>
            <a:endParaRPr lang="zh-CN" altLang="en-GB" sz="1000" dirty="0">
              <a:latin typeface="Frutiger 45 Light" pitchFamily="34" charset="0"/>
            </a:endParaRPr>
          </a:p>
        </p:txBody>
      </p:sp>
      <p:pic>
        <p:nvPicPr>
          <p:cNvPr id="2" name="图片 1">
            <a:extLst>
              <a:ext uri="{FF2B5EF4-FFF2-40B4-BE49-F238E27FC236}">
                <a16:creationId xmlns:a16="http://schemas.microsoft.com/office/drawing/2014/main" id="{750D9AC0-755D-419C-AF7E-4D7521DBABE6}"/>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4046865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4"/>
          <p:cNvSpPr>
            <a:spLocks noGrp="1"/>
          </p:cNvSpPr>
          <p:nvPr>
            <p:ph type="title"/>
          </p:nvPr>
        </p:nvSpPr>
        <p:spPr/>
        <p:txBody>
          <a:bodyPr/>
          <a:lstStyle/>
          <a:p>
            <a:r>
              <a:rPr lang="zh-CN" altLang="en-US" dirty="0"/>
              <a:t>中国居民的财产性收入占</a:t>
            </a:r>
            <a:r>
              <a:rPr lang="en-US" altLang="zh-CN" dirty="0"/>
              <a:t>GDP</a:t>
            </a:r>
            <a:r>
              <a:rPr lang="zh-CN" altLang="en-US" dirty="0"/>
              <a:t>比重很低</a:t>
            </a:r>
          </a:p>
        </p:txBody>
      </p:sp>
      <p:sp>
        <p:nvSpPr>
          <p:cNvPr id="4" name="灯片编号占位符 3"/>
          <p:cNvSpPr>
            <a:spLocks noGrp="1"/>
          </p:cNvSpPr>
          <p:nvPr>
            <p:ph type="sldNum" sz="quarter" idx="12"/>
          </p:nvPr>
        </p:nvSpPr>
        <p:spPr/>
        <p:txBody>
          <a:bodyPr/>
          <a:lstStyle/>
          <a:p>
            <a:pPr>
              <a:defRPr/>
            </a:pPr>
            <a:fld id="{13606990-E9B4-49A0-8D09-3E3A5D87CC00}" type="slidenum">
              <a:rPr lang="zh-CN" altLang="en-US" smtClean="0"/>
              <a:pPr>
                <a:defRPr/>
              </a:pPr>
              <a:t>11</a:t>
            </a:fld>
            <a:endParaRPr lang="zh-CN" altLang="en-US"/>
          </a:p>
        </p:txBody>
      </p:sp>
      <p:sp>
        <p:nvSpPr>
          <p:cNvPr id="23560" name="Text Box 4"/>
          <p:cNvSpPr txBox="1">
            <a:spLocks noChangeArrowheads="1"/>
          </p:cNvSpPr>
          <p:nvPr/>
        </p:nvSpPr>
        <p:spPr bwMode="ltGray">
          <a:xfrm>
            <a:off x="642938"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资料</a:t>
            </a:r>
            <a:r>
              <a:rPr lang="zh-CN" altLang="en-GB" sz="1000" dirty="0">
                <a:latin typeface="Frutiger 45 Light"/>
              </a:rPr>
              <a:t>来源：</a:t>
            </a:r>
            <a:r>
              <a:rPr lang="en-US" altLang="zh-CN" sz="1000" dirty="0">
                <a:latin typeface="Frutiger 45 Light"/>
              </a:rPr>
              <a:t>CEIC</a:t>
            </a:r>
            <a:endParaRPr lang="zh-CN" altLang="en-GB" sz="1000" dirty="0">
              <a:latin typeface="Frutiger 45 Light"/>
            </a:endParaRPr>
          </a:p>
        </p:txBody>
      </p:sp>
      <p:pic>
        <p:nvPicPr>
          <p:cNvPr id="2" name="图片 1">
            <a:extLst>
              <a:ext uri="{FF2B5EF4-FFF2-40B4-BE49-F238E27FC236}">
                <a16:creationId xmlns:a16="http://schemas.microsoft.com/office/drawing/2014/main" id="{50467E1E-86BB-496C-9381-8566ED963263}"/>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1569621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中国居民部门从企业部门获得的分红收入几乎为零</a:t>
            </a:r>
          </a:p>
        </p:txBody>
      </p:sp>
      <p:sp>
        <p:nvSpPr>
          <p:cNvPr id="4" name="灯片编号占位符 3"/>
          <p:cNvSpPr>
            <a:spLocks noGrp="1"/>
          </p:cNvSpPr>
          <p:nvPr>
            <p:ph type="sldNum" sz="quarter" idx="12"/>
          </p:nvPr>
        </p:nvSpPr>
        <p:spPr/>
        <p:txBody>
          <a:bodyPr/>
          <a:lstStyle/>
          <a:p>
            <a:pPr>
              <a:defRPr/>
            </a:pPr>
            <a:fld id="{DF4C29A2-310B-4614-9E82-82EDFD340A49}" type="slidenum">
              <a:rPr lang="zh-CN" altLang="en-US" smtClean="0"/>
              <a:pPr>
                <a:defRPr/>
              </a:pPr>
              <a:t>12</a:t>
            </a:fld>
            <a:endParaRPr lang="zh-CN" altLang="en-US"/>
          </a:p>
        </p:txBody>
      </p:sp>
      <p:sp>
        <p:nvSpPr>
          <p:cNvPr id="6" name="Text Box 4"/>
          <p:cNvSpPr txBox="1">
            <a:spLocks noChangeArrowheads="1"/>
          </p:cNvSpPr>
          <p:nvPr/>
        </p:nvSpPr>
        <p:spPr bwMode="ltGray">
          <a:xfrm>
            <a:off x="642938"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pitchFamily="34" charset="0"/>
              </a:rPr>
              <a:t>数据</a:t>
            </a:r>
            <a:r>
              <a:rPr lang="zh-CN" altLang="en-GB" sz="1000" dirty="0">
                <a:latin typeface="Frutiger 45 Light" pitchFamily="34" charset="0"/>
              </a:rPr>
              <a:t>来源：</a:t>
            </a:r>
            <a:r>
              <a:rPr lang="en-GB" altLang="zh-CN" sz="1000" dirty="0">
                <a:latin typeface="Frutiger 45 Light" pitchFamily="34" charset="0"/>
              </a:rPr>
              <a:t>CEIC</a:t>
            </a:r>
            <a:endParaRPr lang="zh-CN" altLang="en-GB" sz="1000" dirty="0">
              <a:latin typeface="Frutiger 45 Light" pitchFamily="34" charset="0"/>
            </a:endParaRPr>
          </a:p>
        </p:txBody>
      </p:sp>
      <p:pic>
        <p:nvPicPr>
          <p:cNvPr id="3" name="图片 2">
            <a:extLst>
              <a:ext uri="{FF2B5EF4-FFF2-40B4-BE49-F238E27FC236}">
                <a16:creationId xmlns:a16="http://schemas.microsoft.com/office/drawing/2014/main" id="{DE649327-8F85-4C15-B4E5-A4B70CE6274D}"/>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3403927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中国第三次经济普查显示，国有企业占据整个企业部门的一半以上</a:t>
            </a:r>
          </a:p>
        </p:txBody>
      </p:sp>
      <p:sp>
        <p:nvSpPr>
          <p:cNvPr id="4" name="灯片编号占位符 3"/>
          <p:cNvSpPr>
            <a:spLocks noGrp="1"/>
          </p:cNvSpPr>
          <p:nvPr>
            <p:ph type="sldNum" sz="quarter" idx="12"/>
          </p:nvPr>
        </p:nvSpPr>
        <p:spPr/>
        <p:txBody>
          <a:bodyPr/>
          <a:lstStyle/>
          <a:p>
            <a:pPr>
              <a:defRPr/>
            </a:pPr>
            <a:fld id="{DF4C29A2-310B-4614-9E82-82EDFD340A49}" type="slidenum">
              <a:rPr lang="zh-CN" altLang="en-US" smtClean="0"/>
              <a:pPr>
                <a:defRPr/>
              </a:pPr>
              <a:t>13</a:t>
            </a:fld>
            <a:endParaRPr lang="zh-CN" altLang="en-US"/>
          </a:p>
        </p:txBody>
      </p:sp>
      <p:sp>
        <p:nvSpPr>
          <p:cNvPr id="6" name="Text Box 4"/>
          <p:cNvSpPr txBox="1">
            <a:spLocks noChangeArrowheads="1"/>
          </p:cNvSpPr>
          <p:nvPr/>
        </p:nvSpPr>
        <p:spPr bwMode="ltGray">
          <a:xfrm>
            <a:off x="642938"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pitchFamily="34" charset="0"/>
              </a:rPr>
              <a:t>数据</a:t>
            </a:r>
            <a:r>
              <a:rPr lang="zh-CN" altLang="en-GB" sz="1000" dirty="0">
                <a:latin typeface="Frutiger 45 Light" pitchFamily="34" charset="0"/>
              </a:rPr>
              <a:t>来源：</a:t>
            </a:r>
            <a:r>
              <a:rPr lang="zh-CN" altLang="en-US" sz="1000" dirty="0">
                <a:latin typeface="Frutiger 45 Light" pitchFamily="34" charset="0"/>
              </a:rPr>
              <a:t>国家统计局</a:t>
            </a:r>
            <a:endParaRPr lang="zh-CN" altLang="en-GB" sz="1000" dirty="0">
              <a:latin typeface="Frutiger 45 Light" pitchFamily="34" charset="0"/>
            </a:endParaRPr>
          </a:p>
        </p:txBody>
      </p:sp>
      <p:grpSp>
        <p:nvGrpSpPr>
          <p:cNvPr id="5" name="Group 4">
            <a:extLst>
              <a:ext uri="{FF2B5EF4-FFF2-40B4-BE49-F238E27FC236}">
                <a16:creationId xmlns:a16="http://schemas.microsoft.com/office/drawing/2014/main" id="{7BC06BB1-9B26-448C-8E03-8C3820A30E74}"/>
              </a:ext>
            </a:extLst>
          </p:cNvPr>
          <p:cNvGrpSpPr>
            <a:grpSpLocks noChangeAspect="1"/>
          </p:cNvGrpSpPr>
          <p:nvPr/>
        </p:nvGrpSpPr>
        <p:grpSpPr bwMode="auto">
          <a:xfrm>
            <a:off x="1619250" y="1439863"/>
            <a:ext cx="6353175" cy="4319587"/>
            <a:chOff x="1020" y="907"/>
            <a:chExt cx="4002" cy="2721"/>
          </a:xfrm>
        </p:grpSpPr>
        <p:sp>
          <p:nvSpPr>
            <p:cNvPr id="7" name="AutoShape 3">
              <a:extLst>
                <a:ext uri="{FF2B5EF4-FFF2-40B4-BE49-F238E27FC236}">
                  <a16:creationId xmlns:a16="http://schemas.microsoft.com/office/drawing/2014/main" id="{12AC5D6C-D791-432A-92C6-C0D73B708C36}"/>
                </a:ext>
              </a:extLst>
            </p:cNvPr>
            <p:cNvSpPr>
              <a:spLocks noChangeAspect="1" noChangeArrowheads="1" noTextEdit="1"/>
            </p:cNvSpPr>
            <p:nvPr/>
          </p:nvSpPr>
          <p:spPr bwMode="auto">
            <a:xfrm>
              <a:off x="1020" y="907"/>
              <a:ext cx="4002" cy="2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5">
              <a:extLst>
                <a:ext uri="{FF2B5EF4-FFF2-40B4-BE49-F238E27FC236}">
                  <a16:creationId xmlns:a16="http://schemas.microsoft.com/office/drawing/2014/main" id="{D1828F6B-C93A-4C19-9C04-7CE5944B0941}"/>
                </a:ext>
              </a:extLst>
            </p:cNvPr>
            <p:cNvSpPr>
              <a:spLocks noChangeArrowheads="1"/>
            </p:cNvSpPr>
            <p:nvPr/>
          </p:nvSpPr>
          <p:spPr bwMode="auto">
            <a:xfrm>
              <a:off x="1075" y="913"/>
              <a:ext cx="3941" cy="27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6">
              <a:extLst>
                <a:ext uri="{FF2B5EF4-FFF2-40B4-BE49-F238E27FC236}">
                  <a16:creationId xmlns:a16="http://schemas.microsoft.com/office/drawing/2014/main" id="{6DBE6805-F9CC-4306-8A3B-50666980C48F}"/>
                </a:ext>
              </a:extLst>
            </p:cNvPr>
            <p:cNvSpPr>
              <a:spLocks/>
            </p:cNvSpPr>
            <p:nvPr/>
          </p:nvSpPr>
          <p:spPr bwMode="auto">
            <a:xfrm>
              <a:off x="2969" y="1492"/>
              <a:ext cx="1133" cy="1807"/>
            </a:xfrm>
            <a:custGeom>
              <a:avLst/>
              <a:gdLst>
                <a:gd name="T0" fmla="*/ 0 w 1473"/>
                <a:gd name="T1" fmla="*/ 2213 h 2349"/>
                <a:gd name="T2" fmla="*/ 1337 w 1473"/>
                <a:gd name="T3" fmla="*/ 1365 h 2349"/>
                <a:gd name="T4" fmla="*/ 489 w 1473"/>
                <a:gd name="T5" fmla="*/ 27 h 2349"/>
                <a:gd name="T6" fmla="*/ 244 w 1473"/>
                <a:gd name="T7" fmla="*/ 0 h 2349"/>
                <a:gd name="T8" fmla="*/ 244 w 1473"/>
                <a:gd name="T9" fmla="*/ 1120 h 2349"/>
                <a:gd name="T10" fmla="*/ 0 w 1473"/>
                <a:gd name="T11" fmla="*/ 2213 h 2349"/>
              </a:gdLst>
              <a:ahLst/>
              <a:cxnLst>
                <a:cxn ang="0">
                  <a:pos x="T0" y="T1"/>
                </a:cxn>
                <a:cxn ang="0">
                  <a:pos x="T2" y="T3"/>
                </a:cxn>
                <a:cxn ang="0">
                  <a:pos x="T4" y="T5"/>
                </a:cxn>
                <a:cxn ang="0">
                  <a:pos x="T6" y="T7"/>
                </a:cxn>
                <a:cxn ang="0">
                  <a:pos x="T8" y="T9"/>
                </a:cxn>
                <a:cxn ang="0">
                  <a:pos x="T10" y="T11"/>
                </a:cxn>
              </a:cxnLst>
              <a:rect l="0" t="0" r="r" b="b"/>
              <a:pathLst>
                <a:path w="1473" h="2349">
                  <a:moveTo>
                    <a:pt x="0" y="2213"/>
                  </a:moveTo>
                  <a:cubicBezTo>
                    <a:pt x="604" y="2349"/>
                    <a:pt x="1202" y="1969"/>
                    <a:pt x="1337" y="1365"/>
                  </a:cubicBezTo>
                  <a:cubicBezTo>
                    <a:pt x="1473" y="761"/>
                    <a:pt x="1093" y="163"/>
                    <a:pt x="489" y="27"/>
                  </a:cubicBezTo>
                  <a:cubicBezTo>
                    <a:pt x="409" y="10"/>
                    <a:pt x="327" y="0"/>
                    <a:pt x="244" y="0"/>
                  </a:cubicBezTo>
                  <a:lnTo>
                    <a:pt x="244" y="1120"/>
                  </a:lnTo>
                  <a:lnTo>
                    <a:pt x="0" y="2213"/>
                  </a:lnTo>
                  <a:close/>
                </a:path>
              </a:pathLst>
            </a:custGeom>
            <a:solidFill>
              <a:srgbClr val="A7001D"/>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7">
              <a:extLst>
                <a:ext uri="{FF2B5EF4-FFF2-40B4-BE49-F238E27FC236}">
                  <a16:creationId xmlns:a16="http://schemas.microsoft.com/office/drawing/2014/main" id="{9D9F690E-0D6B-4C78-84B6-3BE1AFA1E25C}"/>
                </a:ext>
              </a:extLst>
            </p:cNvPr>
            <p:cNvSpPr>
              <a:spLocks/>
            </p:cNvSpPr>
            <p:nvPr/>
          </p:nvSpPr>
          <p:spPr bwMode="auto">
            <a:xfrm>
              <a:off x="2097" y="1668"/>
              <a:ext cx="973" cy="1527"/>
            </a:xfrm>
            <a:custGeom>
              <a:avLst/>
              <a:gdLst>
                <a:gd name="T0" fmla="*/ 588 w 1265"/>
                <a:gd name="T1" fmla="*/ 0 h 1984"/>
                <a:gd name="T2" fmla="*/ 374 w 1265"/>
                <a:gd name="T3" fmla="*/ 1569 h 1984"/>
                <a:gd name="T4" fmla="*/ 1021 w 1265"/>
                <a:gd name="T5" fmla="*/ 1984 h 1984"/>
                <a:gd name="T6" fmla="*/ 1265 w 1265"/>
                <a:gd name="T7" fmla="*/ 891 h 1984"/>
                <a:gd name="T8" fmla="*/ 588 w 1265"/>
                <a:gd name="T9" fmla="*/ 0 h 1984"/>
              </a:gdLst>
              <a:ahLst/>
              <a:cxnLst>
                <a:cxn ang="0">
                  <a:pos x="T0" y="T1"/>
                </a:cxn>
                <a:cxn ang="0">
                  <a:pos x="T2" y="T3"/>
                </a:cxn>
                <a:cxn ang="0">
                  <a:pos x="T4" y="T5"/>
                </a:cxn>
                <a:cxn ang="0">
                  <a:pos x="T6" y="T7"/>
                </a:cxn>
                <a:cxn ang="0">
                  <a:pos x="T8" y="T9"/>
                </a:cxn>
              </a:cxnLst>
              <a:rect l="0" t="0" r="r" b="b"/>
              <a:pathLst>
                <a:path w="1265" h="1984">
                  <a:moveTo>
                    <a:pt x="588" y="0"/>
                  </a:moveTo>
                  <a:cubicBezTo>
                    <a:pt x="95" y="374"/>
                    <a:pt x="0" y="1077"/>
                    <a:pt x="374" y="1569"/>
                  </a:cubicBezTo>
                  <a:cubicBezTo>
                    <a:pt x="534" y="1780"/>
                    <a:pt x="763" y="1927"/>
                    <a:pt x="1021" y="1984"/>
                  </a:cubicBezTo>
                  <a:lnTo>
                    <a:pt x="1265" y="891"/>
                  </a:lnTo>
                  <a:lnTo>
                    <a:pt x="588" y="0"/>
                  </a:lnTo>
                  <a:close/>
                </a:path>
              </a:pathLst>
            </a:custGeom>
            <a:solidFill>
              <a:srgbClr val="E9ADA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8">
              <a:extLst>
                <a:ext uri="{FF2B5EF4-FFF2-40B4-BE49-F238E27FC236}">
                  <a16:creationId xmlns:a16="http://schemas.microsoft.com/office/drawing/2014/main" id="{5B071568-5FD1-44C0-893E-E771BB5A14E3}"/>
                </a:ext>
              </a:extLst>
            </p:cNvPr>
            <p:cNvSpPr>
              <a:spLocks/>
            </p:cNvSpPr>
            <p:nvPr/>
          </p:nvSpPr>
          <p:spPr bwMode="auto">
            <a:xfrm>
              <a:off x="2581" y="1443"/>
              <a:ext cx="520" cy="861"/>
            </a:xfrm>
            <a:custGeom>
              <a:avLst/>
              <a:gdLst>
                <a:gd name="T0" fmla="*/ 676 w 676"/>
                <a:gd name="T1" fmla="*/ 0 h 1120"/>
                <a:gd name="T2" fmla="*/ 0 w 676"/>
                <a:gd name="T3" fmla="*/ 231 h 1120"/>
                <a:gd name="T4" fmla="*/ 676 w 676"/>
                <a:gd name="T5" fmla="*/ 1120 h 1120"/>
                <a:gd name="T6" fmla="*/ 676 w 676"/>
                <a:gd name="T7" fmla="*/ 0 h 1120"/>
              </a:gdLst>
              <a:ahLst/>
              <a:cxnLst>
                <a:cxn ang="0">
                  <a:pos x="T0" y="T1"/>
                </a:cxn>
                <a:cxn ang="0">
                  <a:pos x="T2" y="T3"/>
                </a:cxn>
                <a:cxn ang="0">
                  <a:pos x="T4" y="T5"/>
                </a:cxn>
                <a:cxn ang="0">
                  <a:pos x="T6" y="T7"/>
                </a:cxn>
              </a:cxnLst>
              <a:rect l="0" t="0" r="r" b="b"/>
              <a:pathLst>
                <a:path w="676" h="1120">
                  <a:moveTo>
                    <a:pt x="676" y="0"/>
                  </a:moveTo>
                  <a:cubicBezTo>
                    <a:pt x="432" y="0"/>
                    <a:pt x="194" y="82"/>
                    <a:pt x="0" y="231"/>
                  </a:cubicBezTo>
                  <a:lnTo>
                    <a:pt x="676" y="1120"/>
                  </a:lnTo>
                  <a:lnTo>
                    <a:pt x="676"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9">
              <a:extLst>
                <a:ext uri="{FF2B5EF4-FFF2-40B4-BE49-F238E27FC236}">
                  <a16:creationId xmlns:a16="http://schemas.microsoft.com/office/drawing/2014/main" id="{F75A68F2-C17E-490C-8AD4-186437037CB8}"/>
                </a:ext>
              </a:extLst>
            </p:cNvPr>
            <p:cNvSpPr>
              <a:spLocks/>
            </p:cNvSpPr>
            <p:nvPr/>
          </p:nvSpPr>
          <p:spPr bwMode="auto">
            <a:xfrm>
              <a:off x="4023" y="2441"/>
              <a:ext cx="161" cy="36"/>
            </a:xfrm>
            <a:custGeom>
              <a:avLst/>
              <a:gdLst>
                <a:gd name="T0" fmla="*/ 5 w 210"/>
                <a:gd name="T1" fmla="*/ 0 h 47"/>
                <a:gd name="T2" fmla="*/ 120 w 210"/>
                <a:gd name="T3" fmla="*/ 32 h 47"/>
                <a:gd name="T4" fmla="*/ 118 w 210"/>
                <a:gd name="T5" fmla="*/ 31 h 47"/>
                <a:gd name="T6" fmla="*/ 210 w 210"/>
                <a:gd name="T7" fmla="*/ 31 h 47"/>
                <a:gd name="T8" fmla="*/ 210 w 210"/>
                <a:gd name="T9" fmla="*/ 47 h 47"/>
                <a:gd name="T10" fmla="*/ 118 w 210"/>
                <a:gd name="T11" fmla="*/ 47 h 47"/>
                <a:gd name="T12" fmla="*/ 116 w 210"/>
                <a:gd name="T13" fmla="*/ 47 h 47"/>
                <a:gd name="T14" fmla="*/ 0 w 210"/>
                <a:gd name="T15" fmla="*/ 15 h 47"/>
                <a:gd name="T16" fmla="*/ 5 w 210"/>
                <a:gd name="T17"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0" h="47">
                  <a:moveTo>
                    <a:pt x="5" y="0"/>
                  </a:moveTo>
                  <a:lnTo>
                    <a:pt x="120" y="32"/>
                  </a:lnTo>
                  <a:lnTo>
                    <a:pt x="118" y="31"/>
                  </a:lnTo>
                  <a:lnTo>
                    <a:pt x="210" y="31"/>
                  </a:lnTo>
                  <a:lnTo>
                    <a:pt x="210" y="47"/>
                  </a:lnTo>
                  <a:lnTo>
                    <a:pt x="118" y="47"/>
                  </a:lnTo>
                  <a:cubicBezTo>
                    <a:pt x="117" y="47"/>
                    <a:pt x="116" y="47"/>
                    <a:pt x="116" y="47"/>
                  </a:cubicBezTo>
                  <a:lnTo>
                    <a:pt x="0" y="15"/>
                  </a:lnTo>
                  <a:lnTo>
                    <a:pt x="5" y="0"/>
                  </a:lnTo>
                  <a:close/>
                </a:path>
              </a:pathLst>
            </a:custGeom>
            <a:solidFill>
              <a:srgbClr val="000000"/>
            </a:solidFill>
            <a:ln w="1588"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10">
              <a:extLst>
                <a:ext uri="{FF2B5EF4-FFF2-40B4-BE49-F238E27FC236}">
                  <a16:creationId xmlns:a16="http://schemas.microsoft.com/office/drawing/2014/main" id="{BB0920D7-6090-4869-810E-F3AFE5A7349D}"/>
                </a:ext>
              </a:extLst>
            </p:cNvPr>
            <p:cNvSpPr>
              <a:spLocks/>
            </p:cNvSpPr>
            <p:nvPr/>
          </p:nvSpPr>
          <p:spPr bwMode="auto">
            <a:xfrm>
              <a:off x="2091" y="2543"/>
              <a:ext cx="154" cy="205"/>
            </a:xfrm>
            <a:custGeom>
              <a:avLst/>
              <a:gdLst>
                <a:gd name="T0" fmla="*/ 200 w 200"/>
                <a:gd name="T1" fmla="*/ 5 h 266"/>
                <a:gd name="T2" fmla="*/ 106 w 200"/>
                <a:gd name="T3" fmla="*/ 261 h 266"/>
                <a:gd name="T4" fmla="*/ 98 w 200"/>
                <a:gd name="T5" fmla="*/ 266 h 266"/>
                <a:gd name="T6" fmla="*/ 0 w 200"/>
                <a:gd name="T7" fmla="*/ 266 h 266"/>
                <a:gd name="T8" fmla="*/ 0 w 200"/>
                <a:gd name="T9" fmla="*/ 250 h 266"/>
                <a:gd name="T10" fmla="*/ 98 w 200"/>
                <a:gd name="T11" fmla="*/ 250 h 266"/>
                <a:gd name="T12" fmla="*/ 91 w 200"/>
                <a:gd name="T13" fmla="*/ 256 h 266"/>
                <a:gd name="T14" fmla="*/ 185 w 200"/>
                <a:gd name="T15" fmla="*/ 0 h 266"/>
                <a:gd name="T16" fmla="*/ 200 w 200"/>
                <a:gd name="T17" fmla="*/ 5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 h="266">
                  <a:moveTo>
                    <a:pt x="200" y="5"/>
                  </a:moveTo>
                  <a:lnTo>
                    <a:pt x="106" y="261"/>
                  </a:lnTo>
                  <a:cubicBezTo>
                    <a:pt x="104" y="264"/>
                    <a:pt x="101" y="266"/>
                    <a:pt x="98" y="266"/>
                  </a:cubicBezTo>
                  <a:lnTo>
                    <a:pt x="0" y="266"/>
                  </a:lnTo>
                  <a:lnTo>
                    <a:pt x="0" y="250"/>
                  </a:lnTo>
                  <a:lnTo>
                    <a:pt x="98" y="250"/>
                  </a:lnTo>
                  <a:lnTo>
                    <a:pt x="91" y="256"/>
                  </a:lnTo>
                  <a:lnTo>
                    <a:pt x="185" y="0"/>
                  </a:lnTo>
                  <a:lnTo>
                    <a:pt x="200" y="5"/>
                  </a:lnTo>
                  <a:close/>
                </a:path>
              </a:pathLst>
            </a:custGeom>
            <a:solidFill>
              <a:srgbClr val="000000"/>
            </a:solidFill>
            <a:ln w="1588"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11">
              <a:extLst>
                <a:ext uri="{FF2B5EF4-FFF2-40B4-BE49-F238E27FC236}">
                  <a16:creationId xmlns:a16="http://schemas.microsoft.com/office/drawing/2014/main" id="{1D280017-336D-4572-BD32-BE42625243CC}"/>
                </a:ext>
              </a:extLst>
            </p:cNvPr>
            <p:cNvSpPr>
              <a:spLocks/>
            </p:cNvSpPr>
            <p:nvPr/>
          </p:nvSpPr>
          <p:spPr bwMode="auto">
            <a:xfrm>
              <a:off x="2264" y="1418"/>
              <a:ext cx="568" cy="86"/>
            </a:xfrm>
            <a:custGeom>
              <a:avLst/>
              <a:gdLst>
                <a:gd name="T0" fmla="*/ 735 w 738"/>
                <a:gd name="T1" fmla="*/ 112 h 112"/>
                <a:gd name="T2" fmla="*/ 95 w 738"/>
                <a:gd name="T3" fmla="*/ 16 h 112"/>
                <a:gd name="T4" fmla="*/ 96 w 738"/>
                <a:gd name="T5" fmla="*/ 16 h 112"/>
                <a:gd name="T6" fmla="*/ 0 w 738"/>
                <a:gd name="T7" fmla="*/ 16 h 112"/>
                <a:gd name="T8" fmla="*/ 0 w 738"/>
                <a:gd name="T9" fmla="*/ 0 h 112"/>
                <a:gd name="T10" fmla="*/ 96 w 738"/>
                <a:gd name="T11" fmla="*/ 0 h 112"/>
                <a:gd name="T12" fmla="*/ 98 w 738"/>
                <a:gd name="T13" fmla="*/ 1 h 112"/>
                <a:gd name="T14" fmla="*/ 738 w 738"/>
                <a:gd name="T15" fmla="*/ 97 h 112"/>
                <a:gd name="T16" fmla="*/ 735 w 738"/>
                <a:gd name="T17"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8" h="112">
                  <a:moveTo>
                    <a:pt x="735" y="112"/>
                  </a:moveTo>
                  <a:lnTo>
                    <a:pt x="95" y="16"/>
                  </a:lnTo>
                  <a:lnTo>
                    <a:pt x="96" y="16"/>
                  </a:lnTo>
                  <a:lnTo>
                    <a:pt x="0" y="16"/>
                  </a:lnTo>
                  <a:lnTo>
                    <a:pt x="0" y="0"/>
                  </a:lnTo>
                  <a:lnTo>
                    <a:pt x="96" y="0"/>
                  </a:lnTo>
                  <a:cubicBezTo>
                    <a:pt x="97" y="0"/>
                    <a:pt x="97" y="0"/>
                    <a:pt x="98" y="1"/>
                  </a:cubicBezTo>
                  <a:lnTo>
                    <a:pt x="738" y="97"/>
                  </a:lnTo>
                  <a:lnTo>
                    <a:pt x="735" y="112"/>
                  </a:lnTo>
                  <a:close/>
                </a:path>
              </a:pathLst>
            </a:custGeom>
            <a:solidFill>
              <a:srgbClr val="000000"/>
            </a:solidFill>
            <a:ln w="1588"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Rectangle 12">
              <a:extLst>
                <a:ext uri="{FF2B5EF4-FFF2-40B4-BE49-F238E27FC236}">
                  <a16:creationId xmlns:a16="http://schemas.microsoft.com/office/drawing/2014/main" id="{F1C03EE7-EEE2-4042-B587-43E76FB5A11B}"/>
                </a:ext>
              </a:extLst>
            </p:cNvPr>
            <p:cNvSpPr>
              <a:spLocks noChangeArrowheads="1"/>
            </p:cNvSpPr>
            <p:nvPr/>
          </p:nvSpPr>
          <p:spPr bwMode="auto">
            <a:xfrm>
              <a:off x="4201" y="2368"/>
              <a:ext cx="320"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0" i="0" u="none" strike="noStrike" cap="none" normalizeH="0" baseline="0">
                  <a:ln>
                    <a:noFill/>
                  </a:ln>
                  <a:solidFill>
                    <a:srgbClr val="000000"/>
                  </a:solidFill>
                  <a:effectLst/>
                  <a:latin typeface="宋体" panose="02010600030101010101" pitchFamily="2" charset="-122"/>
                  <a:ea typeface="宋体" panose="02010600030101010101" pitchFamily="2" charset="-122"/>
                </a:rPr>
                <a:t>国有企业</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6" name="Rectangle 13">
              <a:extLst>
                <a:ext uri="{FF2B5EF4-FFF2-40B4-BE49-F238E27FC236}">
                  <a16:creationId xmlns:a16="http://schemas.microsoft.com/office/drawing/2014/main" id="{228A0EAB-9D2A-4A0C-B17F-9053980A3EB3}"/>
                </a:ext>
              </a:extLst>
            </p:cNvPr>
            <p:cNvSpPr>
              <a:spLocks noChangeArrowheads="1"/>
            </p:cNvSpPr>
            <p:nvPr/>
          </p:nvSpPr>
          <p:spPr bwMode="auto">
            <a:xfrm>
              <a:off x="4336" y="2516"/>
              <a:ext cx="333"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0" i="0" u="none" strike="noStrike" cap="none" normalizeH="0" baseline="0">
                  <a:ln>
                    <a:noFill/>
                  </a:ln>
                  <a:solidFill>
                    <a:srgbClr val="000000"/>
                  </a:solidFill>
                  <a:effectLst/>
                  <a:latin typeface="Arial" panose="020B0604020202020204" pitchFamily="34" charset="0"/>
                </a:rPr>
                <a:t>54%</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7" name="Rectangle 14">
              <a:extLst>
                <a:ext uri="{FF2B5EF4-FFF2-40B4-BE49-F238E27FC236}">
                  <a16:creationId xmlns:a16="http://schemas.microsoft.com/office/drawing/2014/main" id="{F631CC75-7DDD-4050-BB2A-B5F8DAC1B246}"/>
                </a:ext>
              </a:extLst>
            </p:cNvPr>
            <p:cNvSpPr>
              <a:spLocks noChangeArrowheads="1"/>
            </p:cNvSpPr>
            <p:nvPr/>
          </p:nvSpPr>
          <p:spPr bwMode="auto">
            <a:xfrm>
              <a:off x="1396" y="2629"/>
              <a:ext cx="382"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0" i="0" u="none" strike="noStrike" cap="none" normalizeH="0" baseline="0">
                  <a:ln>
                    <a:noFill/>
                  </a:ln>
                  <a:solidFill>
                    <a:srgbClr val="000000"/>
                  </a:solidFill>
                  <a:effectLst/>
                  <a:latin typeface="宋体" panose="02010600030101010101" pitchFamily="2" charset="-122"/>
                  <a:ea typeface="宋体" panose="02010600030101010101" pitchFamily="2" charset="-122"/>
                </a:rPr>
                <a:t>其他国内企</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8" name="Rectangle 15">
              <a:extLst>
                <a:ext uri="{FF2B5EF4-FFF2-40B4-BE49-F238E27FC236}">
                  <a16:creationId xmlns:a16="http://schemas.microsoft.com/office/drawing/2014/main" id="{46EDFDD8-180A-4E49-9176-12E2D8C55F10}"/>
                </a:ext>
              </a:extLst>
            </p:cNvPr>
            <p:cNvSpPr>
              <a:spLocks noChangeArrowheads="1"/>
            </p:cNvSpPr>
            <p:nvPr/>
          </p:nvSpPr>
          <p:spPr bwMode="auto">
            <a:xfrm>
              <a:off x="1667" y="2801"/>
              <a:ext cx="148"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0" i="0" u="none" strike="noStrike" cap="none" normalizeH="0" baseline="0">
                  <a:ln>
                    <a:noFill/>
                  </a:ln>
                  <a:solidFill>
                    <a:srgbClr val="000000"/>
                  </a:solidFill>
                  <a:effectLst/>
                  <a:latin typeface="宋体" panose="02010600030101010101" pitchFamily="2" charset="-122"/>
                  <a:ea typeface="宋体" panose="02010600030101010101" pitchFamily="2" charset="-122"/>
                </a:rPr>
                <a:t>业</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9" name="Rectangle 16">
              <a:extLst>
                <a:ext uri="{FF2B5EF4-FFF2-40B4-BE49-F238E27FC236}">
                  <a16:creationId xmlns:a16="http://schemas.microsoft.com/office/drawing/2014/main" id="{25E18B23-4384-4D67-A12D-73EFFF774B55}"/>
                </a:ext>
              </a:extLst>
            </p:cNvPr>
            <p:cNvSpPr>
              <a:spLocks noChangeArrowheads="1"/>
            </p:cNvSpPr>
            <p:nvPr/>
          </p:nvSpPr>
          <p:spPr bwMode="auto">
            <a:xfrm>
              <a:off x="1605" y="2949"/>
              <a:ext cx="33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0" i="0" u="none" strike="noStrike" cap="none" normalizeH="0" baseline="0">
                  <a:ln>
                    <a:noFill/>
                  </a:ln>
                  <a:solidFill>
                    <a:srgbClr val="000000"/>
                  </a:solidFill>
                  <a:effectLst/>
                  <a:latin typeface="Arial" panose="020B0604020202020204" pitchFamily="34" charset="0"/>
                </a:rPr>
                <a:t>36%</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0" name="Rectangle 17">
              <a:extLst>
                <a:ext uri="{FF2B5EF4-FFF2-40B4-BE49-F238E27FC236}">
                  <a16:creationId xmlns:a16="http://schemas.microsoft.com/office/drawing/2014/main" id="{C5C299E2-0EDA-4D48-A81D-B4B66D1B297A}"/>
                </a:ext>
              </a:extLst>
            </p:cNvPr>
            <p:cNvSpPr>
              <a:spLocks noChangeArrowheads="1"/>
            </p:cNvSpPr>
            <p:nvPr/>
          </p:nvSpPr>
          <p:spPr bwMode="auto">
            <a:xfrm>
              <a:off x="1569" y="1321"/>
              <a:ext cx="381"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外资、港澳</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1" name="Rectangle 18">
              <a:extLst>
                <a:ext uri="{FF2B5EF4-FFF2-40B4-BE49-F238E27FC236}">
                  <a16:creationId xmlns:a16="http://schemas.microsoft.com/office/drawing/2014/main" id="{7F51838B-4F31-4238-BE24-10EEB6C608D0}"/>
                </a:ext>
              </a:extLst>
            </p:cNvPr>
            <p:cNvSpPr>
              <a:spLocks noChangeArrowheads="1"/>
            </p:cNvSpPr>
            <p:nvPr/>
          </p:nvSpPr>
          <p:spPr bwMode="auto">
            <a:xfrm>
              <a:off x="1704" y="1494"/>
              <a:ext cx="258"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0" i="0" u="none" strike="noStrike" cap="none" normalizeH="0" baseline="0">
                  <a:ln>
                    <a:noFill/>
                  </a:ln>
                  <a:solidFill>
                    <a:srgbClr val="000000"/>
                  </a:solidFill>
                  <a:effectLst/>
                  <a:latin typeface="宋体" panose="02010600030101010101" pitchFamily="2" charset="-122"/>
                  <a:ea typeface="宋体" panose="02010600030101010101" pitchFamily="2" charset="-122"/>
                </a:rPr>
                <a:t>台企业</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2" name="Rectangle 19">
              <a:extLst>
                <a:ext uri="{FF2B5EF4-FFF2-40B4-BE49-F238E27FC236}">
                  <a16:creationId xmlns:a16="http://schemas.microsoft.com/office/drawing/2014/main" id="{C1877218-2276-49A5-9396-80419D01B91E}"/>
                </a:ext>
              </a:extLst>
            </p:cNvPr>
            <p:cNvSpPr>
              <a:spLocks noChangeArrowheads="1"/>
            </p:cNvSpPr>
            <p:nvPr/>
          </p:nvSpPr>
          <p:spPr bwMode="auto">
            <a:xfrm>
              <a:off x="1778" y="1642"/>
              <a:ext cx="33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0" i="0" u="none" strike="noStrike" cap="none" normalizeH="0" baseline="0">
                  <a:ln>
                    <a:noFill/>
                  </a:ln>
                  <a:solidFill>
                    <a:srgbClr val="000000"/>
                  </a:solidFill>
                  <a:effectLst/>
                  <a:latin typeface="Arial" panose="020B0604020202020204" pitchFamily="34" charset="0"/>
                </a:rPr>
                <a:t>10%</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3" name="Rectangle 20">
              <a:extLst>
                <a:ext uri="{FF2B5EF4-FFF2-40B4-BE49-F238E27FC236}">
                  <a16:creationId xmlns:a16="http://schemas.microsoft.com/office/drawing/2014/main" id="{6635CABB-BF7C-471E-A99A-1D54F11DF152}"/>
                </a:ext>
              </a:extLst>
            </p:cNvPr>
            <p:cNvSpPr>
              <a:spLocks noChangeArrowheads="1"/>
            </p:cNvSpPr>
            <p:nvPr/>
          </p:nvSpPr>
          <p:spPr bwMode="auto">
            <a:xfrm>
              <a:off x="1123" y="985"/>
              <a:ext cx="628"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企业部门资产构成（</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4" name="Rectangle 21">
              <a:extLst>
                <a:ext uri="{FF2B5EF4-FFF2-40B4-BE49-F238E27FC236}">
                  <a16:creationId xmlns:a16="http://schemas.microsoft.com/office/drawing/2014/main" id="{92687FD4-387B-4087-A11B-FB46918B6A09}"/>
                </a:ext>
              </a:extLst>
            </p:cNvPr>
            <p:cNvSpPr>
              <a:spLocks noChangeArrowheads="1"/>
            </p:cNvSpPr>
            <p:nvPr/>
          </p:nvSpPr>
          <p:spPr bwMode="auto">
            <a:xfrm>
              <a:off x="2342" y="973"/>
              <a:ext cx="35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0" i="0" u="none" strike="noStrike" cap="none" normalizeH="0" baseline="0">
                  <a:ln>
                    <a:noFill/>
                  </a:ln>
                  <a:solidFill>
                    <a:srgbClr val="000000"/>
                  </a:solidFill>
                  <a:effectLst/>
                  <a:latin typeface="Arial" panose="020B0604020202020204" pitchFamily="34" charset="0"/>
                </a:rPr>
                <a:t>2011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5" name="Rectangle 22">
              <a:extLst>
                <a:ext uri="{FF2B5EF4-FFF2-40B4-BE49-F238E27FC236}">
                  <a16:creationId xmlns:a16="http://schemas.microsoft.com/office/drawing/2014/main" id="{5AD8826E-EA36-4428-8D5E-AF956A898F5E}"/>
                </a:ext>
              </a:extLst>
            </p:cNvPr>
            <p:cNvSpPr>
              <a:spLocks noChangeArrowheads="1"/>
            </p:cNvSpPr>
            <p:nvPr/>
          </p:nvSpPr>
          <p:spPr bwMode="auto">
            <a:xfrm>
              <a:off x="2637" y="985"/>
              <a:ext cx="197"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0" i="0" u="none" strike="noStrike" cap="none" normalizeH="0" baseline="0">
                  <a:ln>
                    <a:noFill/>
                  </a:ln>
                  <a:solidFill>
                    <a:srgbClr val="000000"/>
                  </a:solidFill>
                  <a:effectLst/>
                  <a:latin typeface="宋体" panose="02010600030101010101" pitchFamily="2" charset="-122"/>
                  <a:ea typeface="宋体" panose="02010600030101010101" pitchFamily="2" charset="-122"/>
                </a:rPr>
                <a:t>年）</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2329752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24E779-42B0-4ECA-86E1-81847B65C33B}"/>
              </a:ext>
            </a:extLst>
          </p:cNvPr>
          <p:cNvSpPr>
            <a:spLocks noGrp="1"/>
          </p:cNvSpPr>
          <p:nvPr>
            <p:ph type="title"/>
          </p:nvPr>
        </p:nvSpPr>
        <p:spPr/>
        <p:txBody>
          <a:bodyPr/>
          <a:lstStyle/>
          <a:p>
            <a:r>
              <a:rPr lang="zh-CN" altLang="en-US" dirty="0"/>
              <a:t>中国的消费不足及其成因</a:t>
            </a:r>
          </a:p>
        </p:txBody>
      </p:sp>
      <p:sp>
        <p:nvSpPr>
          <p:cNvPr id="3" name="内容占位符 2">
            <a:extLst>
              <a:ext uri="{FF2B5EF4-FFF2-40B4-BE49-F238E27FC236}">
                <a16:creationId xmlns:a16="http://schemas.microsoft.com/office/drawing/2014/main" id="{27DB08E9-357A-459D-858E-A103BAA94E47}"/>
              </a:ext>
            </a:extLst>
          </p:cNvPr>
          <p:cNvSpPr>
            <a:spLocks noGrp="1"/>
          </p:cNvSpPr>
          <p:nvPr>
            <p:ph idx="1"/>
          </p:nvPr>
        </p:nvSpPr>
        <p:spPr/>
        <p:txBody>
          <a:bodyPr/>
          <a:lstStyle/>
          <a:p>
            <a:r>
              <a:rPr lang="zh-CN" altLang="en-US" dirty="0"/>
              <a:t>中国存在消费不足、储蓄过剩的经济结构失衡</a:t>
            </a:r>
            <a:r>
              <a:rPr lang="en-US" altLang="zh-CN" dirty="0"/>
              <a:t>——</a:t>
            </a:r>
            <a:r>
              <a:rPr lang="zh-CN" altLang="en-US" dirty="0"/>
              <a:t>企业行为与消费者时间偏好之间缺乏市场化的匹配机制</a:t>
            </a:r>
            <a:endParaRPr lang="en-US" altLang="zh-CN" dirty="0"/>
          </a:p>
          <a:p>
            <a:r>
              <a:rPr lang="zh-CN" altLang="en-US" dirty="0"/>
              <a:t>微观层面：企业的投资行为缺乏来自消费者部门的约束，因而存在过度投资行为</a:t>
            </a:r>
            <a:endParaRPr lang="en-US" altLang="zh-CN" dirty="0"/>
          </a:p>
          <a:p>
            <a:pPr lvl="1"/>
            <a:r>
              <a:rPr lang="zh-CN" altLang="en-US" dirty="0"/>
              <a:t>国资委给国企设定的最重要考核指标“国有资产保值增值率”是规模指标</a:t>
            </a:r>
            <a:endParaRPr lang="en-US" altLang="zh-CN" dirty="0"/>
          </a:p>
          <a:p>
            <a:pPr lvl="1"/>
            <a:r>
              <a:rPr lang="zh-CN" altLang="en-US" dirty="0"/>
              <a:t>民营企业家也可能存在打造“伟大企业”的诉求</a:t>
            </a:r>
            <a:endParaRPr lang="en-US" altLang="zh-CN" dirty="0"/>
          </a:p>
          <a:p>
            <a:r>
              <a:rPr lang="zh-CN" altLang="en-US" dirty="0"/>
              <a:t>宏观层面：国民收入没有充分地流向消费者部门，消费者的消费因而偏低</a:t>
            </a:r>
            <a:endParaRPr lang="en-US" altLang="zh-CN" dirty="0"/>
          </a:p>
          <a:p>
            <a:pPr lvl="1"/>
            <a:r>
              <a:rPr lang="zh-CN" altLang="en-US" dirty="0"/>
              <a:t>资本与劳动作为两个投入要素而瓜分总产出</a:t>
            </a:r>
            <a:endParaRPr lang="en-US" altLang="zh-CN" dirty="0"/>
          </a:p>
          <a:p>
            <a:pPr lvl="1"/>
            <a:r>
              <a:rPr lang="zh-CN" altLang="en-US" dirty="0"/>
              <a:t>资本回报流向了资本的所有者，其中大部分并未直接流向消费者部门</a:t>
            </a:r>
            <a:endParaRPr lang="en-US" altLang="zh-CN" dirty="0"/>
          </a:p>
          <a:p>
            <a:r>
              <a:rPr lang="zh-CN" altLang="en-US" dirty="0"/>
              <a:t>中国缺乏调节消费与储蓄的市场调节机制</a:t>
            </a:r>
            <a:endParaRPr lang="en-US" altLang="zh-CN" dirty="0"/>
          </a:p>
          <a:p>
            <a:endParaRPr lang="zh-CN" altLang="en-US" dirty="0"/>
          </a:p>
        </p:txBody>
      </p:sp>
      <p:sp>
        <p:nvSpPr>
          <p:cNvPr id="4" name="灯片编号占位符 3">
            <a:extLst>
              <a:ext uri="{FF2B5EF4-FFF2-40B4-BE49-F238E27FC236}">
                <a16:creationId xmlns:a16="http://schemas.microsoft.com/office/drawing/2014/main" id="{2EC4DC5C-38BD-408D-B8B0-30F8C0A894BD}"/>
              </a:ext>
            </a:extLst>
          </p:cNvPr>
          <p:cNvSpPr>
            <a:spLocks noGrp="1"/>
          </p:cNvSpPr>
          <p:nvPr>
            <p:ph type="sldNum" sz="quarter" idx="12"/>
          </p:nvPr>
        </p:nvSpPr>
        <p:spPr/>
        <p:txBody>
          <a:bodyPr/>
          <a:lstStyle/>
          <a:p>
            <a:pPr>
              <a:defRPr/>
            </a:pPr>
            <a:fld id="{DF4C29A2-310B-4614-9E82-82EDFD340A49}" type="slidenum">
              <a:rPr lang="zh-CN" altLang="en-US" smtClean="0"/>
              <a:pPr>
                <a:defRPr/>
              </a:pPr>
              <a:t>14</a:t>
            </a:fld>
            <a:endParaRPr lang="zh-CN" altLang="en-US"/>
          </a:p>
        </p:txBody>
      </p:sp>
    </p:spTree>
    <p:extLst>
      <p:ext uri="{BB962C8B-B14F-4D97-AF65-F5344CB8AC3E}">
        <p14:creationId xmlns:p14="http://schemas.microsoft.com/office/powerpoint/2010/main" val="1761812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364AD3-50DD-4D32-B82D-D0E3BE171C43}"/>
              </a:ext>
            </a:extLst>
          </p:cNvPr>
          <p:cNvSpPr>
            <a:spLocks noGrp="1"/>
          </p:cNvSpPr>
          <p:nvPr>
            <p:ph type="title"/>
          </p:nvPr>
        </p:nvSpPr>
        <p:spPr/>
        <p:txBody>
          <a:bodyPr/>
          <a:lstStyle/>
          <a:p>
            <a:r>
              <a:rPr lang="zh-CN" altLang="en-US" dirty="0"/>
              <a:t>萨伊定律与中国的消费不足</a:t>
            </a:r>
          </a:p>
        </p:txBody>
      </p:sp>
      <p:sp>
        <p:nvSpPr>
          <p:cNvPr id="3" name="内容占位符 2">
            <a:extLst>
              <a:ext uri="{FF2B5EF4-FFF2-40B4-BE49-F238E27FC236}">
                <a16:creationId xmlns:a16="http://schemas.microsoft.com/office/drawing/2014/main" id="{11B28B77-1F18-4BCE-8659-60C3422A5205}"/>
              </a:ext>
            </a:extLst>
          </p:cNvPr>
          <p:cNvSpPr>
            <a:spLocks noGrp="1"/>
          </p:cNvSpPr>
          <p:nvPr>
            <p:ph idx="1"/>
          </p:nvPr>
        </p:nvSpPr>
        <p:spPr/>
        <p:txBody>
          <a:bodyPr/>
          <a:lstStyle/>
          <a:p>
            <a:endParaRPr lang="en-US" altLang="zh-CN" dirty="0"/>
          </a:p>
          <a:p>
            <a:r>
              <a:rPr lang="zh-CN" altLang="en-US" dirty="0"/>
              <a:t>萨伊定律</a:t>
            </a:r>
            <a:r>
              <a:rPr lang="en-US" altLang="zh-CN" dirty="0"/>
              <a:t>——</a:t>
            </a:r>
            <a:r>
              <a:rPr lang="zh-CN" altLang="en-US" dirty="0"/>
              <a:t>供给会创造自己的需求</a:t>
            </a:r>
            <a:endParaRPr lang="en-US" altLang="zh-CN" dirty="0"/>
          </a:p>
          <a:p>
            <a:pPr lvl="1"/>
            <a:r>
              <a:rPr lang="zh-CN" altLang="en-US" dirty="0"/>
              <a:t>萨伊定律只是在宏观经济层面才成立</a:t>
            </a:r>
            <a:endParaRPr lang="en-US" altLang="zh-CN" dirty="0"/>
          </a:p>
          <a:p>
            <a:pPr lvl="1"/>
            <a:r>
              <a:rPr lang="zh-CN" altLang="en-US" dirty="0"/>
              <a:t>萨伊定律反映了对市场运行效率的充分信任</a:t>
            </a:r>
            <a:endParaRPr lang="en-US" altLang="zh-CN" dirty="0"/>
          </a:p>
          <a:p>
            <a:pPr lvl="1"/>
            <a:r>
              <a:rPr lang="zh-CN" altLang="en-US" dirty="0"/>
              <a:t>萨伊定律成立的前提是调节消费与储蓄的市场机制的存在</a:t>
            </a:r>
            <a:endParaRPr lang="en-US" altLang="zh-CN" dirty="0"/>
          </a:p>
          <a:p>
            <a:pPr lvl="1"/>
            <a:r>
              <a:rPr lang="zh-CN" altLang="en-US" dirty="0"/>
              <a:t>萨伊定律排除了长期储蓄过剩、消费不足的可能</a:t>
            </a:r>
            <a:endParaRPr lang="en-US" altLang="zh-CN" dirty="0"/>
          </a:p>
          <a:p>
            <a:r>
              <a:rPr lang="zh-CN" altLang="en-US" dirty="0"/>
              <a:t>中国经济不符合萨伊定律的描述</a:t>
            </a:r>
            <a:endParaRPr lang="en-US" altLang="zh-CN" dirty="0"/>
          </a:p>
          <a:p>
            <a:pPr lvl="1"/>
            <a:r>
              <a:rPr lang="zh-CN" altLang="en-US" dirty="0"/>
              <a:t>中国缺乏调节消费与储蓄的市场机制（至少这个机制的作用发挥不充分）</a:t>
            </a:r>
            <a:endParaRPr lang="en-US" altLang="zh-CN" dirty="0"/>
          </a:p>
          <a:p>
            <a:pPr lvl="1"/>
            <a:r>
              <a:rPr lang="zh-CN" altLang="en-US" dirty="0"/>
              <a:t>中国会长期存在储蓄过剩、消费不足的情况</a:t>
            </a:r>
          </a:p>
        </p:txBody>
      </p:sp>
      <p:sp>
        <p:nvSpPr>
          <p:cNvPr id="4" name="灯片编号占位符 3">
            <a:extLst>
              <a:ext uri="{FF2B5EF4-FFF2-40B4-BE49-F238E27FC236}">
                <a16:creationId xmlns:a16="http://schemas.microsoft.com/office/drawing/2014/main" id="{FCBB085A-E58E-4D61-A194-B537C0E7E89D}"/>
              </a:ext>
            </a:extLst>
          </p:cNvPr>
          <p:cNvSpPr>
            <a:spLocks noGrp="1"/>
          </p:cNvSpPr>
          <p:nvPr>
            <p:ph type="sldNum" sz="quarter" idx="12"/>
          </p:nvPr>
        </p:nvSpPr>
        <p:spPr/>
        <p:txBody>
          <a:bodyPr/>
          <a:lstStyle/>
          <a:p>
            <a:pPr>
              <a:defRPr/>
            </a:pPr>
            <a:fld id="{DF4C29A2-310B-4614-9E82-82EDFD340A49}" type="slidenum">
              <a:rPr lang="zh-CN" altLang="en-US" smtClean="0"/>
              <a:pPr>
                <a:defRPr/>
              </a:pPr>
              <a:t>15</a:t>
            </a:fld>
            <a:endParaRPr lang="zh-CN" altLang="en-US"/>
          </a:p>
        </p:txBody>
      </p:sp>
    </p:spTree>
    <p:extLst>
      <p:ext uri="{BB962C8B-B14F-4D97-AF65-F5344CB8AC3E}">
        <p14:creationId xmlns:p14="http://schemas.microsoft.com/office/powerpoint/2010/main" val="2340891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1FDE81-237B-46C9-9DC6-CF3A51D70295}"/>
              </a:ext>
            </a:extLst>
          </p:cNvPr>
          <p:cNvSpPr>
            <a:spLocks noGrp="1"/>
          </p:cNvSpPr>
          <p:nvPr>
            <p:ph type="title"/>
          </p:nvPr>
        </p:nvSpPr>
        <p:spPr/>
        <p:txBody>
          <a:bodyPr/>
          <a:lstStyle/>
          <a:p>
            <a:r>
              <a:rPr lang="zh-CN" altLang="en-US" dirty="0"/>
              <a:t>议程</a:t>
            </a:r>
          </a:p>
        </p:txBody>
      </p:sp>
      <p:sp>
        <p:nvSpPr>
          <p:cNvPr id="3" name="内容占位符 2">
            <a:extLst>
              <a:ext uri="{FF2B5EF4-FFF2-40B4-BE49-F238E27FC236}">
                <a16:creationId xmlns:a16="http://schemas.microsoft.com/office/drawing/2014/main" id="{55D01065-2ECA-4603-92B6-40B802E92420}"/>
              </a:ext>
            </a:extLst>
          </p:cNvPr>
          <p:cNvSpPr>
            <a:spLocks noGrp="1"/>
          </p:cNvSpPr>
          <p:nvPr>
            <p:ph idx="1"/>
          </p:nvPr>
        </p:nvSpPr>
        <p:spPr>
          <a:xfrm>
            <a:off x="1691680" y="1988840"/>
            <a:ext cx="5976664" cy="3456385"/>
          </a:xfrm>
        </p:spPr>
        <p:txBody>
          <a:bodyPr/>
          <a:lstStyle/>
          <a:p>
            <a:pPr>
              <a:lnSpc>
                <a:spcPct val="150000"/>
              </a:lnSpc>
            </a:pPr>
            <a:r>
              <a:rPr lang="zh-CN" altLang="en-US" dirty="0">
                <a:solidFill>
                  <a:prstClr val="black"/>
                </a:solidFill>
              </a:rPr>
              <a:t>中国消费不足的论证</a:t>
            </a:r>
            <a:endParaRPr lang="en-US" altLang="zh-CN" dirty="0">
              <a:solidFill>
                <a:prstClr val="black"/>
              </a:solidFill>
            </a:endParaRPr>
          </a:p>
          <a:p>
            <a:pPr>
              <a:lnSpc>
                <a:spcPct val="150000"/>
              </a:lnSpc>
            </a:pPr>
            <a:r>
              <a:rPr lang="zh-CN" altLang="en-US" dirty="0">
                <a:solidFill>
                  <a:prstClr val="black"/>
                </a:solidFill>
              </a:rPr>
              <a:t>中国国企改革的思路</a:t>
            </a:r>
            <a:endParaRPr lang="en-US" altLang="zh-CN" dirty="0">
              <a:solidFill>
                <a:prstClr val="black"/>
              </a:solidFill>
            </a:endParaRPr>
          </a:p>
          <a:p>
            <a:pPr marL="0" indent="0">
              <a:buNone/>
            </a:pPr>
            <a:endParaRPr lang="en-US" altLang="zh-CN" dirty="0">
              <a:solidFill>
                <a:prstClr val="black"/>
              </a:solidFill>
            </a:endParaRPr>
          </a:p>
          <a:p>
            <a:endParaRPr lang="zh-CN" altLang="en-US" dirty="0"/>
          </a:p>
        </p:txBody>
      </p:sp>
      <p:sp>
        <p:nvSpPr>
          <p:cNvPr id="4" name="灯片编号占位符 3">
            <a:extLst>
              <a:ext uri="{FF2B5EF4-FFF2-40B4-BE49-F238E27FC236}">
                <a16:creationId xmlns:a16="http://schemas.microsoft.com/office/drawing/2014/main" id="{B0CE53AF-1CD3-4FC8-8FB2-EEBC9175E224}"/>
              </a:ext>
            </a:extLst>
          </p:cNvPr>
          <p:cNvSpPr>
            <a:spLocks noGrp="1"/>
          </p:cNvSpPr>
          <p:nvPr>
            <p:ph type="sldNum" sz="quarter" idx="12"/>
          </p:nvPr>
        </p:nvSpPr>
        <p:spPr/>
        <p:txBody>
          <a:bodyPr/>
          <a:lstStyle/>
          <a:p>
            <a:pPr>
              <a:defRPr/>
            </a:pPr>
            <a:fld id="{56DE445D-538B-4B36-B97B-799D81D6965B}" type="slidenum">
              <a:rPr lang="zh-CN" altLang="en-US" smtClean="0"/>
              <a:pPr>
                <a:defRPr/>
              </a:pPr>
              <a:t>16</a:t>
            </a:fld>
            <a:endParaRPr lang="zh-CN" altLang="en-US"/>
          </a:p>
        </p:txBody>
      </p:sp>
      <p:sp>
        <p:nvSpPr>
          <p:cNvPr id="5" name="矩形 4">
            <a:extLst>
              <a:ext uri="{FF2B5EF4-FFF2-40B4-BE49-F238E27FC236}">
                <a16:creationId xmlns:a16="http://schemas.microsoft.com/office/drawing/2014/main" id="{F1A5C34F-9FB1-4A58-A682-194E62A21C30}"/>
              </a:ext>
            </a:extLst>
          </p:cNvPr>
          <p:cNvSpPr/>
          <p:nvPr/>
        </p:nvSpPr>
        <p:spPr>
          <a:xfrm>
            <a:off x="1403648" y="2636912"/>
            <a:ext cx="6840760" cy="64807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94652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中国消费不足的板子不能只打在国企身上</a:t>
            </a:r>
            <a:r>
              <a:rPr lang="en-US" altLang="zh-CN" dirty="0"/>
              <a:t>——</a:t>
            </a:r>
            <a:r>
              <a:rPr lang="zh-CN" altLang="en-US" dirty="0"/>
              <a:t>国企占中国经济的比重已经下降了很多</a:t>
            </a:r>
          </a:p>
        </p:txBody>
      </p:sp>
      <p:sp>
        <p:nvSpPr>
          <p:cNvPr id="4" name="灯片编号占位符 3"/>
          <p:cNvSpPr>
            <a:spLocks noGrp="1"/>
          </p:cNvSpPr>
          <p:nvPr>
            <p:ph type="sldNum" sz="quarter" idx="12"/>
          </p:nvPr>
        </p:nvSpPr>
        <p:spPr/>
        <p:txBody>
          <a:bodyPr/>
          <a:lstStyle/>
          <a:p>
            <a:pPr>
              <a:defRPr/>
            </a:pPr>
            <a:fld id="{DF4C29A2-310B-4614-9E82-82EDFD340A49}" type="slidenum">
              <a:rPr lang="zh-CN" altLang="en-US" smtClean="0"/>
              <a:pPr>
                <a:defRPr/>
              </a:pPr>
              <a:t>17</a:t>
            </a:fld>
            <a:endParaRPr lang="zh-CN" altLang="en-US"/>
          </a:p>
        </p:txBody>
      </p:sp>
      <p:sp>
        <p:nvSpPr>
          <p:cNvPr id="6" name="Text Box 4"/>
          <p:cNvSpPr txBox="1">
            <a:spLocks noChangeArrowheads="1"/>
          </p:cNvSpPr>
          <p:nvPr/>
        </p:nvSpPr>
        <p:spPr bwMode="ltGray">
          <a:xfrm>
            <a:off x="642938"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pitchFamily="34" charset="0"/>
              </a:rPr>
              <a:t>数据</a:t>
            </a:r>
            <a:r>
              <a:rPr lang="zh-CN" altLang="en-GB" sz="1000" dirty="0">
                <a:latin typeface="Frutiger 45 Light" pitchFamily="34" charset="0"/>
              </a:rPr>
              <a:t>来源：</a:t>
            </a:r>
            <a:r>
              <a:rPr lang="zh-CN" altLang="en-US" sz="1000" dirty="0">
                <a:latin typeface="Frutiger 45 Light" pitchFamily="34" charset="0"/>
              </a:rPr>
              <a:t>国家统计局</a:t>
            </a:r>
            <a:endParaRPr lang="zh-CN" altLang="en-GB" sz="1000" dirty="0">
              <a:latin typeface="Frutiger 45 Light" pitchFamily="34" charset="0"/>
            </a:endParaRPr>
          </a:p>
        </p:txBody>
      </p:sp>
      <p:pic>
        <p:nvPicPr>
          <p:cNvPr id="3" name="图片 2">
            <a:extLst>
              <a:ext uri="{FF2B5EF4-FFF2-40B4-BE49-F238E27FC236}">
                <a16:creationId xmlns:a16="http://schemas.microsoft.com/office/drawing/2014/main" id="{4EBE2F64-047F-40D4-9EA1-06E4B7B8AA2A}"/>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3362890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6192DE-0044-43AD-B40E-EB10913DFC9B}"/>
              </a:ext>
            </a:extLst>
          </p:cNvPr>
          <p:cNvSpPr>
            <a:spLocks noGrp="1"/>
          </p:cNvSpPr>
          <p:nvPr>
            <p:ph type="title"/>
          </p:nvPr>
        </p:nvSpPr>
        <p:spPr/>
        <p:txBody>
          <a:bodyPr/>
          <a:lstStyle/>
          <a:p>
            <a:r>
              <a:rPr lang="zh-CN" altLang="en-US" dirty="0"/>
              <a:t>国企改革必须要考虑的问题</a:t>
            </a:r>
          </a:p>
        </p:txBody>
      </p:sp>
      <p:sp>
        <p:nvSpPr>
          <p:cNvPr id="3" name="内容占位符 2">
            <a:extLst>
              <a:ext uri="{FF2B5EF4-FFF2-40B4-BE49-F238E27FC236}">
                <a16:creationId xmlns:a16="http://schemas.microsoft.com/office/drawing/2014/main" id="{4DC071A6-8BF3-4D31-9455-3CAB14617D72}"/>
              </a:ext>
            </a:extLst>
          </p:cNvPr>
          <p:cNvSpPr>
            <a:spLocks noGrp="1"/>
          </p:cNvSpPr>
          <p:nvPr>
            <p:ph idx="1"/>
          </p:nvPr>
        </p:nvSpPr>
        <p:spPr/>
        <p:txBody>
          <a:bodyPr/>
          <a:lstStyle/>
          <a:p>
            <a:endParaRPr lang="en-US" altLang="zh-CN" dirty="0"/>
          </a:p>
          <a:p>
            <a:r>
              <a:rPr lang="zh-CN" altLang="en-US" dirty="0"/>
              <a:t>“内部人控制”（</a:t>
            </a:r>
            <a:r>
              <a:rPr lang="en-US" altLang="zh-CN" dirty="0"/>
              <a:t>insider control</a:t>
            </a:r>
            <a:r>
              <a:rPr lang="zh-CN" altLang="en-US" dirty="0"/>
              <a:t>）问题</a:t>
            </a:r>
            <a:endParaRPr lang="en-US" altLang="zh-CN" dirty="0"/>
          </a:p>
          <a:p>
            <a:r>
              <a:rPr lang="zh-CN" altLang="en-US" dirty="0"/>
              <a:t>“政策性负担”、“缺乏自生能力”问题</a:t>
            </a:r>
            <a:endParaRPr lang="en-US" altLang="zh-CN" dirty="0"/>
          </a:p>
          <a:p>
            <a:r>
              <a:rPr lang="zh-CN" altLang="en-US" dirty="0"/>
              <a:t>国家诉求与民间诉求的兼顾</a:t>
            </a:r>
            <a:endParaRPr lang="en-US" altLang="zh-CN" dirty="0"/>
          </a:p>
          <a:p>
            <a:r>
              <a:rPr lang="zh-CN" altLang="en-US" dirty="0"/>
              <a:t>维护社会问题，平稳过度</a:t>
            </a:r>
          </a:p>
        </p:txBody>
      </p:sp>
      <p:sp>
        <p:nvSpPr>
          <p:cNvPr id="4" name="灯片编号占位符 3">
            <a:extLst>
              <a:ext uri="{FF2B5EF4-FFF2-40B4-BE49-F238E27FC236}">
                <a16:creationId xmlns:a16="http://schemas.microsoft.com/office/drawing/2014/main" id="{76D46AED-7174-40E5-84C5-82B6364277D0}"/>
              </a:ext>
            </a:extLst>
          </p:cNvPr>
          <p:cNvSpPr>
            <a:spLocks noGrp="1"/>
          </p:cNvSpPr>
          <p:nvPr>
            <p:ph type="sldNum" sz="quarter" idx="12"/>
          </p:nvPr>
        </p:nvSpPr>
        <p:spPr/>
        <p:txBody>
          <a:bodyPr/>
          <a:lstStyle/>
          <a:p>
            <a:pPr>
              <a:defRPr/>
            </a:pPr>
            <a:fld id="{DF4C29A2-310B-4614-9E82-82EDFD340A49}" type="slidenum">
              <a:rPr lang="zh-CN" altLang="en-US" smtClean="0"/>
              <a:pPr>
                <a:defRPr/>
              </a:pPr>
              <a:t>18</a:t>
            </a:fld>
            <a:endParaRPr lang="zh-CN" altLang="en-US"/>
          </a:p>
        </p:txBody>
      </p:sp>
    </p:spTree>
    <p:extLst>
      <p:ext uri="{BB962C8B-B14F-4D97-AF65-F5344CB8AC3E}">
        <p14:creationId xmlns:p14="http://schemas.microsoft.com/office/powerpoint/2010/main" val="1525712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br>
              <a:rPr lang="en-US" altLang="zh-CN" dirty="0"/>
            </a:br>
            <a:r>
              <a:rPr lang="zh-CN" altLang="en-US" dirty="0"/>
              <a:t>传统的国资委直管国企模式下，国资委怎么知道国企应该投资和分红多少？</a:t>
            </a:r>
          </a:p>
        </p:txBody>
      </p:sp>
      <p:sp>
        <p:nvSpPr>
          <p:cNvPr id="7" name="灯片编号占位符 6"/>
          <p:cNvSpPr>
            <a:spLocks noGrp="1"/>
          </p:cNvSpPr>
          <p:nvPr>
            <p:ph type="sldNum" sz="quarter" idx="12"/>
          </p:nvPr>
        </p:nvSpPr>
        <p:spPr/>
        <p:txBody>
          <a:bodyPr/>
          <a:lstStyle/>
          <a:p>
            <a:pPr>
              <a:defRPr/>
            </a:pPr>
            <a:fld id="{2E70D2CC-4DF7-400F-951B-52857BA7D079}" type="slidenum">
              <a:rPr lang="zh-CN" altLang="en-US" smtClean="0"/>
              <a:pPr>
                <a:defRPr/>
              </a:pPr>
              <a:t>19</a:t>
            </a:fld>
            <a:endParaRPr lang="zh-CN" altLang="en-US"/>
          </a:p>
        </p:txBody>
      </p:sp>
      <p:pic>
        <p:nvPicPr>
          <p:cNvPr id="1026" name="Picture 2"/>
          <p:cNvPicPr>
            <a:picLocks noChangeAspect="1" noChangeArrowheads="1"/>
          </p:cNvPicPr>
          <p:nvPr/>
        </p:nvPicPr>
        <p:blipFill>
          <a:blip r:embed="rId2"/>
          <a:srcRect/>
          <a:stretch>
            <a:fillRect/>
          </a:stretch>
        </p:blipFill>
        <p:spPr bwMode="auto">
          <a:xfrm>
            <a:off x="1012860" y="1988840"/>
            <a:ext cx="7589768" cy="2660004"/>
          </a:xfrm>
          <a:prstGeom prst="rect">
            <a:avLst/>
          </a:prstGeom>
          <a:noFill/>
          <a:ln w="9525">
            <a:noFill/>
            <a:miter lim="800000"/>
            <a:headEnd/>
            <a:tailEnd/>
          </a:ln>
          <a:effectLst/>
        </p:spPr>
      </p:pic>
    </p:spTree>
    <p:extLst>
      <p:ext uri="{BB962C8B-B14F-4D97-AF65-F5344CB8AC3E}">
        <p14:creationId xmlns:p14="http://schemas.microsoft.com/office/powerpoint/2010/main" val="2571519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1FDE81-237B-46C9-9DC6-CF3A51D70295}"/>
              </a:ext>
            </a:extLst>
          </p:cNvPr>
          <p:cNvSpPr>
            <a:spLocks noGrp="1"/>
          </p:cNvSpPr>
          <p:nvPr>
            <p:ph type="title"/>
          </p:nvPr>
        </p:nvSpPr>
        <p:spPr/>
        <p:txBody>
          <a:bodyPr/>
          <a:lstStyle/>
          <a:p>
            <a:r>
              <a:rPr lang="zh-CN" altLang="en-US" dirty="0"/>
              <a:t>议程</a:t>
            </a:r>
          </a:p>
        </p:txBody>
      </p:sp>
      <p:sp>
        <p:nvSpPr>
          <p:cNvPr id="3" name="内容占位符 2">
            <a:extLst>
              <a:ext uri="{FF2B5EF4-FFF2-40B4-BE49-F238E27FC236}">
                <a16:creationId xmlns:a16="http://schemas.microsoft.com/office/drawing/2014/main" id="{55D01065-2ECA-4603-92B6-40B802E92420}"/>
              </a:ext>
            </a:extLst>
          </p:cNvPr>
          <p:cNvSpPr>
            <a:spLocks noGrp="1"/>
          </p:cNvSpPr>
          <p:nvPr>
            <p:ph idx="1"/>
          </p:nvPr>
        </p:nvSpPr>
        <p:spPr>
          <a:xfrm>
            <a:off x="1691680" y="1988840"/>
            <a:ext cx="5976664" cy="3456385"/>
          </a:xfrm>
        </p:spPr>
        <p:txBody>
          <a:bodyPr/>
          <a:lstStyle/>
          <a:p>
            <a:pPr>
              <a:lnSpc>
                <a:spcPct val="150000"/>
              </a:lnSpc>
            </a:pPr>
            <a:r>
              <a:rPr lang="zh-CN" altLang="en-US" dirty="0">
                <a:solidFill>
                  <a:prstClr val="black"/>
                </a:solidFill>
              </a:rPr>
              <a:t>中国消费不足的论证</a:t>
            </a:r>
            <a:endParaRPr lang="en-US" altLang="zh-CN" dirty="0">
              <a:solidFill>
                <a:prstClr val="black"/>
              </a:solidFill>
            </a:endParaRPr>
          </a:p>
          <a:p>
            <a:pPr>
              <a:lnSpc>
                <a:spcPct val="150000"/>
              </a:lnSpc>
            </a:pPr>
            <a:r>
              <a:rPr lang="zh-CN" altLang="en-US" dirty="0">
                <a:solidFill>
                  <a:prstClr val="black"/>
                </a:solidFill>
              </a:rPr>
              <a:t>中国国企改革的思路</a:t>
            </a:r>
            <a:endParaRPr lang="en-US" altLang="zh-CN" dirty="0">
              <a:solidFill>
                <a:prstClr val="black"/>
              </a:solidFill>
            </a:endParaRPr>
          </a:p>
          <a:p>
            <a:pPr marL="0" indent="0">
              <a:buNone/>
            </a:pPr>
            <a:endParaRPr lang="en-US" altLang="zh-CN" dirty="0">
              <a:solidFill>
                <a:prstClr val="black"/>
              </a:solidFill>
            </a:endParaRPr>
          </a:p>
          <a:p>
            <a:endParaRPr lang="zh-CN" altLang="en-US" dirty="0"/>
          </a:p>
        </p:txBody>
      </p:sp>
      <p:sp>
        <p:nvSpPr>
          <p:cNvPr id="4" name="灯片编号占位符 3">
            <a:extLst>
              <a:ext uri="{FF2B5EF4-FFF2-40B4-BE49-F238E27FC236}">
                <a16:creationId xmlns:a16="http://schemas.microsoft.com/office/drawing/2014/main" id="{B0CE53AF-1CD3-4FC8-8FB2-EEBC9175E224}"/>
              </a:ext>
            </a:extLst>
          </p:cNvPr>
          <p:cNvSpPr>
            <a:spLocks noGrp="1"/>
          </p:cNvSpPr>
          <p:nvPr>
            <p:ph type="sldNum" sz="quarter" idx="12"/>
          </p:nvPr>
        </p:nvSpPr>
        <p:spPr/>
        <p:txBody>
          <a:bodyPr/>
          <a:lstStyle/>
          <a:p>
            <a:pPr>
              <a:defRPr/>
            </a:pPr>
            <a:fld id="{56DE445D-538B-4B36-B97B-799D81D6965B}" type="slidenum">
              <a:rPr lang="zh-CN" altLang="en-US" smtClean="0"/>
              <a:pPr>
                <a:defRPr/>
              </a:pPr>
              <a:t>2</a:t>
            </a:fld>
            <a:endParaRPr lang="zh-CN" altLang="en-US"/>
          </a:p>
        </p:txBody>
      </p:sp>
      <p:sp>
        <p:nvSpPr>
          <p:cNvPr id="5" name="矩形 4">
            <a:extLst>
              <a:ext uri="{FF2B5EF4-FFF2-40B4-BE49-F238E27FC236}">
                <a16:creationId xmlns:a16="http://schemas.microsoft.com/office/drawing/2014/main" id="{F1A5C34F-9FB1-4A58-A682-194E62A21C30}"/>
              </a:ext>
            </a:extLst>
          </p:cNvPr>
          <p:cNvSpPr/>
          <p:nvPr/>
        </p:nvSpPr>
        <p:spPr>
          <a:xfrm>
            <a:off x="1403648" y="1916832"/>
            <a:ext cx="6840760" cy="64807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90400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br>
              <a:rPr lang="en-US" altLang="zh-CN" dirty="0"/>
            </a:br>
            <a:r>
              <a:rPr lang="zh-CN" altLang="en-US" dirty="0"/>
              <a:t>建立三级国资管理体制，构造国企所有权竞争市场，让消费者的偏好约束国企的行为</a:t>
            </a:r>
          </a:p>
        </p:txBody>
      </p:sp>
      <p:sp>
        <p:nvSpPr>
          <p:cNvPr id="7" name="灯片编号占位符 6"/>
          <p:cNvSpPr>
            <a:spLocks noGrp="1"/>
          </p:cNvSpPr>
          <p:nvPr>
            <p:ph type="sldNum" sz="quarter" idx="12"/>
          </p:nvPr>
        </p:nvSpPr>
        <p:spPr/>
        <p:txBody>
          <a:bodyPr/>
          <a:lstStyle/>
          <a:p>
            <a:pPr>
              <a:defRPr/>
            </a:pPr>
            <a:fld id="{2E70D2CC-4DF7-400F-951B-52857BA7D079}" type="slidenum">
              <a:rPr lang="zh-CN" altLang="en-US" smtClean="0"/>
              <a:pPr>
                <a:defRPr/>
              </a:pPr>
              <a:t>20</a:t>
            </a:fld>
            <a:endParaRPr lang="zh-CN" altLang="en-US"/>
          </a:p>
        </p:txBody>
      </p:sp>
      <p:pic>
        <p:nvPicPr>
          <p:cNvPr id="1027" name="Picture 3"/>
          <p:cNvPicPr>
            <a:picLocks noChangeAspect="1" noChangeArrowheads="1"/>
          </p:cNvPicPr>
          <p:nvPr/>
        </p:nvPicPr>
        <p:blipFill>
          <a:blip r:embed="rId2"/>
          <a:srcRect/>
          <a:stretch>
            <a:fillRect/>
          </a:stretch>
        </p:blipFill>
        <p:spPr bwMode="auto">
          <a:xfrm>
            <a:off x="1012860" y="1628800"/>
            <a:ext cx="7589768" cy="3789407"/>
          </a:xfrm>
          <a:prstGeom prst="rect">
            <a:avLst/>
          </a:prstGeom>
          <a:noFill/>
          <a:ln w="9525">
            <a:noFill/>
            <a:miter lim="800000"/>
            <a:headEnd/>
            <a:tailEnd/>
          </a:ln>
          <a:effectLst/>
        </p:spPr>
      </p:pic>
    </p:spTree>
    <p:extLst>
      <p:ext uri="{BB962C8B-B14F-4D97-AF65-F5344CB8AC3E}">
        <p14:creationId xmlns:p14="http://schemas.microsoft.com/office/powerpoint/2010/main" val="4895288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zh-CN" altLang="en-US" dirty="0">
                <a:latin typeface="黑体" pitchFamily="49" charset="-122"/>
              </a:rPr>
              <a:t>授课教师简介</a:t>
            </a:r>
          </a:p>
        </p:txBody>
      </p:sp>
      <p:sp>
        <p:nvSpPr>
          <p:cNvPr id="4" name="灯片编号占位符 3"/>
          <p:cNvSpPr>
            <a:spLocks noGrp="1"/>
          </p:cNvSpPr>
          <p:nvPr>
            <p:ph type="sldNum" sz="quarter" idx="12"/>
          </p:nvPr>
        </p:nvSpPr>
        <p:spPr/>
        <p:txBody>
          <a:bodyPr/>
          <a:lstStyle/>
          <a:p>
            <a:pPr>
              <a:defRPr/>
            </a:pPr>
            <a:fld id="{660BCF95-41CF-4F55-A555-D9F561E0A9BD}" type="slidenum">
              <a:rPr lang="zh-CN" altLang="en-US" smtClean="0"/>
              <a:pPr>
                <a:defRPr/>
              </a:pPr>
              <a:t>21</a:t>
            </a:fld>
            <a:endParaRPr lang="zh-CN" altLang="en-US"/>
          </a:p>
        </p:txBody>
      </p:sp>
      <p:sp>
        <p:nvSpPr>
          <p:cNvPr id="64516" name="TextBox 5"/>
          <p:cNvSpPr txBox="1">
            <a:spLocks noChangeArrowheads="1"/>
          </p:cNvSpPr>
          <p:nvPr/>
        </p:nvSpPr>
        <p:spPr bwMode="auto">
          <a:xfrm>
            <a:off x="3348038" y="2205038"/>
            <a:ext cx="3000375" cy="830262"/>
          </a:xfrm>
          <a:prstGeom prst="rect">
            <a:avLst/>
          </a:prstGeom>
          <a:noFill/>
          <a:ln w="9525">
            <a:noFill/>
            <a:miter lim="800000"/>
            <a:headEnd/>
            <a:tailEnd/>
          </a:ln>
        </p:spPr>
        <p:txBody>
          <a:bodyPr>
            <a:spAutoFit/>
          </a:bodyPr>
          <a:lstStyle/>
          <a:p>
            <a:pPr algn="ctr"/>
            <a:r>
              <a:rPr lang="zh-CN" altLang="en-US" sz="4800" b="1" dirty="0"/>
              <a:t>谢 谢！</a:t>
            </a:r>
          </a:p>
        </p:txBody>
      </p:sp>
      <p:sp>
        <p:nvSpPr>
          <p:cNvPr id="6" name="TextBox 6"/>
          <p:cNvSpPr txBox="1">
            <a:spLocks noChangeArrowheads="1"/>
          </p:cNvSpPr>
          <p:nvPr/>
        </p:nvSpPr>
        <p:spPr bwMode="auto">
          <a:xfrm>
            <a:off x="1042988" y="3645024"/>
            <a:ext cx="7416800" cy="2308324"/>
          </a:xfrm>
          <a:prstGeom prst="rect">
            <a:avLst/>
          </a:prstGeom>
          <a:noFill/>
          <a:ln w="9525">
            <a:noFill/>
            <a:miter lim="800000"/>
            <a:headEnd/>
            <a:tailEnd/>
          </a:ln>
        </p:spPr>
        <p:txBody>
          <a:bodyPr>
            <a:spAutoFit/>
          </a:bodyPr>
          <a:lstStyle/>
          <a:p>
            <a:r>
              <a:rPr lang="zh-CN" altLang="en-US" dirty="0"/>
              <a:t>徐高博士是中银国际证券总裁助理兼首席经济学家，北京大学国家发展研究院兼职教授。他目前还是中国首席经济学家论坛理事，中国证券业协会证券分析师、投资顾问与首席经济学家委员会委员。之前，徐高曾历任光证资管首席经济学家、光大证券首席经济学家、瑞银证券高级经济学家、世界银行经济学家、国际货币基金组织兼职经济学家等职。徐高毕业于北京大学国家发展研究院（原中国经济研究中心），获经济学博士学位。徐高出版了</a:t>
            </a:r>
            <a:r>
              <a:rPr lang="en-US" altLang="zh-CN" dirty="0"/>
              <a:t>《</a:t>
            </a:r>
            <a:r>
              <a:rPr lang="zh-CN" altLang="en-US" dirty="0"/>
              <a:t>宏观经济学二十五讲：中国视角</a:t>
            </a:r>
            <a:r>
              <a:rPr lang="en-US" altLang="zh-CN" dirty="0"/>
              <a:t>》</a:t>
            </a:r>
            <a:r>
              <a:rPr lang="zh-CN" altLang="en-US" dirty="0"/>
              <a:t>和</a:t>
            </a:r>
            <a:r>
              <a:rPr lang="en-US" altLang="zh-CN" dirty="0"/>
              <a:t>《</a:t>
            </a:r>
            <a:r>
              <a:rPr lang="zh-CN" altLang="en-US" dirty="0"/>
              <a:t>金融经济学二十五讲</a:t>
            </a:r>
            <a:r>
              <a:rPr lang="en-US" altLang="zh-CN" dirty="0"/>
              <a:t>》</a:t>
            </a:r>
            <a:r>
              <a:rPr lang="zh-CN" altLang="en-US" dirty="0"/>
              <a:t>两本畅销的经济学教科书。</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F25B58-096F-4B30-8457-DDAAC6DA487F}"/>
              </a:ext>
            </a:extLst>
          </p:cNvPr>
          <p:cNvSpPr>
            <a:spLocks noGrp="1"/>
          </p:cNvSpPr>
          <p:nvPr>
            <p:ph type="title"/>
          </p:nvPr>
        </p:nvSpPr>
        <p:spPr/>
        <p:txBody>
          <a:bodyPr/>
          <a:lstStyle/>
          <a:p>
            <a:r>
              <a:rPr lang="zh-CN" altLang="en-US" dirty="0"/>
              <a:t>复习：最优消费</a:t>
            </a:r>
            <a:r>
              <a:rPr lang="en-US" altLang="zh-CN" dirty="0"/>
              <a:t>/</a:t>
            </a:r>
            <a:r>
              <a:rPr lang="zh-CN" altLang="en-US" dirty="0"/>
              <a:t>储蓄（投资）在真实世界中的实现</a:t>
            </a:r>
          </a:p>
        </p:txBody>
      </p:sp>
      <p:sp>
        <p:nvSpPr>
          <p:cNvPr id="3" name="内容占位符 2">
            <a:extLst>
              <a:ext uri="{FF2B5EF4-FFF2-40B4-BE49-F238E27FC236}">
                <a16:creationId xmlns:a16="http://schemas.microsoft.com/office/drawing/2014/main" id="{C93E250D-23A5-4FE7-8E64-41409917199C}"/>
              </a:ext>
            </a:extLst>
          </p:cNvPr>
          <p:cNvSpPr>
            <a:spLocks noGrp="1"/>
          </p:cNvSpPr>
          <p:nvPr>
            <p:ph idx="1"/>
          </p:nvPr>
        </p:nvSpPr>
        <p:spPr/>
        <p:txBody>
          <a:bodyPr/>
          <a:lstStyle/>
          <a:p>
            <a:r>
              <a:rPr lang="zh-CN" altLang="en-US" dirty="0"/>
              <a:t>最优消费</a:t>
            </a:r>
            <a:r>
              <a:rPr lang="en-US" altLang="zh-CN" dirty="0"/>
              <a:t>/</a:t>
            </a:r>
            <a:r>
              <a:rPr lang="zh-CN" altLang="en-US" dirty="0"/>
              <a:t>投资比率的实现机制</a:t>
            </a:r>
            <a:endParaRPr lang="en-US" altLang="zh-CN" dirty="0"/>
          </a:p>
          <a:p>
            <a:pPr lvl="1"/>
            <a:r>
              <a:rPr lang="zh-CN" altLang="en-US" dirty="0"/>
              <a:t>资本市场中，消费者通过对资产的定价体现出了对资产回报率的要求，并反映出了消费者的跨期主观偏好</a:t>
            </a:r>
            <a:endParaRPr lang="en-US" altLang="zh-CN" dirty="0"/>
          </a:p>
          <a:p>
            <a:pPr lvl="1"/>
            <a:r>
              <a:rPr lang="zh-CN" altLang="en-US" dirty="0"/>
              <a:t>投资回报率决定了企业作为一种资产，能够给消费者提供的回报率</a:t>
            </a:r>
            <a:endParaRPr lang="en-US" altLang="zh-CN" dirty="0"/>
          </a:p>
          <a:p>
            <a:pPr lvl="1"/>
            <a:r>
              <a:rPr lang="zh-CN" altLang="en-US" dirty="0"/>
              <a:t>在资本市场中，这两个比率相遇，并最终取得平衡</a:t>
            </a:r>
            <a:endParaRPr lang="en-US" altLang="zh-CN" dirty="0"/>
          </a:p>
          <a:p>
            <a:pPr lvl="2"/>
            <a:r>
              <a:rPr lang="zh-CN" altLang="en-US" dirty="0"/>
              <a:t>如果投资太多，导致资本回报率赶不上消费者对回报率的要求，消费者会要求企业增加分红，令资源从企业向消费者部门流动</a:t>
            </a:r>
            <a:endParaRPr lang="en-US" altLang="zh-CN" dirty="0"/>
          </a:p>
          <a:p>
            <a:pPr lvl="2"/>
            <a:r>
              <a:rPr lang="zh-CN" altLang="en-US" dirty="0"/>
              <a:t>如果投资太少而导致投资回报率较高，更多的资源就会被配置到企业部门并转化为投资</a:t>
            </a:r>
            <a:endParaRPr lang="en-US" altLang="zh-CN" dirty="0"/>
          </a:p>
          <a:p>
            <a:r>
              <a:rPr lang="zh-CN" altLang="en-US" dirty="0"/>
              <a:t>实现最优消费与投资比例的市场化调节机制要建立在居民对资本的所有权之上</a:t>
            </a:r>
            <a:r>
              <a:rPr lang="en-US" altLang="zh-CN" dirty="0"/>
              <a:t>——</a:t>
            </a:r>
            <a:r>
              <a:rPr lang="zh-CN" altLang="en-US" b="1" dirty="0"/>
              <a:t>离开了这种市场机制，没有人知道一个经济体的消费与投资比例应该是多少，消费是否不足根本无从谈起</a:t>
            </a:r>
            <a:endParaRPr lang="en-US" altLang="zh-CN" b="1" dirty="0"/>
          </a:p>
          <a:p>
            <a:r>
              <a:rPr lang="zh-CN" altLang="en-US" dirty="0"/>
              <a:t>最优消费</a:t>
            </a:r>
            <a:r>
              <a:rPr lang="en-US" altLang="zh-CN" dirty="0"/>
              <a:t>/</a:t>
            </a:r>
            <a:r>
              <a:rPr lang="zh-CN" altLang="en-US" dirty="0"/>
              <a:t>储投资（储蓄）比率在真实世界中的实现的前提</a:t>
            </a:r>
            <a:endParaRPr lang="en-US" altLang="zh-CN" dirty="0"/>
          </a:p>
          <a:p>
            <a:pPr lvl="1"/>
            <a:r>
              <a:rPr lang="zh-CN" altLang="en-US" dirty="0"/>
              <a:t>企业所有权归居民所有</a:t>
            </a:r>
            <a:endParaRPr lang="en-US" altLang="zh-CN" dirty="0"/>
          </a:p>
          <a:p>
            <a:pPr lvl="1"/>
            <a:r>
              <a:rPr lang="zh-CN" altLang="en-US" dirty="0"/>
              <a:t>存在着企业所有权的竞争市场（资本市场）</a:t>
            </a:r>
            <a:endParaRPr lang="en-US" altLang="zh-CN" dirty="0"/>
          </a:p>
          <a:p>
            <a:endParaRPr lang="zh-CN" altLang="en-US" dirty="0"/>
          </a:p>
        </p:txBody>
      </p:sp>
      <p:sp>
        <p:nvSpPr>
          <p:cNvPr id="4" name="灯片编号占位符 3">
            <a:extLst>
              <a:ext uri="{FF2B5EF4-FFF2-40B4-BE49-F238E27FC236}">
                <a16:creationId xmlns:a16="http://schemas.microsoft.com/office/drawing/2014/main" id="{B5C1DD8F-8902-45EC-AB81-F5ADBB7E767E}"/>
              </a:ext>
            </a:extLst>
          </p:cNvPr>
          <p:cNvSpPr>
            <a:spLocks noGrp="1"/>
          </p:cNvSpPr>
          <p:nvPr>
            <p:ph type="sldNum" sz="quarter" idx="12"/>
          </p:nvPr>
        </p:nvSpPr>
        <p:spPr/>
        <p:txBody>
          <a:bodyPr/>
          <a:lstStyle/>
          <a:p>
            <a:pPr>
              <a:defRPr/>
            </a:pPr>
            <a:fld id="{DF4C29A2-310B-4614-9E82-82EDFD340A49}" type="slidenum">
              <a:rPr lang="zh-CN" altLang="en-US" smtClean="0"/>
              <a:pPr>
                <a:defRPr/>
              </a:pPr>
              <a:t>3</a:t>
            </a:fld>
            <a:endParaRPr lang="zh-CN" altLang="en-US"/>
          </a:p>
        </p:txBody>
      </p:sp>
    </p:spTree>
    <p:extLst>
      <p:ext uri="{BB962C8B-B14F-4D97-AF65-F5344CB8AC3E}">
        <p14:creationId xmlns:p14="http://schemas.microsoft.com/office/powerpoint/2010/main" val="2155644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C60140-2313-4271-BDE9-D31F13696B6B}"/>
              </a:ext>
            </a:extLst>
          </p:cNvPr>
          <p:cNvSpPr>
            <a:spLocks noGrp="1"/>
          </p:cNvSpPr>
          <p:nvPr>
            <p:ph type="title"/>
          </p:nvPr>
        </p:nvSpPr>
        <p:spPr/>
        <p:txBody>
          <a:bodyPr/>
          <a:lstStyle/>
          <a:p>
            <a:r>
              <a:rPr lang="zh-CN" altLang="en-US" dirty="0"/>
              <a:t>有关最优消费</a:t>
            </a:r>
            <a:r>
              <a:rPr lang="en-US" altLang="zh-CN" dirty="0"/>
              <a:t>/</a:t>
            </a:r>
            <a:r>
              <a:rPr lang="zh-CN" altLang="en-US" dirty="0"/>
              <a:t>储蓄（投资）的一系列问题</a:t>
            </a:r>
          </a:p>
        </p:txBody>
      </p:sp>
      <p:sp>
        <p:nvSpPr>
          <p:cNvPr id="3" name="内容占位符 2">
            <a:extLst>
              <a:ext uri="{FF2B5EF4-FFF2-40B4-BE49-F238E27FC236}">
                <a16:creationId xmlns:a16="http://schemas.microsoft.com/office/drawing/2014/main" id="{BD93F7B0-2608-471D-86AA-73BA1996DF39}"/>
              </a:ext>
            </a:extLst>
          </p:cNvPr>
          <p:cNvSpPr>
            <a:spLocks noGrp="1"/>
          </p:cNvSpPr>
          <p:nvPr>
            <p:ph idx="1"/>
          </p:nvPr>
        </p:nvSpPr>
        <p:spPr/>
        <p:txBody>
          <a:bodyPr/>
          <a:lstStyle/>
          <a:p>
            <a:r>
              <a:rPr lang="zh-CN" altLang="en-US" dirty="0"/>
              <a:t>为什么消费</a:t>
            </a:r>
            <a:r>
              <a:rPr lang="en-US" altLang="zh-CN" dirty="0"/>
              <a:t>/</a:t>
            </a:r>
            <a:r>
              <a:rPr lang="zh-CN" altLang="en-US" dirty="0"/>
              <a:t>储蓄合不合适要由消费者（居民）来判断？为什么不能由政府站在大局上来判断？</a:t>
            </a:r>
            <a:endParaRPr lang="en-US" altLang="zh-CN" dirty="0"/>
          </a:p>
          <a:p>
            <a:r>
              <a:rPr lang="zh-CN" altLang="en-US" dirty="0"/>
              <a:t>什么是消费者的跨期主观偏好（时间偏好）？它受什么因素的影响？</a:t>
            </a:r>
            <a:endParaRPr lang="en-US" altLang="zh-CN" dirty="0"/>
          </a:p>
          <a:p>
            <a:r>
              <a:rPr lang="zh-CN" altLang="en-US" dirty="0"/>
              <a:t>为什么储蓄率不是越高越好？</a:t>
            </a:r>
            <a:endParaRPr lang="en-US" altLang="zh-CN" dirty="0"/>
          </a:p>
          <a:p>
            <a:r>
              <a:rPr lang="zh-CN" altLang="en-US" dirty="0"/>
              <a:t>消费者的跨期主观偏好与储蓄回报率之间有什么关系？</a:t>
            </a:r>
            <a:endParaRPr lang="en-US" altLang="zh-CN" dirty="0"/>
          </a:p>
          <a:p>
            <a:r>
              <a:rPr lang="zh-CN" altLang="en-US" dirty="0"/>
              <a:t>不同的消费者有不同的跨期主观偏好会怎么样？</a:t>
            </a:r>
            <a:endParaRPr lang="en-US" altLang="zh-CN" dirty="0"/>
          </a:p>
          <a:p>
            <a:r>
              <a:rPr lang="zh-CN" altLang="en-US" dirty="0"/>
              <a:t>储蓄回报率与企业投资回报率之间有什么关系？</a:t>
            </a:r>
            <a:endParaRPr lang="en-US" altLang="zh-CN" dirty="0"/>
          </a:p>
          <a:p>
            <a:r>
              <a:rPr lang="zh-CN" altLang="en-US" dirty="0"/>
              <a:t>如果消费者拥有企业（消费者是股东），企业经营目标应该是什么？</a:t>
            </a:r>
            <a:endParaRPr lang="en-US" altLang="zh-CN" dirty="0"/>
          </a:p>
          <a:p>
            <a:r>
              <a:rPr lang="zh-CN" altLang="en-US" dirty="0"/>
              <a:t>有什么样的机制来保证企业的经营不会偏离其目标？</a:t>
            </a:r>
            <a:endParaRPr lang="en-US" altLang="zh-CN" dirty="0"/>
          </a:p>
          <a:p>
            <a:r>
              <a:rPr lang="zh-CN" altLang="en-US" dirty="0"/>
              <a:t>为什么不能任由企业家打造“伟大企业”？</a:t>
            </a:r>
            <a:endParaRPr lang="en-US" altLang="zh-CN" dirty="0"/>
          </a:p>
        </p:txBody>
      </p:sp>
      <p:sp>
        <p:nvSpPr>
          <p:cNvPr id="4" name="灯片编号占位符 3">
            <a:extLst>
              <a:ext uri="{FF2B5EF4-FFF2-40B4-BE49-F238E27FC236}">
                <a16:creationId xmlns:a16="http://schemas.microsoft.com/office/drawing/2014/main" id="{0C553BA2-65A8-4A7B-A809-22AB1D0BD01B}"/>
              </a:ext>
            </a:extLst>
          </p:cNvPr>
          <p:cNvSpPr>
            <a:spLocks noGrp="1"/>
          </p:cNvSpPr>
          <p:nvPr>
            <p:ph type="sldNum" sz="quarter" idx="12"/>
          </p:nvPr>
        </p:nvSpPr>
        <p:spPr/>
        <p:txBody>
          <a:bodyPr/>
          <a:lstStyle/>
          <a:p>
            <a:pPr>
              <a:defRPr/>
            </a:pPr>
            <a:fld id="{DF4C29A2-310B-4614-9E82-82EDFD340A49}" type="slidenum">
              <a:rPr lang="zh-CN" altLang="en-US" smtClean="0"/>
              <a:pPr>
                <a:defRPr/>
              </a:pPr>
              <a:t>4</a:t>
            </a:fld>
            <a:endParaRPr lang="zh-CN" altLang="en-US"/>
          </a:p>
        </p:txBody>
      </p:sp>
    </p:spTree>
    <p:extLst>
      <p:ext uri="{BB962C8B-B14F-4D97-AF65-F5344CB8AC3E}">
        <p14:creationId xmlns:p14="http://schemas.microsoft.com/office/powerpoint/2010/main" val="3900110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F45D55-662F-4992-A0FE-630723395B3C}"/>
              </a:ext>
            </a:extLst>
          </p:cNvPr>
          <p:cNvSpPr>
            <a:spLocks noGrp="1"/>
          </p:cNvSpPr>
          <p:nvPr>
            <p:ph type="title"/>
          </p:nvPr>
        </p:nvSpPr>
        <p:spPr/>
        <p:txBody>
          <a:bodyPr/>
          <a:lstStyle/>
          <a:p>
            <a:r>
              <a:rPr lang="zh-CN" altLang="en-US" dirty="0"/>
              <a:t>案例</a:t>
            </a:r>
            <a:r>
              <a:rPr lang="en-US" altLang="zh-CN" dirty="0"/>
              <a:t>1</a:t>
            </a:r>
            <a:r>
              <a:rPr lang="zh-CN" altLang="en-US" dirty="0"/>
              <a:t>：巴菲特的“吮指之错”？</a:t>
            </a:r>
          </a:p>
        </p:txBody>
      </p:sp>
      <p:sp>
        <p:nvSpPr>
          <p:cNvPr id="3" name="内容占位符 2">
            <a:extLst>
              <a:ext uri="{FF2B5EF4-FFF2-40B4-BE49-F238E27FC236}">
                <a16:creationId xmlns:a16="http://schemas.microsoft.com/office/drawing/2014/main" id="{70089A36-E4CE-4402-BBB6-53F54D9CC17C}"/>
              </a:ext>
            </a:extLst>
          </p:cNvPr>
          <p:cNvSpPr>
            <a:spLocks noGrp="1"/>
          </p:cNvSpPr>
          <p:nvPr>
            <p:ph idx="1"/>
          </p:nvPr>
        </p:nvSpPr>
        <p:spPr>
          <a:xfrm>
            <a:off x="928662" y="1268760"/>
            <a:ext cx="7786687" cy="4803413"/>
          </a:xfrm>
        </p:spPr>
        <p:txBody>
          <a:bodyPr/>
          <a:lstStyle/>
          <a:p>
            <a:r>
              <a:rPr lang="zh-CN" altLang="en-US" dirty="0"/>
              <a:t>巴菲特曾说，看到了机会却什么都不做就是“吮指之错”</a:t>
            </a:r>
            <a:endParaRPr lang="en-US" altLang="zh-CN" dirty="0"/>
          </a:p>
          <a:p>
            <a:r>
              <a:rPr lang="en-US" altLang="zh-CN" dirty="0"/>
              <a:t>2019</a:t>
            </a:r>
            <a:r>
              <a:rPr lang="zh-CN" altLang="en-US" dirty="0"/>
              <a:t>年</a:t>
            </a:r>
            <a:r>
              <a:rPr lang="en-US" altLang="zh-CN" dirty="0"/>
              <a:t>2</a:t>
            </a:r>
            <a:r>
              <a:rPr lang="zh-CN" altLang="en-US" dirty="0"/>
              <a:t>季度，伯克希尔</a:t>
            </a:r>
            <a:r>
              <a:rPr lang="en-US" altLang="zh-CN" dirty="0"/>
              <a:t>-</a:t>
            </a:r>
            <a:r>
              <a:rPr lang="zh-CN" altLang="en-US" dirty="0"/>
              <a:t>哈撒韦公司（</a:t>
            </a:r>
            <a:r>
              <a:rPr lang="en-US" altLang="zh-CN" dirty="0"/>
              <a:t>Berkshire Hathaway</a:t>
            </a:r>
            <a:r>
              <a:rPr lang="zh-CN" altLang="en-US" dirty="0"/>
              <a:t>）的现金头寸达到</a:t>
            </a:r>
            <a:r>
              <a:rPr lang="en-US" altLang="zh-CN" dirty="0"/>
              <a:t>1191</a:t>
            </a:r>
            <a:r>
              <a:rPr lang="zh-CN" altLang="en-US" dirty="0"/>
              <a:t>亿美元（大都投入到美国国债中），占公司总资产比重达到</a:t>
            </a:r>
            <a:r>
              <a:rPr lang="en-US" altLang="zh-CN" dirty="0"/>
              <a:t>15.7%</a:t>
            </a:r>
            <a:r>
              <a:rPr lang="zh-CN" altLang="en-US" dirty="0"/>
              <a:t>，占比为</a:t>
            </a:r>
            <a:r>
              <a:rPr lang="en-US" altLang="zh-CN" dirty="0"/>
              <a:t>2015</a:t>
            </a:r>
            <a:r>
              <a:rPr lang="zh-CN" altLang="en-US" dirty="0"/>
              <a:t>年以来的最高</a:t>
            </a:r>
            <a:endParaRPr lang="en-US" altLang="zh-CN" dirty="0"/>
          </a:p>
          <a:p>
            <a:r>
              <a:rPr lang="zh-CN" altLang="en-US" dirty="0"/>
              <a:t>巴菲习惯通过观察股票总市值与</a:t>
            </a:r>
            <a:r>
              <a:rPr lang="en-US" altLang="zh-CN" dirty="0"/>
              <a:t>GDP</a:t>
            </a:r>
            <a:r>
              <a:rPr lang="zh-CN" altLang="en-US" dirty="0"/>
              <a:t>相比来衡量市场的健康程度</a:t>
            </a:r>
            <a:endParaRPr lang="en-US" altLang="zh-CN" dirty="0"/>
          </a:p>
          <a:p>
            <a:pPr lvl="1"/>
            <a:r>
              <a:rPr lang="en-US" altLang="zh-CN" dirty="0"/>
              <a:t>2001</a:t>
            </a:r>
            <a:r>
              <a:rPr lang="zh-CN" altLang="en-US" dirty="0"/>
              <a:t>年网络泡沫破裂之前，“巴菲特指标”达到了</a:t>
            </a:r>
            <a:r>
              <a:rPr lang="en-US" altLang="zh-CN" dirty="0"/>
              <a:t>146%</a:t>
            </a:r>
          </a:p>
          <a:p>
            <a:pPr lvl="1"/>
            <a:r>
              <a:rPr lang="en-US" altLang="zh-CN" dirty="0"/>
              <a:t>2007</a:t>
            </a:r>
            <a:r>
              <a:rPr lang="zh-CN" altLang="en-US" dirty="0"/>
              <a:t>年金融危机爆发前的这一数字为</a:t>
            </a:r>
            <a:r>
              <a:rPr lang="en-US" altLang="zh-CN" dirty="0"/>
              <a:t>135%</a:t>
            </a:r>
          </a:p>
          <a:p>
            <a:pPr lvl="1"/>
            <a:r>
              <a:rPr lang="en-US" altLang="zh-CN" dirty="0"/>
              <a:t>2019</a:t>
            </a:r>
            <a:r>
              <a:rPr lang="zh-CN" altLang="en-US" dirty="0"/>
              <a:t>年这个比例略高于</a:t>
            </a:r>
            <a:r>
              <a:rPr lang="en-US" altLang="zh-CN" dirty="0"/>
              <a:t>140%</a:t>
            </a:r>
            <a:r>
              <a:rPr lang="zh-CN" altLang="en-US" dirty="0"/>
              <a:t>。</a:t>
            </a:r>
            <a:endParaRPr lang="en-US" altLang="zh-CN" dirty="0"/>
          </a:p>
          <a:p>
            <a:r>
              <a:rPr lang="zh-CN" altLang="en-US" dirty="0"/>
              <a:t>有伯克希尔公司的投资者不满意伯克希尔过高的现金占比</a:t>
            </a:r>
            <a:endParaRPr lang="en-US" altLang="zh-CN" dirty="0"/>
          </a:p>
          <a:p>
            <a:pPr lvl="1"/>
            <a:r>
              <a:rPr lang="en-US" altLang="zh-CN" dirty="0"/>
              <a:t>2019</a:t>
            </a:r>
            <a:r>
              <a:rPr lang="zh-CN" altLang="en-US" dirty="0"/>
              <a:t>年</a:t>
            </a:r>
            <a:r>
              <a:rPr lang="en-US" altLang="zh-CN" dirty="0"/>
              <a:t>3</a:t>
            </a:r>
            <a:r>
              <a:rPr lang="zh-CN" altLang="en-US" dirty="0"/>
              <a:t>季度，伯克希尔的长期股东、</a:t>
            </a:r>
            <a:r>
              <a:rPr lang="en-US" altLang="zh-CN" dirty="0"/>
              <a:t>Wedgewood Partners</a:t>
            </a:r>
            <a:r>
              <a:rPr lang="zh-CN" altLang="en-US" dirty="0"/>
              <a:t>的首席投资官罗尔夫（</a:t>
            </a:r>
            <a:r>
              <a:rPr lang="en-US" altLang="zh-CN" dirty="0"/>
              <a:t>David Rolfe</a:t>
            </a:r>
            <a:r>
              <a:rPr lang="zh-CN" altLang="en-US" dirty="0"/>
              <a:t>）卖出了持有的伯克希尔股票，并说：“在大牛市期间，‘吮手指’并不能让公司达到预期收益。对巴菲特和查理</a:t>
            </a:r>
            <a:r>
              <a:rPr lang="en-US" altLang="zh-CN" dirty="0"/>
              <a:t>-</a:t>
            </a:r>
            <a:r>
              <a:rPr lang="zh-CN" altLang="en-US" dirty="0"/>
              <a:t>芒格来说，此次的大牛市本可以成为其令人震惊的职业生涯结局的一个高潮。”</a:t>
            </a:r>
            <a:endParaRPr lang="en-US" altLang="zh-CN" dirty="0"/>
          </a:p>
          <a:p>
            <a:r>
              <a:rPr lang="zh-CN" altLang="en-US" dirty="0"/>
              <a:t>问题：巴菲特投资的时候受到了什么样的约束？</a:t>
            </a:r>
          </a:p>
        </p:txBody>
      </p:sp>
      <p:sp>
        <p:nvSpPr>
          <p:cNvPr id="4" name="灯片编号占位符 3">
            <a:extLst>
              <a:ext uri="{FF2B5EF4-FFF2-40B4-BE49-F238E27FC236}">
                <a16:creationId xmlns:a16="http://schemas.microsoft.com/office/drawing/2014/main" id="{A4239988-0243-49E7-8342-9E4464004BF8}"/>
              </a:ext>
            </a:extLst>
          </p:cNvPr>
          <p:cNvSpPr>
            <a:spLocks noGrp="1"/>
          </p:cNvSpPr>
          <p:nvPr>
            <p:ph type="sldNum" sz="quarter" idx="12"/>
          </p:nvPr>
        </p:nvSpPr>
        <p:spPr/>
        <p:txBody>
          <a:bodyPr/>
          <a:lstStyle/>
          <a:p>
            <a:pPr>
              <a:defRPr/>
            </a:pPr>
            <a:fld id="{DF4C29A2-310B-4614-9E82-82EDFD340A49}" type="slidenum">
              <a:rPr lang="zh-CN" altLang="en-US" smtClean="0"/>
              <a:pPr>
                <a:defRPr/>
              </a:pPr>
              <a:t>5</a:t>
            </a:fld>
            <a:endParaRPr lang="zh-CN" altLang="en-US"/>
          </a:p>
        </p:txBody>
      </p:sp>
    </p:spTree>
    <p:extLst>
      <p:ext uri="{BB962C8B-B14F-4D97-AF65-F5344CB8AC3E}">
        <p14:creationId xmlns:p14="http://schemas.microsoft.com/office/powerpoint/2010/main" val="3921036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1E8343-1428-4AFF-BC51-5A9DD5B7F214}"/>
              </a:ext>
            </a:extLst>
          </p:cNvPr>
          <p:cNvSpPr>
            <a:spLocks noGrp="1"/>
          </p:cNvSpPr>
          <p:nvPr>
            <p:ph type="title"/>
          </p:nvPr>
        </p:nvSpPr>
        <p:spPr/>
        <p:txBody>
          <a:bodyPr/>
          <a:lstStyle/>
          <a:p>
            <a:r>
              <a:rPr lang="zh-CN" altLang="en-US" dirty="0"/>
              <a:t>案例</a:t>
            </a:r>
            <a:r>
              <a:rPr lang="en-US" altLang="zh-CN" dirty="0"/>
              <a:t>2</a:t>
            </a:r>
            <a:r>
              <a:rPr lang="zh-CN" altLang="en-US" dirty="0"/>
              <a:t>：格力收购银隆议案遭股东大会否决</a:t>
            </a:r>
          </a:p>
        </p:txBody>
      </p:sp>
      <p:sp>
        <p:nvSpPr>
          <p:cNvPr id="3" name="内容占位符 2">
            <a:extLst>
              <a:ext uri="{FF2B5EF4-FFF2-40B4-BE49-F238E27FC236}">
                <a16:creationId xmlns:a16="http://schemas.microsoft.com/office/drawing/2014/main" id="{C22AD98F-AA11-4022-BE10-1DE18E47A9D5}"/>
              </a:ext>
            </a:extLst>
          </p:cNvPr>
          <p:cNvSpPr>
            <a:spLocks noGrp="1"/>
          </p:cNvSpPr>
          <p:nvPr>
            <p:ph idx="1"/>
          </p:nvPr>
        </p:nvSpPr>
        <p:spPr>
          <a:xfrm>
            <a:off x="928662" y="1268760"/>
            <a:ext cx="7786687" cy="4803413"/>
          </a:xfrm>
        </p:spPr>
        <p:txBody>
          <a:bodyPr/>
          <a:lstStyle/>
          <a:p>
            <a:r>
              <a:rPr lang="en-US" altLang="zh-CN" dirty="0"/>
              <a:t>2016</a:t>
            </a:r>
            <a:r>
              <a:rPr lang="zh-CN" altLang="en-US" dirty="0"/>
              <a:t>年</a:t>
            </a:r>
            <a:r>
              <a:rPr lang="en-US" altLang="zh-CN" dirty="0"/>
              <a:t>8</a:t>
            </a:r>
            <a:r>
              <a:rPr lang="zh-CN" altLang="en-US" dirty="0"/>
              <a:t>月，董明珠领导的格力电器准备以</a:t>
            </a:r>
            <a:r>
              <a:rPr lang="en-US" altLang="zh-CN" dirty="0"/>
              <a:t>130</a:t>
            </a:r>
            <a:r>
              <a:rPr lang="zh-CN" altLang="en-US" dirty="0"/>
              <a:t>亿元收购珠海银隆</a:t>
            </a:r>
            <a:r>
              <a:rPr lang="en-US" altLang="zh-CN" dirty="0"/>
              <a:t>100%</a:t>
            </a:r>
            <a:r>
              <a:rPr lang="zh-CN" altLang="en-US" dirty="0"/>
              <a:t>股权；</a:t>
            </a:r>
            <a:r>
              <a:rPr lang="en-US" altLang="zh-CN" dirty="0"/>
              <a:t>2016</a:t>
            </a:r>
            <a:r>
              <a:rPr lang="zh-CN" altLang="en-US" dirty="0"/>
              <a:t>年</a:t>
            </a:r>
            <a:r>
              <a:rPr lang="en-US" altLang="zh-CN" dirty="0"/>
              <a:t>11</a:t>
            </a:r>
            <a:r>
              <a:rPr lang="zh-CN" altLang="en-US" dirty="0"/>
              <a:t>月，格力电器收购珠海银隆的方案被股东大会否决</a:t>
            </a:r>
            <a:endParaRPr lang="en-US" altLang="zh-CN" dirty="0"/>
          </a:p>
          <a:p>
            <a:r>
              <a:rPr lang="zh-CN" altLang="en-US" dirty="0"/>
              <a:t>董明珠对股东大会的决议非常不满</a:t>
            </a:r>
            <a:endParaRPr lang="en-US" altLang="zh-CN" dirty="0"/>
          </a:p>
          <a:p>
            <a:pPr lvl="1"/>
            <a:r>
              <a:rPr lang="en-US" altLang="zh-CN" dirty="0"/>
              <a:t>2016</a:t>
            </a:r>
            <a:r>
              <a:rPr lang="zh-CN" altLang="en-US" dirty="0"/>
              <a:t>年</a:t>
            </a:r>
            <a:r>
              <a:rPr lang="en-US" altLang="zh-CN" dirty="0"/>
              <a:t>10</a:t>
            </a:r>
            <a:r>
              <a:rPr lang="zh-CN" altLang="en-US" dirty="0"/>
              <a:t>月</a:t>
            </a:r>
            <a:r>
              <a:rPr lang="en-US" altLang="zh-CN" dirty="0"/>
              <a:t>28</a:t>
            </a:r>
            <a:r>
              <a:rPr lang="zh-CN" altLang="en-US" dirty="0"/>
              <a:t>日股东大会上，董明珠说：“你看看上市公司有哪几个这样给你们分红？我</a:t>
            </a:r>
            <a:r>
              <a:rPr lang="en-US" altLang="zh-CN" dirty="0"/>
              <a:t>5</a:t>
            </a:r>
            <a:r>
              <a:rPr lang="zh-CN" altLang="en-US" dirty="0"/>
              <a:t>年不给你们分红，你们又能把我怎么样？”</a:t>
            </a:r>
            <a:endParaRPr lang="en-US" altLang="zh-CN" dirty="0"/>
          </a:p>
          <a:p>
            <a:pPr lvl="1"/>
            <a:r>
              <a:rPr lang="en-US" altLang="zh-CN" dirty="0"/>
              <a:t>2016</a:t>
            </a:r>
            <a:r>
              <a:rPr lang="zh-CN" altLang="en-US" dirty="0"/>
              <a:t>年</a:t>
            </a:r>
            <a:r>
              <a:rPr lang="en-US" altLang="zh-CN" dirty="0"/>
              <a:t>12</a:t>
            </a:r>
            <a:r>
              <a:rPr lang="zh-CN" altLang="en-US" dirty="0"/>
              <a:t>月的“中国企业家年会”上，董明珠说格力股东“看到的是眼前的三分利”</a:t>
            </a:r>
            <a:endParaRPr lang="en-US" altLang="zh-CN" dirty="0"/>
          </a:p>
          <a:p>
            <a:r>
              <a:rPr lang="en-US" altLang="zh-CN" dirty="0"/>
              <a:t>2016</a:t>
            </a:r>
            <a:r>
              <a:rPr lang="zh-CN" altLang="en-US" dirty="0"/>
              <a:t>年</a:t>
            </a:r>
            <a:r>
              <a:rPr lang="en-US" altLang="zh-CN" dirty="0"/>
              <a:t>12</a:t>
            </a:r>
            <a:r>
              <a:rPr lang="zh-CN" altLang="en-US" dirty="0"/>
              <a:t>月，董明珠携王健林、刘强东等一众大佬入伙，共同向珠海银隆出资</a:t>
            </a:r>
            <a:r>
              <a:rPr lang="en-US" altLang="zh-CN" dirty="0"/>
              <a:t>30</a:t>
            </a:r>
            <a:r>
              <a:rPr lang="zh-CN" altLang="en-US" dirty="0"/>
              <a:t>亿元，拿下</a:t>
            </a:r>
            <a:r>
              <a:rPr lang="en-US" altLang="zh-CN" dirty="0"/>
              <a:t>22.39%</a:t>
            </a:r>
            <a:r>
              <a:rPr lang="zh-CN" altLang="en-US" dirty="0"/>
              <a:t>的股权</a:t>
            </a:r>
            <a:endParaRPr lang="en-US" altLang="zh-CN" dirty="0"/>
          </a:p>
          <a:p>
            <a:r>
              <a:rPr lang="zh-CN" altLang="en-US" dirty="0"/>
              <a:t>董明珠进入后，珠海银隆经营状况明显恶化</a:t>
            </a:r>
            <a:endParaRPr lang="en-US" altLang="zh-CN" dirty="0"/>
          </a:p>
          <a:p>
            <a:pPr lvl="1"/>
            <a:r>
              <a:rPr lang="zh-CN" altLang="en-US" dirty="0"/>
              <a:t>珠海银隆</a:t>
            </a:r>
            <a:r>
              <a:rPr lang="en-US" altLang="zh-CN" dirty="0"/>
              <a:t>2017</a:t>
            </a:r>
            <a:r>
              <a:rPr lang="zh-CN" altLang="en-US" dirty="0"/>
              <a:t>年净利润为</a:t>
            </a:r>
            <a:r>
              <a:rPr lang="en-US" altLang="zh-CN" dirty="0"/>
              <a:t>2.68</a:t>
            </a:r>
            <a:r>
              <a:rPr lang="zh-CN" altLang="en-US" dirty="0"/>
              <a:t>亿元，比</a:t>
            </a:r>
            <a:r>
              <a:rPr lang="en-US" altLang="zh-CN" dirty="0"/>
              <a:t>2016</a:t>
            </a:r>
            <a:r>
              <a:rPr lang="zh-CN" altLang="en-US" dirty="0"/>
              <a:t>年净利润</a:t>
            </a:r>
            <a:r>
              <a:rPr lang="en-US" altLang="zh-CN" dirty="0"/>
              <a:t>8.36</a:t>
            </a:r>
            <a:r>
              <a:rPr lang="zh-CN" altLang="en-US" dirty="0"/>
              <a:t>亿元下降</a:t>
            </a:r>
            <a:r>
              <a:rPr lang="en-US" altLang="zh-CN" dirty="0"/>
              <a:t>68%</a:t>
            </a:r>
            <a:endParaRPr lang="zh-CN" altLang="en-US" dirty="0"/>
          </a:p>
          <a:p>
            <a:pPr lvl="1"/>
            <a:r>
              <a:rPr lang="zh-CN" altLang="en-US" dirty="0"/>
              <a:t>原董事长魏银仓、原总裁孙国华涉嫌通过不法手段，侵占公司利益金额超过</a:t>
            </a:r>
            <a:r>
              <a:rPr lang="en-US" altLang="zh-CN" dirty="0"/>
              <a:t>10</a:t>
            </a:r>
            <a:r>
              <a:rPr lang="zh-CN" altLang="en-US" dirty="0"/>
              <a:t>亿元；魏银仓则称董明珠为个人私利，利用公司对大股东发难</a:t>
            </a:r>
            <a:endParaRPr lang="en-US" altLang="zh-CN" dirty="0"/>
          </a:p>
          <a:p>
            <a:r>
              <a:rPr lang="zh-CN" altLang="en-US" dirty="0"/>
              <a:t>问题：谁来做收购银隆的决策最好？对谁最好？</a:t>
            </a:r>
          </a:p>
        </p:txBody>
      </p:sp>
      <p:sp>
        <p:nvSpPr>
          <p:cNvPr id="4" name="灯片编号占位符 3">
            <a:extLst>
              <a:ext uri="{FF2B5EF4-FFF2-40B4-BE49-F238E27FC236}">
                <a16:creationId xmlns:a16="http://schemas.microsoft.com/office/drawing/2014/main" id="{A25B6CCE-4E69-4FF3-9147-ED94AD6BA340}"/>
              </a:ext>
            </a:extLst>
          </p:cNvPr>
          <p:cNvSpPr>
            <a:spLocks noGrp="1"/>
          </p:cNvSpPr>
          <p:nvPr>
            <p:ph type="sldNum" sz="quarter" idx="12"/>
          </p:nvPr>
        </p:nvSpPr>
        <p:spPr/>
        <p:txBody>
          <a:bodyPr/>
          <a:lstStyle/>
          <a:p>
            <a:pPr>
              <a:defRPr/>
            </a:pPr>
            <a:fld id="{DF4C29A2-310B-4614-9E82-82EDFD340A49}" type="slidenum">
              <a:rPr lang="zh-CN" altLang="en-US" smtClean="0"/>
              <a:pPr>
                <a:defRPr/>
              </a:pPr>
              <a:t>6</a:t>
            </a:fld>
            <a:endParaRPr lang="zh-CN" altLang="en-US"/>
          </a:p>
        </p:txBody>
      </p:sp>
    </p:spTree>
    <p:extLst>
      <p:ext uri="{BB962C8B-B14F-4D97-AF65-F5344CB8AC3E}">
        <p14:creationId xmlns:p14="http://schemas.microsoft.com/office/powerpoint/2010/main" val="2187385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2470D9-07DB-4DCF-8B01-3BDE4E304573}"/>
              </a:ext>
            </a:extLst>
          </p:cNvPr>
          <p:cNvSpPr>
            <a:spLocks noGrp="1"/>
          </p:cNvSpPr>
          <p:nvPr>
            <p:ph type="title"/>
          </p:nvPr>
        </p:nvSpPr>
        <p:spPr/>
        <p:txBody>
          <a:bodyPr/>
          <a:lstStyle/>
          <a:p>
            <a:r>
              <a:rPr lang="zh-CN" altLang="en-US" dirty="0"/>
              <a:t>案例</a:t>
            </a:r>
            <a:r>
              <a:rPr lang="en-US" altLang="zh-CN" dirty="0"/>
              <a:t>3</a:t>
            </a:r>
            <a:r>
              <a:rPr lang="zh-CN" altLang="en-US" dirty="0"/>
              <a:t>：</a:t>
            </a:r>
            <a:r>
              <a:rPr lang="en-US" altLang="zh-CN" dirty="0"/>
              <a:t>A</a:t>
            </a:r>
            <a:r>
              <a:rPr lang="zh-CN" altLang="en-US" dirty="0"/>
              <a:t>股市场的“野蛮人”</a:t>
            </a:r>
          </a:p>
        </p:txBody>
      </p:sp>
      <p:sp>
        <p:nvSpPr>
          <p:cNvPr id="3" name="内容占位符 2">
            <a:extLst>
              <a:ext uri="{FF2B5EF4-FFF2-40B4-BE49-F238E27FC236}">
                <a16:creationId xmlns:a16="http://schemas.microsoft.com/office/drawing/2014/main" id="{13653A86-3103-452F-ACB0-92BB8D21D757}"/>
              </a:ext>
            </a:extLst>
          </p:cNvPr>
          <p:cNvSpPr>
            <a:spLocks noGrp="1"/>
          </p:cNvSpPr>
          <p:nvPr>
            <p:ph idx="1"/>
          </p:nvPr>
        </p:nvSpPr>
        <p:spPr>
          <a:xfrm>
            <a:off x="928662" y="1145867"/>
            <a:ext cx="7786687" cy="4803413"/>
          </a:xfrm>
        </p:spPr>
        <p:txBody>
          <a:bodyPr/>
          <a:lstStyle/>
          <a:p>
            <a:r>
              <a:rPr lang="zh-CN" altLang="en-US" dirty="0"/>
              <a:t>“宝能系”敌意收购万科</a:t>
            </a:r>
            <a:endParaRPr lang="en-US" altLang="zh-CN" dirty="0"/>
          </a:p>
          <a:p>
            <a:pPr lvl="1"/>
            <a:r>
              <a:rPr lang="en-US" altLang="zh-CN" dirty="0"/>
              <a:t>2015</a:t>
            </a:r>
            <a:r>
              <a:rPr lang="zh-CN" altLang="en-US" dirty="0"/>
              <a:t>年</a:t>
            </a:r>
            <a:r>
              <a:rPr lang="en-US" altLang="zh-CN" dirty="0"/>
              <a:t>7</a:t>
            </a:r>
            <a:r>
              <a:rPr lang="zh-CN" altLang="en-US" dirty="0"/>
              <a:t>月</a:t>
            </a:r>
            <a:r>
              <a:rPr lang="en-US" altLang="zh-CN" dirty="0"/>
              <a:t>11</a:t>
            </a:r>
            <a:r>
              <a:rPr lang="zh-CN" altLang="en-US" dirty="0"/>
              <a:t>日，“宝能系”的前海人寿集中竞价买入万科</a:t>
            </a:r>
            <a:r>
              <a:rPr lang="en-US" altLang="zh-CN" dirty="0"/>
              <a:t>5%</a:t>
            </a:r>
            <a:r>
              <a:rPr lang="zh-CN" altLang="en-US" dirty="0"/>
              <a:t>的股份，第一次举牌万科；至</a:t>
            </a:r>
            <a:r>
              <a:rPr lang="en-US" altLang="zh-CN" dirty="0"/>
              <a:t>2015</a:t>
            </a:r>
            <a:r>
              <a:rPr lang="zh-CN" altLang="en-US" dirty="0"/>
              <a:t>年</a:t>
            </a:r>
            <a:r>
              <a:rPr lang="en-US" altLang="zh-CN" dirty="0"/>
              <a:t>12</a:t>
            </a:r>
            <a:r>
              <a:rPr lang="zh-CN" altLang="en-US" dirty="0"/>
              <a:t>月， “宝能系”已持有万科总股本的约</a:t>
            </a:r>
            <a:r>
              <a:rPr lang="en-US" altLang="zh-CN" dirty="0"/>
              <a:t>22.45%</a:t>
            </a:r>
            <a:r>
              <a:rPr lang="zh-CN" altLang="en-US" dirty="0"/>
              <a:t>，成为万科第一大股东</a:t>
            </a:r>
            <a:endParaRPr lang="en-US" altLang="zh-CN" dirty="0"/>
          </a:p>
          <a:p>
            <a:pPr lvl="1"/>
            <a:r>
              <a:rPr lang="en-US" altLang="zh-CN" dirty="0"/>
              <a:t>2015</a:t>
            </a:r>
            <a:r>
              <a:rPr lang="zh-CN" altLang="en-US" dirty="0"/>
              <a:t>年</a:t>
            </a:r>
            <a:r>
              <a:rPr lang="en-US" altLang="zh-CN" dirty="0"/>
              <a:t>12</a:t>
            </a:r>
            <a:r>
              <a:rPr lang="zh-CN" altLang="en-US" dirty="0"/>
              <a:t>月</a:t>
            </a:r>
            <a:r>
              <a:rPr lang="en-US" altLang="zh-CN" dirty="0"/>
              <a:t>17</a:t>
            </a:r>
            <a:r>
              <a:rPr lang="zh-CN" altLang="en-US" dirty="0"/>
              <a:t>日，北京万科的内部会议上，王石 认为“‘宝能系’信用不够，会毁掉万科”，明确表态“不欢迎”宝能系进入万科</a:t>
            </a:r>
            <a:endParaRPr lang="en-US" altLang="zh-CN" dirty="0"/>
          </a:p>
          <a:p>
            <a:r>
              <a:rPr lang="zh-CN" altLang="en-US" dirty="0"/>
              <a:t>“宝能系”敌意收购格力电器</a:t>
            </a:r>
            <a:endParaRPr lang="en-US" altLang="zh-CN" dirty="0"/>
          </a:p>
          <a:p>
            <a:pPr lvl="1"/>
            <a:r>
              <a:rPr lang="en-US" altLang="zh-CN" dirty="0"/>
              <a:t>2016</a:t>
            </a:r>
            <a:r>
              <a:rPr lang="zh-CN" altLang="en-US" dirty="0"/>
              <a:t>年</a:t>
            </a:r>
            <a:r>
              <a:rPr lang="en-US" altLang="zh-CN" dirty="0"/>
              <a:t>11</a:t>
            </a:r>
            <a:r>
              <a:rPr lang="zh-CN" altLang="en-US" dirty="0"/>
              <a:t>月前海人寿开始大量收购格力的股票</a:t>
            </a:r>
            <a:endParaRPr lang="en-US" altLang="zh-CN" dirty="0"/>
          </a:p>
          <a:p>
            <a:pPr lvl="1"/>
            <a:r>
              <a:rPr lang="en-US" altLang="zh-CN" dirty="0"/>
              <a:t>2016</a:t>
            </a:r>
            <a:r>
              <a:rPr lang="zh-CN" altLang="en-US" dirty="0"/>
              <a:t>年</a:t>
            </a:r>
            <a:r>
              <a:rPr lang="en-US" altLang="zh-CN" dirty="0"/>
              <a:t>12</a:t>
            </a:r>
            <a:r>
              <a:rPr lang="zh-CN" altLang="en-US" dirty="0"/>
              <a:t>月董明珠说：“如果成为中国制造的破坏者，他们会成为罪人。”</a:t>
            </a:r>
            <a:endParaRPr lang="en-US" altLang="zh-CN" dirty="0"/>
          </a:p>
          <a:p>
            <a:r>
              <a:rPr lang="zh-CN" altLang="en-US" dirty="0"/>
              <a:t>“宝能系”退出万科</a:t>
            </a:r>
            <a:endParaRPr lang="en-US" altLang="zh-CN" dirty="0"/>
          </a:p>
          <a:p>
            <a:pPr lvl="1"/>
            <a:r>
              <a:rPr lang="en-US" altLang="zh-CN" dirty="0"/>
              <a:t>2016</a:t>
            </a:r>
            <a:r>
              <a:rPr lang="zh-CN" altLang="en-US" dirty="0"/>
              <a:t>年</a:t>
            </a:r>
            <a:r>
              <a:rPr lang="en-US" altLang="zh-CN" dirty="0"/>
              <a:t>12</a:t>
            </a:r>
            <a:r>
              <a:rPr lang="zh-CN" altLang="en-US" dirty="0"/>
              <a:t>月</a:t>
            </a:r>
            <a:r>
              <a:rPr lang="en-US" altLang="zh-CN" dirty="0"/>
              <a:t>3</a:t>
            </a:r>
            <a:r>
              <a:rPr lang="zh-CN" altLang="en-US" dirty="0"/>
              <a:t>日，证监会主席刘士余说：“希望资产管理人，不当奢淫无度的土豪、不做兴风作浪的妖精、不做坑民害民的害人精。”</a:t>
            </a:r>
            <a:endParaRPr lang="en-US" altLang="zh-CN" dirty="0"/>
          </a:p>
          <a:p>
            <a:pPr lvl="1"/>
            <a:r>
              <a:rPr lang="en-US" altLang="zh-CN" dirty="0"/>
              <a:t>2017</a:t>
            </a:r>
            <a:r>
              <a:rPr lang="zh-CN" altLang="en-US" dirty="0"/>
              <a:t>年，深圳地铁成为万科第一大股东，“宝能系”不再谋求控股地位，并逐步卖出其万科股份，王石不再担任万科董事会主席</a:t>
            </a:r>
            <a:endParaRPr lang="en-US" altLang="zh-CN" dirty="0"/>
          </a:p>
          <a:p>
            <a:r>
              <a:rPr lang="zh-CN" altLang="en-US" dirty="0"/>
              <a:t>问题：“宝能系”发起的敌意收购是好事还是坏事？（注意回答这个问题时你所站的立场）</a:t>
            </a:r>
          </a:p>
        </p:txBody>
      </p:sp>
      <p:sp>
        <p:nvSpPr>
          <p:cNvPr id="4" name="灯片编号占位符 3">
            <a:extLst>
              <a:ext uri="{FF2B5EF4-FFF2-40B4-BE49-F238E27FC236}">
                <a16:creationId xmlns:a16="http://schemas.microsoft.com/office/drawing/2014/main" id="{1FAA387C-20E7-4D9F-B4C6-9E64145439BC}"/>
              </a:ext>
            </a:extLst>
          </p:cNvPr>
          <p:cNvSpPr>
            <a:spLocks noGrp="1"/>
          </p:cNvSpPr>
          <p:nvPr>
            <p:ph type="sldNum" sz="quarter" idx="12"/>
          </p:nvPr>
        </p:nvSpPr>
        <p:spPr/>
        <p:txBody>
          <a:bodyPr/>
          <a:lstStyle/>
          <a:p>
            <a:pPr>
              <a:defRPr/>
            </a:pPr>
            <a:fld id="{DF4C29A2-310B-4614-9E82-82EDFD340A49}" type="slidenum">
              <a:rPr lang="zh-CN" altLang="en-US" smtClean="0"/>
              <a:pPr>
                <a:defRPr/>
              </a:pPr>
              <a:t>7</a:t>
            </a:fld>
            <a:endParaRPr lang="zh-CN" altLang="en-US"/>
          </a:p>
        </p:txBody>
      </p:sp>
    </p:spTree>
    <p:extLst>
      <p:ext uri="{BB962C8B-B14F-4D97-AF65-F5344CB8AC3E}">
        <p14:creationId xmlns:p14="http://schemas.microsoft.com/office/powerpoint/2010/main" val="2418488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9EC9F6-6C1F-4987-A392-01E21F6C997B}"/>
              </a:ext>
            </a:extLst>
          </p:cNvPr>
          <p:cNvSpPr>
            <a:spLocks noGrp="1"/>
          </p:cNvSpPr>
          <p:nvPr>
            <p:ph type="title"/>
          </p:nvPr>
        </p:nvSpPr>
        <p:spPr/>
        <p:txBody>
          <a:bodyPr/>
          <a:lstStyle/>
          <a:p>
            <a:r>
              <a:rPr lang="zh-CN" altLang="en-US" dirty="0"/>
              <a:t>刺穿企业帷幕</a:t>
            </a:r>
          </a:p>
        </p:txBody>
      </p:sp>
      <p:sp>
        <p:nvSpPr>
          <p:cNvPr id="3" name="内容占位符 2">
            <a:extLst>
              <a:ext uri="{FF2B5EF4-FFF2-40B4-BE49-F238E27FC236}">
                <a16:creationId xmlns:a16="http://schemas.microsoft.com/office/drawing/2014/main" id="{A41F8361-DC73-479A-9093-C2704578341F}"/>
              </a:ext>
            </a:extLst>
          </p:cNvPr>
          <p:cNvSpPr>
            <a:spLocks noGrp="1"/>
          </p:cNvSpPr>
          <p:nvPr>
            <p:ph idx="1"/>
          </p:nvPr>
        </p:nvSpPr>
        <p:spPr>
          <a:xfrm>
            <a:off x="928662" y="1412776"/>
            <a:ext cx="7786687" cy="4659397"/>
          </a:xfrm>
        </p:spPr>
        <p:txBody>
          <a:bodyPr/>
          <a:lstStyle/>
          <a:p>
            <a:r>
              <a:rPr lang="zh-CN" altLang="en-US" dirty="0"/>
              <a:t>消费者储蓄（居民储蓄）与企业储蓄都是全社会总储蓄的组成部分，全社会的总储蓄决定了全社会储蓄回报率（投资回报率）</a:t>
            </a:r>
            <a:endParaRPr lang="en-US" altLang="zh-CN" dirty="0"/>
          </a:p>
          <a:p>
            <a:r>
              <a:rPr lang="zh-CN" altLang="en-US" dirty="0"/>
              <a:t>全社会储蓄回报率与消费者的跨期主观偏好形成平衡，从而把全社会总储蓄量给确定下来</a:t>
            </a:r>
            <a:endParaRPr lang="en-US" altLang="zh-CN" dirty="0"/>
          </a:p>
          <a:p>
            <a:r>
              <a:rPr lang="zh-CN" altLang="en-US" dirty="0"/>
              <a:t>消费者储蓄（居民储蓄）与企业储蓄之间的分布不影响全社会总储蓄，也不影响消费者的消费</a:t>
            </a:r>
            <a:endParaRPr lang="en-US" altLang="zh-CN" dirty="0"/>
          </a:p>
          <a:p>
            <a:r>
              <a:rPr lang="zh-CN" altLang="en-US" dirty="0"/>
              <a:t>居民储蓄与企业储蓄之间有负相关关系</a:t>
            </a:r>
            <a:endParaRPr lang="en-US" altLang="zh-CN" dirty="0"/>
          </a:p>
          <a:p>
            <a:endParaRPr lang="en-US" altLang="zh-CN" dirty="0"/>
          </a:p>
          <a:p>
            <a:r>
              <a:rPr lang="zh-CN" altLang="en-US" b="1" dirty="0"/>
              <a:t>刺穿企业帷幕</a:t>
            </a:r>
            <a:r>
              <a:rPr lang="zh-CN" altLang="en-US" dirty="0"/>
              <a:t>（</a:t>
            </a:r>
            <a:r>
              <a:rPr lang="en-US" altLang="zh-CN" dirty="0"/>
              <a:t>pierce the corporate veil</a:t>
            </a:r>
            <a:r>
              <a:rPr lang="zh-CN" altLang="en-US" dirty="0"/>
              <a:t>）</a:t>
            </a:r>
            <a:r>
              <a:rPr lang="en-US" altLang="zh-CN" dirty="0"/>
              <a:t>——</a:t>
            </a:r>
            <a:r>
              <a:rPr lang="zh-CN" altLang="en-US" dirty="0"/>
              <a:t>企业只是蒙在居民部门上的一层面纱，企业决策的变化不影响居民的消费决策</a:t>
            </a:r>
          </a:p>
        </p:txBody>
      </p:sp>
      <p:sp>
        <p:nvSpPr>
          <p:cNvPr id="4" name="灯片编号占位符 3">
            <a:extLst>
              <a:ext uri="{FF2B5EF4-FFF2-40B4-BE49-F238E27FC236}">
                <a16:creationId xmlns:a16="http://schemas.microsoft.com/office/drawing/2014/main" id="{57022365-A603-4F67-AD97-C4994EAA55DF}"/>
              </a:ext>
            </a:extLst>
          </p:cNvPr>
          <p:cNvSpPr>
            <a:spLocks noGrp="1"/>
          </p:cNvSpPr>
          <p:nvPr>
            <p:ph type="sldNum" sz="quarter" idx="12"/>
          </p:nvPr>
        </p:nvSpPr>
        <p:spPr/>
        <p:txBody>
          <a:bodyPr/>
          <a:lstStyle/>
          <a:p>
            <a:pPr>
              <a:defRPr/>
            </a:pPr>
            <a:fld id="{DF4C29A2-310B-4614-9E82-82EDFD340A49}" type="slidenum">
              <a:rPr lang="zh-CN" altLang="en-US" smtClean="0"/>
              <a:pPr>
                <a:defRPr/>
              </a:pPr>
              <a:t>8</a:t>
            </a:fld>
            <a:endParaRPr lang="zh-CN" altLang="en-US"/>
          </a:p>
        </p:txBody>
      </p:sp>
    </p:spTree>
    <p:extLst>
      <p:ext uri="{BB962C8B-B14F-4D97-AF65-F5344CB8AC3E}">
        <p14:creationId xmlns:p14="http://schemas.microsoft.com/office/powerpoint/2010/main" val="1775554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35E3882E-97B9-42C7-9B4D-067E15AFD909}"/>
              </a:ext>
            </a:extLst>
          </p:cNvPr>
          <p:cNvPicPr>
            <a:picLocks noChangeAspect="1"/>
          </p:cNvPicPr>
          <p:nvPr/>
        </p:nvPicPr>
        <p:blipFill>
          <a:blip r:embed="rId2"/>
          <a:stretch>
            <a:fillRect/>
          </a:stretch>
        </p:blipFill>
        <p:spPr>
          <a:xfrm>
            <a:off x="1188395" y="2368386"/>
            <a:ext cx="7195838" cy="2989440"/>
          </a:xfrm>
          <a:prstGeom prst="rect">
            <a:avLst/>
          </a:prstGeom>
        </p:spPr>
      </p:pic>
      <p:sp>
        <p:nvSpPr>
          <p:cNvPr id="2" name="标题 1"/>
          <p:cNvSpPr>
            <a:spLocks noGrp="1"/>
          </p:cNvSpPr>
          <p:nvPr>
            <p:ph type="title"/>
          </p:nvPr>
        </p:nvSpPr>
        <p:spPr/>
        <p:txBody>
          <a:bodyPr/>
          <a:lstStyle/>
          <a:p>
            <a:r>
              <a:rPr lang="zh-CN" altLang="en-US" dirty="0"/>
              <a:t>企业只是蒙在居民部门之上的一层面纱</a:t>
            </a:r>
            <a:r>
              <a:rPr lang="en-US" altLang="zh-CN" dirty="0"/>
              <a:t>——</a:t>
            </a:r>
            <a:r>
              <a:rPr lang="zh-CN" altLang="en-US" dirty="0"/>
              <a:t>企业部门与居民部门之间的收入分配不应影响居民的消费储蓄决策</a:t>
            </a:r>
          </a:p>
        </p:txBody>
      </p:sp>
      <p:sp>
        <p:nvSpPr>
          <p:cNvPr id="3" name="文本占位符 2"/>
          <p:cNvSpPr>
            <a:spLocks noGrp="1"/>
          </p:cNvSpPr>
          <p:nvPr>
            <p:ph type="body" idx="1"/>
          </p:nvPr>
        </p:nvSpPr>
        <p:spPr/>
        <p:txBody>
          <a:bodyPr/>
          <a:lstStyle/>
          <a:p>
            <a:r>
              <a:rPr lang="zh-CN" altLang="en-US" dirty="0">
                <a:solidFill>
                  <a:srgbClr val="A7001D"/>
                </a:solidFill>
              </a:rPr>
              <a:t>居民在居民储蓄账户中存</a:t>
            </a:r>
            <a:r>
              <a:rPr lang="en-US" altLang="zh-CN" dirty="0">
                <a:solidFill>
                  <a:srgbClr val="A7001D"/>
                </a:solidFill>
              </a:rPr>
              <a:t>100</a:t>
            </a:r>
            <a:r>
              <a:rPr lang="zh-CN" altLang="en-US" dirty="0">
                <a:solidFill>
                  <a:srgbClr val="A7001D"/>
                </a:solidFill>
              </a:rPr>
              <a:t>元</a:t>
            </a:r>
          </a:p>
        </p:txBody>
      </p:sp>
      <p:sp>
        <p:nvSpPr>
          <p:cNvPr id="5" name="文本占位符 4"/>
          <p:cNvSpPr>
            <a:spLocks noGrp="1"/>
          </p:cNvSpPr>
          <p:nvPr>
            <p:ph type="body" sz="quarter" idx="3"/>
          </p:nvPr>
        </p:nvSpPr>
        <p:spPr/>
        <p:txBody>
          <a:bodyPr/>
          <a:lstStyle/>
          <a:p>
            <a:r>
              <a:rPr lang="zh-CN" altLang="en-US" dirty="0">
                <a:solidFill>
                  <a:srgbClr val="A7001D"/>
                </a:solidFill>
              </a:rPr>
              <a:t>居民通过企业间接储蓄</a:t>
            </a:r>
            <a:r>
              <a:rPr lang="en-US" altLang="zh-CN" dirty="0">
                <a:solidFill>
                  <a:srgbClr val="A7001D"/>
                </a:solidFill>
              </a:rPr>
              <a:t>100</a:t>
            </a:r>
            <a:r>
              <a:rPr lang="zh-CN" altLang="en-US" dirty="0">
                <a:solidFill>
                  <a:srgbClr val="A7001D"/>
                </a:solidFill>
              </a:rPr>
              <a:t>元</a:t>
            </a:r>
          </a:p>
        </p:txBody>
      </p:sp>
      <p:sp>
        <p:nvSpPr>
          <p:cNvPr id="7" name="灯片编号占位符 6"/>
          <p:cNvSpPr>
            <a:spLocks noGrp="1"/>
          </p:cNvSpPr>
          <p:nvPr>
            <p:ph type="sldNum" sz="quarter" idx="12"/>
          </p:nvPr>
        </p:nvSpPr>
        <p:spPr/>
        <p:txBody>
          <a:bodyPr/>
          <a:lstStyle/>
          <a:p>
            <a:pPr>
              <a:defRPr/>
            </a:pPr>
            <a:fld id="{21233E6C-85A2-43CB-AA9B-5F61C25891E9}" type="slidenum">
              <a:rPr lang="zh-CN" altLang="en-US" smtClean="0"/>
              <a:pPr>
                <a:defRPr/>
              </a:pPr>
              <a:t>9</a:t>
            </a:fld>
            <a:endParaRPr lang="zh-CN" altLang="en-US"/>
          </a:p>
        </p:txBody>
      </p:sp>
      <p:sp>
        <p:nvSpPr>
          <p:cNvPr id="16" name="TextBox 15"/>
          <p:cNvSpPr txBox="1"/>
          <p:nvPr/>
        </p:nvSpPr>
        <p:spPr>
          <a:xfrm>
            <a:off x="4429124" y="3148612"/>
            <a:ext cx="648072" cy="923330"/>
          </a:xfrm>
          <a:prstGeom prst="rect">
            <a:avLst/>
          </a:prstGeom>
          <a:noFill/>
        </p:spPr>
        <p:txBody>
          <a:bodyPr wrap="square" rtlCol="0">
            <a:spAutoFit/>
          </a:bodyPr>
          <a:lstStyle/>
          <a:p>
            <a:pPr algn="ctr"/>
            <a:r>
              <a:rPr lang="en-US" altLang="zh-CN" sz="5400" b="1" dirty="0">
                <a:solidFill>
                  <a:srgbClr val="E9ADAB"/>
                </a:solidFill>
              </a:rPr>
              <a:t>=</a:t>
            </a:r>
            <a:endParaRPr lang="zh-CN" altLang="en-US" sz="5400" b="1" dirty="0">
              <a:solidFill>
                <a:srgbClr val="E9ADAB"/>
              </a:solidFill>
            </a:endParaRPr>
          </a:p>
        </p:txBody>
      </p:sp>
    </p:spTree>
    <p:extLst>
      <p:ext uri="{BB962C8B-B14F-4D97-AF65-F5344CB8AC3E}">
        <p14:creationId xmlns:p14="http://schemas.microsoft.com/office/powerpoint/2010/main" val="407600846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481</TotalTime>
  <Words>1826</Words>
  <Application>Microsoft Office PowerPoint</Application>
  <PresentationFormat>全屏显示(4:3)</PresentationFormat>
  <Paragraphs>145</Paragraphs>
  <Slides>21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Frutiger 45 Light</vt:lpstr>
      <vt:lpstr>黑体</vt:lpstr>
      <vt:lpstr>楷体_GB2312</vt:lpstr>
      <vt:lpstr>宋体</vt:lpstr>
      <vt:lpstr>Arial</vt:lpstr>
      <vt:lpstr>Calibri</vt:lpstr>
      <vt:lpstr>Times New Roman</vt:lpstr>
      <vt:lpstr>Wingdings</vt:lpstr>
      <vt:lpstr>Office 主题</vt:lpstr>
      <vt:lpstr>第五讲  中国的消费不足 《宏观经济学二十五讲：中国视角》第9讲</vt:lpstr>
      <vt:lpstr>议程</vt:lpstr>
      <vt:lpstr>复习：最优消费/储蓄（投资）在真实世界中的实现</vt:lpstr>
      <vt:lpstr>有关最优消费/储蓄（投资）的一系列问题</vt:lpstr>
      <vt:lpstr>案例1：巴菲特的“吮指之错”？</vt:lpstr>
      <vt:lpstr>案例2：格力收购银隆议案遭股东大会否决</vt:lpstr>
      <vt:lpstr>案例3：A股市场的“野蛮人”</vt:lpstr>
      <vt:lpstr>刺穿企业帷幕</vt:lpstr>
      <vt:lpstr>企业只是蒙在居民部门之上的一层面纱——企业部门与居民部门之间的收入分配不应影响居民的消费储蓄决策</vt:lpstr>
      <vt:lpstr>世界大部分国家中，居民储蓄与企业储蓄负相关；但这种关系在中国并不明显</vt:lpstr>
      <vt:lpstr>中国居民的财产性收入占GDP比重很低</vt:lpstr>
      <vt:lpstr>中国居民部门从企业部门获得的分红收入几乎为零</vt:lpstr>
      <vt:lpstr>中国第三次经济普查显示，国有企业占据整个企业部门的一半以上</vt:lpstr>
      <vt:lpstr>中国的消费不足及其成因</vt:lpstr>
      <vt:lpstr>萨伊定律与中国的消费不足</vt:lpstr>
      <vt:lpstr>议程</vt:lpstr>
      <vt:lpstr>中国消费不足的板子不能只打在国企身上——国企占中国经济的比重已经下降了很多</vt:lpstr>
      <vt:lpstr>国企改革必须要考虑的问题</vt:lpstr>
      <vt:lpstr> 传统的国资委直管国企模式下，国资委怎么知道国企应该投资和分红多少？</vt:lpstr>
      <vt:lpstr> 建立三级国资管理体制，构造国企所有权竞争市场，让消费者的偏好约束国企的行为</vt:lpstr>
      <vt:lpstr>授课教师简介</vt:lpstr>
    </vt:vector>
  </TitlesOfParts>
  <Company>Lenovo (Beijing)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徐高</dc:creator>
  <cp:lastModifiedBy>Gao Xu</cp:lastModifiedBy>
  <cp:revision>1613</cp:revision>
  <dcterms:created xsi:type="dcterms:W3CDTF">2011-05-10T08:48:38Z</dcterms:created>
  <dcterms:modified xsi:type="dcterms:W3CDTF">2019-10-19T06:32:22Z</dcterms:modified>
</cp:coreProperties>
</file>