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82" r:id="rId2"/>
    <p:sldId id="2224" r:id="rId3"/>
    <p:sldId id="890" r:id="rId4"/>
    <p:sldId id="1053" r:id="rId5"/>
    <p:sldId id="1054" r:id="rId6"/>
    <p:sldId id="1055" r:id="rId7"/>
    <p:sldId id="891" r:id="rId8"/>
    <p:sldId id="1041" r:id="rId9"/>
    <p:sldId id="892" r:id="rId10"/>
    <p:sldId id="893" r:id="rId11"/>
    <p:sldId id="1046" r:id="rId12"/>
    <p:sldId id="991" r:id="rId13"/>
    <p:sldId id="1042" r:id="rId14"/>
    <p:sldId id="1057" r:id="rId15"/>
    <p:sldId id="2225" r:id="rId16"/>
    <p:sldId id="1056" r:id="rId17"/>
    <p:sldId id="1049" r:id="rId18"/>
    <p:sldId id="1052" r:id="rId19"/>
    <p:sldId id="1051" r:id="rId20"/>
    <p:sldId id="2226" r:id="rId21"/>
    <p:sldId id="850" r:id="rId22"/>
    <p:sldId id="1048" r:id="rId23"/>
    <p:sldId id="882" r:id="rId24"/>
    <p:sldId id="883" r:id="rId25"/>
    <p:sldId id="885" r:id="rId26"/>
    <p:sldId id="884" r:id="rId27"/>
    <p:sldId id="886" r:id="rId28"/>
    <p:sldId id="887" r:id="rId29"/>
    <p:sldId id="888" r:id="rId30"/>
    <p:sldId id="889" r:id="rId31"/>
    <p:sldId id="1037" r:id="rId32"/>
    <p:sldId id="1038" r:id="rId33"/>
    <p:sldId id="1039" r:id="rId34"/>
    <p:sldId id="894" r:id="rId35"/>
    <p:sldId id="895" r:id="rId36"/>
    <p:sldId id="896" r:id="rId37"/>
    <p:sldId id="1036" r:id="rId3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DAB"/>
    <a:srgbClr val="A7001D"/>
    <a:srgbClr val="0000FF"/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>
        <p:scale>
          <a:sx n="115" d="100"/>
          <a:sy n="115" d="100"/>
        </p:scale>
        <p:origin x="74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928662" y="2348880"/>
            <a:ext cx="7786687" cy="3723293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2ABB-5577-4D21-8007-867B40B9BA14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82278-D615-4089-87A1-FA7D66E2B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7"/>
          </p:nvPr>
        </p:nvSpPr>
        <p:spPr>
          <a:xfrm>
            <a:off x="932604" y="1091820"/>
            <a:ext cx="7786687" cy="1185051"/>
          </a:xfrm>
        </p:spPr>
        <p:txBody>
          <a:bodyPr/>
          <a:lstStyle>
            <a:lvl1pPr>
              <a:spcBef>
                <a:spcPts val="300"/>
              </a:spcBef>
              <a:defRPr sz="16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49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  <p:sldLayoutId id="214748571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第八讲  财政政策与货币政策初探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12</a:t>
            </a:r>
            <a:r>
              <a:rPr lang="zh-CN" altLang="en-US" sz="1800" dirty="0"/>
              <a:t>讲、第</a:t>
            </a:r>
            <a:r>
              <a:rPr lang="en-US" altLang="zh-CN" sz="1800" dirty="0"/>
              <a:t>13</a:t>
            </a:r>
            <a:r>
              <a:rPr lang="zh-CN" altLang="en-US" sz="1800" dirty="0"/>
              <a:t>讲、第</a:t>
            </a:r>
            <a:r>
              <a:rPr lang="en-US" altLang="zh-CN" sz="1800" dirty="0"/>
              <a:t>19</a:t>
            </a:r>
            <a:r>
              <a:rPr lang="zh-CN" altLang="en-US" sz="1800" dirty="0"/>
              <a:t>讲（</a:t>
            </a:r>
            <a:r>
              <a:rPr lang="en-US" altLang="zh-CN" sz="1800" dirty="0"/>
              <a:t>19.1</a:t>
            </a:r>
            <a:r>
              <a:rPr lang="zh-CN" altLang="en-US" sz="1800" dirty="0"/>
              <a:t>、</a:t>
            </a:r>
            <a:r>
              <a:rPr lang="en-US" altLang="zh-CN" sz="1800" dirty="0"/>
              <a:t>19.2</a:t>
            </a:r>
            <a:r>
              <a:rPr lang="zh-CN" altLang="en-US" sz="1800" dirty="0"/>
              <a:t>）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11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/>
              <a:t>9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中国公共财政盈余顺周期变化，财政赤字逆周期变化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财政在发挥经济稳定器的作用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6D8E29-DEDA-4A01-9267-81BC18EA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44BCA-AEFE-4F00-A5B5-A2BD70F2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凯恩斯的“乘数效应” （</a:t>
            </a:r>
            <a:r>
              <a:rPr lang="en-US" altLang="zh-CN" dirty="0"/>
              <a:t>multiplier effect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E6A74-0636-4E47-B1D8-6F61E666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财政乘数（</a:t>
            </a:r>
            <a:r>
              <a:rPr lang="en-US" altLang="zh-CN" dirty="0"/>
              <a:t>fiscal multiplier</a:t>
            </a:r>
            <a:r>
              <a:rPr lang="zh-CN" altLang="en-US" dirty="0"/>
              <a:t>）：全社会总需求变化与财政支出变化的比例</a:t>
            </a:r>
            <a:endParaRPr lang="en-US" altLang="zh-CN" dirty="0"/>
          </a:p>
          <a:p>
            <a:pPr lvl="1"/>
            <a:r>
              <a:rPr lang="zh-CN" altLang="en-US" dirty="0"/>
              <a:t>政府财政开支扩张，让失业的工人有了工作和收入；这些人把他们的收入再花出去，可以让更多人有工作和收入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政府</a:t>
            </a:r>
            <a:r>
              <a:rPr lang="en-US" altLang="zh-CN" dirty="0"/>
              <a:t>1</a:t>
            </a:r>
            <a:r>
              <a:rPr lang="zh-CN" altLang="en-US" dirty="0"/>
              <a:t>块钱的财政支出能够带动全社会超过</a:t>
            </a:r>
            <a:r>
              <a:rPr lang="en-US" altLang="zh-CN" dirty="0"/>
              <a:t>1</a:t>
            </a:r>
            <a:r>
              <a:rPr lang="zh-CN" altLang="en-US" dirty="0"/>
              <a:t>块钱的需求扩张</a:t>
            </a:r>
            <a:r>
              <a:rPr lang="en-US" altLang="zh-CN" dirty="0"/>
              <a:t>——</a:t>
            </a:r>
            <a:r>
              <a:rPr lang="zh-CN" altLang="en-US" dirty="0"/>
              <a:t>乘数效应</a:t>
            </a:r>
            <a:endParaRPr lang="en-US" altLang="zh-CN" dirty="0"/>
          </a:p>
          <a:p>
            <a:r>
              <a:rPr lang="zh-CN" altLang="en-US" dirty="0"/>
              <a:t>税收乘数（</a:t>
            </a:r>
            <a:r>
              <a:rPr lang="en-US" altLang="zh-CN" dirty="0"/>
              <a:t>tax multiplier</a:t>
            </a:r>
            <a:r>
              <a:rPr lang="zh-CN" altLang="en-US" dirty="0"/>
              <a:t>）：全社会总需求变化与税收变化的比例</a:t>
            </a:r>
            <a:endParaRPr lang="en-US" altLang="zh-CN" dirty="0"/>
          </a:p>
          <a:p>
            <a:pPr lvl="1"/>
            <a:r>
              <a:rPr lang="zh-CN" altLang="en-US" dirty="0"/>
              <a:t>政府减税增加了居民的可支配收入，因而会提升居民的开支；居民开支的增加能增加更多人的收入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政府</a:t>
            </a:r>
            <a:r>
              <a:rPr lang="en-US" altLang="zh-CN" dirty="0"/>
              <a:t>1</a:t>
            </a:r>
            <a:r>
              <a:rPr lang="zh-CN" altLang="en-US" dirty="0"/>
              <a:t>块钱的减税可能带动全社会超过</a:t>
            </a:r>
            <a:r>
              <a:rPr lang="en-US" altLang="zh-CN" dirty="0"/>
              <a:t>1</a:t>
            </a:r>
            <a:r>
              <a:rPr lang="zh-CN" altLang="en-US" dirty="0"/>
              <a:t>块钱的需求扩张</a:t>
            </a:r>
            <a:r>
              <a:rPr lang="en-US" altLang="zh-CN" dirty="0"/>
              <a:t>——</a:t>
            </a:r>
            <a:r>
              <a:rPr lang="zh-CN" altLang="en-US" dirty="0"/>
              <a:t>乘数效应</a:t>
            </a:r>
            <a:endParaRPr lang="en-US" altLang="zh-CN" dirty="0"/>
          </a:p>
          <a:p>
            <a:r>
              <a:rPr lang="zh-CN" altLang="en-US" dirty="0"/>
              <a:t>因为存在乘数效应，政府可以通过财政政策来调节总需求，对宏观经济进行需求管理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E6CCA-F441-4F81-A859-C744AD5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凯恩斯的“挖坑理论”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844824"/>
            <a:ext cx="5286412" cy="422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“财政部可以用旧瓶装满钞票，然后把这些旧瓶，选择适宜深度，埋于废弃不用的煤矿中，再用垃圾把煤矿塞满，然后把产钞区域开采权租与私人，让私人企业把这些钞票再挖出来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能够这样办，失业问题就没有了；而且影响所及，社会之实际所得与资本财富，大概要比现在大许多。当然，大兴土木要比这合理些。但如果有政治上或实际上的困难，使政府不能从事于此，则以上所提对策，也聊胜于无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—— </a:t>
            </a:r>
            <a:r>
              <a:rPr lang="zh-CN" altLang="en-US" dirty="0"/>
              <a:t>约翰 </a:t>
            </a:r>
            <a:r>
              <a:rPr lang="en-US" altLang="zh-CN" dirty="0"/>
              <a:t>· </a:t>
            </a:r>
            <a:r>
              <a:rPr lang="zh-CN" altLang="en-US" dirty="0"/>
              <a:t>梅纳德 </a:t>
            </a:r>
            <a:r>
              <a:rPr lang="en-US" altLang="zh-CN" dirty="0"/>
              <a:t>· </a:t>
            </a:r>
            <a:r>
              <a:rPr lang="zh-CN" altLang="en-US" dirty="0"/>
              <a:t>凯恩斯，</a:t>
            </a:r>
            <a:r>
              <a:rPr lang="en-US" altLang="zh-CN" dirty="0"/>
              <a:t>《</a:t>
            </a:r>
            <a:r>
              <a:rPr lang="zh-CN" altLang="en-US" dirty="0"/>
              <a:t>通论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10(VI)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1936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7170" name="AutoShape 2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AutoShape 4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 descr="http://pic.baike.soso.com/p/20131119/20131119093807-15671141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800000"/>
            <a:ext cx="1977600" cy="25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1B23-97A3-473F-8F0D-51492788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李嘉图等价（</a:t>
            </a:r>
            <a:r>
              <a:rPr lang="en-US" altLang="zh-CN" dirty="0"/>
              <a:t>Ricardian Equivalence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E78E9-7045-4496-98E6-4B16E612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政府的预算约束</a:t>
            </a:r>
            <a:endParaRPr lang="en-US" altLang="zh-CN" dirty="0"/>
          </a:p>
          <a:p>
            <a:pPr lvl="1"/>
            <a:r>
              <a:rPr lang="zh-CN" altLang="en-US" dirty="0"/>
              <a:t>单期预算约束：</a:t>
            </a:r>
            <a:r>
              <a:rPr lang="zh-CN" altLang="en-US" b="1" dirty="0"/>
              <a:t>政府当期支出 </a:t>
            </a:r>
            <a:r>
              <a:rPr lang="en-US" altLang="zh-CN" b="1" dirty="0"/>
              <a:t>= </a:t>
            </a:r>
            <a:r>
              <a:rPr lang="zh-CN" altLang="en-US" b="1" dirty="0"/>
              <a:t>政府当期收入 </a:t>
            </a:r>
            <a:r>
              <a:rPr lang="en-US" altLang="zh-CN" b="1" dirty="0"/>
              <a:t>+ </a:t>
            </a:r>
            <a:r>
              <a:rPr lang="zh-CN" altLang="en-US" b="1" dirty="0"/>
              <a:t>政府发债</a:t>
            </a:r>
            <a:endParaRPr lang="en-US" altLang="zh-CN" b="1" dirty="0"/>
          </a:p>
          <a:p>
            <a:pPr lvl="1"/>
            <a:r>
              <a:rPr lang="zh-CN" altLang="en-US" dirty="0"/>
              <a:t>多期预算约束（政府债务不违约）：</a:t>
            </a:r>
            <a:r>
              <a:rPr lang="zh-CN" altLang="en-US" b="1" dirty="0"/>
              <a:t>政府支出贴现和</a:t>
            </a:r>
            <a:r>
              <a:rPr lang="en-US" altLang="zh-CN" dirty="0"/>
              <a:t> = </a:t>
            </a:r>
            <a:r>
              <a:rPr lang="zh-CN" altLang="en-US" b="1" dirty="0"/>
              <a:t>政府收入贴现和</a:t>
            </a:r>
            <a:endParaRPr lang="en-US" altLang="zh-CN" b="1" dirty="0"/>
          </a:p>
          <a:p>
            <a:r>
              <a:rPr lang="zh-CN" altLang="en-US" dirty="0"/>
              <a:t>政府减税（发债为支出融资）的后果</a:t>
            </a:r>
            <a:endParaRPr lang="en-US" altLang="zh-CN" dirty="0"/>
          </a:p>
          <a:p>
            <a:pPr lvl="1"/>
            <a:r>
              <a:rPr lang="zh-CN" altLang="en-US" dirty="0"/>
              <a:t>给定财政支出的贴现和不变，政府当期的减税必然会带来未来的加税（以保证政府收入的贴现和不变）</a:t>
            </a:r>
            <a:endParaRPr lang="en-US" altLang="zh-CN" dirty="0"/>
          </a:p>
          <a:p>
            <a:pPr lvl="1"/>
            <a:r>
              <a:rPr lang="zh-CN" altLang="en-US" dirty="0"/>
              <a:t>居民会预期到，尽管当期居民收入会因为减税而增加，但未来的收入会因为加税而减少</a:t>
            </a:r>
            <a:endParaRPr lang="en-US" altLang="zh-CN" dirty="0"/>
          </a:p>
          <a:p>
            <a:pPr lvl="1"/>
            <a:r>
              <a:rPr lang="zh-CN" altLang="en-US" dirty="0"/>
              <a:t>所以居民会把减税所增加的收入储蓄起来，以支付未来税收的增加</a:t>
            </a:r>
            <a:endParaRPr lang="en-US" altLang="zh-CN" dirty="0"/>
          </a:p>
          <a:p>
            <a:r>
              <a:rPr lang="zh-CN" altLang="en-US" dirty="0"/>
              <a:t>减税对总需求的带动作用为</a:t>
            </a:r>
            <a:r>
              <a:rPr lang="en-US" altLang="zh-CN" dirty="0"/>
              <a:t>0</a:t>
            </a:r>
            <a:r>
              <a:rPr lang="zh-CN" altLang="en-US" dirty="0"/>
              <a:t>（税收乘数为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李嘉图等价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834901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14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8229C-B407-417B-B405-667FE20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对“乘数效应”和“李嘉图等价”的讨论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96C1C-DC91-4CDB-9080-43564AA8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“乘数效应”还是“挤出效应”（</a:t>
            </a:r>
            <a:r>
              <a:rPr lang="en-US" altLang="zh-CN" dirty="0"/>
              <a:t>crowding out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“破窗理论”的启示</a:t>
            </a:r>
            <a:endParaRPr lang="en-US" altLang="zh-CN" dirty="0"/>
          </a:p>
          <a:p>
            <a:pPr lvl="1"/>
            <a:r>
              <a:rPr lang="zh-CN" altLang="en-US" dirty="0"/>
              <a:t>经济处在产能过剩（需求不足）的状态，财政支出具有乘数效应（财政乘数大于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经济处在产能充分运用的状态，财政支出挤出民间支出（财政乘数为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导致李嘉图等价不成立的原因</a:t>
            </a:r>
            <a:endParaRPr lang="en-US" altLang="zh-CN" dirty="0"/>
          </a:p>
          <a:p>
            <a:pPr lvl="1"/>
            <a:r>
              <a:rPr lang="zh-CN" altLang="en-US" dirty="0"/>
              <a:t>居民未必会因为当前的减税而增加对未来税收的预期</a:t>
            </a:r>
            <a:endParaRPr lang="en-US" altLang="zh-CN" dirty="0"/>
          </a:p>
          <a:p>
            <a:pPr lvl="1"/>
            <a:r>
              <a:rPr lang="zh-CN" altLang="en-US" dirty="0"/>
              <a:t>居民面临流动性约束</a:t>
            </a:r>
            <a:r>
              <a:rPr lang="en-US" altLang="zh-CN" dirty="0"/>
              <a:t>——</a:t>
            </a:r>
            <a:r>
              <a:rPr lang="zh-CN" altLang="en-US" dirty="0"/>
              <a:t>减税放松了居民的流动性约束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51C23-F05C-47A0-9D7B-50CC458F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97336" y="2060848"/>
            <a:ext cx="5429288" cy="338437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财政政策：凯恩斯、李嘉图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初识货币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财政政策与货币政策的配合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497456"/>
            <a:ext cx="5929354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9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64DA-D0D8-49C7-AE6A-17FD8ED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三个口径的货币总量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C72A-DC16-46CC-9478-D68E3FA6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M0 = </a:t>
            </a:r>
            <a:r>
              <a:rPr lang="zh-CN" altLang="en-US" dirty="0"/>
              <a:t>流通中现金</a:t>
            </a:r>
            <a:endParaRPr lang="en-US" altLang="zh-CN" dirty="0"/>
          </a:p>
          <a:p>
            <a:r>
              <a:rPr lang="zh-CN" altLang="en-US" dirty="0"/>
              <a:t>狭义货币：</a:t>
            </a:r>
            <a:r>
              <a:rPr lang="en-US" altLang="zh-CN" dirty="0"/>
              <a:t>M1 = M0 + </a:t>
            </a:r>
            <a:r>
              <a:rPr lang="zh-CN" altLang="en-US" dirty="0"/>
              <a:t>企业活期存款</a:t>
            </a:r>
            <a:endParaRPr lang="en-US" altLang="zh-CN" dirty="0"/>
          </a:p>
          <a:p>
            <a:r>
              <a:rPr lang="zh-CN" altLang="en-US" dirty="0"/>
              <a:t>广义货币：</a:t>
            </a:r>
            <a:r>
              <a:rPr lang="en-US" altLang="zh-CN" dirty="0"/>
              <a:t>M2 = M1 + </a:t>
            </a:r>
            <a:r>
              <a:rPr lang="zh-CN" altLang="en-US" dirty="0"/>
              <a:t>企业定期存款 </a:t>
            </a:r>
            <a:r>
              <a:rPr lang="en-US" altLang="zh-CN" dirty="0"/>
              <a:t>+ </a:t>
            </a:r>
            <a:r>
              <a:rPr lang="zh-CN" altLang="en-US" dirty="0"/>
              <a:t>居民活期定期存款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3DE99-9309-47EA-BDF1-40720150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中国货币存量变化趋势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B20326-E63F-4986-A096-ED64F29F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中国的</a:t>
            </a:r>
            <a:r>
              <a:rPr lang="en-US" altLang="zh-CN" dirty="0"/>
              <a:t>M1</a:t>
            </a:r>
            <a:r>
              <a:rPr lang="zh-CN" altLang="zh-CN" dirty="0"/>
              <a:t>增速对</a:t>
            </a:r>
            <a:r>
              <a:rPr lang="en-US" altLang="zh-CN" dirty="0"/>
              <a:t>CPI</a:t>
            </a:r>
            <a:r>
              <a:rPr lang="zh-CN" altLang="zh-CN" dirty="0"/>
              <a:t>有明显的领先性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58D372-5CBA-482C-8D14-FFA1C878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中国的</a:t>
            </a:r>
            <a:r>
              <a:rPr lang="en-US" altLang="zh-CN" dirty="0"/>
              <a:t>M1</a:t>
            </a:r>
            <a:r>
              <a:rPr lang="zh-CN" altLang="zh-CN" dirty="0"/>
              <a:t>增速与克强指数之间有极高的相关性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84FAE3-46C6-43B1-9F69-D5241317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97336" y="2060848"/>
            <a:ext cx="5429288" cy="338437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财政政策：凯恩斯、李嘉图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初识货币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财政政策与货币政策的配合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1916832"/>
            <a:ext cx="5929354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3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97336" y="2060848"/>
            <a:ext cx="5429288" cy="338437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财政政策：凯恩斯、李嘉图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初识货币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zh-CN" altLang="en-US" sz="1800" dirty="0">
                <a:solidFill>
                  <a:srgbClr val="A7001D"/>
                </a:solidFill>
                <a:latin typeface="arial" panose="020B0604020202020204" pitchFamily="34" charset="0"/>
                <a:ea typeface="+mn-ea"/>
              </a:rPr>
              <a:t>财政政策与货币政策的配合</a:t>
            </a: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  <a:p>
            <a:pPr>
              <a:spcBef>
                <a:spcPts val="2400"/>
              </a:spcBef>
            </a:pPr>
            <a:endParaRPr lang="en-US" altLang="zh-CN" sz="1800" dirty="0">
              <a:solidFill>
                <a:srgbClr val="A7001D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3145528"/>
            <a:ext cx="5929354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3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中国货币运行以</a:t>
            </a:r>
            <a:r>
              <a:rPr lang="en-US" altLang="zh-CN" dirty="0"/>
              <a:t>1995</a:t>
            </a:r>
            <a:r>
              <a:rPr lang="zh-CN" altLang="zh-CN" dirty="0"/>
              <a:t>年为界分成了差异明显的两个阶段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CF6181-5256-4A52-9FDD-2C90E94D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D640-9A59-4808-BB57-817A9A18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财政主导</a:t>
            </a:r>
            <a:r>
              <a:rPr lang="en-US" altLang="zh-CN" dirty="0"/>
              <a:t> vs. </a:t>
            </a:r>
            <a:r>
              <a:rPr lang="zh-CN" altLang="en-US" dirty="0"/>
              <a:t>货币主导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07ED-B0DA-494A-985C-3F63112E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财政主导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/>
              <a:t>财政支出</a:t>
            </a:r>
            <a:r>
              <a:rPr lang="zh-CN" altLang="en-US" dirty="0"/>
              <a:t>贴现和 </a:t>
            </a:r>
            <a:r>
              <a:rPr lang="en-US" altLang="zh-CN" b="1" dirty="0"/>
              <a:t>= </a:t>
            </a:r>
            <a:r>
              <a:rPr lang="zh-CN" altLang="en-US" b="1" dirty="0"/>
              <a:t>财政收入</a:t>
            </a:r>
            <a:r>
              <a:rPr lang="zh-CN" altLang="en-US" dirty="0"/>
              <a:t>贴现和 </a:t>
            </a:r>
            <a:r>
              <a:rPr lang="en-US" altLang="zh-CN" dirty="0"/>
              <a:t>+ </a:t>
            </a:r>
            <a:r>
              <a:rPr lang="zh-CN" altLang="en-US" b="1" dirty="0"/>
              <a:t>铸币税</a:t>
            </a:r>
            <a:r>
              <a:rPr lang="zh-CN" altLang="en-US" dirty="0"/>
              <a:t>贴现和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货币主导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/>
              <a:t>财政支出</a:t>
            </a:r>
            <a:r>
              <a:rPr lang="zh-CN" altLang="en-US" dirty="0"/>
              <a:t>贴现和 </a:t>
            </a:r>
            <a:r>
              <a:rPr lang="en-US" altLang="zh-CN" dirty="0"/>
              <a:t>= </a:t>
            </a:r>
            <a:r>
              <a:rPr lang="zh-CN" altLang="en-US" b="1" dirty="0"/>
              <a:t>财政收入</a:t>
            </a:r>
            <a:r>
              <a:rPr lang="zh-CN" altLang="en-US" dirty="0"/>
              <a:t>贴现和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D1E11-F4BE-4B45-8F11-3911090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5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</a:t>
            </a:r>
            <a:r>
              <a:rPr lang="en-US" altLang="zh-CN" dirty="0"/>
              <a:t>80</a:t>
            </a:r>
            <a:r>
              <a:rPr lang="zh-CN" altLang="en-US" dirty="0"/>
              <a:t>年代的“财政主导”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“根据现在预计的数字，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1984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年国家财政总收入为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1465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亿元，国家财政总支出为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1515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亿元。收入和支出相抵，财政赤字为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亿元。这一年的财政赤字，待决算编成后，准备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向中国人民银行透支来弥补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。”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dirty="0"/>
              <a:t>	    ——《</a:t>
            </a:r>
            <a:r>
              <a:rPr lang="zh-CN" altLang="en-US" dirty="0"/>
              <a:t>关于</a:t>
            </a:r>
            <a:r>
              <a:rPr lang="en-US" altLang="zh-CN" dirty="0"/>
              <a:t>1984</a:t>
            </a:r>
            <a:r>
              <a:rPr lang="zh-CN" altLang="en-US" dirty="0"/>
              <a:t>年国家预算执行情况和</a:t>
            </a:r>
            <a:r>
              <a:rPr lang="en-US" altLang="zh-CN" dirty="0"/>
              <a:t>1985</a:t>
            </a:r>
            <a:r>
              <a:rPr lang="zh-CN" altLang="en-US" dirty="0"/>
              <a:t>年国家预算草案的报告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“财政赤字和信贷差额是同货币发行紧密相联的。在经济增长过程中某些年份出现一些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财政赤字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和信贷差额并不可怕，但如果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数量过大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，持续的时间过长，就会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导致货币过量发行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，造成通货严重膨胀，引起物价急剧上涨，使经济生活发生混乱。”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dirty="0"/>
              <a:t>					——《1987</a:t>
            </a:r>
            <a:r>
              <a:rPr lang="zh-CN" altLang="en-US" dirty="0"/>
              <a:t>年政府工作报告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1988</a:t>
            </a:r>
            <a:r>
              <a:rPr lang="zh-CN" altLang="en-US" dirty="0"/>
              <a:t>年河南抢购电冰箱</a:t>
            </a:r>
          </a:p>
        </p:txBody>
      </p:sp>
      <p:pic>
        <p:nvPicPr>
          <p:cNvPr id="5" name="内容占位符 4" descr="1988年_抢购冰箱_河南谷阳百货大楼前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26" y="1714488"/>
            <a:ext cx="7251226" cy="385765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195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1988</a:t>
            </a:r>
            <a:r>
              <a:rPr lang="zh-CN" altLang="en-US" dirty="0"/>
              <a:t>年生活用品抢购潮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8" name="内容占位符 7" descr="1988年_抢购生活用品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400518"/>
            <a:ext cx="6572296" cy="4482306"/>
          </a:xfrm>
        </p:spPr>
      </p:pic>
    </p:spTree>
    <p:extLst>
      <p:ext uri="{BB962C8B-B14F-4D97-AF65-F5344CB8AC3E}">
        <p14:creationId xmlns:p14="http://schemas.microsoft.com/office/powerpoint/2010/main" val="390669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1988</a:t>
            </a:r>
            <a:r>
              <a:rPr lang="zh-CN" altLang="en-US" dirty="0"/>
              <a:t>年武汉抢购黄金首饰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8" name="内容占位符 7" descr="1988年9月_抢购黄金首饰_武汉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343" y="1357313"/>
            <a:ext cx="3141377" cy="4714875"/>
          </a:xfrm>
        </p:spPr>
      </p:pic>
    </p:spTree>
    <p:extLst>
      <p:ext uri="{BB962C8B-B14F-4D97-AF65-F5344CB8AC3E}">
        <p14:creationId xmlns:p14="http://schemas.microsoft.com/office/powerpoint/2010/main" val="332608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人民银行法</a:t>
            </a:r>
            <a:r>
              <a:rPr lang="en-US" altLang="zh-CN" dirty="0"/>
              <a:t>》</a:t>
            </a:r>
            <a:r>
              <a:rPr lang="zh-CN" altLang="en-US" dirty="0"/>
              <a:t>确立了货币主导的框架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中国人民银行不得对政府财政透支，不得直接认购、包销国债和其他政府债券。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dirty="0"/>
              <a:t>	   		 ——《</a:t>
            </a:r>
            <a:r>
              <a:rPr lang="zh-CN" altLang="en-US" dirty="0"/>
              <a:t>中华人民共和国中国人民银行法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29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3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中国人民银行资产负债表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zh-CN" altLang="en-US" dirty="0"/>
              <a:t>，单位万亿元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CBADDD-B917-450D-9C0E-89E937C4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53648"/>
              </p:ext>
            </p:extLst>
          </p:nvPr>
        </p:nvGraphicFramePr>
        <p:xfrm>
          <a:off x="1043608" y="1484784"/>
          <a:ext cx="7560839" cy="4536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902822">
                  <a:extLst>
                    <a:ext uri="{9D8B030D-6E8A-4147-A177-3AD203B41FA5}">
                      <a16:colId xmlns:a16="http://schemas.microsoft.com/office/drawing/2014/main" val="123730663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455640816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53987148"/>
                    </a:ext>
                  </a:extLst>
                </a:gridCol>
                <a:gridCol w="2902822">
                  <a:extLst>
                    <a:ext uri="{9D8B030D-6E8A-4147-A177-3AD203B41FA5}">
                      <a16:colId xmlns:a16="http://schemas.microsoft.com/office/drawing/2014/main" val="1769307289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3113273166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 dirty="0">
                          <a:effectLst/>
                        </a:rPr>
                        <a:t>国外资产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21.9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储备货币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30.6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866969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外汇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0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21.2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货币发行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050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8.0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4640799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黄金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0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0.3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其他存款性公司存款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050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21.2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3912714"/>
                  </a:ext>
                </a:extLst>
              </a:tr>
              <a:tr h="8248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 dirty="0">
                          <a:effectLst/>
                        </a:rPr>
                        <a:t>其他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0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 dirty="0">
                          <a:effectLst/>
                        </a:rPr>
                        <a:t>0.4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不计入储备货币的金融性公司存款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4984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对政府债权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 dirty="0">
                          <a:effectLst/>
                        </a:rPr>
                        <a:t>1.5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国外负债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36496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对其他存款性公司债权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10.7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政府存款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3.9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7108981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对其他金融性公司债权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0.5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 dirty="0">
                          <a:effectLst/>
                        </a:rPr>
                        <a:t>自有资金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3877067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其他资产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2000" u="none" strike="noStrike">
                          <a:effectLst/>
                        </a:rPr>
                        <a:t>1.6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 dirty="0">
                          <a:effectLst/>
                        </a:rPr>
                        <a:t>其他负债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1.1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8786892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280898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总资产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36.2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总负债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36.2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4812815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88A12D-A483-4665-BD65-523A5F8A8AAC}"/>
              </a:ext>
            </a:extLst>
          </p:cNvPr>
          <p:cNvSpPr/>
          <p:nvPr/>
        </p:nvSpPr>
        <p:spPr>
          <a:xfrm>
            <a:off x="868680" y="3449638"/>
            <a:ext cx="4003352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FA781AD-1E7F-4FD8-83DE-F4C29C2C2A3D}"/>
              </a:ext>
            </a:extLst>
          </p:cNvPr>
          <p:cNvSpPr/>
          <p:nvPr/>
        </p:nvSpPr>
        <p:spPr>
          <a:xfrm>
            <a:off x="4807744" y="3881686"/>
            <a:ext cx="4003352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4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8706-6A2F-46F8-B061-CF4CFEA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拉弗曲线对铸币税同样适用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CC913-627E-49C9-BC7D-CBB4164A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75C17-3728-42E2-B109-BD36C8C0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11" y="1447799"/>
            <a:ext cx="55887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中国公共财政收支占</a:t>
            </a:r>
            <a:r>
              <a:rPr lang="en-US" dirty="0"/>
              <a:t>GDP</a:t>
            </a:r>
            <a:r>
              <a:rPr lang="zh-CN" altLang="en-US" dirty="0"/>
              <a:t>比重的变化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——1978</a:t>
            </a:r>
            <a:r>
              <a:rPr lang="zh-CN" altLang="en-US" dirty="0"/>
              <a:t>年改革开放和</a:t>
            </a:r>
            <a:r>
              <a:rPr lang="en-US" altLang="zh-CN" dirty="0"/>
              <a:t>1994</a:t>
            </a:r>
            <a:r>
              <a:rPr lang="zh-CN" altLang="en-US" dirty="0"/>
              <a:t>年分税制改革是两个拐点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D856B-8B4F-44B1-8256-9B9C6326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937E-CB08-4503-B039-4EE2194F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恶性通货膨胀总是来自财政的失败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8FD63-B437-426E-A324-3B8E5508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财政缺口需要大额铸币税来弥补，从而货币快速增发导致高通胀</a:t>
            </a:r>
            <a:endParaRPr lang="en-US" altLang="zh-CN" dirty="0"/>
          </a:p>
          <a:p>
            <a:r>
              <a:rPr lang="zh-CN" altLang="en-US" dirty="0"/>
              <a:t>高通胀推高通胀预期，令货币实际余额快速下降，降低政府铸币税</a:t>
            </a:r>
            <a:r>
              <a:rPr lang="zh-CN" altLang="en-US" dirty="0" smtClean="0"/>
              <a:t>实际收入</a:t>
            </a:r>
            <a:r>
              <a:rPr lang="zh-CN" altLang="en-US" dirty="0"/>
              <a:t>（通胀上升令铸币税的购买力下降）</a:t>
            </a:r>
            <a:endParaRPr lang="en-US" altLang="zh-CN" dirty="0"/>
          </a:p>
          <a:p>
            <a:r>
              <a:rPr lang="zh-CN" altLang="en-US" dirty="0"/>
              <a:t>为保证实际铸币税收入（增发货币的名义额除以价格水平），政府发行货币的速度必须不断超过民间的通胀预期，从而导致通胀加速上升，最终形成恶性通货膨胀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CA865-5CE2-430C-AE3A-33D7333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2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恶性通货膨胀：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德国魏玛共和国时期德国小孩拿纸币当玩具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10" name="内容占位符 9" descr="German Children Playing With Mon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831" y="1357313"/>
            <a:ext cx="3976401" cy="4714875"/>
          </a:xfrm>
        </p:spPr>
      </p:pic>
    </p:spTree>
    <p:extLst>
      <p:ext uri="{BB962C8B-B14F-4D97-AF65-F5344CB8AC3E}">
        <p14:creationId xmlns:p14="http://schemas.microsoft.com/office/powerpoint/2010/main" val="2216705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恶性通货膨胀：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1948</a:t>
            </a:r>
            <a:r>
              <a:rPr lang="zh-CN" altLang="en-US" dirty="0"/>
              <a:t>年上海发薪日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8" name="内容占位符 7" descr="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828" y="1357313"/>
            <a:ext cx="5638407" cy="4714875"/>
          </a:xfrm>
        </p:spPr>
      </p:pic>
    </p:spTree>
    <p:extLst>
      <p:ext uri="{BB962C8B-B14F-4D97-AF65-F5344CB8AC3E}">
        <p14:creationId xmlns:p14="http://schemas.microsoft.com/office/powerpoint/2010/main" val="267191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恶性通货膨胀：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21</a:t>
            </a:r>
            <a:r>
              <a:rPr lang="zh-CN" altLang="en-US" dirty="0"/>
              <a:t>世纪，津巴布韦</a:t>
            </a:r>
            <a:r>
              <a:rPr lang="en-US" altLang="zh-CN" dirty="0"/>
              <a:t>100</a:t>
            </a:r>
            <a:r>
              <a:rPr lang="zh-CN" altLang="en-US" dirty="0"/>
              <a:t>万亿面额的纸币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79487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互联网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13" name="内容占位符 12" descr="津巴布韦100万亿纸币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216314"/>
            <a:ext cx="4929222" cy="4856120"/>
          </a:xfrm>
        </p:spPr>
      </p:pic>
    </p:spTree>
    <p:extLst>
      <p:ext uri="{BB962C8B-B14F-4D97-AF65-F5344CB8AC3E}">
        <p14:creationId xmlns:p14="http://schemas.microsoft.com/office/powerpoint/2010/main" val="2091433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937E-CB08-4503-B039-4EE2194F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终结恶性通货膨胀，需要先修复财政问题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8FD63-B437-426E-A324-3B8E5508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年，杰夫</a:t>
            </a:r>
            <a:r>
              <a:rPr lang="en-US" altLang="zh-CN" dirty="0"/>
              <a:t>·</a:t>
            </a:r>
            <a:r>
              <a:rPr lang="zh-CN" altLang="en-US" dirty="0"/>
              <a:t>萨克斯（</a:t>
            </a:r>
            <a:r>
              <a:rPr lang="en-US" altLang="zh-CN" dirty="0"/>
              <a:t>Jeff Sachs</a:t>
            </a:r>
            <a:r>
              <a:rPr lang="zh-CN" altLang="en-US" dirty="0"/>
              <a:t>）靠提升玻利维亚的石油价格（并辅以其他财政整固措施）结束了那里</a:t>
            </a:r>
            <a:r>
              <a:rPr lang="en-US" altLang="zh-CN" dirty="0"/>
              <a:t>24000%</a:t>
            </a:r>
            <a:r>
              <a:rPr lang="zh-CN" altLang="en-US" dirty="0"/>
              <a:t>的恶性通货膨胀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CA865-5CE2-430C-AE3A-33D7333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6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转向货币主导后，财政赤字规模的扩张再未导致货币发行与通胀的失控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250030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17189-BDA3-4D42-BA5D-2E107B5D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4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进入</a:t>
            </a:r>
            <a:r>
              <a:rPr lang="en-US" altLang="zh-CN" dirty="0"/>
              <a:t>21</a:t>
            </a:r>
            <a:r>
              <a:rPr lang="zh-CN" altLang="zh-CN" dirty="0"/>
              <a:t>世纪后，中国财政赤字和信贷之间仍有明显同步性</a:t>
            </a:r>
            <a:r>
              <a:rPr lang="zh-CN" altLang="en-US" dirty="0"/>
              <a:t>；但这已不是货币主导的概念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250030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3290F1-7A0D-4ECD-A707-845C5F29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29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645024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徐高博士是中银国际证券总裁助理兼首席经济学家，北京大学国家发展研究院兼职教授。他目前还是中国首席经济学家论坛理事，中国证券业协会证券分析师、投资顾问与首席经济学家委员会委员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年的分税制改革把相当部分的财政收入（财权）上收到了中央政府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D22BD-17F3-4670-95F5-4CF729EC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年分税制改革并未将地方政府的财政支出（事权）相应地转到中央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91C187-CB45-4077-9FD8-97116420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年分税制改革后，地方政府的财权与事权变得不平衡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272B8-50D0-4504-99F6-481376F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中国公共财政收入构成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流转税是大头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F1689-E90F-4A5E-97E4-30A77148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45577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中国公共财政支出构成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政府消费是大头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834901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7DE47-2ADD-43D6-995F-DB79C415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中国广义政府收入构成</a:t>
            </a:r>
            <a:r>
              <a:rPr lang="en-US" altLang="zh-CN" dirty="0"/>
              <a:t>——</a:t>
            </a:r>
            <a:r>
              <a:rPr lang="zh-CN" altLang="en-US" dirty="0"/>
              <a:t>公共财政之外还有三本账，其中国有资本经营预算规模很小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6CEA2-897C-491B-9138-B0BFC91F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1419</Words>
  <Application>Microsoft Office PowerPoint</Application>
  <PresentationFormat>全屏显示(4:3)</PresentationFormat>
  <Paragraphs>213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Frutiger 45 Light</vt:lpstr>
      <vt:lpstr>黑体</vt:lpstr>
      <vt:lpstr>楷体</vt:lpstr>
      <vt:lpstr>楷体_GB2312</vt:lpstr>
      <vt:lpstr>宋体</vt:lpstr>
      <vt:lpstr>arial</vt:lpstr>
      <vt:lpstr>arial</vt:lpstr>
      <vt:lpstr>Calibri</vt:lpstr>
      <vt:lpstr>Times New Roman</vt:lpstr>
      <vt:lpstr>Wingdings</vt:lpstr>
      <vt:lpstr>Office 主题</vt:lpstr>
      <vt:lpstr>第八讲  财政政策与货币政策初探 《宏观经济学二十五讲：中国视角》第12讲、第13讲、第19讲（19.1、19.2）</vt:lpstr>
      <vt:lpstr>议程</vt:lpstr>
      <vt:lpstr>中国公共财政收支占GDP比重的变化 ——1978年改革开放和1994年分税制改革是两个拐点</vt:lpstr>
      <vt:lpstr>1994年的分税制改革把相当部分的财政收入（财权）上收到了中央政府</vt:lpstr>
      <vt:lpstr>1994年分税制改革并未将地方政府的财政支出（事权）相应地转到中央</vt:lpstr>
      <vt:lpstr>1994年分税制改革后，地方政府的财权与事权变得不平衡</vt:lpstr>
      <vt:lpstr>中国公共财政收入构成 ——流转税是大头</vt:lpstr>
      <vt:lpstr>中国公共财政支出构成 ——政府消费是大头</vt:lpstr>
      <vt:lpstr>中国广义政府收入构成——公共财政之外还有三本账，其中国有资本经营预算规模很小</vt:lpstr>
      <vt:lpstr>中国公共财政盈余顺周期变化，财政赤字逆周期变化 ——财政在发挥经济稳定器的作用</vt:lpstr>
      <vt:lpstr>凯恩斯的“乘数效应” （multiplier effect）</vt:lpstr>
      <vt:lpstr>凯恩斯的“挖坑理论”</vt:lpstr>
      <vt:lpstr>李嘉图等价（Ricardian Equivalence）</vt:lpstr>
      <vt:lpstr>对“乘数效应”和“李嘉图等价”的讨论</vt:lpstr>
      <vt:lpstr>议程</vt:lpstr>
      <vt:lpstr>三个口径的货币总量</vt:lpstr>
      <vt:lpstr>中国货币存量变化趋势</vt:lpstr>
      <vt:lpstr>中国的M1增速对CPI有明显的领先性</vt:lpstr>
      <vt:lpstr>中国的M1增速与克强指数之间有极高的相关性</vt:lpstr>
      <vt:lpstr>议程</vt:lpstr>
      <vt:lpstr>中国货币运行以1995年为界分成了差异明显的两个阶段</vt:lpstr>
      <vt:lpstr>财政主导 vs. 货币主导</vt:lpstr>
      <vt:lpstr>中国80年代的“财政主导”</vt:lpstr>
      <vt:lpstr> 1988年河南抢购电冰箱</vt:lpstr>
      <vt:lpstr> 1988年生活用品抢购潮</vt:lpstr>
      <vt:lpstr> 1988年武汉抢购黄金首饰</vt:lpstr>
      <vt:lpstr>《人民银行法》确立了货币主导的框架</vt:lpstr>
      <vt:lpstr>中国人民银行资产负债表 （2019年9月，单位万亿元）</vt:lpstr>
      <vt:lpstr>拉弗曲线对铸币税同样适用</vt:lpstr>
      <vt:lpstr>恶性通货膨胀总是来自财政的失败</vt:lpstr>
      <vt:lpstr>恶性通货膨胀： 德国魏玛共和国时期德国小孩拿纸币当玩具</vt:lpstr>
      <vt:lpstr>恶性通货膨胀： 1948年上海发薪日</vt:lpstr>
      <vt:lpstr>恶性通货膨胀： 21世纪，津巴布韦100万亿面额的纸币</vt:lpstr>
      <vt:lpstr>终结恶性通货膨胀，需要先修复财政问题</vt:lpstr>
      <vt:lpstr>转向货币主导后，财政赤字规模的扩张再未导致货币发行与通胀的失控</vt:lpstr>
      <vt:lpstr>进入21世纪后，中国财政赤字和信贷之间仍有明显同步性；但这已不是货币主导的概念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胡 裕民</cp:lastModifiedBy>
  <cp:revision>1683</cp:revision>
  <dcterms:created xsi:type="dcterms:W3CDTF">2011-05-10T08:48:38Z</dcterms:created>
  <dcterms:modified xsi:type="dcterms:W3CDTF">2019-11-09T06:31:11Z</dcterms:modified>
</cp:coreProperties>
</file>