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382" r:id="rId2"/>
    <p:sldId id="2224" r:id="rId3"/>
    <p:sldId id="1038" r:id="rId4"/>
    <p:sldId id="1037" r:id="rId5"/>
    <p:sldId id="838" r:id="rId6"/>
    <p:sldId id="1039" r:id="rId7"/>
    <p:sldId id="839" r:id="rId8"/>
    <p:sldId id="1041" r:id="rId9"/>
    <p:sldId id="1042" r:id="rId10"/>
    <p:sldId id="1043" r:id="rId11"/>
    <p:sldId id="1047" r:id="rId12"/>
    <p:sldId id="1044" r:id="rId13"/>
    <p:sldId id="1048" r:id="rId14"/>
    <p:sldId id="1046" r:id="rId15"/>
    <p:sldId id="843" r:id="rId16"/>
    <p:sldId id="861" r:id="rId17"/>
    <p:sldId id="841" r:id="rId18"/>
    <p:sldId id="842" r:id="rId19"/>
    <p:sldId id="1049" r:id="rId20"/>
    <p:sldId id="1054" r:id="rId21"/>
    <p:sldId id="1057" r:id="rId22"/>
    <p:sldId id="1056" r:id="rId23"/>
    <p:sldId id="1059" r:id="rId24"/>
    <p:sldId id="2225" r:id="rId25"/>
    <p:sldId id="1051" r:id="rId26"/>
    <p:sldId id="1055" r:id="rId27"/>
    <p:sldId id="385" r:id="rId28"/>
    <p:sldId id="386" r:id="rId29"/>
    <p:sldId id="384" r:id="rId30"/>
    <p:sldId id="387" r:id="rId31"/>
    <p:sldId id="389" r:id="rId32"/>
    <p:sldId id="413" r:id="rId33"/>
    <p:sldId id="392" r:id="rId34"/>
    <p:sldId id="393" r:id="rId35"/>
    <p:sldId id="391" r:id="rId36"/>
    <p:sldId id="1060" r:id="rId37"/>
    <p:sldId id="1053" r:id="rId38"/>
    <p:sldId id="1036" r:id="rId39"/>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A7001D"/>
    <a:srgbClr val="E9ADAB"/>
    <a:srgbClr val="0000FF"/>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p:cViewPr varScale="1">
        <p:scale>
          <a:sx n="55" d="100"/>
          <a:sy n="55" d="100"/>
        </p:scale>
        <p:origin x="6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2019/11/16</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2019/11/16</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2019/11/16</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2019/11/16</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2019/11/16</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1">
                <a:solidFill>
                  <a:srgbClr val="6600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214554"/>
            <a:ext cx="4040188" cy="3951288"/>
          </a:xfrm>
        </p:spPr>
        <p:txBody>
          <a:bodyPr/>
          <a:lstStyle>
            <a:lvl1pPr>
              <a:spcBef>
                <a:spcPts val="1200"/>
              </a:spcBef>
              <a:defRPr sz="18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1">
                <a:solidFill>
                  <a:srgbClr val="6600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214554"/>
            <a:ext cx="4041775" cy="3951288"/>
          </a:xfrm>
        </p:spPr>
        <p:txBody>
          <a:bodyPr/>
          <a:lstStyle>
            <a:lvl1pPr>
              <a:spcBef>
                <a:spcPts val="1200"/>
              </a:spcBef>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10"/>
          </p:nvPr>
        </p:nvSpPr>
        <p:spPr/>
        <p:txBody>
          <a:bodyPr/>
          <a:lstStyle>
            <a:lvl1pPr>
              <a:defRPr/>
            </a:lvl1pPr>
          </a:lstStyle>
          <a:p>
            <a:pPr>
              <a:defRPr/>
            </a:pPr>
            <a:fld id="{5A8CFFA0-2A50-48B4-B3C6-95C7521C24E9}" type="datetime1">
              <a:rPr lang="zh-CN" altLang="en-US"/>
              <a:pPr>
                <a:defRPr/>
              </a:pPr>
              <a:t>2019/11/16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6E6CF7-DB66-453D-961F-FCF60231D7CE}" type="slidenum">
              <a:rPr lang="zh-CN" altLang="en-US"/>
              <a:pPr>
                <a:defRPr/>
              </a:pPr>
              <a:t>‹#›</a:t>
            </a:fld>
            <a:endParaRPr lang="zh-CN" altLang="en-US"/>
          </a:p>
        </p:txBody>
      </p:sp>
    </p:spTree>
    <p:extLst>
      <p:ext uri="{BB962C8B-B14F-4D97-AF65-F5344CB8AC3E}">
        <p14:creationId xmlns:p14="http://schemas.microsoft.com/office/powerpoint/2010/main" val="317979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2019/11/16</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0"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09" r:id="rId8"/>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第九讲  理解货币</a:t>
            </a:r>
            <a:r>
              <a:rPr lang="en-US" altLang="zh-CN" sz="4000" dirty="0"/>
              <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13</a:t>
            </a:r>
            <a:r>
              <a:rPr lang="zh-CN" altLang="en-US" sz="1800" dirty="0"/>
              <a:t>讲、第</a:t>
            </a:r>
            <a:r>
              <a:rPr lang="en-US" altLang="zh-CN" sz="1800" dirty="0"/>
              <a:t>15</a:t>
            </a:r>
            <a:r>
              <a:rPr lang="zh-CN" altLang="en-US" sz="1800" dirty="0"/>
              <a:t>讲（</a:t>
            </a:r>
            <a:r>
              <a:rPr lang="en-US" altLang="zh-CN" sz="1800" dirty="0"/>
              <a:t>15.1</a:t>
            </a:r>
            <a:r>
              <a:rPr lang="zh-CN" altLang="en-US" sz="1800" dirty="0"/>
              <a:t>）</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11</a:t>
            </a:r>
            <a:r>
              <a:rPr lang="zh-CN" altLang="en-US" sz="1800" dirty="0">
                <a:latin typeface="Arial" pitchFamily="34" charset="0"/>
              </a:rPr>
              <a:t>月</a:t>
            </a:r>
            <a:r>
              <a:rPr lang="en-US" altLang="zh-CN" sz="1800" dirty="0"/>
              <a:t>16</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1F51229-7558-431E-B888-0565573AD6F7}"/>
              </a:ext>
            </a:extLst>
          </p:cNvPr>
          <p:cNvPicPr>
            <a:picLocks noChangeAspect="1"/>
          </p:cNvPicPr>
          <p:nvPr/>
        </p:nvPicPr>
        <p:blipFill>
          <a:blip r:embed="rId2"/>
          <a:stretch>
            <a:fillRect/>
          </a:stretch>
        </p:blipFill>
        <p:spPr>
          <a:xfrm>
            <a:off x="2496180" y="3167240"/>
            <a:ext cx="4380076" cy="2422000"/>
          </a:xfrm>
          <a:prstGeom prst="rect">
            <a:avLst/>
          </a:prstGeom>
        </p:spPr>
      </p:pic>
      <p:sp>
        <p:nvSpPr>
          <p:cNvPr id="6" name="标题 5"/>
          <p:cNvSpPr>
            <a:spLocks noGrp="1"/>
          </p:cNvSpPr>
          <p:nvPr>
            <p:ph type="title"/>
          </p:nvPr>
        </p:nvSpPr>
        <p:spPr/>
        <p:txBody>
          <a:bodyPr/>
          <a:lstStyle/>
          <a:p>
            <a:r>
              <a:rPr lang="zh-CN" altLang="en-US" dirty="0"/>
              <a:t>商业银行第</a:t>
            </a:r>
            <a:r>
              <a:rPr lang="en-US" altLang="zh-CN" dirty="0"/>
              <a:t>2</a:t>
            </a:r>
            <a:r>
              <a:rPr lang="zh-CN" altLang="en-US" dirty="0"/>
              <a:t>轮广义货币创造后的资产负债表</a:t>
            </a:r>
          </a:p>
        </p:txBody>
      </p:sp>
      <p:sp>
        <p:nvSpPr>
          <p:cNvPr id="5" name="内容占位符 4">
            <a:extLst>
              <a:ext uri="{FF2B5EF4-FFF2-40B4-BE49-F238E27FC236}">
                <a16:creationId xmlns:a16="http://schemas.microsoft.com/office/drawing/2014/main" id="{B700F9E0-C623-4C43-9740-AED2DCF73D05}"/>
              </a:ext>
            </a:extLst>
          </p:cNvPr>
          <p:cNvSpPr>
            <a:spLocks noGrp="1"/>
          </p:cNvSpPr>
          <p:nvPr>
            <p:ph idx="1"/>
          </p:nvPr>
        </p:nvSpPr>
        <p:spPr>
          <a:xfrm>
            <a:off x="928662" y="1268760"/>
            <a:ext cx="7786687" cy="4714875"/>
          </a:xfrm>
        </p:spPr>
        <p:txBody>
          <a:bodyPr/>
          <a:lstStyle/>
          <a:p>
            <a:r>
              <a:rPr lang="en-US" altLang="zh-CN" dirty="0"/>
              <a:t>0.5</a:t>
            </a:r>
            <a:r>
              <a:rPr lang="zh-CN" altLang="en-US" dirty="0"/>
              <a:t>亿广义货币（企业存款）又被凭空创造了出来，商业银行资产负债表扩张</a:t>
            </a:r>
            <a:r>
              <a:rPr lang="en-US" altLang="zh-CN" dirty="0"/>
              <a:t>0.5</a:t>
            </a:r>
            <a:r>
              <a:rPr lang="zh-CN" altLang="en-US" dirty="0"/>
              <a:t>亿</a:t>
            </a:r>
            <a:endParaRPr lang="en-US" altLang="zh-CN" dirty="0"/>
          </a:p>
          <a:p>
            <a:r>
              <a:rPr lang="zh-CN" altLang="en-US" dirty="0"/>
              <a:t>又有</a:t>
            </a:r>
            <a:r>
              <a:rPr lang="en-US" altLang="zh-CN" dirty="0"/>
              <a:t>0.25</a:t>
            </a:r>
            <a:r>
              <a:rPr lang="zh-CN" altLang="en-US" dirty="0"/>
              <a:t>亿存款准备金被锁定，法定存款准备金变为</a:t>
            </a:r>
            <a:r>
              <a:rPr lang="en-US" altLang="zh-CN" dirty="0"/>
              <a:t>0.75</a:t>
            </a:r>
            <a:r>
              <a:rPr lang="zh-CN" altLang="en-US" dirty="0"/>
              <a:t>亿，超额存款准备金变为</a:t>
            </a:r>
            <a:r>
              <a:rPr lang="en-US" altLang="zh-CN" dirty="0"/>
              <a:t>0.25</a:t>
            </a:r>
            <a:r>
              <a:rPr lang="zh-CN" altLang="en-US" dirty="0"/>
              <a:t>亿</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10</a:t>
            </a:fld>
            <a:endParaRPr lang="zh-CN" altLang="en-US"/>
          </a:p>
        </p:txBody>
      </p:sp>
      <p:sp>
        <p:nvSpPr>
          <p:cNvPr id="7" name="椭圆 6">
            <a:extLst>
              <a:ext uri="{FF2B5EF4-FFF2-40B4-BE49-F238E27FC236}">
                <a16:creationId xmlns:a16="http://schemas.microsoft.com/office/drawing/2014/main" id="{477F9589-B484-4A7B-98E8-FFA6EB60B5CD}"/>
              </a:ext>
            </a:extLst>
          </p:cNvPr>
          <p:cNvSpPr/>
          <p:nvPr/>
        </p:nvSpPr>
        <p:spPr>
          <a:xfrm>
            <a:off x="4572000" y="4365104"/>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9F0BEDC-D7DF-4026-B5EC-3FB501D0BB9A}"/>
              </a:ext>
            </a:extLst>
          </p:cNvPr>
          <p:cNvSpPr/>
          <p:nvPr/>
        </p:nvSpPr>
        <p:spPr>
          <a:xfrm>
            <a:off x="2339752" y="3747854"/>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74458BFC-8036-439C-ACC3-AB7FC5036D72}"/>
              </a:ext>
            </a:extLst>
          </p:cNvPr>
          <p:cNvSpPr/>
          <p:nvPr/>
        </p:nvSpPr>
        <p:spPr>
          <a:xfrm>
            <a:off x="2339752" y="4365104"/>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8285AA9-A58A-4447-BF1F-4FCFC4918570}"/>
              </a:ext>
            </a:extLst>
          </p:cNvPr>
          <p:cNvSpPr/>
          <p:nvPr/>
        </p:nvSpPr>
        <p:spPr>
          <a:xfrm>
            <a:off x="2339752" y="5013176"/>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67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中国法定存款准备金数额远大于超额存款准备金数额</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11</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2D932408-1045-4E92-A1C3-F2CA06D1BCA5}"/>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30591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D9147-A5E3-466C-A61C-28DCA0E324E6}"/>
              </a:ext>
            </a:extLst>
          </p:cNvPr>
          <p:cNvSpPr>
            <a:spLocks noGrp="1"/>
          </p:cNvSpPr>
          <p:nvPr>
            <p:ph type="title"/>
          </p:nvPr>
        </p:nvSpPr>
        <p:spPr/>
        <p:txBody>
          <a:bodyPr/>
          <a:lstStyle/>
          <a:p>
            <a:r>
              <a:rPr lang="zh-CN" altLang="en-US" dirty="0"/>
              <a:t>货币乘数</a:t>
            </a:r>
          </a:p>
        </p:txBody>
      </p:sp>
      <p:sp>
        <p:nvSpPr>
          <p:cNvPr id="3" name="内容占位符 2">
            <a:extLst>
              <a:ext uri="{FF2B5EF4-FFF2-40B4-BE49-F238E27FC236}">
                <a16:creationId xmlns:a16="http://schemas.microsoft.com/office/drawing/2014/main" id="{AB86EBE1-F906-438C-9154-78BE90AFD401}"/>
              </a:ext>
            </a:extLst>
          </p:cNvPr>
          <p:cNvSpPr>
            <a:spLocks noGrp="1"/>
          </p:cNvSpPr>
          <p:nvPr>
            <p:ph idx="1"/>
          </p:nvPr>
        </p:nvSpPr>
        <p:spPr/>
        <p:txBody>
          <a:bodyPr/>
          <a:lstStyle/>
          <a:p>
            <a:r>
              <a:rPr lang="zh-CN" altLang="en-US" dirty="0"/>
              <a:t>货币乘数（</a:t>
            </a:r>
            <a:r>
              <a:rPr lang="en-US" altLang="zh-CN" dirty="0"/>
              <a:t>Monetary Multiplier</a:t>
            </a:r>
            <a:r>
              <a:rPr lang="zh-CN" altLang="en-US" dirty="0"/>
              <a:t>）</a:t>
            </a:r>
            <a:endParaRPr lang="en-US" altLang="zh-CN" dirty="0"/>
          </a:p>
          <a:p>
            <a:pPr lvl="1"/>
            <a:r>
              <a:rPr lang="zh-CN" altLang="en-US" dirty="0"/>
              <a:t>一单位基础货币所能产生的广义货币数量</a:t>
            </a:r>
            <a:endParaRPr lang="en-US" altLang="zh-CN" dirty="0"/>
          </a:p>
          <a:p>
            <a:pPr lvl="1"/>
            <a:r>
              <a:rPr lang="zh-CN" altLang="en-US" dirty="0"/>
              <a:t>货币乘数 </a:t>
            </a:r>
            <a:r>
              <a:rPr lang="en-US" altLang="zh-CN" dirty="0"/>
              <a:t>= </a:t>
            </a:r>
            <a:r>
              <a:rPr lang="zh-CN" altLang="en-US" dirty="0"/>
              <a:t>广义货币 </a:t>
            </a:r>
            <a:r>
              <a:rPr lang="en-US" altLang="zh-CN" dirty="0"/>
              <a:t>/ </a:t>
            </a:r>
            <a:r>
              <a:rPr lang="zh-CN" altLang="en-US" dirty="0"/>
              <a:t>基础货币</a:t>
            </a:r>
            <a:endParaRPr lang="en-US" altLang="zh-CN" dirty="0"/>
          </a:p>
          <a:p>
            <a:r>
              <a:rPr lang="zh-CN" altLang="en-US" dirty="0"/>
              <a:t>货币乘数上限 </a:t>
            </a:r>
            <a:r>
              <a:rPr lang="en-US" altLang="zh-CN" dirty="0"/>
              <a:t>= </a:t>
            </a:r>
            <a:r>
              <a:rPr lang="en-US" altLang="zh-CN" dirty="0" smtClean="0"/>
              <a:t>1/ </a:t>
            </a:r>
            <a:r>
              <a:rPr lang="en-US" altLang="zh-CN" dirty="0"/>
              <a:t>RRR</a:t>
            </a:r>
          </a:p>
          <a:p>
            <a:pPr lvl="1"/>
            <a:r>
              <a:rPr lang="zh-CN" altLang="en-US" dirty="0"/>
              <a:t>给定初始基础货币数量</a:t>
            </a:r>
            <a:r>
              <a:rPr lang="en-US" altLang="zh-CN" dirty="0"/>
              <a:t>H</a:t>
            </a:r>
            <a:r>
              <a:rPr lang="zh-CN" altLang="en-US" dirty="0"/>
              <a:t>，广义货币创造可以进行无数轮</a:t>
            </a:r>
            <a:endParaRPr lang="en-US" altLang="zh-CN" dirty="0"/>
          </a:p>
          <a:p>
            <a:pPr lvl="2"/>
            <a:r>
              <a:rPr lang="zh-CN" altLang="en-US" dirty="0"/>
              <a:t>第</a:t>
            </a:r>
            <a:r>
              <a:rPr lang="en-US" altLang="zh-CN" dirty="0"/>
              <a:t>1</a:t>
            </a:r>
            <a:r>
              <a:rPr lang="zh-CN" altLang="en-US" dirty="0"/>
              <a:t>轮：创造广义货币</a:t>
            </a:r>
            <a:r>
              <a:rPr lang="en-US" altLang="zh-CN" dirty="0"/>
              <a:t>H</a:t>
            </a:r>
            <a:r>
              <a:rPr lang="zh-CN" altLang="en-US" dirty="0"/>
              <a:t>，超额存款准备金变成</a:t>
            </a:r>
            <a:r>
              <a:rPr lang="en-US" altLang="zh-CN" dirty="0"/>
              <a:t>(1-RRR)H</a:t>
            </a:r>
          </a:p>
          <a:p>
            <a:pPr lvl="2"/>
            <a:r>
              <a:rPr lang="zh-CN" altLang="en-US" dirty="0"/>
              <a:t>第</a:t>
            </a:r>
            <a:r>
              <a:rPr lang="en-US" altLang="zh-CN" dirty="0"/>
              <a:t>2</a:t>
            </a:r>
            <a:r>
              <a:rPr lang="zh-CN" altLang="en-US" dirty="0"/>
              <a:t>轮：创造广义货币</a:t>
            </a:r>
            <a:r>
              <a:rPr lang="en-US" altLang="zh-CN" dirty="0"/>
              <a:t>(1-RRR)H </a:t>
            </a:r>
            <a:r>
              <a:rPr lang="zh-CN" altLang="en-US" dirty="0"/>
              <a:t>，超额存款准备金变成</a:t>
            </a:r>
            <a:r>
              <a:rPr lang="en-US" altLang="zh-CN" dirty="0"/>
              <a:t>(1-RRR)</a:t>
            </a:r>
            <a:r>
              <a:rPr lang="en-US" altLang="zh-CN" baseline="30000" dirty="0"/>
              <a:t>2</a:t>
            </a:r>
            <a:r>
              <a:rPr lang="en-US" altLang="zh-CN" dirty="0"/>
              <a:t>H</a:t>
            </a:r>
          </a:p>
          <a:p>
            <a:pPr lvl="2"/>
            <a:r>
              <a:rPr lang="zh-CN" altLang="en-US" dirty="0"/>
              <a:t>第</a:t>
            </a:r>
            <a:r>
              <a:rPr lang="en-US" altLang="zh-CN" dirty="0"/>
              <a:t>3</a:t>
            </a:r>
            <a:r>
              <a:rPr lang="zh-CN" altLang="en-US" dirty="0"/>
              <a:t>轮：创造广义货币</a:t>
            </a:r>
            <a:r>
              <a:rPr lang="en-US" altLang="zh-CN" dirty="0"/>
              <a:t>(1-RRR)</a:t>
            </a:r>
            <a:r>
              <a:rPr lang="en-US" altLang="zh-CN" baseline="30000" dirty="0"/>
              <a:t>2</a:t>
            </a:r>
            <a:r>
              <a:rPr lang="en-US" altLang="zh-CN" dirty="0"/>
              <a:t>H</a:t>
            </a:r>
            <a:r>
              <a:rPr lang="zh-CN" altLang="en-US" dirty="0"/>
              <a:t>，超额存款准备金变成</a:t>
            </a:r>
            <a:r>
              <a:rPr lang="en-US" altLang="zh-CN" dirty="0"/>
              <a:t>(1-RRR)</a:t>
            </a:r>
            <a:r>
              <a:rPr lang="en-US" altLang="zh-CN" baseline="30000" dirty="0"/>
              <a:t>3</a:t>
            </a:r>
            <a:r>
              <a:rPr lang="en-US" altLang="zh-CN" dirty="0"/>
              <a:t>H</a:t>
            </a:r>
          </a:p>
          <a:p>
            <a:pPr lvl="2"/>
            <a:r>
              <a:rPr lang="en-US" altLang="zh-CN" dirty="0"/>
              <a:t>……</a:t>
            </a:r>
          </a:p>
          <a:p>
            <a:pPr lvl="1"/>
            <a:r>
              <a:rPr lang="zh-CN" altLang="en-US" dirty="0"/>
              <a:t>广义货币创造总量 </a:t>
            </a:r>
            <a:r>
              <a:rPr lang="en-US" altLang="zh-CN" dirty="0"/>
              <a:t>= H+ (1-RRR)H+ (1-RRR)</a:t>
            </a:r>
            <a:r>
              <a:rPr lang="en-US" altLang="zh-CN" baseline="30000" dirty="0"/>
              <a:t>2</a:t>
            </a:r>
            <a:r>
              <a:rPr lang="en-US" altLang="zh-CN" dirty="0"/>
              <a:t>H+ (1-RRR)</a:t>
            </a:r>
            <a:r>
              <a:rPr lang="en-US" altLang="zh-CN" baseline="30000" dirty="0"/>
              <a:t>3</a:t>
            </a:r>
            <a:r>
              <a:rPr lang="en-US" altLang="zh-CN" dirty="0"/>
              <a:t>H+…… =</a:t>
            </a:r>
            <a:r>
              <a:rPr lang="zh-CN" altLang="en-US" dirty="0"/>
              <a:t> </a:t>
            </a:r>
            <a:r>
              <a:rPr lang="en-US" altLang="zh-CN" dirty="0"/>
              <a:t>H/RRR</a:t>
            </a:r>
          </a:p>
          <a:p>
            <a:pPr lvl="1"/>
            <a:r>
              <a:rPr lang="zh-CN" altLang="en-US" dirty="0"/>
              <a:t>真实世界中，广义货币的创造未必会充分（未必会进行无数轮），因此货币乘数未必等于货币乘数的上限，但二者走势会一致</a:t>
            </a:r>
            <a:endParaRPr lang="en-US" altLang="zh-CN" dirty="0"/>
          </a:p>
          <a:p>
            <a:r>
              <a:rPr lang="zh-CN" altLang="en-US" dirty="0"/>
              <a:t>广义货币数量 </a:t>
            </a:r>
            <a:r>
              <a:rPr lang="en-US" altLang="zh-CN" dirty="0"/>
              <a:t>= </a:t>
            </a:r>
            <a:r>
              <a:rPr lang="zh-CN" altLang="en-US" dirty="0"/>
              <a:t>基础货币数量 * 货币乘数（受到</a:t>
            </a:r>
            <a:r>
              <a:rPr lang="en-US" altLang="zh-CN" dirty="0"/>
              <a:t>RRR</a:t>
            </a:r>
            <a:r>
              <a:rPr lang="zh-CN" altLang="en-US" dirty="0"/>
              <a:t>影响）</a:t>
            </a:r>
            <a:endParaRPr lang="en-US" altLang="zh-CN" dirty="0"/>
          </a:p>
          <a:p>
            <a:pPr lvl="1"/>
            <a:r>
              <a:rPr lang="zh-CN" altLang="en-US" dirty="0"/>
              <a:t>改变广义货币数量可以通过改变基础货币数量、或改变</a:t>
            </a:r>
            <a:r>
              <a:rPr lang="en-US" altLang="zh-CN" dirty="0"/>
              <a:t>RRR</a:t>
            </a:r>
            <a:r>
              <a:rPr lang="zh-CN" altLang="en-US" dirty="0"/>
              <a:t>两种手段来实现</a:t>
            </a:r>
            <a:endParaRPr lang="en-US" altLang="zh-CN" dirty="0"/>
          </a:p>
        </p:txBody>
      </p:sp>
      <p:sp>
        <p:nvSpPr>
          <p:cNvPr id="4" name="灯片编号占位符 3">
            <a:extLst>
              <a:ext uri="{FF2B5EF4-FFF2-40B4-BE49-F238E27FC236}">
                <a16:creationId xmlns:a16="http://schemas.microsoft.com/office/drawing/2014/main" id="{59AE9BA8-05DB-4D18-BD93-F4D932356D8B}"/>
              </a:ext>
            </a:extLst>
          </p:cNvPr>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spTree>
    <p:extLst>
      <p:ext uri="{BB962C8B-B14F-4D97-AF65-F5344CB8AC3E}">
        <p14:creationId xmlns:p14="http://schemas.microsoft.com/office/powerpoint/2010/main" val="426147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我国存款准备金率（</a:t>
            </a:r>
            <a:r>
              <a:rPr lang="en-US" altLang="zh-CN" dirty="0"/>
              <a:t>RRR</a:t>
            </a:r>
            <a:r>
              <a:rPr lang="zh-CN" altLang="en-US" dirty="0"/>
              <a:t>）的变化</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13</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C8D3D7CF-A5DD-43A8-86E4-EDD167F16EF1}"/>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22584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我国存款准备金率与货币乘数的走势明显相关</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14</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5" name="图片 4">
            <a:extLst>
              <a:ext uri="{FF2B5EF4-FFF2-40B4-BE49-F238E27FC236}">
                <a16:creationId xmlns:a16="http://schemas.microsoft.com/office/drawing/2014/main" id="{6DFEA91F-1FE9-425A-AD78-303D12E3C67B}"/>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422184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超额存款准备金是商业银行间的支付工具</a:t>
            </a:r>
            <a:r>
              <a:rPr lang="en-US" altLang="zh-CN" dirty="0"/>
              <a:t/>
            </a:r>
            <a:br>
              <a:rPr lang="en-US" altLang="zh-CN" dirty="0"/>
            </a:br>
            <a:r>
              <a:rPr lang="en-US" altLang="zh-CN" dirty="0"/>
              <a:t>——</a:t>
            </a:r>
            <a:r>
              <a:rPr lang="zh-CN" altLang="en-US" dirty="0"/>
              <a:t>以居民从</a:t>
            </a:r>
            <a:r>
              <a:rPr lang="en-US" altLang="zh-CN" dirty="0"/>
              <a:t>A</a:t>
            </a:r>
            <a:r>
              <a:rPr lang="zh-CN" altLang="en-US" dirty="0"/>
              <a:t>银行向</a:t>
            </a:r>
            <a:r>
              <a:rPr lang="en-US" altLang="zh-CN" dirty="0"/>
              <a:t>B</a:t>
            </a:r>
            <a:r>
              <a:rPr lang="zh-CN" altLang="en-US" dirty="0"/>
              <a:t>银行转账为例</a:t>
            </a:r>
          </a:p>
        </p:txBody>
      </p:sp>
      <p:sp>
        <p:nvSpPr>
          <p:cNvPr id="3" name="内容占位符 2">
            <a:extLst>
              <a:ext uri="{FF2B5EF4-FFF2-40B4-BE49-F238E27FC236}">
                <a16:creationId xmlns:a16="http://schemas.microsoft.com/office/drawing/2014/main" id="{E6FD8B0B-356D-45E8-8C98-1166416CB3E2}"/>
              </a:ext>
            </a:extLst>
          </p:cNvPr>
          <p:cNvSpPr>
            <a:spLocks noGrp="1"/>
          </p:cNvSpPr>
          <p:nvPr>
            <p:ph idx="1"/>
          </p:nvPr>
        </p:nvSpPr>
        <p:spPr/>
        <p:txBody>
          <a:bodyPr/>
          <a:lstStyle/>
          <a:p>
            <a:r>
              <a:rPr lang="zh-CN" altLang="en-US" dirty="0"/>
              <a:t>居民从自己</a:t>
            </a:r>
            <a:r>
              <a:rPr lang="en-US" altLang="zh-CN" dirty="0"/>
              <a:t>A</a:t>
            </a:r>
            <a:r>
              <a:rPr lang="zh-CN" altLang="en-US" dirty="0"/>
              <a:t>银行存款账户向自己</a:t>
            </a:r>
            <a:r>
              <a:rPr lang="en-US" altLang="zh-CN" dirty="0"/>
              <a:t>B</a:t>
            </a:r>
            <a:r>
              <a:rPr lang="zh-CN" altLang="en-US" dirty="0"/>
              <a:t>银行存款账户转账</a:t>
            </a:r>
            <a:r>
              <a:rPr lang="en-US" altLang="zh-CN" dirty="0"/>
              <a:t>1</a:t>
            </a:r>
            <a:r>
              <a:rPr lang="zh-CN" altLang="en-US" dirty="0"/>
              <a:t>万，带来了</a:t>
            </a:r>
            <a:r>
              <a:rPr lang="en-US" altLang="zh-CN" dirty="0"/>
              <a:t>A</a:t>
            </a:r>
            <a:r>
              <a:rPr lang="zh-CN" altLang="en-US" dirty="0"/>
              <a:t>银行向</a:t>
            </a:r>
            <a:r>
              <a:rPr lang="en-US" altLang="zh-CN" dirty="0"/>
              <a:t>B</a:t>
            </a:r>
            <a:r>
              <a:rPr lang="zh-CN" altLang="en-US" dirty="0"/>
              <a:t>银行</a:t>
            </a:r>
            <a:r>
              <a:rPr lang="en-US" altLang="zh-CN" dirty="0"/>
              <a:t>1</a:t>
            </a:r>
            <a:r>
              <a:rPr lang="zh-CN" altLang="en-US" dirty="0"/>
              <a:t>万超储的支付</a:t>
            </a:r>
            <a:endParaRPr lang="en-US" altLang="zh-CN" dirty="0"/>
          </a:p>
          <a:p>
            <a:r>
              <a:rPr lang="en-US" altLang="zh-CN" dirty="0"/>
              <a:t>A</a:t>
            </a:r>
            <a:r>
              <a:rPr lang="zh-CN" altLang="en-US" dirty="0"/>
              <a:t>银行如果超储不足</a:t>
            </a:r>
            <a:r>
              <a:rPr lang="en-US" altLang="zh-CN" dirty="0"/>
              <a:t>1</a:t>
            </a:r>
            <a:r>
              <a:rPr lang="zh-CN" altLang="en-US" dirty="0"/>
              <a:t>万，需要向央行借入超储，并接受惩罚性罚息</a:t>
            </a:r>
            <a:endParaRPr lang="en-US" altLang="zh-CN" dirty="0"/>
          </a:p>
          <a:p>
            <a:r>
              <a:rPr lang="zh-CN" altLang="en-US" dirty="0"/>
              <a:t>银行间的超储支付是通过央行的清算系统完成的</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15</a:t>
            </a:fld>
            <a:endParaRPr lang="zh-CN" altLang="en-US"/>
          </a:p>
        </p:txBody>
      </p:sp>
      <p:pic>
        <p:nvPicPr>
          <p:cNvPr id="2" name="图片 1">
            <a:extLst>
              <a:ext uri="{FF2B5EF4-FFF2-40B4-BE49-F238E27FC236}">
                <a16:creationId xmlns:a16="http://schemas.microsoft.com/office/drawing/2014/main" id="{A6A31232-C27B-4E97-AA0E-9A0258A4334D}"/>
              </a:ext>
            </a:extLst>
          </p:cNvPr>
          <p:cNvPicPr>
            <a:picLocks noChangeAspect="1"/>
          </p:cNvPicPr>
          <p:nvPr/>
        </p:nvPicPr>
        <p:blipFill>
          <a:blip r:embed="rId2"/>
          <a:stretch>
            <a:fillRect/>
          </a:stretch>
        </p:blipFill>
        <p:spPr>
          <a:xfrm>
            <a:off x="2617706" y="3140968"/>
            <a:ext cx="4380076" cy="2721866"/>
          </a:xfrm>
          <a:prstGeom prst="rect">
            <a:avLst/>
          </a:prstGeom>
        </p:spPr>
      </p:pic>
    </p:spTree>
    <p:extLst>
      <p:ext uri="{BB962C8B-B14F-4D97-AF65-F5344CB8AC3E}">
        <p14:creationId xmlns:p14="http://schemas.microsoft.com/office/powerpoint/2010/main" val="147707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重温“欧债危机”</a:t>
            </a:r>
            <a:r>
              <a:rPr lang="en-US" altLang="zh-CN" dirty="0"/>
              <a:t>——</a:t>
            </a:r>
            <a:r>
              <a:rPr lang="zh-CN" altLang="en-US" dirty="0"/>
              <a:t>欧央行清算系统</a:t>
            </a:r>
            <a:r>
              <a:rPr lang="en-US" altLang="zh-CN" dirty="0"/>
              <a:t>TARGET2</a:t>
            </a:r>
            <a:r>
              <a:rPr lang="zh-CN" altLang="en-US" dirty="0"/>
              <a:t>中隐藏的欧元区内部跨境转移支付</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16</a:t>
            </a:fld>
            <a:endParaRPr lang="zh-CN" altLang="en-US"/>
          </a:p>
        </p:txBody>
      </p:sp>
      <p:sp>
        <p:nvSpPr>
          <p:cNvPr id="23560" name="Text Box 4"/>
          <p:cNvSpPr txBox="1">
            <a:spLocks noChangeArrowheads="1"/>
          </p:cNvSpPr>
          <p:nvPr/>
        </p:nvSpPr>
        <p:spPr bwMode="ltGray">
          <a:xfrm>
            <a:off x="786954" y="6165304"/>
            <a:ext cx="5585246" cy="384721"/>
          </a:xfrm>
          <a:prstGeom prst="rect">
            <a:avLst/>
          </a:prstGeom>
          <a:noFill/>
          <a:ln w="9525">
            <a:noFill/>
            <a:miter lim="800000"/>
            <a:headEnd/>
            <a:tailEnd/>
          </a:ln>
        </p:spPr>
        <p:txBody>
          <a:bodyPr wrap="square" lIns="0" tIns="0" rIns="0" bIns="0">
            <a:spAutoFit/>
          </a:bodyPr>
          <a:lstStyle/>
          <a:p>
            <a:pPr defTabSz="1006475" eaLnBrk="0" hangingPunct="0">
              <a:spcBef>
                <a:spcPct val="50000"/>
              </a:spcBef>
            </a:pPr>
            <a:r>
              <a:rPr lang="zh-CN" altLang="en-US" sz="1000" dirty="0">
                <a:latin typeface="Frutiger 45 Light"/>
              </a:rPr>
              <a:t>注：</a:t>
            </a:r>
            <a:r>
              <a:rPr lang="en-US" altLang="zh-CN" sz="1000" dirty="0">
                <a:latin typeface="Frutiger 45 Light"/>
              </a:rPr>
              <a:t>TARGET2 </a:t>
            </a:r>
            <a:r>
              <a:rPr lang="zh-CN" altLang="en-US" sz="1000" dirty="0">
                <a:latin typeface="Frutiger 45 Light"/>
              </a:rPr>
              <a:t>是</a:t>
            </a:r>
            <a:r>
              <a:rPr lang="en-US" altLang="zh-CN" sz="1000" dirty="0">
                <a:latin typeface="Frutiger 45 Light"/>
              </a:rPr>
              <a:t>Trans-European Automated Real-time Gross Settlement Express Transfer System</a:t>
            </a:r>
            <a:r>
              <a:rPr lang="zh-CN" altLang="en-US" sz="1000" dirty="0">
                <a:latin typeface="Frutiger 45 Light"/>
              </a:rPr>
              <a:t>的缩写</a:t>
            </a:r>
            <a:endParaRPr lang="en-US" altLang="zh-CN" sz="1000" dirty="0">
              <a:latin typeface="Frutiger 45 Light"/>
            </a:endParaRPr>
          </a:p>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pic>
        <p:nvPicPr>
          <p:cNvPr id="2" name="图片 1">
            <a:extLst>
              <a:ext uri="{FF2B5EF4-FFF2-40B4-BE49-F238E27FC236}">
                <a16:creationId xmlns:a16="http://schemas.microsoft.com/office/drawing/2014/main" id="{C78772BF-CB02-4D93-A970-518368F07640}"/>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757677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储户取现时银行资产负债表变化</a:t>
            </a:r>
            <a:r>
              <a:rPr lang="en-US" altLang="zh-CN" dirty="0"/>
              <a:t/>
            </a:r>
            <a:br>
              <a:rPr lang="en-US" altLang="zh-CN" dirty="0"/>
            </a:br>
            <a:r>
              <a:rPr lang="en-US" altLang="zh-CN" dirty="0"/>
              <a:t>——</a:t>
            </a:r>
            <a:r>
              <a:rPr lang="zh-CN" altLang="en-US" dirty="0"/>
              <a:t>储户提现</a:t>
            </a:r>
            <a:r>
              <a:rPr lang="zh-CN" altLang="en-US" dirty="0" smtClean="0"/>
              <a:t>降低</a:t>
            </a:r>
            <a:r>
              <a:rPr lang="zh-CN" altLang="en-US" dirty="0"/>
              <a:t>了</a:t>
            </a:r>
            <a:r>
              <a:rPr lang="zh-CN" altLang="en-US" dirty="0" smtClean="0"/>
              <a:t>商业银行</a:t>
            </a:r>
            <a:r>
              <a:rPr lang="zh-CN" altLang="en-US" dirty="0"/>
              <a:t>的超额存款准备金数量</a:t>
            </a:r>
          </a:p>
        </p:txBody>
      </p:sp>
      <p:sp>
        <p:nvSpPr>
          <p:cNvPr id="3" name="内容占位符 2">
            <a:extLst>
              <a:ext uri="{FF2B5EF4-FFF2-40B4-BE49-F238E27FC236}">
                <a16:creationId xmlns:a16="http://schemas.microsoft.com/office/drawing/2014/main" id="{A206F420-9153-44B3-A850-1A6441D0BB21}"/>
              </a:ext>
            </a:extLst>
          </p:cNvPr>
          <p:cNvSpPr>
            <a:spLocks noGrp="1"/>
          </p:cNvSpPr>
          <p:nvPr>
            <p:ph idx="1"/>
          </p:nvPr>
        </p:nvSpPr>
        <p:spPr/>
        <p:txBody>
          <a:bodyPr/>
          <a:lstStyle/>
          <a:p>
            <a:r>
              <a:rPr lang="zh-CN" altLang="en-US" dirty="0"/>
              <a:t>商业银行用自己的“库存现金”支付储户的提现需求</a:t>
            </a:r>
            <a:endParaRPr lang="en-US" altLang="zh-CN" dirty="0"/>
          </a:p>
          <a:p>
            <a:r>
              <a:rPr lang="zh-CN" altLang="en-US" dirty="0"/>
              <a:t>商业银行需要向央行支付超额存款准备金来“购买”现金，补充自己的“库存现金”</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17</a:t>
            </a:fld>
            <a:endParaRPr lang="zh-CN" altLang="en-US"/>
          </a:p>
        </p:txBody>
      </p:sp>
      <p:pic>
        <p:nvPicPr>
          <p:cNvPr id="2" name="图片 1">
            <a:extLst>
              <a:ext uri="{FF2B5EF4-FFF2-40B4-BE49-F238E27FC236}">
                <a16:creationId xmlns:a16="http://schemas.microsoft.com/office/drawing/2014/main" id="{B2C957EB-547D-4DF7-9457-456EF2A551D2}"/>
              </a:ext>
            </a:extLst>
          </p:cNvPr>
          <p:cNvPicPr>
            <a:picLocks noChangeAspect="1"/>
          </p:cNvPicPr>
          <p:nvPr/>
        </p:nvPicPr>
        <p:blipFill>
          <a:blip r:embed="rId2"/>
          <a:stretch>
            <a:fillRect/>
          </a:stretch>
        </p:blipFill>
        <p:spPr>
          <a:xfrm>
            <a:off x="2617706" y="3167240"/>
            <a:ext cx="4380076" cy="2422000"/>
          </a:xfrm>
          <a:prstGeom prst="rect">
            <a:avLst/>
          </a:prstGeom>
        </p:spPr>
      </p:pic>
    </p:spTree>
    <p:extLst>
      <p:ext uri="{BB962C8B-B14F-4D97-AF65-F5344CB8AC3E}">
        <p14:creationId xmlns:p14="http://schemas.microsoft.com/office/powerpoint/2010/main" val="3943889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每年春节前，我国经济对现金的需求量都很大</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18</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6478709F-115C-4A49-9E7A-60B8EAF38BC9}"/>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06834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1876D-E1DB-42F2-A276-9471CC5FFBB6}"/>
              </a:ext>
            </a:extLst>
          </p:cNvPr>
          <p:cNvSpPr>
            <a:spLocks noGrp="1"/>
          </p:cNvSpPr>
          <p:nvPr>
            <p:ph type="title"/>
          </p:nvPr>
        </p:nvSpPr>
        <p:spPr/>
        <p:txBody>
          <a:bodyPr/>
          <a:lstStyle/>
          <a:p>
            <a:r>
              <a:rPr lang="zh-CN" altLang="en-US" b="1" dirty="0"/>
              <a:t>货币就是记忆</a:t>
            </a:r>
            <a:r>
              <a:rPr lang="zh-CN" altLang="en-US" dirty="0"/>
              <a:t>（</a:t>
            </a:r>
            <a:r>
              <a:rPr lang="en-US" altLang="zh-CN" dirty="0"/>
              <a:t>money is memory</a:t>
            </a:r>
            <a:r>
              <a:rPr lang="zh-CN" altLang="en-US" dirty="0"/>
              <a:t>）</a:t>
            </a:r>
            <a:r>
              <a:rPr lang="en-US" altLang="zh-CN" dirty="0"/>
              <a:t/>
            </a:r>
            <a:br>
              <a:rPr lang="en-US" altLang="zh-CN" dirty="0"/>
            </a:br>
            <a:r>
              <a:rPr lang="en-US" altLang="zh-CN" dirty="0"/>
              <a:t>——</a:t>
            </a:r>
            <a:r>
              <a:rPr lang="zh-CN" altLang="en-US" dirty="0"/>
              <a:t>货币的“形而上”定义</a:t>
            </a:r>
          </a:p>
        </p:txBody>
      </p:sp>
      <p:sp>
        <p:nvSpPr>
          <p:cNvPr id="3" name="内容占位符 2">
            <a:extLst>
              <a:ext uri="{FF2B5EF4-FFF2-40B4-BE49-F238E27FC236}">
                <a16:creationId xmlns:a16="http://schemas.microsoft.com/office/drawing/2014/main" id="{92495CF5-BBBA-486C-8385-1B45A3E8433C}"/>
              </a:ext>
            </a:extLst>
          </p:cNvPr>
          <p:cNvSpPr>
            <a:spLocks noGrp="1"/>
          </p:cNvSpPr>
          <p:nvPr>
            <p:ph idx="1"/>
          </p:nvPr>
        </p:nvSpPr>
        <p:spPr/>
        <p:txBody>
          <a:bodyPr/>
          <a:lstStyle/>
          <a:p>
            <a:r>
              <a:rPr lang="zh-CN" altLang="en-US" dirty="0"/>
              <a:t>引子：在法定货币体系下，货币不过是银行账目上的数字（货币的创造就是记账）</a:t>
            </a:r>
            <a:endParaRPr lang="en-US" altLang="zh-CN" dirty="0"/>
          </a:p>
          <a:p>
            <a:r>
              <a:rPr lang="zh-CN" altLang="en-US" dirty="0"/>
              <a:t>从“萨伊定律”到货币的本质</a:t>
            </a:r>
            <a:endParaRPr lang="en-US" altLang="zh-CN" dirty="0"/>
          </a:p>
          <a:p>
            <a:pPr lvl="1"/>
            <a:r>
              <a:rPr lang="zh-CN" altLang="en-US" dirty="0"/>
              <a:t>需求先于供给而生</a:t>
            </a:r>
            <a:endParaRPr lang="en-US" altLang="zh-CN" dirty="0"/>
          </a:p>
          <a:p>
            <a:pPr lvl="1"/>
            <a:r>
              <a:rPr lang="zh-CN" altLang="en-US" dirty="0"/>
              <a:t>自身供给大于自身需求的部分变成对货币的需求</a:t>
            </a:r>
            <a:endParaRPr lang="en-US" altLang="zh-CN" dirty="0"/>
          </a:p>
          <a:p>
            <a:pPr lvl="1"/>
            <a:r>
              <a:rPr lang="zh-CN" altLang="en-US" dirty="0"/>
              <a:t>对货币的需求派生于对货币可以换来的供给的需求</a:t>
            </a:r>
            <a:endParaRPr lang="en-US" altLang="zh-CN" dirty="0"/>
          </a:p>
          <a:p>
            <a:pPr lvl="1"/>
            <a:r>
              <a:rPr lang="zh-CN" altLang="en-US" dirty="0"/>
              <a:t>货币只不过是全社会记住各个人自身供给与需求之间差额的记忆工具</a:t>
            </a:r>
            <a:endParaRPr lang="en-US" altLang="zh-CN" dirty="0"/>
          </a:p>
          <a:p>
            <a:pPr lvl="1"/>
            <a:r>
              <a:rPr lang="zh-CN" altLang="en-US" dirty="0"/>
              <a:t>通过货币这种记忆工具，全社会分工协作得以进行</a:t>
            </a:r>
            <a:endParaRPr lang="en-US" altLang="zh-CN" dirty="0"/>
          </a:p>
          <a:p>
            <a:pPr lvl="1"/>
            <a:r>
              <a:rPr lang="zh-CN" altLang="en-US" dirty="0"/>
              <a:t>从本质上来说，货币就是记忆工具（</a:t>
            </a:r>
            <a:r>
              <a:rPr lang="en-US" altLang="zh-CN" dirty="0" err="1"/>
              <a:t>Kocherlakota</a:t>
            </a:r>
            <a:r>
              <a:rPr lang="en-US" altLang="zh-CN" dirty="0"/>
              <a:t> 1998</a:t>
            </a:r>
            <a:r>
              <a:rPr lang="zh-CN" altLang="en-US" dirty="0"/>
              <a:t>）</a:t>
            </a:r>
            <a:endParaRPr lang="en-US" altLang="zh-CN" dirty="0"/>
          </a:p>
          <a:p>
            <a:r>
              <a:rPr lang="zh-CN" altLang="en-US" dirty="0"/>
              <a:t>两个问题</a:t>
            </a:r>
            <a:endParaRPr lang="en-US" altLang="zh-CN" dirty="0"/>
          </a:p>
          <a:p>
            <a:pPr lvl="1"/>
            <a:r>
              <a:rPr lang="zh-CN" altLang="en-US" dirty="0"/>
              <a:t>如何建立并维护人们对记忆工具的信心？</a:t>
            </a:r>
            <a:r>
              <a:rPr lang="en-US" altLang="zh-CN" dirty="0"/>
              <a:t>——</a:t>
            </a:r>
            <a:r>
              <a:rPr lang="zh-CN" altLang="en-US" dirty="0"/>
              <a:t>货币制度和货币政策（表现为银行负债的货币易于维护大家的信心）</a:t>
            </a:r>
            <a:endParaRPr lang="en-US" altLang="zh-CN" dirty="0"/>
          </a:p>
          <a:p>
            <a:pPr lvl="1"/>
            <a:r>
              <a:rPr lang="zh-CN" altLang="en-US" dirty="0"/>
              <a:t>记忆能影响什么，不能影响什么？</a:t>
            </a:r>
            <a:r>
              <a:rPr lang="en-US" altLang="zh-CN" dirty="0"/>
              <a:t>——</a:t>
            </a:r>
            <a:r>
              <a:rPr lang="zh-CN" altLang="en-US" dirty="0"/>
              <a:t>古典二分法（</a:t>
            </a:r>
            <a:r>
              <a:rPr lang="en-US" altLang="zh-CN" dirty="0"/>
              <a:t>Classical Dichotomy</a:t>
            </a:r>
            <a:r>
              <a:rPr lang="zh-CN" altLang="en-US" dirty="0"/>
              <a:t>）</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F6EF91C4-4364-4280-826B-59000A575A2A}"/>
              </a:ext>
            </a:extLst>
          </p:cNvPr>
          <p:cNvSpPr>
            <a:spLocks noGrp="1"/>
          </p:cNvSpPr>
          <p:nvPr>
            <p:ph type="sldNum" sz="quarter" idx="12"/>
          </p:nvPr>
        </p:nvSpPr>
        <p:spPr/>
        <p:txBody>
          <a:bodyPr/>
          <a:lstStyle/>
          <a:p>
            <a:pPr>
              <a:defRPr/>
            </a:pPr>
            <a:fld id="{DF4C29A2-310B-4614-9E82-82EDFD340A49}" type="slidenum">
              <a:rPr lang="zh-CN" altLang="en-US" smtClean="0"/>
              <a:pPr>
                <a:defRPr/>
              </a:pPr>
              <a:t>19</a:t>
            </a:fld>
            <a:endParaRPr lang="zh-CN" altLang="en-US"/>
          </a:p>
        </p:txBody>
      </p:sp>
      <p:sp>
        <p:nvSpPr>
          <p:cNvPr id="5" name="Text Box 4">
            <a:extLst>
              <a:ext uri="{FF2B5EF4-FFF2-40B4-BE49-F238E27FC236}">
                <a16:creationId xmlns:a16="http://schemas.microsoft.com/office/drawing/2014/main" id="{13075844-3538-493B-B788-69C1BDE54445}"/>
              </a:ext>
            </a:extLst>
          </p:cNvPr>
          <p:cNvSpPr txBox="1">
            <a:spLocks noChangeArrowheads="1"/>
          </p:cNvSpPr>
          <p:nvPr/>
        </p:nvSpPr>
        <p:spPr bwMode="ltGray">
          <a:xfrm>
            <a:off x="683568" y="6443464"/>
            <a:ext cx="5801270" cy="153888"/>
          </a:xfrm>
          <a:prstGeom prst="rect">
            <a:avLst/>
          </a:prstGeom>
          <a:noFill/>
          <a:ln w="9525">
            <a:noFill/>
            <a:miter lim="800000"/>
            <a:headEnd/>
            <a:tailEnd/>
          </a:ln>
        </p:spPr>
        <p:txBody>
          <a:bodyPr wrap="square" lIns="0" tIns="0" rIns="0" bIns="0">
            <a:spAutoFit/>
          </a:bodyPr>
          <a:lstStyle/>
          <a:p>
            <a:pPr defTabSz="1006475" eaLnBrk="0" hangingPunct="0">
              <a:spcBef>
                <a:spcPct val="50000"/>
              </a:spcBef>
            </a:pPr>
            <a:r>
              <a:rPr lang="en-US" altLang="zh-CN" sz="1000" dirty="0" err="1">
                <a:latin typeface="Frutiger 45 Light"/>
              </a:rPr>
              <a:t>Kocherlakota</a:t>
            </a:r>
            <a:r>
              <a:rPr lang="en-US" altLang="zh-CN" sz="1000" dirty="0">
                <a:latin typeface="Frutiger 45 Light"/>
              </a:rPr>
              <a:t>, 1998,</a:t>
            </a:r>
            <a:r>
              <a:rPr lang="zh-CN" altLang="en-US" sz="1000" dirty="0">
                <a:latin typeface="Frutiger 45 Light"/>
              </a:rPr>
              <a:t> </a:t>
            </a:r>
            <a:r>
              <a:rPr lang="en-US" altLang="zh-CN" sz="1000" dirty="0">
                <a:latin typeface="Frutiger 45 Light"/>
              </a:rPr>
              <a:t>“Money is Memory,” </a:t>
            </a:r>
            <a:r>
              <a:rPr lang="en-US" altLang="zh-CN" sz="1000" i="1" dirty="0">
                <a:latin typeface="Frutiger 45 Light"/>
              </a:rPr>
              <a:t>Journal of Economic Theory </a:t>
            </a:r>
            <a:r>
              <a:rPr lang="en-US" altLang="zh-CN" sz="1000" dirty="0">
                <a:latin typeface="Frutiger 45 Light"/>
              </a:rPr>
              <a:t>(Vol. 81, No. 2, August 1998, pp. 232-251)</a:t>
            </a:r>
            <a:endParaRPr lang="zh-CN" altLang="en-GB" sz="1000" dirty="0">
              <a:latin typeface="Frutiger 45 Light"/>
            </a:endParaRPr>
          </a:p>
        </p:txBody>
      </p:sp>
    </p:spTree>
    <p:extLst>
      <p:ext uri="{BB962C8B-B14F-4D97-AF65-F5344CB8AC3E}">
        <p14:creationId xmlns:p14="http://schemas.microsoft.com/office/powerpoint/2010/main" val="234334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深入货币发行过程来理解货币</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国际货币体系的现在与未来</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
        <p:nvSpPr>
          <p:cNvPr id="8" name="矩形 7"/>
          <p:cNvSpPr/>
          <p:nvPr/>
        </p:nvSpPr>
        <p:spPr>
          <a:xfrm>
            <a:off x="1643042" y="1916832"/>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633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9064B-8AEA-428C-924D-A925CFB95DC3}"/>
              </a:ext>
            </a:extLst>
          </p:cNvPr>
          <p:cNvSpPr>
            <a:spLocks noGrp="1"/>
          </p:cNvSpPr>
          <p:nvPr>
            <p:ph type="title"/>
          </p:nvPr>
        </p:nvSpPr>
        <p:spPr/>
        <p:txBody>
          <a:bodyPr/>
          <a:lstStyle/>
          <a:p>
            <a:r>
              <a:rPr lang="zh-CN" altLang="en-US" dirty="0"/>
              <a:t>最优货币数量</a:t>
            </a:r>
          </a:p>
        </p:txBody>
      </p:sp>
      <p:sp>
        <p:nvSpPr>
          <p:cNvPr id="3" name="内容占位符 2">
            <a:extLst>
              <a:ext uri="{FF2B5EF4-FFF2-40B4-BE49-F238E27FC236}">
                <a16:creationId xmlns:a16="http://schemas.microsoft.com/office/drawing/2014/main" id="{B1DF4726-4DA7-4B54-9AA4-30B151ABEFA8}"/>
              </a:ext>
            </a:extLst>
          </p:cNvPr>
          <p:cNvSpPr>
            <a:spLocks noGrp="1"/>
          </p:cNvSpPr>
          <p:nvPr>
            <p:ph idx="1"/>
          </p:nvPr>
        </p:nvSpPr>
        <p:spPr/>
        <p:txBody>
          <a:bodyPr/>
          <a:lstStyle/>
          <a:p>
            <a:r>
              <a:rPr lang="zh-CN" altLang="en-US" dirty="0"/>
              <a:t>问题：既然央行可以控制货币的创造，那么央行应该创造多少货币？</a:t>
            </a:r>
            <a:endParaRPr lang="en-US" altLang="zh-CN" dirty="0"/>
          </a:p>
          <a:p>
            <a:r>
              <a:rPr lang="zh-CN" altLang="en-US" dirty="0"/>
              <a:t>弗里德曼的回答（在法定货币体系下）</a:t>
            </a:r>
            <a:endParaRPr lang="en-US" altLang="zh-CN" dirty="0"/>
          </a:p>
          <a:p>
            <a:pPr lvl="1"/>
            <a:r>
              <a:rPr lang="zh-CN" altLang="en-US" dirty="0"/>
              <a:t>货币给持有者带来的边际收益是名义利率</a:t>
            </a:r>
            <a:endParaRPr lang="en-US" altLang="zh-CN" dirty="0"/>
          </a:p>
          <a:p>
            <a:pPr lvl="2"/>
            <a:r>
              <a:rPr lang="zh-CN" altLang="en-US" dirty="0"/>
              <a:t>持有货币的名义回报率是</a:t>
            </a:r>
            <a:r>
              <a:rPr lang="en-US" altLang="zh-CN" dirty="0"/>
              <a:t>0</a:t>
            </a:r>
            <a:r>
              <a:rPr lang="zh-CN" altLang="en-US" dirty="0"/>
              <a:t>（纸币不提供回报率）</a:t>
            </a:r>
            <a:endParaRPr lang="en-US" altLang="zh-CN" dirty="0"/>
          </a:p>
          <a:p>
            <a:pPr lvl="2"/>
            <a:r>
              <a:rPr lang="zh-CN" altLang="en-US" dirty="0"/>
              <a:t>银行存款的名义回报率是名义利率</a:t>
            </a:r>
            <a:endParaRPr lang="en-US" altLang="zh-CN" dirty="0"/>
          </a:p>
          <a:p>
            <a:pPr lvl="2"/>
            <a:r>
              <a:rPr lang="zh-CN" altLang="en-US" dirty="0"/>
              <a:t>货币持有者愿意承受持有货币而损失的收益率（名义利率），一定是因为持有货币带来了同样多的好处（如便捷性）</a:t>
            </a:r>
            <a:endParaRPr lang="en-US" altLang="zh-CN" dirty="0"/>
          </a:p>
          <a:p>
            <a:pPr lvl="1"/>
            <a:r>
              <a:rPr lang="zh-CN" altLang="en-US" dirty="0"/>
              <a:t>货币的生产成本是</a:t>
            </a:r>
            <a:r>
              <a:rPr lang="en-US" altLang="zh-CN" dirty="0"/>
              <a:t>0</a:t>
            </a:r>
          </a:p>
          <a:p>
            <a:pPr lvl="1"/>
            <a:r>
              <a:rPr lang="zh-CN" altLang="en-US" dirty="0"/>
              <a:t>边际收益等于边际成本时达到社会最优</a:t>
            </a:r>
            <a:endParaRPr lang="en-US" altLang="zh-CN" dirty="0"/>
          </a:p>
          <a:p>
            <a:pPr lvl="1"/>
            <a:r>
              <a:rPr lang="zh-CN" altLang="en-US" dirty="0"/>
              <a:t>所以最优的货币数量应该是让名义利率等于</a:t>
            </a:r>
            <a:r>
              <a:rPr lang="en-US" altLang="zh-CN" dirty="0"/>
              <a:t>0</a:t>
            </a:r>
          </a:p>
          <a:p>
            <a:pPr lvl="1"/>
            <a:r>
              <a:rPr lang="zh-CN" altLang="en-US" dirty="0"/>
              <a:t>因为真实利率（资本的边际回报率）总是正的，所以最优货币数量应该让通胀为负（持续通缩）</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20</a:t>
            </a:fld>
            <a:endParaRPr lang="zh-CN" altLang="en-US"/>
          </a:p>
        </p:txBody>
      </p:sp>
    </p:spTree>
    <p:extLst>
      <p:ext uri="{BB962C8B-B14F-4D97-AF65-F5344CB8AC3E}">
        <p14:creationId xmlns:p14="http://schemas.microsoft.com/office/powerpoint/2010/main" val="3435936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9670B-4223-4B83-A8B6-853F301D280C}"/>
              </a:ext>
            </a:extLst>
          </p:cNvPr>
          <p:cNvSpPr>
            <a:spLocks noGrp="1"/>
          </p:cNvSpPr>
          <p:nvPr>
            <p:ph type="title"/>
          </p:nvPr>
        </p:nvSpPr>
        <p:spPr/>
        <p:txBody>
          <a:bodyPr/>
          <a:lstStyle/>
          <a:p>
            <a:r>
              <a:rPr lang="zh-CN" altLang="en-US" dirty="0"/>
              <a:t>最优货币数量的启示</a:t>
            </a:r>
          </a:p>
        </p:txBody>
      </p:sp>
      <p:sp>
        <p:nvSpPr>
          <p:cNvPr id="3" name="内容占位符 2">
            <a:extLst>
              <a:ext uri="{FF2B5EF4-FFF2-40B4-BE49-F238E27FC236}">
                <a16:creationId xmlns:a16="http://schemas.microsoft.com/office/drawing/2014/main" id="{6F090B02-1CF4-46E1-AFDF-DFA5A0045758}"/>
              </a:ext>
            </a:extLst>
          </p:cNvPr>
          <p:cNvSpPr>
            <a:spLocks noGrp="1"/>
          </p:cNvSpPr>
          <p:nvPr>
            <p:ph idx="1"/>
          </p:nvPr>
        </p:nvSpPr>
        <p:spPr/>
        <p:txBody>
          <a:bodyPr/>
          <a:lstStyle/>
          <a:p>
            <a:endParaRPr lang="en-US" altLang="zh-CN" dirty="0"/>
          </a:p>
          <a:p>
            <a:r>
              <a:rPr lang="zh-CN" altLang="en-US" dirty="0"/>
              <a:t>需要区分名义货币存量和真实货币存量</a:t>
            </a:r>
            <a:endParaRPr lang="en-US" altLang="zh-CN" dirty="0"/>
          </a:p>
          <a:p>
            <a:pPr lvl="1"/>
            <a:r>
              <a:rPr lang="zh-CN" altLang="en-US" dirty="0"/>
              <a:t>名义货币存量：央行拥有完全掌控力</a:t>
            </a:r>
            <a:endParaRPr lang="en-US" altLang="zh-CN" dirty="0"/>
          </a:p>
          <a:p>
            <a:pPr lvl="1"/>
            <a:r>
              <a:rPr lang="zh-CN" altLang="en-US" dirty="0"/>
              <a:t>真实货币存量：名义货币存量除以价格水平，是一个真实变量</a:t>
            </a:r>
            <a:endParaRPr lang="en-US" altLang="zh-CN" dirty="0"/>
          </a:p>
          <a:p>
            <a:r>
              <a:rPr lang="zh-CN" altLang="en-US" dirty="0"/>
              <a:t>货币持有者看重的是真实货币存量（持有名义货币的购买力）</a:t>
            </a:r>
            <a:endParaRPr lang="en-US" altLang="zh-CN" dirty="0"/>
          </a:p>
          <a:p>
            <a:pPr lvl="1"/>
            <a:r>
              <a:rPr lang="zh-CN" altLang="en-US" dirty="0"/>
              <a:t>货币数量达致最优时，真实货币存量趋向于无穷大（所以货币的边际效用等于</a:t>
            </a:r>
            <a:r>
              <a:rPr lang="en-US" altLang="zh-CN" dirty="0"/>
              <a:t>0</a:t>
            </a:r>
            <a:r>
              <a:rPr lang="zh-CN" altLang="en-US" dirty="0"/>
              <a:t>）</a:t>
            </a:r>
            <a:r>
              <a:rPr lang="en-US" altLang="zh-CN" dirty="0"/>
              <a:t>——</a:t>
            </a:r>
            <a:r>
              <a:rPr lang="zh-CN" altLang="en-US" dirty="0"/>
              <a:t>此时名义货币总量持续收缩</a:t>
            </a:r>
            <a:endParaRPr lang="en-US" altLang="zh-CN" dirty="0"/>
          </a:p>
          <a:p>
            <a:pPr lvl="1"/>
            <a:r>
              <a:rPr lang="zh-CN" altLang="en-US" dirty="0"/>
              <a:t>恶性通货膨胀时，真实货币存量趋向于</a:t>
            </a:r>
            <a:r>
              <a:rPr lang="en-US" altLang="zh-CN" dirty="0"/>
              <a:t>0——</a:t>
            </a:r>
            <a:r>
              <a:rPr lang="zh-CN" altLang="en-US" dirty="0"/>
              <a:t>此时名义货币总量趋向于无穷大</a:t>
            </a:r>
            <a:endParaRPr lang="en-US" altLang="zh-CN" dirty="0"/>
          </a:p>
          <a:p>
            <a:r>
              <a:rPr lang="zh-CN" altLang="en-US" dirty="0"/>
              <a:t>央行能控制名义货币存量，但对真实货币存量缺乏掌控力</a:t>
            </a:r>
            <a:endParaRPr lang="en-US" altLang="zh-CN" dirty="0"/>
          </a:p>
          <a:p>
            <a:pPr lvl="1"/>
            <a:r>
              <a:rPr lang="zh-CN" altLang="en-US" dirty="0"/>
              <a:t>名义货币总量的增加未必带来真实货币总量的增加</a:t>
            </a:r>
            <a:endParaRPr lang="en-US" altLang="zh-CN" dirty="0"/>
          </a:p>
          <a:p>
            <a:pPr lvl="1"/>
            <a:r>
              <a:rPr lang="zh-CN" altLang="en-US" dirty="0"/>
              <a:t>名义货币总量的原因找央行，真实货币总量的原因找实体经济</a:t>
            </a:r>
          </a:p>
        </p:txBody>
      </p:sp>
      <p:sp>
        <p:nvSpPr>
          <p:cNvPr id="4" name="灯片编号占位符 3">
            <a:extLst>
              <a:ext uri="{FF2B5EF4-FFF2-40B4-BE49-F238E27FC236}">
                <a16:creationId xmlns:a16="http://schemas.microsoft.com/office/drawing/2014/main" id="{13E01B94-67CF-4301-A6C2-F4FA343E5615}"/>
              </a:ext>
            </a:extLst>
          </p:cNvPr>
          <p:cNvSpPr>
            <a:spLocks noGrp="1"/>
          </p:cNvSpPr>
          <p:nvPr>
            <p:ph type="sldNum" sz="quarter" idx="12"/>
          </p:nvPr>
        </p:nvSpPr>
        <p:spPr/>
        <p:txBody>
          <a:bodyPr/>
          <a:lstStyle/>
          <a:p>
            <a:pPr>
              <a:defRPr/>
            </a:pPr>
            <a:fld id="{DF4C29A2-310B-4614-9E82-82EDFD340A49}" type="slidenum">
              <a:rPr lang="zh-CN" altLang="en-US" smtClean="0"/>
              <a:pPr>
                <a:defRPr/>
              </a:pPr>
              <a:t>21</a:t>
            </a:fld>
            <a:endParaRPr lang="zh-CN" altLang="en-US"/>
          </a:p>
        </p:txBody>
      </p:sp>
    </p:spTree>
    <p:extLst>
      <p:ext uri="{BB962C8B-B14F-4D97-AF65-F5344CB8AC3E}">
        <p14:creationId xmlns:p14="http://schemas.microsoft.com/office/powerpoint/2010/main" val="265524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M2/GDP</a:t>
            </a:r>
            <a:r>
              <a:rPr lang="zh-CN" altLang="en-US" dirty="0"/>
              <a:t>是真实变量；中国</a:t>
            </a:r>
            <a:r>
              <a:rPr lang="en-US" altLang="zh-CN" dirty="0"/>
              <a:t>M2/GDP</a:t>
            </a:r>
            <a:r>
              <a:rPr lang="zh-CN" altLang="en-US" dirty="0"/>
              <a:t>上升并不意味着中国央行在“超发货币”</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22</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5DA818AD-72D3-4D3D-8267-559357DD1D69}"/>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6571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65FE5-64E4-469C-92AE-627F58D22942}"/>
              </a:ext>
            </a:extLst>
          </p:cNvPr>
          <p:cNvSpPr>
            <a:spLocks noGrp="1"/>
          </p:cNvSpPr>
          <p:nvPr>
            <p:ph type="title"/>
          </p:nvPr>
        </p:nvSpPr>
        <p:spPr/>
        <p:txBody>
          <a:bodyPr/>
          <a:lstStyle/>
          <a:p>
            <a:r>
              <a:rPr lang="zh-CN" altLang="en-US" dirty="0"/>
              <a:t>对中国</a:t>
            </a:r>
            <a:r>
              <a:rPr lang="en-US" altLang="zh-CN" dirty="0"/>
              <a:t>M2/GDP</a:t>
            </a:r>
            <a:r>
              <a:rPr lang="zh-CN" altLang="en-US" dirty="0"/>
              <a:t>上升的解释</a:t>
            </a:r>
          </a:p>
        </p:txBody>
      </p:sp>
      <p:sp>
        <p:nvSpPr>
          <p:cNvPr id="3" name="内容占位符 2">
            <a:extLst>
              <a:ext uri="{FF2B5EF4-FFF2-40B4-BE49-F238E27FC236}">
                <a16:creationId xmlns:a16="http://schemas.microsoft.com/office/drawing/2014/main" id="{EA55069E-685A-463D-9895-582A7097ECB1}"/>
              </a:ext>
            </a:extLst>
          </p:cNvPr>
          <p:cNvSpPr>
            <a:spLocks noGrp="1"/>
          </p:cNvSpPr>
          <p:nvPr>
            <p:ph idx="1"/>
          </p:nvPr>
        </p:nvSpPr>
        <p:spPr/>
        <p:txBody>
          <a:bodyPr/>
          <a:lstStyle/>
          <a:p>
            <a:r>
              <a:rPr lang="en-US" altLang="zh-CN" dirty="0"/>
              <a:t>M2</a:t>
            </a:r>
            <a:r>
              <a:rPr lang="zh-CN" altLang="en-US" dirty="0"/>
              <a:t>与名义</a:t>
            </a:r>
            <a:r>
              <a:rPr lang="en-US" altLang="zh-CN" dirty="0"/>
              <a:t>GDP</a:t>
            </a:r>
            <a:r>
              <a:rPr lang="zh-CN" altLang="en-US" dirty="0"/>
              <a:t>的比例（</a:t>
            </a:r>
            <a:r>
              <a:rPr lang="en-US" altLang="zh-CN" dirty="0"/>
              <a:t>M2/GDP</a:t>
            </a:r>
            <a:r>
              <a:rPr lang="zh-CN" altLang="en-US" dirty="0"/>
              <a:t>）上升，意味着货币流通速度（</a:t>
            </a:r>
            <a:r>
              <a:rPr lang="en-US" altLang="zh-CN" dirty="0"/>
              <a:t>GDP/M2</a:t>
            </a:r>
            <a:r>
              <a:rPr lang="zh-CN" altLang="en-US" dirty="0"/>
              <a:t>）的下降</a:t>
            </a:r>
            <a:r>
              <a:rPr lang="en-US" altLang="zh-CN" dirty="0"/>
              <a:t>——</a:t>
            </a:r>
            <a:r>
              <a:rPr lang="zh-CN" altLang="en-US" dirty="0"/>
              <a:t>钱倒手的速度越来越慢</a:t>
            </a:r>
            <a:endParaRPr lang="en-US" altLang="zh-CN" dirty="0"/>
          </a:p>
          <a:p>
            <a:r>
              <a:rPr lang="zh-CN" altLang="en-US" dirty="0"/>
              <a:t>名义货币（</a:t>
            </a:r>
            <a:r>
              <a:rPr lang="en-US" altLang="zh-CN" dirty="0"/>
              <a:t>M2</a:t>
            </a:r>
            <a:r>
              <a:rPr lang="zh-CN" altLang="en-US" dirty="0"/>
              <a:t>）的创造的两种不同后果</a:t>
            </a:r>
            <a:endParaRPr lang="en-US" altLang="zh-CN" dirty="0"/>
          </a:p>
          <a:p>
            <a:pPr lvl="1"/>
            <a:r>
              <a:rPr lang="zh-CN" altLang="en-US" dirty="0"/>
              <a:t>如果实体经济中的经济主体（居民或企业）很快地将自己拿到的增量购买力花出去，就会带来经济中名义总需求的扩张，最终带来物价的上升</a:t>
            </a:r>
            <a:r>
              <a:rPr lang="en-US" altLang="zh-CN" dirty="0"/>
              <a:t>——</a:t>
            </a:r>
            <a:r>
              <a:rPr lang="zh-CN" altLang="en-US" dirty="0"/>
              <a:t>货币流通速度保持不变，</a:t>
            </a:r>
            <a:r>
              <a:rPr lang="en-US" altLang="zh-CN" dirty="0"/>
              <a:t>M2/GDP</a:t>
            </a:r>
            <a:r>
              <a:rPr lang="zh-CN" altLang="en-US" dirty="0"/>
              <a:t>难以上升</a:t>
            </a:r>
            <a:endParaRPr lang="en-US" altLang="zh-CN" dirty="0"/>
          </a:p>
          <a:p>
            <a:pPr lvl="1"/>
            <a:r>
              <a:rPr lang="zh-CN" altLang="en-US" dirty="0"/>
              <a:t>如果相当部分的经济主体将手中的名义货币储蓄了起来（没有马上花掉），以货币形式存在的储蓄总量相对</a:t>
            </a:r>
            <a:r>
              <a:rPr lang="en-US" altLang="zh-CN" dirty="0"/>
              <a:t>GDP</a:t>
            </a:r>
            <a:r>
              <a:rPr lang="zh-CN" altLang="en-US" dirty="0"/>
              <a:t>的上升，就带来了货币流通速度的下降，以及</a:t>
            </a:r>
            <a:r>
              <a:rPr lang="en-US" altLang="zh-CN" dirty="0"/>
              <a:t> M2/GDP</a:t>
            </a:r>
            <a:r>
              <a:rPr lang="zh-CN" altLang="en-US" dirty="0"/>
              <a:t>的上升</a:t>
            </a:r>
            <a:endParaRPr lang="en-US" altLang="zh-CN" dirty="0"/>
          </a:p>
          <a:p>
            <a:r>
              <a:rPr lang="zh-CN" altLang="en-US" dirty="0"/>
              <a:t>中国</a:t>
            </a:r>
            <a:r>
              <a:rPr lang="en-US" altLang="zh-CN" dirty="0"/>
              <a:t>M2/GDP</a:t>
            </a:r>
            <a:r>
              <a:rPr lang="zh-CN" altLang="en-US" dirty="0"/>
              <a:t>不是人民银行能够自由控制的</a:t>
            </a:r>
            <a:r>
              <a:rPr lang="en-US" altLang="zh-CN" dirty="0"/>
              <a:t>——</a:t>
            </a:r>
            <a:r>
              <a:rPr lang="zh-CN" altLang="en-US" dirty="0"/>
              <a:t>中国储蓄率高，储蓄的投资范围有限（只能大量投资于银行存款），带来了中国</a:t>
            </a:r>
            <a:r>
              <a:rPr lang="en-US" altLang="zh-CN" dirty="0"/>
              <a:t>M2/GDP</a:t>
            </a:r>
            <a:r>
              <a:rPr lang="zh-CN" altLang="en-US" dirty="0"/>
              <a:t>的上升</a:t>
            </a:r>
            <a:endParaRPr lang="en-US" altLang="zh-CN" dirty="0"/>
          </a:p>
          <a:p>
            <a:r>
              <a:rPr lang="zh-CN" altLang="en-US" dirty="0"/>
              <a:t>中国的高储蓄率与货币政策无关，但对货币政策带来了影响</a:t>
            </a:r>
          </a:p>
        </p:txBody>
      </p:sp>
      <p:sp>
        <p:nvSpPr>
          <p:cNvPr id="4" name="灯片编号占位符 3">
            <a:extLst>
              <a:ext uri="{FF2B5EF4-FFF2-40B4-BE49-F238E27FC236}">
                <a16:creationId xmlns:a16="http://schemas.microsoft.com/office/drawing/2014/main" id="{3B597F5D-ED45-4636-BF52-1F915CD46103}"/>
              </a:ext>
            </a:extLst>
          </p:cNvPr>
          <p:cNvSpPr>
            <a:spLocks noGrp="1"/>
          </p:cNvSpPr>
          <p:nvPr>
            <p:ph type="sldNum" sz="quarter" idx="12"/>
          </p:nvPr>
        </p:nvSpPr>
        <p:spPr/>
        <p:txBody>
          <a:bodyPr/>
          <a:lstStyle/>
          <a:p>
            <a:pPr>
              <a:defRPr/>
            </a:pPr>
            <a:fld id="{DF4C29A2-310B-4614-9E82-82EDFD340A49}" type="slidenum">
              <a:rPr lang="zh-CN" altLang="en-US" smtClean="0"/>
              <a:pPr>
                <a:defRPr/>
              </a:pPr>
              <a:t>23</a:t>
            </a:fld>
            <a:endParaRPr lang="zh-CN" altLang="en-US"/>
          </a:p>
        </p:txBody>
      </p:sp>
    </p:spTree>
    <p:extLst>
      <p:ext uri="{BB962C8B-B14F-4D97-AF65-F5344CB8AC3E}">
        <p14:creationId xmlns:p14="http://schemas.microsoft.com/office/powerpoint/2010/main" val="11846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深入货币发行过程来理解货币</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国际货币体系的现在与未来</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24</a:t>
            </a:fld>
            <a:endParaRPr lang="zh-CN" altLang="en-US"/>
          </a:p>
        </p:txBody>
      </p:sp>
      <p:sp>
        <p:nvSpPr>
          <p:cNvPr id="8" name="矩形 7"/>
          <p:cNvSpPr/>
          <p:nvPr/>
        </p:nvSpPr>
        <p:spPr>
          <a:xfrm>
            <a:off x="1643042" y="2559190"/>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60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国际货币体系现状</a:t>
            </a:r>
          </a:p>
        </p:txBody>
      </p:sp>
      <p:sp>
        <p:nvSpPr>
          <p:cNvPr id="3" name="内容占位符 2"/>
          <p:cNvSpPr>
            <a:spLocks noGrp="1"/>
          </p:cNvSpPr>
          <p:nvPr>
            <p:ph idx="1"/>
          </p:nvPr>
        </p:nvSpPr>
        <p:spPr>
          <a:xfrm>
            <a:off x="928662" y="1268760"/>
            <a:ext cx="7786687" cy="4714875"/>
          </a:xfrm>
        </p:spPr>
        <p:txBody>
          <a:bodyPr/>
          <a:lstStyle/>
          <a:p>
            <a:r>
              <a:rPr lang="zh-CN" altLang="en-US" dirty="0"/>
              <a:t>国际货币体系（</a:t>
            </a:r>
            <a:r>
              <a:rPr lang="en-US" altLang="zh-CN" dirty="0"/>
              <a:t>International Monetary System</a:t>
            </a:r>
            <a:r>
              <a:rPr lang="zh-CN" altLang="en-US" dirty="0"/>
              <a:t>）：与国际支付相关的一系列规则与制度</a:t>
            </a:r>
          </a:p>
          <a:p>
            <a:r>
              <a:rPr lang="zh-CN" altLang="en-US" dirty="0"/>
              <a:t>国际货币体系历史沿革</a:t>
            </a:r>
            <a:endParaRPr lang="en-US" altLang="zh-CN" dirty="0"/>
          </a:p>
          <a:p>
            <a:pPr lvl="1"/>
            <a:r>
              <a:rPr lang="zh-CN" altLang="en-US" dirty="0"/>
              <a:t>金本位（</a:t>
            </a:r>
            <a:r>
              <a:rPr lang="en-US" altLang="zh-CN" dirty="0"/>
              <a:t>Gold Standard</a:t>
            </a:r>
            <a:r>
              <a:rPr lang="zh-CN" altLang="en-US" dirty="0"/>
              <a:t>，二战前）：货币与黄金直接挂钩</a:t>
            </a:r>
            <a:endParaRPr lang="en-US" altLang="zh-CN" dirty="0"/>
          </a:p>
          <a:p>
            <a:pPr lvl="1"/>
            <a:r>
              <a:rPr lang="zh-CN" altLang="en-US" dirty="0"/>
              <a:t>布雷顿森林体系（</a:t>
            </a:r>
            <a:r>
              <a:rPr lang="en-US" altLang="zh-CN" dirty="0" err="1"/>
              <a:t>Bretton</a:t>
            </a:r>
            <a:r>
              <a:rPr lang="en-US" altLang="zh-CN" dirty="0"/>
              <a:t> Woods</a:t>
            </a:r>
            <a:r>
              <a:rPr lang="zh-CN" altLang="en-US" dirty="0"/>
              <a:t>，二战后到</a:t>
            </a:r>
            <a:r>
              <a:rPr lang="en-US" altLang="zh-CN" dirty="0"/>
              <a:t>1971</a:t>
            </a:r>
            <a:r>
              <a:rPr lang="zh-CN" altLang="en-US" dirty="0"/>
              <a:t>年</a:t>
            </a:r>
            <a:r>
              <a:rPr lang="en-US" altLang="zh-CN" dirty="0"/>
              <a:t>8</a:t>
            </a:r>
            <a:r>
              <a:rPr lang="zh-CN" altLang="en-US" dirty="0"/>
              <a:t>月</a:t>
            </a:r>
            <a:r>
              <a:rPr lang="en-US" altLang="zh-CN" dirty="0"/>
              <a:t>15</a:t>
            </a:r>
            <a:r>
              <a:rPr lang="zh-CN" altLang="en-US" dirty="0"/>
              <a:t>日）：美元与黄金挂钩，其他货币与美元挂钩（从而间接与黄金挂钩）</a:t>
            </a:r>
            <a:endParaRPr lang="en-US" altLang="zh-CN" dirty="0"/>
          </a:p>
          <a:p>
            <a:pPr lvl="1"/>
            <a:r>
              <a:rPr lang="zh-CN" altLang="en-US" dirty="0"/>
              <a:t>牙买加体系（</a:t>
            </a:r>
            <a:r>
              <a:rPr lang="en-US" altLang="zh-CN" dirty="0"/>
              <a:t>1971</a:t>
            </a:r>
            <a:r>
              <a:rPr lang="zh-CN" altLang="en-US" dirty="0"/>
              <a:t>年至今）：货币完全与黄金脱钩，法定货币体系建立</a:t>
            </a:r>
          </a:p>
          <a:p>
            <a:r>
              <a:rPr lang="zh-CN" altLang="en-US" dirty="0"/>
              <a:t>当前国际货币体系的基本特点</a:t>
            </a:r>
          </a:p>
          <a:p>
            <a:pPr lvl="1"/>
            <a:r>
              <a:rPr lang="zh-CN" altLang="en-US" dirty="0"/>
              <a:t>法定货币（</a:t>
            </a:r>
            <a:r>
              <a:rPr lang="en-US" altLang="zh-CN" dirty="0"/>
              <a:t>fiat money</a:t>
            </a:r>
            <a:r>
              <a:rPr lang="zh-CN" altLang="en-US" dirty="0"/>
              <a:t>）体系，币值稳定建立在央行信誉（人们的信心）之上</a:t>
            </a:r>
          </a:p>
          <a:p>
            <a:pPr lvl="1"/>
            <a:r>
              <a:rPr lang="zh-CN" altLang="en-US" dirty="0"/>
              <a:t>汇率安排多样化，浮动汇率与固定汇率并存</a:t>
            </a:r>
          </a:p>
          <a:p>
            <a:pPr lvl="1"/>
            <a:r>
              <a:rPr lang="zh-CN" altLang="en-US" dirty="0"/>
              <a:t>美元居于中心地位</a:t>
            </a:r>
          </a:p>
          <a:p>
            <a:r>
              <a:rPr lang="zh-CN" altLang="en-US" dirty="0"/>
              <a:t>当前国际货币体系存在的主要问题</a:t>
            </a:r>
          </a:p>
          <a:p>
            <a:pPr lvl="1"/>
            <a:r>
              <a:rPr lang="zh-CN" altLang="en-US" dirty="0"/>
              <a:t>体系具有内生不稳定性</a:t>
            </a:r>
          </a:p>
          <a:p>
            <a:pPr lvl="1"/>
            <a:r>
              <a:rPr lang="zh-CN" altLang="en-US" dirty="0"/>
              <a:t>美元所处的中心地位带来了不平等</a:t>
            </a:r>
          </a:p>
          <a:p>
            <a:pPr lvl="1"/>
            <a:r>
              <a:rPr lang="zh-CN" altLang="en-US" dirty="0"/>
              <a:t>非对称的外部不平衡调整压力以及随之而来的全球失衡</a:t>
            </a:r>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美元仍然是最主要的国际储备货币，居于国际货币体系的中央</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26</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BDEDC417-EF5E-4493-AAE3-765DA673297F}"/>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81581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当前国际货币体系存在三个主要问题</a:t>
            </a:r>
          </a:p>
        </p:txBody>
      </p:sp>
      <p:sp>
        <p:nvSpPr>
          <p:cNvPr id="7" name="内容占位符 6"/>
          <p:cNvSpPr>
            <a:spLocks noGrp="1"/>
          </p:cNvSpPr>
          <p:nvPr>
            <p:ph idx="1"/>
          </p:nvPr>
        </p:nvSpPr>
        <p:spPr/>
        <p:txBody>
          <a:bodyPr/>
          <a:lstStyle/>
          <a:p>
            <a:r>
              <a:rPr lang="zh-CN" altLang="en-US" dirty="0"/>
              <a:t>体系具有</a:t>
            </a:r>
            <a:r>
              <a:rPr lang="zh-CN" altLang="en-US" b="1" dirty="0"/>
              <a:t>内生不稳定性</a:t>
            </a:r>
          </a:p>
          <a:p>
            <a:pPr lvl="1"/>
            <a:r>
              <a:rPr lang="zh-CN" altLang="en-US" dirty="0"/>
              <a:t>特里芬难题：国际储备货币发行国，为满足世界对货币的需求，会出现持续的国际收支逆差，而这逆差反过来又会动摇人们对储备货币的信心，最终有可能导致国际货币体系的崩溃</a:t>
            </a:r>
          </a:p>
          <a:p>
            <a:r>
              <a:rPr lang="zh-CN" altLang="en-US" dirty="0"/>
              <a:t>美元所处的中心地位带来了</a:t>
            </a:r>
            <a:r>
              <a:rPr lang="zh-CN" altLang="en-US" b="1" dirty="0"/>
              <a:t>不平等</a:t>
            </a:r>
          </a:p>
          <a:p>
            <a:pPr lvl="1"/>
            <a:r>
              <a:rPr lang="zh-CN" altLang="en-US" dirty="0"/>
              <a:t>美国获取“过度特权”</a:t>
            </a:r>
          </a:p>
          <a:p>
            <a:pPr lvl="1"/>
            <a:r>
              <a:rPr lang="zh-CN" altLang="en-US" dirty="0"/>
              <a:t>美元“绑架”世界</a:t>
            </a:r>
          </a:p>
          <a:p>
            <a:r>
              <a:rPr lang="zh-CN" altLang="en-US" dirty="0"/>
              <a:t>非对称的外部不平衡调整压力，以及随之而来的</a:t>
            </a:r>
            <a:r>
              <a:rPr lang="zh-CN" altLang="en-US" b="1" dirty="0"/>
              <a:t>国际不平衡</a:t>
            </a:r>
          </a:p>
          <a:p>
            <a:pPr lvl="1"/>
            <a:r>
              <a:rPr lang="zh-CN" altLang="en-US" dirty="0"/>
              <a:t>外部不平衡所施加的调整压力只出现于国际收支逆差国（美国除外）；对美国与顺差国而言，缺乏自动的机制调整其外部不平衡</a:t>
            </a:r>
          </a:p>
          <a:p>
            <a:pPr lvl="1"/>
            <a:r>
              <a:rPr lang="zh-CN" altLang="en-US" dirty="0"/>
              <a:t>重要结果：全球失衡（美国持续逆差，亚洲与石油输出经济体持续顺差）</a:t>
            </a:r>
          </a:p>
        </p:txBody>
      </p:sp>
      <p:sp>
        <p:nvSpPr>
          <p:cNvPr id="5" name="灯片编号占位符 4"/>
          <p:cNvSpPr>
            <a:spLocks noGrp="1"/>
          </p:cNvSpPr>
          <p:nvPr>
            <p:ph type="sldNum" sz="quarter" idx="12"/>
          </p:nvPr>
        </p:nvSpPr>
        <p:spPr/>
        <p:txBody>
          <a:bodyPr/>
          <a:lstStyle/>
          <a:p>
            <a:pPr>
              <a:defRPr/>
            </a:pPr>
            <a:fld id="{D7382278-D615-4089-87A1-FA7D66E2B489}" type="slidenum">
              <a:rPr lang="zh-CN" altLang="en-US" smtClean="0"/>
              <a:pPr>
                <a:defRPr/>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0" dirty="0">
                <a:latin typeface="黑体" pitchFamily="49" charset="-122"/>
                <a:ea typeface="黑体" pitchFamily="49" charset="-122"/>
              </a:rPr>
              <a:t>当前国际货币体系具有内生不稳定性</a:t>
            </a:r>
          </a:p>
        </p:txBody>
      </p:sp>
      <p:sp>
        <p:nvSpPr>
          <p:cNvPr id="6" name="文本占位符 5"/>
          <p:cNvSpPr>
            <a:spLocks noGrp="1"/>
          </p:cNvSpPr>
          <p:nvPr>
            <p:ph type="body" idx="1"/>
          </p:nvPr>
        </p:nvSpPr>
        <p:spPr/>
        <p:txBody>
          <a:bodyPr/>
          <a:lstStyle/>
          <a:p>
            <a:r>
              <a:rPr lang="zh-CN" altLang="en-US" dirty="0">
                <a:solidFill>
                  <a:srgbClr val="990033"/>
                </a:solidFill>
              </a:rPr>
              <a:t>美元与黄金脱钩后，美国经常账户逆差大幅扩张</a:t>
            </a:r>
          </a:p>
        </p:txBody>
      </p:sp>
      <p:sp>
        <p:nvSpPr>
          <p:cNvPr id="9" name="内容占位符 8"/>
          <p:cNvSpPr>
            <a:spLocks noGrp="1"/>
          </p:cNvSpPr>
          <p:nvPr>
            <p:ph sz="quarter" idx="4"/>
          </p:nvPr>
        </p:nvSpPr>
        <p:spPr/>
        <p:txBody>
          <a:bodyPr/>
          <a:lstStyle/>
          <a:p>
            <a:r>
              <a:rPr lang="zh-CN" altLang="en-US" b="1" dirty="0"/>
              <a:t>特里芬难题</a:t>
            </a:r>
            <a:r>
              <a:rPr lang="zh-CN" altLang="en-US" dirty="0"/>
              <a:t>（</a:t>
            </a:r>
            <a:r>
              <a:rPr lang="en-US" altLang="zh-CN" dirty="0" err="1"/>
              <a:t>Triffin</a:t>
            </a:r>
            <a:r>
              <a:rPr lang="en-US" altLang="zh-CN" dirty="0"/>
              <a:t> Dilemma, 1960)</a:t>
            </a:r>
          </a:p>
          <a:p>
            <a:pPr lvl="1"/>
            <a:r>
              <a:rPr lang="zh-CN" altLang="en-US" dirty="0"/>
              <a:t>美国为满足国际社会对国际流动性的需要，需要有国际收支逆差</a:t>
            </a:r>
          </a:p>
          <a:p>
            <a:pPr lvl="1"/>
            <a:r>
              <a:rPr lang="zh-CN" altLang="en-US" dirty="0"/>
              <a:t>而持续的逆差会危及人们对美元的信心，动摇美元的地位</a:t>
            </a:r>
          </a:p>
          <a:p>
            <a:r>
              <a:rPr lang="zh-CN" altLang="en-US" dirty="0"/>
              <a:t>只要以主权货币作为主要国际清偿手段，就会碰到特里芬难题以及随之而来的不稳定性</a:t>
            </a:r>
          </a:p>
          <a:p>
            <a:r>
              <a:rPr lang="zh-CN" altLang="en-US" dirty="0"/>
              <a:t>解决方案：发行超主权的国际货币</a:t>
            </a:r>
          </a:p>
          <a:p>
            <a:endParaRPr lang="zh-CN" altLang="en-US" dirty="0"/>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28</a:t>
            </a:fld>
            <a:endParaRPr lang="zh-CN" altLang="en-US"/>
          </a:p>
        </p:txBody>
      </p:sp>
      <p:sp>
        <p:nvSpPr>
          <p:cNvPr id="11"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94C54B8B-CA8B-4559-A4AE-1A4D8315DAE3}"/>
              </a:ext>
            </a:extLst>
          </p:cNvPr>
          <p:cNvPicPr>
            <a:picLocks noChangeAspect="1"/>
          </p:cNvPicPr>
          <p:nvPr/>
        </p:nvPicPr>
        <p:blipFill>
          <a:blip r:embed="rId2"/>
          <a:stretch>
            <a:fillRect/>
          </a:stretch>
        </p:blipFill>
        <p:spPr>
          <a:xfrm>
            <a:off x="558621" y="2475880"/>
            <a:ext cx="4208765" cy="2880000"/>
          </a:xfrm>
          <a:prstGeom prst="rect">
            <a:avLst/>
          </a:prstGeom>
        </p:spPr>
      </p:pic>
    </p:spTree>
    <p:extLst>
      <p:ext uri="{BB962C8B-B14F-4D97-AF65-F5344CB8AC3E}">
        <p14:creationId xmlns:p14="http://schemas.microsoft.com/office/powerpoint/2010/main" val="1415470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黑体" pitchFamily="2" charset="-122"/>
                <a:ea typeface="黑体" pitchFamily="2" charset="-122"/>
              </a:rPr>
              <a:t>美元的中心地位带来了不平等</a:t>
            </a:r>
            <a:endParaRPr lang="zh-CN" altLang="en-US" dirty="0"/>
          </a:p>
        </p:txBody>
      </p:sp>
      <p:sp>
        <p:nvSpPr>
          <p:cNvPr id="7" name="内容占位符 6"/>
          <p:cNvSpPr>
            <a:spLocks noGrp="1"/>
          </p:cNvSpPr>
          <p:nvPr>
            <p:ph idx="1"/>
          </p:nvPr>
        </p:nvSpPr>
        <p:spPr/>
        <p:txBody>
          <a:bodyPr/>
          <a:lstStyle/>
          <a:p>
            <a:r>
              <a:rPr lang="zh-CN" altLang="en-US" dirty="0"/>
              <a:t>美国具有“过度特权”（</a:t>
            </a:r>
            <a:r>
              <a:rPr lang="en-US" altLang="zh-CN" dirty="0"/>
              <a:t>Exorbitant privilege</a:t>
            </a:r>
            <a:r>
              <a:rPr lang="zh-CN" altLang="en-US" dirty="0"/>
              <a:t>，戴高乐、德斯坦，</a:t>
            </a:r>
            <a:r>
              <a:rPr lang="en-US" altLang="zh-CN" dirty="0"/>
              <a:t>1960</a:t>
            </a:r>
            <a:r>
              <a:rPr lang="zh-CN" altLang="en-US" dirty="0"/>
              <a:t>年代）</a:t>
            </a:r>
            <a:r>
              <a:rPr lang="en-US" altLang="zh-CN" dirty="0"/>
              <a:t>——</a:t>
            </a:r>
            <a:r>
              <a:rPr lang="zh-CN" altLang="en-US" dirty="0"/>
              <a:t>美元作为国际储备货币所获得的特权</a:t>
            </a:r>
          </a:p>
          <a:p>
            <a:pPr lvl="1"/>
            <a:r>
              <a:rPr lang="zh-CN" altLang="en-US" dirty="0"/>
              <a:t>美国用自己的货币支付进口，不会发生国际收支危机。因此美国是唯一一个不会面临外部调整压力的贸易逆差国</a:t>
            </a:r>
          </a:p>
          <a:p>
            <a:pPr lvl="1"/>
            <a:r>
              <a:rPr lang="zh-CN" altLang="en-US" dirty="0"/>
              <a:t>美国可以用本币在国际市场上成本低廉的借债</a:t>
            </a:r>
          </a:p>
          <a:p>
            <a:pPr lvl="1"/>
            <a:r>
              <a:rPr lang="zh-CN" altLang="en-US" dirty="0"/>
              <a:t>美国的外债主要以美元形式存在，美元的贬值会缩减美国的外债水平</a:t>
            </a:r>
          </a:p>
          <a:p>
            <a:pPr lvl="1"/>
            <a:r>
              <a:rPr lang="zh-CN" altLang="en-US" dirty="0"/>
              <a:t>粗略估计，这些“特权”在几年内就可为美国带来超过万亿美元的收益</a:t>
            </a:r>
          </a:p>
          <a:p>
            <a:r>
              <a:rPr lang="zh-CN" altLang="en-US" dirty="0"/>
              <a:t>美元绑架世界</a:t>
            </a:r>
          </a:p>
          <a:p>
            <a:pPr lvl="1"/>
            <a:r>
              <a:rPr lang="zh-CN" altLang="en-US" dirty="0"/>
              <a:t>全世界大部分国际储备资产以美元形式存在，其资产价值很大程度上受到美国政策的影响</a:t>
            </a:r>
          </a:p>
          <a:p>
            <a:pPr lvl="1"/>
            <a:r>
              <a:rPr lang="zh-CN" altLang="en-US" dirty="0"/>
              <a:t>但其他国家难以约束美国政策，因为任何“用脚投票”的行为都会损害美元资产的价值，从而损害这些国家自身的利益</a:t>
            </a:r>
          </a:p>
          <a:p>
            <a:r>
              <a:rPr lang="zh-CN" altLang="en-US" dirty="0"/>
              <a:t>解决方案：发行超主权国际货币，在国际间平等分配国际货币发行所带来的收益</a:t>
            </a:r>
          </a:p>
          <a:p>
            <a:endParaRPr lang="zh-CN" altLang="en-US" dirty="0"/>
          </a:p>
        </p:txBody>
      </p:sp>
      <p:sp>
        <p:nvSpPr>
          <p:cNvPr id="5" name="灯片编号占位符 4"/>
          <p:cNvSpPr>
            <a:spLocks noGrp="1"/>
          </p:cNvSpPr>
          <p:nvPr>
            <p:ph type="sldNum" sz="quarter" idx="12"/>
          </p:nvPr>
        </p:nvSpPr>
        <p:spPr/>
        <p:txBody>
          <a:bodyPr/>
          <a:lstStyle/>
          <a:p>
            <a:pPr>
              <a:defRPr/>
            </a:pPr>
            <a:fld id="{D7382278-D615-4089-87A1-FA7D66E2B489}" type="slidenum">
              <a:rPr lang="zh-CN" altLang="en-US" smtClean="0"/>
              <a:pPr>
                <a:defRPr/>
              </a:pPr>
              <a:t>29</a:t>
            </a:fld>
            <a:endParaRPr lang="zh-CN" altLang="en-US"/>
          </a:p>
        </p:txBody>
      </p:sp>
    </p:spTree>
    <p:extLst>
      <p:ext uri="{BB962C8B-B14F-4D97-AF65-F5344CB8AC3E}">
        <p14:creationId xmlns:p14="http://schemas.microsoft.com/office/powerpoint/2010/main" val="24950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357C9-1DF5-479F-AC5E-A65E7CFEF049}"/>
              </a:ext>
            </a:extLst>
          </p:cNvPr>
          <p:cNvSpPr>
            <a:spLocks noGrp="1"/>
          </p:cNvSpPr>
          <p:nvPr>
            <p:ph type="title"/>
          </p:nvPr>
        </p:nvSpPr>
        <p:spPr/>
        <p:txBody>
          <a:bodyPr/>
          <a:lstStyle/>
          <a:p>
            <a:r>
              <a:rPr lang="zh-CN" altLang="en-US" b="1" dirty="0"/>
              <a:t>货币是银行的负债</a:t>
            </a:r>
            <a:r>
              <a:rPr lang="en-US" altLang="zh-CN" dirty="0"/>
              <a:t/>
            </a:r>
            <a:br>
              <a:rPr lang="en-US" altLang="zh-CN" dirty="0"/>
            </a:br>
            <a:r>
              <a:rPr lang="en-US" altLang="zh-CN" dirty="0"/>
              <a:t>——</a:t>
            </a:r>
            <a:r>
              <a:rPr lang="zh-CN" altLang="en-US" dirty="0"/>
              <a:t>“法定货币”体系下货币的“形而下”定义</a:t>
            </a:r>
          </a:p>
        </p:txBody>
      </p:sp>
      <p:sp>
        <p:nvSpPr>
          <p:cNvPr id="3" name="内容占位符 2">
            <a:extLst>
              <a:ext uri="{FF2B5EF4-FFF2-40B4-BE49-F238E27FC236}">
                <a16:creationId xmlns:a16="http://schemas.microsoft.com/office/drawing/2014/main" id="{C7920BBF-05BE-4BEA-ABC8-E69B6C7305F9}"/>
              </a:ext>
            </a:extLst>
          </p:cNvPr>
          <p:cNvSpPr>
            <a:spLocks noGrp="1"/>
          </p:cNvSpPr>
          <p:nvPr>
            <p:ph idx="1"/>
          </p:nvPr>
        </p:nvSpPr>
        <p:spPr/>
        <p:txBody>
          <a:bodyPr/>
          <a:lstStyle/>
          <a:p>
            <a:r>
              <a:rPr lang="zh-CN" altLang="en-US" dirty="0"/>
              <a:t>法定货币（</a:t>
            </a:r>
            <a:r>
              <a:rPr lang="en-US" altLang="zh-CN" dirty="0"/>
              <a:t>Fiat Money</a:t>
            </a:r>
            <a:r>
              <a:rPr lang="zh-CN" altLang="en-US" dirty="0"/>
              <a:t>）</a:t>
            </a:r>
            <a:endParaRPr lang="en-US" altLang="zh-CN" dirty="0"/>
          </a:p>
          <a:p>
            <a:pPr lvl="1"/>
            <a:r>
              <a:rPr lang="zh-CN" altLang="en-US" dirty="0"/>
              <a:t>法定货币是不代表实物，发行者也没有将其兑换为实物的义务，而只依靠政府法令而成为合法通货的货币</a:t>
            </a:r>
            <a:endParaRPr lang="en-US" altLang="zh-CN" dirty="0"/>
          </a:p>
          <a:p>
            <a:pPr lvl="1"/>
            <a:r>
              <a:rPr lang="zh-CN" altLang="en-US" dirty="0"/>
              <a:t>法定货币实际上是法律规定的可以流通的价值符号</a:t>
            </a:r>
            <a:endParaRPr lang="en-US" altLang="zh-CN" dirty="0"/>
          </a:p>
          <a:p>
            <a:pPr lvl="1"/>
            <a:r>
              <a:rPr lang="zh-CN" altLang="en-US" dirty="0"/>
              <a:t>法定货币本身并无内在价值（</a:t>
            </a:r>
            <a:r>
              <a:rPr lang="en-US" altLang="zh-CN" dirty="0"/>
              <a:t>Intrinsic value</a:t>
            </a:r>
            <a:r>
              <a:rPr lang="zh-CN" altLang="en-US" dirty="0"/>
              <a:t>），可被近乎无成本地创造出来</a:t>
            </a:r>
            <a:endParaRPr lang="en-US" altLang="zh-CN" dirty="0"/>
          </a:p>
          <a:p>
            <a:r>
              <a:rPr lang="zh-CN" altLang="en-US" dirty="0"/>
              <a:t>法定货币的两个层次</a:t>
            </a:r>
            <a:endParaRPr lang="en-US" altLang="zh-CN" dirty="0"/>
          </a:p>
          <a:p>
            <a:pPr lvl="1"/>
            <a:r>
              <a:rPr lang="zh-CN" altLang="en-US" dirty="0"/>
              <a:t>基础货币（</a:t>
            </a:r>
            <a:r>
              <a:rPr lang="en-US" altLang="zh-CN" dirty="0"/>
              <a:t>Base Money</a:t>
            </a:r>
            <a:r>
              <a:rPr lang="zh-CN" altLang="en-US" dirty="0"/>
              <a:t>）：中央银行发行的债务凭证</a:t>
            </a:r>
            <a:endParaRPr lang="en-US" altLang="zh-CN" dirty="0"/>
          </a:p>
          <a:p>
            <a:pPr lvl="2"/>
            <a:r>
              <a:rPr lang="zh-CN" altLang="en-US" dirty="0"/>
              <a:t>表现为商业银行存在中央银行的“存款准备金”和流通中的“现金”</a:t>
            </a:r>
            <a:endParaRPr lang="en-US" altLang="zh-CN" dirty="0"/>
          </a:p>
          <a:p>
            <a:pPr lvl="2"/>
            <a:r>
              <a:rPr lang="zh-CN" altLang="en-US" dirty="0"/>
              <a:t>基础货币的变化会使实体经济中货币总供应总量成倍变化，因而又被叫做“高能货币”</a:t>
            </a:r>
            <a:r>
              <a:rPr lang="en-US" altLang="zh-CN" dirty="0"/>
              <a:t> </a:t>
            </a:r>
            <a:r>
              <a:rPr lang="zh-CN" altLang="en-US" dirty="0"/>
              <a:t>（</a:t>
            </a:r>
            <a:r>
              <a:rPr lang="en-US" altLang="zh-CN" dirty="0"/>
              <a:t>High-powered Money</a:t>
            </a:r>
            <a:r>
              <a:rPr lang="zh-CN" altLang="en-US" dirty="0"/>
              <a:t>）</a:t>
            </a:r>
            <a:endParaRPr lang="en-US" altLang="zh-CN" dirty="0"/>
          </a:p>
          <a:p>
            <a:pPr lvl="2"/>
            <a:r>
              <a:rPr lang="zh-CN" altLang="en-US" dirty="0"/>
              <a:t>在人民银行资产负债表中叫做“储备货币”（</a:t>
            </a:r>
            <a:r>
              <a:rPr lang="en-US" altLang="zh-CN" dirty="0"/>
              <a:t>Reserve Money</a:t>
            </a:r>
            <a:r>
              <a:rPr lang="zh-CN" altLang="en-US" dirty="0"/>
              <a:t>）</a:t>
            </a:r>
            <a:endParaRPr lang="en-US" altLang="zh-CN" dirty="0"/>
          </a:p>
          <a:p>
            <a:pPr lvl="1"/>
            <a:r>
              <a:rPr lang="zh-CN" altLang="en-US" dirty="0"/>
              <a:t>货币供应总量（</a:t>
            </a:r>
            <a:r>
              <a:rPr lang="en-US" altLang="zh-CN" dirty="0"/>
              <a:t>Money </a:t>
            </a:r>
            <a:r>
              <a:rPr lang="en-US" altLang="zh-CN" dirty="0" smtClean="0"/>
              <a:t>Supply</a:t>
            </a:r>
            <a:r>
              <a:rPr lang="zh-CN" altLang="en-US" dirty="0"/>
              <a:t>）：商业银行发行的债务凭证</a:t>
            </a:r>
            <a:endParaRPr lang="en-US" altLang="zh-CN" dirty="0"/>
          </a:p>
          <a:p>
            <a:pPr lvl="2"/>
            <a:r>
              <a:rPr lang="zh-CN" altLang="en-US" dirty="0"/>
              <a:t>主要为实体经济中企业和居民存在商业银行的“存款”</a:t>
            </a:r>
            <a:endParaRPr lang="en-US" altLang="zh-CN" dirty="0"/>
          </a:p>
          <a:p>
            <a:pPr lvl="2"/>
            <a:r>
              <a:rPr lang="zh-CN" altLang="en-US" dirty="0"/>
              <a:t>现金也包含在货币供应总量中</a:t>
            </a:r>
            <a:endParaRPr lang="en-US" altLang="zh-CN" dirty="0"/>
          </a:p>
          <a:p>
            <a:pPr lvl="2"/>
            <a:r>
              <a:rPr lang="zh-CN" altLang="en-US" dirty="0"/>
              <a:t>在中国货币统计口径中叫做“广义货币”</a:t>
            </a:r>
            <a:r>
              <a:rPr lang="en-US" altLang="zh-CN" dirty="0"/>
              <a:t>M2</a:t>
            </a:r>
            <a:endParaRPr lang="zh-CN" altLang="en-US" dirty="0"/>
          </a:p>
        </p:txBody>
      </p:sp>
      <p:sp>
        <p:nvSpPr>
          <p:cNvPr id="4" name="灯片编号占位符 3">
            <a:extLst>
              <a:ext uri="{FF2B5EF4-FFF2-40B4-BE49-F238E27FC236}">
                <a16:creationId xmlns:a16="http://schemas.microsoft.com/office/drawing/2014/main" id="{9059FC90-30C4-4848-8355-5D73B345DA34}"/>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Tree>
    <p:extLst>
      <p:ext uri="{BB962C8B-B14F-4D97-AF65-F5344CB8AC3E}">
        <p14:creationId xmlns:p14="http://schemas.microsoft.com/office/powerpoint/2010/main" val="113525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b="0" dirty="0">
                <a:latin typeface="黑体" pitchFamily="2" charset="-122"/>
                <a:ea typeface="黑体" pitchFamily="2" charset="-122"/>
              </a:rPr>
              <a:t>非对称的调整压力带来了全球失衡</a:t>
            </a:r>
            <a:endParaRPr lang="zh-CN" altLang="en-US" b="0" dirty="0">
              <a:latin typeface="黑体" pitchFamily="49" charset="-122"/>
              <a:ea typeface="黑体" pitchFamily="49" charset="-122"/>
            </a:endParaRPr>
          </a:p>
        </p:txBody>
      </p:sp>
      <p:sp>
        <p:nvSpPr>
          <p:cNvPr id="46083" name="文本占位符 2"/>
          <p:cNvSpPr>
            <a:spLocks noGrp="1"/>
          </p:cNvSpPr>
          <p:nvPr>
            <p:ph type="body" idx="1"/>
          </p:nvPr>
        </p:nvSpPr>
        <p:spPr/>
        <p:txBody>
          <a:bodyPr/>
          <a:lstStyle/>
          <a:p>
            <a:r>
              <a:rPr lang="zh-CN" altLang="en-US" dirty="0">
                <a:solidFill>
                  <a:srgbClr val="990033"/>
                </a:solidFill>
              </a:rPr>
              <a:t>全球失衡程度巨大</a:t>
            </a:r>
            <a:endParaRPr lang="en-US" altLang="zh-CN" dirty="0">
              <a:solidFill>
                <a:srgbClr val="990033"/>
              </a:solidFill>
            </a:endParaRPr>
          </a:p>
        </p:txBody>
      </p:sp>
      <p:sp>
        <p:nvSpPr>
          <p:cNvPr id="15" name="内容占位符 14"/>
          <p:cNvSpPr>
            <a:spLocks noGrp="1"/>
          </p:cNvSpPr>
          <p:nvPr>
            <p:ph sz="quarter" idx="4"/>
          </p:nvPr>
        </p:nvSpPr>
        <p:spPr>
          <a:xfrm>
            <a:off x="4786314" y="2060848"/>
            <a:ext cx="4041775" cy="4104994"/>
          </a:xfrm>
        </p:spPr>
        <p:txBody>
          <a:bodyPr/>
          <a:lstStyle/>
          <a:p>
            <a:r>
              <a:rPr lang="zh-CN" altLang="en-US" dirty="0"/>
              <a:t>非对称调整压力（凯恩斯、</a:t>
            </a:r>
            <a:r>
              <a:rPr lang="en-US" altLang="zh-CN" dirty="0"/>
              <a:t>1940</a:t>
            </a:r>
            <a:r>
              <a:rPr lang="zh-CN" altLang="en-US" dirty="0"/>
              <a:t>年代）</a:t>
            </a:r>
          </a:p>
          <a:p>
            <a:pPr lvl="1"/>
            <a:r>
              <a:rPr lang="zh-CN" altLang="en-US" dirty="0"/>
              <a:t>对贸易顺差国和美国，缺乏自动的机制调整其外部不平衡</a:t>
            </a:r>
          </a:p>
          <a:p>
            <a:pPr lvl="1"/>
            <a:r>
              <a:rPr lang="zh-CN" altLang="en-US" dirty="0"/>
              <a:t>仅逆差国（美国除外）会受到外部不平衡所施加的调整压力</a:t>
            </a:r>
            <a:r>
              <a:rPr lang="en-US" altLang="zh-CN" dirty="0"/>
              <a:t>——</a:t>
            </a:r>
            <a:r>
              <a:rPr lang="zh-CN" altLang="en-US" dirty="0"/>
              <a:t>国际收支危机</a:t>
            </a:r>
          </a:p>
          <a:p>
            <a:r>
              <a:rPr lang="zh-CN" altLang="en-US" dirty="0"/>
              <a:t>导致越来越严重的全球失衡</a:t>
            </a:r>
          </a:p>
          <a:p>
            <a:pPr lvl="1"/>
            <a:r>
              <a:rPr lang="zh-CN" altLang="en-US" dirty="0"/>
              <a:t>美国是主要赤字方，而亚洲和石油输出国是主要盈余方</a:t>
            </a:r>
          </a:p>
          <a:p>
            <a:r>
              <a:rPr lang="zh-CN" altLang="en-US" dirty="0"/>
              <a:t>凯恩斯解决方案：设立“国际清算联盟”，同时向盈余国与赤字国征税，强制调整</a:t>
            </a:r>
          </a:p>
          <a:p>
            <a:endParaRPr lang="zh-CN" altLang="en-US" dirty="0"/>
          </a:p>
        </p:txBody>
      </p:sp>
      <p:sp>
        <p:nvSpPr>
          <p:cNvPr id="7" name="灯片编号占位符 6"/>
          <p:cNvSpPr>
            <a:spLocks noGrp="1"/>
          </p:cNvSpPr>
          <p:nvPr>
            <p:ph type="sldNum" sz="quarter" idx="12"/>
          </p:nvPr>
        </p:nvSpPr>
        <p:spPr/>
        <p:txBody>
          <a:bodyPr/>
          <a:lstStyle/>
          <a:p>
            <a:pPr>
              <a:defRPr/>
            </a:pPr>
            <a:fld id="{62533E07-85E2-4930-8160-E83559AD8B10}" type="slidenum">
              <a:rPr lang="zh-CN" altLang="en-US" smtClean="0"/>
              <a:pPr>
                <a:defRPr/>
              </a:pPr>
              <a:t>30</a:t>
            </a:fld>
            <a:endParaRPr lang="zh-CN" altLang="en-US" dirty="0"/>
          </a:p>
        </p:txBody>
      </p:sp>
      <p:sp>
        <p:nvSpPr>
          <p:cNvPr id="4609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IMF</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CCC4FEF1-6E11-4634-B235-3BD951629A7D}"/>
              </a:ext>
            </a:extLst>
          </p:cNvPr>
          <p:cNvPicPr>
            <a:picLocks noChangeAspect="1"/>
          </p:cNvPicPr>
          <p:nvPr/>
        </p:nvPicPr>
        <p:blipFill>
          <a:blip r:embed="rId2"/>
          <a:stretch>
            <a:fillRect/>
          </a:stretch>
        </p:blipFill>
        <p:spPr>
          <a:xfrm>
            <a:off x="577549" y="2276872"/>
            <a:ext cx="4208765" cy="2880000"/>
          </a:xfrm>
          <a:prstGeom prst="rect">
            <a:avLst/>
          </a:prstGeom>
        </p:spPr>
      </p:pic>
    </p:spTree>
    <p:extLst>
      <p:ext uri="{BB962C8B-B14F-4D97-AF65-F5344CB8AC3E}">
        <p14:creationId xmlns:p14="http://schemas.microsoft.com/office/powerpoint/2010/main" val="15124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国际货币体系可能的发展方向</a:t>
            </a:r>
          </a:p>
        </p:txBody>
      </p:sp>
      <p:sp>
        <p:nvSpPr>
          <p:cNvPr id="6" name="内容占位符 5"/>
          <p:cNvSpPr>
            <a:spLocks noGrp="1"/>
          </p:cNvSpPr>
          <p:nvPr>
            <p:ph idx="1"/>
          </p:nvPr>
        </p:nvSpPr>
        <p:spPr/>
        <p:txBody>
          <a:bodyPr/>
          <a:lstStyle/>
          <a:p>
            <a:endParaRPr lang="en-US" altLang="zh-CN" dirty="0"/>
          </a:p>
          <a:p>
            <a:r>
              <a:rPr lang="zh-CN" altLang="en-US" dirty="0"/>
              <a:t>除现行制度之外，四种可能的方案</a:t>
            </a:r>
            <a:endParaRPr lang="en-US" altLang="zh-CN" dirty="0"/>
          </a:p>
          <a:p>
            <a:pPr lvl="1"/>
            <a:r>
              <a:rPr lang="zh-CN" altLang="en-US" dirty="0"/>
              <a:t>重回金本位？</a:t>
            </a:r>
            <a:endParaRPr lang="en-US" altLang="zh-CN" dirty="0"/>
          </a:p>
          <a:p>
            <a:pPr lvl="1"/>
            <a:r>
              <a:rPr lang="en-US" altLang="zh-CN" dirty="0"/>
              <a:t>IMF</a:t>
            </a:r>
            <a:r>
              <a:rPr lang="zh-CN" altLang="en-US" dirty="0"/>
              <a:t>特别提款权（</a:t>
            </a:r>
            <a:r>
              <a:rPr lang="en-US" altLang="zh-CN" dirty="0"/>
              <a:t>SDR</a:t>
            </a:r>
            <a:r>
              <a:rPr lang="zh-CN" altLang="en-US" dirty="0"/>
              <a:t>）？</a:t>
            </a:r>
            <a:endParaRPr lang="en-US" altLang="zh-CN" dirty="0"/>
          </a:p>
          <a:p>
            <a:pPr lvl="1"/>
            <a:r>
              <a:rPr lang="zh-CN" altLang="en-US" dirty="0"/>
              <a:t>发行超主权的国际货币？</a:t>
            </a:r>
            <a:endParaRPr lang="en-US" altLang="zh-CN" dirty="0"/>
          </a:p>
          <a:p>
            <a:pPr lvl="1"/>
            <a:r>
              <a:rPr lang="zh-CN" altLang="en-US" dirty="0"/>
              <a:t>多种主权货币（美元、欧元、日元、人民币）共同居于中心地位？</a:t>
            </a:r>
            <a:endParaRPr lang="en-US" altLang="zh-CN" dirty="0"/>
          </a:p>
          <a:p>
            <a:pPr lvl="1"/>
            <a:r>
              <a:rPr lang="zh-CN" altLang="en-US" dirty="0"/>
              <a:t>基于区块链技术的数字货币？</a:t>
            </a:r>
            <a:endParaRPr lang="en-US" altLang="zh-CN" dirty="0"/>
          </a:p>
          <a:p>
            <a:r>
              <a:rPr lang="zh-CN" altLang="en-US" dirty="0"/>
              <a:t>这些备选方案能很快取代（美元居于中心地位的）现状吗？</a:t>
            </a:r>
          </a:p>
          <a:p>
            <a:pPr lvl="1"/>
            <a:r>
              <a:rPr lang="zh-CN" altLang="en-US" dirty="0"/>
              <a:t>不能！在可预见的未来，现行国际货币体系还将继续存在下去，美元的中心地位还将继续保持</a:t>
            </a:r>
          </a:p>
        </p:txBody>
      </p:sp>
      <p:sp>
        <p:nvSpPr>
          <p:cNvPr id="4" name="灯片编号占位符 3"/>
          <p:cNvSpPr>
            <a:spLocks noGrp="1"/>
          </p:cNvSpPr>
          <p:nvPr>
            <p:ph type="sldNum" sz="quarter" idx="12"/>
          </p:nvPr>
        </p:nvSpPr>
        <p:spPr/>
        <p:txBody>
          <a:bodyPr/>
          <a:lstStyle/>
          <a:p>
            <a:pPr>
              <a:defRPr/>
            </a:pPr>
            <a:fld id="{56B8D62A-ECAE-415D-8239-609C53EF165E}" type="slidenum">
              <a:rPr lang="zh-CN" altLang="en-US" smtClean="0"/>
              <a:pPr>
                <a:defRPr/>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重回金本位绝不可能</a:t>
            </a:r>
          </a:p>
        </p:txBody>
      </p:sp>
      <p:sp>
        <p:nvSpPr>
          <p:cNvPr id="3" name="内容占位符 2"/>
          <p:cNvSpPr>
            <a:spLocks noGrp="1"/>
          </p:cNvSpPr>
          <p:nvPr>
            <p:ph sz="half" idx="2"/>
          </p:nvPr>
        </p:nvSpPr>
        <p:spPr>
          <a:xfrm>
            <a:off x="642910" y="1628800"/>
            <a:ext cx="4040188" cy="4537042"/>
          </a:xfrm>
        </p:spPr>
        <p:txBody>
          <a:bodyPr/>
          <a:lstStyle/>
          <a:p>
            <a:r>
              <a:rPr lang="zh-CN" altLang="en-US" dirty="0"/>
              <a:t>黄金供给有限，增长缓慢，不能满足全球经济发展的需要</a:t>
            </a:r>
            <a:endParaRPr lang="en-US" altLang="zh-CN" dirty="0"/>
          </a:p>
          <a:p>
            <a:pPr lvl="1"/>
            <a:r>
              <a:rPr lang="zh-CN" altLang="en-US" dirty="0"/>
              <a:t>地表黄金总量</a:t>
            </a:r>
            <a:r>
              <a:rPr lang="en-US" altLang="zh-CN" dirty="0"/>
              <a:t>19</a:t>
            </a:r>
            <a:r>
              <a:rPr lang="zh-CN" altLang="en-US" dirty="0"/>
              <a:t>万吨，每年增长不足</a:t>
            </a:r>
            <a:r>
              <a:rPr lang="en-US" altLang="zh-CN" dirty="0"/>
              <a:t>2%</a:t>
            </a:r>
          </a:p>
          <a:p>
            <a:pPr lvl="1"/>
            <a:r>
              <a:rPr lang="zh-CN" altLang="en-US" dirty="0"/>
              <a:t>世界经济增长速度快于黄金增长速度，重回金本位将会带来持续的通货紧缩</a:t>
            </a:r>
            <a:endParaRPr lang="en-US" altLang="zh-CN" dirty="0"/>
          </a:p>
          <a:p>
            <a:r>
              <a:rPr lang="zh-CN" altLang="en-US" dirty="0"/>
              <a:t>金本位意味着国家间实行固定汇率制，汇率的调节功能丧失</a:t>
            </a:r>
            <a:endParaRPr lang="en-US" altLang="zh-CN" dirty="0"/>
          </a:p>
          <a:p>
            <a:pPr lvl="1"/>
            <a:r>
              <a:rPr lang="zh-CN" altLang="en-US" dirty="0"/>
              <a:t>大萧条的教训</a:t>
            </a:r>
            <a:endParaRPr lang="en-US" altLang="zh-CN" dirty="0"/>
          </a:p>
          <a:p>
            <a:pPr lvl="1"/>
            <a:r>
              <a:rPr lang="zh-CN" altLang="en-US" dirty="0"/>
              <a:t>欧元区的教训</a:t>
            </a:r>
            <a:endParaRPr lang="en-US" altLang="zh-CN" dirty="0"/>
          </a:p>
          <a:p>
            <a:r>
              <a:rPr lang="zh-CN" altLang="en-US" dirty="0"/>
              <a:t>世界已经不可能重回金本位</a:t>
            </a:r>
          </a:p>
        </p:txBody>
      </p:sp>
      <p:sp>
        <p:nvSpPr>
          <p:cNvPr id="6" name="文本占位符 5"/>
          <p:cNvSpPr>
            <a:spLocks noGrp="1"/>
          </p:cNvSpPr>
          <p:nvPr>
            <p:ph type="body" sz="quarter" idx="3"/>
          </p:nvPr>
        </p:nvSpPr>
        <p:spPr/>
        <p:txBody>
          <a:bodyPr/>
          <a:lstStyle/>
          <a:p>
            <a:r>
              <a:rPr lang="zh-CN" altLang="en-US" dirty="0">
                <a:solidFill>
                  <a:srgbClr val="990033"/>
                </a:solidFill>
              </a:rPr>
              <a:t>黄金存量的增长远远赶不上全球真实</a:t>
            </a:r>
            <a:r>
              <a:rPr lang="en-US" altLang="zh-CN" dirty="0">
                <a:solidFill>
                  <a:srgbClr val="990033"/>
                </a:solidFill>
              </a:rPr>
              <a:t>GDP</a:t>
            </a:r>
            <a:r>
              <a:rPr lang="zh-CN" altLang="en-US" dirty="0">
                <a:solidFill>
                  <a:srgbClr val="990033"/>
                </a:solidFill>
              </a:rPr>
              <a:t>的增速</a:t>
            </a:r>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32</a:t>
            </a:fld>
            <a:endParaRPr lang="zh-CN" altLang="en-US"/>
          </a:p>
        </p:txBody>
      </p:sp>
      <p:pic>
        <p:nvPicPr>
          <p:cNvPr id="5" name="图片 4">
            <a:extLst>
              <a:ext uri="{FF2B5EF4-FFF2-40B4-BE49-F238E27FC236}">
                <a16:creationId xmlns:a16="http://schemas.microsoft.com/office/drawing/2014/main" id="{1C2090A5-2666-4356-B6CC-3996CA50EE94}"/>
              </a:ext>
            </a:extLst>
          </p:cNvPr>
          <p:cNvPicPr>
            <a:picLocks noChangeAspect="1"/>
          </p:cNvPicPr>
          <p:nvPr/>
        </p:nvPicPr>
        <p:blipFill>
          <a:blip r:embed="rId2"/>
          <a:stretch>
            <a:fillRect/>
          </a:stretch>
        </p:blipFill>
        <p:spPr>
          <a:xfrm>
            <a:off x="4683098" y="2496784"/>
            <a:ext cx="4208765" cy="2880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IMF</a:t>
            </a:r>
            <a:r>
              <a:rPr lang="zh-CN" altLang="en-US" dirty="0"/>
              <a:t>的特别提款权（</a:t>
            </a:r>
            <a:r>
              <a:rPr lang="en-US" altLang="zh-CN" dirty="0"/>
              <a:t>SDR</a:t>
            </a:r>
            <a:r>
              <a:rPr lang="zh-CN" altLang="en-US" dirty="0"/>
              <a:t>）不是货币，并面临</a:t>
            </a:r>
            <a:r>
              <a:rPr lang="en-US" altLang="zh-CN" dirty="0"/>
              <a:t>IMF</a:t>
            </a:r>
            <a:r>
              <a:rPr lang="zh-CN" altLang="en-US" dirty="0"/>
              <a:t>内部的很大政治阻力</a:t>
            </a:r>
          </a:p>
        </p:txBody>
      </p:sp>
      <p:sp>
        <p:nvSpPr>
          <p:cNvPr id="3" name="内容占位符 2"/>
          <p:cNvSpPr>
            <a:spLocks noGrp="1"/>
          </p:cNvSpPr>
          <p:nvPr>
            <p:ph idx="1"/>
          </p:nvPr>
        </p:nvSpPr>
        <p:spPr/>
        <p:txBody>
          <a:bodyPr/>
          <a:lstStyle/>
          <a:p>
            <a:r>
              <a:rPr lang="zh-CN" altLang="en-US" dirty="0"/>
              <a:t>特别提款权（</a:t>
            </a:r>
            <a:r>
              <a:rPr lang="en-US" altLang="zh-CN" dirty="0"/>
              <a:t>Special Drawing Rights, SDR</a:t>
            </a:r>
            <a:r>
              <a:rPr lang="zh-CN" altLang="en-US" dirty="0"/>
              <a:t>）：由国际货币基金组织（</a:t>
            </a:r>
            <a:r>
              <a:rPr lang="en-US" altLang="zh-CN" dirty="0"/>
              <a:t>IMF</a:t>
            </a:r>
            <a:r>
              <a:rPr lang="zh-CN" altLang="en-US" dirty="0"/>
              <a:t>）分配的对一篮子货币的“索取权”</a:t>
            </a:r>
          </a:p>
          <a:p>
            <a:pPr lvl="1"/>
            <a:r>
              <a:rPr lang="en-US" altLang="zh-CN" dirty="0"/>
              <a:t>SDR</a:t>
            </a:r>
            <a:r>
              <a:rPr lang="zh-CN" altLang="en-US" dirty="0"/>
              <a:t>本身不是货币，而更像是国家间的“信贷额度”</a:t>
            </a:r>
            <a:endParaRPr lang="en-US" altLang="zh-CN" dirty="0"/>
          </a:p>
          <a:p>
            <a:pPr lvl="1"/>
            <a:r>
              <a:rPr lang="zh-CN" altLang="en-US" dirty="0"/>
              <a:t>在</a:t>
            </a:r>
            <a:r>
              <a:rPr lang="en-US" altLang="zh-CN" dirty="0"/>
              <a:t>IMF</a:t>
            </a:r>
            <a:r>
              <a:rPr lang="zh-CN" altLang="en-US" dirty="0"/>
              <a:t>的协调下，一个国家可以用其持有的</a:t>
            </a:r>
            <a:r>
              <a:rPr lang="en-US" altLang="zh-CN" dirty="0"/>
              <a:t>SDR</a:t>
            </a:r>
            <a:r>
              <a:rPr lang="zh-CN" altLang="en-US" dirty="0"/>
              <a:t>向别国换取美元、欧元、人民币、日元和英镑这</a:t>
            </a:r>
            <a:r>
              <a:rPr lang="en-US" altLang="zh-CN" dirty="0"/>
              <a:t>5</a:t>
            </a:r>
            <a:r>
              <a:rPr lang="zh-CN" altLang="en-US" dirty="0"/>
              <a:t>种货币</a:t>
            </a:r>
            <a:endParaRPr lang="en-US" altLang="zh-CN" dirty="0"/>
          </a:p>
          <a:p>
            <a:pPr lvl="1"/>
            <a:r>
              <a:rPr lang="en-US" altLang="zh-CN" dirty="0"/>
              <a:t>2016</a:t>
            </a:r>
            <a:r>
              <a:rPr lang="zh-CN" altLang="en-US" dirty="0"/>
              <a:t>年</a:t>
            </a:r>
            <a:r>
              <a:rPr lang="en-US" altLang="zh-CN" dirty="0"/>
              <a:t>10</a:t>
            </a:r>
            <a:r>
              <a:rPr lang="zh-CN" altLang="en-US" dirty="0"/>
              <a:t>月规定，</a:t>
            </a:r>
            <a:r>
              <a:rPr lang="en-US" altLang="zh-CN" dirty="0"/>
              <a:t>5</a:t>
            </a:r>
            <a:r>
              <a:rPr lang="zh-CN" altLang="en-US" dirty="0"/>
              <a:t>种货币在</a:t>
            </a:r>
            <a:r>
              <a:rPr lang="en-US" altLang="zh-CN" dirty="0"/>
              <a:t>SDR</a:t>
            </a:r>
            <a:r>
              <a:rPr lang="zh-CN" altLang="en-US" dirty="0"/>
              <a:t>中的权重分别为</a:t>
            </a:r>
            <a:r>
              <a:rPr lang="en-US" altLang="zh-CN" dirty="0"/>
              <a:t>41.73%</a:t>
            </a:r>
            <a:r>
              <a:rPr lang="zh-CN" altLang="en-US" dirty="0"/>
              <a:t>、</a:t>
            </a:r>
            <a:r>
              <a:rPr lang="en-US" altLang="zh-CN" dirty="0"/>
              <a:t>30.93%</a:t>
            </a:r>
            <a:r>
              <a:rPr lang="zh-CN" altLang="en-US" dirty="0"/>
              <a:t>、</a:t>
            </a:r>
            <a:r>
              <a:rPr lang="en-US" altLang="zh-CN" dirty="0"/>
              <a:t>10.92%</a:t>
            </a:r>
            <a:r>
              <a:rPr lang="zh-CN" altLang="en-US" dirty="0"/>
              <a:t>、</a:t>
            </a:r>
            <a:r>
              <a:rPr lang="en-US" altLang="zh-CN" dirty="0"/>
              <a:t>8.33%</a:t>
            </a:r>
            <a:r>
              <a:rPr lang="zh-CN" altLang="en-US" dirty="0"/>
              <a:t>和</a:t>
            </a:r>
            <a:r>
              <a:rPr lang="en-US" altLang="zh-CN" dirty="0"/>
              <a:t>8.09%</a:t>
            </a:r>
          </a:p>
          <a:p>
            <a:r>
              <a:rPr lang="zh-CN" altLang="en-US" dirty="0"/>
              <a:t>所面临的障碍</a:t>
            </a:r>
            <a:endParaRPr lang="en-US" altLang="zh-CN" dirty="0"/>
          </a:p>
          <a:p>
            <a:pPr lvl="1"/>
            <a:r>
              <a:rPr lang="en-US" altLang="zh-CN" dirty="0"/>
              <a:t>SDR</a:t>
            </a:r>
            <a:r>
              <a:rPr lang="zh-CN" altLang="en-US" dirty="0"/>
              <a:t>根本就不是货币</a:t>
            </a:r>
          </a:p>
          <a:p>
            <a:pPr lvl="1"/>
            <a:r>
              <a:rPr lang="zh-CN" altLang="en-US" dirty="0"/>
              <a:t>规模太小：目前总量不到目前全球外汇储备的</a:t>
            </a:r>
            <a:r>
              <a:rPr lang="en-US" altLang="zh-CN" dirty="0"/>
              <a:t>5%</a:t>
            </a:r>
            <a:endParaRPr lang="zh-CN" altLang="en-US" dirty="0"/>
          </a:p>
          <a:p>
            <a:pPr lvl="1"/>
            <a:r>
              <a:rPr lang="zh-CN" altLang="en-US" dirty="0"/>
              <a:t>市场参与者有限，流动性不足</a:t>
            </a:r>
          </a:p>
          <a:p>
            <a:pPr lvl="1"/>
            <a:r>
              <a:rPr lang="zh-CN" altLang="en-US" dirty="0"/>
              <a:t>来自于美国的政治阻力很大（美国在</a:t>
            </a:r>
            <a:r>
              <a:rPr lang="en-US" altLang="zh-CN" dirty="0"/>
              <a:t>IMF</a:t>
            </a:r>
            <a:r>
              <a:rPr lang="zh-CN" altLang="en-US" dirty="0"/>
              <a:t>中拥有一票否决权）</a:t>
            </a:r>
            <a:endParaRPr lang="en-US" altLang="zh-CN" dirty="0"/>
          </a:p>
          <a:p>
            <a:pPr lvl="1"/>
            <a:r>
              <a:rPr lang="zh-CN" altLang="en-US" dirty="0"/>
              <a:t>欧元区的教训：统一的货币联盟需要统一财政，否则无法稳固</a:t>
            </a:r>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发行超主权的国际货币的政治阻力极大，可能性极小</a:t>
            </a:r>
          </a:p>
        </p:txBody>
      </p:sp>
      <p:sp>
        <p:nvSpPr>
          <p:cNvPr id="3" name="内容占位符 2"/>
          <p:cNvSpPr>
            <a:spLocks noGrp="1"/>
          </p:cNvSpPr>
          <p:nvPr>
            <p:ph idx="1"/>
          </p:nvPr>
        </p:nvSpPr>
        <p:spPr/>
        <p:txBody>
          <a:bodyPr/>
          <a:lstStyle/>
          <a:p>
            <a:r>
              <a:rPr lang="zh-CN" altLang="en-US" dirty="0"/>
              <a:t>由一个超主权的国际机构发行国际货币、并辅以相应的制度设计，是国际货币体系的“终极”解决方案</a:t>
            </a:r>
          </a:p>
          <a:p>
            <a:pPr lvl="1"/>
            <a:r>
              <a:rPr lang="zh-CN" altLang="en-US" dirty="0"/>
              <a:t>更稳定</a:t>
            </a:r>
            <a:r>
              <a:rPr lang="en-US" altLang="zh-CN" dirty="0"/>
              <a:t>——</a:t>
            </a:r>
            <a:r>
              <a:rPr lang="zh-CN" altLang="en-US" dirty="0"/>
              <a:t>特里芬难题得以化解</a:t>
            </a:r>
          </a:p>
          <a:p>
            <a:pPr lvl="1"/>
            <a:r>
              <a:rPr lang="zh-CN" altLang="en-US" dirty="0"/>
              <a:t>更公平</a:t>
            </a:r>
            <a:r>
              <a:rPr lang="en-US" altLang="zh-CN" dirty="0"/>
              <a:t>——</a:t>
            </a:r>
            <a:r>
              <a:rPr lang="zh-CN" altLang="en-US" dirty="0"/>
              <a:t>货币发行的“过度特权”可在全世界各国之间平等分配</a:t>
            </a:r>
          </a:p>
          <a:p>
            <a:pPr lvl="1"/>
            <a:r>
              <a:rPr lang="zh-CN" altLang="en-US" dirty="0"/>
              <a:t>外部不平衡的调整更对称</a:t>
            </a:r>
            <a:r>
              <a:rPr lang="en-US" altLang="zh-CN" dirty="0"/>
              <a:t>——</a:t>
            </a:r>
            <a:r>
              <a:rPr lang="zh-CN" altLang="en-US" dirty="0"/>
              <a:t>钉住该国际货币的顺差国家相对自由浮动的逆差国家来说，汇率会自动升值，从而调整外部不平衡</a:t>
            </a:r>
          </a:p>
          <a:p>
            <a:r>
              <a:rPr lang="zh-CN" altLang="en-US" dirty="0"/>
              <a:t>班科（</a:t>
            </a:r>
            <a:r>
              <a:rPr lang="en-US" altLang="zh-CN" dirty="0" err="1"/>
              <a:t>Bancor</a:t>
            </a:r>
            <a:r>
              <a:rPr lang="zh-CN" altLang="en-US" dirty="0"/>
              <a:t>）</a:t>
            </a:r>
            <a:r>
              <a:rPr lang="en-US" altLang="zh-CN" dirty="0"/>
              <a:t>——</a:t>
            </a:r>
            <a:r>
              <a:rPr lang="zh-CN" altLang="en-US" dirty="0"/>
              <a:t>凯恩斯的伟大设想</a:t>
            </a:r>
          </a:p>
          <a:p>
            <a:pPr lvl="1"/>
            <a:r>
              <a:rPr lang="zh-CN" altLang="en-US" dirty="0"/>
              <a:t>建立全球银行</a:t>
            </a:r>
            <a:r>
              <a:rPr lang="en-US" altLang="zh-CN" dirty="0"/>
              <a:t>——</a:t>
            </a:r>
            <a:r>
              <a:rPr lang="zh-CN" altLang="en-US" dirty="0"/>
              <a:t>国际清算联盟（</a:t>
            </a:r>
            <a:r>
              <a:rPr lang="en-US" altLang="zh-CN" dirty="0"/>
              <a:t>International Clearing Union</a:t>
            </a:r>
            <a:r>
              <a:rPr lang="zh-CN" altLang="en-US" dirty="0"/>
              <a:t>）</a:t>
            </a:r>
          </a:p>
          <a:p>
            <a:pPr lvl="1"/>
            <a:r>
              <a:rPr lang="zh-CN" altLang="en-US" dirty="0"/>
              <a:t>发行基于</a:t>
            </a:r>
            <a:r>
              <a:rPr lang="en-US" altLang="zh-CN" dirty="0"/>
              <a:t>30</a:t>
            </a:r>
            <a:r>
              <a:rPr lang="zh-CN" altLang="en-US" dirty="0"/>
              <a:t>种商品（包括黄金）的国际货币“班科”</a:t>
            </a:r>
          </a:p>
          <a:p>
            <a:r>
              <a:rPr lang="zh-CN" altLang="en-US" dirty="0"/>
              <a:t>所面临的障碍</a:t>
            </a:r>
          </a:p>
          <a:p>
            <a:pPr lvl="1"/>
            <a:r>
              <a:rPr lang="zh-CN" altLang="en-US" dirty="0"/>
              <a:t>政治阻力无比巨大，在可预见的未来不可能实现</a:t>
            </a:r>
            <a:endParaRPr lang="en-US" altLang="zh-CN" dirty="0"/>
          </a:p>
        </p:txBody>
      </p:sp>
      <p:sp>
        <p:nvSpPr>
          <p:cNvPr id="4" name="灯片编号占位符 3"/>
          <p:cNvSpPr>
            <a:spLocks noGrp="1"/>
          </p:cNvSpPr>
          <p:nvPr>
            <p:ph type="sldNum" sz="quarter" idx="12"/>
          </p:nvPr>
        </p:nvSpPr>
        <p:spPr/>
        <p:txBody>
          <a:bodyPr/>
          <a:lstStyle/>
          <a:p>
            <a:pPr>
              <a:defRPr/>
            </a:pPr>
            <a:fld id="{3983FA79-A55B-442D-9C7E-7AC1E9DA94A8}" type="slidenum">
              <a:rPr lang="zh-CN" altLang="en-US" smtClean="0"/>
              <a:pPr>
                <a:defRPr/>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多种货币共处中心位置的模式面临不小阻力</a:t>
            </a:r>
          </a:p>
        </p:txBody>
      </p:sp>
      <p:sp>
        <p:nvSpPr>
          <p:cNvPr id="10" name="内容占位符 9"/>
          <p:cNvSpPr>
            <a:spLocks noGrp="1"/>
          </p:cNvSpPr>
          <p:nvPr>
            <p:ph idx="1"/>
          </p:nvPr>
        </p:nvSpPr>
        <p:spPr/>
        <p:txBody>
          <a:bodyPr/>
          <a:lstStyle/>
          <a:p>
            <a:r>
              <a:rPr lang="zh-CN" altLang="en-US" dirty="0"/>
              <a:t>优点</a:t>
            </a:r>
          </a:p>
          <a:p>
            <a:pPr lvl="1"/>
            <a:r>
              <a:rPr lang="zh-CN" altLang="en-US" dirty="0"/>
              <a:t>竞争可以增强对储备货币发行国的约束</a:t>
            </a:r>
          </a:p>
          <a:p>
            <a:pPr lvl="1"/>
            <a:r>
              <a:rPr lang="zh-CN" altLang="en-US" dirty="0"/>
              <a:t>不平等性有所改善：各储备货币发行国分享“过度特权”</a:t>
            </a:r>
          </a:p>
          <a:p>
            <a:r>
              <a:rPr lang="zh-CN" altLang="en-US" dirty="0"/>
              <a:t>缺点</a:t>
            </a:r>
          </a:p>
          <a:p>
            <a:pPr lvl="1"/>
            <a:r>
              <a:rPr lang="zh-CN" altLang="en-US" dirty="0"/>
              <a:t>特里芬难题仍然存在</a:t>
            </a:r>
          </a:p>
          <a:p>
            <a:pPr lvl="1"/>
            <a:r>
              <a:rPr lang="zh-CN" altLang="en-US" dirty="0"/>
              <a:t>资产组合在储备货币之间的调整会加大汇率的不稳定性</a:t>
            </a:r>
          </a:p>
          <a:p>
            <a:pPr lvl="1"/>
            <a:r>
              <a:rPr lang="zh-CN" altLang="en-US" dirty="0"/>
              <a:t>规模经济受损</a:t>
            </a:r>
          </a:p>
          <a:p>
            <a:r>
              <a:rPr lang="zh-CN" altLang="en-US" dirty="0"/>
              <a:t>所面临的障碍</a:t>
            </a:r>
          </a:p>
          <a:p>
            <a:pPr lvl="1"/>
            <a:r>
              <a:rPr lang="zh-CN" altLang="en-US" dirty="0"/>
              <a:t>货币使用中的“网络效应”抬高了新储备货币的进入门槛</a:t>
            </a:r>
          </a:p>
          <a:p>
            <a:pPr lvl="1"/>
            <a:r>
              <a:rPr lang="zh-CN" altLang="en-US" dirty="0"/>
              <a:t>欧元、日元、人民币目前的竞争力都不足以挑战美元</a:t>
            </a:r>
            <a:endParaRPr lang="en-US" altLang="zh-CN" dirty="0"/>
          </a:p>
          <a:p>
            <a:pPr lvl="2"/>
            <a:r>
              <a:rPr lang="zh-CN" altLang="en-US" dirty="0"/>
              <a:t>欧元：形成财政联盟之前，货币联盟并不稳固，市场仍怀疑其可持续性</a:t>
            </a:r>
            <a:endParaRPr lang="en-US" altLang="zh-CN" dirty="0"/>
          </a:p>
          <a:p>
            <a:pPr lvl="2"/>
            <a:r>
              <a:rPr lang="zh-CN" altLang="en-US" dirty="0"/>
              <a:t>日元：日本经济持续低迷，汇率波动太大</a:t>
            </a:r>
            <a:endParaRPr lang="en-US" altLang="zh-CN" dirty="0"/>
          </a:p>
          <a:p>
            <a:pPr lvl="2"/>
            <a:r>
              <a:rPr lang="zh-CN" altLang="en-US" dirty="0"/>
              <a:t>人民币：面临资本项目下不能自由兑换，国内金融市场吸纳能力有限等障碍</a:t>
            </a:r>
          </a:p>
        </p:txBody>
      </p:sp>
      <p:sp>
        <p:nvSpPr>
          <p:cNvPr id="8" name="灯片编号占位符 7"/>
          <p:cNvSpPr>
            <a:spLocks noGrp="1"/>
          </p:cNvSpPr>
          <p:nvPr>
            <p:ph type="sldNum" sz="quarter" idx="12"/>
          </p:nvPr>
        </p:nvSpPr>
        <p:spPr/>
        <p:txBody>
          <a:bodyPr/>
          <a:lstStyle/>
          <a:p>
            <a:pPr>
              <a:defRPr/>
            </a:pPr>
            <a:fld id="{21233E6C-85A2-43CB-AA9B-5F61C25891E9}" type="slidenum">
              <a:rPr lang="zh-CN" altLang="en-US" smtClean="0"/>
              <a:pPr>
                <a:defRPr/>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2F05A-06E6-477E-A530-5CC58DE116FC}"/>
              </a:ext>
            </a:extLst>
          </p:cNvPr>
          <p:cNvSpPr>
            <a:spLocks noGrp="1"/>
          </p:cNvSpPr>
          <p:nvPr>
            <p:ph type="title"/>
          </p:nvPr>
        </p:nvSpPr>
        <p:spPr/>
        <p:txBody>
          <a:bodyPr/>
          <a:lstStyle/>
          <a:p>
            <a:r>
              <a:rPr lang="zh-CN" altLang="en-US" dirty="0"/>
              <a:t>前景尚不明朗的区块链与数字货币</a:t>
            </a:r>
          </a:p>
        </p:txBody>
      </p:sp>
      <p:sp>
        <p:nvSpPr>
          <p:cNvPr id="3" name="内容占位符 2">
            <a:extLst>
              <a:ext uri="{FF2B5EF4-FFF2-40B4-BE49-F238E27FC236}">
                <a16:creationId xmlns:a16="http://schemas.microsoft.com/office/drawing/2014/main" id="{DB07E24B-A483-4A15-BB29-6C36871707EE}"/>
              </a:ext>
            </a:extLst>
          </p:cNvPr>
          <p:cNvSpPr>
            <a:spLocks noGrp="1"/>
          </p:cNvSpPr>
          <p:nvPr>
            <p:ph idx="1"/>
          </p:nvPr>
        </p:nvSpPr>
        <p:spPr/>
        <p:txBody>
          <a:bodyPr/>
          <a:lstStyle/>
          <a:p>
            <a:r>
              <a:rPr lang="zh-CN" altLang="en-US" dirty="0"/>
              <a:t>区块链与数字货币的联系与区别</a:t>
            </a:r>
            <a:endParaRPr lang="en-US" altLang="zh-CN" dirty="0"/>
          </a:p>
          <a:p>
            <a:pPr lvl="1"/>
            <a:r>
              <a:rPr lang="zh-CN" altLang="en-US" dirty="0"/>
              <a:t>区块链是一种去中心化、分布存储的数据库技术</a:t>
            </a:r>
            <a:endParaRPr lang="en-US" altLang="zh-CN" dirty="0"/>
          </a:p>
          <a:p>
            <a:pPr lvl="1"/>
            <a:r>
              <a:rPr lang="zh-CN" altLang="en-US" dirty="0"/>
              <a:t>数字货币可以基于区块链的技术（如比特币），也可以不基于区块链</a:t>
            </a:r>
            <a:endParaRPr lang="en-US" altLang="zh-CN" dirty="0"/>
          </a:p>
          <a:p>
            <a:pPr lvl="1"/>
            <a:r>
              <a:rPr lang="zh-CN" altLang="en-US" dirty="0"/>
              <a:t>区块链可以用来支持数字货币，也可以支持其他应用场景（如供应链金融）</a:t>
            </a:r>
            <a:endParaRPr lang="en-US" altLang="zh-CN" dirty="0"/>
          </a:p>
          <a:p>
            <a:r>
              <a:rPr lang="zh-CN" altLang="en-US" dirty="0"/>
              <a:t>基于区块链技术的数字货币的弊端</a:t>
            </a:r>
            <a:endParaRPr lang="en-US" altLang="zh-CN" dirty="0"/>
          </a:p>
          <a:p>
            <a:pPr lvl="1"/>
            <a:r>
              <a:rPr lang="zh-CN" altLang="en-US" dirty="0"/>
              <a:t>去中心化动摇了国家对货币发行的垄断权，必然受到国家的打压</a:t>
            </a:r>
            <a:endParaRPr lang="en-US" altLang="zh-CN" dirty="0"/>
          </a:p>
          <a:p>
            <a:pPr lvl="1"/>
            <a:r>
              <a:rPr lang="zh-CN" altLang="en-US" dirty="0"/>
              <a:t>区块链技术在“去中心”与“性能”之间面临两难</a:t>
            </a:r>
            <a:endParaRPr lang="en-US" altLang="zh-CN" dirty="0"/>
          </a:p>
          <a:p>
            <a:r>
              <a:rPr lang="zh-CN" altLang="en-US" dirty="0"/>
              <a:t>央行数字货币的前景</a:t>
            </a:r>
            <a:endParaRPr lang="en-US" altLang="zh-CN" dirty="0"/>
          </a:p>
          <a:p>
            <a:pPr lvl="1"/>
            <a:r>
              <a:rPr lang="zh-CN" altLang="en-US" dirty="0"/>
              <a:t>一个国家内部的数字货币（</a:t>
            </a:r>
            <a:r>
              <a:rPr lang="en-US" altLang="zh-CN" dirty="0"/>
              <a:t>Digital Currency</a:t>
            </a:r>
            <a:r>
              <a:rPr lang="zh-CN" altLang="en-US" dirty="0"/>
              <a:t>）将难以与电子支付（</a:t>
            </a:r>
            <a:r>
              <a:rPr lang="en-US" altLang="zh-CN" dirty="0"/>
              <a:t>Electronic Payment</a:t>
            </a:r>
            <a:r>
              <a:rPr lang="zh-CN" altLang="en-US" dirty="0"/>
              <a:t>）区分开（人民银行的</a:t>
            </a:r>
            <a:r>
              <a:rPr lang="en-US" altLang="zh-CN" dirty="0"/>
              <a:t>DC/EP</a:t>
            </a:r>
            <a:r>
              <a:rPr lang="zh-CN" altLang="en-US" dirty="0"/>
              <a:t>）</a:t>
            </a:r>
            <a:endParaRPr lang="en-US" altLang="zh-CN" dirty="0"/>
          </a:p>
          <a:p>
            <a:pPr lvl="1"/>
            <a:r>
              <a:rPr lang="zh-CN" altLang="en-US" dirty="0"/>
              <a:t>国家间可能可以利用区块链技术来避免超国家央行的设立必要</a:t>
            </a:r>
            <a:endParaRPr lang="en-US" altLang="zh-CN" dirty="0"/>
          </a:p>
          <a:p>
            <a:r>
              <a:rPr lang="zh-CN" altLang="en-US" dirty="0"/>
              <a:t>无论是区块链，还是数字货币，都仍然处在早期的摸索阶段</a:t>
            </a:r>
          </a:p>
        </p:txBody>
      </p:sp>
      <p:sp>
        <p:nvSpPr>
          <p:cNvPr id="4" name="灯片编号占位符 3">
            <a:extLst>
              <a:ext uri="{FF2B5EF4-FFF2-40B4-BE49-F238E27FC236}">
                <a16:creationId xmlns:a16="http://schemas.microsoft.com/office/drawing/2014/main" id="{3362A2F1-D202-4E7E-ABAF-390C141650CE}"/>
              </a:ext>
            </a:extLst>
          </p:cNvPr>
          <p:cNvSpPr>
            <a:spLocks noGrp="1"/>
          </p:cNvSpPr>
          <p:nvPr>
            <p:ph type="sldNum" sz="quarter" idx="12"/>
          </p:nvPr>
        </p:nvSpPr>
        <p:spPr/>
        <p:txBody>
          <a:bodyPr/>
          <a:lstStyle/>
          <a:p>
            <a:pPr>
              <a:defRPr/>
            </a:pPr>
            <a:fld id="{DF4C29A2-310B-4614-9E82-82EDFD340A49}" type="slidenum">
              <a:rPr lang="zh-CN" altLang="en-US" smtClean="0"/>
              <a:pPr>
                <a:defRPr/>
              </a:pPr>
              <a:t>36</a:t>
            </a:fld>
            <a:endParaRPr lang="zh-CN" altLang="en-US"/>
          </a:p>
        </p:txBody>
      </p:sp>
    </p:spTree>
    <p:extLst>
      <p:ext uri="{BB962C8B-B14F-4D97-AF65-F5344CB8AC3E}">
        <p14:creationId xmlns:p14="http://schemas.microsoft.com/office/powerpoint/2010/main" val="2498582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美元还将长期处于国际货币体系的中央</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37</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BIS</a:t>
            </a:r>
            <a:endParaRPr lang="zh-CN" altLang="en-GB" sz="1000" dirty="0">
              <a:latin typeface="Frutiger 45 Light"/>
            </a:endParaRPr>
          </a:p>
        </p:txBody>
      </p:sp>
      <p:pic>
        <p:nvPicPr>
          <p:cNvPr id="2" name="图片 1">
            <a:extLst>
              <a:ext uri="{FF2B5EF4-FFF2-40B4-BE49-F238E27FC236}">
                <a16:creationId xmlns:a16="http://schemas.microsoft.com/office/drawing/2014/main" id="{6460CEFC-9922-4C19-AE16-F3D684DBC4F0}"/>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687656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38</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645024"/>
            <a:ext cx="7416800" cy="1815882"/>
          </a:xfrm>
          <a:prstGeom prst="rect">
            <a:avLst/>
          </a:prstGeom>
          <a:noFill/>
          <a:ln w="9525">
            <a:noFill/>
            <a:miter lim="800000"/>
            <a:headEnd/>
            <a:tailEnd/>
          </a:ln>
        </p:spPr>
        <p:txBody>
          <a:bodyPr>
            <a:spAutoFit/>
          </a:bodyPr>
          <a:lstStyle/>
          <a:p>
            <a:r>
              <a:rPr lang="zh-CN" altLang="en-US" sz="1600" dirty="0"/>
              <a:t>徐高博士是中银国际证券总裁助理兼首席经济学家，北京大学国家发展研究院兼职教授。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sz="1600" dirty="0"/>
              <a:t>《</a:t>
            </a:r>
            <a:r>
              <a:rPr lang="zh-CN" altLang="en-US" sz="1600" dirty="0"/>
              <a:t>宏观经济学二十五讲：中国视角</a:t>
            </a:r>
            <a:r>
              <a:rPr lang="en-US" altLang="zh-CN" sz="1600" dirty="0"/>
              <a:t>》</a:t>
            </a:r>
            <a:r>
              <a:rPr lang="zh-CN" altLang="en-US" sz="1600" dirty="0"/>
              <a:t>和</a:t>
            </a:r>
            <a:r>
              <a:rPr lang="en-US" altLang="zh-CN" sz="1600" dirty="0"/>
              <a:t>《</a:t>
            </a:r>
            <a:r>
              <a:rPr lang="zh-CN" altLang="en-US" sz="1600" dirty="0"/>
              <a:t>金融经济学二十五讲</a:t>
            </a:r>
            <a:r>
              <a:rPr lang="en-US" altLang="zh-CN" sz="1600" dirty="0"/>
              <a:t>》</a:t>
            </a:r>
            <a:r>
              <a:rPr lang="zh-CN" altLang="en-US" sz="1600" dirty="0"/>
              <a:t>两本畅销的经济学教科书。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0D84E-6F28-4349-9698-A6CB5D69FF8E}"/>
              </a:ext>
            </a:extLst>
          </p:cNvPr>
          <p:cNvSpPr>
            <a:spLocks noGrp="1"/>
          </p:cNvSpPr>
          <p:nvPr>
            <p:ph type="title"/>
          </p:nvPr>
        </p:nvSpPr>
        <p:spPr/>
        <p:txBody>
          <a:bodyPr/>
          <a:lstStyle/>
          <a:p>
            <a:r>
              <a:rPr lang="zh-CN" altLang="en-US" dirty="0"/>
              <a:t>货币创造的两个环节：</a:t>
            </a:r>
            <a:r>
              <a:rPr lang="en-US" altLang="zh-CN" dirty="0"/>
              <a:t/>
            </a:r>
            <a:br>
              <a:rPr lang="en-US" altLang="zh-CN" dirty="0"/>
            </a:br>
            <a:r>
              <a:rPr lang="zh-CN" altLang="en-US" dirty="0"/>
              <a:t>中央银行创造基础货币；商业银行创造广义货币</a:t>
            </a:r>
          </a:p>
        </p:txBody>
      </p:sp>
      <p:sp>
        <p:nvSpPr>
          <p:cNvPr id="3" name="内容占位符 2">
            <a:extLst>
              <a:ext uri="{FF2B5EF4-FFF2-40B4-BE49-F238E27FC236}">
                <a16:creationId xmlns:a16="http://schemas.microsoft.com/office/drawing/2014/main" id="{04320CE1-1E1A-406B-9A2C-204A325DF4AC}"/>
              </a:ext>
            </a:extLst>
          </p:cNvPr>
          <p:cNvSpPr>
            <a:spLocks noGrp="1"/>
          </p:cNvSpPr>
          <p:nvPr>
            <p:ph idx="1"/>
          </p:nvPr>
        </p:nvSpPr>
        <p:spPr>
          <a:xfrm>
            <a:off x="928662" y="1357299"/>
            <a:ext cx="7786687" cy="991582"/>
          </a:xfrm>
        </p:spPr>
        <p:txBody>
          <a:bodyPr/>
          <a:lstStyle/>
          <a:p>
            <a:r>
              <a:rPr lang="zh-CN" altLang="en-US" dirty="0"/>
              <a:t>法定货币的两级创造者</a:t>
            </a:r>
            <a:endParaRPr lang="en-US" altLang="zh-CN" dirty="0"/>
          </a:p>
          <a:p>
            <a:pPr lvl="1"/>
            <a:r>
              <a:rPr lang="zh-CN" altLang="en-US" dirty="0"/>
              <a:t>中央银行</a:t>
            </a:r>
            <a:r>
              <a:rPr lang="en-US" altLang="zh-CN" dirty="0"/>
              <a:t>——</a:t>
            </a:r>
            <a:r>
              <a:rPr lang="zh-CN" altLang="en-US" dirty="0"/>
              <a:t>创造储备货币</a:t>
            </a:r>
            <a:endParaRPr lang="en-US" altLang="zh-CN" dirty="0"/>
          </a:p>
          <a:p>
            <a:pPr lvl="1"/>
            <a:r>
              <a:rPr lang="zh-CN" altLang="en-US" dirty="0"/>
              <a:t>商业银行</a:t>
            </a:r>
            <a:r>
              <a:rPr lang="en-US" altLang="zh-CN" dirty="0"/>
              <a:t>——</a:t>
            </a:r>
            <a:r>
              <a:rPr lang="zh-CN" altLang="en-US" dirty="0"/>
              <a:t>创造货币供应总量（广义货币）</a:t>
            </a:r>
          </a:p>
        </p:txBody>
      </p:sp>
      <p:sp>
        <p:nvSpPr>
          <p:cNvPr id="4" name="灯片编号占位符 3">
            <a:extLst>
              <a:ext uri="{FF2B5EF4-FFF2-40B4-BE49-F238E27FC236}">
                <a16:creationId xmlns:a16="http://schemas.microsoft.com/office/drawing/2014/main" id="{FA50867D-3A9A-45D6-9D12-849A94F0ED0E}"/>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grpSp>
        <p:nvGrpSpPr>
          <p:cNvPr id="6" name="组合 17">
            <a:extLst>
              <a:ext uri="{FF2B5EF4-FFF2-40B4-BE49-F238E27FC236}">
                <a16:creationId xmlns:a16="http://schemas.microsoft.com/office/drawing/2014/main" id="{04922EA0-57F0-45E4-A69E-13A43078A1AD}"/>
              </a:ext>
            </a:extLst>
          </p:cNvPr>
          <p:cNvGrpSpPr/>
          <p:nvPr/>
        </p:nvGrpSpPr>
        <p:grpSpPr>
          <a:xfrm>
            <a:off x="1401368" y="2708920"/>
            <a:ext cx="4104456" cy="3240360"/>
            <a:chOff x="1259632" y="2132856"/>
            <a:chExt cx="4104456" cy="3240360"/>
          </a:xfrm>
        </p:grpSpPr>
        <p:sp>
          <p:nvSpPr>
            <p:cNvPr id="12" name="等腰三角形 11">
              <a:extLst>
                <a:ext uri="{FF2B5EF4-FFF2-40B4-BE49-F238E27FC236}">
                  <a16:creationId xmlns:a16="http://schemas.microsoft.com/office/drawing/2014/main" id="{2D122B8C-CDAB-4FE6-9723-51A717FE3731}"/>
                </a:ext>
              </a:extLst>
            </p:cNvPr>
            <p:cNvSpPr/>
            <p:nvPr/>
          </p:nvSpPr>
          <p:spPr>
            <a:xfrm>
              <a:off x="1259632" y="2132856"/>
              <a:ext cx="4104456" cy="324036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0">
              <a:extLst>
                <a:ext uri="{FF2B5EF4-FFF2-40B4-BE49-F238E27FC236}">
                  <a16:creationId xmlns:a16="http://schemas.microsoft.com/office/drawing/2014/main" id="{6DF903EE-23F7-4A26-BF42-6F7120003FB2}"/>
                </a:ext>
              </a:extLst>
            </p:cNvPr>
            <p:cNvSpPr/>
            <p:nvPr/>
          </p:nvSpPr>
          <p:spPr>
            <a:xfrm>
              <a:off x="2267744" y="2420888"/>
              <a:ext cx="1944216" cy="504056"/>
            </a:xfrm>
            <a:prstGeom prst="round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中央银行</a:t>
              </a:r>
            </a:p>
          </p:txBody>
        </p:sp>
        <p:sp>
          <p:nvSpPr>
            <p:cNvPr id="14" name="圆角矩形 11">
              <a:extLst>
                <a:ext uri="{FF2B5EF4-FFF2-40B4-BE49-F238E27FC236}">
                  <a16:creationId xmlns:a16="http://schemas.microsoft.com/office/drawing/2014/main" id="{DC8F20B9-87AD-444B-8394-7CF62E26F4AE}"/>
                </a:ext>
              </a:extLst>
            </p:cNvPr>
            <p:cNvSpPr/>
            <p:nvPr/>
          </p:nvSpPr>
          <p:spPr>
            <a:xfrm>
              <a:off x="2267744" y="3573016"/>
              <a:ext cx="1944216" cy="504056"/>
            </a:xfrm>
            <a:prstGeom prst="round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银行体系</a:t>
              </a:r>
            </a:p>
          </p:txBody>
        </p:sp>
        <p:sp>
          <p:nvSpPr>
            <p:cNvPr id="15" name="圆角矩形 12">
              <a:extLst>
                <a:ext uri="{FF2B5EF4-FFF2-40B4-BE49-F238E27FC236}">
                  <a16:creationId xmlns:a16="http://schemas.microsoft.com/office/drawing/2014/main" id="{80AD7131-29E2-42AB-B8CF-83EF7752BD03}"/>
                </a:ext>
              </a:extLst>
            </p:cNvPr>
            <p:cNvSpPr/>
            <p:nvPr/>
          </p:nvSpPr>
          <p:spPr>
            <a:xfrm>
              <a:off x="2267744" y="4797152"/>
              <a:ext cx="1944216" cy="504056"/>
            </a:xfrm>
            <a:prstGeom prst="round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实体经济</a:t>
              </a:r>
            </a:p>
          </p:txBody>
        </p:sp>
        <p:sp>
          <p:nvSpPr>
            <p:cNvPr id="16" name="下箭头 13">
              <a:extLst>
                <a:ext uri="{FF2B5EF4-FFF2-40B4-BE49-F238E27FC236}">
                  <a16:creationId xmlns:a16="http://schemas.microsoft.com/office/drawing/2014/main" id="{DACE2E1C-BEB4-429B-BC9D-0243F53A73EC}"/>
                </a:ext>
              </a:extLst>
            </p:cNvPr>
            <p:cNvSpPr/>
            <p:nvPr/>
          </p:nvSpPr>
          <p:spPr>
            <a:xfrm>
              <a:off x="2519772" y="3068960"/>
              <a:ext cx="1440160" cy="432048"/>
            </a:xfrm>
            <a:prstGeom prst="downArrow">
              <a:avLst/>
            </a:prstGeom>
            <a:solidFill>
              <a:srgbClr val="E9A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4">
              <a:extLst>
                <a:ext uri="{FF2B5EF4-FFF2-40B4-BE49-F238E27FC236}">
                  <a16:creationId xmlns:a16="http://schemas.microsoft.com/office/drawing/2014/main" id="{9CBD19B0-DCFD-477C-92FB-9FBF64FA19DA}"/>
                </a:ext>
              </a:extLst>
            </p:cNvPr>
            <p:cNvSpPr/>
            <p:nvPr/>
          </p:nvSpPr>
          <p:spPr>
            <a:xfrm>
              <a:off x="2519772" y="4221088"/>
              <a:ext cx="1440160" cy="432048"/>
            </a:xfrm>
            <a:prstGeom prst="downArrow">
              <a:avLst/>
            </a:prstGeom>
            <a:solidFill>
              <a:srgbClr val="E9A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圆角矩形 20">
            <a:extLst>
              <a:ext uri="{FF2B5EF4-FFF2-40B4-BE49-F238E27FC236}">
                <a16:creationId xmlns:a16="http://schemas.microsoft.com/office/drawing/2014/main" id="{0A9D3483-8960-4E64-9BB9-D8A182D0BC29}"/>
              </a:ext>
            </a:extLst>
          </p:cNvPr>
          <p:cNvSpPr/>
          <p:nvPr/>
        </p:nvSpPr>
        <p:spPr>
          <a:xfrm>
            <a:off x="4425704" y="2996952"/>
            <a:ext cx="3744416" cy="504056"/>
          </a:xfrm>
          <a:prstGeom prst="roundRect">
            <a:avLst/>
          </a:prstGeom>
          <a:solidFill>
            <a:srgbClr val="E9A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660033"/>
                </a:solidFill>
              </a:rPr>
              <a:t>货币的最终发行者和调控者</a:t>
            </a:r>
          </a:p>
        </p:txBody>
      </p:sp>
      <p:sp>
        <p:nvSpPr>
          <p:cNvPr id="8" name="圆角矩形 21">
            <a:extLst>
              <a:ext uri="{FF2B5EF4-FFF2-40B4-BE49-F238E27FC236}">
                <a16:creationId xmlns:a16="http://schemas.microsoft.com/office/drawing/2014/main" id="{EF44EC08-8E80-4CEC-91C4-2C293035D40C}"/>
              </a:ext>
            </a:extLst>
          </p:cNvPr>
          <p:cNvSpPr/>
          <p:nvPr/>
        </p:nvSpPr>
        <p:spPr>
          <a:xfrm>
            <a:off x="4425704" y="4149080"/>
            <a:ext cx="3744416" cy="504056"/>
          </a:xfrm>
          <a:prstGeom prst="roundRect">
            <a:avLst/>
          </a:prstGeom>
          <a:solidFill>
            <a:srgbClr val="E9A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660033"/>
                </a:solidFill>
              </a:rPr>
              <a:t>基于人民银行提供的“基础货币”，在实体经济中创造广义货币</a:t>
            </a:r>
          </a:p>
        </p:txBody>
      </p:sp>
      <p:sp>
        <p:nvSpPr>
          <p:cNvPr id="9" name="圆角矩形 22">
            <a:extLst>
              <a:ext uri="{FF2B5EF4-FFF2-40B4-BE49-F238E27FC236}">
                <a16:creationId xmlns:a16="http://schemas.microsoft.com/office/drawing/2014/main" id="{83A482E1-4B1C-4E37-9182-E87C9D1E806A}"/>
              </a:ext>
            </a:extLst>
          </p:cNvPr>
          <p:cNvSpPr/>
          <p:nvPr/>
        </p:nvSpPr>
        <p:spPr>
          <a:xfrm>
            <a:off x="4425704" y="5373216"/>
            <a:ext cx="3744416" cy="504056"/>
          </a:xfrm>
          <a:prstGeom prst="roundRect">
            <a:avLst/>
          </a:prstGeom>
          <a:solidFill>
            <a:srgbClr val="E9A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660033"/>
                </a:solidFill>
              </a:rPr>
              <a:t>利用货币完成实体经济循环</a:t>
            </a:r>
          </a:p>
        </p:txBody>
      </p:sp>
      <p:sp>
        <p:nvSpPr>
          <p:cNvPr id="10" name="TextBox 23">
            <a:extLst>
              <a:ext uri="{FF2B5EF4-FFF2-40B4-BE49-F238E27FC236}">
                <a16:creationId xmlns:a16="http://schemas.microsoft.com/office/drawing/2014/main" id="{5AF4DCF5-CE0C-4A3C-B354-EC42B0E14D96}"/>
              </a:ext>
            </a:extLst>
          </p:cNvPr>
          <p:cNvSpPr txBox="1"/>
          <p:nvPr/>
        </p:nvSpPr>
        <p:spPr>
          <a:xfrm>
            <a:off x="4285678" y="3645594"/>
            <a:ext cx="4001098" cy="338554"/>
          </a:xfrm>
          <a:prstGeom prst="rect">
            <a:avLst/>
          </a:prstGeom>
          <a:noFill/>
        </p:spPr>
        <p:txBody>
          <a:bodyPr wrap="square" rtlCol="0">
            <a:spAutoFit/>
          </a:bodyPr>
          <a:lstStyle/>
          <a:p>
            <a:pPr algn="ctr"/>
            <a:r>
              <a:rPr lang="zh-CN" altLang="en-US" sz="1600" b="1" dirty="0"/>
              <a:t>创造“基础货币”</a:t>
            </a:r>
          </a:p>
        </p:txBody>
      </p:sp>
      <p:sp>
        <p:nvSpPr>
          <p:cNvPr id="11" name="TextBox 24">
            <a:extLst>
              <a:ext uri="{FF2B5EF4-FFF2-40B4-BE49-F238E27FC236}">
                <a16:creationId xmlns:a16="http://schemas.microsoft.com/office/drawing/2014/main" id="{C0436F30-B80A-4C25-9CEB-0047B1A5E473}"/>
              </a:ext>
            </a:extLst>
          </p:cNvPr>
          <p:cNvSpPr txBox="1"/>
          <p:nvPr/>
        </p:nvSpPr>
        <p:spPr>
          <a:xfrm>
            <a:off x="4713736" y="4883410"/>
            <a:ext cx="3168352" cy="338554"/>
          </a:xfrm>
          <a:prstGeom prst="rect">
            <a:avLst/>
          </a:prstGeom>
          <a:noFill/>
        </p:spPr>
        <p:txBody>
          <a:bodyPr wrap="square" rtlCol="0">
            <a:spAutoFit/>
          </a:bodyPr>
          <a:lstStyle/>
          <a:p>
            <a:pPr algn="ctr"/>
            <a:r>
              <a:rPr lang="zh-CN" altLang="en-US" sz="1600" b="1" dirty="0"/>
              <a:t>创造“广义货币”</a:t>
            </a:r>
          </a:p>
        </p:txBody>
      </p:sp>
    </p:spTree>
    <p:extLst>
      <p:ext uri="{BB962C8B-B14F-4D97-AF65-F5344CB8AC3E}">
        <p14:creationId xmlns:p14="http://schemas.microsoft.com/office/powerpoint/2010/main" val="63282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央行通过向商业银行贷款</a:t>
            </a:r>
            <a:r>
              <a:rPr lang="en-US" altLang="zh-CN" dirty="0"/>
              <a:t>1</a:t>
            </a:r>
            <a:r>
              <a:rPr lang="zh-CN" altLang="en-US" dirty="0"/>
              <a:t>亿来</a:t>
            </a:r>
            <a:r>
              <a:rPr lang="zh-CN" altLang="en-US" b="1" dirty="0"/>
              <a:t>创造基础货币</a:t>
            </a:r>
            <a:r>
              <a:rPr lang="en-US" altLang="zh-CN" dirty="0"/>
              <a:t/>
            </a:r>
            <a:br>
              <a:rPr lang="en-US" altLang="zh-CN" dirty="0"/>
            </a:br>
            <a:r>
              <a:rPr lang="en-US" altLang="zh-CN" dirty="0"/>
              <a:t>——</a:t>
            </a:r>
            <a:r>
              <a:rPr lang="zh-CN" altLang="en-US" dirty="0"/>
              <a:t>注意“存款准备金”是怎样被从无到有创造出来的</a:t>
            </a:r>
          </a:p>
        </p:txBody>
      </p:sp>
      <p:sp>
        <p:nvSpPr>
          <p:cNvPr id="9" name="内容占位符 8">
            <a:extLst>
              <a:ext uri="{FF2B5EF4-FFF2-40B4-BE49-F238E27FC236}">
                <a16:creationId xmlns:a16="http://schemas.microsoft.com/office/drawing/2014/main" id="{6B7C7B4E-DDA7-4D89-88EF-30170D2E7345}"/>
              </a:ext>
            </a:extLst>
          </p:cNvPr>
          <p:cNvSpPr>
            <a:spLocks noGrp="1"/>
          </p:cNvSpPr>
          <p:nvPr>
            <p:ph idx="1"/>
          </p:nvPr>
        </p:nvSpPr>
        <p:spPr/>
        <p:txBody>
          <a:bodyPr/>
          <a:lstStyle/>
          <a:p>
            <a:r>
              <a:rPr lang="zh-CN" altLang="en-US" b="1" dirty="0"/>
              <a:t>贷款创造存款</a:t>
            </a:r>
            <a:r>
              <a:rPr lang="en-US" altLang="zh-CN" dirty="0"/>
              <a:t>——</a:t>
            </a:r>
            <a:r>
              <a:rPr lang="zh-CN" altLang="en-US" dirty="0"/>
              <a:t>央行向商业银行的放贷创造了商业银行在央行的存款（存款准备金）</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5</a:t>
            </a:fld>
            <a:endParaRPr lang="zh-CN" altLang="en-US"/>
          </a:p>
        </p:txBody>
      </p:sp>
      <p:pic>
        <p:nvPicPr>
          <p:cNvPr id="10" name="图片 9">
            <a:extLst>
              <a:ext uri="{FF2B5EF4-FFF2-40B4-BE49-F238E27FC236}">
                <a16:creationId xmlns:a16="http://schemas.microsoft.com/office/drawing/2014/main" id="{E4DBCD38-05B0-42D8-84CB-AD47943AE6D0}"/>
              </a:ext>
            </a:extLst>
          </p:cNvPr>
          <p:cNvPicPr>
            <a:picLocks noChangeAspect="1"/>
          </p:cNvPicPr>
          <p:nvPr/>
        </p:nvPicPr>
        <p:blipFill>
          <a:blip r:embed="rId2"/>
          <a:stretch>
            <a:fillRect/>
          </a:stretch>
        </p:blipFill>
        <p:spPr>
          <a:xfrm>
            <a:off x="2381962" y="2492896"/>
            <a:ext cx="4380076" cy="3321600"/>
          </a:xfrm>
          <a:prstGeom prst="rect">
            <a:avLst/>
          </a:prstGeom>
        </p:spPr>
      </p:pic>
    </p:spTree>
    <p:extLst>
      <p:ext uri="{BB962C8B-B14F-4D97-AF65-F5344CB8AC3E}">
        <p14:creationId xmlns:p14="http://schemas.microsoft.com/office/powerpoint/2010/main" val="198831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D0047-60AD-454E-BD27-0C657DAEA22F}"/>
              </a:ext>
            </a:extLst>
          </p:cNvPr>
          <p:cNvSpPr>
            <a:spLocks noGrp="1"/>
          </p:cNvSpPr>
          <p:nvPr>
            <p:ph type="title"/>
          </p:nvPr>
        </p:nvSpPr>
        <p:spPr/>
        <p:txBody>
          <a:bodyPr/>
          <a:lstStyle/>
          <a:p>
            <a:r>
              <a:rPr lang="zh-CN" altLang="en-US" dirty="0"/>
              <a:t>法定存款准备金率</a:t>
            </a:r>
          </a:p>
        </p:txBody>
      </p:sp>
      <p:sp>
        <p:nvSpPr>
          <p:cNvPr id="3" name="内容占位符 2">
            <a:extLst>
              <a:ext uri="{FF2B5EF4-FFF2-40B4-BE49-F238E27FC236}">
                <a16:creationId xmlns:a16="http://schemas.microsoft.com/office/drawing/2014/main" id="{EF5D9DAB-1362-4A1A-BE7F-56D1C5555007}"/>
              </a:ext>
            </a:extLst>
          </p:cNvPr>
          <p:cNvSpPr>
            <a:spLocks noGrp="1"/>
          </p:cNvSpPr>
          <p:nvPr>
            <p:ph idx="1"/>
          </p:nvPr>
        </p:nvSpPr>
        <p:spPr/>
        <p:txBody>
          <a:bodyPr/>
          <a:lstStyle/>
          <a:p>
            <a:r>
              <a:rPr lang="zh-CN" altLang="en-US" dirty="0"/>
              <a:t>存款准备金 </a:t>
            </a:r>
            <a:r>
              <a:rPr lang="en-US" altLang="zh-CN" dirty="0"/>
              <a:t>= </a:t>
            </a:r>
            <a:r>
              <a:rPr lang="zh-CN" altLang="en-US" dirty="0"/>
              <a:t>法定存款准备金 </a:t>
            </a:r>
            <a:r>
              <a:rPr lang="en-US" altLang="zh-CN" dirty="0"/>
              <a:t>+ </a:t>
            </a:r>
            <a:r>
              <a:rPr lang="zh-CN" altLang="en-US" dirty="0"/>
              <a:t>超额存款准备金</a:t>
            </a:r>
            <a:endParaRPr lang="en-US" altLang="zh-CN" dirty="0"/>
          </a:p>
          <a:p>
            <a:r>
              <a:rPr lang="zh-CN" altLang="en-US" dirty="0"/>
              <a:t>法定存款准备金</a:t>
            </a:r>
            <a:endParaRPr lang="en-US" altLang="zh-CN" dirty="0"/>
          </a:p>
          <a:p>
            <a:pPr lvl="1"/>
            <a:r>
              <a:rPr lang="zh-CN" altLang="en-US" dirty="0"/>
              <a:t>商业银行被央行锁定的存款准备金</a:t>
            </a:r>
            <a:endParaRPr lang="en-US" altLang="zh-CN" dirty="0"/>
          </a:p>
          <a:p>
            <a:pPr lvl="1"/>
            <a:r>
              <a:rPr lang="zh-CN" altLang="en-US" dirty="0"/>
              <a:t>商业银行不能自由动用这部分存款准备金</a:t>
            </a:r>
            <a:endParaRPr lang="en-US" altLang="zh-CN" dirty="0"/>
          </a:p>
          <a:p>
            <a:r>
              <a:rPr lang="zh-CN" altLang="en-US" dirty="0"/>
              <a:t>超额存款准备金（又叫“超储”）</a:t>
            </a:r>
            <a:endParaRPr lang="en-US" altLang="zh-CN" dirty="0"/>
          </a:p>
          <a:p>
            <a:pPr lvl="1"/>
            <a:r>
              <a:rPr lang="zh-CN" altLang="en-US" dirty="0"/>
              <a:t>商业银行在央行的存款中，超出法定存款准备金的部分</a:t>
            </a:r>
            <a:endParaRPr lang="en-US" altLang="zh-CN" dirty="0"/>
          </a:p>
          <a:p>
            <a:pPr lvl="1"/>
            <a:r>
              <a:rPr lang="zh-CN" altLang="en-US" dirty="0"/>
              <a:t>商业银行可以自由动用超额存款准备金</a:t>
            </a:r>
            <a:endParaRPr lang="en-US" altLang="zh-CN" dirty="0"/>
          </a:p>
          <a:p>
            <a:pPr lvl="1"/>
            <a:r>
              <a:rPr lang="zh-CN" altLang="en-US" dirty="0"/>
              <a:t>超额存款准备金是银行的支付工具，是银行开展业务的前提</a:t>
            </a:r>
            <a:endParaRPr lang="en-US" altLang="zh-CN" dirty="0"/>
          </a:p>
          <a:p>
            <a:r>
              <a:rPr lang="zh-CN" altLang="en-US" dirty="0"/>
              <a:t>法定存款准备金率（</a:t>
            </a:r>
            <a:r>
              <a:rPr lang="en-US" altLang="zh-CN" dirty="0"/>
              <a:t>Required Reserve Ratio</a:t>
            </a:r>
            <a:r>
              <a:rPr lang="zh-CN" altLang="en-US" dirty="0"/>
              <a:t>，简称存准率或</a:t>
            </a:r>
            <a:r>
              <a:rPr lang="en-US" altLang="zh-CN" dirty="0"/>
              <a:t>RRR</a:t>
            </a:r>
            <a:r>
              <a:rPr lang="zh-CN" altLang="en-US" dirty="0"/>
              <a:t>）</a:t>
            </a:r>
            <a:endParaRPr lang="en-US" altLang="zh-CN" dirty="0"/>
          </a:p>
          <a:p>
            <a:pPr lvl="1"/>
            <a:r>
              <a:rPr lang="zh-CN" altLang="en-US" dirty="0"/>
              <a:t>法定存款准备金率 </a:t>
            </a:r>
            <a:r>
              <a:rPr lang="en-US" altLang="zh-CN" dirty="0"/>
              <a:t>= </a:t>
            </a:r>
            <a:r>
              <a:rPr lang="zh-CN" altLang="en-US" dirty="0"/>
              <a:t>商业银行拥有的法定存款准备金 </a:t>
            </a:r>
            <a:r>
              <a:rPr lang="en-US" altLang="zh-CN" dirty="0"/>
              <a:t>/ </a:t>
            </a:r>
            <a:r>
              <a:rPr lang="zh-CN" altLang="en-US" dirty="0"/>
              <a:t>商业银行吸收的存款</a:t>
            </a:r>
            <a:endParaRPr lang="en-US" altLang="zh-CN" dirty="0"/>
          </a:p>
          <a:p>
            <a:pPr lvl="1"/>
            <a:r>
              <a:rPr lang="zh-CN" altLang="en-US" dirty="0"/>
              <a:t>法定存款准备金率由中央银行制定</a:t>
            </a:r>
            <a:endParaRPr lang="en-US" altLang="zh-CN" dirty="0"/>
          </a:p>
          <a:p>
            <a:pPr lvl="1"/>
            <a:r>
              <a:rPr lang="zh-CN" altLang="en-US" dirty="0"/>
              <a:t>法定存款准备金率决定了商业银行的存款准备金中被锁定部分的大小</a:t>
            </a:r>
            <a:endParaRPr lang="en-US" altLang="zh-CN" dirty="0"/>
          </a:p>
          <a:p>
            <a:pPr lvl="1"/>
            <a:r>
              <a:rPr lang="zh-CN" altLang="en-US" dirty="0"/>
              <a:t>法定存款准备金率的调整会对货币供应总量带来的很大影响</a:t>
            </a:r>
            <a:endParaRPr lang="en-US" altLang="zh-CN" dirty="0"/>
          </a:p>
        </p:txBody>
      </p:sp>
      <p:sp>
        <p:nvSpPr>
          <p:cNvPr id="4" name="灯片编号占位符 3">
            <a:extLst>
              <a:ext uri="{FF2B5EF4-FFF2-40B4-BE49-F238E27FC236}">
                <a16:creationId xmlns:a16="http://schemas.microsoft.com/office/drawing/2014/main" id="{AC44C10C-5D7B-475D-BAD6-09A02718F897}"/>
              </a:ext>
            </a:extLst>
          </p:cNvPr>
          <p:cNvSpPr>
            <a:spLocks noGrp="1"/>
          </p:cNvSpPr>
          <p:nvPr>
            <p:ph type="sldNum" sz="quarter" idx="12"/>
          </p:nvPr>
        </p:nvSpPr>
        <p:spPr/>
        <p:txBody>
          <a:bodyPr/>
          <a:lstStyle/>
          <a:p>
            <a:pPr>
              <a:defRPr/>
            </a:pPr>
            <a:fld id="{DF4C29A2-310B-4614-9E82-82EDFD340A49}" type="slidenum">
              <a:rPr lang="zh-CN" altLang="en-US" smtClean="0"/>
              <a:pPr>
                <a:defRPr/>
              </a:pPr>
              <a:t>6</a:t>
            </a:fld>
            <a:endParaRPr lang="zh-CN" altLang="en-US"/>
          </a:p>
        </p:txBody>
      </p:sp>
    </p:spTree>
    <p:extLst>
      <p:ext uri="{BB962C8B-B14F-4D97-AF65-F5344CB8AC3E}">
        <p14:creationId xmlns:p14="http://schemas.microsoft.com/office/powerpoint/2010/main" val="36910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商业银行第</a:t>
            </a:r>
            <a:r>
              <a:rPr lang="en-US" altLang="zh-CN" dirty="0"/>
              <a:t>1</a:t>
            </a:r>
            <a:r>
              <a:rPr lang="zh-CN" altLang="en-US" dirty="0"/>
              <a:t>轮</a:t>
            </a:r>
            <a:r>
              <a:rPr lang="zh-CN" altLang="en-US" b="1" dirty="0"/>
              <a:t>广义货币创造</a:t>
            </a:r>
            <a:r>
              <a:rPr lang="en-US" altLang="zh-CN" b="1" dirty="0"/>
              <a:t/>
            </a:r>
            <a:br>
              <a:rPr lang="en-US" altLang="zh-CN" b="1" dirty="0"/>
            </a:br>
            <a:r>
              <a:rPr lang="en-US" altLang="zh-CN" dirty="0"/>
              <a:t>——</a:t>
            </a:r>
            <a:r>
              <a:rPr lang="zh-CN" altLang="en-US" dirty="0"/>
              <a:t>商业银行用</a:t>
            </a:r>
            <a:r>
              <a:rPr lang="en-US" altLang="zh-CN" dirty="0"/>
              <a:t>1</a:t>
            </a:r>
            <a:r>
              <a:rPr lang="zh-CN" altLang="en-US" dirty="0"/>
              <a:t>亿超储放贷</a:t>
            </a:r>
            <a:r>
              <a:rPr lang="en-US" altLang="zh-CN" dirty="0"/>
              <a:t>1</a:t>
            </a:r>
            <a:r>
              <a:rPr lang="zh-CN" altLang="en-US" dirty="0"/>
              <a:t>亿（假设存准率为</a:t>
            </a:r>
            <a:r>
              <a:rPr lang="en-US" altLang="zh-CN" dirty="0"/>
              <a:t>50%</a:t>
            </a:r>
            <a:r>
              <a:rPr lang="zh-CN" altLang="en-US" dirty="0"/>
              <a:t>）</a:t>
            </a:r>
          </a:p>
        </p:txBody>
      </p:sp>
      <p:sp>
        <p:nvSpPr>
          <p:cNvPr id="5" name="内容占位符 4">
            <a:extLst>
              <a:ext uri="{FF2B5EF4-FFF2-40B4-BE49-F238E27FC236}">
                <a16:creationId xmlns:a16="http://schemas.microsoft.com/office/drawing/2014/main" id="{5AB5F880-D39C-4D8C-B939-01EE934A95E0}"/>
              </a:ext>
            </a:extLst>
          </p:cNvPr>
          <p:cNvSpPr>
            <a:spLocks noGrp="1"/>
          </p:cNvSpPr>
          <p:nvPr>
            <p:ph idx="1"/>
          </p:nvPr>
        </p:nvSpPr>
        <p:spPr>
          <a:xfrm>
            <a:off x="928662" y="1268760"/>
            <a:ext cx="7786687" cy="4714875"/>
          </a:xfrm>
        </p:spPr>
        <p:txBody>
          <a:bodyPr/>
          <a:lstStyle/>
          <a:p>
            <a:r>
              <a:rPr lang="zh-CN" altLang="en-US" b="1" dirty="0"/>
              <a:t>贷款创造存款</a:t>
            </a:r>
            <a:r>
              <a:rPr lang="en-US" altLang="zh-CN" dirty="0"/>
              <a:t>——</a:t>
            </a:r>
            <a:r>
              <a:rPr lang="zh-CN" altLang="en-US" dirty="0"/>
              <a:t>商业银行向实体企业（或居民）的放贷创造了实体企业（或居民）在商业银行的存款</a:t>
            </a:r>
            <a:endParaRPr lang="en-US" altLang="zh-CN" dirty="0"/>
          </a:p>
          <a:p>
            <a:r>
              <a:rPr lang="zh-CN" altLang="en-US" dirty="0"/>
              <a:t>商业银行必须要用自己拥有的超额准备金来发放贷款</a:t>
            </a:r>
            <a:endParaRPr lang="en-US" altLang="zh-CN" dirty="0"/>
          </a:p>
          <a:p>
            <a:r>
              <a:rPr lang="zh-CN" altLang="en-US" dirty="0"/>
              <a:t>商业银行放贷创造了存款，因而使得自己的一部分存款准备金被锁定</a:t>
            </a:r>
            <a:endParaRPr lang="en-US" altLang="zh-CN" dirty="0"/>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7</a:t>
            </a:fld>
            <a:endParaRPr lang="zh-CN" altLang="en-US"/>
          </a:p>
        </p:txBody>
      </p:sp>
      <p:pic>
        <p:nvPicPr>
          <p:cNvPr id="3" name="图片 2">
            <a:extLst>
              <a:ext uri="{FF2B5EF4-FFF2-40B4-BE49-F238E27FC236}">
                <a16:creationId xmlns:a16="http://schemas.microsoft.com/office/drawing/2014/main" id="{79BFEBB2-3771-4778-AF72-674E9373C8D6}"/>
              </a:ext>
            </a:extLst>
          </p:cNvPr>
          <p:cNvPicPr>
            <a:picLocks noChangeAspect="1"/>
          </p:cNvPicPr>
          <p:nvPr/>
        </p:nvPicPr>
        <p:blipFill>
          <a:blip r:embed="rId2"/>
          <a:stretch>
            <a:fillRect/>
          </a:stretch>
        </p:blipFill>
        <p:spPr>
          <a:xfrm>
            <a:off x="2381962" y="3143570"/>
            <a:ext cx="4380076" cy="3021734"/>
          </a:xfrm>
          <a:prstGeom prst="rect">
            <a:avLst/>
          </a:prstGeom>
        </p:spPr>
      </p:pic>
      <p:sp>
        <p:nvSpPr>
          <p:cNvPr id="8" name="椭圆 7">
            <a:extLst>
              <a:ext uri="{FF2B5EF4-FFF2-40B4-BE49-F238E27FC236}">
                <a16:creationId xmlns:a16="http://schemas.microsoft.com/office/drawing/2014/main" id="{9A125698-DC6E-47DE-A2F7-4CBC4B48359D}"/>
              </a:ext>
            </a:extLst>
          </p:cNvPr>
          <p:cNvSpPr/>
          <p:nvPr/>
        </p:nvSpPr>
        <p:spPr>
          <a:xfrm>
            <a:off x="4355976" y="4330401"/>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446D3BB-327A-45FA-9B2D-BCA87DFA746F}"/>
              </a:ext>
            </a:extLst>
          </p:cNvPr>
          <p:cNvSpPr/>
          <p:nvPr/>
        </p:nvSpPr>
        <p:spPr>
          <a:xfrm>
            <a:off x="2123728" y="4349714"/>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B5ADBA5-BF36-478E-AE2D-1E07A97CB072}"/>
              </a:ext>
            </a:extLst>
          </p:cNvPr>
          <p:cNvSpPr/>
          <p:nvPr/>
        </p:nvSpPr>
        <p:spPr>
          <a:xfrm>
            <a:off x="2133380" y="4950652"/>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05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商业银行第</a:t>
            </a:r>
            <a:r>
              <a:rPr lang="en-US" altLang="zh-CN" dirty="0"/>
              <a:t>1</a:t>
            </a:r>
            <a:r>
              <a:rPr lang="zh-CN" altLang="en-US" dirty="0"/>
              <a:t>轮广义货币创造后的资产负债表</a:t>
            </a:r>
          </a:p>
        </p:txBody>
      </p:sp>
      <p:sp>
        <p:nvSpPr>
          <p:cNvPr id="5" name="内容占位符 4">
            <a:extLst>
              <a:ext uri="{FF2B5EF4-FFF2-40B4-BE49-F238E27FC236}">
                <a16:creationId xmlns:a16="http://schemas.microsoft.com/office/drawing/2014/main" id="{B700F9E0-C623-4C43-9740-AED2DCF73D05}"/>
              </a:ext>
            </a:extLst>
          </p:cNvPr>
          <p:cNvSpPr>
            <a:spLocks noGrp="1"/>
          </p:cNvSpPr>
          <p:nvPr>
            <p:ph idx="1"/>
          </p:nvPr>
        </p:nvSpPr>
        <p:spPr>
          <a:xfrm>
            <a:off x="928662" y="1268760"/>
            <a:ext cx="7786687" cy="4714875"/>
          </a:xfrm>
        </p:spPr>
        <p:txBody>
          <a:bodyPr/>
          <a:lstStyle/>
          <a:p>
            <a:r>
              <a:rPr lang="en-US" altLang="zh-CN" dirty="0"/>
              <a:t>1</a:t>
            </a:r>
            <a:r>
              <a:rPr lang="zh-CN" altLang="en-US" dirty="0"/>
              <a:t>亿广义货币（企业存款）被凭空创造了出来</a:t>
            </a:r>
            <a:endParaRPr lang="en-US" altLang="zh-CN" dirty="0"/>
          </a:p>
          <a:p>
            <a:r>
              <a:rPr lang="zh-CN" altLang="en-US" dirty="0"/>
              <a:t>广义货币创造后，商业银行资产规模扩张</a:t>
            </a:r>
            <a:r>
              <a:rPr lang="en-US" altLang="zh-CN" dirty="0"/>
              <a:t>1</a:t>
            </a:r>
            <a:r>
              <a:rPr lang="zh-CN" altLang="en-US" dirty="0"/>
              <a:t>亿</a:t>
            </a:r>
            <a:endParaRPr lang="en-US" altLang="zh-CN" dirty="0"/>
          </a:p>
          <a:p>
            <a:r>
              <a:rPr lang="zh-CN" altLang="en-US" dirty="0"/>
              <a:t>广义货币创造后，</a:t>
            </a:r>
            <a:r>
              <a:rPr lang="en-US" altLang="zh-CN" dirty="0"/>
              <a:t>0.5</a:t>
            </a:r>
            <a:r>
              <a:rPr lang="zh-CN" altLang="en-US" dirty="0"/>
              <a:t>亿存款准备金被锁定为法定存款准备金</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8</a:t>
            </a:fld>
            <a:endParaRPr lang="zh-CN" altLang="en-US"/>
          </a:p>
        </p:txBody>
      </p:sp>
      <p:pic>
        <p:nvPicPr>
          <p:cNvPr id="2" name="图片 1">
            <a:extLst>
              <a:ext uri="{FF2B5EF4-FFF2-40B4-BE49-F238E27FC236}">
                <a16:creationId xmlns:a16="http://schemas.microsoft.com/office/drawing/2014/main" id="{D150088E-F949-40DA-A77D-502A69BE8030}"/>
              </a:ext>
            </a:extLst>
          </p:cNvPr>
          <p:cNvPicPr>
            <a:picLocks noChangeAspect="1"/>
          </p:cNvPicPr>
          <p:nvPr/>
        </p:nvPicPr>
        <p:blipFill>
          <a:blip r:embed="rId2"/>
          <a:stretch>
            <a:fillRect/>
          </a:stretch>
        </p:blipFill>
        <p:spPr>
          <a:xfrm>
            <a:off x="2617706" y="3186020"/>
            <a:ext cx="4380076" cy="2422000"/>
          </a:xfrm>
          <a:prstGeom prst="rect">
            <a:avLst/>
          </a:prstGeom>
        </p:spPr>
      </p:pic>
      <p:sp>
        <p:nvSpPr>
          <p:cNvPr id="7" name="椭圆 6">
            <a:extLst>
              <a:ext uri="{FF2B5EF4-FFF2-40B4-BE49-F238E27FC236}">
                <a16:creationId xmlns:a16="http://schemas.microsoft.com/office/drawing/2014/main" id="{477F9589-B484-4A7B-98E8-FFA6EB60B5CD}"/>
              </a:ext>
            </a:extLst>
          </p:cNvPr>
          <p:cNvSpPr/>
          <p:nvPr/>
        </p:nvSpPr>
        <p:spPr>
          <a:xfrm>
            <a:off x="4572000" y="4365104"/>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9F0BEDC-D7DF-4026-B5EC-3FB501D0BB9A}"/>
              </a:ext>
            </a:extLst>
          </p:cNvPr>
          <p:cNvSpPr/>
          <p:nvPr/>
        </p:nvSpPr>
        <p:spPr>
          <a:xfrm>
            <a:off x="2339752" y="3747854"/>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74458BFC-8036-439C-ACC3-AB7FC5036D72}"/>
              </a:ext>
            </a:extLst>
          </p:cNvPr>
          <p:cNvSpPr/>
          <p:nvPr/>
        </p:nvSpPr>
        <p:spPr>
          <a:xfrm>
            <a:off x="2339752" y="4365104"/>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8285AA9-A58A-4447-BF1F-4FCFC4918570}"/>
              </a:ext>
            </a:extLst>
          </p:cNvPr>
          <p:cNvSpPr/>
          <p:nvPr/>
        </p:nvSpPr>
        <p:spPr>
          <a:xfrm>
            <a:off x="2339752" y="5013176"/>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225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商业银行第</a:t>
            </a:r>
            <a:r>
              <a:rPr lang="en-US" altLang="zh-CN" dirty="0"/>
              <a:t>2</a:t>
            </a:r>
            <a:r>
              <a:rPr lang="zh-CN" altLang="en-US" dirty="0"/>
              <a:t>轮</a:t>
            </a:r>
            <a:r>
              <a:rPr lang="zh-CN" altLang="en-US" b="1" dirty="0"/>
              <a:t>广义货币创造</a:t>
            </a:r>
            <a:r>
              <a:rPr lang="en-US" altLang="zh-CN" b="1" dirty="0"/>
              <a:t/>
            </a:r>
            <a:br>
              <a:rPr lang="en-US" altLang="zh-CN" b="1" dirty="0"/>
            </a:br>
            <a:r>
              <a:rPr lang="en-US" altLang="zh-CN" dirty="0"/>
              <a:t>——</a:t>
            </a:r>
            <a:r>
              <a:rPr lang="zh-CN" altLang="en-US" dirty="0"/>
              <a:t>商业银行用</a:t>
            </a:r>
            <a:r>
              <a:rPr lang="en-US" altLang="zh-CN" dirty="0"/>
              <a:t>0.5</a:t>
            </a:r>
            <a:r>
              <a:rPr lang="zh-CN" altLang="en-US" dirty="0"/>
              <a:t>亿超储放贷</a:t>
            </a:r>
            <a:r>
              <a:rPr lang="en-US" altLang="zh-CN" dirty="0"/>
              <a:t>0.5</a:t>
            </a:r>
            <a:r>
              <a:rPr lang="zh-CN" altLang="en-US" dirty="0"/>
              <a:t>亿</a:t>
            </a:r>
          </a:p>
        </p:txBody>
      </p:sp>
      <p:sp>
        <p:nvSpPr>
          <p:cNvPr id="5" name="内容占位符 4">
            <a:extLst>
              <a:ext uri="{FF2B5EF4-FFF2-40B4-BE49-F238E27FC236}">
                <a16:creationId xmlns:a16="http://schemas.microsoft.com/office/drawing/2014/main" id="{5AB5F880-D39C-4D8C-B939-01EE934A95E0}"/>
              </a:ext>
            </a:extLst>
          </p:cNvPr>
          <p:cNvSpPr>
            <a:spLocks noGrp="1"/>
          </p:cNvSpPr>
          <p:nvPr>
            <p:ph idx="1"/>
          </p:nvPr>
        </p:nvSpPr>
        <p:spPr>
          <a:xfrm>
            <a:off x="928662" y="1268760"/>
            <a:ext cx="7786687" cy="4714875"/>
          </a:xfrm>
        </p:spPr>
        <p:txBody>
          <a:bodyPr/>
          <a:lstStyle/>
          <a:p>
            <a:r>
              <a:rPr lang="zh-CN" altLang="en-US" dirty="0"/>
              <a:t>第</a:t>
            </a:r>
            <a:r>
              <a:rPr lang="en-US" altLang="zh-CN" dirty="0"/>
              <a:t>2</a:t>
            </a:r>
            <a:r>
              <a:rPr lang="zh-CN" altLang="en-US" dirty="0"/>
              <a:t>轮货币创造的过程与第</a:t>
            </a:r>
            <a:r>
              <a:rPr lang="en-US" altLang="zh-CN" dirty="0"/>
              <a:t>1</a:t>
            </a:r>
            <a:r>
              <a:rPr lang="zh-CN" altLang="en-US" dirty="0"/>
              <a:t>轮类似</a:t>
            </a:r>
            <a:endParaRPr lang="en-US" altLang="zh-CN" dirty="0"/>
          </a:p>
          <a:p>
            <a:r>
              <a:rPr lang="zh-CN" altLang="en-US" dirty="0"/>
              <a:t>只是因为超储从第</a:t>
            </a:r>
            <a:r>
              <a:rPr lang="en-US" altLang="zh-CN" dirty="0"/>
              <a:t>1</a:t>
            </a:r>
            <a:r>
              <a:rPr lang="zh-CN" altLang="en-US" dirty="0"/>
              <a:t>轮之前的</a:t>
            </a:r>
            <a:r>
              <a:rPr lang="en-US" altLang="zh-CN" dirty="0"/>
              <a:t>1</a:t>
            </a:r>
            <a:r>
              <a:rPr lang="zh-CN" altLang="en-US" dirty="0"/>
              <a:t>亿下降到了</a:t>
            </a:r>
            <a:r>
              <a:rPr lang="en-US" altLang="zh-CN" dirty="0"/>
              <a:t>0.5</a:t>
            </a:r>
            <a:r>
              <a:rPr lang="zh-CN" altLang="en-US" dirty="0"/>
              <a:t>亿，所以第</a:t>
            </a:r>
            <a:r>
              <a:rPr lang="en-US" altLang="zh-CN" dirty="0"/>
              <a:t>2</a:t>
            </a:r>
            <a:r>
              <a:rPr lang="zh-CN" altLang="en-US" dirty="0"/>
              <a:t>轮货币创造的数量下降到</a:t>
            </a:r>
            <a:r>
              <a:rPr lang="en-US" altLang="zh-CN" dirty="0"/>
              <a:t>0.5</a:t>
            </a:r>
            <a:r>
              <a:rPr lang="zh-CN" altLang="en-US" dirty="0"/>
              <a:t>亿</a:t>
            </a:r>
            <a:endParaRPr lang="en-US" altLang="zh-CN" dirty="0"/>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9</a:t>
            </a:fld>
            <a:endParaRPr lang="zh-CN" altLang="en-US"/>
          </a:p>
        </p:txBody>
      </p:sp>
      <p:pic>
        <p:nvPicPr>
          <p:cNvPr id="7" name="图片 6">
            <a:extLst>
              <a:ext uri="{FF2B5EF4-FFF2-40B4-BE49-F238E27FC236}">
                <a16:creationId xmlns:a16="http://schemas.microsoft.com/office/drawing/2014/main" id="{C3A3F745-0AA6-4AE8-B1B3-FA354E121D4C}"/>
              </a:ext>
            </a:extLst>
          </p:cNvPr>
          <p:cNvPicPr>
            <a:picLocks noChangeAspect="1"/>
          </p:cNvPicPr>
          <p:nvPr/>
        </p:nvPicPr>
        <p:blipFill>
          <a:blip r:embed="rId2"/>
          <a:stretch>
            <a:fillRect/>
          </a:stretch>
        </p:blipFill>
        <p:spPr>
          <a:xfrm>
            <a:off x="2617706" y="3068960"/>
            <a:ext cx="4380076" cy="3021734"/>
          </a:xfrm>
          <a:prstGeom prst="rect">
            <a:avLst/>
          </a:prstGeom>
        </p:spPr>
      </p:pic>
      <p:sp>
        <p:nvSpPr>
          <p:cNvPr id="8" name="椭圆 7">
            <a:extLst>
              <a:ext uri="{FF2B5EF4-FFF2-40B4-BE49-F238E27FC236}">
                <a16:creationId xmlns:a16="http://schemas.microsoft.com/office/drawing/2014/main" id="{B2DBE34B-BEB8-4744-AECA-3FF1D2C9F3F2}"/>
              </a:ext>
            </a:extLst>
          </p:cNvPr>
          <p:cNvSpPr/>
          <p:nvPr/>
        </p:nvSpPr>
        <p:spPr>
          <a:xfrm>
            <a:off x="2339752" y="4255791"/>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A8AE890-2CAA-48DE-8E37-F085E67C7F4F}"/>
              </a:ext>
            </a:extLst>
          </p:cNvPr>
          <p:cNvSpPr/>
          <p:nvPr/>
        </p:nvSpPr>
        <p:spPr>
          <a:xfrm>
            <a:off x="4561922" y="4255791"/>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042896-680B-4C25-8729-A37A5709DF65}"/>
              </a:ext>
            </a:extLst>
          </p:cNvPr>
          <p:cNvSpPr/>
          <p:nvPr/>
        </p:nvSpPr>
        <p:spPr>
          <a:xfrm>
            <a:off x="2339752" y="4871628"/>
            <a:ext cx="1944216" cy="648072"/>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73990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1715</TotalTime>
  <Words>3431</Words>
  <Application>Microsoft Office PowerPoint</Application>
  <PresentationFormat>全屏显示(4:3)</PresentationFormat>
  <Paragraphs>303</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Frutiger 45 Light</vt:lpstr>
      <vt:lpstr>黑体</vt:lpstr>
      <vt:lpstr>楷体_GB2312</vt:lpstr>
      <vt:lpstr>宋体</vt:lpstr>
      <vt:lpstr>Arial</vt:lpstr>
      <vt:lpstr>Arial</vt:lpstr>
      <vt:lpstr>Calibri</vt:lpstr>
      <vt:lpstr>Times New Roman</vt:lpstr>
      <vt:lpstr>Wingdings</vt:lpstr>
      <vt:lpstr>Office 主题</vt:lpstr>
      <vt:lpstr>第九讲  理解货币 《宏观经济学二十五讲：中国视角》第13讲、第15讲（15.1）</vt:lpstr>
      <vt:lpstr>议程</vt:lpstr>
      <vt:lpstr>货币是银行的负债 ——“法定货币”体系下货币的“形而下”定义</vt:lpstr>
      <vt:lpstr>货币创造的两个环节： 中央银行创造基础货币；商业银行创造广义货币</vt:lpstr>
      <vt:lpstr>央行通过向商业银行贷款1亿来创造基础货币 ——注意“存款准备金”是怎样被从无到有创造出来的</vt:lpstr>
      <vt:lpstr>法定存款准备金率</vt:lpstr>
      <vt:lpstr>商业银行第1轮广义货币创造 ——商业银行用1亿超储放贷1亿（假设存准率为50%）</vt:lpstr>
      <vt:lpstr>商业银行第1轮广义货币创造后的资产负债表</vt:lpstr>
      <vt:lpstr>商业银行第2轮广义货币创造 ——商业银行用0.5亿超储放贷0.5亿</vt:lpstr>
      <vt:lpstr>商业银行第2轮广义货币创造后的资产负债表</vt:lpstr>
      <vt:lpstr>中国法定存款准备金数额远大于超额存款准备金数额</vt:lpstr>
      <vt:lpstr>货币乘数</vt:lpstr>
      <vt:lpstr>我国存款准备金率（RRR）的变化</vt:lpstr>
      <vt:lpstr>我国存款准备金率与货币乘数的走势明显相关</vt:lpstr>
      <vt:lpstr>超额存款准备金是商业银行间的支付工具 ——以居民从A银行向B银行转账为例</vt:lpstr>
      <vt:lpstr>重温“欧债危机”——欧央行清算系统TARGET2中隐藏的欧元区内部跨境转移支付</vt:lpstr>
      <vt:lpstr>储户取现时银行资产负债表变化 ——储户提现降低了商业银行的超额存款准备金数量</vt:lpstr>
      <vt:lpstr>每年春节前，我国经济对现金的需求量都很大</vt:lpstr>
      <vt:lpstr>货币就是记忆（money is memory） ——货币的“形而上”定义</vt:lpstr>
      <vt:lpstr>最优货币数量</vt:lpstr>
      <vt:lpstr>最优货币数量的启示</vt:lpstr>
      <vt:lpstr>M2/GDP是真实变量；中国M2/GDP上升并不意味着中国央行在“超发货币”</vt:lpstr>
      <vt:lpstr>对中国M2/GDP上升的解释</vt:lpstr>
      <vt:lpstr>议程</vt:lpstr>
      <vt:lpstr>国际货币体系现状</vt:lpstr>
      <vt:lpstr>美元仍然是最主要的国际储备货币，居于国际货币体系的中央</vt:lpstr>
      <vt:lpstr>当前国际货币体系存在三个主要问题</vt:lpstr>
      <vt:lpstr>当前国际货币体系具有内生不稳定性</vt:lpstr>
      <vt:lpstr>美元的中心地位带来了不平等</vt:lpstr>
      <vt:lpstr>非对称的调整压力带来了全球失衡</vt:lpstr>
      <vt:lpstr>国际货币体系可能的发展方向</vt:lpstr>
      <vt:lpstr>重回金本位绝不可能</vt:lpstr>
      <vt:lpstr>IMF的特别提款权（SDR）不是货币，并面临IMF内部的很大政治阻力</vt:lpstr>
      <vt:lpstr>发行超主权的国际货币的政治阻力极大，可能性极小</vt:lpstr>
      <vt:lpstr>多种货币共处中心位置的模式面临不小阻力</vt:lpstr>
      <vt:lpstr>前景尚不明朗的区块链与数字货币</vt:lpstr>
      <vt:lpstr>美元还将长期处于国际货币体系的中央</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Zheng yw</cp:lastModifiedBy>
  <cp:revision>1739</cp:revision>
  <dcterms:created xsi:type="dcterms:W3CDTF">2011-05-10T08:48:38Z</dcterms:created>
  <dcterms:modified xsi:type="dcterms:W3CDTF">2019-11-16T06:14:05Z</dcterms:modified>
</cp:coreProperties>
</file>