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382" r:id="rId2"/>
    <p:sldId id="2224" r:id="rId3"/>
    <p:sldId id="1038" r:id="rId4"/>
    <p:sldId id="1039" r:id="rId5"/>
    <p:sldId id="1040" r:id="rId6"/>
    <p:sldId id="1056" r:id="rId7"/>
    <p:sldId id="1058" r:id="rId8"/>
    <p:sldId id="1057" r:id="rId9"/>
    <p:sldId id="1059" r:id="rId10"/>
    <p:sldId id="2322" r:id="rId11"/>
    <p:sldId id="1921" r:id="rId12"/>
    <p:sldId id="1922" r:id="rId13"/>
    <p:sldId id="1923" r:id="rId14"/>
    <p:sldId id="1916" r:id="rId15"/>
    <p:sldId id="1924" r:id="rId16"/>
    <p:sldId id="2225" r:id="rId17"/>
    <p:sldId id="2226" r:id="rId18"/>
    <p:sldId id="1925" r:id="rId19"/>
    <p:sldId id="2315" r:id="rId20"/>
    <p:sldId id="2245" r:id="rId21"/>
    <p:sldId id="2314" r:id="rId22"/>
    <p:sldId id="2302" r:id="rId23"/>
    <p:sldId id="1919" r:id="rId24"/>
    <p:sldId id="1927" r:id="rId25"/>
    <p:sldId id="2316" r:id="rId26"/>
    <p:sldId id="2323" r:id="rId27"/>
    <p:sldId id="870" r:id="rId28"/>
    <p:sldId id="991" r:id="rId29"/>
    <p:sldId id="871" r:id="rId30"/>
    <p:sldId id="861" r:id="rId31"/>
    <p:sldId id="862" r:id="rId32"/>
    <p:sldId id="890" r:id="rId33"/>
    <p:sldId id="884" r:id="rId34"/>
    <p:sldId id="885" r:id="rId35"/>
    <p:sldId id="2320" r:id="rId36"/>
    <p:sldId id="2321" r:id="rId37"/>
    <p:sldId id="1036" r:id="rId38"/>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A7001D"/>
    <a:srgbClr val="E9ADAB"/>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p:cViewPr varScale="1">
        <p:scale>
          <a:sx n="113" d="100"/>
          <a:sy n="113" d="100"/>
        </p:scale>
        <p:origin x="807"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2019/11/23</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2019/11/23</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2019/11/23</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2019/11/23</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2019/11/23</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00" y="81118"/>
            <a:ext cx="7920000" cy="928800"/>
          </a:xfrm>
          <a:prstGeom prst="rect">
            <a:avLst/>
          </a:prstGeom>
        </p:spPr>
        <p:txBody>
          <a:bodyPr/>
          <a:lstStyle>
            <a:lvl1pPr>
              <a:defRPr baseline="0"/>
            </a:lvl1pPr>
          </a:lstStyle>
          <a:p>
            <a:r>
              <a:rPr lang="zh-CN" altLang="en-US"/>
              <a:t>单击此处编辑母版标题样式</a:t>
            </a:r>
            <a:endParaRPr lang="en-US" dirty="0"/>
          </a:p>
        </p:txBody>
      </p:sp>
      <p:sp>
        <p:nvSpPr>
          <p:cNvPr id="6" name="Slide Number Placeholder 5"/>
          <p:cNvSpPr>
            <a:spLocks noGrp="1"/>
          </p:cNvSpPr>
          <p:nvPr>
            <p:ph type="sldNum" sz="quarter" idx="12"/>
          </p:nvPr>
        </p:nvSpPr>
        <p:spPr>
          <a:xfrm>
            <a:off x="7925117" y="6550222"/>
            <a:ext cx="1049321" cy="304800"/>
          </a:xfrm>
        </p:spPr>
        <p:txBody>
          <a:bodyPr/>
          <a:lstStyle>
            <a:lvl1pPr>
              <a:defRPr>
                <a:solidFill>
                  <a:schemeClr val="bg1"/>
                </a:solidFill>
              </a:defRPr>
            </a:lvl1pPr>
          </a:lstStyle>
          <a:p>
            <a:fld id="{FC84A786-5DDA-426A-B75A-9F16080E01B1}" type="slidenum">
              <a:rPr lang="zh-CN" altLang="en-US" smtClean="0"/>
              <a:pPr/>
              <a:t>‹#›</a:t>
            </a:fld>
            <a:endParaRPr lang="zh-CN" altLang="en-US"/>
          </a:p>
        </p:txBody>
      </p:sp>
      <p:sp>
        <p:nvSpPr>
          <p:cNvPr id="4" name="Slide Number Placeholder 5">
            <a:extLst>
              <a:ext uri="{FF2B5EF4-FFF2-40B4-BE49-F238E27FC236}">
                <a16:creationId xmlns:a16="http://schemas.microsoft.com/office/drawing/2014/main" id="{DA6B526D-66DF-4FAC-BDE7-39DBC6AB3092}"/>
              </a:ext>
            </a:extLst>
          </p:cNvPr>
          <p:cNvSpPr txBox="1">
            <a:spLocks/>
          </p:cNvSpPr>
          <p:nvPr userDrawn="1"/>
        </p:nvSpPr>
        <p:spPr>
          <a:xfrm>
            <a:off x="4299339" y="6553768"/>
            <a:ext cx="1049321" cy="304800"/>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84A786-5DDA-426A-B75A-9F16080E01B1}" type="slidenum">
              <a:rPr lang="zh-CN" altLang="en-US" smtClean="0"/>
              <a:pPr/>
              <a:t>‹#›</a:t>
            </a:fld>
            <a:endParaRPr lang="zh-CN" altLang="en-US"/>
          </a:p>
        </p:txBody>
      </p:sp>
    </p:spTree>
    <p:extLst>
      <p:ext uri="{BB962C8B-B14F-4D97-AF65-F5344CB8AC3E}">
        <p14:creationId xmlns:p14="http://schemas.microsoft.com/office/powerpoint/2010/main" val="297432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2019/11/23</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0"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09" r:id="rId8"/>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第十讲  利率的决定与货币政策调控</a:t>
            </a:r>
            <a:r>
              <a:rPr lang="en-US" altLang="zh-CN" sz="4000" dirty="0"/>
              <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15</a:t>
            </a:r>
            <a:r>
              <a:rPr lang="zh-CN" altLang="en-US" sz="1800" dirty="0"/>
              <a:t>讲、第</a:t>
            </a:r>
            <a:r>
              <a:rPr lang="en-US" altLang="zh-CN" sz="1800" dirty="0"/>
              <a:t>17</a:t>
            </a:r>
            <a:r>
              <a:rPr lang="zh-CN" altLang="en-US" sz="1800" dirty="0"/>
              <a:t>讲、第</a:t>
            </a:r>
            <a:r>
              <a:rPr lang="en-US" altLang="zh-CN" sz="1800" dirty="0"/>
              <a:t>18</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11</a:t>
            </a:r>
            <a:r>
              <a:rPr lang="zh-CN" altLang="en-US" sz="1800" dirty="0">
                <a:latin typeface="Arial" pitchFamily="34" charset="0"/>
              </a:rPr>
              <a:t>月</a:t>
            </a:r>
            <a:r>
              <a:rPr lang="en-US" altLang="zh-CN" sz="1800" dirty="0">
                <a:latin typeface="Arial" pitchFamily="34" charset="0"/>
              </a:rPr>
              <a:t>23</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一些准备知识</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利率的决定</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货币政策：常规与非常规</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sp>
        <p:nvSpPr>
          <p:cNvPr id="8" name="矩形 7"/>
          <p:cNvSpPr/>
          <p:nvPr/>
        </p:nvSpPr>
        <p:spPr>
          <a:xfrm>
            <a:off x="1643042" y="2513444"/>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386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965051-F343-46DE-8BBD-39D5D5CBB107}"/>
              </a:ext>
            </a:extLst>
          </p:cNvPr>
          <p:cNvSpPr>
            <a:spLocks noGrp="1"/>
          </p:cNvSpPr>
          <p:nvPr>
            <p:ph type="title"/>
          </p:nvPr>
        </p:nvSpPr>
        <p:spPr/>
        <p:txBody>
          <a:bodyPr/>
          <a:lstStyle/>
          <a:p>
            <a:r>
              <a:rPr lang="zh-CN" altLang="en-US" dirty="0"/>
              <a:t>利率决定的三条理论线索</a:t>
            </a:r>
          </a:p>
        </p:txBody>
      </p:sp>
      <p:sp>
        <p:nvSpPr>
          <p:cNvPr id="5" name="内容占位符 4">
            <a:extLst>
              <a:ext uri="{FF2B5EF4-FFF2-40B4-BE49-F238E27FC236}">
                <a16:creationId xmlns:a16="http://schemas.microsoft.com/office/drawing/2014/main" id="{789FD1B5-FA6A-4438-83D3-745D77055C5B}"/>
              </a:ext>
            </a:extLst>
          </p:cNvPr>
          <p:cNvSpPr>
            <a:spLocks noGrp="1"/>
          </p:cNvSpPr>
          <p:nvPr>
            <p:ph idx="1"/>
          </p:nvPr>
        </p:nvSpPr>
        <p:spPr/>
        <p:txBody>
          <a:bodyPr/>
          <a:lstStyle/>
          <a:p>
            <a:r>
              <a:rPr lang="zh-CN" altLang="en-US" b="1" dirty="0"/>
              <a:t>流动性效应</a:t>
            </a:r>
            <a:r>
              <a:rPr lang="zh-CN" altLang="en-US" dirty="0"/>
              <a:t>：央行货币投放压低名义利率；央行收回货币推升名义利率</a:t>
            </a:r>
            <a:endParaRPr lang="en-US" altLang="zh-CN" dirty="0"/>
          </a:p>
          <a:p>
            <a:pPr marL="0" indent="0" algn="ctr">
              <a:buNone/>
            </a:pPr>
            <a:r>
              <a:rPr lang="el-GR" altLang="zh-CN" dirty="0">
                <a:latin typeface="Times New Roman" panose="02020603050405020304" pitchFamily="18" charset="0"/>
                <a:cs typeface="Times New Roman" panose="02020603050405020304" pitchFamily="18" charset="0"/>
              </a:rPr>
              <a:t>Δ</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=&gt;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endParaRPr lang="en-US" altLang="zh-CN" dirty="0"/>
          </a:p>
          <a:p>
            <a:r>
              <a:rPr lang="zh-CN" altLang="en-US" b="1" dirty="0"/>
              <a:t>费雪效应</a:t>
            </a:r>
            <a:r>
              <a:rPr lang="zh-CN" altLang="en-US" dirty="0"/>
              <a:t>：名义利率</a:t>
            </a:r>
            <a:r>
              <a:rPr lang="en-US" altLang="zh-CN" dirty="0"/>
              <a:t>=</a:t>
            </a:r>
            <a:r>
              <a:rPr lang="zh-CN" altLang="en-US" dirty="0"/>
              <a:t>真实利率</a:t>
            </a:r>
            <a:r>
              <a:rPr lang="en-US" altLang="zh-CN" dirty="0"/>
              <a:t>+</a:t>
            </a:r>
            <a:r>
              <a:rPr lang="zh-CN" altLang="en-US" dirty="0"/>
              <a:t>通胀（预期），投放货币推升名义利率</a:t>
            </a:r>
            <a:endParaRPr lang="en-US" altLang="zh-CN" dirty="0"/>
          </a:p>
          <a:p>
            <a:pPr marL="0" indent="0" algn="ctr">
              <a:buNone/>
            </a:pPr>
            <a:r>
              <a:rPr lang="en-US" altLang="zh-CN" i="1" dirty="0"/>
              <a:t>R = r + </a:t>
            </a:r>
            <a:r>
              <a:rPr lang="el-GR" altLang="zh-CN" i="1" dirty="0">
                <a:latin typeface="Times New Roman" panose="02020603050405020304" pitchFamily="18" charset="0"/>
                <a:cs typeface="Times New Roman" panose="02020603050405020304" pitchFamily="18" charset="0"/>
              </a:rPr>
              <a:t>π</a:t>
            </a:r>
            <a:r>
              <a:rPr lang="en-US" altLang="zh-CN" i="1" baseline="30000" dirty="0">
                <a:latin typeface="Times New Roman" panose="02020603050405020304" pitchFamily="18" charset="0"/>
                <a:cs typeface="Times New Roman" panose="02020603050405020304" pitchFamily="18" charset="0"/>
              </a:rPr>
              <a:t>e</a:t>
            </a:r>
            <a:endParaRPr lang="en-US" altLang="zh-CN" i="1" baseline="30000" dirty="0"/>
          </a:p>
          <a:p>
            <a:r>
              <a:rPr lang="zh-CN" altLang="en-US" b="1" dirty="0"/>
              <a:t>厂商最优化条件</a:t>
            </a:r>
            <a:r>
              <a:rPr lang="zh-CN" altLang="en-US" dirty="0"/>
              <a:t>：真实利率</a:t>
            </a:r>
            <a:r>
              <a:rPr lang="en-US" altLang="zh-CN" dirty="0"/>
              <a:t>=</a:t>
            </a:r>
            <a:r>
              <a:rPr lang="zh-CN" altLang="en-US" dirty="0"/>
              <a:t>资本边际回报率</a:t>
            </a:r>
            <a:endParaRPr lang="en-US" altLang="zh-CN" dirty="0"/>
          </a:p>
          <a:p>
            <a:pPr marL="0" indent="0" algn="ctr">
              <a:buNone/>
            </a:pPr>
            <a:r>
              <a:rPr lang="en-US" altLang="zh-CN" i="1" dirty="0"/>
              <a:t>r</a:t>
            </a:r>
            <a:r>
              <a:rPr lang="en-US" altLang="zh-CN" dirty="0"/>
              <a:t> = </a:t>
            </a:r>
            <a:r>
              <a:rPr lang="en-US" altLang="zh-CN" i="1" dirty="0"/>
              <a:t>f’</a:t>
            </a:r>
            <a:r>
              <a:rPr lang="en-US" altLang="zh-CN" dirty="0"/>
              <a:t>(</a:t>
            </a:r>
            <a:r>
              <a:rPr lang="en-US" altLang="zh-CN" i="1" dirty="0"/>
              <a:t>k</a:t>
            </a:r>
            <a:r>
              <a:rPr lang="en-US" altLang="zh-CN" dirty="0"/>
              <a:t>)</a:t>
            </a:r>
          </a:p>
          <a:p>
            <a:pPr lvl="1"/>
            <a:endParaRPr lang="en-US" altLang="zh-CN" dirty="0"/>
          </a:p>
          <a:p>
            <a:r>
              <a:rPr lang="en-US" altLang="zh-CN" dirty="0"/>
              <a:t>Ad hoc</a:t>
            </a:r>
            <a:r>
              <a:rPr lang="zh-CN" altLang="en-US" dirty="0"/>
              <a:t>的理论模型（如</a:t>
            </a:r>
            <a:r>
              <a:rPr lang="en-US" altLang="zh-CN" dirty="0"/>
              <a:t>IS-LM</a:t>
            </a:r>
            <a:r>
              <a:rPr lang="zh-CN" altLang="en-US" dirty="0"/>
              <a:t>、货币需求函数）不作推荐</a:t>
            </a:r>
            <a:endParaRPr lang="en-US" altLang="zh-CN" dirty="0"/>
          </a:p>
          <a:p>
            <a:pPr lvl="1"/>
            <a:r>
              <a:rPr lang="zh-CN" altLang="en-US" dirty="0"/>
              <a:t>任意（</a:t>
            </a:r>
            <a:r>
              <a:rPr lang="en-US" altLang="zh-CN" dirty="0"/>
              <a:t>ad hoc</a:t>
            </a:r>
            <a:r>
              <a:rPr lang="zh-CN" altLang="en-US" dirty="0"/>
              <a:t>）假设缺乏微观基础，理论不严谨</a:t>
            </a:r>
            <a:endParaRPr lang="en-US" altLang="zh-CN" dirty="0"/>
          </a:p>
          <a:p>
            <a:pPr lvl="1"/>
            <a:r>
              <a:rPr lang="zh-CN" altLang="en-US" dirty="0"/>
              <a:t>阻碍了思考向表象背后的更基本经济力量的深入</a:t>
            </a:r>
          </a:p>
        </p:txBody>
      </p:sp>
    </p:spTree>
    <p:extLst>
      <p:ext uri="{BB962C8B-B14F-4D97-AF65-F5344CB8AC3E}">
        <p14:creationId xmlns:p14="http://schemas.microsoft.com/office/powerpoint/2010/main" val="374994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636E9-76CF-4269-899D-5252D134FB75}"/>
              </a:ext>
            </a:extLst>
          </p:cNvPr>
          <p:cNvSpPr>
            <a:spLocks noGrp="1"/>
          </p:cNvSpPr>
          <p:nvPr>
            <p:ph type="title"/>
          </p:nvPr>
        </p:nvSpPr>
        <p:spPr/>
        <p:txBody>
          <a:bodyPr/>
          <a:lstStyle/>
          <a:p>
            <a:r>
              <a:rPr lang="zh-CN" altLang="en-US" dirty="0"/>
              <a:t>三条理论线索中的两个问题</a:t>
            </a:r>
          </a:p>
        </p:txBody>
      </p:sp>
      <p:sp>
        <p:nvSpPr>
          <p:cNvPr id="3" name="内容占位符 2">
            <a:extLst>
              <a:ext uri="{FF2B5EF4-FFF2-40B4-BE49-F238E27FC236}">
                <a16:creationId xmlns:a16="http://schemas.microsoft.com/office/drawing/2014/main" id="{1A85E094-1087-4231-ADFD-589956977060}"/>
              </a:ext>
            </a:extLst>
          </p:cNvPr>
          <p:cNvSpPr>
            <a:spLocks noGrp="1"/>
          </p:cNvSpPr>
          <p:nvPr>
            <p:ph idx="1"/>
          </p:nvPr>
        </p:nvSpPr>
        <p:spPr/>
        <p:txBody>
          <a:bodyPr/>
          <a:lstStyle/>
          <a:p>
            <a:endParaRPr lang="en-US" altLang="zh-CN" dirty="0"/>
          </a:p>
          <a:p>
            <a:r>
              <a:rPr lang="zh-CN" altLang="en-US" b="1" dirty="0"/>
              <a:t>央行投放货币到底是压低名义利率还是推高名义利率？</a:t>
            </a:r>
            <a:endParaRPr lang="en-US" altLang="zh-CN" b="1" dirty="0"/>
          </a:p>
          <a:p>
            <a:pPr lvl="1"/>
            <a:r>
              <a:rPr lang="zh-CN" altLang="en-US" dirty="0"/>
              <a:t>流动性效应：更多的货币带来更低的名义利率</a:t>
            </a:r>
            <a:endParaRPr lang="en-US" altLang="zh-CN" dirty="0"/>
          </a:p>
          <a:p>
            <a:pPr lvl="1"/>
            <a:r>
              <a:rPr lang="zh-CN" altLang="en-US" dirty="0"/>
              <a:t>费雪效应：更多的货币带来更高的通胀，从而带来更高的名义利率</a:t>
            </a:r>
            <a:endParaRPr lang="en-US" altLang="zh-CN" dirty="0"/>
          </a:p>
          <a:p>
            <a:pPr lvl="1"/>
            <a:endParaRPr lang="en-US" altLang="zh-CN" dirty="0"/>
          </a:p>
          <a:p>
            <a:r>
              <a:rPr lang="zh-CN" altLang="en-US" b="1" dirty="0"/>
              <a:t>利率究竟是由央行决定还是由实体经济决定？</a:t>
            </a:r>
            <a:endParaRPr lang="en-US" altLang="zh-CN" b="1" dirty="0"/>
          </a:p>
          <a:p>
            <a:pPr lvl="1"/>
            <a:r>
              <a:rPr lang="zh-CN" altLang="en-US" dirty="0"/>
              <a:t>费雪效应：央行能控制名义利率，进而影响真实利率</a:t>
            </a:r>
            <a:endParaRPr lang="en-US" altLang="zh-CN" dirty="0"/>
          </a:p>
          <a:p>
            <a:pPr lvl="1"/>
            <a:r>
              <a:rPr lang="zh-CN" altLang="en-US" dirty="0"/>
              <a:t>厂商优化行为：厂商的资本回报率决定了厂商能够接受的真实利率水平</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394AA381-33C3-43AD-B38B-214C91965959}"/>
              </a:ext>
            </a:extLst>
          </p:cNvPr>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spTree>
    <p:extLst>
      <p:ext uri="{BB962C8B-B14F-4D97-AF65-F5344CB8AC3E}">
        <p14:creationId xmlns:p14="http://schemas.microsoft.com/office/powerpoint/2010/main" val="4120329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183F99E-FC24-4BA8-AE0A-DA89704EA59F}"/>
              </a:ext>
            </a:extLst>
          </p:cNvPr>
          <p:cNvSpPr>
            <a:spLocks noGrp="1"/>
          </p:cNvSpPr>
          <p:nvPr>
            <p:ph type="title"/>
          </p:nvPr>
        </p:nvSpPr>
        <p:spPr/>
        <p:txBody>
          <a:bodyPr/>
          <a:lstStyle/>
          <a:p>
            <a:r>
              <a:rPr lang="zh-CN" altLang="en-US" dirty="0"/>
              <a:t>央行投放货币究竟是压低还是推升名义利率，取决于基础货币向通胀的传导是否顺畅</a:t>
            </a:r>
          </a:p>
        </p:txBody>
      </p:sp>
      <p:sp>
        <p:nvSpPr>
          <p:cNvPr id="7" name="内容占位符 6">
            <a:extLst>
              <a:ext uri="{FF2B5EF4-FFF2-40B4-BE49-F238E27FC236}">
                <a16:creationId xmlns:a16="http://schemas.microsoft.com/office/drawing/2014/main" id="{28500D26-964A-4E02-86D5-3D2BCE74E99C}"/>
              </a:ext>
            </a:extLst>
          </p:cNvPr>
          <p:cNvSpPr>
            <a:spLocks noGrp="1"/>
          </p:cNvSpPr>
          <p:nvPr>
            <p:ph idx="1"/>
          </p:nvPr>
        </p:nvSpPr>
        <p:spPr/>
        <p:txBody>
          <a:bodyPr/>
          <a:lstStyle/>
          <a:p>
            <a:r>
              <a:rPr lang="zh-CN" altLang="en-US" dirty="0"/>
              <a:t>货币传导</a:t>
            </a:r>
            <a:r>
              <a:rPr lang="zh-CN" altLang="en-US" b="1" dirty="0"/>
              <a:t>顺畅</a:t>
            </a:r>
            <a:r>
              <a:rPr lang="zh-CN" altLang="en-US" dirty="0"/>
              <a:t>时，</a:t>
            </a:r>
            <a:r>
              <a:rPr lang="zh-CN" altLang="en-US" b="1" dirty="0"/>
              <a:t>费雪效应</a:t>
            </a:r>
            <a:r>
              <a:rPr lang="zh-CN" altLang="en-US" dirty="0"/>
              <a:t>起主导作用，货币投放推升名义利率</a:t>
            </a:r>
            <a:endParaRPr lang="en-US" altLang="zh-CN" dirty="0"/>
          </a:p>
          <a:p>
            <a:pPr lvl="1"/>
            <a:r>
              <a:rPr lang="zh-CN" altLang="en-US" dirty="0"/>
              <a:t>央行基础货币投放立即带来广义货币派生</a:t>
            </a:r>
            <a:endParaRPr lang="en-US" altLang="zh-CN" dirty="0"/>
          </a:p>
          <a:p>
            <a:pPr lvl="1"/>
            <a:r>
              <a:rPr lang="zh-CN" altLang="en-US" dirty="0"/>
              <a:t>广义货币派生立即在实体经济中带来名义总需求的扩张，立即推升通胀（预期）</a:t>
            </a:r>
            <a:endParaRPr lang="en-US" altLang="zh-CN" dirty="0"/>
          </a:p>
          <a:p>
            <a:pPr lvl="1"/>
            <a:r>
              <a:rPr lang="zh-CN" altLang="en-US" dirty="0"/>
              <a:t>通胀（预期）的上升推升名义利率</a:t>
            </a:r>
            <a:endParaRPr lang="en-US" altLang="zh-CN" dirty="0"/>
          </a:p>
          <a:p>
            <a:r>
              <a:rPr lang="zh-CN" altLang="en-US" dirty="0"/>
              <a:t>货币传导</a:t>
            </a:r>
            <a:r>
              <a:rPr lang="zh-CN" altLang="en-US" b="1" dirty="0"/>
              <a:t>不畅</a:t>
            </a:r>
            <a:r>
              <a:rPr lang="zh-CN" altLang="en-US" dirty="0"/>
              <a:t>时，</a:t>
            </a:r>
            <a:r>
              <a:rPr lang="zh-CN" altLang="en-US" b="1" dirty="0"/>
              <a:t>流动性效应</a:t>
            </a:r>
            <a:r>
              <a:rPr lang="zh-CN" altLang="en-US" dirty="0"/>
              <a:t>起主导作用，货币投放压低名义利率</a:t>
            </a:r>
            <a:endParaRPr lang="en-US" altLang="zh-CN" dirty="0"/>
          </a:p>
          <a:p>
            <a:pPr lvl="1"/>
            <a:r>
              <a:rPr lang="zh-CN" altLang="en-US" dirty="0"/>
              <a:t>央行基础货币投放若未能立即带来广义货币派生，则金融市场中流动性效应显现，金融市场中名义利率降低</a:t>
            </a:r>
            <a:endParaRPr lang="en-US" altLang="zh-CN" dirty="0"/>
          </a:p>
          <a:p>
            <a:pPr lvl="1"/>
            <a:r>
              <a:rPr lang="zh-CN" altLang="en-US" dirty="0"/>
              <a:t>若广义货币派生未能带动实体经济活动和通胀（预期），则实体经济中流动性效应显现，实体经济中名义利率降低</a:t>
            </a:r>
            <a:endParaRPr lang="en-US" altLang="zh-CN" dirty="0"/>
          </a:p>
          <a:p>
            <a:endParaRPr lang="en-US" altLang="zh-CN" dirty="0"/>
          </a:p>
          <a:p>
            <a:r>
              <a:rPr lang="zh-CN" altLang="en-US" dirty="0"/>
              <a:t>货币传导需要时间，所以短期内或许能观察到传导路径上的流动性效应；但最终，货币增长会体现为更高的通胀，推升名义利率</a:t>
            </a:r>
            <a:endParaRPr lang="en-US" altLang="zh-CN" dirty="0"/>
          </a:p>
        </p:txBody>
      </p:sp>
      <p:sp>
        <p:nvSpPr>
          <p:cNvPr id="5" name="灯片编号占位符 4">
            <a:extLst>
              <a:ext uri="{FF2B5EF4-FFF2-40B4-BE49-F238E27FC236}">
                <a16:creationId xmlns:a16="http://schemas.microsoft.com/office/drawing/2014/main" id="{58E1A6F2-B6DE-4A71-BF55-DC6D42F3D38B}"/>
              </a:ext>
            </a:extLst>
          </p:cNvPr>
          <p:cNvSpPr>
            <a:spLocks noGrp="1"/>
          </p:cNvSpPr>
          <p:nvPr>
            <p:ph type="sldNum" sz="quarter" idx="12"/>
          </p:nvPr>
        </p:nvSpPr>
        <p:spPr/>
        <p:txBody>
          <a:bodyPr/>
          <a:lstStyle/>
          <a:p>
            <a:pPr>
              <a:defRPr/>
            </a:pPr>
            <a:fld id="{D7382278-D615-4089-87A1-FA7D66E2B489}" type="slidenum">
              <a:rPr lang="zh-CN" altLang="en-US" smtClean="0"/>
              <a:pPr>
                <a:defRPr/>
              </a:pPr>
              <a:t>13</a:t>
            </a:fld>
            <a:endParaRPr lang="zh-CN" altLang="en-US"/>
          </a:p>
        </p:txBody>
      </p:sp>
    </p:spTree>
    <p:extLst>
      <p:ext uri="{BB962C8B-B14F-4D97-AF65-F5344CB8AC3E}">
        <p14:creationId xmlns:p14="http://schemas.microsoft.com/office/powerpoint/2010/main" val="312074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DBE9A-5518-40F5-B7AB-4C33D1A046EA}"/>
              </a:ext>
            </a:extLst>
          </p:cNvPr>
          <p:cNvSpPr>
            <a:spLocks noGrp="1"/>
          </p:cNvSpPr>
          <p:nvPr>
            <p:ph type="title"/>
          </p:nvPr>
        </p:nvSpPr>
        <p:spPr>
          <a:xfrm>
            <a:off x="928688" y="52040"/>
            <a:ext cx="7758112" cy="928688"/>
          </a:xfrm>
        </p:spPr>
        <p:txBody>
          <a:bodyPr/>
          <a:lstStyle/>
          <a:p>
            <a:r>
              <a:rPr lang="zh-CN" altLang="en-US" dirty="0"/>
              <a:t>长期来看，货币增长终将推升通胀和名义利率</a:t>
            </a:r>
          </a:p>
        </p:txBody>
      </p:sp>
      <p:sp>
        <p:nvSpPr>
          <p:cNvPr id="4" name="灯片编号占位符 3">
            <a:extLst>
              <a:ext uri="{FF2B5EF4-FFF2-40B4-BE49-F238E27FC236}">
                <a16:creationId xmlns:a16="http://schemas.microsoft.com/office/drawing/2014/main" id="{AFB6A57B-F269-4E7E-A857-E8D9115030D1}"/>
              </a:ext>
            </a:extLst>
          </p:cNvPr>
          <p:cNvSpPr>
            <a:spLocks noGrp="1"/>
          </p:cNvSpPr>
          <p:nvPr>
            <p:ph type="sldNum" sz="quarter" idx="12"/>
          </p:nvPr>
        </p:nvSpPr>
        <p:spPr/>
        <p:txBody>
          <a:bodyPr/>
          <a:lstStyle/>
          <a:p>
            <a:pPr>
              <a:defRPr/>
            </a:pPr>
            <a:fld id="{DF4C29A2-310B-4614-9E82-82EDFD340A49}" type="slidenum">
              <a:rPr lang="zh-CN" altLang="en-US" smtClean="0"/>
              <a:pPr>
                <a:defRPr/>
              </a:pPr>
              <a:t>14</a:t>
            </a:fld>
            <a:endParaRPr lang="zh-CN" altLang="en-US"/>
          </a:p>
        </p:txBody>
      </p:sp>
      <p:sp>
        <p:nvSpPr>
          <p:cNvPr id="6" name="Text Box 4">
            <a:extLst>
              <a:ext uri="{FF2B5EF4-FFF2-40B4-BE49-F238E27FC236}">
                <a16:creationId xmlns:a16="http://schemas.microsoft.com/office/drawing/2014/main" id="{62EDC03C-684B-4507-8112-091F302C2676}"/>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
        <p:nvSpPr>
          <p:cNvPr id="5" name="椭圆 4">
            <a:extLst>
              <a:ext uri="{FF2B5EF4-FFF2-40B4-BE49-F238E27FC236}">
                <a16:creationId xmlns:a16="http://schemas.microsoft.com/office/drawing/2014/main" id="{BD7BD31E-B7D7-4C1A-AD90-236F04107C6A}"/>
              </a:ext>
            </a:extLst>
          </p:cNvPr>
          <p:cNvSpPr/>
          <p:nvPr/>
        </p:nvSpPr>
        <p:spPr>
          <a:xfrm>
            <a:off x="6228184" y="2603093"/>
            <a:ext cx="783766" cy="1846749"/>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082ED986-1379-4CC4-8498-652AA0C5F09C}"/>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67379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9B6F5-021D-4182-BC7B-7DEEFDF65EBD}"/>
              </a:ext>
            </a:extLst>
          </p:cNvPr>
          <p:cNvSpPr>
            <a:spLocks noGrp="1"/>
          </p:cNvSpPr>
          <p:nvPr>
            <p:ph type="title"/>
          </p:nvPr>
        </p:nvSpPr>
        <p:spPr/>
        <p:txBody>
          <a:bodyPr/>
          <a:lstStyle/>
          <a:p>
            <a:r>
              <a:rPr lang="zh-CN" altLang="en-US" dirty="0"/>
              <a:t>真实利率由实体经济决定；真实货币存量也由实体经济决定</a:t>
            </a:r>
          </a:p>
        </p:txBody>
      </p:sp>
      <p:sp>
        <p:nvSpPr>
          <p:cNvPr id="3" name="内容占位符 2">
            <a:extLst>
              <a:ext uri="{FF2B5EF4-FFF2-40B4-BE49-F238E27FC236}">
                <a16:creationId xmlns:a16="http://schemas.microsoft.com/office/drawing/2014/main" id="{D4BB14B2-EF3D-40D7-A739-6E8D937033B7}"/>
              </a:ext>
            </a:extLst>
          </p:cNvPr>
          <p:cNvSpPr>
            <a:spLocks noGrp="1"/>
          </p:cNvSpPr>
          <p:nvPr>
            <p:ph idx="1"/>
          </p:nvPr>
        </p:nvSpPr>
        <p:spPr/>
        <p:txBody>
          <a:bodyPr/>
          <a:lstStyle/>
          <a:p>
            <a:endParaRPr lang="en-US" altLang="zh-CN" dirty="0"/>
          </a:p>
          <a:p>
            <a:r>
              <a:rPr lang="zh-CN" altLang="en-US" dirty="0"/>
              <a:t>真实利率最终决定于储蓄与投资之间的平衡（古典经济理论观点）</a:t>
            </a:r>
            <a:endParaRPr lang="en-US" altLang="zh-CN" dirty="0"/>
          </a:p>
          <a:p>
            <a:pPr lvl="1"/>
            <a:r>
              <a:rPr lang="zh-CN" altLang="en-US" dirty="0"/>
              <a:t>真实利率是储蓄的价格</a:t>
            </a:r>
            <a:endParaRPr lang="en-US" altLang="zh-CN" dirty="0"/>
          </a:p>
          <a:p>
            <a:pPr lvl="1"/>
            <a:r>
              <a:rPr lang="zh-CN" altLang="en-US" dirty="0"/>
              <a:t>真实利率是投资的成本</a:t>
            </a:r>
            <a:endParaRPr lang="en-US" altLang="zh-CN" dirty="0"/>
          </a:p>
          <a:p>
            <a:pPr lvl="1"/>
            <a:r>
              <a:rPr lang="zh-CN" altLang="en-US" dirty="0"/>
              <a:t>真实利率的调整让储蓄</a:t>
            </a:r>
            <a:r>
              <a:rPr lang="en-US" altLang="zh-CN" dirty="0"/>
              <a:t>-</a:t>
            </a:r>
            <a:r>
              <a:rPr lang="zh-CN" altLang="en-US" dirty="0"/>
              <a:t>投资市场出清</a:t>
            </a:r>
            <a:endParaRPr lang="en-US" altLang="zh-CN" dirty="0"/>
          </a:p>
          <a:p>
            <a:r>
              <a:rPr lang="zh-CN" altLang="en-US" dirty="0"/>
              <a:t>货币总量是实体经济储蓄的金融表现形式，其（真实）数量由实体经济而非金融体系决定</a:t>
            </a:r>
            <a:endParaRPr lang="en-US" altLang="zh-CN" dirty="0"/>
          </a:p>
          <a:p>
            <a:pPr lvl="1"/>
            <a:r>
              <a:rPr lang="zh-CN" altLang="en-US" dirty="0"/>
              <a:t>如果实体经济储蓄少而金融体系大量创造货币，则实体经济会快速将货币带来的名义购买力花出去，从而快速推升通胀，进而压低货币的真实价值</a:t>
            </a:r>
            <a:endParaRPr lang="en-US" altLang="zh-CN" dirty="0"/>
          </a:p>
          <a:p>
            <a:pPr lvl="1"/>
            <a:r>
              <a:rPr lang="zh-CN" altLang="en-US" dirty="0"/>
              <a:t>如果实体经济储蓄多而金融体系创造的名义货币数量少，则货币购买力会沉淀下来而不会变成购买力，令通胀低迷而推升货币的真实价值</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673AFF21-441C-43CD-9A39-28EA214146F4}"/>
              </a:ext>
            </a:extLst>
          </p:cNvPr>
          <p:cNvSpPr>
            <a:spLocks noGrp="1"/>
          </p:cNvSpPr>
          <p:nvPr>
            <p:ph type="sldNum" sz="quarter" idx="12"/>
          </p:nvPr>
        </p:nvSpPr>
        <p:spPr/>
        <p:txBody>
          <a:bodyPr/>
          <a:lstStyle/>
          <a:p>
            <a:pPr>
              <a:defRPr/>
            </a:pPr>
            <a:fld id="{DF4C29A2-310B-4614-9E82-82EDFD340A49}" type="slidenum">
              <a:rPr lang="zh-CN" altLang="en-US" smtClean="0"/>
              <a:pPr>
                <a:defRPr/>
              </a:pPr>
              <a:t>15</a:t>
            </a:fld>
            <a:endParaRPr lang="zh-CN" altLang="en-US"/>
          </a:p>
        </p:txBody>
      </p:sp>
    </p:spTree>
    <p:extLst>
      <p:ext uri="{BB962C8B-B14F-4D97-AF65-F5344CB8AC3E}">
        <p14:creationId xmlns:p14="http://schemas.microsoft.com/office/powerpoint/2010/main" val="374218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DBE9A-5518-40F5-B7AB-4C33D1A046EA}"/>
              </a:ext>
            </a:extLst>
          </p:cNvPr>
          <p:cNvSpPr>
            <a:spLocks noGrp="1"/>
          </p:cNvSpPr>
          <p:nvPr>
            <p:ph type="title"/>
          </p:nvPr>
        </p:nvSpPr>
        <p:spPr>
          <a:xfrm>
            <a:off x="928688" y="52040"/>
            <a:ext cx="7758112" cy="928688"/>
          </a:xfrm>
        </p:spPr>
        <p:txBody>
          <a:bodyPr/>
          <a:lstStyle/>
          <a:p>
            <a:r>
              <a:rPr lang="zh-CN" altLang="en-US" dirty="0"/>
              <a:t>中国</a:t>
            </a:r>
            <a:r>
              <a:rPr lang="en-US" altLang="zh-CN" dirty="0"/>
              <a:t>M2/GDP</a:t>
            </a:r>
            <a:r>
              <a:rPr lang="zh-CN" altLang="en-US" dirty="0"/>
              <a:t>比重的攀升反映了我国储蓄的累积，以及储蓄投资渠道有限的现实</a:t>
            </a:r>
          </a:p>
        </p:txBody>
      </p:sp>
      <p:sp>
        <p:nvSpPr>
          <p:cNvPr id="4" name="灯片编号占位符 3">
            <a:extLst>
              <a:ext uri="{FF2B5EF4-FFF2-40B4-BE49-F238E27FC236}">
                <a16:creationId xmlns:a16="http://schemas.microsoft.com/office/drawing/2014/main" id="{AFB6A57B-F269-4E7E-A857-E8D9115030D1}"/>
              </a:ext>
            </a:extLst>
          </p:cNvPr>
          <p:cNvSpPr>
            <a:spLocks noGrp="1"/>
          </p:cNvSpPr>
          <p:nvPr>
            <p:ph type="sldNum" sz="quarter" idx="12"/>
          </p:nvPr>
        </p:nvSpPr>
        <p:spPr/>
        <p:txBody>
          <a:bodyPr/>
          <a:lstStyle/>
          <a:p>
            <a:pPr>
              <a:defRPr/>
            </a:pPr>
            <a:fld id="{DF4C29A2-310B-4614-9E82-82EDFD340A49}" type="slidenum">
              <a:rPr lang="zh-CN" altLang="en-US" smtClean="0"/>
              <a:pPr>
                <a:defRPr/>
              </a:pPr>
              <a:t>16</a:t>
            </a:fld>
            <a:endParaRPr lang="zh-CN" altLang="en-US"/>
          </a:p>
        </p:txBody>
      </p:sp>
      <p:sp>
        <p:nvSpPr>
          <p:cNvPr id="6" name="Text Box 4">
            <a:extLst>
              <a:ext uri="{FF2B5EF4-FFF2-40B4-BE49-F238E27FC236}">
                <a16:creationId xmlns:a16="http://schemas.microsoft.com/office/drawing/2014/main" id="{62EDC03C-684B-4507-8112-091F302C2676}"/>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
        <p:nvSpPr>
          <p:cNvPr id="5" name="椭圆 4">
            <a:extLst>
              <a:ext uri="{FF2B5EF4-FFF2-40B4-BE49-F238E27FC236}">
                <a16:creationId xmlns:a16="http://schemas.microsoft.com/office/drawing/2014/main" id="{BD7BD31E-B7D7-4C1A-AD90-236F04107C6A}"/>
              </a:ext>
            </a:extLst>
          </p:cNvPr>
          <p:cNvSpPr/>
          <p:nvPr/>
        </p:nvSpPr>
        <p:spPr>
          <a:xfrm>
            <a:off x="6228184" y="2603093"/>
            <a:ext cx="783766" cy="1846749"/>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30B63432-3BDC-4700-9808-52C46F3EFB2D}"/>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86726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97BA3-8D85-4B2A-A572-C6AF75249630}"/>
              </a:ext>
            </a:extLst>
          </p:cNvPr>
          <p:cNvSpPr>
            <a:spLocks noGrp="1"/>
          </p:cNvSpPr>
          <p:nvPr>
            <p:ph type="title"/>
          </p:nvPr>
        </p:nvSpPr>
        <p:spPr/>
        <p:txBody>
          <a:bodyPr/>
          <a:lstStyle/>
          <a:p>
            <a:r>
              <a:rPr lang="zh-CN" altLang="en-US" dirty="0"/>
              <a:t>央行的利率政策受制于实体经济</a:t>
            </a:r>
            <a:r>
              <a:rPr lang="en-US" altLang="zh-CN" dirty="0"/>
              <a:t>——</a:t>
            </a:r>
            <a:r>
              <a:rPr lang="zh-CN" altLang="en-US" dirty="0"/>
              <a:t>货币政策内生于实体经济</a:t>
            </a:r>
          </a:p>
        </p:txBody>
      </p:sp>
      <p:sp>
        <p:nvSpPr>
          <p:cNvPr id="3" name="内容占位符 2">
            <a:extLst>
              <a:ext uri="{FF2B5EF4-FFF2-40B4-BE49-F238E27FC236}">
                <a16:creationId xmlns:a16="http://schemas.microsoft.com/office/drawing/2014/main" id="{FBA5DCC4-9F62-41DC-A5F6-F904BE250F07}"/>
              </a:ext>
            </a:extLst>
          </p:cNvPr>
          <p:cNvSpPr>
            <a:spLocks noGrp="1"/>
          </p:cNvSpPr>
          <p:nvPr>
            <p:ph idx="1"/>
          </p:nvPr>
        </p:nvSpPr>
        <p:spPr/>
        <p:txBody>
          <a:bodyPr/>
          <a:lstStyle/>
          <a:p>
            <a:r>
              <a:rPr lang="zh-CN" altLang="en-US" dirty="0"/>
              <a:t>名义利率是货币的价格，央行必须要将名义利率稳定在与实体经济投资回报率相契合的水平，否则货币供给和通胀都将失控</a:t>
            </a:r>
            <a:endParaRPr lang="en-US" altLang="zh-CN" dirty="0"/>
          </a:p>
          <a:p>
            <a:r>
              <a:rPr lang="zh-CN" altLang="en-US" dirty="0"/>
              <a:t>简化假设通胀预期一开始是</a:t>
            </a:r>
            <a:r>
              <a:rPr lang="en-US" altLang="zh-CN" dirty="0"/>
              <a:t>0</a:t>
            </a:r>
            <a:r>
              <a:rPr lang="zh-CN" altLang="en-US" dirty="0"/>
              <a:t>（名义利率等于真实利率），央行要将贷款名义利率持续控制在</a:t>
            </a:r>
            <a:r>
              <a:rPr lang="zh-CN" altLang="en-US" b="1" dirty="0"/>
              <a:t>低于</a:t>
            </a:r>
            <a:r>
              <a:rPr lang="zh-CN" altLang="en-US" dirty="0"/>
              <a:t>实体经济投资回报率的水平，后果是：</a:t>
            </a:r>
            <a:endParaRPr lang="en-US" altLang="zh-CN" dirty="0"/>
          </a:p>
          <a:p>
            <a:pPr lvl="1"/>
            <a:r>
              <a:rPr lang="zh-CN" altLang="en-US" dirty="0"/>
              <a:t>实体经济企业发现贷款有利可图，贷款需求会上升</a:t>
            </a:r>
            <a:endParaRPr lang="en-US" altLang="zh-CN" dirty="0"/>
          </a:p>
          <a:p>
            <a:pPr lvl="1"/>
            <a:r>
              <a:rPr lang="zh-CN" altLang="en-US" dirty="0"/>
              <a:t>贷款需求的上升会带来商业银行对基础货币的需求上升，从而形成名义利率（银行间市场利率和贷款利率）的上行压力</a:t>
            </a:r>
            <a:endParaRPr lang="en-US" altLang="zh-CN" dirty="0"/>
          </a:p>
          <a:p>
            <a:pPr lvl="1"/>
            <a:r>
              <a:rPr lang="zh-CN" altLang="en-US" dirty="0"/>
              <a:t>央行如果要维持低利率，需要加大投放基础货币，并让商业银行加大信贷的投放</a:t>
            </a:r>
            <a:endParaRPr lang="en-US" altLang="zh-CN" dirty="0"/>
          </a:p>
          <a:p>
            <a:pPr lvl="1"/>
            <a:r>
              <a:rPr lang="zh-CN" altLang="en-US" dirty="0"/>
              <a:t>基础货币和广义货币的扩张会带来通胀预期的上行，引发实体经济名义投资回报率的上升，带来更高的实体与金融间的利差，引发更强贷款需求</a:t>
            </a:r>
            <a:endParaRPr lang="en-US" altLang="zh-CN" dirty="0"/>
          </a:p>
          <a:p>
            <a:pPr lvl="1"/>
            <a:r>
              <a:rPr lang="zh-CN" altLang="en-US" dirty="0"/>
              <a:t>如此循环下去，货币供给和通胀越来越高，走向失控</a:t>
            </a:r>
            <a:endParaRPr lang="en-US" altLang="zh-CN" dirty="0"/>
          </a:p>
          <a:p>
            <a:r>
              <a:rPr lang="zh-CN" altLang="en-US" dirty="0"/>
              <a:t>类似地，如果央行要将贷款名义利率持续控制在</a:t>
            </a:r>
            <a:r>
              <a:rPr lang="zh-CN" altLang="en-US" b="1" dirty="0"/>
              <a:t>高于</a:t>
            </a:r>
            <a:r>
              <a:rPr lang="zh-CN" altLang="en-US" dirty="0"/>
              <a:t>实体经济投资回报率的水平，货币供给和通胀会越来越低，最终走向通货紧缩的失控局面</a:t>
            </a:r>
          </a:p>
        </p:txBody>
      </p:sp>
      <p:sp>
        <p:nvSpPr>
          <p:cNvPr id="4" name="灯片编号占位符 3">
            <a:extLst>
              <a:ext uri="{FF2B5EF4-FFF2-40B4-BE49-F238E27FC236}">
                <a16:creationId xmlns:a16="http://schemas.microsoft.com/office/drawing/2014/main" id="{FAC6067A-F022-4387-9995-6736E9782F39}"/>
              </a:ext>
            </a:extLst>
          </p:cNvPr>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spTree>
    <p:extLst>
      <p:ext uri="{BB962C8B-B14F-4D97-AF65-F5344CB8AC3E}">
        <p14:creationId xmlns:p14="http://schemas.microsoft.com/office/powerpoint/2010/main" val="343679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5C52D-3CC5-4C34-928B-6FBC75FC834B}"/>
              </a:ext>
            </a:extLst>
          </p:cNvPr>
          <p:cNvSpPr>
            <a:spLocks noGrp="1"/>
          </p:cNvSpPr>
          <p:nvPr>
            <p:ph type="title"/>
          </p:nvPr>
        </p:nvSpPr>
        <p:spPr/>
        <p:txBody>
          <a:bodyPr/>
          <a:lstStyle/>
          <a:p>
            <a:r>
              <a:rPr lang="zh-CN" altLang="en-US" dirty="0"/>
              <a:t>利率的分析框架</a:t>
            </a:r>
          </a:p>
        </p:txBody>
      </p:sp>
      <p:sp>
        <p:nvSpPr>
          <p:cNvPr id="3" name="内容占位符 2">
            <a:extLst>
              <a:ext uri="{FF2B5EF4-FFF2-40B4-BE49-F238E27FC236}">
                <a16:creationId xmlns:a16="http://schemas.microsoft.com/office/drawing/2014/main" id="{A2CE8B26-3C56-4183-A0AC-AF22C83433AE}"/>
              </a:ext>
            </a:extLst>
          </p:cNvPr>
          <p:cNvSpPr>
            <a:spLocks noGrp="1"/>
          </p:cNvSpPr>
          <p:nvPr>
            <p:ph idx="1"/>
          </p:nvPr>
        </p:nvSpPr>
        <p:spPr/>
        <p:txBody>
          <a:bodyPr/>
          <a:lstStyle/>
          <a:p>
            <a:endParaRPr lang="en-US" altLang="zh-CN" dirty="0"/>
          </a:p>
          <a:p>
            <a:r>
              <a:rPr lang="zh-CN" altLang="en-US" dirty="0"/>
              <a:t>长期：储蓄与投资之间的平衡（决定于经济结构）</a:t>
            </a:r>
            <a:endParaRPr lang="en-US" altLang="zh-CN" dirty="0"/>
          </a:p>
          <a:p>
            <a:r>
              <a:rPr lang="zh-CN" altLang="en-US" dirty="0"/>
              <a:t>中期：实体经济的融资需求强弱（决定于经济增长的强弱）</a:t>
            </a:r>
            <a:endParaRPr lang="en-US" altLang="zh-CN" dirty="0"/>
          </a:p>
          <a:p>
            <a:r>
              <a:rPr lang="zh-CN" altLang="en-US" dirty="0"/>
              <a:t>短期：央行的货币政策（决定于货币政策思路）与货币政策传导路径状态（决定于金融市场状态）</a:t>
            </a:r>
            <a:endParaRPr lang="en-US" altLang="zh-CN" dirty="0"/>
          </a:p>
          <a:p>
            <a:endParaRPr lang="en-US" altLang="zh-CN" dirty="0"/>
          </a:p>
        </p:txBody>
      </p:sp>
      <p:sp>
        <p:nvSpPr>
          <p:cNvPr id="4" name="灯片编号占位符 3">
            <a:extLst>
              <a:ext uri="{FF2B5EF4-FFF2-40B4-BE49-F238E27FC236}">
                <a16:creationId xmlns:a16="http://schemas.microsoft.com/office/drawing/2014/main" id="{8AEFF33C-82EA-4F84-BEAD-A5ACEE490EAC}"/>
              </a:ext>
            </a:extLst>
          </p:cNvPr>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spTree>
    <p:extLst>
      <p:ext uri="{BB962C8B-B14F-4D97-AF65-F5344CB8AC3E}">
        <p14:creationId xmlns:p14="http://schemas.microsoft.com/office/powerpoint/2010/main" val="32704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8E1DEF-A9C5-4788-A586-7E864046BDC8}"/>
              </a:ext>
            </a:extLst>
          </p:cNvPr>
          <p:cNvPicPr>
            <a:picLocks noChangeAspect="1"/>
          </p:cNvPicPr>
          <p:nvPr/>
        </p:nvPicPr>
        <p:blipFill>
          <a:blip r:embed="rId2"/>
          <a:stretch>
            <a:fillRect/>
          </a:stretch>
        </p:blipFill>
        <p:spPr>
          <a:xfrm>
            <a:off x="1620000" y="1447800"/>
            <a:ext cx="6300112" cy="4318000"/>
          </a:xfrm>
          <a:prstGeom prst="rect">
            <a:avLst/>
          </a:prstGeom>
        </p:spPr>
      </p:pic>
      <p:sp>
        <p:nvSpPr>
          <p:cNvPr id="23554" name="标题 4"/>
          <p:cNvSpPr>
            <a:spLocks noGrp="1"/>
          </p:cNvSpPr>
          <p:nvPr>
            <p:ph type="title"/>
          </p:nvPr>
        </p:nvSpPr>
        <p:spPr/>
        <p:txBody>
          <a:bodyPr/>
          <a:lstStyle/>
          <a:p>
            <a:r>
              <a:rPr lang="zh-CN" altLang="en-US" dirty="0"/>
              <a:t>全球利率的最根本决定力量是全球储蓄与投资的平衡    </a:t>
            </a:r>
            <a:r>
              <a:rPr lang="en-US" altLang="zh-CN" dirty="0"/>
              <a:t>——</a:t>
            </a:r>
            <a:r>
              <a:rPr lang="zh-CN" altLang="en-US" dirty="0"/>
              <a:t>后危机时代的储蓄过剩给全球带来了低利率压力</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19</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sp>
        <p:nvSpPr>
          <p:cNvPr id="8" name="椭圆 7">
            <a:extLst>
              <a:ext uri="{FF2B5EF4-FFF2-40B4-BE49-F238E27FC236}">
                <a16:creationId xmlns:a16="http://schemas.microsoft.com/office/drawing/2014/main" id="{234B1740-EB41-4D99-A927-F4CCBF849111}"/>
              </a:ext>
            </a:extLst>
          </p:cNvPr>
          <p:cNvSpPr/>
          <p:nvPr/>
        </p:nvSpPr>
        <p:spPr>
          <a:xfrm>
            <a:off x="6300192" y="1988840"/>
            <a:ext cx="1152128" cy="2088232"/>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424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一些准备知识</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利率的决定</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货币政策：常规与非常规</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
        <p:nvSpPr>
          <p:cNvPr id="8" name="矩形 7"/>
          <p:cNvSpPr/>
          <p:nvPr/>
        </p:nvSpPr>
        <p:spPr>
          <a:xfrm>
            <a:off x="1643042" y="1916832"/>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633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全球储蓄过剩的重要原因在于中国的高储蓄</a:t>
            </a:r>
            <a:r>
              <a:rPr lang="en-US" altLang="zh-CN" dirty="0"/>
              <a:t/>
            </a:r>
            <a:br>
              <a:rPr lang="en-US" altLang="zh-CN" dirty="0"/>
            </a:br>
            <a:r>
              <a:rPr lang="en-US" altLang="zh-CN" dirty="0"/>
              <a:t>——</a:t>
            </a:r>
            <a:r>
              <a:rPr lang="zh-CN" altLang="en-US" dirty="0"/>
              <a:t>中国的储蓄过剩对全球利率形成了压制</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20</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sp>
        <p:nvSpPr>
          <p:cNvPr id="7" name="椭圆 6"/>
          <p:cNvSpPr/>
          <p:nvPr/>
        </p:nvSpPr>
        <p:spPr>
          <a:xfrm>
            <a:off x="6444208" y="1844824"/>
            <a:ext cx="1008112" cy="2304256"/>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2EB774A-C5A5-440C-8822-225B5948DA69}"/>
              </a:ext>
            </a:extLst>
          </p:cNvPr>
          <p:cNvPicPr>
            <a:picLocks noChangeAspect="1"/>
          </p:cNvPicPr>
          <p:nvPr/>
        </p:nvPicPr>
        <p:blipFill>
          <a:blip r:embed="rId2"/>
          <a:stretch>
            <a:fillRect/>
          </a:stretch>
        </p:blipFill>
        <p:spPr>
          <a:xfrm>
            <a:off x="1620000" y="1447800"/>
            <a:ext cx="6310225" cy="4318000"/>
          </a:xfrm>
          <a:prstGeom prst="rect">
            <a:avLst/>
          </a:prstGeom>
        </p:spPr>
      </p:pic>
    </p:spTree>
    <p:extLst>
      <p:ext uri="{BB962C8B-B14F-4D97-AF65-F5344CB8AC3E}">
        <p14:creationId xmlns:p14="http://schemas.microsoft.com/office/powerpoint/2010/main" val="397226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世界总投资的</a:t>
            </a:r>
            <a:r>
              <a:rPr lang="en-US" altLang="zh-CN" dirty="0"/>
              <a:t>1/4</a:t>
            </a:r>
            <a:r>
              <a:rPr lang="zh-CN" altLang="en-US" dirty="0"/>
              <a:t>来自中国，中国的投资强度影响着全球储蓄与投资的平衡</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21</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3" name="图片 2">
            <a:extLst>
              <a:ext uri="{FF2B5EF4-FFF2-40B4-BE49-F238E27FC236}">
                <a16:creationId xmlns:a16="http://schemas.microsoft.com/office/drawing/2014/main" id="{D7E473F3-84A7-4F4F-8CEA-0B6AC47CFC42}"/>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18328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p:txBody>
          <a:bodyPr/>
          <a:lstStyle/>
          <a:p>
            <a:r>
              <a:rPr lang="en-US" altLang="zh-CN" dirty="0"/>
              <a:t>……</a:t>
            </a:r>
            <a:r>
              <a:rPr lang="zh-CN" altLang="en-US" dirty="0"/>
              <a:t>从而带来了中国挖掘机产量与美国国债收益率之间的“神奇”联系</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294967295"/>
          </p:nvPr>
        </p:nvSpPr>
        <p:spPr>
          <a:xfrm>
            <a:off x="7925117" y="6550222"/>
            <a:ext cx="1049321" cy="304800"/>
          </a:xfrm>
        </p:spPr>
        <p:txBody>
          <a:bodyPr/>
          <a:lstStyle/>
          <a:p>
            <a:pPr>
              <a:defRPr/>
            </a:pPr>
            <a:fld id="{F08B0920-9331-44B4-A71B-D61424E00FAD}" type="slidenum">
              <a:rPr lang="zh-CN" altLang="en-US" smtClean="0"/>
              <a:pPr>
                <a:defRPr/>
              </a:pPr>
              <a:t>22</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39D41E98-06D6-497E-B90A-8559FABF3418}"/>
              </a:ext>
            </a:extLst>
          </p:cNvPr>
          <p:cNvPicPr>
            <a:picLocks noChangeAspect="1"/>
          </p:cNvPicPr>
          <p:nvPr/>
        </p:nvPicPr>
        <p:blipFill>
          <a:blip r:embed="rId2"/>
          <a:stretch>
            <a:fillRect/>
          </a:stretch>
        </p:blipFill>
        <p:spPr>
          <a:xfrm>
            <a:off x="1447800" y="1447800"/>
            <a:ext cx="6310225" cy="4318000"/>
          </a:xfrm>
          <a:prstGeom prst="rect">
            <a:avLst/>
          </a:prstGeom>
        </p:spPr>
      </p:pic>
    </p:spTree>
    <p:extLst>
      <p:ext uri="{BB962C8B-B14F-4D97-AF65-F5344CB8AC3E}">
        <p14:creationId xmlns:p14="http://schemas.microsoft.com/office/powerpoint/2010/main" val="3652145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DBE9A-5518-40F5-B7AB-4C33D1A046EA}"/>
              </a:ext>
            </a:extLst>
          </p:cNvPr>
          <p:cNvSpPr>
            <a:spLocks noGrp="1"/>
          </p:cNvSpPr>
          <p:nvPr>
            <p:ph type="title"/>
          </p:nvPr>
        </p:nvSpPr>
        <p:spPr>
          <a:xfrm>
            <a:off x="928688" y="52040"/>
            <a:ext cx="7758112" cy="928688"/>
          </a:xfrm>
        </p:spPr>
        <p:txBody>
          <a:bodyPr/>
          <a:lstStyle/>
          <a:p>
            <a:r>
              <a:rPr lang="zh-CN" altLang="en-US" dirty="0"/>
              <a:t>中国经济增速的起伏基本决定了中国利率的变化</a:t>
            </a:r>
          </a:p>
        </p:txBody>
      </p:sp>
      <p:sp>
        <p:nvSpPr>
          <p:cNvPr id="4" name="灯片编号占位符 3">
            <a:extLst>
              <a:ext uri="{FF2B5EF4-FFF2-40B4-BE49-F238E27FC236}">
                <a16:creationId xmlns:a16="http://schemas.microsoft.com/office/drawing/2014/main" id="{AFB6A57B-F269-4E7E-A857-E8D9115030D1}"/>
              </a:ext>
            </a:extLst>
          </p:cNvPr>
          <p:cNvSpPr>
            <a:spLocks noGrp="1"/>
          </p:cNvSpPr>
          <p:nvPr>
            <p:ph type="sldNum" sz="quarter" idx="12"/>
          </p:nvPr>
        </p:nvSpPr>
        <p:spPr/>
        <p:txBody>
          <a:bodyPr/>
          <a:lstStyle/>
          <a:p>
            <a:pPr>
              <a:defRPr/>
            </a:pPr>
            <a:fld id="{DF4C29A2-310B-4614-9E82-82EDFD340A49}" type="slidenum">
              <a:rPr lang="zh-CN" altLang="en-US" smtClean="0"/>
              <a:pPr>
                <a:defRPr/>
              </a:pPr>
              <a:t>23</a:t>
            </a:fld>
            <a:endParaRPr lang="zh-CN" altLang="en-US"/>
          </a:p>
        </p:txBody>
      </p:sp>
      <p:sp>
        <p:nvSpPr>
          <p:cNvPr id="5" name="椭圆 4">
            <a:extLst>
              <a:ext uri="{FF2B5EF4-FFF2-40B4-BE49-F238E27FC236}">
                <a16:creationId xmlns:a16="http://schemas.microsoft.com/office/drawing/2014/main" id="{BD7BD31E-B7D7-4C1A-AD90-236F04107C6A}"/>
              </a:ext>
            </a:extLst>
          </p:cNvPr>
          <p:cNvSpPr/>
          <p:nvPr/>
        </p:nvSpPr>
        <p:spPr>
          <a:xfrm>
            <a:off x="6228184" y="2603093"/>
            <a:ext cx="783766" cy="1846749"/>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204DD93-7856-44F2-94C6-1D84105E3372}"/>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8" name="Text Box 4">
            <a:extLst>
              <a:ext uri="{FF2B5EF4-FFF2-40B4-BE49-F238E27FC236}">
                <a16:creationId xmlns:a16="http://schemas.microsoft.com/office/drawing/2014/main" id="{04B4E6F1-AFB0-448B-B868-855FF42683E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428891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DBE9A-5518-40F5-B7AB-4C33D1A046EA}"/>
              </a:ext>
            </a:extLst>
          </p:cNvPr>
          <p:cNvSpPr>
            <a:spLocks noGrp="1"/>
          </p:cNvSpPr>
          <p:nvPr>
            <p:ph type="title"/>
          </p:nvPr>
        </p:nvSpPr>
        <p:spPr>
          <a:xfrm>
            <a:off x="928688" y="52040"/>
            <a:ext cx="7758112" cy="928688"/>
          </a:xfrm>
        </p:spPr>
        <p:txBody>
          <a:bodyPr/>
          <a:lstStyle/>
          <a:p>
            <a:r>
              <a:rPr lang="zh-CN" altLang="en-US" dirty="0"/>
              <a:t>经济增速很大程度上决定着贷款需求的强度；而贷款需求强度的拐点往往预示着利率的拐点</a:t>
            </a:r>
          </a:p>
        </p:txBody>
      </p:sp>
      <p:sp>
        <p:nvSpPr>
          <p:cNvPr id="4" name="灯片编号占位符 3">
            <a:extLst>
              <a:ext uri="{FF2B5EF4-FFF2-40B4-BE49-F238E27FC236}">
                <a16:creationId xmlns:a16="http://schemas.microsoft.com/office/drawing/2014/main" id="{AFB6A57B-F269-4E7E-A857-E8D9115030D1}"/>
              </a:ext>
            </a:extLst>
          </p:cNvPr>
          <p:cNvSpPr>
            <a:spLocks noGrp="1"/>
          </p:cNvSpPr>
          <p:nvPr>
            <p:ph type="sldNum" sz="quarter" idx="12"/>
          </p:nvPr>
        </p:nvSpPr>
        <p:spPr/>
        <p:txBody>
          <a:bodyPr/>
          <a:lstStyle/>
          <a:p>
            <a:pPr>
              <a:defRPr/>
            </a:pPr>
            <a:fld id="{DF4C29A2-310B-4614-9E82-82EDFD340A49}" type="slidenum">
              <a:rPr lang="zh-CN" altLang="en-US" smtClean="0"/>
              <a:pPr>
                <a:defRPr/>
              </a:pPr>
              <a:t>24</a:t>
            </a:fld>
            <a:endParaRPr lang="zh-CN" altLang="en-US"/>
          </a:p>
        </p:txBody>
      </p:sp>
      <p:sp>
        <p:nvSpPr>
          <p:cNvPr id="5" name="椭圆 4">
            <a:extLst>
              <a:ext uri="{FF2B5EF4-FFF2-40B4-BE49-F238E27FC236}">
                <a16:creationId xmlns:a16="http://schemas.microsoft.com/office/drawing/2014/main" id="{BD7BD31E-B7D7-4C1A-AD90-236F04107C6A}"/>
              </a:ext>
            </a:extLst>
          </p:cNvPr>
          <p:cNvSpPr/>
          <p:nvPr/>
        </p:nvSpPr>
        <p:spPr>
          <a:xfrm>
            <a:off x="6228184" y="2603093"/>
            <a:ext cx="783766" cy="1846749"/>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2470822F-F087-4394-84D0-BFCDF07D438C}"/>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8" name="Text Box 4">
            <a:extLst>
              <a:ext uri="{FF2B5EF4-FFF2-40B4-BE49-F238E27FC236}">
                <a16:creationId xmlns:a16="http://schemas.microsoft.com/office/drawing/2014/main" id="{EFD8C380-70C0-48AC-998E-B2EC62808900}"/>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3840866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DBE9A-5518-40F5-B7AB-4C33D1A046EA}"/>
              </a:ext>
            </a:extLst>
          </p:cNvPr>
          <p:cNvSpPr>
            <a:spLocks noGrp="1"/>
          </p:cNvSpPr>
          <p:nvPr>
            <p:ph type="title"/>
          </p:nvPr>
        </p:nvSpPr>
        <p:spPr>
          <a:xfrm>
            <a:off x="928688" y="52040"/>
            <a:ext cx="7758112" cy="928688"/>
          </a:xfrm>
        </p:spPr>
        <p:txBody>
          <a:bodyPr/>
          <a:lstStyle/>
          <a:p>
            <a:r>
              <a:rPr lang="zh-CN" altLang="en-US" dirty="0"/>
              <a:t>在短期内，央行对短端利率的调控对金融市场有重大影响</a:t>
            </a:r>
          </a:p>
        </p:txBody>
      </p:sp>
      <p:sp>
        <p:nvSpPr>
          <p:cNvPr id="4" name="灯片编号占位符 3">
            <a:extLst>
              <a:ext uri="{FF2B5EF4-FFF2-40B4-BE49-F238E27FC236}">
                <a16:creationId xmlns:a16="http://schemas.microsoft.com/office/drawing/2014/main" id="{AFB6A57B-F269-4E7E-A857-E8D9115030D1}"/>
              </a:ext>
            </a:extLst>
          </p:cNvPr>
          <p:cNvSpPr>
            <a:spLocks noGrp="1"/>
          </p:cNvSpPr>
          <p:nvPr>
            <p:ph type="sldNum" sz="quarter" idx="12"/>
          </p:nvPr>
        </p:nvSpPr>
        <p:spPr/>
        <p:txBody>
          <a:bodyPr/>
          <a:lstStyle/>
          <a:p>
            <a:pPr>
              <a:defRPr/>
            </a:pPr>
            <a:fld id="{DF4C29A2-310B-4614-9E82-82EDFD340A49}" type="slidenum">
              <a:rPr lang="zh-CN" altLang="en-US" smtClean="0"/>
              <a:pPr>
                <a:defRPr/>
              </a:pPr>
              <a:t>25</a:t>
            </a:fld>
            <a:endParaRPr lang="zh-CN" altLang="en-US"/>
          </a:p>
        </p:txBody>
      </p:sp>
      <p:sp>
        <p:nvSpPr>
          <p:cNvPr id="5" name="椭圆 4">
            <a:extLst>
              <a:ext uri="{FF2B5EF4-FFF2-40B4-BE49-F238E27FC236}">
                <a16:creationId xmlns:a16="http://schemas.microsoft.com/office/drawing/2014/main" id="{BD7BD31E-B7D7-4C1A-AD90-236F04107C6A}"/>
              </a:ext>
            </a:extLst>
          </p:cNvPr>
          <p:cNvSpPr/>
          <p:nvPr/>
        </p:nvSpPr>
        <p:spPr>
          <a:xfrm>
            <a:off x="6228184" y="2603093"/>
            <a:ext cx="783766" cy="1846749"/>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DE924FAF-C6E1-43D2-ACB5-BB0F570A5A19}"/>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3D7D7A86-B78D-412C-90A0-5368B6EABC1C}"/>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114855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一些准备知识</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利率的决定</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货币政策：常规与非常规</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26</a:t>
            </a:fld>
            <a:endParaRPr lang="zh-CN" altLang="en-US"/>
          </a:p>
        </p:txBody>
      </p:sp>
      <p:sp>
        <p:nvSpPr>
          <p:cNvPr id="8" name="矩形 7"/>
          <p:cNvSpPr/>
          <p:nvPr/>
        </p:nvSpPr>
        <p:spPr>
          <a:xfrm>
            <a:off x="1643042" y="3135254"/>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9101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美国</a:t>
            </a:r>
            <a:r>
              <a:rPr lang="zh-CN" altLang="en-US" dirty="0"/>
              <a:t>央行（美联储）通过</a:t>
            </a:r>
            <a:r>
              <a:rPr lang="zh-CN" altLang="zh-CN" dirty="0"/>
              <a:t>利率走廊</a:t>
            </a:r>
            <a:r>
              <a:rPr lang="zh-CN" altLang="en-US" dirty="0"/>
              <a:t>来保证联邦基金利率处在目标水平附近</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27</a:t>
            </a:fld>
            <a:endParaRPr lang="zh-CN" altLang="en-US"/>
          </a:p>
        </p:txBody>
      </p:sp>
      <p:sp>
        <p:nvSpPr>
          <p:cNvPr id="7" name="椭圆 6"/>
          <p:cNvSpPr/>
          <p:nvPr/>
        </p:nvSpPr>
        <p:spPr>
          <a:xfrm>
            <a:off x="7286644" y="3071810"/>
            <a:ext cx="428628" cy="1285884"/>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2" name="图片 1">
            <a:extLst>
              <a:ext uri="{FF2B5EF4-FFF2-40B4-BE49-F238E27FC236}">
                <a16:creationId xmlns:a16="http://schemas.microsoft.com/office/drawing/2014/main" id="{FFFE686B-C0A6-45B4-B036-C304F2380DE0}"/>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10" name="Text Box 4">
            <a:extLst>
              <a:ext uri="{FF2B5EF4-FFF2-40B4-BE49-F238E27FC236}">
                <a16:creationId xmlns:a16="http://schemas.microsoft.com/office/drawing/2014/main" id="{6F5CE7CA-310D-4564-A0DB-321457B3604E}"/>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115112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货币政策的“马拉多纳理论”</a:t>
            </a:r>
            <a:r>
              <a:rPr lang="en-US" altLang="zh-CN" dirty="0"/>
              <a:t/>
            </a:r>
            <a:br>
              <a:rPr lang="en-US" altLang="zh-CN" dirty="0"/>
            </a:br>
            <a:r>
              <a:rPr lang="en-US" altLang="zh-CN" dirty="0"/>
              <a:t>——</a:t>
            </a:r>
            <a:r>
              <a:rPr lang="zh-CN" altLang="en-US" dirty="0"/>
              <a:t>货币政策是调控预期的艺术</a:t>
            </a:r>
          </a:p>
        </p:txBody>
      </p:sp>
      <p:sp>
        <p:nvSpPr>
          <p:cNvPr id="3" name="内容占位符 2"/>
          <p:cNvSpPr>
            <a:spLocks noGrp="1"/>
          </p:cNvSpPr>
          <p:nvPr>
            <p:ph idx="1"/>
          </p:nvPr>
        </p:nvSpPr>
        <p:spPr>
          <a:xfrm>
            <a:off x="827584" y="1217875"/>
            <a:ext cx="5544615" cy="4227349"/>
          </a:xfrm>
        </p:spPr>
        <p:txBody>
          <a:bodyPr/>
          <a:lstStyle/>
          <a:p>
            <a:pPr marL="0" indent="0">
              <a:buNone/>
            </a:pPr>
            <a:r>
              <a:rPr lang="zh-CN" altLang="en-US" dirty="0">
                <a:latin typeface="楷体" panose="02010609060101010101" pitchFamily="49" charset="-122"/>
                <a:ea typeface="楷体" panose="02010609060101010101" pitchFamily="49" charset="-122"/>
              </a:rPr>
              <a:t>“我把它叫做‘利率的马拉多纳理论’。阿根廷的伟大足球运动员，迭戈</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马拉多纳，并不经常与货币政策联系起来。但他在</a:t>
            </a:r>
            <a:r>
              <a:rPr lang="en-US" altLang="zh-CN" dirty="0">
                <a:latin typeface="楷体" panose="02010609060101010101" pitchFamily="49" charset="-122"/>
                <a:ea typeface="楷体" panose="02010609060101010101" pitchFamily="49" charset="-122"/>
              </a:rPr>
              <a:t>1986</a:t>
            </a:r>
            <a:r>
              <a:rPr lang="zh-CN" altLang="en-US"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月墨西哥世界杯上对英国那场比赛中攻进两球的表现，极好的诠释了我要表达的意思。马拉多纳的第一个‘上帝之手’进球与中央银行古老的‘神秘’（</a:t>
            </a:r>
            <a:r>
              <a:rPr lang="en-US" altLang="zh-CN" dirty="0">
                <a:latin typeface="楷体" panose="02010609060101010101" pitchFamily="49" charset="-122"/>
                <a:ea typeface="楷体" panose="02010609060101010101" pitchFamily="49" charset="-122"/>
              </a:rPr>
              <a:t>mystery and mystique</a:t>
            </a:r>
            <a:r>
              <a:rPr lang="zh-CN" altLang="en-US" dirty="0">
                <a:latin typeface="楷体" panose="02010609060101010101" pitchFamily="49" charset="-122"/>
                <a:ea typeface="楷体" panose="02010609060101010101" pitchFamily="49" charset="-122"/>
              </a:rPr>
              <a:t>）操作手法类似。他的行动是出乎预料，时间不一致，且违规的。他很幸运能逃过处罚。不过，他的第二个进球展现了预期在现代货币理论中的力量。马拉多纳从后半场开始带球跑了</a:t>
            </a:r>
            <a:r>
              <a:rPr lang="en-US" altLang="zh-CN" dirty="0">
                <a:latin typeface="楷体" panose="02010609060101010101" pitchFamily="49" charset="-122"/>
                <a:ea typeface="楷体" panose="02010609060101010101" pitchFamily="49" charset="-122"/>
              </a:rPr>
              <a:t>60</a:t>
            </a:r>
            <a:r>
              <a:rPr lang="zh-CN" altLang="en-US" dirty="0">
                <a:latin typeface="楷体" panose="02010609060101010101" pitchFamily="49" charset="-122"/>
                <a:ea typeface="楷体" panose="02010609060101010101" pitchFamily="49" charset="-122"/>
              </a:rPr>
              <a:t>码，晃过了</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个防守队员，最终把球射入了英国队的大门。最神奇的地方是，马拉多纳几乎跑了一条直线。你怎么能跑一条直线来晃过</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个防守队员呢？答案是英国防守队员在按照他们对马拉多纳下一步行动的预期做反应。由于他们预期马拉多纳会向左或向右移动，所以马拉多纳可以跑直线突破他们</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货币政策有着类似的效果。市场利率根据央行下一步预期要做的行动来做反应。”</a:t>
            </a:r>
            <a:endParaRPr lang="en-US" altLang="zh-CN" dirty="0">
              <a:latin typeface="楷体" panose="02010609060101010101" pitchFamily="49" charset="-122"/>
              <a:ea typeface="楷体" panose="02010609060101010101" pitchFamily="49" charset="-122"/>
            </a:endParaRPr>
          </a:p>
          <a:p>
            <a:pPr marL="0" indent="0">
              <a:buNone/>
            </a:pPr>
            <a:r>
              <a:rPr lang="en-US" altLang="zh-CN" dirty="0"/>
              <a:t>			——</a:t>
            </a:r>
            <a:r>
              <a:rPr lang="zh-CN" altLang="en-US" dirty="0"/>
              <a:t>默文</a:t>
            </a:r>
            <a:r>
              <a:rPr lang="en-US" altLang="zh-CN" dirty="0"/>
              <a:t>·</a:t>
            </a:r>
            <a:r>
              <a:rPr lang="zh-CN" altLang="en-US" dirty="0"/>
              <a:t>金，</a:t>
            </a:r>
            <a:r>
              <a:rPr lang="en-US" altLang="zh-CN" dirty="0"/>
              <a:t>2005</a:t>
            </a:r>
            <a:r>
              <a:rPr lang="zh-CN" altLang="en-US" dirty="0"/>
              <a:t>年</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28</a:t>
            </a:fld>
            <a:endParaRPr lang="zh-CN" altLang="en-US"/>
          </a:p>
        </p:txBody>
      </p:sp>
      <p:sp>
        <p:nvSpPr>
          <p:cNvPr id="7170" name="AutoShape 2"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2" name="AutoShape 4"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See the source image">
            <a:extLst>
              <a:ext uri="{FF2B5EF4-FFF2-40B4-BE49-F238E27FC236}">
                <a16:creationId xmlns:a16="http://schemas.microsoft.com/office/drawing/2014/main" id="{93639549-0A1C-4C41-922F-11D4144BD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464" y="1844824"/>
            <a:ext cx="2205000" cy="25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美联储对</a:t>
            </a:r>
            <a:r>
              <a:rPr lang="zh-CN" altLang="zh-CN" dirty="0"/>
              <a:t>联邦基金利率</a:t>
            </a:r>
            <a:r>
              <a:rPr lang="zh-CN" altLang="en-US" dirty="0"/>
              <a:t>的调控</a:t>
            </a:r>
            <a:r>
              <a:rPr lang="zh-CN" altLang="zh-CN" dirty="0"/>
              <a:t>影响了各期限、各类别的利率</a:t>
            </a:r>
            <a:endParaRPr lang="zh-CN" altLang="en-US" dirty="0"/>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29</a:t>
            </a:fld>
            <a:endParaRPr lang="zh-CN" altLang="en-US"/>
          </a:p>
        </p:txBody>
      </p:sp>
      <p:sp>
        <p:nvSpPr>
          <p:cNvPr id="9" name="Text Box 4"/>
          <p:cNvSpPr txBox="1">
            <a:spLocks noChangeArrowheads="1"/>
          </p:cNvSpPr>
          <p:nvPr/>
        </p:nvSpPr>
        <p:spPr bwMode="ltGray">
          <a:xfrm>
            <a:off x="906910" y="6000768"/>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7286644" y="3071810"/>
            <a:ext cx="428628" cy="1285884"/>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2" name="图片 1">
            <a:extLst>
              <a:ext uri="{FF2B5EF4-FFF2-40B4-BE49-F238E27FC236}">
                <a16:creationId xmlns:a16="http://schemas.microsoft.com/office/drawing/2014/main" id="{BAD4715C-3365-4E6B-A211-BA4CFCB6EF1C}"/>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996251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85A46-CCEF-49CA-B0FE-96C38B73C6C9}"/>
              </a:ext>
            </a:extLst>
          </p:cNvPr>
          <p:cNvSpPr>
            <a:spLocks noGrp="1"/>
          </p:cNvSpPr>
          <p:nvPr>
            <p:ph type="title"/>
          </p:nvPr>
        </p:nvSpPr>
        <p:spPr/>
        <p:txBody>
          <a:bodyPr/>
          <a:lstStyle/>
          <a:p>
            <a:r>
              <a:rPr lang="zh-CN" altLang="en-US" dirty="0"/>
              <a:t>利率</a:t>
            </a:r>
            <a:r>
              <a:rPr lang="en-US" altLang="zh-CN" dirty="0"/>
              <a:t>——</a:t>
            </a:r>
            <a:r>
              <a:rPr lang="zh-CN" altLang="en-US" dirty="0"/>
              <a:t>资金的价格</a:t>
            </a:r>
          </a:p>
        </p:txBody>
      </p:sp>
      <p:sp>
        <p:nvSpPr>
          <p:cNvPr id="3" name="内容占位符 2">
            <a:extLst>
              <a:ext uri="{FF2B5EF4-FFF2-40B4-BE49-F238E27FC236}">
                <a16:creationId xmlns:a16="http://schemas.microsoft.com/office/drawing/2014/main" id="{7EC9B2CF-9922-4F2B-AA4F-49E816B4C2F4}"/>
              </a:ext>
            </a:extLst>
          </p:cNvPr>
          <p:cNvSpPr>
            <a:spLocks noGrp="1"/>
          </p:cNvSpPr>
          <p:nvPr>
            <p:ph idx="1"/>
          </p:nvPr>
        </p:nvSpPr>
        <p:spPr>
          <a:xfrm>
            <a:off x="928664" y="1412776"/>
            <a:ext cx="4258772" cy="4659397"/>
          </a:xfrm>
        </p:spPr>
        <p:txBody>
          <a:bodyPr/>
          <a:lstStyle/>
          <a:p>
            <a:r>
              <a:rPr lang="zh-CN" altLang="en-US" b="1" dirty="0"/>
              <a:t>本金</a:t>
            </a:r>
            <a:r>
              <a:rPr lang="zh-CN" altLang="en-US" dirty="0"/>
              <a:t>（</a:t>
            </a:r>
            <a:r>
              <a:rPr lang="en-US" altLang="zh-CN" dirty="0"/>
              <a:t>principal</a:t>
            </a:r>
            <a:r>
              <a:rPr lang="zh-CN" altLang="en-US" dirty="0"/>
              <a:t>）：初始的资金借贷数额</a:t>
            </a:r>
            <a:endParaRPr lang="en-US" altLang="zh-CN" dirty="0"/>
          </a:p>
          <a:p>
            <a:r>
              <a:rPr lang="zh-CN" altLang="en-US" b="1" dirty="0"/>
              <a:t>利息</a:t>
            </a:r>
            <a:r>
              <a:rPr lang="zh-CN" altLang="en-US" dirty="0"/>
              <a:t>（</a:t>
            </a:r>
            <a:r>
              <a:rPr lang="en-US" altLang="zh-CN" dirty="0"/>
              <a:t>interest</a:t>
            </a:r>
            <a:r>
              <a:rPr lang="zh-CN" altLang="en-US" dirty="0"/>
              <a:t>）：资金借入方为借入资金而在未来支付的报酬（偿还金额中超出本金的部分）</a:t>
            </a:r>
            <a:endParaRPr lang="en-US" altLang="zh-CN" dirty="0"/>
          </a:p>
          <a:p>
            <a:r>
              <a:rPr lang="zh-CN" altLang="en-US" b="1" dirty="0"/>
              <a:t>利率</a:t>
            </a:r>
            <a:r>
              <a:rPr lang="zh-CN" altLang="en-US" dirty="0"/>
              <a:t>（</a:t>
            </a:r>
            <a:r>
              <a:rPr lang="en-US" altLang="zh-CN" dirty="0"/>
              <a:t>interest rate</a:t>
            </a:r>
            <a:r>
              <a:rPr lang="zh-CN" altLang="en-US" dirty="0"/>
              <a:t>，利息率的简称）：利息与本金之比</a:t>
            </a:r>
            <a:endParaRPr lang="en-US" altLang="zh-CN" dirty="0"/>
          </a:p>
          <a:p>
            <a:pPr lvl="1"/>
            <a:r>
              <a:rPr lang="zh-CN" altLang="en-US" b="1" dirty="0"/>
              <a:t>名义利率</a:t>
            </a:r>
            <a:r>
              <a:rPr lang="zh-CN" altLang="en-US" dirty="0"/>
              <a:t>（</a:t>
            </a:r>
            <a:r>
              <a:rPr lang="en-US" altLang="zh-CN" dirty="0"/>
              <a:t>nominal interest rate</a:t>
            </a:r>
            <a:r>
              <a:rPr lang="zh-CN" altLang="en-US" dirty="0"/>
              <a:t>）：货币借贷时的利率</a:t>
            </a:r>
            <a:endParaRPr lang="en-US" altLang="zh-CN" dirty="0"/>
          </a:p>
          <a:p>
            <a:pPr lvl="1"/>
            <a:r>
              <a:rPr lang="zh-CN" altLang="en-US" b="1" dirty="0"/>
              <a:t>真实利率</a:t>
            </a:r>
            <a:r>
              <a:rPr lang="zh-CN" altLang="en-US" dirty="0"/>
              <a:t>（</a:t>
            </a:r>
            <a:r>
              <a:rPr lang="en-US" altLang="zh-CN" dirty="0"/>
              <a:t>real interest rate</a:t>
            </a:r>
            <a:r>
              <a:rPr lang="zh-CN" altLang="en-US" dirty="0"/>
              <a:t>，又叫实际利率）：实物借贷时的利率</a:t>
            </a:r>
            <a:endParaRPr lang="en-US" altLang="zh-CN" dirty="0"/>
          </a:p>
          <a:p>
            <a:r>
              <a:rPr lang="zh-CN" altLang="en-US" dirty="0"/>
              <a:t>利率是资金的价格</a:t>
            </a:r>
            <a:endParaRPr lang="en-US" altLang="zh-CN" dirty="0"/>
          </a:p>
          <a:p>
            <a:pPr lvl="1"/>
            <a:r>
              <a:rPr lang="zh-CN" altLang="en-US" dirty="0"/>
              <a:t>利率由资金的供给（资金借出量）和需求（资金借入量）共同决定</a:t>
            </a:r>
            <a:endParaRPr lang="en-US" altLang="zh-CN" dirty="0"/>
          </a:p>
        </p:txBody>
      </p:sp>
      <p:sp>
        <p:nvSpPr>
          <p:cNvPr id="4" name="灯片编号占位符 3">
            <a:extLst>
              <a:ext uri="{FF2B5EF4-FFF2-40B4-BE49-F238E27FC236}">
                <a16:creationId xmlns:a16="http://schemas.microsoft.com/office/drawing/2014/main" id="{7A5F601E-1DE8-4F7E-9CE1-325CA85CF94E}"/>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pic>
        <p:nvPicPr>
          <p:cNvPr id="7" name="图片 6">
            <a:extLst>
              <a:ext uri="{FF2B5EF4-FFF2-40B4-BE49-F238E27FC236}">
                <a16:creationId xmlns:a16="http://schemas.microsoft.com/office/drawing/2014/main" id="{F8F2F33D-03D5-4687-BFDA-7DBC40BD1FE1}"/>
              </a:ext>
            </a:extLst>
          </p:cNvPr>
          <p:cNvPicPr>
            <a:picLocks noChangeAspect="1"/>
          </p:cNvPicPr>
          <p:nvPr/>
        </p:nvPicPr>
        <p:blipFill>
          <a:blip r:embed="rId2"/>
          <a:stretch>
            <a:fillRect/>
          </a:stretch>
        </p:blipFill>
        <p:spPr>
          <a:xfrm>
            <a:off x="5211807" y="2132856"/>
            <a:ext cx="3939750" cy="3321600"/>
          </a:xfrm>
          <a:prstGeom prst="rect">
            <a:avLst/>
          </a:prstGeom>
        </p:spPr>
      </p:pic>
    </p:spTree>
    <p:extLst>
      <p:ext uri="{BB962C8B-B14F-4D97-AF65-F5344CB8AC3E}">
        <p14:creationId xmlns:p14="http://schemas.microsoft.com/office/powerpoint/2010/main" val="246916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美联储联邦基金利率政策影响了商业银行信用的扩张</a:t>
            </a:r>
            <a:endParaRPr lang="zh-CN" altLang="en-US" dirty="0"/>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30</a:t>
            </a:fld>
            <a:endParaRPr lang="zh-CN" altLang="en-US"/>
          </a:p>
        </p:txBody>
      </p:sp>
      <p:sp>
        <p:nvSpPr>
          <p:cNvPr id="9" name="Text Box 4"/>
          <p:cNvSpPr txBox="1">
            <a:spLocks noChangeArrowheads="1"/>
          </p:cNvSpPr>
          <p:nvPr/>
        </p:nvSpPr>
        <p:spPr bwMode="ltGray">
          <a:xfrm>
            <a:off x="906910" y="6000768"/>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sp>
        <p:nvSpPr>
          <p:cNvPr id="7" name="椭圆 6"/>
          <p:cNvSpPr/>
          <p:nvPr/>
        </p:nvSpPr>
        <p:spPr>
          <a:xfrm>
            <a:off x="7286644" y="3071810"/>
            <a:ext cx="428628" cy="1285884"/>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2" name="图片 1">
            <a:extLst>
              <a:ext uri="{FF2B5EF4-FFF2-40B4-BE49-F238E27FC236}">
                <a16:creationId xmlns:a16="http://schemas.microsoft.com/office/drawing/2014/main" id="{D4239C61-53DC-49BB-A5E5-D83728CBE468}"/>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829044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美联储的货币政策内生于经济状况</a:t>
            </a:r>
            <a:r>
              <a:rPr lang="en-US" altLang="zh-CN" dirty="0"/>
              <a:t/>
            </a:r>
            <a:br>
              <a:rPr lang="en-US" altLang="zh-CN" dirty="0"/>
            </a:br>
            <a:r>
              <a:rPr lang="en-US" altLang="zh-CN" dirty="0"/>
              <a:t>——</a:t>
            </a:r>
            <a:r>
              <a:rPr lang="zh-CN" altLang="en-US" dirty="0"/>
              <a:t>联邦基金利率调控遵循清晰的规则（泰勒法则）</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31</a:t>
            </a:fld>
            <a:endParaRPr lang="zh-CN" altLang="en-US"/>
          </a:p>
        </p:txBody>
      </p:sp>
      <p:sp>
        <p:nvSpPr>
          <p:cNvPr id="7" name="椭圆 6"/>
          <p:cNvSpPr/>
          <p:nvPr/>
        </p:nvSpPr>
        <p:spPr>
          <a:xfrm>
            <a:off x="7286644" y="3071810"/>
            <a:ext cx="428628" cy="1285884"/>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2" name="图片 1">
            <a:extLst>
              <a:ext uri="{FF2B5EF4-FFF2-40B4-BE49-F238E27FC236}">
                <a16:creationId xmlns:a16="http://schemas.microsoft.com/office/drawing/2014/main" id="{13EAD37E-3357-4ED7-A11E-38780B7A1845}"/>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10" name="Text Box 4">
            <a:extLst>
              <a:ext uri="{FF2B5EF4-FFF2-40B4-BE49-F238E27FC236}">
                <a16:creationId xmlns:a16="http://schemas.microsoft.com/office/drawing/2014/main" id="{74552C5E-5B50-4DAB-9D37-670AC9475642}"/>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3342002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B9D44-3133-4301-95BC-571C03AD6538}"/>
              </a:ext>
            </a:extLst>
          </p:cNvPr>
          <p:cNvSpPr>
            <a:spLocks noGrp="1"/>
          </p:cNvSpPr>
          <p:nvPr>
            <p:ph type="title"/>
          </p:nvPr>
        </p:nvSpPr>
        <p:spPr/>
        <p:txBody>
          <a:bodyPr/>
          <a:lstStyle/>
          <a:p>
            <a:r>
              <a:rPr lang="zh-CN" altLang="zh-CN" dirty="0"/>
              <a:t>非常规货币政策的伯南克路线图</a:t>
            </a:r>
            <a:endParaRPr lang="zh-CN" altLang="en-US" dirty="0"/>
          </a:p>
        </p:txBody>
      </p:sp>
      <p:sp>
        <p:nvSpPr>
          <p:cNvPr id="3" name="内容占位符 2">
            <a:extLst>
              <a:ext uri="{FF2B5EF4-FFF2-40B4-BE49-F238E27FC236}">
                <a16:creationId xmlns:a16="http://schemas.microsoft.com/office/drawing/2014/main" id="{5F1773B1-7D09-4369-BA1C-8BA7C02058E2}"/>
              </a:ext>
            </a:extLst>
          </p:cNvPr>
          <p:cNvSpPr>
            <a:spLocks noGrp="1"/>
          </p:cNvSpPr>
          <p:nvPr>
            <p:ph idx="1"/>
          </p:nvPr>
        </p:nvSpPr>
        <p:spPr/>
        <p:txBody>
          <a:bodyPr/>
          <a:lstStyle/>
          <a:p>
            <a:endParaRPr lang="en-US" altLang="zh-CN" dirty="0"/>
          </a:p>
          <a:p>
            <a:r>
              <a:rPr lang="zh-CN" altLang="en-US" dirty="0"/>
              <a:t>当传统货币政策调控不能奏效时（往往发生在经济陷入总需求低迷、通缩压力较大的时候），货币政策可依照伯南克给出的路线图进入非常规领域</a:t>
            </a:r>
            <a:endParaRPr lang="en-US" altLang="zh-CN" dirty="0"/>
          </a:p>
          <a:p>
            <a:pPr lvl="1"/>
            <a:r>
              <a:rPr lang="zh-CN" altLang="en-US" dirty="0"/>
              <a:t>第一步，央行短端利率降到</a:t>
            </a:r>
            <a:r>
              <a:rPr lang="en-US" altLang="zh-CN" dirty="0"/>
              <a:t>0</a:t>
            </a:r>
          </a:p>
          <a:p>
            <a:pPr lvl="1"/>
            <a:r>
              <a:rPr lang="zh-CN" altLang="en-US" dirty="0"/>
              <a:t>第二步，央行买入长期国债，压低长端利率</a:t>
            </a:r>
            <a:endParaRPr lang="en-US" altLang="zh-CN" dirty="0"/>
          </a:p>
          <a:p>
            <a:pPr lvl="1"/>
            <a:r>
              <a:rPr lang="zh-CN" altLang="en-US" dirty="0"/>
              <a:t>第三步，央行买入风险资产，压缩风险溢价</a:t>
            </a:r>
            <a:endParaRPr lang="en-US" altLang="zh-CN" dirty="0"/>
          </a:p>
          <a:p>
            <a:pPr lvl="1"/>
            <a:r>
              <a:rPr lang="zh-CN" altLang="en-US" dirty="0"/>
              <a:t>第四补，央行货币化财政赤字（伯南克的“直升机撒钱”）</a:t>
            </a:r>
            <a:endParaRPr lang="en-US" altLang="zh-CN" dirty="0"/>
          </a:p>
          <a:p>
            <a:r>
              <a:rPr lang="zh-CN" altLang="en-US" dirty="0"/>
              <a:t>伯南克路线图的实质是央行不断跳过阻塞的货币政策传导路径，将货币政策操作更为直接地</a:t>
            </a:r>
            <a:r>
              <a:rPr lang="zh-CN" altLang="en-US" dirty="0" smtClean="0"/>
              <a:t>作用</a:t>
            </a:r>
            <a:r>
              <a:rPr lang="zh-CN" altLang="en-US" dirty="0"/>
              <a:t>于</a:t>
            </a:r>
            <a:r>
              <a:rPr lang="zh-CN" altLang="en-US" dirty="0" smtClean="0"/>
              <a:t>实体</a:t>
            </a:r>
            <a:r>
              <a:rPr lang="zh-CN" altLang="en-US" dirty="0"/>
              <a:t>经济</a:t>
            </a:r>
          </a:p>
        </p:txBody>
      </p:sp>
      <p:sp>
        <p:nvSpPr>
          <p:cNvPr id="4" name="灯片编号占位符 3">
            <a:extLst>
              <a:ext uri="{FF2B5EF4-FFF2-40B4-BE49-F238E27FC236}">
                <a16:creationId xmlns:a16="http://schemas.microsoft.com/office/drawing/2014/main" id="{A8112BE2-0290-42FC-ACD6-57D07745B21E}"/>
              </a:ext>
            </a:extLst>
          </p:cNvPr>
          <p:cNvSpPr>
            <a:spLocks noGrp="1"/>
          </p:cNvSpPr>
          <p:nvPr>
            <p:ph type="sldNum" sz="quarter" idx="12"/>
          </p:nvPr>
        </p:nvSpPr>
        <p:spPr/>
        <p:txBody>
          <a:bodyPr/>
          <a:lstStyle/>
          <a:p>
            <a:pPr>
              <a:defRPr/>
            </a:pPr>
            <a:fld id="{DF4C29A2-310B-4614-9E82-82EDFD340A49}" type="slidenum">
              <a:rPr lang="zh-CN" altLang="en-US" smtClean="0"/>
              <a:pPr>
                <a:defRPr/>
              </a:pPr>
              <a:t>32</a:t>
            </a:fld>
            <a:endParaRPr lang="zh-CN" altLang="en-US"/>
          </a:p>
        </p:txBody>
      </p:sp>
    </p:spTree>
    <p:extLst>
      <p:ext uri="{BB962C8B-B14F-4D97-AF65-F5344CB8AC3E}">
        <p14:creationId xmlns:p14="http://schemas.microsoft.com/office/powerpoint/2010/main" val="1000392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次贷危机令美国商业银行坏账率大幅上升，美国信贷发放标准因而收紧</a:t>
            </a:r>
            <a:endParaRPr lang="zh-CN" altLang="en-US" dirty="0"/>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33</a:t>
            </a:fld>
            <a:endParaRPr lang="zh-CN" altLang="en-US"/>
          </a:p>
        </p:txBody>
      </p:sp>
      <p:sp>
        <p:nvSpPr>
          <p:cNvPr id="9" name="Text Box 4"/>
          <p:cNvSpPr txBox="1">
            <a:spLocks noChangeArrowheads="1"/>
          </p:cNvSpPr>
          <p:nvPr/>
        </p:nvSpPr>
        <p:spPr bwMode="ltGray">
          <a:xfrm>
            <a:off x="906910" y="6000768"/>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sp>
        <p:nvSpPr>
          <p:cNvPr id="7" name="椭圆 6"/>
          <p:cNvSpPr/>
          <p:nvPr/>
        </p:nvSpPr>
        <p:spPr>
          <a:xfrm>
            <a:off x="7286644" y="3071810"/>
            <a:ext cx="428628" cy="1285884"/>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2" name="图片 1">
            <a:extLst>
              <a:ext uri="{FF2B5EF4-FFF2-40B4-BE49-F238E27FC236}">
                <a16:creationId xmlns:a16="http://schemas.microsoft.com/office/drawing/2014/main" id="{392157FE-FDC2-476D-BB0C-A8DCF8E7B243}"/>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10" name="椭圆 9">
            <a:extLst>
              <a:ext uri="{FF2B5EF4-FFF2-40B4-BE49-F238E27FC236}">
                <a16:creationId xmlns:a16="http://schemas.microsoft.com/office/drawing/2014/main" id="{CC982520-79E0-45CE-8E80-BF92B69ABAAD}"/>
              </a:ext>
            </a:extLst>
          </p:cNvPr>
          <p:cNvSpPr/>
          <p:nvPr/>
        </p:nvSpPr>
        <p:spPr>
          <a:xfrm>
            <a:off x="5004048" y="2420889"/>
            <a:ext cx="792088" cy="2520280"/>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05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次贷危机时，</a:t>
            </a:r>
            <a:r>
              <a:rPr lang="zh-CN" altLang="zh-CN" dirty="0"/>
              <a:t>美国商业银行信贷发放标准的收紧令美国固定资产投资增速明显下滑</a:t>
            </a:r>
            <a:endParaRPr lang="zh-CN" altLang="en-US" dirty="0"/>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34</a:t>
            </a:fld>
            <a:endParaRPr lang="zh-CN" altLang="en-US"/>
          </a:p>
        </p:txBody>
      </p:sp>
      <p:sp>
        <p:nvSpPr>
          <p:cNvPr id="9" name="Text Box 4"/>
          <p:cNvSpPr txBox="1">
            <a:spLocks noChangeArrowheads="1"/>
          </p:cNvSpPr>
          <p:nvPr/>
        </p:nvSpPr>
        <p:spPr bwMode="ltGray">
          <a:xfrm>
            <a:off x="906910" y="6000768"/>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sp>
        <p:nvSpPr>
          <p:cNvPr id="7" name="椭圆 6"/>
          <p:cNvSpPr/>
          <p:nvPr/>
        </p:nvSpPr>
        <p:spPr>
          <a:xfrm>
            <a:off x="7286644" y="3071810"/>
            <a:ext cx="428628" cy="1285884"/>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2" name="图片 1">
            <a:extLst>
              <a:ext uri="{FF2B5EF4-FFF2-40B4-BE49-F238E27FC236}">
                <a16:creationId xmlns:a16="http://schemas.microsoft.com/office/drawing/2014/main" id="{00542AC4-C190-40CE-9656-9DA471EF6A7E}"/>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10" name="椭圆 9">
            <a:extLst>
              <a:ext uri="{FF2B5EF4-FFF2-40B4-BE49-F238E27FC236}">
                <a16:creationId xmlns:a16="http://schemas.microsoft.com/office/drawing/2014/main" id="{4496528B-3CD9-41BA-AE52-E786B68F4600}"/>
              </a:ext>
            </a:extLst>
          </p:cNvPr>
          <p:cNvSpPr/>
          <p:nvPr/>
        </p:nvSpPr>
        <p:spPr>
          <a:xfrm>
            <a:off x="5220072" y="2454612"/>
            <a:ext cx="792088" cy="2955588"/>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9258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DBE9A-5518-40F5-B7AB-4C33D1A046EA}"/>
              </a:ext>
            </a:extLst>
          </p:cNvPr>
          <p:cNvSpPr>
            <a:spLocks noGrp="1"/>
          </p:cNvSpPr>
          <p:nvPr>
            <p:ph type="title"/>
          </p:nvPr>
        </p:nvSpPr>
        <p:spPr>
          <a:xfrm>
            <a:off x="928688" y="52040"/>
            <a:ext cx="7758112" cy="928688"/>
          </a:xfrm>
        </p:spPr>
        <p:txBody>
          <a:bodyPr/>
          <a:lstStyle/>
          <a:p>
            <a:r>
              <a:rPr lang="zh-CN" altLang="en-US" dirty="0"/>
              <a:t>次贷危机爆发后，由于联邦基金利率降无可降，美联储开始进行</a:t>
            </a:r>
            <a:r>
              <a:rPr lang="en-US" altLang="zh-CN" dirty="0"/>
              <a:t>QE</a:t>
            </a:r>
            <a:r>
              <a:rPr lang="zh-CN" altLang="en-US" dirty="0"/>
              <a:t>来进一步放松货币政策</a:t>
            </a:r>
          </a:p>
        </p:txBody>
      </p:sp>
      <p:sp>
        <p:nvSpPr>
          <p:cNvPr id="4" name="灯片编号占位符 3">
            <a:extLst>
              <a:ext uri="{FF2B5EF4-FFF2-40B4-BE49-F238E27FC236}">
                <a16:creationId xmlns:a16="http://schemas.microsoft.com/office/drawing/2014/main" id="{AFB6A57B-F269-4E7E-A857-E8D9115030D1}"/>
              </a:ext>
            </a:extLst>
          </p:cNvPr>
          <p:cNvSpPr>
            <a:spLocks noGrp="1"/>
          </p:cNvSpPr>
          <p:nvPr>
            <p:ph type="sldNum" sz="quarter" idx="12"/>
          </p:nvPr>
        </p:nvSpPr>
        <p:spPr/>
        <p:txBody>
          <a:bodyPr/>
          <a:lstStyle/>
          <a:p>
            <a:pPr>
              <a:defRPr/>
            </a:pPr>
            <a:fld id="{DF4C29A2-310B-4614-9E82-82EDFD340A49}" type="slidenum">
              <a:rPr lang="zh-CN" altLang="en-US" smtClean="0"/>
              <a:pPr>
                <a:defRPr/>
              </a:pPr>
              <a:t>35</a:t>
            </a:fld>
            <a:endParaRPr lang="zh-CN" altLang="en-US"/>
          </a:p>
        </p:txBody>
      </p:sp>
      <p:sp>
        <p:nvSpPr>
          <p:cNvPr id="5" name="椭圆 4">
            <a:extLst>
              <a:ext uri="{FF2B5EF4-FFF2-40B4-BE49-F238E27FC236}">
                <a16:creationId xmlns:a16="http://schemas.microsoft.com/office/drawing/2014/main" id="{BD7BD31E-B7D7-4C1A-AD90-236F04107C6A}"/>
              </a:ext>
            </a:extLst>
          </p:cNvPr>
          <p:cNvSpPr/>
          <p:nvPr/>
        </p:nvSpPr>
        <p:spPr>
          <a:xfrm>
            <a:off x="6228184" y="2603093"/>
            <a:ext cx="783766" cy="1846749"/>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DE924FAF-C6E1-43D2-ACB5-BB0F570A5A19}"/>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46956ACF-10FA-4526-AAAD-85932DD27D1E}"/>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7" name="椭圆 6">
            <a:extLst>
              <a:ext uri="{FF2B5EF4-FFF2-40B4-BE49-F238E27FC236}">
                <a16:creationId xmlns:a16="http://schemas.microsoft.com/office/drawing/2014/main" id="{095FA1D4-BF5D-40E4-945A-AA6CBFDFD352}"/>
              </a:ext>
            </a:extLst>
          </p:cNvPr>
          <p:cNvSpPr/>
          <p:nvPr/>
        </p:nvSpPr>
        <p:spPr>
          <a:xfrm>
            <a:off x="3863974" y="3429000"/>
            <a:ext cx="564011" cy="2128126"/>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057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DBE9A-5518-40F5-B7AB-4C33D1A046EA}"/>
              </a:ext>
            </a:extLst>
          </p:cNvPr>
          <p:cNvSpPr>
            <a:spLocks noGrp="1"/>
          </p:cNvSpPr>
          <p:nvPr>
            <p:ph type="title"/>
          </p:nvPr>
        </p:nvSpPr>
        <p:spPr>
          <a:xfrm>
            <a:off x="928688" y="52040"/>
            <a:ext cx="7758112" cy="928688"/>
          </a:xfrm>
        </p:spPr>
        <p:txBody>
          <a:bodyPr/>
          <a:lstStyle/>
          <a:p>
            <a:r>
              <a:rPr lang="zh-CN" altLang="en-US" dirty="0"/>
              <a:t>美联储通过</a:t>
            </a:r>
            <a:r>
              <a:rPr lang="en-US" altLang="zh-CN" dirty="0"/>
              <a:t>QE</a:t>
            </a:r>
            <a:r>
              <a:rPr lang="zh-CN" altLang="en-US" dirty="0" smtClean="0"/>
              <a:t>投放的大量</a:t>
            </a:r>
            <a:r>
              <a:rPr lang="zh-CN" altLang="en-US" dirty="0"/>
              <a:t>基础货币又被商业银行存回到美联储，宽松货币政策向实体经济的传导受阻</a:t>
            </a:r>
          </a:p>
        </p:txBody>
      </p:sp>
      <p:sp>
        <p:nvSpPr>
          <p:cNvPr id="4" name="灯片编号占位符 3">
            <a:extLst>
              <a:ext uri="{FF2B5EF4-FFF2-40B4-BE49-F238E27FC236}">
                <a16:creationId xmlns:a16="http://schemas.microsoft.com/office/drawing/2014/main" id="{AFB6A57B-F269-4E7E-A857-E8D9115030D1}"/>
              </a:ext>
            </a:extLst>
          </p:cNvPr>
          <p:cNvSpPr>
            <a:spLocks noGrp="1"/>
          </p:cNvSpPr>
          <p:nvPr>
            <p:ph type="sldNum" sz="quarter" idx="12"/>
          </p:nvPr>
        </p:nvSpPr>
        <p:spPr/>
        <p:txBody>
          <a:bodyPr/>
          <a:lstStyle/>
          <a:p>
            <a:pPr>
              <a:defRPr/>
            </a:pPr>
            <a:fld id="{DF4C29A2-310B-4614-9E82-82EDFD340A49}" type="slidenum">
              <a:rPr lang="zh-CN" altLang="en-US" smtClean="0"/>
              <a:pPr>
                <a:defRPr/>
              </a:pPr>
              <a:t>36</a:t>
            </a:fld>
            <a:endParaRPr lang="zh-CN" altLang="en-US"/>
          </a:p>
        </p:txBody>
      </p:sp>
      <p:sp>
        <p:nvSpPr>
          <p:cNvPr id="5" name="椭圆 4">
            <a:extLst>
              <a:ext uri="{FF2B5EF4-FFF2-40B4-BE49-F238E27FC236}">
                <a16:creationId xmlns:a16="http://schemas.microsoft.com/office/drawing/2014/main" id="{BD7BD31E-B7D7-4C1A-AD90-236F04107C6A}"/>
              </a:ext>
            </a:extLst>
          </p:cNvPr>
          <p:cNvSpPr/>
          <p:nvPr/>
        </p:nvSpPr>
        <p:spPr>
          <a:xfrm>
            <a:off x="6228184" y="2603093"/>
            <a:ext cx="783766" cy="1846749"/>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DE924FAF-C6E1-43D2-ACB5-BB0F570A5A19}"/>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pic>
        <p:nvPicPr>
          <p:cNvPr id="6" name="图片 5">
            <a:extLst>
              <a:ext uri="{FF2B5EF4-FFF2-40B4-BE49-F238E27FC236}">
                <a16:creationId xmlns:a16="http://schemas.microsoft.com/office/drawing/2014/main" id="{ACD391FD-834F-4D45-8A6A-E14CE2B2D555}"/>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245454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37</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773358"/>
            <a:ext cx="7416800" cy="1815882"/>
          </a:xfrm>
          <a:prstGeom prst="rect">
            <a:avLst/>
          </a:prstGeom>
          <a:noFill/>
          <a:ln w="9525">
            <a:noFill/>
            <a:miter lim="800000"/>
            <a:headEnd/>
            <a:tailEnd/>
          </a:ln>
        </p:spPr>
        <p:txBody>
          <a:bodyPr>
            <a:spAutoFit/>
          </a:bodyPr>
          <a:lstStyle/>
          <a:p>
            <a:r>
              <a:rPr lang="zh-CN" altLang="en-US" sz="1600" dirty="0"/>
              <a:t>徐高博士是中银国际证券总裁助理兼首席经济学家，北京大学国家发展研究院兼职教授。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sz="1600" dirty="0"/>
              <a:t>《</a:t>
            </a:r>
            <a:r>
              <a:rPr lang="zh-CN" altLang="en-US" sz="1600" dirty="0"/>
              <a:t>宏观经济学二十五讲：中国视角</a:t>
            </a:r>
            <a:r>
              <a:rPr lang="en-US" altLang="zh-CN" sz="1600" dirty="0"/>
              <a:t>》</a:t>
            </a:r>
            <a:r>
              <a:rPr lang="zh-CN" altLang="en-US" sz="1600" dirty="0"/>
              <a:t>和</a:t>
            </a:r>
            <a:r>
              <a:rPr lang="en-US" altLang="zh-CN" sz="1600" dirty="0"/>
              <a:t>《</a:t>
            </a:r>
            <a:r>
              <a:rPr lang="zh-CN" altLang="en-US" sz="1600" dirty="0"/>
              <a:t>金融经济学二十五讲</a:t>
            </a:r>
            <a:r>
              <a:rPr lang="en-US" altLang="zh-CN" sz="1600" dirty="0"/>
              <a:t>》</a:t>
            </a:r>
            <a:r>
              <a:rPr lang="zh-CN" altLang="en-US" sz="1600" dirty="0"/>
              <a:t>两本畅销的经济学教科书。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4B3D5-1867-45A9-96F6-73B247248ACB}"/>
              </a:ext>
            </a:extLst>
          </p:cNvPr>
          <p:cNvSpPr>
            <a:spLocks noGrp="1"/>
          </p:cNvSpPr>
          <p:nvPr>
            <p:ph type="title"/>
          </p:nvPr>
        </p:nvSpPr>
        <p:spPr/>
        <p:txBody>
          <a:bodyPr/>
          <a:lstStyle/>
          <a:p>
            <a:r>
              <a:rPr lang="zh-CN" altLang="en-US" dirty="0"/>
              <a:t>名义利率与真实利率</a:t>
            </a:r>
            <a:r>
              <a:rPr lang="en-US" altLang="zh-CN" dirty="0"/>
              <a:t>——</a:t>
            </a:r>
            <a:r>
              <a:rPr lang="zh-CN" altLang="en-US" dirty="0"/>
              <a:t>费雪方程（</a:t>
            </a:r>
            <a:r>
              <a:rPr lang="en-US" altLang="zh-CN" dirty="0"/>
              <a:t>Fisher Equation</a:t>
            </a:r>
            <a:r>
              <a:rPr lang="zh-CN" altLang="en-US" dirty="0"/>
              <a:t>）</a:t>
            </a:r>
          </a:p>
        </p:txBody>
      </p:sp>
      <p:sp>
        <p:nvSpPr>
          <p:cNvPr id="3" name="内容占位符 2">
            <a:extLst>
              <a:ext uri="{FF2B5EF4-FFF2-40B4-BE49-F238E27FC236}">
                <a16:creationId xmlns:a16="http://schemas.microsoft.com/office/drawing/2014/main" id="{6396611F-7E2B-45BD-832B-B2E1AF3826AE}"/>
              </a:ext>
            </a:extLst>
          </p:cNvPr>
          <p:cNvSpPr>
            <a:spLocks noGrp="1"/>
          </p:cNvSpPr>
          <p:nvPr>
            <p:ph idx="1"/>
          </p:nvPr>
        </p:nvSpPr>
        <p:spPr>
          <a:xfrm>
            <a:off x="928662" y="1268760"/>
            <a:ext cx="7786687" cy="4714875"/>
          </a:xfrm>
        </p:spPr>
        <p:txBody>
          <a:bodyPr/>
          <a:lstStyle/>
          <a:p>
            <a:r>
              <a:rPr lang="zh-CN" altLang="en-US" b="1" dirty="0"/>
              <a:t>通货膨胀</a:t>
            </a:r>
            <a:r>
              <a:rPr lang="zh-CN" altLang="en-US" dirty="0"/>
              <a:t>（</a:t>
            </a:r>
            <a:r>
              <a:rPr lang="en-US" altLang="zh-CN" dirty="0"/>
              <a:t>inflation</a:t>
            </a:r>
            <a:r>
              <a:rPr lang="zh-CN" altLang="en-US" dirty="0"/>
              <a:t>，简称通胀）：物价的</a:t>
            </a:r>
            <a:r>
              <a:rPr lang="zh-CN" altLang="en-US" b="1" dirty="0"/>
              <a:t>普遍</a:t>
            </a:r>
            <a:r>
              <a:rPr lang="zh-CN" altLang="en-US" dirty="0"/>
              <a:t>上涨</a:t>
            </a:r>
            <a:endParaRPr lang="en-US" altLang="zh-CN" dirty="0"/>
          </a:p>
          <a:p>
            <a:r>
              <a:rPr lang="en-US" altLang="zh-CN" dirty="0"/>
              <a:t>100</a:t>
            </a:r>
            <a:r>
              <a:rPr lang="zh-CN" altLang="en-US" dirty="0"/>
              <a:t>元钱的两种储蓄方式</a:t>
            </a:r>
            <a:endParaRPr lang="en-US" altLang="zh-CN" dirty="0"/>
          </a:p>
          <a:p>
            <a:pPr lvl="1"/>
            <a:r>
              <a:rPr lang="zh-CN" altLang="en-US" dirty="0"/>
              <a:t>第一种：存入银行，</a:t>
            </a:r>
            <a:r>
              <a:rPr lang="en-US" altLang="zh-CN" dirty="0"/>
              <a:t>1</a:t>
            </a:r>
            <a:r>
              <a:rPr lang="zh-CN" altLang="en-US" dirty="0"/>
              <a:t>年后的名义回报率是名义利率</a:t>
            </a:r>
            <a:r>
              <a:rPr lang="en-US" altLang="zh-CN" i="1" dirty="0"/>
              <a:t>R</a:t>
            </a:r>
          </a:p>
          <a:p>
            <a:pPr lvl="2"/>
            <a:r>
              <a:rPr lang="zh-CN" altLang="en-US" dirty="0"/>
              <a:t>假设名义利率为</a:t>
            </a:r>
            <a:r>
              <a:rPr lang="en-US" altLang="zh-CN" dirty="0"/>
              <a:t>20%</a:t>
            </a:r>
            <a:r>
              <a:rPr lang="zh-CN" altLang="en-US" dirty="0"/>
              <a:t>，当前的</a:t>
            </a:r>
            <a:r>
              <a:rPr lang="en-US" altLang="zh-CN" dirty="0"/>
              <a:t>100</a:t>
            </a:r>
            <a:r>
              <a:rPr lang="zh-CN" altLang="en-US" dirty="0"/>
              <a:t>元钱在</a:t>
            </a:r>
            <a:r>
              <a:rPr lang="en-US" altLang="zh-CN" dirty="0"/>
              <a:t>1</a:t>
            </a:r>
            <a:r>
              <a:rPr lang="zh-CN" altLang="en-US" dirty="0"/>
              <a:t>年后变成</a:t>
            </a:r>
            <a:r>
              <a:rPr lang="en-US" altLang="zh-CN" dirty="0"/>
              <a:t>120</a:t>
            </a:r>
            <a:r>
              <a:rPr lang="zh-CN" altLang="en-US" dirty="0"/>
              <a:t>元（</a:t>
            </a:r>
            <a:r>
              <a:rPr lang="en-US" altLang="zh-CN" dirty="0"/>
              <a:t>=100+20</a:t>
            </a:r>
            <a:r>
              <a:rPr lang="zh-CN" altLang="en-US" dirty="0"/>
              <a:t>）</a:t>
            </a:r>
            <a:endParaRPr lang="en-US" altLang="zh-CN" dirty="0"/>
          </a:p>
          <a:p>
            <a:pPr lvl="2"/>
            <a:r>
              <a:rPr lang="zh-CN" altLang="en-US" dirty="0"/>
              <a:t>通过银行储蓄获得的名义回报率是</a:t>
            </a:r>
            <a:r>
              <a:rPr lang="en-US" altLang="zh-CN" dirty="0"/>
              <a:t>20%</a:t>
            </a:r>
            <a:r>
              <a:rPr lang="zh-CN" altLang="en-US" dirty="0"/>
              <a:t>（</a:t>
            </a:r>
            <a:r>
              <a:rPr lang="en-US" altLang="zh-CN" dirty="0"/>
              <a:t>=120/100-1</a:t>
            </a:r>
            <a:r>
              <a:rPr lang="zh-CN" altLang="en-US" dirty="0"/>
              <a:t>）</a:t>
            </a:r>
            <a:endParaRPr lang="en-US" altLang="zh-CN" dirty="0"/>
          </a:p>
          <a:p>
            <a:pPr lvl="1"/>
            <a:r>
              <a:rPr lang="zh-CN" altLang="en-US" dirty="0"/>
              <a:t>第二种：买入实物，</a:t>
            </a:r>
            <a:r>
              <a:rPr lang="en-US" altLang="zh-CN" dirty="0"/>
              <a:t>1</a:t>
            </a:r>
            <a:r>
              <a:rPr lang="zh-CN" altLang="en-US" dirty="0"/>
              <a:t>年后获得名义回报率是真实利率</a:t>
            </a:r>
            <a:r>
              <a:rPr lang="en-US" altLang="zh-CN" i="1" dirty="0"/>
              <a:t>r</a:t>
            </a:r>
            <a:r>
              <a:rPr lang="zh-CN" altLang="en-US" dirty="0"/>
              <a:t>加上通胀</a:t>
            </a:r>
            <a:r>
              <a:rPr lang="el-GR" altLang="zh-CN" i="1" dirty="0">
                <a:latin typeface="Times New Roman" panose="02020603050405020304" pitchFamily="18" charset="0"/>
                <a:cs typeface="Times New Roman" panose="02020603050405020304" pitchFamily="18" charset="0"/>
              </a:rPr>
              <a:t>π</a:t>
            </a:r>
            <a:endParaRPr lang="en-US" altLang="zh-CN" i="1" dirty="0">
              <a:latin typeface="Times New Roman" panose="02020603050405020304" pitchFamily="18" charset="0"/>
              <a:cs typeface="Times New Roman" panose="02020603050405020304" pitchFamily="18" charset="0"/>
            </a:endParaRPr>
          </a:p>
          <a:p>
            <a:pPr lvl="2"/>
            <a:r>
              <a:rPr lang="zh-CN" altLang="en-US" dirty="0"/>
              <a:t>假设当前稻谷价格为</a:t>
            </a:r>
            <a:r>
              <a:rPr lang="en-US" altLang="zh-CN" dirty="0"/>
              <a:t>1</a:t>
            </a:r>
            <a:r>
              <a:rPr lang="zh-CN" altLang="en-US" dirty="0"/>
              <a:t>元</a:t>
            </a:r>
            <a:r>
              <a:rPr lang="en-US" altLang="zh-CN" dirty="0"/>
              <a:t>1</a:t>
            </a:r>
            <a:r>
              <a:rPr lang="zh-CN" altLang="en-US" dirty="0"/>
              <a:t>斤：当前用</a:t>
            </a:r>
            <a:r>
              <a:rPr lang="en-US" altLang="zh-CN" dirty="0"/>
              <a:t>100</a:t>
            </a:r>
            <a:r>
              <a:rPr lang="zh-CN" altLang="en-US" dirty="0"/>
              <a:t>元买入</a:t>
            </a:r>
            <a:r>
              <a:rPr lang="en-US" altLang="zh-CN" dirty="0"/>
              <a:t>100</a:t>
            </a:r>
            <a:r>
              <a:rPr lang="zh-CN" altLang="en-US" dirty="0"/>
              <a:t>斤稻谷</a:t>
            </a:r>
            <a:endParaRPr lang="en-US" altLang="zh-CN" dirty="0"/>
          </a:p>
          <a:p>
            <a:pPr lvl="2"/>
            <a:r>
              <a:rPr lang="zh-CN" altLang="en-US" dirty="0"/>
              <a:t>假设种稻谷的真实回报率是</a:t>
            </a:r>
            <a:r>
              <a:rPr lang="en-US" altLang="zh-CN" dirty="0"/>
              <a:t>20%</a:t>
            </a:r>
            <a:r>
              <a:rPr lang="zh-CN" altLang="en-US" dirty="0"/>
              <a:t>：</a:t>
            </a:r>
            <a:r>
              <a:rPr lang="en-US" altLang="zh-CN" dirty="0"/>
              <a:t>1</a:t>
            </a:r>
            <a:r>
              <a:rPr lang="zh-CN" altLang="en-US" dirty="0"/>
              <a:t>年后稻谷变成</a:t>
            </a:r>
            <a:r>
              <a:rPr lang="en-US" altLang="zh-CN" dirty="0"/>
              <a:t>120</a:t>
            </a:r>
            <a:r>
              <a:rPr lang="zh-CN" altLang="en-US" dirty="0"/>
              <a:t>斤（</a:t>
            </a:r>
            <a:r>
              <a:rPr lang="en-US" altLang="zh-CN" dirty="0"/>
              <a:t>=100+20</a:t>
            </a:r>
            <a:r>
              <a:rPr lang="zh-CN" altLang="en-US" dirty="0"/>
              <a:t>）</a:t>
            </a:r>
            <a:endParaRPr lang="en-US" altLang="zh-CN" dirty="0"/>
          </a:p>
          <a:p>
            <a:pPr lvl="2"/>
            <a:r>
              <a:rPr lang="zh-CN" altLang="en-US" dirty="0"/>
              <a:t>假设通胀为</a:t>
            </a:r>
            <a:r>
              <a:rPr lang="en-US" altLang="zh-CN" dirty="0"/>
              <a:t>10%</a:t>
            </a:r>
            <a:r>
              <a:rPr lang="zh-CN" altLang="en-US" dirty="0"/>
              <a:t>（</a:t>
            </a:r>
            <a:r>
              <a:rPr lang="en-US" altLang="zh-CN" dirty="0"/>
              <a:t>1</a:t>
            </a:r>
            <a:r>
              <a:rPr lang="zh-CN" altLang="en-US" dirty="0"/>
              <a:t>年后的稻谷价格变成</a:t>
            </a:r>
            <a:r>
              <a:rPr lang="en-US" altLang="zh-CN" dirty="0"/>
              <a:t>1.1</a:t>
            </a:r>
            <a:r>
              <a:rPr lang="zh-CN" altLang="en-US" dirty="0"/>
              <a:t>元</a:t>
            </a:r>
            <a:r>
              <a:rPr lang="en-US" altLang="zh-CN" dirty="0"/>
              <a:t>1</a:t>
            </a:r>
            <a:r>
              <a:rPr lang="zh-CN" altLang="en-US" dirty="0"/>
              <a:t>斤）：</a:t>
            </a:r>
            <a:r>
              <a:rPr lang="en-US" altLang="zh-CN" dirty="0"/>
              <a:t>1</a:t>
            </a:r>
            <a:r>
              <a:rPr lang="zh-CN" altLang="en-US" dirty="0"/>
              <a:t>年后的</a:t>
            </a:r>
            <a:r>
              <a:rPr lang="en-US" altLang="zh-CN" dirty="0"/>
              <a:t>120</a:t>
            </a:r>
            <a:r>
              <a:rPr lang="zh-CN" altLang="en-US" dirty="0"/>
              <a:t>斤稻谷可换成</a:t>
            </a:r>
            <a:r>
              <a:rPr lang="en-US" altLang="zh-CN" dirty="0"/>
              <a:t>132</a:t>
            </a:r>
            <a:r>
              <a:rPr lang="zh-CN" altLang="en-US" dirty="0"/>
              <a:t>元钱（</a:t>
            </a:r>
            <a:r>
              <a:rPr lang="en-US" altLang="zh-CN" dirty="0"/>
              <a:t>=120</a:t>
            </a:r>
            <a:r>
              <a:rPr lang="zh-CN" altLang="en-US" dirty="0"/>
              <a:t>*</a:t>
            </a:r>
            <a:r>
              <a:rPr lang="en-US" altLang="zh-CN" dirty="0"/>
              <a:t>1.1</a:t>
            </a:r>
            <a:r>
              <a:rPr lang="zh-CN" altLang="en-US" dirty="0"/>
              <a:t>）</a:t>
            </a:r>
            <a:endParaRPr lang="en-US" altLang="zh-CN" dirty="0"/>
          </a:p>
          <a:p>
            <a:pPr lvl="2"/>
            <a:r>
              <a:rPr lang="zh-CN" altLang="en-US" dirty="0"/>
              <a:t>通过实物储蓄获得的名义回报率是</a:t>
            </a:r>
            <a:r>
              <a:rPr lang="en-US" altLang="zh-CN" dirty="0"/>
              <a:t>32%</a:t>
            </a:r>
            <a:r>
              <a:rPr lang="zh-CN" altLang="en-US" dirty="0"/>
              <a:t>（</a:t>
            </a:r>
            <a:r>
              <a:rPr lang="en-US" altLang="zh-CN" dirty="0"/>
              <a:t>=132/100-1</a:t>
            </a:r>
            <a:r>
              <a:rPr lang="zh-CN" altLang="en-US" dirty="0"/>
              <a:t>）</a:t>
            </a:r>
            <a:endParaRPr lang="en-US" altLang="zh-CN" dirty="0"/>
          </a:p>
          <a:p>
            <a:pPr lvl="1"/>
            <a:r>
              <a:rPr lang="zh-CN" altLang="en-US" dirty="0"/>
              <a:t>实物储蓄的名义回报率高于银行储蓄（</a:t>
            </a:r>
            <a:r>
              <a:rPr lang="en-US" altLang="zh-CN" dirty="0"/>
              <a:t>32%&gt;20%</a:t>
            </a:r>
            <a:r>
              <a:rPr lang="zh-CN" altLang="en-US" dirty="0"/>
              <a:t>），所以储蓄者会增加实物储蓄，减少银行储蓄，从而使两种储蓄方式的回报率发生变化</a:t>
            </a:r>
            <a:endParaRPr lang="en-US" altLang="zh-CN" dirty="0"/>
          </a:p>
          <a:p>
            <a:r>
              <a:rPr lang="zh-CN" altLang="en-US" dirty="0"/>
              <a:t>均衡的时候，两种储蓄的名义回报率一定相等</a:t>
            </a:r>
            <a:endParaRPr lang="en-US" altLang="zh-CN" dirty="0"/>
          </a:p>
          <a:p>
            <a:pPr lvl="1"/>
            <a:r>
              <a:rPr lang="zh-CN" altLang="en-US" b="1" dirty="0"/>
              <a:t>费雪方程</a:t>
            </a:r>
            <a:r>
              <a:rPr lang="zh-CN" altLang="en-US" dirty="0"/>
              <a:t>（费雪效应）：</a:t>
            </a:r>
            <a:r>
              <a:rPr lang="en-US" altLang="zh-CN" dirty="0"/>
              <a:t>1+</a:t>
            </a:r>
            <a:r>
              <a:rPr lang="en-US" altLang="zh-CN" i="1" dirty="0"/>
              <a:t>R</a:t>
            </a:r>
            <a:r>
              <a:rPr lang="en-US" altLang="zh-CN" dirty="0"/>
              <a:t>=(1+</a:t>
            </a:r>
            <a:r>
              <a:rPr lang="en-US" altLang="zh-CN" i="1" dirty="0"/>
              <a:t>r</a:t>
            </a:r>
            <a:r>
              <a:rPr lang="en-US" altLang="zh-CN" dirty="0"/>
              <a:t>)(1+</a:t>
            </a:r>
            <a:r>
              <a:rPr lang="el-GR" altLang="zh-CN" dirty="0">
                <a:latin typeface="Times New Roman" panose="02020603050405020304" pitchFamily="18" charset="0"/>
                <a:cs typeface="Times New Roman" panose="02020603050405020304" pitchFamily="18" charset="0"/>
              </a:rPr>
              <a:t> </a:t>
            </a:r>
            <a:r>
              <a:rPr lang="el-GR" altLang="zh-CN" i="1" dirty="0">
                <a:latin typeface="Times New Roman" panose="02020603050405020304" pitchFamily="18" charset="0"/>
                <a:cs typeface="Times New Roman" panose="02020603050405020304" pitchFamily="18" charset="0"/>
              </a:rPr>
              <a:t>π</a:t>
            </a:r>
            <a:r>
              <a:rPr lang="el-GR"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或者不甚严格地说：名义利率</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真实利率</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通货膨胀</a:t>
            </a:r>
            <a:endParaRPr lang="zh-CN" altLang="en-US" dirty="0"/>
          </a:p>
        </p:txBody>
      </p:sp>
      <p:sp>
        <p:nvSpPr>
          <p:cNvPr id="4" name="灯片编号占位符 3">
            <a:extLst>
              <a:ext uri="{FF2B5EF4-FFF2-40B4-BE49-F238E27FC236}">
                <a16:creationId xmlns:a16="http://schemas.microsoft.com/office/drawing/2014/main" id="{E99B54D8-5239-45A5-98B0-AAB3572D2E3C}"/>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spTree>
    <p:extLst>
      <p:ext uri="{BB962C8B-B14F-4D97-AF65-F5344CB8AC3E}">
        <p14:creationId xmlns:p14="http://schemas.microsoft.com/office/powerpoint/2010/main" val="24054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B07E6-30D5-45D1-97EE-924894BCF937}"/>
              </a:ext>
            </a:extLst>
          </p:cNvPr>
          <p:cNvSpPr>
            <a:spLocks noGrp="1"/>
          </p:cNvSpPr>
          <p:nvPr>
            <p:ph type="title"/>
          </p:nvPr>
        </p:nvSpPr>
        <p:spPr/>
        <p:txBody>
          <a:bodyPr/>
          <a:lstStyle/>
          <a:p>
            <a:r>
              <a:rPr lang="zh-CN" altLang="en-US" dirty="0"/>
              <a:t>区分通货膨胀与相对价格变化</a:t>
            </a:r>
          </a:p>
        </p:txBody>
      </p:sp>
      <p:sp>
        <p:nvSpPr>
          <p:cNvPr id="3" name="内容占位符 2">
            <a:extLst>
              <a:ext uri="{FF2B5EF4-FFF2-40B4-BE49-F238E27FC236}">
                <a16:creationId xmlns:a16="http://schemas.microsoft.com/office/drawing/2014/main" id="{ED5F067F-D1CE-41FD-96D2-590E840F8AA4}"/>
              </a:ext>
            </a:extLst>
          </p:cNvPr>
          <p:cNvSpPr>
            <a:spLocks noGrp="1"/>
          </p:cNvSpPr>
          <p:nvPr>
            <p:ph idx="1"/>
          </p:nvPr>
        </p:nvSpPr>
        <p:spPr/>
        <p:txBody>
          <a:bodyPr/>
          <a:lstStyle/>
          <a:p>
            <a:endParaRPr lang="en-US" altLang="zh-CN" dirty="0"/>
          </a:p>
          <a:p>
            <a:r>
              <a:rPr lang="zh-CN" altLang="en-US" dirty="0"/>
              <a:t>两个容易混淆的概念：通货膨胀与相对价格上升</a:t>
            </a:r>
            <a:endParaRPr lang="en-US" altLang="zh-CN" dirty="0"/>
          </a:p>
          <a:p>
            <a:pPr lvl="1"/>
            <a:r>
              <a:rPr lang="zh-CN" altLang="en-US" dirty="0"/>
              <a:t>通货膨胀是物价的</a:t>
            </a:r>
            <a:r>
              <a:rPr lang="zh-CN" altLang="en-US" b="1" dirty="0"/>
              <a:t>普遍</a:t>
            </a:r>
            <a:r>
              <a:rPr lang="zh-CN" altLang="en-US" dirty="0"/>
              <a:t>（同比例）的上涨</a:t>
            </a:r>
            <a:endParaRPr lang="en-US" altLang="zh-CN" dirty="0"/>
          </a:p>
          <a:p>
            <a:pPr lvl="1"/>
            <a:r>
              <a:rPr lang="zh-CN" altLang="en-US" dirty="0"/>
              <a:t>单一商品价格的单独上涨是</a:t>
            </a:r>
            <a:r>
              <a:rPr lang="zh-CN" altLang="en-US" b="1" dirty="0"/>
              <a:t>相对价格</a:t>
            </a:r>
            <a:r>
              <a:rPr lang="zh-CN" altLang="en-US" dirty="0"/>
              <a:t>的上升，并非通货膨胀</a:t>
            </a:r>
            <a:endParaRPr lang="en-US" altLang="zh-CN" dirty="0"/>
          </a:p>
          <a:p>
            <a:r>
              <a:rPr lang="zh-CN" altLang="en-US" dirty="0"/>
              <a:t>通货膨胀是名义指标；相对价格是真实指标</a:t>
            </a:r>
            <a:endParaRPr lang="en-US" altLang="zh-CN" dirty="0"/>
          </a:p>
          <a:p>
            <a:r>
              <a:rPr lang="zh-CN" altLang="en-US" dirty="0"/>
              <a:t>通货膨胀决定于经济中的真实总供给与名义总需求；相对价格决定于对某种商品的真实供给与真实需求</a:t>
            </a:r>
            <a:endParaRPr lang="en-US" altLang="zh-CN" dirty="0"/>
          </a:p>
          <a:p>
            <a:r>
              <a:rPr lang="zh-CN" altLang="en-US" dirty="0"/>
              <a:t>名义总需求受到货币总量的影响（同时还受到其他因素的影响）；对某种商品的真实需求与货币总量无关</a:t>
            </a:r>
            <a:endParaRPr lang="en-US" altLang="zh-CN" dirty="0"/>
          </a:p>
          <a:p>
            <a:r>
              <a:rPr lang="zh-CN" altLang="en-US" dirty="0"/>
              <a:t>从长期来看，货币总量的增速与通货膨胀幅度正相关</a:t>
            </a:r>
          </a:p>
        </p:txBody>
      </p:sp>
      <p:sp>
        <p:nvSpPr>
          <p:cNvPr id="4" name="灯片编号占位符 3">
            <a:extLst>
              <a:ext uri="{FF2B5EF4-FFF2-40B4-BE49-F238E27FC236}">
                <a16:creationId xmlns:a16="http://schemas.microsoft.com/office/drawing/2014/main" id="{600AC90E-E89A-4BC7-8757-22E72394875F}"/>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spTree>
    <p:extLst>
      <p:ext uri="{BB962C8B-B14F-4D97-AF65-F5344CB8AC3E}">
        <p14:creationId xmlns:p14="http://schemas.microsoft.com/office/powerpoint/2010/main" val="56369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消费者价格指数（</a:t>
            </a:r>
            <a:r>
              <a:rPr lang="en-US" altLang="zh-CN" dirty="0"/>
              <a:t>CPI</a:t>
            </a:r>
            <a:r>
              <a:rPr lang="zh-CN" altLang="en-US" dirty="0"/>
              <a:t>）是物价的加权平均涨幅</a:t>
            </a:r>
            <a:r>
              <a:rPr lang="en-US" altLang="zh-CN" dirty="0"/>
              <a:t>——</a:t>
            </a:r>
            <a:r>
              <a:rPr lang="zh-CN" altLang="en-US" dirty="0"/>
              <a:t>中国的</a:t>
            </a:r>
            <a:r>
              <a:rPr lang="en-US" altLang="zh-CN" dirty="0"/>
              <a:t>CPI</a:t>
            </a:r>
            <a:r>
              <a:rPr lang="zh-CN" altLang="en-US" dirty="0"/>
              <a:t>权重中食品占比很高</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6</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E84EACA5-9224-4805-AD13-44EBAE2ACF3D}"/>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6571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2019</a:t>
            </a:r>
            <a:r>
              <a:rPr lang="zh-CN" altLang="en-US" dirty="0"/>
              <a:t>年猪价飙升所带来的</a:t>
            </a:r>
            <a:r>
              <a:rPr lang="en-US" altLang="zh-CN" dirty="0"/>
              <a:t>CPI</a:t>
            </a:r>
            <a:r>
              <a:rPr lang="zh-CN" altLang="en-US" dirty="0"/>
              <a:t>通胀不是真正意义上的通货膨胀，而是猪肉相对价格的上涨</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7</a:t>
            </a:fld>
            <a:endParaRPr lang="zh-CN" altLang="en-US"/>
          </a:p>
        </p:txBody>
      </p:sp>
      <p:sp>
        <p:nvSpPr>
          <p:cNvPr id="7" name="Text Box 4"/>
          <p:cNvSpPr txBox="1">
            <a:spLocks noChangeArrowheads="1"/>
          </p:cNvSpPr>
          <p:nvPr/>
        </p:nvSpPr>
        <p:spPr bwMode="ltGray">
          <a:xfrm>
            <a:off x="908049"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2" name="图片 1">
            <a:extLst>
              <a:ext uri="{FF2B5EF4-FFF2-40B4-BE49-F238E27FC236}">
                <a16:creationId xmlns:a16="http://schemas.microsoft.com/office/drawing/2014/main" id="{FB529899-CA77-4DDE-BA36-38B3897AECA5}"/>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3" name="椭圆 2">
            <a:extLst>
              <a:ext uri="{FF2B5EF4-FFF2-40B4-BE49-F238E27FC236}">
                <a16:creationId xmlns:a16="http://schemas.microsoft.com/office/drawing/2014/main" id="{300B9C97-BC12-4E4D-A3D0-C2A171B1FD3C}"/>
              </a:ext>
            </a:extLst>
          </p:cNvPr>
          <p:cNvSpPr/>
          <p:nvPr/>
        </p:nvSpPr>
        <p:spPr>
          <a:xfrm>
            <a:off x="7308304" y="2276872"/>
            <a:ext cx="652921" cy="2448272"/>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033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DCBD438-8884-46E0-8FBB-DC97FCEF9CC6}"/>
              </a:ext>
            </a:extLst>
          </p:cNvPr>
          <p:cNvSpPr>
            <a:spLocks noGrp="1"/>
          </p:cNvSpPr>
          <p:nvPr>
            <p:ph type="title"/>
          </p:nvPr>
        </p:nvSpPr>
        <p:spPr/>
        <p:txBody>
          <a:bodyPr/>
          <a:lstStyle/>
          <a:p>
            <a:r>
              <a:rPr lang="zh-CN" altLang="en-US" dirty="0"/>
              <a:t>央行（商业银行）的放贷行为创造了基础货币（广义货币）；收贷款行为消灭了基础货币（广义货币）</a:t>
            </a:r>
          </a:p>
        </p:txBody>
      </p:sp>
      <p:sp>
        <p:nvSpPr>
          <p:cNvPr id="8" name="文本占位符 7">
            <a:extLst>
              <a:ext uri="{FF2B5EF4-FFF2-40B4-BE49-F238E27FC236}">
                <a16:creationId xmlns:a16="http://schemas.microsoft.com/office/drawing/2014/main" id="{36967863-CA56-4EA9-8EE6-DC956575F920}"/>
              </a:ext>
            </a:extLst>
          </p:cNvPr>
          <p:cNvSpPr>
            <a:spLocks noGrp="1"/>
          </p:cNvSpPr>
          <p:nvPr>
            <p:ph type="body" idx="1"/>
          </p:nvPr>
        </p:nvSpPr>
        <p:spPr/>
        <p:txBody>
          <a:bodyPr/>
          <a:lstStyle/>
          <a:p>
            <a:r>
              <a:rPr lang="zh-CN" altLang="en-US" dirty="0"/>
              <a:t>央行向商业银行放贷创造了基础货币</a:t>
            </a:r>
          </a:p>
        </p:txBody>
      </p:sp>
      <p:sp>
        <p:nvSpPr>
          <p:cNvPr id="9" name="文本占位符 8">
            <a:extLst>
              <a:ext uri="{FF2B5EF4-FFF2-40B4-BE49-F238E27FC236}">
                <a16:creationId xmlns:a16="http://schemas.microsoft.com/office/drawing/2014/main" id="{0B020077-5479-4D33-AEA5-85DC8343D9F0}"/>
              </a:ext>
            </a:extLst>
          </p:cNvPr>
          <p:cNvSpPr>
            <a:spLocks noGrp="1"/>
          </p:cNvSpPr>
          <p:nvPr>
            <p:ph type="body" sz="quarter" idx="3"/>
          </p:nvPr>
        </p:nvSpPr>
        <p:spPr>
          <a:xfrm>
            <a:off x="4922713" y="1500174"/>
            <a:ext cx="4041775" cy="639762"/>
          </a:xfrm>
        </p:spPr>
        <p:txBody>
          <a:bodyPr/>
          <a:lstStyle/>
          <a:p>
            <a:r>
              <a:rPr lang="zh-CN" altLang="en-US" dirty="0"/>
              <a:t>商业银行向央行偿还贷款消灭了基础货币</a:t>
            </a:r>
          </a:p>
        </p:txBody>
      </p:sp>
      <p:sp>
        <p:nvSpPr>
          <p:cNvPr id="4" name="灯片编号占位符 3"/>
          <p:cNvSpPr>
            <a:spLocks noGrp="1"/>
          </p:cNvSpPr>
          <p:nvPr>
            <p:ph type="sldNum" sz="quarter" idx="12"/>
          </p:nvPr>
        </p:nvSpPr>
        <p:spPr/>
        <p:txBody>
          <a:bodyPr/>
          <a:lstStyle/>
          <a:p>
            <a:pPr>
              <a:defRPr/>
            </a:pPr>
            <a:fld id="{D7382278-D615-4089-87A1-FA7D66E2B489}" type="slidenum">
              <a:rPr lang="zh-CN" altLang="en-US" smtClean="0"/>
              <a:pPr>
                <a:defRPr/>
              </a:pPr>
              <a:t>8</a:t>
            </a:fld>
            <a:endParaRPr lang="zh-CN" altLang="en-US"/>
          </a:p>
        </p:txBody>
      </p:sp>
      <p:pic>
        <p:nvPicPr>
          <p:cNvPr id="2" name="图片 1">
            <a:extLst>
              <a:ext uri="{FF2B5EF4-FFF2-40B4-BE49-F238E27FC236}">
                <a16:creationId xmlns:a16="http://schemas.microsoft.com/office/drawing/2014/main" id="{54EF27B0-E140-4D0E-8577-F07EB8173FF9}"/>
              </a:ext>
            </a:extLst>
          </p:cNvPr>
          <p:cNvPicPr>
            <a:picLocks noChangeAspect="1"/>
          </p:cNvPicPr>
          <p:nvPr/>
        </p:nvPicPr>
        <p:blipFill>
          <a:blip r:embed="rId2"/>
          <a:stretch>
            <a:fillRect/>
          </a:stretch>
        </p:blipFill>
        <p:spPr>
          <a:xfrm>
            <a:off x="697552" y="2636912"/>
            <a:ext cx="3942068" cy="2449679"/>
          </a:xfrm>
          <a:prstGeom prst="rect">
            <a:avLst/>
          </a:prstGeom>
        </p:spPr>
      </p:pic>
      <p:pic>
        <p:nvPicPr>
          <p:cNvPr id="3" name="图片 2">
            <a:extLst>
              <a:ext uri="{FF2B5EF4-FFF2-40B4-BE49-F238E27FC236}">
                <a16:creationId xmlns:a16="http://schemas.microsoft.com/office/drawing/2014/main" id="{0EAD3E3E-C424-47B4-8566-7A33F413D7F3}"/>
              </a:ext>
            </a:extLst>
          </p:cNvPr>
          <p:cNvPicPr>
            <a:picLocks noChangeAspect="1"/>
          </p:cNvPicPr>
          <p:nvPr/>
        </p:nvPicPr>
        <p:blipFill>
          <a:blip r:embed="rId3"/>
          <a:stretch>
            <a:fillRect/>
          </a:stretch>
        </p:blipFill>
        <p:spPr>
          <a:xfrm>
            <a:off x="5076056" y="2635505"/>
            <a:ext cx="3942068" cy="2449679"/>
          </a:xfrm>
          <a:prstGeom prst="rect">
            <a:avLst/>
          </a:prstGeom>
        </p:spPr>
      </p:pic>
    </p:spTree>
    <p:extLst>
      <p:ext uri="{BB962C8B-B14F-4D97-AF65-F5344CB8AC3E}">
        <p14:creationId xmlns:p14="http://schemas.microsoft.com/office/powerpoint/2010/main" val="314626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E85F4C4-0FC5-41AC-BB0E-5D5762863860}"/>
              </a:ext>
            </a:extLst>
          </p:cNvPr>
          <p:cNvSpPr>
            <a:spLocks noGrp="1"/>
          </p:cNvSpPr>
          <p:nvPr>
            <p:ph type="title"/>
          </p:nvPr>
        </p:nvSpPr>
        <p:spPr/>
        <p:txBody>
          <a:bodyPr/>
          <a:lstStyle/>
          <a:p>
            <a:r>
              <a:rPr lang="zh-CN" altLang="en-US" dirty="0"/>
              <a:t>货币政策的非对称性：收总能收，放未必能放</a:t>
            </a:r>
          </a:p>
        </p:txBody>
      </p:sp>
      <p:sp>
        <p:nvSpPr>
          <p:cNvPr id="7" name="内容占位符 6">
            <a:extLst>
              <a:ext uri="{FF2B5EF4-FFF2-40B4-BE49-F238E27FC236}">
                <a16:creationId xmlns:a16="http://schemas.microsoft.com/office/drawing/2014/main" id="{682617FD-1B62-49D0-9A6E-5ABEF0C8B34E}"/>
              </a:ext>
            </a:extLst>
          </p:cNvPr>
          <p:cNvSpPr>
            <a:spLocks noGrp="1"/>
          </p:cNvSpPr>
          <p:nvPr>
            <p:ph idx="1"/>
          </p:nvPr>
        </p:nvSpPr>
        <p:spPr/>
        <p:txBody>
          <a:bodyPr/>
          <a:lstStyle/>
          <a:p>
            <a:r>
              <a:rPr lang="zh-CN" altLang="en-US" dirty="0"/>
              <a:t>央行（商业银行）作为贷款的债权人，在贷款到期后总有能力把贷款收回来</a:t>
            </a:r>
            <a:r>
              <a:rPr lang="en-US" altLang="zh-CN" dirty="0"/>
              <a:t>——</a:t>
            </a:r>
            <a:r>
              <a:rPr lang="zh-CN" altLang="en-US" dirty="0"/>
              <a:t>如果要收货币，总是能收得回来的</a:t>
            </a:r>
            <a:endParaRPr lang="en-US" altLang="zh-CN" dirty="0"/>
          </a:p>
          <a:p>
            <a:pPr lvl="1"/>
            <a:r>
              <a:rPr lang="zh-CN" altLang="en-US" dirty="0"/>
              <a:t>央行投放基础货币的期限一般都较短，以保证自己想收货币的时候能收回来</a:t>
            </a:r>
            <a:endParaRPr lang="en-US" altLang="zh-CN" dirty="0"/>
          </a:p>
          <a:p>
            <a:r>
              <a:rPr lang="zh-CN" altLang="en-US" dirty="0"/>
              <a:t>要发放贷款，还得看有没有贷款需求，未必一定能发得出去</a:t>
            </a:r>
            <a:endParaRPr lang="en-US" altLang="zh-CN" dirty="0"/>
          </a:p>
          <a:p>
            <a:pPr lvl="1"/>
            <a:r>
              <a:rPr lang="zh-CN" altLang="en-US" dirty="0"/>
              <a:t>如果商业银行不愿意从央行那里借钱，央行的基础货币投放就受阻</a:t>
            </a:r>
            <a:endParaRPr lang="en-US" altLang="zh-CN" dirty="0"/>
          </a:p>
          <a:p>
            <a:pPr lvl="1"/>
            <a:r>
              <a:rPr lang="zh-CN" altLang="en-US" dirty="0"/>
              <a:t>如果实体经济企业和居民没有贷款需求，广义货币扩张就受阻</a:t>
            </a:r>
            <a:r>
              <a:rPr lang="en-US" altLang="zh-CN" dirty="0"/>
              <a:t>——</a:t>
            </a:r>
            <a:r>
              <a:rPr lang="zh-CN" altLang="en-US" dirty="0"/>
              <a:t>货币政策传导通常受阻的地方</a:t>
            </a:r>
            <a:endParaRPr lang="en-US" altLang="zh-CN" dirty="0"/>
          </a:p>
          <a:p>
            <a:r>
              <a:rPr lang="zh-CN" altLang="en-US" dirty="0"/>
              <a:t>货币政策就像缰绳，能把马拉住，但未必能推动马跑</a:t>
            </a:r>
            <a:endParaRPr lang="en-US" altLang="zh-CN" dirty="0"/>
          </a:p>
          <a:p>
            <a:r>
              <a:rPr lang="zh-CN" altLang="en-US" b="1" dirty="0"/>
              <a:t>货币政策传导路径</a:t>
            </a:r>
            <a:r>
              <a:rPr lang="zh-CN" altLang="en-US" dirty="0"/>
              <a:t>：从央行投放基础货币到实体经济企业和居民获得广义货币的过程</a:t>
            </a:r>
            <a:endParaRPr lang="en-US" altLang="zh-CN" dirty="0"/>
          </a:p>
          <a:p>
            <a:r>
              <a:rPr lang="zh-CN" altLang="en-US" dirty="0"/>
              <a:t>央行投放货币的意图是否能实现，取决于货币政策传导路径是否畅通</a:t>
            </a:r>
            <a:endParaRPr lang="en-US" altLang="zh-CN" dirty="0"/>
          </a:p>
          <a:p>
            <a:pPr lvl="1"/>
            <a:r>
              <a:rPr lang="zh-CN" altLang="en-US" dirty="0"/>
              <a:t>货币政策传导路径畅通与否，取决于商业银行和实体经济企业居民是否有借钱的欲望</a:t>
            </a:r>
            <a:endParaRPr lang="en-US" altLang="zh-CN" dirty="0"/>
          </a:p>
          <a:p>
            <a:pPr lvl="1"/>
            <a:r>
              <a:rPr lang="zh-CN" altLang="en-US" dirty="0"/>
              <a:t>是否有借钱欲望，决定于商业银行和实体经济企业居民的行为</a:t>
            </a:r>
          </a:p>
        </p:txBody>
      </p:sp>
      <p:sp>
        <p:nvSpPr>
          <p:cNvPr id="5" name="灯片编号占位符 4">
            <a:extLst>
              <a:ext uri="{FF2B5EF4-FFF2-40B4-BE49-F238E27FC236}">
                <a16:creationId xmlns:a16="http://schemas.microsoft.com/office/drawing/2014/main" id="{1DEF0B6B-7073-4C5C-96BC-CD3C20CE036D}"/>
              </a:ext>
            </a:extLst>
          </p:cNvPr>
          <p:cNvSpPr>
            <a:spLocks noGrp="1"/>
          </p:cNvSpPr>
          <p:nvPr>
            <p:ph type="sldNum" sz="quarter" idx="12"/>
          </p:nvPr>
        </p:nvSpPr>
        <p:spPr/>
        <p:txBody>
          <a:bodyPr/>
          <a:lstStyle/>
          <a:p>
            <a:pPr>
              <a:defRPr/>
            </a:pPr>
            <a:fld id="{5B8E48A5-2352-47BA-A112-0FE5146B45C2}" type="slidenum">
              <a:rPr lang="zh-CN" altLang="en-US" smtClean="0"/>
              <a:pPr>
                <a:defRPr/>
              </a:pPr>
              <a:t>9</a:t>
            </a:fld>
            <a:endParaRPr lang="zh-CN" altLang="en-US"/>
          </a:p>
        </p:txBody>
      </p:sp>
    </p:spTree>
    <p:extLst>
      <p:ext uri="{BB962C8B-B14F-4D97-AF65-F5344CB8AC3E}">
        <p14:creationId xmlns:p14="http://schemas.microsoft.com/office/powerpoint/2010/main" val="79461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2048</TotalTime>
  <Words>2611</Words>
  <Application>Microsoft Office PowerPoint</Application>
  <PresentationFormat>全屏显示(4:3)</PresentationFormat>
  <Paragraphs>203</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Frutiger 45 Light</vt:lpstr>
      <vt:lpstr>黑体</vt:lpstr>
      <vt:lpstr>楷体</vt:lpstr>
      <vt:lpstr>楷体_GB2312</vt:lpstr>
      <vt:lpstr>宋体</vt:lpstr>
      <vt:lpstr>arial</vt:lpstr>
      <vt:lpstr>arial</vt:lpstr>
      <vt:lpstr>Calibri</vt:lpstr>
      <vt:lpstr>Times New Roman</vt:lpstr>
      <vt:lpstr>Wingdings</vt:lpstr>
      <vt:lpstr>Office 主题</vt:lpstr>
      <vt:lpstr>第十讲  利率的决定与货币政策调控 《宏观经济学二十五讲：中国视角》第15讲、第17讲、第18讲</vt:lpstr>
      <vt:lpstr>议程</vt:lpstr>
      <vt:lpstr>利率——资金的价格</vt:lpstr>
      <vt:lpstr>名义利率与真实利率——费雪方程（Fisher Equation）</vt:lpstr>
      <vt:lpstr>区分通货膨胀与相对价格变化</vt:lpstr>
      <vt:lpstr>消费者价格指数（CPI）是物价的加权平均涨幅——中国的CPI权重中食品占比很高</vt:lpstr>
      <vt:lpstr>2019年猪价飙升所带来的CPI通胀不是真正意义上的通货膨胀，而是猪肉相对价格的上涨</vt:lpstr>
      <vt:lpstr>央行（商业银行）的放贷行为创造了基础货币（广义货币）；收贷款行为消灭了基础货币（广义货币）</vt:lpstr>
      <vt:lpstr>货币政策的非对称性：收总能收，放未必能放</vt:lpstr>
      <vt:lpstr>议程</vt:lpstr>
      <vt:lpstr>利率决定的三条理论线索</vt:lpstr>
      <vt:lpstr>三条理论线索中的两个问题</vt:lpstr>
      <vt:lpstr>央行投放货币究竟是压低还是推升名义利率，取决于基础货币向通胀的传导是否顺畅</vt:lpstr>
      <vt:lpstr>长期来看，货币增长终将推升通胀和名义利率</vt:lpstr>
      <vt:lpstr>真实利率由实体经济决定；真实货币存量也由实体经济决定</vt:lpstr>
      <vt:lpstr>中国M2/GDP比重的攀升反映了我国储蓄的累积，以及储蓄投资渠道有限的现实</vt:lpstr>
      <vt:lpstr>央行的利率政策受制于实体经济——货币政策内生于实体经济</vt:lpstr>
      <vt:lpstr>利率的分析框架</vt:lpstr>
      <vt:lpstr>全球利率的最根本决定力量是全球储蓄与投资的平衡    ——后危机时代的储蓄过剩给全球带来了低利率压力</vt:lpstr>
      <vt:lpstr>全球储蓄过剩的重要原因在于中国的高储蓄 ——中国的储蓄过剩对全球利率形成了压制</vt:lpstr>
      <vt:lpstr>世界总投资的1/4来自中国，中国的投资强度影响着全球储蓄与投资的平衡……</vt:lpstr>
      <vt:lpstr>……从而带来了中国挖掘机产量与美国国债收益率之间的“神奇”联系</vt:lpstr>
      <vt:lpstr>中国经济增速的起伏基本决定了中国利率的变化</vt:lpstr>
      <vt:lpstr>经济增速很大程度上决定着贷款需求的强度；而贷款需求强度的拐点往往预示着利率的拐点</vt:lpstr>
      <vt:lpstr>在短期内，央行对短端利率的调控对金融市场有重大影响</vt:lpstr>
      <vt:lpstr>议程</vt:lpstr>
      <vt:lpstr>美国央行（美联储）通过利率走廊来保证联邦基金利率处在目标水平附近</vt:lpstr>
      <vt:lpstr>货币政策的“马拉多纳理论” ——货币政策是调控预期的艺术</vt:lpstr>
      <vt:lpstr>美联储对联邦基金利率的调控影响了各期限、各类别的利率</vt:lpstr>
      <vt:lpstr>美联储联邦基金利率政策影响了商业银行信用的扩张</vt:lpstr>
      <vt:lpstr>美联储的货币政策内生于经济状况 ——联邦基金利率调控遵循清晰的规则（泰勒法则）</vt:lpstr>
      <vt:lpstr>非常规货币政策的伯南克路线图</vt:lpstr>
      <vt:lpstr>次贷危机令美国商业银行坏账率大幅上升，美国信贷发放标准因而收紧</vt:lpstr>
      <vt:lpstr>次贷危机时，美国商业银行信贷发放标准的收紧令美国固定资产投资增速明显下滑</vt:lpstr>
      <vt:lpstr>次贷危机爆发后，由于联邦基金利率降无可降，美联储开始进行QE来进一步放松货币政策</vt:lpstr>
      <vt:lpstr>美联储通过QE投放的大量基础货币又被商业银行存回到美联储，宽松货币政策向实体经济的传导受阻</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胡 裕民</cp:lastModifiedBy>
  <cp:revision>1777</cp:revision>
  <dcterms:created xsi:type="dcterms:W3CDTF">2011-05-10T08:48:38Z</dcterms:created>
  <dcterms:modified xsi:type="dcterms:W3CDTF">2019-11-23T06:30:33Z</dcterms:modified>
</cp:coreProperties>
</file>