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382" r:id="rId2"/>
    <p:sldId id="2302" r:id="rId3"/>
    <p:sldId id="2313" r:id="rId4"/>
    <p:sldId id="2303" r:id="rId5"/>
    <p:sldId id="2306" r:id="rId6"/>
    <p:sldId id="2304" r:id="rId7"/>
    <p:sldId id="2305" r:id="rId8"/>
    <p:sldId id="2316" r:id="rId9"/>
    <p:sldId id="2325" r:id="rId10"/>
    <p:sldId id="2317" r:id="rId11"/>
    <p:sldId id="2307" r:id="rId12"/>
    <p:sldId id="2308" r:id="rId13"/>
    <p:sldId id="2318" r:id="rId14"/>
    <p:sldId id="2319" r:id="rId15"/>
    <p:sldId id="2320" r:id="rId16"/>
    <p:sldId id="2321" r:id="rId17"/>
    <p:sldId id="2322" r:id="rId18"/>
    <p:sldId id="2326" r:id="rId19"/>
    <p:sldId id="991" r:id="rId20"/>
    <p:sldId id="2341" r:id="rId21"/>
    <p:sldId id="2331" r:id="rId22"/>
    <p:sldId id="2332" r:id="rId23"/>
    <p:sldId id="2327" r:id="rId24"/>
    <p:sldId id="2333" r:id="rId25"/>
    <p:sldId id="2340" r:id="rId26"/>
    <p:sldId id="870" r:id="rId27"/>
    <p:sldId id="873" r:id="rId28"/>
    <p:sldId id="2328" r:id="rId29"/>
    <p:sldId id="2334" r:id="rId30"/>
    <p:sldId id="2335" r:id="rId31"/>
    <p:sldId id="875" r:id="rId32"/>
    <p:sldId id="876" r:id="rId33"/>
    <p:sldId id="1036" r:id="rId34"/>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33"/>
    <a:srgbClr val="A7001D"/>
    <a:srgbClr val="E9ADAB"/>
    <a:srgbClr val="800000"/>
    <a:srgbClr val="660033"/>
    <a:srgbClr val="660066"/>
    <a:srgbClr val="CC99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94660"/>
  </p:normalViewPr>
  <p:slideViewPr>
    <p:cSldViewPr>
      <p:cViewPr varScale="1">
        <p:scale>
          <a:sx n="113" d="100"/>
          <a:sy n="113" d="100"/>
        </p:scale>
        <p:origin x="807"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5" y="0"/>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2019/11/30</a:t>
            </a:fld>
            <a:endParaRPr lang="zh-CN" altLang="en-US"/>
          </a:p>
        </p:txBody>
      </p:sp>
      <p:sp>
        <p:nvSpPr>
          <p:cNvPr id="4" name="页脚占位符 3"/>
          <p:cNvSpPr>
            <a:spLocks noGrp="1"/>
          </p:cNvSpPr>
          <p:nvPr>
            <p:ph type="ftr" sz="quarter" idx="2"/>
          </p:nvPr>
        </p:nvSpPr>
        <p:spPr>
          <a:xfrm>
            <a:off x="0"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5"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5" y="0"/>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2019/11/30</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8"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5"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2019/11/30</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a:p>
        </p:txBody>
      </p:sp>
      <p:sp>
        <p:nvSpPr>
          <p:cNvPr id="11" name="TextBox 10"/>
          <p:cNvSpPr txBox="1"/>
          <p:nvPr userDrawn="1"/>
        </p:nvSpPr>
        <p:spPr>
          <a:xfrm>
            <a:off x="571472" y="742874"/>
            <a:ext cx="5715040" cy="400110"/>
          </a:xfrm>
          <a:prstGeom prst="rect">
            <a:avLst/>
          </a:prstGeom>
          <a:noFill/>
        </p:spPr>
        <p:txBody>
          <a:bodyPr wrap="square" rtlCol="0">
            <a:spAutoFit/>
          </a:bodyPr>
          <a:lstStyle/>
          <a:p>
            <a:r>
              <a:rPr lang="zh-CN" altLang="en-US" sz="2000" b="1" dirty="0">
                <a:solidFill>
                  <a:srgbClr val="990033"/>
                </a:solidFill>
                <a:latin typeface="+mn-ea"/>
                <a:ea typeface="+mn-ea"/>
              </a:rPr>
              <a:t>中国经济专题</a:t>
            </a:r>
            <a:r>
              <a:rPr lang="en-US" altLang="zh-CN" sz="2000" b="1" dirty="0">
                <a:solidFill>
                  <a:srgbClr val="990033"/>
                </a:solidFill>
                <a:latin typeface="+mn-ea"/>
                <a:ea typeface="+mn-ea"/>
              </a:rPr>
              <a:t>——2019</a:t>
            </a:r>
            <a:r>
              <a:rPr lang="zh-CN" altLang="en-US" sz="2000" b="1" dirty="0">
                <a:solidFill>
                  <a:srgbClr val="990033"/>
                </a:solidFill>
                <a:latin typeface="+mn-ea"/>
                <a:ea typeface="+mn-ea"/>
              </a:rPr>
              <a:t>秋北大国发院双学位课程</a:t>
            </a:r>
            <a:endParaRPr lang="en-US" altLang="zh-CN" sz="2000" b="1" dirty="0">
              <a:solidFill>
                <a:srgbClr val="990033"/>
              </a:solidFill>
              <a:latin typeface="+mn-ea"/>
              <a:ea typeface="+mn-ea"/>
            </a:endParaRPr>
          </a:p>
        </p:txBody>
      </p:sp>
      <p:pic>
        <p:nvPicPr>
          <p:cNvPr id="1026" name="CAD72016-337B-4FA5-A27B-225094BCEFF3" descr="CCD92320-4996-4281-9F88-FD4588A778DD"/>
          <p:cNvPicPr>
            <a:picLocks noChangeAspect="1" noChangeArrowheads="1"/>
          </p:cNvPicPr>
          <p:nvPr userDrawn="1"/>
        </p:nvPicPr>
        <p:blipFill>
          <a:blip r:embed="rId2"/>
          <a:srcRect/>
          <a:stretch>
            <a:fillRect/>
          </a:stretch>
        </p:blipFill>
        <p:spPr bwMode="auto">
          <a:xfrm>
            <a:off x="5786446" y="5857892"/>
            <a:ext cx="3025957" cy="64294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a:spcBef>
                <a:spcPts val="1800"/>
              </a:spcBef>
              <a:defRPr sz="1800" baseline="0">
                <a:solidFill>
                  <a:schemeClr val="tx1"/>
                </a:solidFill>
                <a:latin typeface="Arial" pitchFamily="34" charset="0"/>
                <a:ea typeface="宋体" pitchFamily="2" charset="-122"/>
              </a:defRPr>
            </a:lvl1pPr>
            <a:lvl2pPr>
              <a:defRPr sz="1600" baseline="0">
                <a:ea typeface="宋体" pitchFamily="2" charset="-122"/>
              </a:defRPr>
            </a:lvl2pPr>
            <a:lvl3pPr>
              <a:defRPr sz="1600" baseline="0">
                <a:ea typeface="宋体" pitchFamily="2" charset="-122"/>
              </a:defRPr>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2019/11/30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2019/11/30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709118"/>
            <a:ext cx="4040188" cy="639762"/>
          </a:xfrm>
        </p:spPr>
        <p:txBody>
          <a:bodyPr anchor="ctr"/>
          <a:lstStyle>
            <a:lvl1pPr marL="0" indent="0" algn="ctr">
              <a:buNone/>
              <a:defRPr sz="1800" b="0" baseline="0">
                <a:solidFill>
                  <a:srgbClr val="990033"/>
                </a:solidFill>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709118"/>
            <a:ext cx="4041775" cy="639762"/>
          </a:xfrm>
        </p:spPr>
        <p:txBody>
          <a:bodyPr anchor="ctr"/>
          <a:lstStyle>
            <a:lvl1pPr marL="0" indent="0" algn="ctr">
              <a:buNone/>
              <a:defRPr sz="1800" b="0" baseline="0">
                <a:solidFill>
                  <a:srgbClr val="990033"/>
                </a:solidFill>
                <a:latin typeface="黑体" panose="02010609060101010101" pitchFamily="49" charset="-122"/>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2019/11/30</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defRPr sz="2000" b="1">
                <a:solidFill>
                  <a:schemeClr val="tx1"/>
                </a:solidFill>
                <a:latin typeface="Times New Roman" pitchFamily="18" charset="0"/>
              </a:defRPr>
            </a:lvl1pPr>
            <a:lvl2pP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2019/11/30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2019/11/30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
        <p:nvSpPr>
          <p:cNvPr id="5" name="标题 1">
            <a:extLst>
              <a:ext uri="{FF2B5EF4-FFF2-40B4-BE49-F238E27FC236}">
                <a16:creationId xmlns:a16="http://schemas.microsoft.com/office/drawing/2014/main" id="{3373B86F-9111-40AB-8DC0-A6EC32680A8A}"/>
              </a:ext>
            </a:extLst>
          </p:cNvPr>
          <p:cNvSpPr>
            <a:spLocks noGrp="1"/>
          </p:cNvSpPr>
          <p:nvPr>
            <p:ph type="title"/>
          </p:nvPr>
        </p:nvSpPr>
        <p:spPr>
          <a:xfrm>
            <a:off x="928688" y="0"/>
            <a:ext cx="7758112" cy="928688"/>
          </a:xfrm>
        </p:spPr>
        <p:txBody>
          <a:bodyPr/>
          <a:lstStyle/>
          <a:p>
            <a:r>
              <a:rPr lang="zh-CN" altLang="en-US" dirty="0"/>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2019/11/30</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71600" y="81118"/>
            <a:ext cx="7668400" cy="827602"/>
          </a:xfrm>
          <a:prstGeom prst="rect">
            <a:avLst/>
          </a:prstGeom>
        </p:spPr>
        <p:txBody>
          <a:bodyPr/>
          <a:lstStyle>
            <a:lvl1pPr>
              <a:defRPr baseline="0"/>
            </a:lvl1pPr>
          </a:lstStyle>
          <a:p>
            <a:r>
              <a:rPr lang="zh-CN" altLang="en-US"/>
              <a:t>单击此处编辑母版标题样式</a:t>
            </a:r>
            <a:endParaRPr lang="en-US" dirty="0"/>
          </a:p>
        </p:txBody>
      </p:sp>
      <p:sp>
        <p:nvSpPr>
          <p:cNvPr id="4" name="Slide Number Placeholder 5">
            <a:extLst>
              <a:ext uri="{FF2B5EF4-FFF2-40B4-BE49-F238E27FC236}">
                <a16:creationId xmlns:a16="http://schemas.microsoft.com/office/drawing/2014/main" id="{DA6B526D-66DF-4FAC-BDE7-39DBC6AB3092}"/>
              </a:ext>
            </a:extLst>
          </p:cNvPr>
          <p:cNvSpPr txBox="1">
            <a:spLocks/>
          </p:cNvSpPr>
          <p:nvPr userDrawn="1"/>
        </p:nvSpPr>
        <p:spPr>
          <a:xfrm>
            <a:off x="4299339" y="6553768"/>
            <a:ext cx="1049321" cy="304800"/>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C84A786-5DDA-426A-B75A-9F16080E01B1}" type="slidenum">
              <a:rPr lang="zh-CN" altLang="en-US" smtClean="0"/>
              <a:pPr/>
              <a:t>‹#›</a:t>
            </a:fld>
            <a:endParaRPr lang="zh-CN" altLang="en-US"/>
          </a:p>
        </p:txBody>
      </p:sp>
      <p:sp>
        <p:nvSpPr>
          <p:cNvPr id="5" name="灯片编号占位符 5">
            <a:extLst>
              <a:ext uri="{FF2B5EF4-FFF2-40B4-BE49-F238E27FC236}">
                <a16:creationId xmlns:a16="http://schemas.microsoft.com/office/drawing/2014/main" id="{E4808F42-6633-4983-AE9D-239C6BE282F4}"/>
              </a:ext>
            </a:extLst>
          </p:cNvPr>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Tree>
    <p:extLst>
      <p:ext uri="{BB962C8B-B14F-4D97-AF65-F5344CB8AC3E}">
        <p14:creationId xmlns:p14="http://schemas.microsoft.com/office/powerpoint/2010/main" val="110201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2019/11/30</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gradFill flip="none" rotWithShape="1">
            <a:gsLst>
              <a:gs pos="75000">
                <a:srgbClr val="990033"/>
              </a:gs>
              <a:gs pos="100000">
                <a:srgbClr val="CC99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rot="10800000">
            <a:off x="928688" y="1000125"/>
            <a:ext cx="7786687" cy="1588"/>
          </a:xfrm>
          <a:prstGeom prst="line">
            <a:avLst/>
          </a:prstGeom>
          <a:ln w="19050">
            <a:solidFill>
              <a:srgbClr val="990033"/>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200" baseline="0" dirty="0">
                <a:solidFill>
                  <a:schemeClr val="bg1"/>
                </a:solidFill>
                <a:latin typeface="Times New Roman" pitchFamily="18" charset="0"/>
                <a:ea typeface="宋体" pitchFamily="2" charset="-122"/>
              </a:rPr>
              <a:t>中国经济专题</a:t>
            </a:r>
            <a:r>
              <a:rPr lang="en-US" altLang="zh-CN" sz="1200" baseline="0" dirty="0">
                <a:solidFill>
                  <a:schemeClr val="bg1"/>
                </a:solidFill>
                <a:latin typeface="Times New Roman" pitchFamily="18" charset="0"/>
                <a:ea typeface="宋体" pitchFamily="2" charset="-122"/>
              </a:rPr>
              <a:t>——2019</a:t>
            </a:r>
            <a:r>
              <a:rPr lang="zh-CN" altLang="en-US" sz="1200" baseline="0" dirty="0">
                <a:solidFill>
                  <a:schemeClr val="bg1"/>
                </a:solidFill>
                <a:latin typeface="Times New Roman" pitchFamily="18" charset="0"/>
                <a:ea typeface="宋体" pitchFamily="2" charset="-122"/>
              </a:rPr>
              <a:t>年秋季学期</a:t>
            </a:r>
          </a:p>
        </p:txBody>
      </p:sp>
      <p:pic>
        <p:nvPicPr>
          <p:cNvPr id="11" name="CAD72016-337B-4FA5-A27B-225094BCEFF3" descr="CCD92320-4996-4281-9F88-FD4588A778DD"/>
          <p:cNvPicPr>
            <a:picLocks noChangeAspect="1" noChangeArrowheads="1"/>
          </p:cNvPicPr>
          <p:nvPr userDrawn="1"/>
        </p:nvPicPr>
        <p:blipFill>
          <a:blip r:embed="rId10" cstate="print"/>
          <a:srcRect/>
          <a:stretch>
            <a:fillRect/>
          </a:stretch>
        </p:blipFill>
        <p:spPr bwMode="auto">
          <a:xfrm>
            <a:off x="6663904" y="6355148"/>
            <a:ext cx="1694310" cy="36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 id="2147485709" r:id="rId8"/>
  </p:sldLayoutIdLst>
  <p:hf hdr="0" ftr="0" dt="0"/>
  <p:txStyles>
    <p:titleStyle>
      <a:lvl1pPr algn="l" rtl="0" eaLnBrk="0" fontAlgn="base" hangingPunct="0">
        <a:spcBef>
          <a:spcPct val="0"/>
        </a:spcBef>
        <a:spcAft>
          <a:spcPct val="0"/>
        </a:spcAft>
        <a:defRPr sz="2400" b="0" kern="1200" baseline="0">
          <a:solidFill>
            <a:srgbClr val="990033"/>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u"/>
        <a:defRPr sz="2000" kern="1200" baseline="0">
          <a:solidFill>
            <a:schemeClr val="tx1"/>
          </a:solidFill>
          <a:latin typeface="Arial" pitchFamily="34" charset="0"/>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000" kern="1200" baseline="0">
          <a:solidFill>
            <a:schemeClr val="tx1"/>
          </a:solidFill>
          <a:latin typeface="Arial" pitchFamily="34"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Arial" pitchFamily="34"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fontScale="90000"/>
          </a:bodyPr>
          <a:lstStyle/>
          <a:p>
            <a:pPr eaLnBrk="1" hangingPunct="1">
              <a:lnSpc>
                <a:spcPct val="150000"/>
              </a:lnSpc>
            </a:pPr>
            <a:r>
              <a:rPr lang="zh-CN" altLang="en-US" sz="4000" dirty="0"/>
              <a:t>第十一讲  货币政策与宏观经济</a:t>
            </a:r>
            <a:r>
              <a:rPr lang="en-US" altLang="zh-CN" sz="4000" dirty="0"/>
              <a:t/>
            </a:r>
            <a:br>
              <a:rPr lang="en-US" altLang="zh-CN" sz="4000" dirty="0"/>
            </a:br>
            <a:r>
              <a:rPr lang="en-US" altLang="zh-CN" sz="1800" dirty="0"/>
              <a:t>《</a:t>
            </a:r>
            <a:r>
              <a:rPr lang="zh-CN" altLang="en-US" sz="1800" dirty="0"/>
              <a:t>宏观经济学二十五讲：中国视角</a:t>
            </a:r>
            <a:r>
              <a:rPr lang="en-US" altLang="zh-CN" sz="1800" dirty="0"/>
              <a:t>》</a:t>
            </a:r>
            <a:r>
              <a:rPr lang="zh-CN" altLang="en-US" sz="1800" dirty="0"/>
              <a:t>第</a:t>
            </a:r>
            <a:r>
              <a:rPr lang="en-US" altLang="zh-CN" sz="1800" dirty="0"/>
              <a:t>14</a:t>
            </a:r>
            <a:r>
              <a:rPr lang="zh-CN" altLang="en-US" sz="1800" dirty="0"/>
              <a:t>讲，第</a:t>
            </a:r>
            <a:r>
              <a:rPr lang="en-US" altLang="zh-CN" sz="1800" dirty="0"/>
              <a:t>20</a:t>
            </a:r>
            <a:r>
              <a:rPr lang="zh-CN" altLang="en-US" sz="1800" dirty="0"/>
              <a:t>讲</a:t>
            </a:r>
            <a:endParaRPr lang="zh-CN" altLang="en-US" sz="4000" dirty="0"/>
          </a:p>
        </p:txBody>
      </p:sp>
      <p:sp>
        <p:nvSpPr>
          <p:cNvPr id="4099" name="副标题 2"/>
          <p:cNvSpPr>
            <a:spLocks noGrp="1"/>
          </p:cNvSpPr>
          <p:nvPr>
            <p:ph type="subTitle" idx="1"/>
          </p:nvPr>
        </p:nvSpPr>
        <p:spPr>
          <a:xfrm>
            <a:off x="827088" y="3357563"/>
            <a:ext cx="7993062" cy="1857375"/>
          </a:xfrm>
        </p:spPr>
        <p:txBody>
          <a:bodyPr/>
          <a:lstStyle/>
          <a:p>
            <a:pPr eaLnBrk="1" hangingPunct="1"/>
            <a:endParaRPr lang="en-US" altLang="zh-CN" dirty="0">
              <a:latin typeface="Arial" pitchFamily="34" charset="0"/>
            </a:endParaRPr>
          </a:p>
          <a:p>
            <a:pPr eaLnBrk="1" hangingPunct="1"/>
            <a:endParaRPr lang="en-US" altLang="zh-CN" sz="2400" dirty="0">
              <a:latin typeface="Arial" pitchFamily="34" charset="0"/>
            </a:endParaRPr>
          </a:p>
          <a:p>
            <a:pPr eaLnBrk="1" hangingPunct="1"/>
            <a:r>
              <a:rPr lang="zh-CN" altLang="en-US" sz="2400" dirty="0">
                <a:latin typeface="Arial" pitchFamily="34" charset="0"/>
              </a:rPr>
              <a:t>徐高  </a:t>
            </a:r>
            <a:r>
              <a:rPr lang="zh-CN" altLang="en-US" dirty="0">
                <a:latin typeface="Arial" pitchFamily="34" charset="0"/>
              </a:rPr>
              <a:t>博士</a:t>
            </a:r>
            <a:endParaRPr lang="en-US" altLang="zh-CN" dirty="0">
              <a:latin typeface="Arial" pitchFamily="34" charset="0"/>
            </a:endParaRPr>
          </a:p>
          <a:p>
            <a:pPr eaLnBrk="1" hangingPunct="1"/>
            <a:r>
              <a:rPr lang="en-US" altLang="zh-CN" sz="1800" dirty="0">
                <a:latin typeface="Arial" pitchFamily="34" charset="0"/>
              </a:rPr>
              <a:t>2019</a:t>
            </a:r>
            <a:r>
              <a:rPr lang="zh-CN" altLang="en-US" sz="1800" dirty="0">
                <a:latin typeface="Arial" pitchFamily="34" charset="0"/>
              </a:rPr>
              <a:t>年</a:t>
            </a:r>
            <a:r>
              <a:rPr lang="en-US" altLang="zh-CN" sz="1800" dirty="0">
                <a:latin typeface="Arial" pitchFamily="34" charset="0"/>
              </a:rPr>
              <a:t>11</a:t>
            </a:r>
            <a:r>
              <a:rPr lang="zh-CN" altLang="en-US" sz="1800" dirty="0">
                <a:latin typeface="Arial" pitchFamily="34" charset="0"/>
              </a:rPr>
              <a:t>月</a:t>
            </a:r>
            <a:r>
              <a:rPr lang="en-US" altLang="zh-CN" sz="1800" dirty="0">
                <a:latin typeface="Arial" pitchFamily="34" charset="0"/>
              </a:rPr>
              <a:t>30</a:t>
            </a:r>
            <a:r>
              <a:rPr lang="zh-CN" altLang="en-US" sz="1800" dirty="0">
                <a:latin typeface="Arial" pitchFamily="34" charset="0"/>
              </a:rPr>
              <a:t>日</a:t>
            </a: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EA29F-EB01-4647-992C-67554DE5555D}"/>
              </a:ext>
            </a:extLst>
          </p:cNvPr>
          <p:cNvSpPr>
            <a:spLocks noGrp="1"/>
          </p:cNvSpPr>
          <p:nvPr>
            <p:ph type="title"/>
          </p:nvPr>
        </p:nvSpPr>
        <p:spPr/>
        <p:txBody>
          <a:bodyPr/>
          <a:lstStyle/>
          <a:p>
            <a:r>
              <a:rPr lang="zh-CN" altLang="en-US" dirty="0"/>
              <a:t>通胀预期上升让菲利普斯曲线消失</a:t>
            </a:r>
          </a:p>
        </p:txBody>
      </p:sp>
      <p:sp>
        <p:nvSpPr>
          <p:cNvPr id="3" name="内容占位符 2">
            <a:extLst>
              <a:ext uri="{FF2B5EF4-FFF2-40B4-BE49-F238E27FC236}">
                <a16:creationId xmlns:a16="http://schemas.microsoft.com/office/drawing/2014/main" id="{E991A19E-39D1-4FCE-955E-366AE6688FCF}"/>
              </a:ext>
            </a:extLst>
          </p:cNvPr>
          <p:cNvSpPr>
            <a:spLocks noGrp="1"/>
          </p:cNvSpPr>
          <p:nvPr>
            <p:ph idx="1"/>
          </p:nvPr>
        </p:nvSpPr>
        <p:spPr/>
        <p:txBody>
          <a:bodyPr/>
          <a:lstStyle/>
          <a:p>
            <a:endParaRPr lang="en-US" altLang="zh-CN" dirty="0"/>
          </a:p>
          <a:p>
            <a:r>
              <a:rPr lang="zh-CN" altLang="en-US" dirty="0"/>
              <a:t>总供给曲线就是菲利普斯曲线</a:t>
            </a:r>
            <a:endParaRPr lang="en-US" altLang="zh-CN" dirty="0"/>
          </a:p>
          <a:p>
            <a:pPr lvl="1"/>
            <a:r>
              <a:rPr lang="zh-CN" altLang="en-US" dirty="0"/>
              <a:t>总供给曲线可被表述为通胀与产出缺口（</a:t>
            </a:r>
            <a:r>
              <a:rPr lang="en-US" altLang="zh-CN" dirty="0"/>
              <a:t>output gap</a:t>
            </a:r>
            <a:r>
              <a:rPr lang="zh-CN" altLang="en-US" dirty="0"/>
              <a:t>）之间的关系</a:t>
            </a:r>
            <a:endParaRPr lang="en-US" altLang="zh-CN" dirty="0"/>
          </a:p>
          <a:p>
            <a:pPr lvl="2"/>
            <a:r>
              <a:rPr lang="zh-CN" altLang="en-US" dirty="0"/>
              <a:t>产出缺口是真实</a:t>
            </a:r>
            <a:r>
              <a:rPr lang="en-US" altLang="zh-CN" dirty="0"/>
              <a:t>GDP</a:t>
            </a:r>
            <a:r>
              <a:rPr lang="zh-CN" altLang="en-US" dirty="0"/>
              <a:t>与其长期趋势之间的偏离</a:t>
            </a:r>
            <a:endParaRPr lang="en-US" altLang="zh-CN" dirty="0"/>
          </a:p>
          <a:p>
            <a:pPr lvl="1"/>
            <a:r>
              <a:rPr lang="zh-CN" altLang="en-US" dirty="0"/>
              <a:t>产出缺口与失业率之间负相关</a:t>
            </a:r>
            <a:r>
              <a:rPr lang="en-US" altLang="zh-CN" dirty="0"/>
              <a:t>——</a:t>
            </a:r>
            <a:r>
              <a:rPr lang="zh-CN" altLang="en-US" dirty="0"/>
              <a:t>奥肯法则（</a:t>
            </a:r>
            <a:r>
              <a:rPr lang="en-US" altLang="zh-CN" dirty="0"/>
              <a:t>Okun’s Law</a:t>
            </a:r>
            <a:r>
              <a:rPr lang="zh-CN" altLang="en-US" dirty="0"/>
              <a:t>）</a:t>
            </a:r>
            <a:endParaRPr lang="en-US" altLang="zh-CN" dirty="0"/>
          </a:p>
          <a:p>
            <a:pPr lvl="1"/>
            <a:r>
              <a:rPr lang="zh-CN" altLang="en-US" dirty="0"/>
              <a:t>通胀与产出缺口之间正相关（总供给曲线），意味着通胀与失业率之间负相关（菲利普斯曲线）</a:t>
            </a:r>
            <a:endParaRPr lang="en-US" altLang="zh-CN" dirty="0"/>
          </a:p>
          <a:p>
            <a:pPr lvl="1"/>
            <a:endParaRPr lang="en-US" altLang="zh-CN" dirty="0"/>
          </a:p>
          <a:p>
            <a:r>
              <a:rPr lang="zh-CN" altLang="en-US" dirty="0"/>
              <a:t>菲利普斯曲线的消失缘于通胀预期上升</a:t>
            </a:r>
            <a:endParaRPr lang="en-US" altLang="zh-CN" dirty="0"/>
          </a:p>
          <a:p>
            <a:pPr lvl="1"/>
            <a:r>
              <a:rPr lang="zh-CN" altLang="en-US" dirty="0"/>
              <a:t>通胀与失业率之间的正相关关系建立在低通胀预期之上</a:t>
            </a:r>
            <a:endParaRPr lang="en-US" altLang="zh-CN" dirty="0"/>
          </a:p>
          <a:p>
            <a:pPr lvl="1"/>
            <a:r>
              <a:rPr lang="zh-CN" altLang="en-US" dirty="0"/>
              <a:t>持续宽松的货币政策（持续超预期的货币增速与通胀）让通胀预期上升，货币政策刺激不再对经济有刺激作用</a:t>
            </a:r>
            <a:endParaRPr lang="en-US" altLang="zh-CN" dirty="0"/>
          </a:p>
          <a:p>
            <a:pPr lvl="1"/>
            <a:r>
              <a:rPr lang="zh-CN" altLang="en-US" dirty="0"/>
              <a:t>经济陷入了“滞胀”（</a:t>
            </a:r>
            <a:r>
              <a:rPr lang="en-US" altLang="zh-CN" dirty="0"/>
              <a:t>stagflation</a:t>
            </a:r>
            <a:r>
              <a:rPr lang="zh-CN" altLang="en-US" dirty="0"/>
              <a:t>）</a:t>
            </a:r>
          </a:p>
        </p:txBody>
      </p:sp>
      <p:sp>
        <p:nvSpPr>
          <p:cNvPr id="4" name="灯片编号占位符 3">
            <a:extLst>
              <a:ext uri="{FF2B5EF4-FFF2-40B4-BE49-F238E27FC236}">
                <a16:creationId xmlns:a16="http://schemas.microsoft.com/office/drawing/2014/main" id="{35E04C41-EF67-43E6-9499-1D58AD63876E}"/>
              </a:ext>
            </a:extLst>
          </p:cNvPr>
          <p:cNvSpPr>
            <a:spLocks noGrp="1"/>
          </p:cNvSpPr>
          <p:nvPr>
            <p:ph type="sldNum" sz="quarter" idx="12"/>
          </p:nvPr>
        </p:nvSpPr>
        <p:spPr/>
        <p:txBody>
          <a:bodyPr/>
          <a:lstStyle/>
          <a:p>
            <a:pPr>
              <a:defRPr/>
            </a:pPr>
            <a:fld id="{DF4C29A2-310B-4614-9E82-82EDFD340A49}" type="slidenum">
              <a:rPr lang="zh-CN" altLang="en-US" smtClean="0"/>
              <a:pPr>
                <a:defRPr/>
              </a:pPr>
              <a:t>10</a:t>
            </a:fld>
            <a:endParaRPr lang="zh-CN" altLang="en-US"/>
          </a:p>
        </p:txBody>
      </p:sp>
    </p:spTree>
    <p:extLst>
      <p:ext uri="{BB962C8B-B14F-4D97-AF65-F5344CB8AC3E}">
        <p14:creationId xmlns:p14="http://schemas.microsoft.com/office/powerpoint/2010/main" val="210432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11</a:t>
            </a:fld>
            <a:endParaRPr lang="zh-CN" altLang="en-US"/>
          </a:p>
        </p:txBody>
      </p:sp>
      <p:sp>
        <p:nvSpPr>
          <p:cNvPr id="6" name="标题 5">
            <a:extLst>
              <a:ext uri="{FF2B5EF4-FFF2-40B4-BE49-F238E27FC236}">
                <a16:creationId xmlns:a16="http://schemas.microsoft.com/office/drawing/2014/main" id="{D29D9892-652E-4CA5-AF7D-46418EA0055F}"/>
              </a:ext>
            </a:extLst>
          </p:cNvPr>
          <p:cNvSpPr>
            <a:spLocks noGrp="1"/>
          </p:cNvSpPr>
          <p:nvPr>
            <p:ph type="title"/>
          </p:nvPr>
        </p:nvSpPr>
        <p:spPr/>
        <p:txBody>
          <a:bodyPr/>
          <a:lstStyle/>
          <a:p>
            <a:r>
              <a:rPr lang="en-US" altLang="zh-CN" dirty="0"/>
              <a:t>GDP</a:t>
            </a:r>
            <a:r>
              <a:rPr lang="zh-CN" altLang="en-US" dirty="0"/>
              <a:t>增速与其长期趋势之间的差叫做“产出缺口”</a:t>
            </a:r>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3" name="图片 2">
            <a:extLst>
              <a:ext uri="{FF2B5EF4-FFF2-40B4-BE49-F238E27FC236}">
                <a16:creationId xmlns:a16="http://schemas.microsoft.com/office/drawing/2014/main" id="{7FB5CEFF-97A2-4635-86CD-A0CC7013F44A}"/>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253272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12</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zh-CN" altLang="en-US" dirty="0"/>
              <a:t>产出缺口与失业率之间明显负相关</a:t>
            </a:r>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3" name="图片 2">
            <a:extLst>
              <a:ext uri="{FF2B5EF4-FFF2-40B4-BE49-F238E27FC236}">
                <a16:creationId xmlns:a16="http://schemas.microsoft.com/office/drawing/2014/main" id="{252EA211-672C-4D81-A924-5B72718CFC37}"/>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76925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13</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zh-CN" altLang="en-US" dirty="0"/>
              <a:t>奥肯法则：失业率与产出缺口之间负相关</a:t>
            </a:r>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3" name="图片 2">
            <a:extLst>
              <a:ext uri="{FF2B5EF4-FFF2-40B4-BE49-F238E27FC236}">
                <a16:creationId xmlns:a16="http://schemas.microsoft.com/office/drawing/2014/main" id="{EC0EE072-D119-4FBE-B891-A1A0F40C7CB8}"/>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85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14</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zh-CN" altLang="en-US" dirty="0"/>
              <a:t>美国</a:t>
            </a:r>
            <a:r>
              <a:rPr lang="en-US" altLang="zh-CN" dirty="0"/>
              <a:t>GDP</a:t>
            </a:r>
            <a:r>
              <a:rPr lang="zh-CN" altLang="en-US" dirty="0"/>
              <a:t>产出缺口与通胀之间有比较微弱的正相关关系</a:t>
            </a:r>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5" name="图片 4">
            <a:extLst>
              <a:ext uri="{FF2B5EF4-FFF2-40B4-BE49-F238E27FC236}">
                <a16:creationId xmlns:a16="http://schemas.microsoft.com/office/drawing/2014/main" id="{A4AAB632-A9D7-4DEF-B326-68114DE74795}"/>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112692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15</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zh-CN" altLang="en-US" dirty="0"/>
              <a:t>美国产出缺口与通胀之间的正相关关系（倾斜的总供给曲线）在</a:t>
            </a:r>
            <a:r>
              <a:rPr lang="en-US" altLang="zh-CN" dirty="0"/>
              <a:t>1950</a:t>
            </a:r>
            <a:r>
              <a:rPr lang="zh-CN" altLang="en-US" dirty="0"/>
              <a:t>和</a:t>
            </a:r>
            <a:r>
              <a:rPr lang="en-US" altLang="zh-CN" dirty="0"/>
              <a:t>1960</a:t>
            </a:r>
            <a:r>
              <a:rPr lang="zh-CN" altLang="en-US" dirty="0"/>
              <a:t>年代比较明显</a:t>
            </a:r>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3" name="图片 2">
            <a:extLst>
              <a:ext uri="{FF2B5EF4-FFF2-40B4-BE49-F238E27FC236}">
                <a16:creationId xmlns:a16="http://schemas.microsoft.com/office/drawing/2014/main" id="{E86716AD-D51B-4CB6-A59B-B17A7CEBE22D}"/>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367958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3625255-258E-4DF3-8E99-63E6E922BD53}"/>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16</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en-US" altLang="zh-CN" dirty="0"/>
              <a:t>1950</a:t>
            </a:r>
            <a:r>
              <a:rPr lang="zh-CN" altLang="en-US" dirty="0"/>
              <a:t>到</a:t>
            </a:r>
            <a:r>
              <a:rPr lang="en-US" altLang="zh-CN" dirty="0"/>
              <a:t>1960</a:t>
            </a:r>
            <a:r>
              <a:rPr lang="zh-CN" altLang="en-US" dirty="0"/>
              <a:t>年代，美国存在清晰的菲利普斯曲线；</a:t>
            </a:r>
            <a:r>
              <a:rPr lang="en-US" altLang="zh-CN" dirty="0"/>
              <a:t/>
            </a:r>
            <a:br>
              <a:rPr lang="en-US" altLang="zh-CN" dirty="0"/>
            </a:br>
            <a:r>
              <a:rPr lang="zh-CN" altLang="en-US" dirty="0"/>
              <a:t>菲利普斯曲线在</a:t>
            </a:r>
            <a:r>
              <a:rPr lang="en-US" altLang="zh-CN" dirty="0"/>
              <a:t>1970</a:t>
            </a:r>
            <a:r>
              <a:rPr lang="zh-CN" altLang="en-US" dirty="0"/>
              <a:t>年代消失</a:t>
            </a:r>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spTree>
    <p:extLst>
      <p:ext uri="{BB962C8B-B14F-4D97-AF65-F5344CB8AC3E}">
        <p14:creationId xmlns:p14="http://schemas.microsoft.com/office/powerpoint/2010/main" val="1376731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17</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zh-CN" altLang="en-US" dirty="0"/>
              <a:t>通胀预期变化带来菲利普斯曲线本身的平移，使得经济在失业率</a:t>
            </a:r>
            <a:r>
              <a:rPr lang="en-US" altLang="zh-CN" dirty="0"/>
              <a:t>(</a:t>
            </a:r>
            <a:r>
              <a:rPr lang="en-US" altLang="zh-CN" i="1" dirty="0"/>
              <a:t>u</a:t>
            </a:r>
            <a:r>
              <a:rPr lang="en-US" altLang="zh-CN" dirty="0"/>
              <a:t>)-</a:t>
            </a:r>
            <a:r>
              <a:rPr lang="zh-CN" altLang="en-US" dirty="0"/>
              <a:t>通胀</a:t>
            </a:r>
            <a:r>
              <a:rPr lang="en-US" altLang="zh-CN" dirty="0"/>
              <a:t>(</a:t>
            </a:r>
            <a:r>
              <a:rPr lang="el-GR" altLang="zh-CN" i="1" dirty="0">
                <a:latin typeface="Times New Roman" panose="02020603050405020304" pitchFamily="18" charset="0"/>
                <a:cs typeface="Times New Roman" panose="02020603050405020304" pitchFamily="18" charset="0"/>
              </a:rPr>
              <a:t>π</a:t>
            </a:r>
            <a:r>
              <a:rPr lang="en-US" altLang="zh-CN" dirty="0"/>
              <a:t>)</a:t>
            </a:r>
            <a:r>
              <a:rPr lang="zh-CN" altLang="en-US" dirty="0"/>
              <a:t>平面上画出顺时针螺旋的轨迹</a:t>
            </a:r>
          </a:p>
        </p:txBody>
      </p:sp>
      <p:pic>
        <p:nvPicPr>
          <p:cNvPr id="6" name="图片 5">
            <a:extLst>
              <a:ext uri="{FF2B5EF4-FFF2-40B4-BE49-F238E27FC236}">
                <a16:creationId xmlns:a16="http://schemas.microsoft.com/office/drawing/2014/main" id="{092E0925-00EA-486A-8831-22F7EA1B4C02}"/>
              </a:ext>
            </a:extLst>
          </p:cNvPr>
          <p:cNvPicPr>
            <a:picLocks noChangeAspect="1"/>
          </p:cNvPicPr>
          <p:nvPr/>
        </p:nvPicPr>
        <p:blipFill>
          <a:blip r:embed="rId2"/>
          <a:srcRect/>
          <a:stretch>
            <a:fillRect/>
          </a:stretch>
        </p:blipFill>
        <p:spPr bwMode="auto">
          <a:xfrm>
            <a:off x="1767525" y="1124744"/>
            <a:ext cx="6076550" cy="4980640"/>
          </a:xfrm>
          <a:prstGeom prst="rect">
            <a:avLst/>
          </a:prstGeom>
          <a:noFill/>
          <a:ln w="9525">
            <a:noFill/>
            <a:miter lim="800000"/>
            <a:headEnd/>
            <a:tailEnd/>
          </a:ln>
        </p:spPr>
      </p:pic>
    </p:spTree>
    <p:extLst>
      <p:ext uri="{BB962C8B-B14F-4D97-AF65-F5344CB8AC3E}">
        <p14:creationId xmlns:p14="http://schemas.microsoft.com/office/powerpoint/2010/main" val="4214406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18</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zh-CN" altLang="en-US" dirty="0"/>
              <a:t>在</a:t>
            </a:r>
            <a:r>
              <a:rPr lang="en-US" altLang="zh-CN" dirty="0"/>
              <a:t>1970</a:t>
            </a:r>
            <a:r>
              <a:rPr lang="zh-CN" altLang="en-US" dirty="0"/>
              <a:t>年代，美国经济在失业率</a:t>
            </a:r>
            <a:r>
              <a:rPr lang="en-US" altLang="zh-CN" dirty="0"/>
              <a:t>-</a:t>
            </a:r>
            <a:r>
              <a:rPr lang="zh-CN" altLang="en-US" dirty="0"/>
              <a:t>通胀平面上画出了清晰的顺时针螺旋</a:t>
            </a:r>
          </a:p>
        </p:txBody>
      </p:sp>
      <p:sp>
        <p:nvSpPr>
          <p:cNvPr id="5" name="椭圆 4">
            <a:extLst>
              <a:ext uri="{FF2B5EF4-FFF2-40B4-BE49-F238E27FC236}">
                <a16:creationId xmlns:a16="http://schemas.microsoft.com/office/drawing/2014/main" id="{D1BDB235-158B-4915-BDBD-E7B32915336F}"/>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7F56DEB7-F9F5-4EC2-83AB-A719641FA36D}"/>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7" name="Text Box 4">
            <a:extLst>
              <a:ext uri="{FF2B5EF4-FFF2-40B4-BE49-F238E27FC236}">
                <a16:creationId xmlns:a16="http://schemas.microsoft.com/office/drawing/2014/main" id="{8C811DD9-8992-41AA-BC05-925C3F3830F2}"/>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spTree>
    <p:extLst>
      <p:ext uri="{BB962C8B-B14F-4D97-AF65-F5344CB8AC3E}">
        <p14:creationId xmlns:p14="http://schemas.microsoft.com/office/powerpoint/2010/main" val="4116017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重温货币政策的“马拉多纳理论”</a:t>
            </a:r>
            <a:r>
              <a:rPr lang="en-US" altLang="zh-CN" dirty="0"/>
              <a:t/>
            </a:r>
            <a:br>
              <a:rPr lang="en-US" altLang="zh-CN" dirty="0"/>
            </a:br>
            <a:r>
              <a:rPr lang="en-US" altLang="zh-CN" dirty="0"/>
              <a:t>——</a:t>
            </a:r>
            <a:r>
              <a:rPr lang="zh-CN" altLang="en-US" dirty="0"/>
              <a:t>货币政策是调控预期的艺术</a:t>
            </a:r>
          </a:p>
        </p:txBody>
      </p:sp>
      <p:sp>
        <p:nvSpPr>
          <p:cNvPr id="3" name="内容占位符 2"/>
          <p:cNvSpPr>
            <a:spLocks noGrp="1"/>
          </p:cNvSpPr>
          <p:nvPr>
            <p:ph idx="1"/>
          </p:nvPr>
        </p:nvSpPr>
        <p:spPr>
          <a:xfrm>
            <a:off x="827584" y="1844824"/>
            <a:ext cx="5544615" cy="3600400"/>
          </a:xfrm>
        </p:spPr>
        <p:txBody>
          <a:bodyPr/>
          <a:lstStyle/>
          <a:p>
            <a:pPr marL="0" indent="0">
              <a:buNone/>
            </a:pPr>
            <a:r>
              <a:rPr lang="zh-CN" altLang="en-US" dirty="0">
                <a:latin typeface="楷体" panose="02010609060101010101" pitchFamily="49" charset="-122"/>
                <a:ea typeface="楷体" panose="02010609060101010101" pitchFamily="49" charset="-122"/>
              </a:rPr>
              <a:t>“他的第二个进球展现了预期在现代货币理论中的力量。马拉多纳从后半场开始带球跑了</a:t>
            </a:r>
            <a:r>
              <a:rPr lang="en-US" altLang="zh-CN" dirty="0">
                <a:latin typeface="楷体" panose="02010609060101010101" pitchFamily="49" charset="-122"/>
                <a:ea typeface="楷体" panose="02010609060101010101" pitchFamily="49" charset="-122"/>
              </a:rPr>
              <a:t>60</a:t>
            </a:r>
            <a:r>
              <a:rPr lang="zh-CN" altLang="en-US" dirty="0">
                <a:latin typeface="楷体" panose="02010609060101010101" pitchFamily="49" charset="-122"/>
                <a:ea typeface="楷体" panose="02010609060101010101" pitchFamily="49" charset="-122"/>
              </a:rPr>
              <a:t>码，晃过了</a:t>
            </a:r>
            <a:r>
              <a:rPr lang="en-US" altLang="zh-CN" dirty="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个防守队员，最终把球射入了英国队的大门。最神奇的地方是，马拉多纳几乎跑了一条直线。你怎么能跑一条直线来晃过</a:t>
            </a:r>
            <a:r>
              <a:rPr lang="en-US" altLang="zh-CN" dirty="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个防守队员呢？答案是英国防守队员在按照他们对马拉多纳下一步行动的预期做反应。由于他们预期马拉多纳会向左或向右移动，所以马拉多纳可以跑直线突破他们</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货币政策有着类似的效果。市场利率根据央行下一步预期要做的行动来做反应。”</a:t>
            </a:r>
            <a:endParaRPr lang="en-US" altLang="zh-CN" dirty="0">
              <a:latin typeface="楷体" panose="02010609060101010101" pitchFamily="49" charset="-122"/>
              <a:ea typeface="楷体" panose="02010609060101010101" pitchFamily="49" charset="-122"/>
            </a:endParaRPr>
          </a:p>
          <a:p>
            <a:pPr marL="0" indent="0">
              <a:buNone/>
            </a:pPr>
            <a:r>
              <a:rPr lang="en-US" altLang="zh-CN" dirty="0"/>
              <a:t>			——</a:t>
            </a:r>
            <a:r>
              <a:rPr lang="zh-CN" altLang="en-US" dirty="0"/>
              <a:t>默文</a:t>
            </a:r>
            <a:r>
              <a:rPr lang="en-US" altLang="zh-CN" dirty="0"/>
              <a:t>·</a:t>
            </a:r>
            <a:r>
              <a:rPr lang="zh-CN" altLang="en-US" dirty="0"/>
              <a:t>金，</a:t>
            </a:r>
            <a:r>
              <a:rPr lang="en-US" altLang="zh-CN" dirty="0"/>
              <a:t>2005</a:t>
            </a:r>
            <a:r>
              <a:rPr lang="zh-CN" altLang="en-US" dirty="0"/>
              <a:t>年</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19</a:t>
            </a:fld>
            <a:endParaRPr lang="zh-CN" altLang="en-US"/>
          </a:p>
        </p:txBody>
      </p:sp>
      <p:sp>
        <p:nvSpPr>
          <p:cNvPr id="7170" name="AutoShape 2" descr="http://img2.imgtn.bdimg.com/it/u=701522432,4155829456&amp;fm=23&amp;gp=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172" name="AutoShape 4" descr="http://img2.imgtn.bdimg.com/it/u=701522432,4155829456&amp;fm=23&amp;gp=0.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descr="See the source image">
            <a:extLst>
              <a:ext uri="{FF2B5EF4-FFF2-40B4-BE49-F238E27FC236}">
                <a16:creationId xmlns:a16="http://schemas.microsoft.com/office/drawing/2014/main" id="{93639549-0A1C-4C41-922F-11D4144BD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464" y="1844824"/>
            <a:ext cx="2205000" cy="252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p:txBody>
          <a:bodyPr/>
          <a:lstStyle/>
          <a:p>
            <a:r>
              <a:rPr lang="zh-CN" altLang="en-US" dirty="0"/>
              <a:t>中国的货币增长与通胀之间有明显的正相关性</a:t>
            </a:r>
            <a:r>
              <a:rPr lang="en-US" altLang="zh-CN" dirty="0"/>
              <a:t/>
            </a:r>
            <a:br>
              <a:rPr lang="en-US" altLang="zh-CN" dirty="0"/>
            </a:br>
            <a:r>
              <a:rPr lang="en-US" altLang="zh-CN" dirty="0"/>
              <a:t>——</a:t>
            </a:r>
            <a:r>
              <a:rPr lang="zh-CN" altLang="en-US" dirty="0"/>
              <a:t>这应该不难理解</a:t>
            </a:r>
          </a:p>
        </p:txBody>
      </p:sp>
      <p:sp>
        <p:nvSpPr>
          <p:cNvPr id="10" name="文本占位符 9">
            <a:extLst>
              <a:ext uri="{FF2B5EF4-FFF2-40B4-BE49-F238E27FC236}">
                <a16:creationId xmlns:a16="http://schemas.microsoft.com/office/drawing/2014/main" id="{A20631DE-C5FA-4C5E-8A7F-A4A9FE90C2D9}"/>
              </a:ext>
            </a:extLst>
          </p:cNvPr>
          <p:cNvSpPr>
            <a:spLocks noGrp="1"/>
          </p:cNvSpPr>
          <p:nvPr>
            <p:ph type="body" idx="1"/>
          </p:nvPr>
        </p:nvSpPr>
        <p:spPr>
          <a:xfrm>
            <a:off x="642910" y="1709118"/>
            <a:ext cx="4040188" cy="639762"/>
          </a:xfrm>
        </p:spPr>
        <p:txBody>
          <a:bodyPr/>
          <a:lstStyle/>
          <a:p>
            <a:r>
              <a:rPr lang="zh-CN" altLang="en-US" dirty="0"/>
              <a:t>中国</a:t>
            </a:r>
            <a:r>
              <a:rPr lang="en-US" altLang="zh-CN" dirty="0"/>
              <a:t>M2</a:t>
            </a:r>
            <a:r>
              <a:rPr lang="zh-CN" altLang="en-US" dirty="0"/>
              <a:t>增速与</a:t>
            </a:r>
            <a:r>
              <a:rPr lang="en-US" altLang="zh-CN" dirty="0"/>
              <a:t>CPI</a:t>
            </a:r>
            <a:r>
              <a:rPr lang="zh-CN" altLang="en-US" dirty="0"/>
              <a:t>通胀率的走势</a:t>
            </a:r>
          </a:p>
        </p:txBody>
      </p:sp>
      <p:sp>
        <p:nvSpPr>
          <p:cNvPr id="11" name="文本占位符 10">
            <a:extLst>
              <a:ext uri="{FF2B5EF4-FFF2-40B4-BE49-F238E27FC236}">
                <a16:creationId xmlns:a16="http://schemas.microsoft.com/office/drawing/2014/main" id="{94C03032-7719-4A6F-9D66-C3CFC8226C70}"/>
              </a:ext>
            </a:extLst>
          </p:cNvPr>
          <p:cNvSpPr>
            <a:spLocks noGrp="1"/>
          </p:cNvSpPr>
          <p:nvPr>
            <p:ph type="body" sz="quarter" idx="3"/>
          </p:nvPr>
        </p:nvSpPr>
        <p:spPr>
          <a:xfrm>
            <a:off x="4786314" y="1709118"/>
            <a:ext cx="4041775" cy="639762"/>
          </a:xfrm>
        </p:spPr>
        <p:txBody>
          <a:bodyPr/>
          <a:lstStyle/>
          <a:p>
            <a:r>
              <a:rPr lang="zh-CN" altLang="en-US" dirty="0"/>
              <a:t>中国</a:t>
            </a:r>
            <a:r>
              <a:rPr lang="en-US" altLang="zh-CN" dirty="0"/>
              <a:t>M2</a:t>
            </a:r>
            <a:r>
              <a:rPr lang="zh-CN" altLang="en-US" dirty="0"/>
              <a:t>增速 </a:t>
            </a:r>
            <a:r>
              <a:rPr lang="en-US" altLang="zh-CN" dirty="0"/>
              <a:t>vs. CPI</a:t>
            </a:r>
            <a:r>
              <a:rPr lang="zh-CN" altLang="en-US" dirty="0"/>
              <a:t>通胀率</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2</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18" name="图片 17">
            <a:extLst>
              <a:ext uri="{FF2B5EF4-FFF2-40B4-BE49-F238E27FC236}">
                <a16:creationId xmlns:a16="http://schemas.microsoft.com/office/drawing/2014/main" id="{1F2A204E-88D9-4530-949C-0486B709D6CE}"/>
              </a:ext>
            </a:extLst>
          </p:cNvPr>
          <p:cNvPicPr>
            <a:picLocks noChangeAspect="1"/>
          </p:cNvPicPr>
          <p:nvPr/>
        </p:nvPicPr>
        <p:blipFill>
          <a:blip r:embed="rId2"/>
          <a:stretch>
            <a:fillRect/>
          </a:stretch>
        </p:blipFill>
        <p:spPr>
          <a:xfrm>
            <a:off x="4826000" y="2667000"/>
            <a:ext cx="4083087" cy="2794000"/>
          </a:xfrm>
          <a:prstGeom prst="rect">
            <a:avLst/>
          </a:prstGeom>
        </p:spPr>
      </p:pic>
      <p:pic>
        <p:nvPicPr>
          <p:cNvPr id="19" name="图片 18">
            <a:extLst>
              <a:ext uri="{FF2B5EF4-FFF2-40B4-BE49-F238E27FC236}">
                <a16:creationId xmlns:a16="http://schemas.microsoft.com/office/drawing/2014/main" id="{B52C2659-8E92-4433-B533-6749BA0A1E3D}"/>
              </a:ext>
            </a:extLst>
          </p:cNvPr>
          <p:cNvPicPr>
            <a:picLocks noChangeAspect="1"/>
          </p:cNvPicPr>
          <p:nvPr/>
        </p:nvPicPr>
        <p:blipFill>
          <a:blip r:embed="rId3"/>
          <a:stretch>
            <a:fillRect/>
          </a:stretch>
        </p:blipFill>
        <p:spPr>
          <a:xfrm>
            <a:off x="571500" y="2667000"/>
            <a:ext cx="4083087" cy="2794000"/>
          </a:xfrm>
          <a:prstGeom prst="rect">
            <a:avLst/>
          </a:prstGeom>
        </p:spPr>
      </p:pic>
    </p:spTree>
    <p:extLst>
      <p:ext uri="{BB962C8B-B14F-4D97-AF65-F5344CB8AC3E}">
        <p14:creationId xmlns:p14="http://schemas.microsoft.com/office/powerpoint/2010/main" val="3652145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B671C-3736-48AC-8BA1-6A9BC38E96BD}"/>
              </a:ext>
            </a:extLst>
          </p:cNvPr>
          <p:cNvSpPr>
            <a:spLocks noGrp="1"/>
          </p:cNvSpPr>
          <p:nvPr>
            <p:ph type="title"/>
          </p:nvPr>
        </p:nvSpPr>
        <p:spPr/>
        <p:txBody>
          <a:bodyPr/>
          <a:lstStyle/>
          <a:p>
            <a:r>
              <a:rPr lang="zh-CN" altLang="en-US" dirty="0"/>
              <a:t>遗留的关键问题：潜在产出水平是什么？</a:t>
            </a:r>
          </a:p>
        </p:txBody>
      </p:sp>
      <p:sp>
        <p:nvSpPr>
          <p:cNvPr id="3" name="内容占位符 2">
            <a:extLst>
              <a:ext uri="{FF2B5EF4-FFF2-40B4-BE49-F238E27FC236}">
                <a16:creationId xmlns:a16="http://schemas.microsoft.com/office/drawing/2014/main" id="{5DCBB3E0-F328-4222-BE42-E38C8DE72F7C}"/>
              </a:ext>
            </a:extLst>
          </p:cNvPr>
          <p:cNvSpPr>
            <a:spLocks noGrp="1"/>
          </p:cNvSpPr>
          <p:nvPr>
            <p:ph idx="1"/>
          </p:nvPr>
        </p:nvSpPr>
        <p:spPr/>
        <p:txBody>
          <a:bodyPr/>
          <a:lstStyle/>
          <a:p>
            <a:endParaRPr lang="en-US" altLang="zh-CN" dirty="0"/>
          </a:p>
          <a:p>
            <a:r>
              <a:rPr lang="zh-CN" altLang="en-US" dirty="0"/>
              <a:t>潜在产出水平是经济不受干扰时，会自然而然运行在的水平</a:t>
            </a:r>
            <a:r>
              <a:rPr lang="en-US" altLang="zh-CN" dirty="0"/>
              <a:t>——</a:t>
            </a:r>
            <a:r>
              <a:rPr lang="zh-CN" altLang="en-US" dirty="0"/>
              <a:t>自然产出水平</a:t>
            </a:r>
            <a:endParaRPr lang="en-US" altLang="zh-CN" dirty="0"/>
          </a:p>
          <a:p>
            <a:r>
              <a:rPr lang="zh-CN" altLang="en-US" dirty="0"/>
              <a:t>潜在产出水平是经济长期运行的趋势</a:t>
            </a:r>
            <a:endParaRPr lang="en-US" altLang="zh-CN" dirty="0"/>
          </a:p>
          <a:p>
            <a:r>
              <a:rPr lang="zh-CN" altLang="en-US" dirty="0"/>
              <a:t>潜在产出水平是经济供需</a:t>
            </a:r>
            <a:r>
              <a:rPr lang="zh-CN" altLang="en-US" dirty="0" smtClean="0"/>
              <a:t>相平衡、产</a:t>
            </a:r>
            <a:r>
              <a:rPr lang="zh-CN" altLang="en-US" dirty="0"/>
              <a:t>能充分</a:t>
            </a:r>
            <a:r>
              <a:rPr lang="zh-CN" altLang="en-US" dirty="0" smtClean="0"/>
              <a:t>利用时的</a:t>
            </a:r>
            <a:r>
              <a:rPr lang="zh-CN" altLang="en-US" dirty="0"/>
              <a:t>产出水平</a:t>
            </a:r>
            <a:endParaRPr lang="en-US" altLang="zh-CN" dirty="0"/>
          </a:p>
          <a:p>
            <a:endParaRPr lang="en-US" altLang="zh-CN" dirty="0"/>
          </a:p>
          <a:p>
            <a:r>
              <a:rPr lang="zh-CN" altLang="en-US" dirty="0"/>
              <a:t>如何调和这些对潜在产出水平的认知？</a:t>
            </a:r>
          </a:p>
        </p:txBody>
      </p:sp>
      <p:sp>
        <p:nvSpPr>
          <p:cNvPr id="4" name="灯片编号占位符 3">
            <a:extLst>
              <a:ext uri="{FF2B5EF4-FFF2-40B4-BE49-F238E27FC236}">
                <a16:creationId xmlns:a16="http://schemas.microsoft.com/office/drawing/2014/main" id="{CA75572A-4E56-4DBB-BD4C-137B7CD4C353}"/>
              </a:ext>
            </a:extLst>
          </p:cNvPr>
          <p:cNvSpPr>
            <a:spLocks noGrp="1"/>
          </p:cNvSpPr>
          <p:nvPr>
            <p:ph type="sldNum" sz="quarter" idx="12"/>
          </p:nvPr>
        </p:nvSpPr>
        <p:spPr/>
        <p:txBody>
          <a:bodyPr/>
          <a:lstStyle/>
          <a:p>
            <a:pPr>
              <a:defRPr/>
            </a:pPr>
            <a:fld id="{DF4C29A2-310B-4614-9E82-82EDFD340A49}" type="slidenum">
              <a:rPr lang="zh-CN" altLang="en-US" smtClean="0"/>
              <a:pPr>
                <a:defRPr/>
              </a:pPr>
              <a:t>20</a:t>
            </a:fld>
            <a:endParaRPr lang="zh-CN" altLang="en-US"/>
          </a:p>
        </p:txBody>
      </p:sp>
    </p:spTree>
    <p:extLst>
      <p:ext uri="{BB962C8B-B14F-4D97-AF65-F5344CB8AC3E}">
        <p14:creationId xmlns:p14="http://schemas.microsoft.com/office/powerpoint/2010/main" val="43782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F6530-170F-482F-86A1-30DFB800413D}"/>
              </a:ext>
            </a:extLst>
          </p:cNvPr>
          <p:cNvSpPr>
            <a:spLocks noGrp="1"/>
          </p:cNvSpPr>
          <p:nvPr>
            <p:ph type="title"/>
          </p:nvPr>
        </p:nvSpPr>
        <p:spPr/>
        <p:txBody>
          <a:bodyPr/>
          <a:lstStyle/>
          <a:p>
            <a:r>
              <a:rPr lang="zh-CN" altLang="en-US" dirty="0"/>
              <a:t>货币政策的“动态不一致”（</a:t>
            </a:r>
            <a:r>
              <a:rPr lang="en-US" altLang="zh-CN" dirty="0"/>
              <a:t>dynamic inconsistency</a:t>
            </a:r>
            <a:r>
              <a:rPr lang="zh-CN" altLang="en-US" dirty="0"/>
              <a:t>）</a:t>
            </a:r>
          </a:p>
        </p:txBody>
      </p:sp>
      <p:sp>
        <p:nvSpPr>
          <p:cNvPr id="3" name="内容占位符 2">
            <a:extLst>
              <a:ext uri="{FF2B5EF4-FFF2-40B4-BE49-F238E27FC236}">
                <a16:creationId xmlns:a16="http://schemas.microsoft.com/office/drawing/2014/main" id="{4A67F0F7-6A55-443B-AB75-9677FD991187}"/>
              </a:ext>
            </a:extLst>
          </p:cNvPr>
          <p:cNvSpPr>
            <a:spLocks noGrp="1"/>
          </p:cNvSpPr>
          <p:nvPr>
            <p:ph idx="1"/>
          </p:nvPr>
        </p:nvSpPr>
        <p:spPr/>
        <p:txBody>
          <a:bodyPr/>
          <a:lstStyle/>
          <a:p>
            <a:r>
              <a:rPr lang="zh-CN" altLang="en-US" dirty="0"/>
              <a:t>货币政策双重目标会带来动态不一致问题</a:t>
            </a:r>
            <a:endParaRPr lang="en-US" altLang="zh-CN" dirty="0"/>
          </a:p>
          <a:p>
            <a:pPr lvl="1"/>
            <a:r>
              <a:rPr lang="zh-CN" altLang="en-US" dirty="0"/>
              <a:t>政府的双重目标：促进经济增长（就业）与实现较低通胀</a:t>
            </a:r>
            <a:endParaRPr lang="en-US" altLang="zh-CN" dirty="0"/>
          </a:p>
          <a:p>
            <a:pPr lvl="1"/>
            <a:r>
              <a:rPr lang="zh-CN" altLang="en-US" dirty="0"/>
              <a:t>在民众通胀预期形成之前：政府有动力让民众形成低通胀预期</a:t>
            </a:r>
            <a:endParaRPr lang="en-US" altLang="zh-CN" dirty="0"/>
          </a:p>
          <a:p>
            <a:pPr lvl="1"/>
            <a:r>
              <a:rPr lang="zh-CN" altLang="en-US" dirty="0"/>
              <a:t>民众通胀预期形成之后：政府有动力偏离之前的承诺，而通过制造超预期的通胀来促进经济增长</a:t>
            </a:r>
            <a:endParaRPr lang="en-US" altLang="zh-CN" dirty="0"/>
          </a:p>
          <a:p>
            <a:pPr lvl="1"/>
            <a:r>
              <a:rPr lang="zh-CN" altLang="en-US" dirty="0"/>
              <a:t>民众会预期到政府会偏离自己承诺，因而一开始就形成高通胀</a:t>
            </a:r>
            <a:endParaRPr lang="en-US" altLang="zh-CN" dirty="0"/>
          </a:p>
          <a:p>
            <a:pPr lvl="1"/>
            <a:r>
              <a:rPr lang="zh-CN" altLang="en-US" dirty="0"/>
              <a:t>于是，经济增长并未被刺激，通胀却无谓地处在高位</a:t>
            </a:r>
            <a:endParaRPr lang="en-US" altLang="zh-CN" dirty="0"/>
          </a:p>
          <a:p>
            <a:r>
              <a:rPr lang="zh-CN" altLang="en-US" dirty="0"/>
              <a:t>如果政府能可信地承诺低通胀，并坚持下去，经济增长虽未被刺激，通胀也会处在低位，好于处于动态不一致状态时的情形</a:t>
            </a:r>
            <a:endParaRPr lang="en-US" altLang="zh-CN" dirty="0"/>
          </a:p>
          <a:p>
            <a:r>
              <a:rPr lang="zh-CN" altLang="en-US" dirty="0"/>
              <a:t>克服货币政策动态不一致的办法</a:t>
            </a:r>
            <a:endParaRPr lang="en-US" altLang="zh-CN" dirty="0"/>
          </a:p>
          <a:p>
            <a:pPr lvl="1"/>
            <a:r>
              <a:rPr lang="zh-CN" altLang="en-US" dirty="0"/>
              <a:t>实行通货膨胀目标制（</a:t>
            </a:r>
            <a:r>
              <a:rPr lang="en-US" altLang="zh-CN" dirty="0"/>
              <a:t>inflation targeting</a:t>
            </a:r>
            <a:r>
              <a:rPr lang="zh-CN" altLang="en-US" dirty="0"/>
              <a:t>）</a:t>
            </a:r>
            <a:endParaRPr lang="en-US" altLang="zh-CN" dirty="0"/>
          </a:p>
          <a:p>
            <a:pPr lvl="1"/>
            <a:r>
              <a:rPr lang="zh-CN" altLang="en-US" dirty="0"/>
              <a:t>增加中央银行独立性（</a:t>
            </a:r>
            <a:r>
              <a:rPr lang="en-US" altLang="zh-CN" dirty="0"/>
              <a:t>central bank independence</a:t>
            </a:r>
            <a:r>
              <a:rPr lang="zh-CN" altLang="en-US" dirty="0"/>
              <a:t>）</a:t>
            </a:r>
            <a:r>
              <a:rPr lang="en-US" altLang="zh-CN" dirty="0"/>
              <a:t>——</a:t>
            </a:r>
            <a:r>
              <a:rPr lang="zh-CN" altLang="en-US" dirty="0"/>
              <a:t>注意与货币主导区分开来</a:t>
            </a:r>
            <a:endParaRPr lang="en-US" altLang="zh-CN" dirty="0"/>
          </a:p>
          <a:p>
            <a:pPr lvl="1"/>
            <a:r>
              <a:rPr lang="zh-CN" altLang="en-US" dirty="0" smtClean="0"/>
              <a:t>选择有</a:t>
            </a:r>
            <a:r>
              <a:rPr lang="zh-CN" altLang="en-US" dirty="0"/>
              <a:t>厌恶通胀声誉（</a:t>
            </a:r>
            <a:r>
              <a:rPr lang="en-US" altLang="zh-CN" dirty="0"/>
              <a:t>reputation</a:t>
            </a:r>
            <a:r>
              <a:rPr lang="zh-CN" altLang="en-US" dirty="0"/>
              <a:t>）的央行行长</a:t>
            </a:r>
            <a:endParaRPr lang="en-US" altLang="zh-CN" dirty="0"/>
          </a:p>
          <a:p>
            <a:endParaRPr lang="zh-CN" altLang="en-US" dirty="0"/>
          </a:p>
        </p:txBody>
      </p:sp>
      <p:sp>
        <p:nvSpPr>
          <p:cNvPr id="4" name="灯片编号占位符 3">
            <a:extLst>
              <a:ext uri="{FF2B5EF4-FFF2-40B4-BE49-F238E27FC236}">
                <a16:creationId xmlns:a16="http://schemas.microsoft.com/office/drawing/2014/main" id="{5940ACC6-E0FD-44EE-8563-51F82B7F396B}"/>
              </a:ext>
            </a:extLst>
          </p:cNvPr>
          <p:cNvSpPr>
            <a:spLocks noGrp="1"/>
          </p:cNvSpPr>
          <p:nvPr>
            <p:ph type="sldNum" sz="quarter" idx="12"/>
          </p:nvPr>
        </p:nvSpPr>
        <p:spPr/>
        <p:txBody>
          <a:bodyPr/>
          <a:lstStyle/>
          <a:p>
            <a:pPr>
              <a:defRPr/>
            </a:pPr>
            <a:fld id="{DF4C29A2-310B-4614-9E82-82EDFD340A49}" type="slidenum">
              <a:rPr lang="zh-CN" altLang="en-US" smtClean="0"/>
              <a:pPr>
                <a:defRPr/>
              </a:pPr>
              <a:t>21</a:t>
            </a:fld>
            <a:endParaRPr lang="zh-CN" altLang="en-US"/>
          </a:p>
        </p:txBody>
      </p:sp>
    </p:spTree>
    <p:extLst>
      <p:ext uri="{BB962C8B-B14F-4D97-AF65-F5344CB8AC3E}">
        <p14:creationId xmlns:p14="http://schemas.microsoft.com/office/powerpoint/2010/main" val="1107083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28D74-700F-4D9B-9407-4146A1672E08}"/>
              </a:ext>
            </a:extLst>
          </p:cNvPr>
          <p:cNvSpPr>
            <a:spLocks noGrp="1"/>
          </p:cNvSpPr>
          <p:nvPr>
            <p:ph type="title"/>
          </p:nvPr>
        </p:nvSpPr>
        <p:spPr/>
        <p:txBody>
          <a:bodyPr/>
          <a:lstStyle/>
          <a:p>
            <a:r>
              <a:rPr lang="zh-CN" altLang="en-US" dirty="0"/>
              <a:t>认识汇率</a:t>
            </a:r>
          </a:p>
        </p:txBody>
      </p:sp>
      <p:sp>
        <p:nvSpPr>
          <p:cNvPr id="3" name="内容占位符 2">
            <a:extLst>
              <a:ext uri="{FF2B5EF4-FFF2-40B4-BE49-F238E27FC236}">
                <a16:creationId xmlns:a16="http://schemas.microsoft.com/office/drawing/2014/main" id="{7B6781E6-F7ED-4781-83ED-B069E695B9EE}"/>
              </a:ext>
            </a:extLst>
          </p:cNvPr>
          <p:cNvSpPr>
            <a:spLocks noGrp="1"/>
          </p:cNvSpPr>
          <p:nvPr>
            <p:ph idx="1"/>
          </p:nvPr>
        </p:nvSpPr>
        <p:spPr/>
        <p:txBody>
          <a:bodyPr/>
          <a:lstStyle/>
          <a:p>
            <a:r>
              <a:rPr lang="zh-CN" altLang="en-US" dirty="0"/>
              <a:t>汇率（</a:t>
            </a:r>
            <a:r>
              <a:rPr lang="en-US" altLang="zh-CN" dirty="0"/>
              <a:t>exchange rate</a:t>
            </a:r>
            <a:r>
              <a:rPr lang="zh-CN" altLang="en-US" dirty="0"/>
              <a:t>）：不同货币间相互兑换的比率</a:t>
            </a:r>
            <a:endParaRPr lang="en-US" altLang="zh-CN" dirty="0"/>
          </a:p>
          <a:p>
            <a:pPr lvl="1"/>
            <a:r>
              <a:rPr lang="zh-CN" altLang="en-US" dirty="0"/>
              <a:t>双边汇率（</a:t>
            </a:r>
            <a:r>
              <a:rPr lang="en-US" altLang="zh-CN" dirty="0"/>
              <a:t>bilateral exchange rate</a:t>
            </a:r>
            <a:r>
              <a:rPr lang="zh-CN" altLang="en-US" dirty="0"/>
              <a:t>）：任意两种货币之间的兑换率</a:t>
            </a:r>
            <a:endParaRPr lang="en-US" altLang="zh-CN" dirty="0"/>
          </a:p>
          <a:p>
            <a:pPr lvl="1"/>
            <a:r>
              <a:rPr lang="zh-CN" altLang="en-US" dirty="0"/>
              <a:t>有效汇率（</a:t>
            </a:r>
            <a:r>
              <a:rPr lang="en-US" altLang="zh-CN" dirty="0"/>
              <a:t>effective exchange rate</a:t>
            </a:r>
            <a:r>
              <a:rPr lang="zh-CN" altLang="en-US" dirty="0"/>
              <a:t>）：某种货币相对其他一篮子货币的加权平均汇率</a:t>
            </a:r>
            <a:endParaRPr lang="en-US" altLang="zh-CN" dirty="0"/>
          </a:p>
          <a:p>
            <a:r>
              <a:rPr lang="zh-CN" altLang="en-US" dirty="0"/>
              <a:t>汇率的标价</a:t>
            </a:r>
            <a:endParaRPr lang="en-US" altLang="zh-CN" dirty="0"/>
          </a:p>
          <a:p>
            <a:pPr lvl="1"/>
            <a:r>
              <a:rPr lang="zh-CN" altLang="en-US" dirty="0"/>
              <a:t>直接标价法（</a:t>
            </a:r>
            <a:r>
              <a:rPr lang="en-US" altLang="zh-CN" dirty="0"/>
              <a:t>direct quotations</a:t>
            </a:r>
            <a:r>
              <a:rPr lang="zh-CN" altLang="en-US" dirty="0"/>
              <a:t>）：用本币表示的</a:t>
            </a:r>
            <a:r>
              <a:rPr lang="en-US" altLang="zh-CN" dirty="0"/>
              <a:t>1</a:t>
            </a:r>
            <a:r>
              <a:rPr lang="zh-CN" altLang="en-US" dirty="0"/>
              <a:t>单位外国货币的价格，如</a:t>
            </a:r>
            <a:r>
              <a:rPr lang="en-US" altLang="zh-CN" dirty="0"/>
              <a:t>1</a:t>
            </a:r>
            <a:r>
              <a:rPr lang="zh-CN" altLang="en-US" dirty="0"/>
              <a:t>美元兑</a:t>
            </a:r>
            <a:r>
              <a:rPr lang="en-US" altLang="zh-CN" dirty="0"/>
              <a:t>7</a:t>
            </a:r>
            <a:r>
              <a:rPr lang="zh-CN" altLang="en-US" dirty="0"/>
              <a:t>元人民币</a:t>
            </a:r>
            <a:endParaRPr lang="en-US" altLang="zh-CN" dirty="0"/>
          </a:p>
          <a:p>
            <a:pPr lvl="1"/>
            <a:r>
              <a:rPr lang="zh-CN" altLang="en-US" dirty="0"/>
              <a:t>间接标价法（</a:t>
            </a:r>
            <a:r>
              <a:rPr lang="en-US" altLang="zh-CN" dirty="0"/>
              <a:t>indirect quotations</a:t>
            </a:r>
            <a:r>
              <a:rPr lang="zh-CN" altLang="en-US" dirty="0"/>
              <a:t>）：用外币表示的</a:t>
            </a:r>
            <a:r>
              <a:rPr lang="en-US" altLang="zh-CN" dirty="0"/>
              <a:t>1</a:t>
            </a:r>
            <a:r>
              <a:rPr lang="zh-CN" altLang="en-US" dirty="0"/>
              <a:t>单位本币的价格</a:t>
            </a:r>
            <a:endParaRPr lang="en-US" altLang="zh-CN" dirty="0"/>
          </a:p>
          <a:p>
            <a:pPr lvl="1"/>
            <a:r>
              <a:rPr lang="zh-CN" altLang="en-US" dirty="0"/>
              <a:t>报“货币对”（</a:t>
            </a:r>
            <a:r>
              <a:rPr lang="en-US" altLang="zh-CN" dirty="0"/>
              <a:t>currency pair</a:t>
            </a:r>
            <a:r>
              <a:rPr lang="zh-CN" altLang="en-US" dirty="0"/>
              <a:t>）价格时，总是把</a:t>
            </a:r>
            <a:r>
              <a:rPr lang="en-US" altLang="zh-CN" dirty="0"/>
              <a:t>1</a:t>
            </a:r>
            <a:r>
              <a:rPr lang="zh-CN" altLang="en-US" dirty="0"/>
              <a:t>单位前面的货币表示为若干单位后面的那种货币</a:t>
            </a:r>
            <a:endParaRPr lang="en-US" altLang="zh-CN" dirty="0"/>
          </a:p>
          <a:p>
            <a:pPr lvl="2"/>
            <a:r>
              <a:rPr lang="en-US" altLang="zh-CN" dirty="0"/>
              <a:t>USDCNY</a:t>
            </a:r>
            <a:r>
              <a:rPr lang="zh-CN" altLang="en-US" dirty="0"/>
              <a:t>是把</a:t>
            </a:r>
            <a:r>
              <a:rPr lang="en-US" altLang="zh-CN" dirty="0"/>
              <a:t>1</a:t>
            </a:r>
            <a:r>
              <a:rPr lang="zh-CN" altLang="en-US" dirty="0"/>
              <a:t>单位美元表示成为若干人民币</a:t>
            </a:r>
            <a:endParaRPr lang="en-US" altLang="zh-CN" dirty="0"/>
          </a:p>
          <a:p>
            <a:pPr lvl="2"/>
            <a:r>
              <a:rPr lang="en-US" altLang="zh-CN" dirty="0"/>
              <a:t>EURUSD</a:t>
            </a:r>
            <a:r>
              <a:rPr lang="zh-CN" altLang="en-US" dirty="0"/>
              <a:t>是把</a:t>
            </a:r>
            <a:r>
              <a:rPr lang="en-US" altLang="zh-CN" dirty="0"/>
              <a:t>1</a:t>
            </a:r>
            <a:r>
              <a:rPr lang="zh-CN" altLang="en-US" dirty="0"/>
              <a:t>欧元表示为若干美元</a:t>
            </a:r>
            <a:endParaRPr lang="en-US" altLang="zh-CN" dirty="0"/>
          </a:p>
          <a:p>
            <a:r>
              <a:rPr lang="zh-CN" altLang="en-US" dirty="0"/>
              <a:t>汇率升值</a:t>
            </a:r>
            <a:endParaRPr lang="en-US" altLang="zh-CN" dirty="0"/>
          </a:p>
          <a:p>
            <a:pPr lvl="1"/>
            <a:r>
              <a:rPr lang="zh-CN" altLang="en-US" dirty="0"/>
              <a:t>升值（</a:t>
            </a:r>
            <a:r>
              <a:rPr lang="en-US" altLang="zh-CN" dirty="0"/>
              <a:t>appreciation</a:t>
            </a:r>
            <a:r>
              <a:rPr lang="zh-CN" altLang="en-US" dirty="0"/>
              <a:t>）：一种货币相比另外一种货币变得更值钱了</a:t>
            </a:r>
            <a:endParaRPr lang="en-US" altLang="zh-CN" dirty="0"/>
          </a:p>
          <a:p>
            <a:pPr lvl="1"/>
            <a:r>
              <a:rPr lang="zh-CN" altLang="en-US" dirty="0"/>
              <a:t>贬值（</a:t>
            </a:r>
            <a:r>
              <a:rPr lang="en-US" altLang="zh-CN" dirty="0"/>
              <a:t>depreciation</a:t>
            </a:r>
            <a:r>
              <a:rPr lang="zh-CN" altLang="en-US" dirty="0"/>
              <a:t>）：一种货币变得更不值钱了（相对别的货币而言）</a:t>
            </a:r>
          </a:p>
        </p:txBody>
      </p:sp>
      <p:sp>
        <p:nvSpPr>
          <p:cNvPr id="4" name="灯片编号占位符 3">
            <a:extLst>
              <a:ext uri="{FF2B5EF4-FFF2-40B4-BE49-F238E27FC236}">
                <a16:creationId xmlns:a16="http://schemas.microsoft.com/office/drawing/2014/main" id="{AF9AB82D-CB36-4CFF-B0D9-073902E9CA80}"/>
              </a:ext>
            </a:extLst>
          </p:cNvPr>
          <p:cNvSpPr>
            <a:spLocks noGrp="1"/>
          </p:cNvSpPr>
          <p:nvPr>
            <p:ph type="sldNum" sz="quarter" idx="12"/>
          </p:nvPr>
        </p:nvSpPr>
        <p:spPr/>
        <p:txBody>
          <a:bodyPr/>
          <a:lstStyle/>
          <a:p>
            <a:pPr>
              <a:defRPr/>
            </a:pPr>
            <a:fld id="{DF4C29A2-310B-4614-9E82-82EDFD340A49}" type="slidenum">
              <a:rPr lang="zh-CN" altLang="en-US" smtClean="0"/>
              <a:pPr>
                <a:defRPr/>
              </a:pPr>
              <a:t>22</a:t>
            </a:fld>
            <a:endParaRPr lang="zh-CN" altLang="en-US"/>
          </a:p>
        </p:txBody>
      </p:sp>
    </p:spTree>
    <p:extLst>
      <p:ext uri="{BB962C8B-B14F-4D97-AF65-F5344CB8AC3E}">
        <p14:creationId xmlns:p14="http://schemas.microsoft.com/office/powerpoint/2010/main" val="2831181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23</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zh-CN" altLang="en-US" dirty="0"/>
              <a:t>美元兑人民币汇率及人民币名义有效汇率</a:t>
            </a:r>
          </a:p>
        </p:txBody>
      </p:sp>
      <p:sp>
        <p:nvSpPr>
          <p:cNvPr id="5" name="椭圆 4">
            <a:extLst>
              <a:ext uri="{FF2B5EF4-FFF2-40B4-BE49-F238E27FC236}">
                <a16:creationId xmlns:a16="http://schemas.microsoft.com/office/drawing/2014/main" id="{D1BDB235-158B-4915-BDBD-E7B32915336F}"/>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B1862E9E-67D3-44F7-80C9-B694DD48090C}"/>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6" name="Text Box 4">
            <a:extLst>
              <a:ext uri="{FF2B5EF4-FFF2-40B4-BE49-F238E27FC236}">
                <a16:creationId xmlns:a16="http://schemas.microsoft.com/office/drawing/2014/main" id="{3E58ABFA-C914-42BE-A813-5014EEAB3C8C}"/>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spTree>
    <p:extLst>
      <p:ext uri="{BB962C8B-B14F-4D97-AF65-F5344CB8AC3E}">
        <p14:creationId xmlns:p14="http://schemas.microsoft.com/office/powerpoint/2010/main" val="3904025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8C063-16E5-4528-AEC4-71D9D486E227}"/>
              </a:ext>
            </a:extLst>
          </p:cNvPr>
          <p:cNvSpPr>
            <a:spLocks noGrp="1"/>
          </p:cNvSpPr>
          <p:nvPr>
            <p:ph type="title"/>
          </p:nvPr>
        </p:nvSpPr>
        <p:spPr/>
        <p:txBody>
          <a:bodyPr/>
          <a:lstStyle/>
          <a:p>
            <a:r>
              <a:rPr lang="zh-CN" altLang="en-US" dirty="0"/>
              <a:t>汇率与通胀</a:t>
            </a:r>
          </a:p>
        </p:txBody>
      </p:sp>
      <p:sp>
        <p:nvSpPr>
          <p:cNvPr id="3" name="内容占位符 2">
            <a:extLst>
              <a:ext uri="{FF2B5EF4-FFF2-40B4-BE49-F238E27FC236}">
                <a16:creationId xmlns:a16="http://schemas.microsoft.com/office/drawing/2014/main" id="{88411739-9F45-48E8-821B-6261264219B3}"/>
              </a:ext>
            </a:extLst>
          </p:cNvPr>
          <p:cNvSpPr>
            <a:spLocks noGrp="1"/>
          </p:cNvSpPr>
          <p:nvPr>
            <p:ph idx="1"/>
          </p:nvPr>
        </p:nvSpPr>
        <p:spPr>
          <a:xfrm>
            <a:off x="928662" y="1484784"/>
            <a:ext cx="7786687" cy="4587389"/>
          </a:xfrm>
        </p:spPr>
        <p:txBody>
          <a:bodyPr/>
          <a:lstStyle/>
          <a:p>
            <a:r>
              <a:rPr lang="zh-CN" altLang="en-US" dirty="0"/>
              <a:t>名义汇率与实际汇率</a:t>
            </a:r>
            <a:endParaRPr lang="en-US" altLang="zh-CN" dirty="0"/>
          </a:p>
          <a:p>
            <a:pPr lvl="1"/>
            <a:r>
              <a:rPr lang="zh-CN" altLang="en-US" dirty="0"/>
              <a:t>名义汇率（</a:t>
            </a:r>
            <a:r>
              <a:rPr lang="en-US" altLang="zh-CN" dirty="0"/>
              <a:t>nominal exchange rate</a:t>
            </a:r>
            <a:r>
              <a:rPr lang="zh-CN" altLang="en-US" dirty="0"/>
              <a:t>）：把一种货币兑换成另一种货币的比率</a:t>
            </a:r>
            <a:endParaRPr lang="en-US" altLang="zh-CN" dirty="0"/>
          </a:p>
          <a:p>
            <a:pPr lvl="1"/>
            <a:r>
              <a:rPr lang="zh-CN" altLang="en-US" dirty="0"/>
              <a:t>实际汇率（</a:t>
            </a:r>
            <a:r>
              <a:rPr lang="en-US" altLang="zh-CN" dirty="0"/>
              <a:t>real exchange rate</a:t>
            </a:r>
            <a:r>
              <a:rPr lang="zh-CN" altLang="en-US" dirty="0"/>
              <a:t>）： 把一国的真实商品换另一国真实商品的比率</a:t>
            </a:r>
            <a:endParaRPr lang="en-US" altLang="zh-CN" dirty="0"/>
          </a:p>
          <a:p>
            <a:r>
              <a:rPr lang="zh-CN" altLang="en-US" b="1" dirty="0"/>
              <a:t>一价定律</a:t>
            </a:r>
            <a:r>
              <a:rPr lang="zh-CN" altLang="en-US" dirty="0"/>
              <a:t>（</a:t>
            </a:r>
            <a:r>
              <a:rPr lang="en-US" altLang="zh-CN" dirty="0"/>
              <a:t>law of one price</a:t>
            </a:r>
            <a:r>
              <a:rPr lang="zh-CN" altLang="en-US" dirty="0"/>
              <a:t>）：如果商品可以跨境自由流动，不同地点的商品价格应该相等</a:t>
            </a:r>
            <a:endParaRPr lang="en-US" altLang="zh-CN" dirty="0"/>
          </a:p>
          <a:p>
            <a:pPr lvl="1"/>
            <a:r>
              <a:rPr lang="zh-CN" altLang="en-US" dirty="0"/>
              <a:t>本国价格 </a:t>
            </a:r>
            <a:r>
              <a:rPr lang="en-US" altLang="zh-CN" dirty="0"/>
              <a:t>= </a:t>
            </a:r>
            <a:r>
              <a:rPr lang="zh-CN" altLang="en-US" dirty="0"/>
              <a:t>外国价格 * 本币汇率（直接标价法）</a:t>
            </a:r>
            <a:endParaRPr lang="en-US" altLang="zh-CN" dirty="0"/>
          </a:p>
          <a:p>
            <a:pPr lvl="1"/>
            <a:r>
              <a:rPr lang="zh-CN" altLang="en-US" dirty="0"/>
              <a:t>中国</a:t>
            </a:r>
            <a:r>
              <a:rPr lang="en-US" altLang="zh-CN" dirty="0"/>
              <a:t>1</a:t>
            </a:r>
            <a:r>
              <a:rPr lang="zh-CN" altLang="en-US" dirty="0"/>
              <a:t>个苹果卖</a:t>
            </a:r>
            <a:r>
              <a:rPr lang="en-US" altLang="zh-CN" dirty="0"/>
              <a:t>7</a:t>
            </a:r>
            <a:r>
              <a:rPr lang="zh-CN" altLang="en-US" dirty="0"/>
              <a:t>元，美国</a:t>
            </a:r>
            <a:r>
              <a:rPr lang="en-US" altLang="zh-CN" dirty="0"/>
              <a:t>1</a:t>
            </a:r>
            <a:r>
              <a:rPr lang="zh-CN" altLang="en-US" dirty="0"/>
              <a:t>个苹果卖</a:t>
            </a:r>
            <a:r>
              <a:rPr lang="en-US" altLang="zh-CN" dirty="0"/>
              <a:t>1</a:t>
            </a:r>
            <a:r>
              <a:rPr lang="zh-CN" altLang="en-US" dirty="0"/>
              <a:t>美元，美元兑人民币汇率</a:t>
            </a:r>
            <a:r>
              <a:rPr lang="en-US" altLang="zh-CN" dirty="0"/>
              <a:t>1</a:t>
            </a:r>
            <a:r>
              <a:rPr lang="zh-CN" altLang="en-US" dirty="0"/>
              <a:t>：</a:t>
            </a:r>
            <a:r>
              <a:rPr lang="en-US" altLang="zh-CN" dirty="0"/>
              <a:t>7</a:t>
            </a:r>
          </a:p>
          <a:p>
            <a:r>
              <a:rPr lang="zh-CN" altLang="en-US" dirty="0"/>
              <a:t>国内外通胀差异决定了本币贬值幅度</a:t>
            </a:r>
            <a:endParaRPr lang="en-US" altLang="zh-CN" dirty="0"/>
          </a:p>
          <a:p>
            <a:pPr lvl="1"/>
            <a:r>
              <a:rPr lang="zh-CN" altLang="en-US" dirty="0"/>
              <a:t>本国通胀 </a:t>
            </a:r>
            <a:r>
              <a:rPr lang="en-US" altLang="zh-CN" dirty="0"/>
              <a:t>= </a:t>
            </a:r>
            <a:r>
              <a:rPr lang="zh-CN" altLang="en-US" dirty="0"/>
              <a:t>外国通胀 * 本币贬值率</a:t>
            </a:r>
            <a:endParaRPr lang="en-US" altLang="zh-CN" dirty="0"/>
          </a:p>
          <a:p>
            <a:pPr lvl="1"/>
            <a:r>
              <a:rPr lang="zh-CN" altLang="en-US" dirty="0"/>
              <a:t>本国</a:t>
            </a:r>
            <a:r>
              <a:rPr lang="en-US" altLang="zh-CN" dirty="0"/>
              <a:t>1</a:t>
            </a:r>
            <a:r>
              <a:rPr lang="zh-CN" altLang="en-US" dirty="0"/>
              <a:t>个苹果价格翻一倍到</a:t>
            </a:r>
            <a:r>
              <a:rPr lang="en-US" altLang="zh-CN" dirty="0"/>
              <a:t>14</a:t>
            </a:r>
            <a:r>
              <a:rPr lang="zh-CN" altLang="en-US" dirty="0"/>
              <a:t>元，美国苹果价格还是</a:t>
            </a:r>
            <a:r>
              <a:rPr lang="en-US" altLang="zh-CN" dirty="0"/>
              <a:t>1</a:t>
            </a:r>
            <a:r>
              <a:rPr lang="zh-CN" altLang="en-US" dirty="0"/>
              <a:t>美元，人民币就要对美元贬值</a:t>
            </a:r>
            <a:r>
              <a:rPr lang="en-US" altLang="zh-CN" dirty="0"/>
              <a:t>100%</a:t>
            </a:r>
            <a:r>
              <a:rPr lang="zh-CN" altLang="en-US" dirty="0"/>
              <a:t>到</a:t>
            </a:r>
            <a:r>
              <a:rPr lang="en-US" altLang="zh-CN" dirty="0"/>
              <a:t>1:14</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4D5E3281-8B19-4C51-8597-41EF3DEBD0F8}"/>
              </a:ext>
            </a:extLst>
          </p:cNvPr>
          <p:cNvSpPr>
            <a:spLocks noGrp="1"/>
          </p:cNvSpPr>
          <p:nvPr>
            <p:ph type="sldNum" sz="quarter" idx="12"/>
          </p:nvPr>
        </p:nvSpPr>
        <p:spPr/>
        <p:txBody>
          <a:bodyPr/>
          <a:lstStyle/>
          <a:p>
            <a:pPr>
              <a:defRPr/>
            </a:pPr>
            <a:fld id="{DF4C29A2-310B-4614-9E82-82EDFD340A49}" type="slidenum">
              <a:rPr lang="zh-CN" altLang="en-US" smtClean="0"/>
              <a:pPr>
                <a:defRPr/>
              </a:pPr>
              <a:t>24</a:t>
            </a:fld>
            <a:endParaRPr lang="zh-CN" altLang="en-US"/>
          </a:p>
        </p:txBody>
      </p:sp>
    </p:spTree>
    <p:extLst>
      <p:ext uri="{BB962C8B-B14F-4D97-AF65-F5344CB8AC3E}">
        <p14:creationId xmlns:p14="http://schemas.microsoft.com/office/powerpoint/2010/main" val="562607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83869-924B-4868-9B64-9AA0D95EE463}"/>
              </a:ext>
            </a:extLst>
          </p:cNvPr>
          <p:cNvSpPr>
            <a:spLocks noGrp="1"/>
          </p:cNvSpPr>
          <p:nvPr>
            <p:ph type="title"/>
          </p:nvPr>
        </p:nvSpPr>
        <p:spPr/>
        <p:txBody>
          <a:bodyPr/>
          <a:lstStyle/>
          <a:p>
            <a:r>
              <a:rPr lang="zh-CN" altLang="zh-CN" dirty="0"/>
              <a:t>利率平价关系</a:t>
            </a:r>
            <a:r>
              <a:rPr lang="zh-CN" altLang="en-US" dirty="0"/>
              <a:t>与蒙代尔不可能三角</a:t>
            </a:r>
          </a:p>
        </p:txBody>
      </p:sp>
      <p:sp>
        <p:nvSpPr>
          <p:cNvPr id="3" name="内容占位符 2">
            <a:extLst>
              <a:ext uri="{FF2B5EF4-FFF2-40B4-BE49-F238E27FC236}">
                <a16:creationId xmlns:a16="http://schemas.microsoft.com/office/drawing/2014/main" id="{A6C6AEE6-155A-489F-A0C0-29422EA53456}"/>
              </a:ext>
            </a:extLst>
          </p:cNvPr>
          <p:cNvSpPr>
            <a:spLocks noGrp="1"/>
          </p:cNvSpPr>
          <p:nvPr>
            <p:ph idx="1"/>
          </p:nvPr>
        </p:nvSpPr>
        <p:spPr/>
        <p:txBody>
          <a:bodyPr/>
          <a:lstStyle/>
          <a:p>
            <a:r>
              <a:rPr lang="zh-CN" altLang="en-US" dirty="0"/>
              <a:t>无抛补利率平价（</a:t>
            </a:r>
            <a:r>
              <a:rPr lang="en-US" altLang="zh-CN" dirty="0"/>
              <a:t>uncovered interest rate parity</a:t>
            </a:r>
            <a:r>
              <a:rPr lang="zh-CN" altLang="en-US" dirty="0"/>
              <a:t>）</a:t>
            </a:r>
            <a:endParaRPr lang="en-US" altLang="zh-CN" dirty="0"/>
          </a:p>
          <a:p>
            <a:pPr lvl="1"/>
            <a:r>
              <a:rPr lang="zh-CN" altLang="en-US" dirty="0"/>
              <a:t>在资本可以自由跨境流动的情况下，持有本国金融资产的名义回报率应该等于持有外国金融资产的名义回报率</a:t>
            </a:r>
            <a:endParaRPr lang="en-US" altLang="zh-CN" dirty="0"/>
          </a:p>
          <a:p>
            <a:pPr lvl="1"/>
            <a:r>
              <a:rPr lang="zh-CN" altLang="en-US" b="1" dirty="0"/>
              <a:t>本币贬值幅度 </a:t>
            </a:r>
            <a:r>
              <a:rPr lang="en-US" altLang="zh-CN" b="1" dirty="0"/>
              <a:t>= </a:t>
            </a:r>
            <a:r>
              <a:rPr lang="zh-CN" altLang="en-US" b="1" dirty="0"/>
              <a:t>本国名义利率 </a:t>
            </a:r>
            <a:r>
              <a:rPr lang="en-US" altLang="zh-CN" b="1" dirty="0"/>
              <a:t>– </a:t>
            </a:r>
            <a:r>
              <a:rPr lang="zh-CN" altLang="en-US" b="1" dirty="0"/>
              <a:t>外国名义利率</a:t>
            </a:r>
            <a:endParaRPr lang="en-US" altLang="zh-CN" b="1" dirty="0"/>
          </a:p>
          <a:p>
            <a:pPr lvl="1"/>
            <a:endParaRPr lang="en-US" altLang="zh-CN" b="1" dirty="0"/>
          </a:p>
          <a:p>
            <a:r>
              <a:rPr lang="zh-CN" altLang="en-US" dirty="0"/>
              <a:t>不可能三角（</a:t>
            </a:r>
            <a:r>
              <a:rPr lang="en-US" altLang="zh-CN" dirty="0"/>
              <a:t>Impossible Trinity</a:t>
            </a:r>
            <a:r>
              <a:rPr lang="zh-CN" altLang="en-US" dirty="0"/>
              <a:t>）又叫三元悖论（</a:t>
            </a:r>
            <a:r>
              <a:rPr lang="en-US" altLang="zh-CN" dirty="0"/>
              <a:t>trilemma</a:t>
            </a:r>
            <a:r>
              <a:rPr lang="zh-CN" altLang="en-US" dirty="0"/>
              <a:t>）</a:t>
            </a:r>
            <a:endParaRPr lang="en-US" altLang="zh-CN" dirty="0"/>
          </a:p>
          <a:p>
            <a:pPr lvl="1"/>
            <a:r>
              <a:rPr lang="zh-CN" altLang="en-US" dirty="0"/>
              <a:t>利率平价关系式中有四个因素：本币汇率，本国名义利率，外国名义利率，以及等式本身（跨境资本自由流动）</a:t>
            </a:r>
            <a:endParaRPr lang="en-US" altLang="zh-CN" dirty="0"/>
          </a:p>
          <a:p>
            <a:pPr lvl="1"/>
            <a:r>
              <a:rPr lang="zh-CN" altLang="en-US" dirty="0"/>
              <a:t>四个因素中，外国名义利率是本国不能控制的，本国能影响的只有剩下的三个因素</a:t>
            </a:r>
            <a:endParaRPr lang="en-US" altLang="zh-CN" dirty="0"/>
          </a:p>
          <a:p>
            <a:pPr lvl="1"/>
            <a:r>
              <a:rPr lang="zh-CN" altLang="en-US" dirty="0"/>
              <a:t>这三个因素中的两个被确定下来了，剩下一个就被确定下来了</a:t>
            </a:r>
            <a:endParaRPr lang="en-US" altLang="zh-CN" dirty="0"/>
          </a:p>
          <a:p>
            <a:pPr lvl="1"/>
            <a:r>
              <a:rPr lang="zh-CN" altLang="en-US" dirty="0"/>
              <a:t>不可能三角：在本国货币政策独立性（自由设定本国名义利率），固定汇率（设定本币汇率）和资本自由流动这三个目标中，本国政策最多只能同时实现其中的两个</a:t>
            </a:r>
            <a:endParaRPr lang="en-US" altLang="zh-CN" dirty="0"/>
          </a:p>
        </p:txBody>
      </p:sp>
      <p:sp>
        <p:nvSpPr>
          <p:cNvPr id="4" name="灯片编号占位符 3">
            <a:extLst>
              <a:ext uri="{FF2B5EF4-FFF2-40B4-BE49-F238E27FC236}">
                <a16:creationId xmlns:a16="http://schemas.microsoft.com/office/drawing/2014/main" id="{26C72CD7-3015-45FF-91A8-58F2D6CBEE39}"/>
              </a:ext>
            </a:extLst>
          </p:cNvPr>
          <p:cNvSpPr>
            <a:spLocks noGrp="1"/>
          </p:cNvSpPr>
          <p:nvPr>
            <p:ph type="sldNum" sz="quarter" idx="12"/>
          </p:nvPr>
        </p:nvSpPr>
        <p:spPr/>
        <p:txBody>
          <a:bodyPr/>
          <a:lstStyle/>
          <a:p>
            <a:pPr>
              <a:defRPr/>
            </a:pPr>
            <a:fld id="{DF4C29A2-310B-4614-9E82-82EDFD340A49}" type="slidenum">
              <a:rPr lang="zh-CN" altLang="en-US" smtClean="0"/>
              <a:pPr>
                <a:defRPr/>
              </a:pPr>
              <a:t>25</a:t>
            </a:fld>
            <a:endParaRPr lang="zh-CN" altLang="en-US"/>
          </a:p>
        </p:txBody>
      </p:sp>
    </p:spTree>
    <p:extLst>
      <p:ext uri="{BB962C8B-B14F-4D97-AF65-F5344CB8AC3E}">
        <p14:creationId xmlns:p14="http://schemas.microsoft.com/office/powerpoint/2010/main" val="1531761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蒙代尔不可能三角</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26</a:t>
            </a:fld>
            <a:endParaRPr lang="zh-CN" altLang="en-US"/>
          </a:p>
        </p:txBody>
      </p:sp>
      <p:pic>
        <p:nvPicPr>
          <p:cNvPr id="7" name="图片 6">
            <a:extLst>
              <a:ext uri="{FF2B5EF4-FFF2-40B4-BE49-F238E27FC236}">
                <a16:creationId xmlns:a16="http://schemas.microsoft.com/office/drawing/2014/main" id="{43A3CD3F-B836-4876-AC1E-EE2E1184AF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5695" y="1423988"/>
            <a:ext cx="7861105" cy="4318000"/>
          </a:xfrm>
          <a:prstGeom prst="rect">
            <a:avLst/>
          </a:prstGeom>
          <a:noFill/>
          <a:ln>
            <a:noFill/>
          </a:ln>
        </p:spPr>
      </p:pic>
    </p:spTree>
    <p:extLst>
      <p:ext uri="{BB962C8B-B14F-4D97-AF65-F5344CB8AC3E}">
        <p14:creationId xmlns:p14="http://schemas.microsoft.com/office/powerpoint/2010/main" val="719137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外汇冲销</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27</a:t>
            </a:fld>
            <a:endParaRPr lang="zh-CN" altLang="en-US"/>
          </a:p>
        </p:txBody>
      </p:sp>
      <p:pic>
        <p:nvPicPr>
          <p:cNvPr id="2" name="图片 1">
            <a:extLst>
              <a:ext uri="{FF2B5EF4-FFF2-40B4-BE49-F238E27FC236}">
                <a16:creationId xmlns:a16="http://schemas.microsoft.com/office/drawing/2014/main" id="{18BB0886-9386-4400-A44A-79FB1A2B5514}"/>
              </a:ext>
            </a:extLst>
          </p:cNvPr>
          <p:cNvPicPr>
            <a:picLocks noChangeAspect="1"/>
          </p:cNvPicPr>
          <p:nvPr/>
        </p:nvPicPr>
        <p:blipFill>
          <a:blip r:embed="rId2"/>
          <a:stretch>
            <a:fillRect/>
          </a:stretch>
        </p:blipFill>
        <p:spPr>
          <a:xfrm>
            <a:off x="1192444" y="2218000"/>
            <a:ext cx="7230600" cy="2422000"/>
          </a:xfrm>
          <a:prstGeom prst="rect">
            <a:avLst/>
          </a:prstGeom>
        </p:spPr>
      </p:pic>
    </p:spTree>
    <p:extLst>
      <p:ext uri="{BB962C8B-B14F-4D97-AF65-F5344CB8AC3E}">
        <p14:creationId xmlns:p14="http://schemas.microsoft.com/office/powerpoint/2010/main" val="1763746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28</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zh-CN" altLang="en-US" dirty="0"/>
              <a:t>次贷危机之前，人民币曾面临强劲升值压力；此时人民银行发行了大量外汇占款</a:t>
            </a:r>
          </a:p>
        </p:txBody>
      </p:sp>
      <p:sp>
        <p:nvSpPr>
          <p:cNvPr id="5" name="椭圆 4">
            <a:extLst>
              <a:ext uri="{FF2B5EF4-FFF2-40B4-BE49-F238E27FC236}">
                <a16:creationId xmlns:a16="http://schemas.microsoft.com/office/drawing/2014/main" id="{D1BDB235-158B-4915-BDBD-E7B32915336F}"/>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4">
            <a:extLst>
              <a:ext uri="{FF2B5EF4-FFF2-40B4-BE49-F238E27FC236}">
                <a16:creationId xmlns:a16="http://schemas.microsoft.com/office/drawing/2014/main" id="{27610ED6-7036-45B9-B6E4-513AB7293FE6}"/>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3" name="图片 2">
            <a:extLst>
              <a:ext uri="{FF2B5EF4-FFF2-40B4-BE49-F238E27FC236}">
                <a16:creationId xmlns:a16="http://schemas.microsoft.com/office/drawing/2014/main" id="{10893049-474D-4487-B414-1C52A34E0090}"/>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066201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29</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zh-CN" altLang="en-US" dirty="0"/>
              <a:t>人民银行外汇占款的增加推升了人民银行的总资产规模</a:t>
            </a:r>
          </a:p>
        </p:txBody>
      </p:sp>
      <p:sp>
        <p:nvSpPr>
          <p:cNvPr id="5" name="椭圆 4">
            <a:extLst>
              <a:ext uri="{FF2B5EF4-FFF2-40B4-BE49-F238E27FC236}">
                <a16:creationId xmlns:a16="http://schemas.microsoft.com/office/drawing/2014/main" id="{D1BDB235-158B-4915-BDBD-E7B32915336F}"/>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4">
            <a:extLst>
              <a:ext uri="{FF2B5EF4-FFF2-40B4-BE49-F238E27FC236}">
                <a16:creationId xmlns:a16="http://schemas.microsoft.com/office/drawing/2014/main" id="{27610ED6-7036-45B9-B6E4-513AB7293FE6}"/>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3" name="图片 2">
            <a:extLst>
              <a:ext uri="{FF2B5EF4-FFF2-40B4-BE49-F238E27FC236}">
                <a16:creationId xmlns:a16="http://schemas.microsoft.com/office/drawing/2014/main" id="{D4C5D2B7-22EB-40FF-A5DB-1376525CFD42}"/>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68547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p:txBody>
          <a:bodyPr/>
          <a:lstStyle/>
          <a:p>
            <a:r>
              <a:rPr lang="zh-CN" altLang="en-US" dirty="0"/>
              <a:t>中国的货币增长与</a:t>
            </a:r>
            <a:r>
              <a:rPr lang="en-US" altLang="zh-CN" dirty="0"/>
              <a:t>GDP</a:t>
            </a:r>
            <a:r>
              <a:rPr lang="zh-CN" altLang="en-US" dirty="0"/>
              <a:t>真实增速之间也有明显正相关性</a:t>
            </a:r>
            <a:r>
              <a:rPr lang="en-US" altLang="zh-CN" dirty="0"/>
              <a:t/>
            </a:r>
            <a:br>
              <a:rPr lang="en-US" altLang="zh-CN" dirty="0"/>
            </a:br>
            <a:r>
              <a:rPr lang="en-US" altLang="zh-CN" dirty="0"/>
              <a:t>——</a:t>
            </a:r>
            <a:r>
              <a:rPr lang="zh-CN" altLang="en-US" dirty="0"/>
              <a:t>这背后的道理并不显然</a:t>
            </a:r>
          </a:p>
        </p:txBody>
      </p:sp>
      <p:sp>
        <p:nvSpPr>
          <p:cNvPr id="10" name="文本占位符 9">
            <a:extLst>
              <a:ext uri="{FF2B5EF4-FFF2-40B4-BE49-F238E27FC236}">
                <a16:creationId xmlns:a16="http://schemas.microsoft.com/office/drawing/2014/main" id="{A20631DE-C5FA-4C5E-8A7F-A4A9FE90C2D9}"/>
              </a:ext>
            </a:extLst>
          </p:cNvPr>
          <p:cNvSpPr>
            <a:spLocks noGrp="1"/>
          </p:cNvSpPr>
          <p:nvPr>
            <p:ph type="body" idx="1"/>
          </p:nvPr>
        </p:nvSpPr>
        <p:spPr>
          <a:xfrm>
            <a:off x="642910" y="1709118"/>
            <a:ext cx="4040188" cy="639762"/>
          </a:xfrm>
        </p:spPr>
        <p:txBody>
          <a:bodyPr/>
          <a:lstStyle/>
          <a:p>
            <a:r>
              <a:rPr lang="zh-CN" altLang="en-US" dirty="0"/>
              <a:t>中国</a:t>
            </a:r>
            <a:r>
              <a:rPr lang="en-US" altLang="zh-CN" dirty="0"/>
              <a:t>M2</a:t>
            </a:r>
            <a:r>
              <a:rPr lang="zh-CN" altLang="en-US" dirty="0"/>
              <a:t>增速与</a:t>
            </a:r>
            <a:r>
              <a:rPr lang="en-US" altLang="zh-CN" dirty="0"/>
              <a:t>GDP</a:t>
            </a:r>
            <a:r>
              <a:rPr lang="zh-CN" altLang="en-US" dirty="0"/>
              <a:t>真实增长率的走势</a:t>
            </a:r>
          </a:p>
        </p:txBody>
      </p:sp>
      <p:sp>
        <p:nvSpPr>
          <p:cNvPr id="11" name="文本占位符 10">
            <a:extLst>
              <a:ext uri="{FF2B5EF4-FFF2-40B4-BE49-F238E27FC236}">
                <a16:creationId xmlns:a16="http://schemas.microsoft.com/office/drawing/2014/main" id="{94C03032-7719-4A6F-9D66-C3CFC8226C70}"/>
              </a:ext>
            </a:extLst>
          </p:cNvPr>
          <p:cNvSpPr>
            <a:spLocks noGrp="1"/>
          </p:cNvSpPr>
          <p:nvPr>
            <p:ph type="body" sz="quarter" idx="3"/>
          </p:nvPr>
        </p:nvSpPr>
        <p:spPr>
          <a:xfrm>
            <a:off x="4786314" y="1709118"/>
            <a:ext cx="4041775" cy="639762"/>
          </a:xfrm>
        </p:spPr>
        <p:txBody>
          <a:bodyPr/>
          <a:lstStyle/>
          <a:p>
            <a:r>
              <a:rPr lang="zh-CN" altLang="en-US" dirty="0"/>
              <a:t>中国</a:t>
            </a:r>
            <a:r>
              <a:rPr lang="en-US" altLang="zh-CN" dirty="0"/>
              <a:t>M2</a:t>
            </a:r>
            <a:r>
              <a:rPr lang="zh-CN" altLang="en-US" dirty="0"/>
              <a:t>增速 </a:t>
            </a:r>
            <a:r>
              <a:rPr lang="en-US" altLang="zh-CN" dirty="0"/>
              <a:t>vs. GDP</a:t>
            </a:r>
            <a:r>
              <a:rPr lang="zh-CN" altLang="en-US" dirty="0"/>
              <a:t>真实增长率</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3</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2" name="图片 1">
            <a:extLst>
              <a:ext uri="{FF2B5EF4-FFF2-40B4-BE49-F238E27FC236}">
                <a16:creationId xmlns:a16="http://schemas.microsoft.com/office/drawing/2014/main" id="{37FA4842-E84B-45AD-A13A-FFF9088CEB2D}"/>
              </a:ext>
            </a:extLst>
          </p:cNvPr>
          <p:cNvPicPr>
            <a:picLocks noChangeAspect="1"/>
          </p:cNvPicPr>
          <p:nvPr/>
        </p:nvPicPr>
        <p:blipFill>
          <a:blip r:embed="rId2"/>
          <a:stretch>
            <a:fillRect/>
          </a:stretch>
        </p:blipFill>
        <p:spPr>
          <a:xfrm>
            <a:off x="571500" y="2667000"/>
            <a:ext cx="4083087" cy="2794000"/>
          </a:xfrm>
          <a:prstGeom prst="rect">
            <a:avLst/>
          </a:prstGeom>
        </p:spPr>
      </p:pic>
      <p:pic>
        <p:nvPicPr>
          <p:cNvPr id="3" name="图片 2">
            <a:extLst>
              <a:ext uri="{FF2B5EF4-FFF2-40B4-BE49-F238E27FC236}">
                <a16:creationId xmlns:a16="http://schemas.microsoft.com/office/drawing/2014/main" id="{D99B6E8F-2D88-4FF2-B041-F825B5B9D2BF}"/>
              </a:ext>
            </a:extLst>
          </p:cNvPr>
          <p:cNvPicPr>
            <a:picLocks noChangeAspect="1"/>
          </p:cNvPicPr>
          <p:nvPr/>
        </p:nvPicPr>
        <p:blipFill>
          <a:blip r:embed="rId3"/>
          <a:stretch>
            <a:fillRect/>
          </a:stretch>
        </p:blipFill>
        <p:spPr>
          <a:xfrm>
            <a:off x="4826000" y="2667000"/>
            <a:ext cx="4083087" cy="2794000"/>
          </a:xfrm>
          <a:prstGeom prst="rect">
            <a:avLst/>
          </a:prstGeom>
        </p:spPr>
      </p:pic>
    </p:spTree>
    <p:extLst>
      <p:ext uri="{BB962C8B-B14F-4D97-AF65-F5344CB8AC3E}">
        <p14:creationId xmlns:p14="http://schemas.microsoft.com/office/powerpoint/2010/main" val="3244790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12"/>
          </p:nvPr>
        </p:nvSpPr>
        <p:spPr/>
        <p:txBody>
          <a:bodyPr/>
          <a:lstStyle/>
          <a:p>
            <a:pPr>
              <a:defRPr/>
            </a:pPr>
            <a:fld id="{F08B0920-9331-44B4-A71B-D61424E00FAD}" type="slidenum">
              <a:rPr lang="zh-CN" altLang="en-US" smtClean="0"/>
              <a:pPr>
                <a:defRPr/>
              </a:pPr>
              <a:t>30</a:t>
            </a:fld>
            <a:endParaRPr lang="zh-CN" altLang="en-US"/>
          </a:p>
        </p:txBody>
      </p:sp>
      <p:sp>
        <p:nvSpPr>
          <p:cNvPr id="2" name="标题 1">
            <a:extLst>
              <a:ext uri="{FF2B5EF4-FFF2-40B4-BE49-F238E27FC236}">
                <a16:creationId xmlns:a16="http://schemas.microsoft.com/office/drawing/2014/main" id="{B25C5D86-1C7A-4F06-9947-CFC622CB631C}"/>
              </a:ext>
            </a:extLst>
          </p:cNvPr>
          <p:cNvSpPr>
            <a:spLocks noGrp="1"/>
          </p:cNvSpPr>
          <p:nvPr>
            <p:ph type="title"/>
          </p:nvPr>
        </p:nvSpPr>
        <p:spPr/>
        <p:txBody>
          <a:bodyPr/>
          <a:lstStyle/>
          <a:p>
            <a:r>
              <a:rPr lang="zh-CN" altLang="en-US" dirty="0"/>
              <a:t>央票发行和提高存款准备金率是人民银行对冲外汇占款的两个主要手段</a:t>
            </a:r>
          </a:p>
        </p:txBody>
      </p:sp>
      <p:sp>
        <p:nvSpPr>
          <p:cNvPr id="5" name="椭圆 4">
            <a:extLst>
              <a:ext uri="{FF2B5EF4-FFF2-40B4-BE49-F238E27FC236}">
                <a16:creationId xmlns:a16="http://schemas.microsoft.com/office/drawing/2014/main" id="{D1BDB235-158B-4915-BDBD-E7B32915336F}"/>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4">
            <a:extLst>
              <a:ext uri="{FF2B5EF4-FFF2-40B4-BE49-F238E27FC236}">
                <a16:creationId xmlns:a16="http://schemas.microsoft.com/office/drawing/2014/main" id="{27610ED6-7036-45B9-B6E4-513AB7293FE6}"/>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3" name="图片 2">
            <a:extLst>
              <a:ext uri="{FF2B5EF4-FFF2-40B4-BE49-F238E27FC236}">
                <a16:creationId xmlns:a16="http://schemas.microsoft.com/office/drawing/2014/main" id="{E3F85281-671D-42E1-B8A9-089A49B91B3B}"/>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40898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D69F948-6974-4F8C-B051-4762515884AA}"/>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6" name="标题 5"/>
          <p:cNvSpPr>
            <a:spLocks noGrp="1"/>
          </p:cNvSpPr>
          <p:nvPr>
            <p:ph type="title"/>
          </p:nvPr>
        </p:nvSpPr>
        <p:spPr/>
        <p:txBody>
          <a:bodyPr/>
          <a:lstStyle/>
          <a:p>
            <a:r>
              <a:rPr lang="en-US" altLang="zh-CN" dirty="0"/>
              <a:t/>
            </a:r>
            <a:br>
              <a:rPr lang="en-US" altLang="zh-CN" dirty="0"/>
            </a:br>
            <a:r>
              <a:rPr lang="en-US" altLang="zh-CN" dirty="0"/>
              <a:t>2015</a:t>
            </a:r>
            <a:r>
              <a:rPr lang="zh-CN" altLang="en-US" dirty="0"/>
              <a:t>年</a:t>
            </a:r>
            <a:r>
              <a:rPr lang="en-US" altLang="zh-CN" dirty="0"/>
              <a:t>8</a:t>
            </a:r>
            <a:r>
              <a:rPr lang="zh-CN" altLang="en-US" dirty="0"/>
              <a:t>月</a:t>
            </a:r>
            <a:r>
              <a:rPr lang="en-US" altLang="zh-CN" dirty="0"/>
              <a:t>11</a:t>
            </a:r>
            <a:r>
              <a:rPr lang="zh-CN" altLang="en-US" dirty="0"/>
              <a:t>日之后，人民币对美元曾大幅贬值</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31</a:t>
            </a:fld>
            <a:endParaRPr lang="zh-CN" altLang="en-US"/>
          </a:p>
        </p:txBody>
      </p:sp>
      <p:sp>
        <p:nvSpPr>
          <p:cNvPr id="9" name="Text Box 4"/>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
        <p:nvSpPr>
          <p:cNvPr id="10" name="椭圆 9"/>
          <p:cNvSpPr/>
          <p:nvPr/>
        </p:nvSpPr>
        <p:spPr>
          <a:xfrm>
            <a:off x="3923928" y="3861047"/>
            <a:ext cx="448578" cy="1356407"/>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zh-CN" altLang="en-US"/>
          </a:p>
        </p:txBody>
      </p:sp>
    </p:spTree>
    <p:extLst>
      <p:ext uri="{BB962C8B-B14F-4D97-AF65-F5344CB8AC3E}">
        <p14:creationId xmlns:p14="http://schemas.microsoft.com/office/powerpoint/2010/main" val="2285973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BF1A43F-CA35-430B-B1C4-C764333E3A66}"/>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6" name="标题 5"/>
          <p:cNvSpPr>
            <a:spLocks noGrp="1"/>
          </p:cNvSpPr>
          <p:nvPr>
            <p:ph type="title"/>
          </p:nvPr>
        </p:nvSpPr>
        <p:spPr/>
        <p:txBody>
          <a:bodyPr/>
          <a:lstStyle/>
          <a:p>
            <a:r>
              <a:rPr lang="en-US" altLang="zh-CN" dirty="0"/>
              <a:t/>
            </a:r>
            <a:br>
              <a:rPr lang="en-US" altLang="zh-CN" dirty="0"/>
            </a:br>
            <a:r>
              <a:rPr lang="zh-CN" altLang="en-US" dirty="0"/>
              <a:t>中间价调节方式的改变是“</a:t>
            </a:r>
            <a:r>
              <a:rPr lang="en-US" altLang="zh-CN" dirty="0"/>
              <a:t>811</a:t>
            </a:r>
            <a:r>
              <a:rPr lang="zh-CN" altLang="en-US" dirty="0"/>
              <a:t>汇改”后人民币汇率失稳的主要原因</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32</a:t>
            </a:fld>
            <a:endParaRPr lang="zh-CN" altLang="en-US"/>
          </a:p>
        </p:txBody>
      </p:sp>
      <p:sp>
        <p:nvSpPr>
          <p:cNvPr id="9" name="Text Box 4"/>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sp>
        <p:nvSpPr>
          <p:cNvPr id="10" name="椭圆 9"/>
          <p:cNvSpPr/>
          <p:nvPr/>
        </p:nvSpPr>
        <p:spPr>
          <a:xfrm>
            <a:off x="4716016" y="3573016"/>
            <a:ext cx="288032" cy="1224136"/>
          </a:xfrm>
          <a:prstGeom prst="ellipse">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zh-CN" altLang="en-US"/>
          </a:p>
        </p:txBody>
      </p:sp>
    </p:spTree>
    <p:extLst>
      <p:ext uri="{BB962C8B-B14F-4D97-AF65-F5344CB8AC3E}">
        <p14:creationId xmlns:p14="http://schemas.microsoft.com/office/powerpoint/2010/main" val="819468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dirty="0">
                <a:latin typeface="黑体" pitchFamily="49" charset="-122"/>
              </a:rPr>
              <a:t>授课教师简介</a:t>
            </a:r>
          </a:p>
        </p:txBody>
      </p:sp>
      <p:sp>
        <p:nvSpPr>
          <p:cNvPr id="4" name="灯片编号占位符 3"/>
          <p:cNvSpPr>
            <a:spLocks noGrp="1"/>
          </p:cNvSpPr>
          <p:nvPr>
            <p:ph type="sldNum" sz="quarter" idx="12"/>
          </p:nvPr>
        </p:nvSpPr>
        <p:spPr/>
        <p:txBody>
          <a:bodyPr/>
          <a:lstStyle/>
          <a:p>
            <a:pPr>
              <a:defRPr/>
            </a:pPr>
            <a:fld id="{660BCF95-41CF-4F55-A555-D9F561E0A9BD}" type="slidenum">
              <a:rPr lang="zh-CN" altLang="en-US" smtClean="0"/>
              <a:pPr>
                <a:defRPr/>
              </a:pPr>
              <a:t>33</a:t>
            </a:fld>
            <a:endParaRPr lang="zh-CN" altLang="en-US"/>
          </a:p>
        </p:txBody>
      </p:sp>
      <p:sp>
        <p:nvSpPr>
          <p:cNvPr id="64516" name="TextBox 5"/>
          <p:cNvSpPr txBox="1">
            <a:spLocks noChangeArrowheads="1"/>
          </p:cNvSpPr>
          <p:nvPr/>
        </p:nvSpPr>
        <p:spPr bwMode="auto">
          <a:xfrm>
            <a:off x="3348038" y="2205038"/>
            <a:ext cx="3000375" cy="830262"/>
          </a:xfrm>
          <a:prstGeom prst="rect">
            <a:avLst/>
          </a:prstGeom>
          <a:noFill/>
          <a:ln w="9525">
            <a:noFill/>
            <a:miter lim="800000"/>
            <a:headEnd/>
            <a:tailEnd/>
          </a:ln>
        </p:spPr>
        <p:txBody>
          <a:bodyPr>
            <a:spAutoFit/>
          </a:bodyPr>
          <a:lstStyle/>
          <a:p>
            <a:pPr algn="ctr"/>
            <a:r>
              <a:rPr lang="zh-CN" altLang="en-US" sz="4800" b="1" dirty="0"/>
              <a:t>谢 谢！</a:t>
            </a:r>
          </a:p>
        </p:txBody>
      </p:sp>
      <p:sp>
        <p:nvSpPr>
          <p:cNvPr id="6" name="TextBox 6"/>
          <p:cNvSpPr txBox="1">
            <a:spLocks noChangeArrowheads="1"/>
          </p:cNvSpPr>
          <p:nvPr/>
        </p:nvSpPr>
        <p:spPr bwMode="auto">
          <a:xfrm>
            <a:off x="1042988" y="3773358"/>
            <a:ext cx="7416800" cy="1815882"/>
          </a:xfrm>
          <a:prstGeom prst="rect">
            <a:avLst/>
          </a:prstGeom>
          <a:noFill/>
          <a:ln w="9525">
            <a:noFill/>
            <a:miter lim="800000"/>
            <a:headEnd/>
            <a:tailEnd/>
          </a:ln>
        </p:spPr>
        <p:txBody>
          <a:bodyPr>
            <a:spAutoFit/>
          </a:bodyPr>
          <a:lstStyle/>
          <a:p>
            <a:r>
              <a:rPr lang="zh-CN" altLang="en-US" sz="1600" dirty="0"/>
              <a:t>徐高博士是中银国际证券总裁助理兼首席经济学家，北京大学国家发展研究院兼职教授。他目前还是中国首席经济学家论坛理事，中国证券业协会证券分析师、投资顾问与首席经济学家委员会委员。之前，徐高曾历任光证资管首席经济学家、光大证券首席经济学家、瑞银证券高级经济学家、世界银行经济学家、国际货币基金组织兼职经济学家等职。徐高毕业于北京大学国家发展研究院（原中国经济研究中心），获经济学博士学位。徐高出版了</a:t>
            </a:r>
            <a:r>
              <a:rPr lang="en-US" altLang="zh-CN" sz="1600" dirty="0"/>
              <a:t>《</a:t>
            </a:r>
            <a:r>
              <a:rPr lang="zh-CN" altLang="en-US" sz="1600" dirty="0"/>
              <a:t>宏观经济学二十五讲：中国视角</a:t>
            </a:r>
            <a:r>
              <a:rPr lang="en-US" altLang="zh-CN" sz="1600" dirty="0"/>
              <a:t>》</a:t>
            </a:r>
            <a:r>
              <a:rPr lang="zh-CN" altLang="en-US" sz="1600" dirty="0"/>
              <a:t>和</a:t>
            </a:r>
            <a:r>
              <a:rPr lang="en-US" altLang="zh-CN" sz="1600" dirty="0"/>
              <a:t>《</a:t>
            </a:r>
            <a:r>
              <a:rPr lang="zh-CN" altLang="en-US" sz="1600" dirty="0"/>
              <a:t>金融经济学二十五讲</a:t>
            </a:r>
            <a:r>
              <a:rPr lang="en-US" altLang="zh-CN" sz="1600" dirty="0"/>
              <a:t>》</a:t>
            </a:r>
            <a:r>
              <a:rPr lang="zh-CN" altLang="en-US" sz="1600" dirty="0"/>
              <a:t>两本畅销的经济学教科书。</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a:xfrm>
            <a:off x="906910" y="81118"/>
            <a:ext cx="7733090" cy="928800"/>
          </a:xfrm>
        </p:spPr>
        <p:txBody>
          <a:bodyPr/>
          <a:lstStyle/>
          <a:p>
            <a:r>
              <a:rPr lang="zh-CN" altLang="en-US" dirty="0"/>
              <a:t>某种商品的</a:t>
            </a:r>
            <a:r>
              <a:rPr lang="zh-CN" altLang="en-US" b="1" dirty="0"/>
              <a:t>相对</a:t>
            </a:r>
            <a:r>
              <a:rPr lang="zh-CN" altLang="en-US" dirty="0"/>
              <a:t>价格越高，其供给数量越高</a:t>
            </a:r>
            <a:r>
              <a:rPr lang="en-US" altLang="zh-CN" dirty="0"/>
              <a:t/>
            </a:r>
            <a:br>
              <a:rPr lang="en-US" altLang="zh-CN" dirty="0"/>
            </a:br>
            <a:r>
              <a:rPr lang="en-US" altLang="zh-CN" dirty="0"/>
              <a:t>——</a:t>
            </a:r>
            <a:r>
              <a:rPr lang="zh-CN" altLang="en-US" dirty="0"/>
              <a:t>向上倾斜的</a:t>
            </a:r>
            <a:r>
              <a:rPr lang="zh-CN" altLang="en-US" b="1" dirty="0"/>
              <a:t>微观</a:t>
            </a:r>
            <a:r>
              <a:rPr lang="zh-CN" altLang="en-US" dirty="0"/>
              <a:t>供给曲线</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4"/>
          </p:nvPr>
        </p:nvSpPr>
        <p:spPr>
          <a:xfrm>
            <a:off x="7925117" y="6550222"/>
            <a:ext cx="1049321" cy="304800"/>
          </a:xfrm>
        </p:spPr>
        <p:txBody>
          <a:bodyPr/>
          <a:lstStyle/>
          <a:p>
            <a:pPr>
              <a:defRPr/>
            </a:pPr>
            <a:fld id="{F08B0920-9331-44B4-A71B-D61424E00FAD}" type="slidenum">
              <a:rPr lang="zh-CN" altLang="en-US" smtClean="0"/>
              <a:pPr>
                <a:defRPr/>
              </a:pPr>
              <a:t>4</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7E68E50E-A55D-4FC3-8722-5A0301C1DBFF}"/>
              </a:ext>
            </a:extLst>
          </p:cNvPr>
          <p:cNvPicPr>
            <a:picLocks noChangeAspect="1"/>
          </p:cNvPicPr>
          <p:nvPr/>
        </p:nvPicPr>
        <p:blipFill>
          <a:blip r:embed="rId2"/>
          <a:srcRect/>
          <a:stretch>
            <a:fillRect/>
          </a:stretch>
        </p:blipFill>
        <p:spPr bwMode="auto">
          <a:xfrm>
            <a:off x="1595980" y="1311561"/>
            <a:ext cx="5952040" cy="4234878"/>
          </a:xfrm>
          <a:prstGeom prst="rect">
            <a:avLst/>
          </a:prstGeom>
          <a:noFill/>
          <a:ln w="9525">
            <a:noFill/>
            <a:miter lim="800000"/>
            <a:headEnd/>
            <a:tailEnd/>
          </a:ln>
        </p:spPr>
      </p:pic>
    </p:spTree>
    <p:extLst>
      <p:ext uri="{BB962C8B-B14F-4D97-AF65-F5344CB8AC3E}">
        <p14:creationId xmlns:p14="http://schemas.microsoft.com/office/powerpoint/2010/main" val="416739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a:xfrm>
            <a:off x="906910" y="81118"/>
            <a:ext cx="7733090" cy="928800"/>
          </a:xfrm>
        </p:spPr>
        <p:txBody>
          <a:bodyPr/>
          <a:lstStyle/>
          <a:p>
            <a:r>
              <a:rPr lang="zh-CN" altLang="en-US" dirty="0"/>
              <a:t>宏观总供给曲线不能由微观供给曲线加总得到</a:t>
            </a:r>
            <a:r>
              <a:rPr lang="en-US" altLang="zh-CN" dirty="0"/>
              <a:t/>
            </a:r>
            <a:br>
              <a:rPr lang="en-US" altLang="zh-CN" dirty="0"/>
            </a:br>
            <a:r>
              <a:rPr lang="en-US" altLang="zh-CN" dirty="0"/>
              <a:t>——</a:t>
            </a:r>
            <a:r>
              <a:rPr lang="zh-CN" altLang="en-US" dirty="0"/>
              <a:t>古典经济学家相信（宏观）总供给曲线是</a:t>
            </a:r>
            <a:r>
              <a:rPr lang="zh-CN" altLang="en-US" b="1" dirty="0"/>
              <a:t>垂直</a:t>
            </a:r>
            <a:r>
              <a:rPr lang="zh-CN" altLang="en-US" dirty="0"/>
              <a:t>的</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4"/>
          </p:nvPr>
        </p:nvSpPr>
        <p:spPr>
          <a:xfrm>
            <a:off x="7925117" y="6550222"/>
            <a:ext cx="1049321" cy="304800"/>
          </a:xfrm>
        </p:spPr>
        <p:txBody>
          <a:bodyPr/>
          <a:lstStyle/>
          <a:p>
            <a:pPr>
              <a:defRPr/>
            </a:pPr>
            <a:fld id="{F08B0920-9331-44B4-A71B-D61424E00FAD}" type="slidenum">
              <a:rPr lang="zh-CN" altLang="en-US" smtClean="0"/>
              <a:pPr>
                <a:defRPr/>
              </a:pPr>
              <a:t>5</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68D3086C-5CDE-4F13-A695-81141CE46DF3}"/>
              </a:ext>
            </a:extLst>
          </p:cNvPr>
          <p:cNvPicPr>
            <a:picLocks noChangeAspect="1"/>
          </p:cNvPicPr>
          <p:nvPr/>
        </p:nvPicPr>
        <p:blipFill>
          <a:blip r:embed="rId2"/>
          <a:srcRect/>
          <a:stretch>
            <a:fillRect/>
          </a:stretch>
        </p:blipFill>
        <p:spPr bwMode="auto">
          <a:xfrm>
            <a:off x="1595980" y="1434913"/>
            <a:ext cx="5952040" cy="4234878"/>
          </a:xfrm>
          <a:prstGeom prst="rect">
            <a:avLst/>
          </a:prstGeom>
          <a:noFill/>
          <a:ln w="9525">
            <a:noFill/>
            <a:miter lim="800000"/>
            <a:headEnd/>
            <a:tailEnd/>
          </a:ln>
        </p:spPr>
      </p:pic>
    </p:spTree>
    <p:extLst>
      <p:ext uri="{BB962C8B-B14F-4D97-AF65-F5344CB8AC3E}">
        <p14:creationId xmlns:p14="http://schemas.microsoft.com/office/powerpoint/2010/main" val="163403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a:xfrm>
            <a:off x="906910" y="81118"/>
            <a:ext cx="7733090" cy="928800"/>
          </a:xfrm>
        </p:spPr>
        <p:txBody>
          <a:bodyPr/>
          <a:lstStyle/>
          <a:p>
            <a:r>
              <a:rPr lang="zh-CN" altLang="en-US" dirty="0"/>
              <a:t>中国的总供给曲线不是垂直的</a:t>
            </a:r>
            <a:r>
              <a:rPr lang="en-US" altLang="zh-CN" dirty="0"/>
              <a:t/>
            </a:r>
            <a:br>
              <a:rPr lang="en-US" altLang="zh-CN" dirty="0"/>
            </a:br>
            <a:r>
              <a:rPr lang="en-US" altLang="zh-CN" dirty="0"/>
              <a:t>——</a:t>
            </a:r>
            <a:r>
              <a:rPr lang="zh-CN" altLang="en-US" dirty="0"/>
              <a:t>通胀率与真实经济增长之间有明显的正相关关系</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4"/>
          </p:nvPr>
        </p:nvSpPr>
        <p:spPr>
          <a:xfrm>
            <a:off x="7925117" y="6550222"/>
            <a:ext cx="1049321" cy="304800"/>
          </a:xfrm>
        </p:spPr>
        <p:txBody>
          <a:bodyPr/>
          <a:lstStyle/>
          <a:p>
            <a:pPr>
              <a:defRPr/>
            </a:pPr>
            <a:fld id="{F08B0920-9331-44B4-A71B-D61424E00FAD}" type="slidenum">
              <a:rPr lang="zh-CN" altLang="en-US" smtClean="0"/>
              <a:pPr>
                <a:defRPr/>
              </a:pPr>
              <a:t>6</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2" name="图片 1">
            <a:extLst>
              <a:ext uri="{FF2B5EF4-FFF2-40B4-BE49-F238E27FC236}">
                <a16:creationId xmlns:a16="http://schemas.microsoft.com/office/drawing/2014/main" id="{F6A0AF4B-145C-4C66-A991-8EC46199BE97}"/>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47460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B4D88A5-9DE1-4902-AFE9-B5F7B555FE9D}"/>
              </a:ext>
            </a:extLst>
          </p:cNvPr>
          <p:cNvSpPr>
            <a:spLocks noGrp="1"/>
          </p:cNvSpPr>
          <p:nvPr>
            <p:ph type="title"/>
          </p:nvPr>
        </p:nvSpPr>
        <p:spPr>
          <a:xfrm>
            <a:off x="906910" y="81118"/>
            <a:ext cx="7733090" cy="928800"/>
          </a:xfrm>
        </p:spPr>
        <p:txBody>
          <a:bodyPr/>
          <a:lstStyle/>
          <a:p>
            <a:r>
              <a:rPr lang="zh-CN" altLang="en-US" dirty="0"/>
              <a:t>美国的总供给曲线也非垂直</a:t>
            </a:r>
            <a:r>
              <a:rPr lang="en-US" altLang="zh-CN" dirty="0"/>
              <a:t/>
            </a:r>
            <a:br>
              <a:rPr lang="en-US" altLang="zh-CN" dirty="0"/>
            </a:br>
            <a:r>
              <a:rPr lang="en-US" altLang="zh-CN" dirty="0"/>
              <a:t>——</a:t>
            </a:r>
            <a:r>
              <a:rPr lang="zh-CN" altLang="en-US" dirty="0"/>
              <a:t>但经济增长与通胀之间的正相关关系明显弱于中国</a:t>
            </a:r>
          </a:p>
        </p:txBody>
      </p:sp>
      <p:sp>
        <p:nvSpPr>
          <p:cNvPr id="4" name="灯片编号占位符 3">
            <a:extLst>
              <a:ext uri="{FF2B5EF4-FFF2-40B4-BE49-F238E27FC236}">
                <a16:creationId xmlns:a16="http://schemas.microsoft.com/office/drawing/2014/main" id="{0DA36B56-62B1-4449-BD8C-9CA72A5766CC}"/>
              </a:ext>
            </a:extLst>
          </p:cNvPr>
          <p:cNvSpPr>
            <a:spLocks noGrp="1"/>
          </p:cNvSpPr>
          <p:nvPr>
            <p:ph type="sldNum" sz="quarter" idx="4"/>
          </p:nvPr>
        </p:nvSpPr>
        <p:spPr>
          <a:xfrm>
            <a:off x="7925117" y="6550222"/>
            <a:ext cx="1049321" cy="304800"/>
          </a:xfrm>
        </p:spPr>
        <p:txBody>
          <a:bodyPr/>
          <a:lstStyle/>
          <a:p>
            <a:pPr>
              <a:defRPr/>
            </a:pPr>
            <a:fld id="{F08B0920-9331-44B4-A71B-D61424E00FAD}" type="slidenum">
              <a:rPr lang="zh-CN" altLang="en-US" smtClean="0"/>
              <a:pPr>
                <a:defRPr/>
              </a:pPr>
              <a:t>7</a:t>
            </a:fld>
            <a:endParaRPr lang="zh-CN" altLang="en-US"/>
          </a:p>
        </p:txBody>
      </p:sp>
      <p:sp>
        <p:nvSpPr>
          <p:cNvPr id="7" name="椭圆 6">
            <a:extLst>
              <a:ext uri="{FF2B5EF4-FFF2-40B4-BE49-F238E27FC236}">
                <a16:creationId xmlns:a16="http://schemas.microsoft.com/office/drawing/2014/main" id="{4D8E9B1D-18D9-48B5-91EF-1D83B51EEB85}"/>
              </a:ext>
            </a:extLst>
          </p:cNvPr>
          <p:cNvSpPr/>
          <p:nvPr/>
        </p:nvSpPr>
        <p:spPr>
          <a:xfrm>
            <a:off x="6707201" y="3552352"/>
            <a:ext cx="405868" cy="1010023"/>
          </a:xfrm>
          <a:prstGeom prst="ellipse">
            <a:avLst/>
          </a:prstGeom>
          <a:noFill/>
          <a:ln w="63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 Box 4">
            <a:extLst>
              <a:ext uri="{FF2B5EF4-FFF2-40B4-BE49-F238E27FC236}">
                <a16:creationId xmlns:a16="http://schemas.microsoft.com/office/drawing/2014/main" id="{3B462EE1-BD0F-452E-B0EA-4ED6EAACE084}"/>
              </a:ext>
            </a:extLst>
          </p:cNvPr>
          <p:cNvSpPr txBox="1">
            <a:spLocks noChangeArrowheads="1"/>
          </p:cNvSpPr>
          <p:nvPr/>
        </p:nvSpPr>
        <p:spPr bwMode="ltGray">
          <a:xfrm>
            <a:off x="906910" y="6072207"/>
            <a:ext cx="3521075" cy="153888"/>
          </a:xfrm>
          <a:prstGeom prst="rect">
            <a:avLst/>
          </a:prstGeom>
          <a:noFill/>
          <a:ln w="9525">
            <a:noFill/>
            <a:miter lim="800000"/>
            <a:headEnd/>
            <a:tailEnd/>
          </a:ln>
        </p:spPr>
        <p:txBody>
          <a:bodyPr lIns="0" tIns="0" rIns="0" bIns="0">
            <a:spAutoFit/>
          </a:bodyPr>
          <a:lstStyle/>
          <a:p>
            <a:pPr defTabSz="1006424" eaLnBrk="0" hangingPunct="0">
              <a:spcBef>
                <a:spcPct val="50000"/>
              </a:spcBef>
            </a:pPr>
            <a:r>
              <a:rPr lang="zh-CN" altLang="en-US" sz="1000" dirty="0">
                <a:latin typeface="Frutiger 45 Light"/>
              </a:rPr>
              <a:t>数据</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2" name="图片 1">
            <a:extLst>
              <a:ext uri="{FF2B5EF4-FFF2-40B4-BE49-F238E27FC236}">
                <a16:creationId xmlns:a16="http://schemas.microsoft.com/office/drawing/2014/main" id="{6FE8B058-27BE-4D2E-BFB3-AE9D57E1F0EA}"/>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46874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288DD5E-3573-4F07-8AA3-F029A2E0C3BF}"/>
              </a:ext>
            </a:extLst>
          </p:cNvPr>
          <p:cNvSpPr>
            <a:spLocks noGrp="1"/>
          </p:cNvSpPr>
          <p:nvPr>
            <p:ph type="title"/>
          </p:nvPr>
        </p:nvSpPr>
        <p:spPr/>
        <p:txBody>
          <a:bodyPr/>
          <a:lstStyle/>
          <a:p>
            <a:r>
              <a:rPr lang="zh-CN" altLang="en-US" dirty="0"/>
              <a:t>总供给曲线斜率与价格粘性</a:t>
            </a:r>
          </a:p>
        </p:txBody>
      </p:sp>
      <p:sp>
        <p:nvSpPr>
          <p:cNvPr id="5" name="内容占位符 4">
            <a:extLst>
              <a:ext uri="{FF2B5EF4-FFF2-40B4-BE49-F238E27FC236}">
                <a16:creationId xmlns:a16="http://schemas.microsoft.com/office/drawing/2014/main" id="{1B01D3F7-B1D1-4EBA-B3B1-0E46BC624EF5}"/>
              </a:ext>
            </a:extLst>
          </p:cNvPr>
          <p:cNvSpPr>
            <a:spLocks noGrp="1"/>
          </p:cNvSpPr>
          <p:nvPr>
            <p:ph idx="1"/>
          </p:nvPr>
        </p:nvSpPr>
        <p:spPr>
          <a:xfrm>
            <a:off x="928662" y="1484784"/>
            <a:ext cx="7786687" cy="4587389"/>
          </a:xfrm>
        </p:spPr>
        <p:txBody>
          <a:bodyPr/>
          <a:lstStyle/>
          <a:p>
            <a:r>
              <a:rPr lang="zh-CN" altLang="en-US" b="1" dirty="0"/>
              <a:t>总供给曲线垂直与否，意味着货币冲击对真实经济是否有影响</a:t>
            </a:r>
            <a:endParaRPr lang="en-US" altLang="zh-CN" b="1" dirty="0"/>
          </a:p>
          <a:p>
            <a:r>
              <a:rPr lang="zh-CN" altLang="en-US" b="1" dirty="0"/>
              <a:t>垂直的总供给曲线</a:t>
            </a:r>
            <a:r>
              <a:rPr lang="zh-CN" altLang="en-US" dirty="0"/>
              <a:t>：价格如果是灵活变化的，货币数量的变化被价格变化完全吸收，因而对真实经济没有影响</a:t>
            </a:r>
            <a:endParaRPr lang="en-US" altLang="zh-CN" dirty="0"/>
          </a:p>
          <a:p>
            <a:pPr lvl="1"/>
            <a:r>
              <a:rPr lang="zh-CN" altLang="en-US" dirty="0"/>
              <a:t>古典两分法（</a:t>
            </a:r>
            <a:r>
              <a:rPr lang="en-US" altLang="zh-CN" dirty="0"/>
              <a:t>Classical Dichotomy</a:t>
            </a:r>
            <a:r>
              <a:rPr lang="zh-CN" altLang="en-US" dirty="0"/>
              <a:t>）：货币对真实经济完全无影响</a:t>
            </a:r>
            <a:endParaRPr lang="en-US" altLang="zh-CN" dirty="0"/>
          </a:p>
          <a:p>
            <a:pPr lvl="2"/>
            <a:r>
              <a:rPr lang="zh-CN" altLang="en-US" dirty="0"/>
              <a:t>“货币只是蒙在真实经济上的一层面纱”</a:t>
            </a:r>
            <a:endParaRPr lang="en-US" altLang="zh-CN" dirty="0"/>
          </a:p>
          <a:p>
            <a:pPr lvl="2"/>
            <a:r>
              <a:rPr lang="zh-CN" altLang="en-US" dirty="0"/>
              <a:t>货币中性（</a:t>
            </a:r>
            <a:r>
              <a:rPr lang="en-US" altLang="zh-CN" dirty="0"/>
              <a:t>neutrality of money</a:t>
            </a:r>
            <a:r>
              <a:rPr lang="zh-CN" altLang="en-US" dirty="0"/>
              <a:t>），货币超中性（</a:t>
            </a:r>
            <a:r>
              <a:rPr lang="en-US" altLang="zh-CN" dirty="0"/>
              <a:t>super-neutrality of money</a:t>
            </a:r>
            <a:r>
              <a:rPr lang="zh-CN" altLang="en-US" dirty="0"/>
              <a:t>）</a:t>
            </a:r>
            <a:endParaRPr lang="en-US" altLang="zh-CN" dirty="0"/>
          </a:p>
          <a:p>
            <a:pPr lvl="1"/>
            <a:r>
              <a:rPr lang="zh-CN" altLang="en-US" dirty="0"/>
              <a:t>不受干扰的话，经济会自然地运行在“自然产出水平”（</a:t>
            </a:r>
            <a:r>
              <a:rPr lang="en-US" altLang="zh-CN" dirty="0"/>
              <a:t>natural level of output</a:t>
            </a:r>
            <a:r>
              <a:rPr lang="zh-CN" altLang="en-US" dirty="0"/>
              <a:t>）</a:t>
            </a:r>
            <a:r>
              <a:rPr lang="en-US" altLang="zh-CN" dirty="0"/>
              <a:t>——</a:t>
            </a:r>
            <a:r>
              <a:rPr lang="zh-CN" altLang="en-US" dirty="0"/>
              <a:t>又叫做“潜在产出水平”（</a:t>
            </a:r>
            <a:r>
              <a:rPr lang="en-US" altLang="zh-CN" dirty="0"/>
              <a:t>potential output</a:t>
            </a:r>
            <a:r>
              <a:rPr lang="zh-CN" altLang="en-US" dirty="0"/>
              <a:t>）</a:t>
            </a:r>
            <a:endParaRPr lang="en-US" altLang="zh-CN" dirty="0"/>
          </a:p>
          <a:p>
            <a:r>
              <a:rPr lang="zh-CN" altLang="en-US" b="1" dirty="0"/>
              <a:t>倾斜的总供给曲线</a:t>
            </a:r>
            <a:r>
              <a:rPr lang="zh-CN" altLang="en-US" dirty="0"/>
              <a:t>：如果存在名义刚性（</a:t>
            </a:r>
            <a:r>
              <a:rPr lang="en-US" altLang="zh-CN" dirty="0"/>
              <a:t>nominal rigidity</a:t>
            </a:r>
            <a:r>
              <a:rPr lang="zh-CN" altLang="en-US" dirty="0"/>
              <a:t>），价格不能灵活变化来完全吸收货币的冲击，货币将对真实经济产生影响</a:t>
            </a:r>
            <a:endParaRPr lang="en-US" altLang="zh-CN" dirty="0"/>
          </a:p>
          <a:p>
            <a:pPr lvl="1"/>
            <a:r>
              <a:rPr lang="zh-CN" altLang="en-US" dirty="0"/>
              <a:t>粘性价格（</a:t>
            </a:r>
            <a:r>
              <a:rPr lang="en-US" altLang="zh-CN" dirty="0"/>
              <a:t>sticky price</a:t>
            </a:r>
            <a:r>
              <a:rPr lang="zh-CN" altLang="en-US" dirty="0"/>
              <a:t>）：调价周期，菜单成本（</a:t>
            </a:r>
            <a:r>
              <a:rPr lang="en-US" altLang="zh-CN" dirty="0"/>
              <a:t>menu cost</a:t>
            </a:r>
            <a:r>
              <a:rPr lang="zh-CN" altLang="en-US" dirty="0"/>
              <a:t>）</a:t>
            </a:r>
            <a:endParaRPr lang="en-US" altLang="zh-CN" dirty="0"/>
          </a:p>
          <a:p>
            <a:pPr lvl="1"/>
            <a:r>
              <a:rPr lang="zh-CN" altLang="en-US" dirty="0"/>
              <a:t>粘性工资（</a:t>
            </a:r>
            <a:r>
              <a:rPr lang="en-US" altLang="zh-CN" dirty="0"/>
              <a:t>sticky wage</a:t>
            </a:r>
            <a:r>
              <a:rPr lang="zh-CN" altLang="en-US" dirty="0"/>
              <a:t>）：凯恩斯的想法</a:t>
            </a:r>
            <a:endParaRPr lang="en-US" altLang="zh-CN" dirty="0"/>
          </a:p>
          <a:p>
            <a:endParaRPr lang="zh-CN" altLang="en-US" dirty="0"/>
          </a:p>
        </p:txBody>
      </p:sp>
      <p:sp>
        <p:nvSpPr>
          <p:cNvPr id="3" name="灯片编号占位符 2">
            <a:extLst>
              <a:ext uri="{FF2B5EF4-FFF2-40B4-BE49-F238E27FC236}">
                <a16:creationId xmlns:a16="http://schemas.microsoft.com/office/drawing/2014/main" id="{B32A5561-8046-4EFC-A5DA-B947BBED3EB6}"/>
              </a:ext>
            </a:extLst>
          </p:cNvPr>
          <p:cNvSpPr>
            <a:spLocks noGrp="1"/>
          </p:cNvSpPr>
          <p:nvPr>
            <p:ph type="sldNum" sz="quarter" idx="12"/>
          </p:nvPr>
        </p:nvSpPr>
        <p:spPr/>
        <p:txBody>
          <a:bodyPr/>
          <a:lstStyle/>
          <a:p>
            <a:fld id="{FC84A786-5DDA-426A-B75A-9F16080E01B1}" type="slidenum">
              <a:rPr lang="zh-CN" altLang="en-US" smtClean="0"/>
              <a:pPr/>
              <a:t>8</a:t>
            </a:fld>
            <a:endParaRPr lang="zh-CN" altLang="en-US"/>
          </a:p>
        </p:txBody>
      </p:sp>
    </p:spTree>
    <p:extLst>
      <p:ext uri="{BB962C8B-B14F-4D97-AF65-F5344CB8AC3E}">
        <p14:creationId xmlns:p14="http://schemas.microsoft.com/office/powerpoint/2010/main" val="116745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75C50-5AB0-40F3-A57E-A6B62423B6E4}"/>
              </a:ext>
            </a:extLst>
          </p:cNvPr>
          <p:cNvSpPr>
            <a:spLocks noGrp="1"/>
          </p:cNvSpPr>
          <p:nvPr>
            <p:ph type="title"/>
          </p:nvPr>
        </p:nvSpPr>
        <p:spPr/>
        <p:txBody>
          <a:bodyPr/>
          <a:lstStyle/>
          <a:p>
            <a:r>
              <a:rPr lang="zh-CN" altLang="en-US" dirty="0"/>
              <a:t>只有</a:t>
            </a:r>
            <a:r>
              <a:rPr lang="zh-CN" altLang="en-US" b="1" dirty="0"/>
              <a:t>超预期</a:t>
            </a:r>
            <a:r>
              <a:rPr lang="zh-CN" altLang="en-US" dirty="0"/>
              <a:t>的货币冲击才对真实经济有影响</a:t>
            </a:r>
            <a:r>
              <a:rPr lang="en-US" altLang="zh-CN" dirty="0"/>
              <a:t/>
            </a:r>
            <a:br>
              <a:rPr lang="en-US" altLang="zh-CN" dirty="0"/>
            </a:br>
            <a:r>
              <a:rPr lang="zh-CN" altLang="en-US" dirty="0"/>
              <a:t>（被预期到的货币冲击对真实经济无影响）</a:t>
            </a:r>
          </a:p>
        </p:txBody>
      </p:sp>
      <p:sp>
        <p:nvSpPr>
          <p:cNvPr id="3" name="内容占位符 2">
            <a:extLst>
              <a:ext uri="{FF2B5EF4-FFF2-40B4-BE49-F238E27FC236}">
                <a16:creationId xmlns:a16="http://schemas.microsoft.com/office/drawing/2014/main" id="{3A54D0E9-9831-4CAC-AC3C-908412508EB0}"/>
              </a:ext>
            </a:extLst>
          </p:cNvPr>
          <p:cNvSpPr>
            <a:spLocks noGrp="1"/>
          </p:cNvSpPr>
          <p:nvPr>
            <p:ph idx="1"/>
          </p:nvPr>
        </p:nvSpPr>
        <p:spPr/>
        <p:txBody>
          <a:bodyPr/>
          <a:lstStyle/>
          <a:p>
            <a:endParaRPr lang="en-US" altLang="zh-CN" dirty="0"/>
          </a:p>
          <a:p>
            <a:r>
              <a:rPr lang="zh-CN" altLang="en-US" dirty="0"/>
              <a:t>货币对真实经济的影响取决于通胀预期</a:t>
            </a:r>
            <a:endParaRPr lang="en-US" altLang="zh-CN" dirty="0"/>
          </a:p>
          <a:p>
            <a:pPr lvl="1"/>
            <a:r>
              <a:rPr lang="zh-CN" altLang="en-US" dirty="0"/>
              <a:t>存在价格粘性时，厂商基于对未来价格的预期（通胀预期）设定当前的价格</a:t>
            </a:r>
            <a:r>
              <a:rPr lang="en-US" altLang="zh-CN" dirty="0"/>
              <a:t>——</a:t>
            </a:r>
            <a:r>
              <a:rPr lang="zh-CN" altLang="en-US" dirty="0"/>
              <a:t>因为当前设定的价格会在未来保持一段时间</a:t>
            </a:r>
            <a:endParaRPr lang="en-US" altLang="zh-CN" dirty="0"/>
          </a:p>
          <a:p>
            <a:pPr lvl="1"/>
            <a:r>
              <a:rPr lang="zh-CN" altLang="en-US" dirty="0"/>
              <a:t>被预期到的货币冲击会被价格完全吸收，因而不会影响真实经济</a:t>
            </a:r>
            <a:endParaRPr lang="en-US" altLang="zh-CN" dirty="0"/>
          </a:p>
          <a:p>
            <a:pPr lvl="1"/>
            <a:r>
              <a:rPr lang="zh-CN" altLang="en-US" dirty="0"/>
              <a:t>通胀预期受当前的</a:t>
            </a:r>
            <a:r>
              <a:rPr lang="zh-CN" altLang="en-US" b="1" dirty="0"/>
              <a:t>通胀状况</a:t>
            </a:r>
            <a:r>
              <a:rPr lang="zh-CN" altLang="en-US" dirty="0"/>
              <a:t>和</a:t>
            </a:r>
            <a:r>
              <a:rPr lang="zh-CN" altLang="en-US" b="1" dirty="0"/>
              <a:t>货币政策预期</a:t>
            </a:r>
            <a:r>
              <a:rPr lang="zh-CN" altLang="en-US" dirty="0"/>
              <a:t>影响</a:t>
            </a:r>
            <a:endParaRPr lang="en-US" altLang="zh-CN" dirty="0"/>
          </a:p>
          <a:p>
            <a:pPr lvl="1"/>
            <a:endParaRPr lang="en-US" altLang="zh-CN" dirty="0"/>
          </a:p>
          <a:p>
            <a:r>
              <a:rPr lang="zh-CN" altLang="en-US" dirty="0"/>
              <a:t>货币政策对真实经济的影响只存在于“短期”（短期并不长）</a:t>
            </a:r>
            <a:endParaRPr lang="en-US" altLang="zh-CN" dirty="0"/>
          </a:p>
          <a:p>
            <a:pPr lvl="1"/>
            <a:r>
              <a:rPr lang="zh-CN" altLang="en-US" dirty="0"/>
              <a:t>只有超预期的货币冲击会影响真实经济</a:t>
            </a:r>
            <a:endParaRPr lang="en-US" altLang="zh-CN" dirty="0"/>
          </a:p>
          <a:p>
            <a:pPr lvl="1"/>
            <a:r>
              <a:rPr lang="zh-CN" altLang="en-US" dirty="0"/>
              <a:t>通胀预期会根据货币政策的操作而调整</a:t>
            </a:r>
            <a:r>
              <a:rPr lang="en-US" altLang="zh-CN" dirty="0"/>
              <a:t>——</a:t>
            </a:r>
            <a:r>
              <a:rPr lang="zh-CN" altLang="en-US" dirty="0"/>
              <a:t>更多的货币发行会推升通胀预期</a:t>
            </a:r>
            <a:endParaRPr lang="en-US" altLang="zh-CN" dirty="0"/>
          </a:p>
          <a:p>
            <a:pPr lvl="1"/>
            <a:r>
              <a:rPr lang="zh-CN" altLang="en-US" dirty="0"/>
              <a:t>“短期”也就是几个季度</a:t>
            </a:r>
            <a:r>
              <a:rPr lang="en-US" altLang="zh-CN" dirty="0"/>
              <a:t>——</a:t>
            </a:r>
            <a:r>
              <a:rPr lang="zh-CN" altLang="en-US" dirty="0"/>
              <a:t>一个货币冲击发生之后，几个季度内预期和价格都会调整到位，从而吸收掉货币的冲击</a:t>
            </a:r>
            <a:endParaRPr lang="en-US" altLang="zh-CN" dirty="0"/>
          </a:p>
          <a:p>
            <a:pPr lvl="1"/>
            <a:r>
              <a:rPr lang="zh-CN" altLang="en-US" dirty="0"/>
              <a:t>货币政策如果想持续刺激真实经济增长，货币增长需要持续超过预期</a:t>
            </a:r>
            <a:r>
              <a:rPr lang="en-US" altLang="zh-CN" dirty="0"/>
              <a:t>——</a:t>
            </a:r>
            <a:r>
              <a:rPr lang="zh-CN" altLang="en-US" dirty="0"/>
              <a:t>必然会带来货币发行和通胀的加速上升直至失控</a:t>
            </a:r>
            <a:endParaRPr lang="en-US" altLang="zh-CN" dirty="0"/>
          </a:p>
          <a:p>
            <a:endParaRPr lang="en-US" altLang="zh-CN" dirty="0"/>
          </a:p>
        </p:txBody>
      </p:sp>
      <p:sp>
        <p:nvSpPr>
          <p:cNvPr id="4" name="灯片编号占位符 3">
            <a:extLst>
              <a:ext uri="{FF2B5EF4-FFF2-40B4-BE49-F238E27FC236}">
                <a16:creationId xmlns:a16="http://schemas.microsoft.com/office/drawing/2014/main" id="{A26976C1-4534-4387-85B7-66AE473818A1}"/>
              </a:ext>
            </a:extLst>
          </p:cNvPr>
          <p:cNvSpPr>
            <a:spLocks noGrp="1"/>
          </p:cNvSpPr>
          <p:nvPr>
            <p:ph type="sldNum" sz="quarter" idx="12"/>
          </p:nvPr>
        </p:nvSpPr>
        <p:spPr/>
        <p:txBody>
          <a:bodyPr/>
          <a:lstStyle/>
          <a:p>
            <a:pPr>
              <a:defRPr/>
            </a:pPr>
            <a:fld id="{DF4C29A2-310B-4614-9E82-82EDFD340A49}" type="slidenum">
              <a:rPr lang="zh-CN" altLang="en-US" smtClean="0"/>
              <a:pPr>
                <a:defRPr/>
              </a:pPr>
              <a:t>9</a:t>
            </a:fld>
            <a:endParaRPr lang="zh-CN" altLang="en-US"/>
          </a:p>
        </p:txBody>
      </p:sp>
    </p:spTree>
    <p:extLst>
      <p:ext uri="{BB962C8B-B14F-4D97-AF65-F5344CB8AC3E}">
        <p14:creationId xmlns:p14="http://schemas.microsoft.com/office/powerpoint/2010/main" val="1310160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2455</TotalTime>
  <Words>1938</Words>
  <Application>Microsoft Office PowerPoint</Application>
  <PresentationFormat>全屏显示(4:3)</PresentationFormat>
  <Paragraphs>172</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Frutiger 45 Light</vt:lpstr>
      <vt:lpstr>黑体</vt:lpstr>
      <vt:lpstr>楷体</vt:lpstr>
      <vt:lpstr>楷体_GB2312</vt:lpstr>
      <vt:lpstr>宋体</vt:lpstr>
      <vt:lpstr>Arial</vt:lpstr>
      <vt:lpstr>Calibri</vt:lpstr>
      <vt:lpstr>Times New Roman</vt:lpstr>
      <vt:lpstr>Wingdings</vt:lpstr>
      <vt:lpstr>Office 主题</vt:lpstr>
      <vt:lpstr>第十一讲  货币政策与宏观经济 《宏观经济学二十五讲：中国视角》第14讲，第20讲</vt:lpstr>
      <vt:lpstr>中国的货币增长与通胀之间有明显的正相关性 ——这应该不难理解</vt:lpstr>
      <vt:lpstr>中国的货币增长与GDP真实增速之间也有明显正相关性 ——这背后的道理并不显然</vt:lpstr>
      <vt:lpstr>某种商品的相对价格越高，其供给数量越高 ——向上倾斜的微观供给曲线</vt:lpstr>
      <vt:lpstr>宏观总供给曲线不能由微观供给曲线加总得到 ——古典经济学家相信（宏观）总供给曲线是垂直的</vt:lpstr>
      <vt:lpstr>中国的总供给曲线不是垂直的 ——通胀率与真实经济增长之间有明显的正相关关系</vt:lpstr>
      <vt:lpstr>美国的总供给曲线也非垂直 ——但经济增长与通胀之间的正相关关系明显弱于中国</vt:lpstr>
      <vt:lpstr>总供给曲线斜率与价格粘性</vt:lpstr>
      <vt:lpstr>只有超预期的货币冲击才对真实经济有影响 （被预期到的货币冲击对真实经济无影响）</vt:lpstr>
      <vt:lpstr>通胀预期上升让菲利普斯曲线消失</vt:lpstr>
      <vt:lpstr>GDP增速与其长期趋势之间的差叫做“产出缺口”</vt:lpstr>
      <vt:lpstr>产出缺口与失业率之间明显负相关</vt:lpstr>
      <vt:lpstr>奥肯法则：失业率与产出缺口之间负相关</vt:lpstr>
      <vt:lpstr>美国GDP产出缺口与通胀之间有比较微弱的正相关关系</vt:lpstr>
      <vt:lpstr>美国产出缺口与通胀之间的正相关关系（倾斜的总供给曲线）在1950和1960年代比较明显</vt:lpstr>
      <vt:lpstr>1950到1960年代，美国存在清晰的菲利普斯曲线； 菲利普斯曲线在1970年代消失</vt:lpstr>
      <vt:lpstr>通胀预期变化带来菲利普斯曲线本身的平移，使得经济在失业率(u)-通胀(π)平面上画出顺时针螺旋的轨迹</vt:lpstr>
      <vt:lpstr>在1970年代，美国经济在失业率-通胀平面上画出了清晰的顺时针螺旋</vt:lpstr>
      <vt:lpstr>重温货币政策的“马拉多纳理论” ——货币政策是调控预期的艺术</vt:lpstr>
      <vt:lpstr>遗留的关键问题：潜在产出水平是什么？</vt:lpstr>
      <vt:lpstr>货币政策的“动态不一致”（dynamic inconsistency）</vt:lpstr>
      <vt:lpstr>认识汇率</vt:lpstr>
      <vt:lpstr>美元兑人民币汇率及人民币名义有效汇率</vt:lpstr>
      <vt:lpstr>汇率与通胀</vt:lpstr>
      <vt:lpstr>利率平价关系与蒙代尔不可能三角</vt:lpstr>
      <vt:lpstr>蒙代尔不可能三角</vt:lpstr>
      <vt:lpstr>外汇冲销</vt:lpstr>
      <vt:lpstr>次贷危机之前，人民币曾面临强劲升值压力；此时人民银行发行了大量外汇占款</vt:lpstr>
      <vt:lpstr>人民银行外汇占款的增加推升了人民银行的总资产规模</vt:lpstr>
      <vt:lpstr>央票发行和提高存款准备金率是人民银行对冲外汇占款的两个主要手段</vt:lpstr>
      <vt:lpstr> 2015年8月11日之后，人民币对美元曾大幅贬值</vt:lpstr>
      <vt:lpstr> 中间价调节方式的改变是“811汇改”后人民币汇率失稳的主要原因</vt:lpstr>
      <vt:lpstr>授课教师简介</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胡 裕民</cp:lastModifiedBy>
  <cp:revision>1823</cp:revision>
  <dcterms:created xsi:type="dcterms:W3CDTF">2011-05-10T08:48:38Z</dcterms:created>
  <dcterms:modified xsi:type="dcterms:W3CDTF">2019-11-30T06:56:16Z</dcterms:modified>
</cp:coreProperties>
</file>