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82" r:id="rId2"/>
    <p:sldId id="946" r:id="rId3"/>
    <p:sldId id="879" r:id="rId4"/>
    <p:sldId id="880" r:id="rId5"/>
    <p:sldId id="884" r:id="rId6"/>
    <p:sldId id="1053" r:id="rId7"/>
    <p:sldId id="1054" r:id="rId8"/>
    <p:sldId id="1055" r:id="rId9"/>
    <p:sldId id="933" r:id="rId10"/>
    <p:sldId id="934" r:id="rId11"/>
    <p:sldId id="1056" r:id="rId12"/>
    <p:sldId id="1057" r:id="rId13"/>
    <p:sldId id="1058" r:id="rId14"/>
    <p:sldId id="1072" r:id="rId15"/>
    <p:sldId id="1059" r:id="rId16"/>
    <p:sldId id="1060" r:id="rId17"/>
    <p:sldId id="1061" r:id="rId18"/>
    <p:sldId id="1062" r:id="rId19"/>
    <p:sldId id="1073" r:id="rId20"/>
    <p:sldId id="858" r:id="rId21"/>
    <p:sldId id="885" r:id="rId22"/>
    <p:sldId id="868" r:id="rId23"/>
    <p:sldId id="874" r:id="rId24"/>
    <p:sldId id="1037" r:id="rId25"/>
    <p:sldId id="1038" r:id="rId26"/>
    <p:sldId id="875" r:id="rId27"/>
    <p:sldId id="877" r:id="rId28"/>
    <p:sldId id="937" r:id="rId29"/>
    <p:sldId id="938" r:id="rId30"/>
    <p:sldId id="991" r:id="rId31"/>
    <p:sldId id="1074" r:id="rId32"/>
    <p:sldId id="906" r:id="rId33"/>
    <p:sldId id="1039" r:id="rId34"/>
    <p:sldId id="907" r:id="rId35"/>
    <p:sldId id="908" r:id="rId36"/>
    <p:sldId id="1064" r:id="rId37"/>
    <p:sldId id="910" r:id="rId38"/>
    <p:sldId id="911" r:id="rId39"/>
    <p:sldId id="926" r:id="rId40"/>
    <p:sldId id="927" r:id="rId41"/>
    <p:sldId id="928" r:id="rId42"/>
    <p:sldId id="929" r:id="rId43"/>
    <p:sldId id="930" r:id="rId44"/>
    <p:sldId id="921" r:id="rId45"/>
    <p:sldId id="923" r:id="rId46"/>
    <p:sldId id="1066" r:id="rId47"/>
    <p:sldId id="1067" r:id="rId48"/>
    <p:sldId id="1068" r:id="rId49"/>
    <p:sldId id="1070" r:id="rId50"/>
    <p:sldId id="1071" r:id="rId51"/>
    <p:sldId id="1069" r:id="rId52"/>
    <p:sldId id="1036" r:id="rId53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33"/>
    <a:srgbClr val="A7001D"/>
    <a:srgbClr val="E9ADAB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709118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709118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373B86F-9111-40AB-8DC0-A6EC326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0"/>
            <a:ext cx="7758112" cy="9286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第十二讲  理解中国的金融市场</a:t>
            </a:r>
            <a:br>
              <a:rPr lang="en-US" altLang="zh-CN" sz="40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16</a:t>
            </a:r>
            <a:r>
              <a:rPr lang="zh-CN" altLang="en-US" sz="1800" dirty="0"/>
              <a:t>讲，第</a:t>
            </a:r>
            <a:r>
              <a:rPr lang="en-US" altLang="zh-CN" sz="1800" dirty="0"/>
              <a:t>22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12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>
                <a:latin typeface="Arial" pitchFamily="34" charset="0"/>
              </a:rPr>
              <a:t>7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FA18E-9705-4DA6-8D08-BEB42B15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从地方政府融资到预算软约束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80972-DAE5-4DD3-A538-5A10853B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556792"/>
            <a:ext cx="7786687" cy="4515381"/>
          </a:xfrm>
        </p:spPr>
        <p:txBody>
          <a:bodyPr/>
          <a:lstStyle/>
          <a:p>
            <a:r>
              <a:rPr lang="zh-CN" altLang="en-US" dirty="0"/>
              <a:t>地方政府财权事权不平衡的格局不会改变</a:t>
            </a:r>
            <a:endParaRPr lang="en-US" altLang="zh-CN" dirty="0"/>
          </a:p>
          <a:p>
            <a:pPr lvl="1"/>
            <a:r>
              <a:rPr lang="zh-CN" altLang="en-US" dirty="0"/>
              <a:t>中国需要进行地区间的大规模财政转移支付来实行区域间平衡发展</a:t>
            </a:r>
            <a:r>
              <a:rPr lang="en-US" altLang="zh-CN" dirty="0"/>
              <a:t>——</a:t>
            </a:r>
            <a:r>
              <a:rPr lang="zh-CN" altLang="en-US" dirty="0"/>
              <a:t>别忘记欧元区的教训</a:t>
            </a:r>
            <a:endParaRPr lang="en-US" altLang="zh-CN" dirty="0"/>
          </a:p>
          <a:p>
            <a:pPr lvl="1"/>
            <a:r>
              <a:rPr lang="zh-CN" altLang="en-US" dirty="0"/>
              <a:t>通过财政来防止“政令不出中南海”</a:t>
            </a:r>
            <a:endParaRPr lang="en-US" altLang="zh-CN" dirty="0"/>
          </a:p>
          <a:p>
            <a:pPr lvl="1"/>
            <a:r>
              <a:rPr lang="zh-CN" altLang="en-US" dirty="0"/>
              <a:t>中国是一个“单一制”的国家，所有地方政府都是中央政府的派出机构</a:t>
            </a:r>
            <a:endParaRPr lang="en-US" altLang="zh-CN" dirty="0"/>
          </a:p>
          <a:p>
            <a:r>
              <a:rPr lang="zh-CN" altLang="en-US" dirty="0"/>
              <a:t>地方政府融资平台与“预算软约束”（</a:t>
            </a:r>
            <a:r>
              <a:rPr lang="en-US" altLang="zh-CN" dirty="0"/>
              <a:t>soft budget constraint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在公共财政口径下，地方政府缺乏足够财力来做基础设施投资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《</a:t>
            </a:r>
            <a:r>
              <a:rPr lang="zh-CN" altLang="en-US" dirty="0"/>
              <a:t>预算法</a:t>
            </a:r>
            <a:r>
              <a:rPr lang="en-US" altLang="zh-CN" dirty="0"/>
              <a:t>》</a:t>
            </a:r>
            <a:r>
              <a:rPr lang="zh-CN" altLang="en-US" dirty="0"/>
              <a:t>修订之前，地方政府不能发债融资</a:t>
            </a:r>
            <a:endParaRPr lang="en-US" altLang="zh-CN" dirty="0"/>
          </a:p>
          <a:p>
            <a:pPr lvl="1"/>
            <a:r>
              <a:rPr lang="zh-CN" altLang="en-US" dirty="0"/>
              <a:t>地方政府设立融资平台，以公司的名义来为基础设施投资项目融资</a:t>
            </a:r>
            <a:endParaRPr lang="en-US" altLang="zh-CN" dirty="0"/>
          </a:p>
          <a:p>
            <a:pPr lvl="1"/>
            <a:r>
              <a:rPr lang="zh-CN" altLang="en-US" dirty="0"/>
              <a:t>为了让投资回报率偏低的融资平台能获得融资，地方政府给融资平台提供了“隐性担保”</a:t>
            </a:r>
            <a:endParaRPr lang="en-US" altLang="zh-CN" dirty="0"/>
          </a:p>
          <a:p>
            <a:pPr lvl="1"/>
            <a:r>
              <a:rPr lang="zh-CN" altLang="en-US" dirty="0"/>
              <a:t>隐性担保带来了“预算软约束” ，扭曲了中国的金融体系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0F4F5-E9CE-4A37-98F9-823BE6D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0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城投公司的投资回报率明显低于产业公司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D949BB-A0AA-4CA2-B39D-574C38B4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但城投公司的发债规模却在</a:t>
            </a:r>
            <a:r>
              <a:rPr lang="en-US" altLang="zh-CN" dirty="0"/>
              <a:t>2012</a:t>
            </a:r>
            <a:r>
              <a:rPr lang="zh-CN" altLang="en-US" dirty="0"/>
              <a:t>年之后明显超越产业公司</a:t>
            </a:r>
            <a:r>
              <a:rPr lang="en-US" altLang="zh-CN" dirty="0"/>
              <a:t>——</a:t>
            </a:r>
            <a:r>
              <a:rPr lang="zh-CN" altLang="en-US" dirty="0"/>
              <a:t>预算软约束扭曲了金融体系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A4F13A-108A-4184-9CE2-223A43F0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1F43-BD2F-4A93-8FA5-DE05F50D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透过预算软约束看中国金融市场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6C572-BDB8-48E7-8962-2702CA02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预算软约束不消除，利率市场化难以成功</a:t>
            </a:r>
            <a:endParaRPr lang="en-US" altLang="zh-CN" dirty="0"/>
          </a:p>
          <a:p>
            <a:pPr lvl="1"/>
            <a:r>
              <a:rPr lang="zh-CN" altLang="en-US" dirty="0"/>
              <a:t>拥有预算软约束的非市场化融资主体会挤出市场化的融资主体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预算软约束助长了“融资贵”</a:t>
            </a:r>
            <a:endParaRPr lang="en-US" altLang="zh-CN" dirty="0"/>
          </a:p>
          <a:p>
            <a:pPr lvl="1"/>
            <a:r>
              <a:rPr lang="zh-CN" altLang="en-US" dirty="0"/>
              <a:t>预算软约束让融资主体对利率不敏感，让它们的融资需求推高了全社会融资成本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“打破刚兑”并未真正消除预算软约束，反而给民营企业带来更大困难</a:t>
            </a:r>
            <a:endParaRPr lang="en-US" altLang="zh-CN" dirty="0"/>
          </a:p>
          <a:p>
            <a:pPr lvl="1"/>
            <a:r>
              <a:rPr lang="zh-CN" altLang="en-US" dirty="0"/>
              <a:t>预算软约束的消除要从源头着手，找到预算软约束形成的原因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869E0-2EFE-487B-B11B-0117A0A1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6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3108" y="1857364"/>
            <a:ext cx="5429288" cy="3587862"/>
          </a:xfrm>
        </p:spPr>
        <p:txBody>
          <a:bodyPr/>
          <a:lstStyle/>
          <a:p>
            <a:r>
              <a:rPr lang="zh-CN" altLang="en-US" sz="1800" dirty="0"/>
              <a:t>基建融资与预算软约束</a:t>
            </a:r>
            <a:endParaRPr lang="en-US" altLang="zh-CN" sz="1800" dirty="0"/>
          </a:p>
          <a:p>
            <a:r>
              <a:rPr lang="zh-CN" altLang="en-US" sz="1800" dirty="0"/>
              <a:t>供给约束下的房地产市场</a:t>
            </a:r>
            <a:endParaRPr lang="en-US" altLang="zh-CN" sz="1800" dirty="0"/>
          </a:p>
          <a:p>
            <a:r>
              <a:rPr lang="zh-CN" altLang="en-US" sz="1800" dirty="0"/>
              <a:t>对中国债务问题的误解与正解</a:t>
            </a:r>
            <a:endParaRPr lang="en-US" altLang="zh-CN" sz="1800" dirty="0"/>
          </a:p>
          <a:p>
            <a:r>
              <a:rPr lang="zh-CN" altLang="en-US" sz="1800" dirty="0"/>
              <a:t>后危机时代中国金融乱象的线索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250610"/>
            <a:ext cx="6500858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5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我国城镇人均居住面积并未达到峰值，还有上升空间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FEC994-4776-4C38-A172-4CA4B9C3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6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</a:t>
            </a:r>
            <a:r>
              <a:rPr lang="en-US" altLang="zh-CN" dirty="0"/>
              <a:t>21</a:t>
            </a:r>
            <a:r>
              <a:rPr lang="zh-CN" altLang="en-US" dirty="0"/>
              <a:t>世纪后，我国房屋建设没有跑过</a:t>
            </a:r>
            <a:r>
              <a:rPr lang="en-US" altLang="zh-CN" dirty="0"/>
              <a:t>GDP</a:t>
            </a:r>
            <a:r>
              <a:rPr lang="zh-CN" altLang="en-US" dirty="0"/>
              <a:t>，更落后于汽车产量的增长，是我国供给的一块短板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74EA7-0270-4B1D-95F6-44C90C13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2004</a:t>
            </a:r>
            <a:r>
              <a:rPr lang="zh-CN" altLang="en-US" dirty="0"/>
              <a:t>年“</a:t>
            </a:r>
            <a:r>
              <a:rPr lang="en-US" altLang="zh-CN" dirty="0"/>
              <a:t>831</a:t>
            </a:r>
            <a:r>
              <a:rPr lang="zh-CN" altLang="en-US" dirty="0"/>
              <a:t>大限”后，卖地收入成地方政府在公共财政之外的重要财源</a:t>
            </a:r>
            <a:r>
              <a:rPr lang="en-US" altLang="zh-CN" dirty="0"/>
              <a:t>——</a:t>
            </a:r>
            <a:r>
              <a:rPr lang="zh-CN" altLang="en-US" dirty="0"/>
              <a:t>土地供应的垄断推高了地价房价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3C4A95-B7F5-4A0A-AFEC-15A3B36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房价的长期上涨压力在货币宽松的时候会爆发出来，形成货币推升房价泡沫的错觉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F0377B-2CCE-431B-972B-D58077E4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3108" y="1857364"/>
            <a:ext cx="5429288" cy="3587862"/>
          </a:xfrm>
        </p:spPr>
        <p:txBody>
          <a:bodyPr/>
          <a:lstStyle/>
          <a:p>
            <a:r>
              <a:rPr lang="zh-CN" altLang="en-US" sz="1800" dirty="0"/>
              <a:t>基建融资与预算软约束</a:t>
            </a:r>
            <a:endParaRPr lang="en-US" altLang="zh-CN" sz="1800" dirty="0"/>
          </a:p>
          <a:p>
            <a:r>
              <a:rPr lang="zh-CN" altLang="en-US" sz="1800" dirty="0"/>
              <a:t>供给约束下的房地产市场</a:t>
            </a:r>
            <a:endParaRPr lang="en-US" altLang="zh-CN" sz="1800" dirty="0"/>
          </a:p>
          <a:p>
            <a:r>
              <a:rPr lang="zh-CN" altLang="en-US" sz="1800" dirty="0"/>
              <a:t>对中国债务问题的误解与正解</a:t>
            </a:r>
            <a:endParaRPr lang="en-US" altLang="zh-CN" sz="1800" dirty="0"/>
          </a:p>
          <a:p>
            <a:r>
              <a:rPr lang="zh-CN" altLang="en-US" sz="1800" dirty="0"/>
              <a:t>后危机时代中国金融乱象的线索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764940"/>
            <a:ext cx="6500858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3108" y="1857364"/>
            <a:ext cx="5429288" cy="3587862"/>
          </a:xfrm>
        </p:spPr>
        <p:txBody>
          <a:bodyPr/>
          <a:lstStyle/>
          <a:p>
            <a:r>
              <a:rPr lang="zh-CN" altLang="en-US" sz="1800" dirty="0"/>
              <a:t>基建融资与预算软约束</a:t>
            </a:r>
            <a:endParaRPr lang="en-US" altLang="zh-CN" sz="1800" dirty="0"/>
          </a:p>
          <a:p>
            <a:r>
              <a:rPr lang="zh-CN" altLang="en-US" sz="1800" dirty="0"/>
              <a:t>供给约束下的房地产市场</a:t>
            </a:r>
            <a:endParaRPr lang="en-US" altLang="zh-CN" sz="1800" dirty="0"/>
          </a:p>
          <a:p>
            <a:r>
              <a:rPr lang="zh-CN" altLang="en-US" sz="1800" dirty="0"/>
              <a:t>对中国债务问题的误解与正解</a:t>
            </a:r>
            <a:endParaRPr lang="en-US" altLang="zh-CN" sz="1800" dirty="0"/>
          </a:p>
          <a:p>
            <a:r>
              <a:rPr lang="zh-CN" altLang="en-US" sz="1800" dirty="0"/>
              <a:t>后危机时代中国金融乱象的线索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1721128"/>
            <a:ext cx="6500858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0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中国的储蓄率明显高于世界其他经济体的平均水平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 pitchFamily="34" charset="0"/>
              </a:rPr>
              <a:t>数据</a:t>
            </a:r>
            <a:r>
              <a:rPr lang="zh-CN" altLang="en-GB" sz="1000" dirty="0">
                <a:latin typeface="Frutiger 45 Light" pitchFamily="34" charset="0"/>
              </a:rPr>
              <a:t>来源：</a:t>
            </a:r>
            <a:r>
              <a:rPr lang="en-GB" altLang="zh-CN" sz="1000" dirty="0">
                <a:latin typeface="Frutiger 45 Light" pitchFamily="34" charset="0"/>
              </a:rPr>
              <a:t>WEO</a:t>
            </a:r>
            <a:endParaRPr lang="zh-CN" altLang="en-GB" sz="1000" dirty="0">
              <a:latin typeface="Frutiger 45 Light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5B3A4E-60B8-465C-9E5D-CD355EB1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中国的金融融资体系为债权型融资所主导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7DFBBD-604D-4DAD-A3E3-61A36347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799"/>
            <a:ext cx="6122367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6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次贷危机的爆发阻碍了中国国内储蓄向美国的流动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数据来源：</a:t>
            </a:r>
            <a:r>
              <a:rPr lang="en-US" altLang="zh-CN" sz="1000" dirty="0">
                <a:latin typeface="Frutiger 45 Light"/>
              </a:rPr>
              <a:t>IMF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956C12-5AEC-44CA-BB76-0C5ED477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2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次贷危机后，中国储蓄中的更大部分需要在国内消化，因而带来了国内债务规模的更快上升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BIS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CD46CB-7A10-4AB9-B867-7B44DE18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FD9E8E4C-1537-4B29-87E4-9C69B3F28FE5}"/>
              </a:ext>
            </a:extLst>
          </p:cNvPr>
          <p:cNvSpPr/>
          <p:nvPr/>
        </p:nvSpPr>
        <p:spPr>
          <a:xfrm>
            <a:off x="7164111" y="1844824"/>
            <a:ext cx="657777" cy="126923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3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中国大陆的总债务变化与经常账户负相关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BIS</a:t>
            </a:r>
            <a:r>
              <a:rPr lang="zh-CN" altLang="en-US" sz="1000" dirty="0">
                <a:latin typeface="Frutiger 45 Light"/>
              </a:rPr>
              <a:t>，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A5ACA2-A024-4340-BC54-369310D4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DBFB65-7A15-4993-9AAC-8A517767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中国大陆非金融部门</a:t>
            </a:r>
            <a:r>
              <a:rPr lang="zh-CN" altLang="en-US" dirty="0"/>
              <a:t>债务占</a:t>
            </a:r>
            <a:r>
              <a:rPr lang="en-US" altLang="zh-CN" dirty="0"/>
              <a:t>GDP</a:t>
            </a:r>
            <a:r>
              <a:rPr lang="zh-CN" altLang="en-US" dirty="0"/>
              <a:t>比重与美国接近，远低于日本的水平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BIS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7124148" y="2636912"/>
            <a:ext cx="657777" cy="126923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2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中国大陆</a:t>
            </a:r>
            <a:r>
              <a:rPr lang="zh-CN" altLang="en-US" dirty="0"/>
              <a:t>非金融部门总债务居于世界中游，但非金融企业部门债务略高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BIS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C07B72-85B3-4485-A085-DCCDF30B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6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CA3126-AD15-4B6A-927D-5A1E175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中国仍然拥有规模庞大的</a:t>
            </a:r>
            <a:r>
              <a:rPr lang="zh-CN" altLang="en-US" dirty="0"/>
              <a:t>对外</a:t>
            </a:r>
            <a:r>
              <a:rPr lang="zh-CN" altLang="zh-CN" dirty="0"/>
              <a:t>净资产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7200115" y="4221088"/>
            <a:ext cx="585769" cy="945915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5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2E43-2C31-4D2A-B19C-0422F172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对中国债务问题的常见误解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5E98F-3D54-4516-BCAC-3019027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面对较高的债务与</a:t>
            </a:r>
            <a:r>
              <a:rPr lang="en-US" altLang="zh-CN" dirty="0"/>
              <a:t>GDP</a:t>
            </a:r>
            <a:r>
              <a:rPr lang="zh-CN" altLang="en-US" dirty="0"/>
              <a:t>比例，传统认知中的四条出路</a:t>
            </a:r>
            <a:endParaRPr lang="en-US" altLang="zh-CN" dirty="0"/>
          </a:p>
          <a:p>
            <a:pPr lvl="1"/>
            <a:r>
              <a:rPr lang="zh-CN" altLang="en-US" dirty="0"/>
              <a:t>节衣缩食还债</a:t>
            </a:r>
            <a:r>
              <a:rPr lang="en-US" altLang="zh-CN" dirty="0"/>
              <a:t>——</a:t>
            </a:r>
            <a:r>
              <a:rPr lang="zh-CN" altLang="en-US" dirty="0"/>
              <a:t>去杠杆政策</a:t>
            </a:r>
            <a:endParaRPr lang="en-US" altLang="zh-CN" dirty="0"/>
          </a:p>
          <a:p>
            <a:pPr lvl="1"/>
            <a:r>
              <a:rPr lang="zh-CN" altLang="en-US" dirty="0"/>
              <a:t>通过实体经济增长来稀释债务</a:t>
            </a:r>
            <a:endParaRPr lang="en-US" altLang="zh-CN" dirty="0"/>
          </a:p>
          <a:p>
            <a:pPr lvl="1"/>
            <a:r>
              <a:rPr lang="zh-CN" altLang="en-US" dirty="0"/>
              <a:t>通过通胀来稀释债务</a:t>
            </a:r>
            <a:endParaRPr lang="en-US" altLang="zh-CN" dirty="0"/>
          </a:p>
          <a:p>
            <a:pPr lvl="1"/>
            <a:r>
              <a:rPr lang="zh-CN" altLang="en-US" dirty="0"/>
              <a:t>债务违约</a:t>
            </a:r>
            <a:r>
              <a:rPr lang="en-US" altLang="zh-CN" dirty="0"/>
              <a:t>——</a:t>
            </a:r>
            <a:r>
              <a:rPr lang="zh-CN" altLang="en-US" dirty="0"/>
              <a:t>债务危机</a:t>
            </a:r>
          </a:p>
          <a:p>
            <a:endParaRPr lang="en-US" altLang="zh-CN" dirty="0"/>
          </a:p>
          <a:p>
            <a:r>
              <a:rPr lang="zh-CN" altLang="en-US" dirty="0"/>
              <a:t>误解之一：中国存在爆发债务危机的很大可能</a:t>
            </a:r>
            <a:endParaRPr lang="en-US" altLang="zh-CN" dirty="0"/>
          </a:p>
          <a:p>
            <a:pPr lvl="1"/>
            <a:r>
              <a:rPr lang="zh-CN" altLang="en-US" dirty="0"/>
              <a:t>中国整体债务已经太多（尤其是非金融企业部门）</a:t>
            </a:r>
            <a:endParaRPr lang="en-US" altLang="zh-CN" dirty="0"/>
          </a:p>
          <a:p>
            <a:pPr lvl="1"/>
            <a:r>
              <a:rPr lang="zh-CN" altLang="en-US" dirty="0"/>
              <a:t>债务流向低投资回报率部门（是庞氏骗局）</a:t>
            </a:r>
          </a:p>
          <a:p>
            <a:r>
              <a:rPr lang="zh-CN" altLang="en-US" dirty="0"/>
              <a:t>误解之二：中国经济需要去杠杆（压缩债务）来避免债务危机的爆发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9F4C3-F555-47B6-8116-3089219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9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DDD9-66A1-4166-84E2-98BE4C88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对中国债务问题的</a:t>
            </a:r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4D2F4-195C-46F1-8B56-AA0CA8B0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传统债务风险框架对中国不适用</a:t>
            </a:r>
            <a:endParaRPr lang="en-US" altLang="zh-CN" dirty="0"/>
          </a:p>
          <a:p>
            <a:pPr lvl="1"/>
            <a:r>
              <a:rPr lang="zh-CN" altLang="en-US" dirty="0"/>
              <a:t>传统认知在评估债务风险时</a:t>
            </a:r>
            <a:r>
              <a:rPr lang="zh-CN" altLang="zh-CN" dirty="0"/>
              <a:t>只看债务方行为</a:t>
            </a:r>
            <a:r>
              <a:rPr lang="zh-CN" altLang="en-US" dirty="0"/>
              <a:t>，实际上</a:t>
            </a:r>
            <a:r>
              <a:rPr lang="zh-CN" altLang="zh-CN" dirty="0"/>
              <a:t>对债权方行为有隐含假设——债权方在乎回报率</a:t>
            </a:r>
          </a:p>
          <a:p>
            <a:pPr lvl="1"/>
            <a:r>
              <a:rPr lang="zh-CN" altLang="zh-CN" dirty="0"/>
              <a:t>中国的债务是国内过剩储蓄造成的</a:t>
            </a:r>
            <a:r>
              <a:rPr lang="en-US" altLang="zh-CN" dirty="0"/>
              <a:t>——</a:t>
            </a:r>
            <a:r>
              <a:rPr lang="zh-CN" altLang="en-US" dirty="0"/>
              <a:t>存在不在乎储蓄回报率的刚性储蓄者</a:t>
            </a:r>
            <a:endParaRPr lang="zh-CN" altLang="zh-CN" dirty="0"/>
          </a:p>
          <a:p>
            <a:r>
              <a:rPr lang="zh-CN" altLang="en-US" dirty="0"/>
              <a:t>中国的债务累积不是</a:t>
            </a:r>
            <a:r>
              <a:rPr lang="zh-CN" altLang="zh-CN" dirty="0"/>
              <a:t>庞氏骗局</a:t>
            </a:r>
            <a:r>
              <a:rPr lang="zh-CN" altLang="en-US" dirty="0"/>
              <a:t>，是合理而可持续的，不会产生债务危机</a:t>
            </a:r>
            <a:endParaRPr lang="en-US" altLang="zh-CN" dirty="0"/>
          </a:p>
          <a:p>
            <a:pPr lvl="1"/>
            <a:r>
              <a:rPr lang="zh-CN" altLang="en-US" dirty="0"/>
              <a:t>地方政府融资平台的模式有其合理性和可持续性</a:t>
            </a:r>
            <a:r>
              <a:rPr lang="en-US" altLang="zh-CN" dirty="0"/>
              <a:t>——</a:t>
            </a:r>
            <a:r>
              <a:rPr lang="zh-CN" altLang="en-US" dirty="0"/>
              <a:t>把基建投资的社会效益考虑进来，基建投资回报率并不低</a:t>
            </a:r>
            <a:endParaRPr lang="zh-CN" altLang="zh-CN" dirty="0"/>
          </a:p>
          <a:p>
            <a:pPr lvl="1"/>
            <a:r>
              <a:rPr lang="zh-CN" altLang="en-US" dirty="0"/>
              <a:t>储蓄者不在乎储蓄回报率，债务流向回报</a:t>
            </a:r>
            <a:r>
              <a:rPr lang="zh-CN" altLang="zh-CN" dirty="0"/>
              <a:t>投资</a:t>
            </a:r>
            <a:r>
              <a:rPr lang="zh-CN" altLang="en-US" dirty="0"/>
              <a:t>项目就是合理的</a:t>
            </a:r>
            <a:endParaRPr lang="en-US" altLang="zh-CN" dirty="0"/>
          </a:p>
          <a:p>
            <a:r>
              <a:rPr lang="zh-CN" altLang="en-US" dirty="0"/>
              <a:t>金融体系的扭曲很大程度上是实体经济结构失衡在金融层面的表象</a:t>
            </a:r>
            <a:endParaRPr lang="en-US" altLang="zh-CN" dirty="0"/>
          </a:p>
          <a:p>
            <a:pPr lvl="1"/>
            <a:r>
              <a:rPr lang="zh-CN" altLang="en-US" dirty="0"/>
              <a:t>高货币存量是高</a:t>
            </a:r>
            <a:r>
              <a:rPr lang="zh-CN" altLang="zh-CN" dirty="0"/>
              <a:t>储蓄的货币</a:t>
            </a:r>
            <a:r>
              <a:rPr lang="zh-CN" altLang="en-US" dirty="0"/>
              <a:t>表现</a:t>
            </a:r>
            <a:r>
              <a:rPr lang="zh-CN" altLang="zh-CN" dirty="0"/>
              <a:t>形式</a:t>
            </a:r>
            <a:endParaRPr lang="en-US" altLang="zh-CN" dirty="0"/>
          </a:p>
          <a:p>
            <a:pPr lvl="1"/>
            <a:r>
              <a:rPr lang="zh-CN" altLang="en-US" dirty="0"/>
              <a:t>金融体系的融资投向反映了实体经济的结构失衡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6B880-0A9A-49C0-BEED-94AFB266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中国投资主要由制造业投资、基建投资与房地产投资构成</a:t>
            </a:r>
            <a:r>
              <a:rPr lang="en-US" altLang="zh-CN" dirty="0"/>
              <a:t>——</a:t>
            </a:r>
            <a:r>
              <a:rPr lang="zh-CN" altLang="en-US" dirty="0"/>
              <a:t>基建与地产投资可被视为“消费型投资”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2A6C8E-92D1-4578-AAC9-AA7BC8B0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45577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重温凯恩斯的“挖坑理论”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844824"/>
            <a:ext cx="5286412" cy="42273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“财政部可以用旧瓶装满钞票，然后把这些旧瓶，选择适宜深度，埋于废弃不用的煤矿中，再用垃圾把煤矿塞满，然后把产钞区域开采权租与私人，让私人企业把这些钞票再挖出来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能够这样办，失业问题就没有了；而且影响所及，社会之实际所得与资本财富，大概要比现在大许多。当然，大兴土木要比这合理些。但如果有政治上或实际上的困难，使政府不能从事于此，则以上所提对策，也聊胜于无。”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—— </a:t>
            </a:r>
            <a:r>
              <a:rPr lang="zh-CN" altLang="en-US" dirty="0"/>
              <a:t>约翰 </a:t>
            </a:r>
            <a:r>
              <a:rPr lang="en-US" altLang="zh-CN" dirty="0"/>
              <a:t>· </a:t>
            </a:r>
            <a:r>
              <a:rPr lang="zh-CN" altLang="en-US" dirty="0"/>
              <a:t>梅纳德 </a:t>
            </a:r>
            <a:r>
              <a:rPr lang="en-US" altLang="zh-CN" dirty="0"/>
              <a:t>· </a:t>
            </a:r>
            <a:r>
              <a:rPr lang="zh-CN" altLang="en-US" dirty="0"/>
              <a:t>凯恩斯，</a:t>
            </a:r>
            <a:r>
              <a:rPr lang="en-US" altLang="zh-CN" dirty="0"/>
              <a:t>《</a:t>
            </a:r>
            <a:r>
              <a:rPr lang="zh-CN" altLang="en-US" dirty="0"/>
              <a:t>通论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10(VI)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1936</a:t>
            </a:r>
            <a:r>
              <a:rPr lang="zh-CN" altLang="en-US" dirty="0"/>
              <a:t>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7170" name="AutoShape 2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AutoShape 4" descr="http://img2.imgtn.bdimg.com/it/u=701522432,4155829456&amp;fm=23&amp;gp=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4" name="Picture 6" descr="http://pic.baike.soso.com/p/20131119/20131119093807-15671141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800000"/>
            <a:ext cx="1977600" cy="25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3108" y="1857364"/>
            <a:ext cx="5429288" cy="3587862"/>
          </a:xfrm>
        </p:spPr>
        <p:txBody>
          <a:bodyPr/>
          <a:lstStyle/>
          <a:p>
            <a:r>
              <a:rPr lang="zh-CN" altLang="en-US" sz="1800" dirty="0"/>
              <a:t>基建融资与预算软约束</a:t>
            </a:r>
            <a:endParaRPr lang="en-US" altLang="zh-CN" sz="1800" dirty="0"/>
          </a:p>
          <a:p>
            <a:r>
              <a:rPr lang="zh-CN" altLang="en-US" sz="1800" dirty="0"/>
              <a:t>供给约束下的房地产市场</a:t>
            </a:r>
            <a:endParaRPr lang="en-US" altLang="zh-CN" sz="1800" dirty="0"/>
          </a:p>
          <a:p>
            <a:r>
              <a:rPr lang="zh-CN" altLang="en-US" sz="1800" dirty="0"/>
              <a:t>对中国债务问题的误解与正解</a:t>
            </a:r>
            <a:endParaRPr lang="en-US" altLang="zh-CN" sz="1800" dirty="0"/>
          </a:p>
          <a:p>
            <a:r>
              <a:rPr lang="zh-CN" altLang="en-US" sz="1800" dirty="0"/>
              <a:t>后危机时代中国金融乱象的线索</a:t>
            </a:r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3279270"/>
            <a:ext cx="6500858" cy="571504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1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2009</a:t>
            </a:r>
            <a:r>
              <a:rPr lang="zh-CN" altLang="en-US" dirty="0"/>
              <a:t>年在“四万亿”刺激的带动下，年度新增信贷倍增至接近</a:t>
            </a:r>
            <a:r>
              <a:rPr lang="en-US" altLang="zh-CN" dirty="0"/>
              <a:t>9.6</a:t>
            </a:r>
            <a:r>
              <a:rPr lang="zh-CN" altLang="en-US" dirty="0"/>
              <a:t>万亿元的高位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F8DC33-4FCC-48C2-A516-F5B7A0D7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E9D406C-BBC6-4B11-B0F4-1851E24807BB}"/>
              </a:ext>
            </a:extLst>
          </p:cNvPr>
          <p:cNvSpPr/>
          <p:nvPr/>
        </p:nvSpPr>
        <p:spPr>
          <a:xfrm>
            <a:off x="4267818" y="2294585"/>
            <a:ext cx="608363" cy="3133328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“四万亿”刺激很快带来了房价的飙涨，并推升了通胀，从而引发信贷的紧缩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521DD-A78A-4DC3-BD79-8EDF5E69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ECB33C5-B528-4C3D-B732-E65457847FD2}"/>
              </a:ext>
            </a:extLst>
          </p:cNvPr>
          <p:cNvSpPr/>
          <p:nvPr/>
        </p:nvSpPr>
        <p:spPr>
          <a:xfrm>
            <a:off x="3643306" y="1785924"/>
            <a:ext cx="928694" cy="2939219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57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958649-DF36-4FFF-B5AD-9A7EAE68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随着信贷的紧缩，</a:t>
            </a:r>
            <a:r>
              <a:rPr lang="en-US" altLang="zh-CN" dirty="0"/>
              <a:t>2010</a:t>
            </a:r>
            <a:r>
              <a:rPr lang="zh-CN" altLang="en-US" dirty="0"/>
              <a:t>到</a:t>
            </a:r>
            <a:r>
              <a:rPr lang="en-US" altLang="zh-CN" dirty="0"/>
              <a:t>2011</a:t>
            </a:r>
            <a:r>
              <a:rPr lang="zh-CN" altLang="en-US" dirty="0"/>
              <a:t>年上半年，未贴现票据占社融比重攀升至高位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19872" y="1916832"/>
            <a:ext cx="928694" cy="1857388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6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从而引发</a:t>
            </a:r>
            <a:r>
              <a:rPr lang="en-US" altLang="zh-CN" dirty="0"/>
              <a:t>2011</a:t>
            </a:r>
            <a:r>
              <a:rPr lang="zh-CN" altLang="en-US" dirty="0"/>
              <a:t>年下半年对农信社“倒票”的清查，令票据利率飙升至历史高位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43438" y="1785926"/>
            <a:ext cx="1000132" cy="257176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2CD70-3291-48CC-B7C0-485C1FDF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6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490EA1-F797-4F98-82F9-C9666E56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商业银行利用存贷款外的其他资产业务（影子银行业务）向实体经济投放资金，令社融在</a:t>
            </a:r>
            <a:r>
              <a:rPr lang="en-US" altLang="zh-CN" dirty="0"/>
              <a:t>2012-2013</a:t>
            </a:r>
            <a:r>
              <a:rPr lang="zh-CN" altLang="en-US" dirty="0"/>
              <a:t>年过快增长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79342" y="2924944"/>
            <a:ext cx="1152698" cy="2304256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7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B6CD67-FE45-4B3B-B28E-32DF69D5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“非标”（影子银行）融资在</a:t>
            </a:r>
            <a:r>
              <a:rPr lang="en-US" altLang="zh-CN" dirty="0"/>
              <a:t>2012-2013</a:t>
            </a:r>
            <a:r>
              <a:rPr lang="zh-CN" altLang="en-US" dirty="0"/>
              <a:t>年快速增长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040" y="2780928"/>
            <a:ext cx="576064" cy="1944216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29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381B0D-F1D7-4E33-AE94-EA690351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为遏制社融的过快增长，央行不得已在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月发动“钱荒”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44008" y="2276872"/>
            <a:ext cx="507476" cy="1646494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79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84279-7CEF-4537-B27A-0906A787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2014</a:t>
            </a:r>
            <a:r>
              <a:rPr lang="zh-CN" altLang="en-US" dirty="0"/>
              <a:t>年下半年的国务院“</a:t>
            </a:r>
            <a:r>
              <a:rPr lang="en-US" altLang="zh-CN" dirty="0"/>
              <a:t>43</a:t>
            </a:r>
            <a:r>
              <a:rPr lang="zh-CN" altLang="en-US" dirty="0"/>
              <a:t>号文”令城投公司融资大幅萎缩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40152" y="2708920"/>
            <a:ext cx="504056" cy="2008815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“四万亿”之后</a:t>
            </a:r>
            <a:r>
              <a:rPr lang="zh-CN" altLang="en-US" dirty="0"/>
              <a:t>，</a:t>
            </a:r>
            <a:r>
              <a:rPr lang="zh-CN" altLang="zh-CN" dirty="0"/>
              <a:t>制造业投资增速持续放缓，基建和地产投资成为稳增长主要引擎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EDBC1A-3ADC-4766-80DC-50D208B2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1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房价的高涨也让政府再</a:t>
            </a:r>
            <a:r>
              <a:rPr lang="en-US" altLang="zh-CN" dirty="0"/>
              <a:t>2013</a:t>
            </a:r>
            <a:r>
              <a:rPr lang="zh-CN" altLang="en-US" dirty="0"/>
              <a:t>年启动了又一轮地产调控，令地产投资到位资金显著恶化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250030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5CC0D-5F8C-41C9-BB1E-59190709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3AB3D0-A2A6-471A-A4CB-2765469D3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实体经济融资需求因而明显萎缩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64088" y="2996952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9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245C09-A6A0-4222-BEBC-A0AE65CB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导致金融市场出现“流动性堰塞湖”，形成金融资产价格泡沫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2080" y="2924944"/>
            <a:ext cx="928694" cy="214314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50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导致</a:t>
            </a:r>
            <a:r>
              <a:rPr lang="en-US" altLang="zh-CN" dirty="0"/>
              <a:t>A</a:t>
            </a:r>
            <a:r>
              <a:rPr lang="zh-CN" altLang="en-US" dirty="0"/>
              <a:t>股的大牛市和随后的“股灾”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250030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7388CD-2AC2-4D2E-8D9B-D0ADAE35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4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股市中大量存在的杠杆资金（融资）加大了股市的波动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442F0A-15B6-4A8D-A473-64DE0CE94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54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34F9CB-B5A5-4367-9123-5E655AF3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股灾之后债市杠杆大幅攀升，广义基金债券头寸爆发性增长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5724128" y="2996952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65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央行不得已在</a:t>
            </a:r>
            <a:r>
              <a:rPr lang="en-US" altLang="zh-CN" dirty="0"/>
              <a:t>2016</a:t>
            </a:r>
            <a:r>
              <a:rPr lang="zh-CN" altLang="en-US" dirty="0"/>
              <a:t>年结束了“利率走廊”的尝试，推行了债市去杠杆的政策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071007" y="2786066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5A36AB-63EC-4D5D-99ED-5DCAA158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7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F4377A-7641-4DAE-B7F8-0C4E711C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从而让债券市场在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季度进入熊市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393066" y="3352226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3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2017</a:t>
            </a:r>
            <a:r>
              <a:rPr lang="zh-CN" altLang="en-US" dirty="0"/>
              <a:t>年开始推行金融强监管政策，严重打击了社融增长，令民营企业经营陷入严重困难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071007" y="2786066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E80B6B-E143-4848-85A5-654AE140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地方政府正规融资虽然扩张，但难以对冲地方政府非正规融资的收缩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071007" y="2786066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E94650-FAC0-42DA-8D29-EE38FA87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8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基建投资的融资主体是地方政府融资平台（城投公司）</a:t>
            </a:r>
            <a:r>
              <a:rPr lang="en-US" altLang="zh-CN" dirty="0"/>
              <a:t>——</a:t>
            </a:r>
            <a:r>
              <a:rPr lang="zh-CN" altLang="en-US" dirty="0"/>
              <a:t>它们的投资回报率还覆盖不了它们的融资成本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F2F61EF-1DF6-46F9-A846-16A766BED0E7}"/>
              </a:ext>
            </a:extLst>
          </p:cNvPr>
          <p:cNvSpPr/>
          <p:nvPr/>
        </p:nvSpPr>
        <p:spPr>
          <a:xfrm>
            <a:off x="5786431" y="259181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0D3806-A1A8-4915-A0AF-AF6E095E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0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A184F0-CAED-4A65-A61F-73819AD1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基建投资从之前的增长稳定器，变成了</a:t>
            </a:r>
            <a:r>
              <a:rPr lang="en-US" altLang="zh-CN" dirty="0"/>
              <a:t>2018</a:t>
            </a:r>
            <a:r>
              <a:rPr lang="zh-CN" altLang="en-US" dirty="0"/>
              <a:t>年经济增长下行压力的主要来源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804248" y="3811510"/>
            <a:ext cx="517217" cy="1512167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44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月的</a:t>
            </a:r>
            <a:r>
              <a:rPr lang="en-US" altLang="zh-CN" dirty="0"/>
              <a:t>LPR</a:t>
            </a:r>
            <a:r>
              <a:rPr lang="zh-CN" altLang="en-US" dirty="0"/>
              <a:t>改革是人民银行打通货币政策传导路径的又一次尝试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ltGray">
          <a:xfrm>
            <a:off x="906910" y="6072207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43BD30-B2A9-4000-8758-4EC964A24343}"/>
              </a:ext>
            </a:extLst>
          </p:cNvPr>
          <p:cNvSpPr/>
          <p:nvPr/>
        </p:nvSpPr>
        <p:spPr>
          <a:xfrm>
            <a:off x="6071007" y="2786066"/>
            <a:ext cx="644118" cy="172305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EC5258-9EC6-445E-B3C0-6854FF86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1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773358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徐高博士是中银国际证券总裁助理兼首席经济学家，北京大学国家发展研究院兼职教授。他目前还是中国证券业协会证券分析师、投资顾问与首席经济学家委员会委员，中国首席经济学家论坛理事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年的分税制改革把相当部分的财政收入（财权）上收到了中央政府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D22BD-17F3-4670-95F5-4CF729EC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8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年分税制改革并未将地方政府的财政支出（事权）相应地转到中央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91C187-CB45-4077-9FD8-97116420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1994</a:t>
            </a:r>
            <a:r>
              <a:rPr lang="zh-CN" altLang="en-US" dirty="0"/>
              <a:t>年分税制改革后，地方政府的财权与事权变得不平衡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272B8-50D0-4504-99F6-481376F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地方政府财权事权不平衡，中央政府才有空间做地区间的财政转移支付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</a:t>
            </a:r>
            <a:r>
              <a:rPr lang="zh-CN" altLang="en-US" sz="1000" dirty="0">
                <a:latin typeface="Frutiger 45 Light"/>
              </a:rPr>
              <a:t>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84168" y="2500305"/>
            <a:ext cx="928694" cy="21431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837C0B-3567-4F47-A95A-5D734B6D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0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1847</Words>
  <Application>Microsoft Office PowerPoint</Application>
  <PresentationFormat>全屏显示(4:3)</PresentationFormat>
  <Paragraphs>208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Frutiger 45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第十二讲  理解中国的金融市场 《宏观经济学二十五讲：中国视角》第16讲，第22讲</vt:lpstr>
      <vt:lpstr>议程</vt:lpstr>
      <vt:lpstr>中国投资主要由制造业投资、基建投资与房地产投资构成——基建与地产投资可被视为“消费型投资”</vt:lpstr>
      <vt:lpstr>“四万亿”之后，制造业投资增速持续放缓，基建和地产投资成为稳增长主要引擎</vt:lpstr>
      <vt:lpstr>基建投资的融资主体是地方政府融资平台（城投公司）——它们的投资回报率还覆盖不了它们的融资成本</vt:lpstr>
      <vt:lpstr>1994年的分税制改革把相当部分的财政收入（财权）上收到了中央政府</vt:lpstr>
      <vt:lpstr>1994年分税制改革并未将地方政府的财政支出（事权）相应地转到中央</vt:lpstr>
      <vt:lpstr>1994年分税制改革后，地方政府的财权与事权变得不平衡</vt:lpstr>
      <vt:lpstr>地方政府财权事权不平衡，中央政府才有空间做地区间的财政转移支付</vt:lpstr>
      <vt:lpstr>从地方政府融资到预算软约束</vt:lpstr>
      <vt:lpstr>城投公司的投资回报率明显低于产业公司</vt:lpstr>
      <vt:lpstr>但城投公司的发债规模却在2012年之后明显超越产业公司——预算软约束扭曲了金融体系</vt:lpstr>
      <vt:lpstr>透过预算软约束看中国金融市场</vt:lpstr>
      <vt:lpstr>议程</vt:lpstr>
      <vt:lpstr>我国城镇人均居住面积并未达到峰值，还有上升空间</vt:lpstr>
      <vt:lpstr>进入21世纪后，我国房屋建设没有跑过GDP，更落后于汽车产量的增长，是我国供给的一块短板</vt:lpstr>
      <vt:lpstr>2004年“831大限”后，卖地收入成地方政府在公共财政之外的重要财源——土地供应的垄断推高了地价房价</vt:lpstr>
      <vt:lpstr>房价的长期上涨压力在货币宽松的时候会爆发出来，形成货币推升房价泡沫的错觉</vt:lpstr>
      <vt:lpstr>议程</vt:lpstr>
      <vt:lpstr>中国的储蓄率明显高于世界其他经济体的平均水平</vt:lpstr>
      <vt:lpstr>中国的金融融资体系为债权型融资所主导</vt:lpstr>
      <vt:lpstr>次贷危机的爆发阻碍了中国国内储蓄向美国的流动</vt:lpstr>
      <vt:lpstr>次贷危机后，中国储蓄中的更大部分需要在国内消化，因而带来了国内债务规模的更快上升</vt:lpstr>
      <vt:lpstr>中国大陆的总债务变化与经常账户负相关</vt:lpstr>
      <vt:lpstr>中国大陆非金融部门债务占GDP比重与美国接近，远低于日本的水平</vt:lpstr>
      <vt:lpstr>中国大陆非金融部门总债务居于世界中游，但非金融企业部门债务略高</vt:lpstr>
      <vt:lpstr>中国仍然拥有规模庞大的对外净资产</vt:lpstr>
      <vt:lpstr>对中国债务问题的常见误解</vt:lpstr>
      <vt:lpstr>对中国债务问题的正解</vt:lpstr>
      <vt:lpstr>重温凯恩斯的“挖坑理论”</vt:lpstr>
      <vt:lpstr>议程</vt:lpstr>
      <vt:lpstr>2009年在“四万亿”刺激的带动下，年度新增信贷倍增至接近9.6万亿元的高位</vt:lpstr>
      <vt:lpstr>“四万亿”刺激很快带来了房价的飙涨，并推升了通胀，从而引发信贷的紧缩</vt:lpstr>
      <vt:lpstr>随着信贷的紧缩，2010到2011年上半年，未贴现票据占社融比重攀升至高位……</vt:lpstr>
      <vt:lpstr>……从而引发2011年下半年对农信社“倒票”的清查，令票据利率飙升至历史高位</vt:lpstr>
      <vt:lpstr>商业银行利用存贷款外的其他资产业务（影子银行业务）向实体经济投放资金，令社融在2012-2013年过快增长</vt:lpstr>
      <vt:lpstr>“非标”（影子银行）融资在2012-2013年快速增长</vt:lpstr>
      <vt:lpstr>为遏制社融的过快增长，央行不得已在2013年6月发动“钱荒”</vt:lpstr>
      <vt:lpstr>2014年下半年的国务院“43号文”令城投公司融资大幅萎缩</vt:lpstr>
      <vt:lpstr>房价的高涨也让政府再2013年启动了又一轮地产调控，令地产投资到位资金显著恶化</vt:lpstr>
      <vt:lpstr>实体经济融资需求因而明显萎缩……</vt:lpstr>
      <vt:lpstr>……导致金融市场出现“流动性堰塞湖”，形成金融资产价格泡沫……</vt:lpstr>
      <vt:lpstr>……导致A股的大牛市和随后的“股灾”</vt:lpstr>
      <vt:lpstr>股市中大量存在的杠杆资金（融资）加大了股市的波动</vt:lpstr>
      <vt:lpstr>股灾之后债市杠杆大幅攀升，广义基金债券头寸爆发性增长</vt:lpstr>
      <vt:lpstr>央行不得已在2016年结束了“利率走廊”的尝试，推行了债市去杠杆的政策……</vt:lpstr>
      <vt:lpstr>……从而让债券市场在2016年4季度进入熊市</vt:lpstr>
      <vt:lpstr>2017年开始推行金融强监管政策，严重打击了社融增长，令民营企业经营陷入严重困难</vt:lpstr>
      <vt:lpstr>地方政府正规融资虽然扩张，但难以对冲地方政府非正规融资的收缩</vt:lpstr>
      <vt:lpstr>基建投资从之前的增长稳定器，变成了2018年经济增长下行压力的主要来源</vt:lpstr>
      <vt:lpstr>2019年8月的LPR改革是人民银行打通货币政策传导路径的又一次尝试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Du Justin</cp:lastModifiedBy>
  <cp:revision>1848</cp:revision>
  <dcterms:created xsi:type="dcterms:W3CDTF">2011-05-10T08:48:38Z</dcterms:created>
  <dcterms:modified xsi:type="dcterms:W3CDTF">2019-12-07T06:31:44Z</dcterms:modified>
</cp:coreProperties>
</file>