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82" r:id="rId2"/>
    <p:sldId id="1303" r:id="rId3"/>
    <p:sldId id="1315" r:id="rId4"/>
    <p:sldId id="1304" r:id="rId5"/>
    <p:sldId id="1306" r:id="rId6"/>
    <p:sldId id="1312" r:id="rId7"/>
    <p:sldId id="1313" r:id="rId8"/>
    <p:sldId id="1314" r:id="rId9"/>
    <p:sldId id="948" r:id="rId10"/>
    <p:sldId id="951" r:id="rId11"/>
    <p:sldId id="1316" r:id="rId12"/>
    <p:sldId id="949" r:id="rId13"/>
    <p:sldId id="950" r:id="rId14"/>
    <p:sldId id="952" r:id="rId15"/>
    <p:sldId id="953" r:id="rId16"/>
    <p:sldId id="954" r:id="rId17"/>
    <p:sldId id="955" r:id="rId18"/>
    <p:sldId id="956" r:id="rId19"/>
    <p:sldId id="1036" r:id="rId20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ADAB"/>
    <a:srgbClr val="0000FF"/>
    <a:srgbClr val="990033"/>
    <a:srgbClr val="A7001D"/>
    <a:srgbClr val="800000"/>
    <a:srgbClr val="660033"/>
    <a:srgbClr val="660066"/>
    <a:srgbClr val="CC99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 autoAdjust="0"/>
    <p:restoredTop sz="94660"/>
  </p:normalViewPr>
  <p:slideViewPr>
    <p:cSldViewPr>
      <p:cViewPr varScale="1">
        <p:scale>
          <a:sx n="62" d="100"/>
          <a:sy n="62" d="100"/>
        </p:scale>
        <p:origin x="14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06B6F58D-1BB5-4308-B4DD-6C0FC118133A}" type="datetimeFigureOut">
              <a:rPr lang="zh-CN" altLang="en-US"/>
              <a:pPr>
                <a:defRPr/>
              </a:pPr>
              <a:t>2019/12/28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C530320A-D8DC-4FBF-B2E0-1088B3E9D6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FC5AFA0E-7F78-4574-9524-75194415ADA9}" type="datetimeFigureOut">
              <a:rPr lang="zh-CN" altLang="en-US"/>
              <a:pPr>
                <a:defRPr/>
              </a:pPr>
              <a:t>2019/12/28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8" tIns="47784" rIns="95568" bIns="4778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038" y="4714875"/>
            <a:ext cx="5437187" cy="4467225"/>
          </a:xfrm>
          <a:prstGeom prst="rect">
            <a:avLst/>
          </a:prstGeom>
        </p:spPr>
        <p:txBody>
          <a:bodyPr vert="horz" lIns="95568" tIns="47784" rIns="95568" bIns="4778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1275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07DECCF1-2EC0-46C0-963C-8EB7ABF18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785938"/>
            <a:ext cx="9144000" cy="3786187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395536" y="3429000"/>
            <a:ext cx="8358187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596" y="2000240"/>
            <a:ext cx="7858180" cy="928694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3717032"/>
            <a:ext cx="7929618" cy="121444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95D5C-2370-4E2E-9E18-64208CBF73D1}" type="datetime1">
              <a:rPr lang="zh-CN" altLang="en-US"/>
              <a:pPr>
                <a:defRPr/>
              </a:pPr>
              <a:t>2019/12/28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B0920-9331-44B4-A71B-D61424E00F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71472" y="742874"/>
            <a:ext cx="571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990033"/>
                </a:solidFill>
                <a:latin typeface="+mn-ea"/>
                <a:ea typeface="+mn-ea"/>
              </a:rPr>
              <a:t>中国经济专题</a:t>
            </a:r>
            <a:r>
              <a:rPr lang="en-US" altLang="zh-CN" sz="2000" b="1" dirty="0">
                <a:solidFill>
                  <a:srgbClr val="990033"/>
                </a:solidFill>
                <a:latin typeface="+mn-ea"/>
                <a:ea typeface="+mn-ea"/>
              </a:rPr>
              <a:t>——2019</a:t>
            </a:r>
            <a:r>
              <a:rPr lang="zh-CN" altLang="en-US" sz="2000" b="1" dirty="0">
                <a:solidFill>
                  <a:srgbClr val="990033"/>
                </a:solidFill>
                <a:latin typeface="+mn-ea"/>
                <a:ea typeface="+mn-ea"/>
              </a:rPr>
              <a:t>秋北大国发院双学位课程</a:t>
            </a:r>
            <a:endParaRPr lang="en-US" altLang="zh-CN" sz="2000" b="1" dirty="0">
              <a:solidFill>
                <a:srgbClr val="990033"/>
              </a:solidFill>
              <a:latin typeface="+mn-ea"/>
              <a:ea typeface="+mn-ea"/>
            </a:endParaRPr>
          </a:p>
        </p:txBody>
      </p:sp>
      <p:pic>
        <p:nvPicPr>
          <p:cNvPr id="1026" name="CAD72016-337B-4FA5-A27B-225094BCEFF3" descr="CCD92320-4996-4281-9F88-FD4588A778DD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5857892"/>
            <a:ext cx="302595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baseline="0"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2" y="1357298"/>
            <a:ext cx="7786687" cy="4714875"/>
          </a:xfrm>
        </p:spPr>
        <p:txBody>
          <a:bodyPr/>
          <a:lstStyle>
            <a:lvl1pPr>
              <a:spcBef>
                <a:spcPts val="1800"/>
              </a:spcBef>
              <a:defRPr sz="180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1600" baseline="0">
                <a:ea typeface="宋体" pitchFamily="2" charset="-122"/>
              </a:defRPr>
            </a:lvl2pPr>
            <a:lvl3pPr>
              <a:defRPr sz="1600" baseline="0">
                <a:ea typeface="宋体" pitchFamily="2" charset="-122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23E72-E273-4284-868A-4643E3253FD1}" type="datetime1">
              <a:rPr lang="zh-CN" altLang="en-US"/>
              <a:pPr>
                <a:defRPr/>
              </a:pPr>
              <a:t>2019/12/28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C29A2-310B-4614-9E82-82EDFD340A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10" y="1643050"/>
            <a:ext cx="4038600" cy="4525963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6314" y="1643050"/>
            <a:ext cx="4038600" cy="4525963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9C1F07-A685-436B-AEAD-190B67CB340D}" type="datetime1">
              <a:rPr lang="zh-CN" altLang="en-US"/>
              <a:pPr>
                <a:defRPr/>
              </a:pPr>
              <a:t>2019/12/28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39228-A952-4448-8F87-FF29D71BA6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10" y="1709118"/>
            <a:ext cx="4040188" cy="639762"/>
          </a:xfr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86314" y="1709118"/>
            <a:ext cx="4041775" cy="639762"/>
          </a:xfr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53B86-13DB-42EF-AE9C-E989ADFDEA05}" type="datetime1">
              <a:rPr lang="zh-CN" altLang="en-US"/>
              <a:pPr>
                <a:defRPr/>
              </a:pPr>
              <a:t>2019/12/28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E48A5-2352-47BA-A112-0FE5146B45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87624" y="1700808"/>
            <a:ext cx="7272808" cy="3744417"/>
          </a:xfrm>
        </p:spPr>
        <p:txBody>
          <a:bodyPr/>
          <a:lstStyle>
            <a:lvl1pPr>
              <a:spcBef>
                <a:spcPts val="1800"/>
              </a:spcBef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1800" baseline="0">
                <a:latin typeface="Times New Roman" pitchFamily="18" charset="0"/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D4D0E-D6BB-49E9-9C78-3FDAC03551E1}" type="datetime1">
              <a:rPr lang="zh-CN" altLang="en-US"/>
              <a:pPr>
                <a:defRPr/>
              </a:pPr>
              <a:t>2019/12/28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E445D-538B-4B36-B97B-799D81D696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0801A-4342-419A-BAD3-28ED5414F797}" type="datetime1">
              <a:rPr lang="zh-CN" altLang="en-US"/>
              <a:pPr>
                <a:defRPr/>
              </a:pPr>
              <a:t>2019/12/28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6D941-A598-454B-BA31-33CABC3971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373B86F-9111-40AB-8DC0-A6EC3268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88" y="0"/>
            <a:ext cx="7758112" cy="92868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88" y="2136071"/>
            <a:ext cx="4040188" cy="639762"/>
          </a:xfrm>
        </p:spPr>
        <p:txBody>
          <a:bodyPr anchor="ctr"/>
          <a:lstStyle>
            <a:lvl1pPr marL="0" indent="0" algn="ctr">
              <a:buNone/>
              <a:defRPr sz="1800" b="1" baseline="0">
                <a:latin typeface="Times New Roman" pitchFamily="18" charset="0"/>
                <a:ea typeface="楷体_GB2312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2910" y="2852936"/>
            <a:ext cx="4040188" cy="3312906"/>
          </a:xfrm>
        </p:spPr>
        <p:txBody>
          <a:bodyPr/>
          <a:lstStyle>
            <a:lvl1pPr>
              <a:defRPr sz="1600" baseline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>
              <a:defRPr sz="1600" baseline="0">
                <a:latin typeface="Times New Roman" pitchFamily="18" charset="0"/>
              </a:defRPr>
            </a:lvl2pPr>
            <a:lvl3pPr>
              <a:defRPr sz="1800" baseline="0">
                <a:latin typeface="Times New Roman" pitchFamily="18" charset="0"/>
              </a:defRPr>
            </a:lvl3pPr>
            <a:lvl4pPr>
              <a:defRPr sz="1600" baseline="0">
                <a:latin typeface="Times New Roman" pitchFamily="18" charset="0"/>
              </a:defRPr>
            </a:lvl4pPr>
            <a:lvl5pPr>
              <a:defRPr sz="1600" baseline="0">
                <a:latin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88024" y="2132856"/>
            <a:ext cx="4041775" cy="639762"/>
          </a:xfrm>
        </p:spPr>
        <p:txBody>
          <a:bodyPr anchor="ctr"/>
          <a:lstStyle>
            <a:lvl1pPr marL="0" indent="0" algn="ctr">
              <a:buNone/>
              <a:defRPr sz="1800" b="1" baseline="0">
                <a:latin typeface="Times New Roman" pitchFamily="18" charset="0"/>
                <a:ea typeface="楷体_GB2312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86314" y="2852936"/>
            <a:ext cx="4041775" cy="3312906"/>
          </a:xfrm>
        </p:spPr>
        <p:txBody>
          <a:bodyPr/>
          <a:lstStyle>
            <a:lvl1pPr>
              <a:defRPr sz="1600" baseline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>
              <a:defRPr sz="1600" baseline="0">
                <a:latin typeface="Times New Roman" pitchFamily="18" charset="0"/>
              </a:defRPr>
            </a:lvl2pPr>
            <a:lvl3pPr>
              <a:defRPr sz="1800" baseline="0">
                <a:latin typeface="Times New Roman" pitchFamily="18" charset="0"/>
              </a:defRPr>
            </a:lvl3pPr>
            <a:lvl4pPr>
              <a:defRPr sz="1600" baseline="0">
                <a:latin typeface="Times New Roman" pitchFamily="18" charset="0"/>
              </a:defRPr>
            </a:lvl4pPr>
            <a:lvl5pPr>
              <a:defRPr sz="1600" baseline="0">
                <a:latin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3"/>
          </p:nvPr>
        </p:nvSpPr>
        <p:spPr>
          <a:xfrm>
            <a:off x="909940" y="1108352"/>
            <a:ext cx="7786687" cy="80848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lang="zh-CN" altLang="en-US" sz="1600" kern="1200" baseline="0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342900" lvl="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u"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E6FAA-8371-4E6A-B342-0D2C2F864C88}" type="datetime1">
              <a:rPr lang="zh-CN" altLang="en-US"/>
              <a:pPr>
                <a:defRPr/>
              </a:pPr>
              <a:t>2019/12/28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16CB2-F0AF-4685-831F-1FA3FB8ADE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928688" y="0"/>
            <a:ext cx="7758112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28688" y="1285875"/>
            <a:ext cx="7786687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85813" y="63579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0B1F943-31FD-4698-99BE-5378A251F629}" type="datetime1">
              <a:rPr lang="zh-CN" altLang="en-US"/>
              <a:pPr>
                <a:defRPr/>
              </a:pPr>
              <a:t>2019/12/28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57563" y="63579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715125" y="63579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244337-6DAB-4CB0-8F8C-57E9F591FA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428596" cy="6858000"/>
          </a:xfrm>
          <a:prstGeom prst="rect">
            <a:avLst/>
          </a:prstGeom>
          <a:gradFill flip="none" rotWithShape="1">
            <a:gsLst>
              <a:gs pos="75000">
                <a:srgbClr val="990033"/>
              </a:gs>
              <a:gs pos="100000">
                <a:srgbClr val="CC99FF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 rot="10800000">
            <a:off x="928688" y="1000125"/>
            <a:ext cx="7786687" cy="1588"/>
          </a:xfrm>
          <a:prstGeom prst="line">
            <a:avLst/>
          </a:prstGeom>
          <a:ln w="1905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9"/>
          <p:cNvSpPr txBox="1">
            <a:spLocks noChangeArrowheads="1"/>
          </p:cNvSpPr>
          <p:nvPr userDrawn="1"/>
        </p:nvSpPr>
        <p:spPr bwMode="auto">
          <a:xfrm>
            <a:off x="59410" y="1214422"/>
            <a:ext cx="369332" cy="3929090"/>
          </a:xfrm>
          <a:prstGeom prst="rect">
            <a:avLst/>
          </a:prstGeom>
          <a:noFill/>
          <a:ln>
            <a:noFill/>
          </a:ln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中国经济专题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——2019</a:t>
            </a:r>
            <a:r>
              <a:rPr lang="zh-CN" altLang="en-US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年秋季学期</a:t>
            </a:r>
          </a:p>
        </p:txBody>
      </p:sp>
      <p:pic>
        <p:nvPicPr>
          <p:cNvPr id="11" name="CAD72016-337B-4FA5-A27B-225094BCEFF3" descr="CCD92320-4996-4281-9F88-FD4588A778DD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63904" y="6355148"/>
            <a:ext cx="169431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706" r:id="rId1"/>
    <p:sldLayoutId id="2147485707" r:id="rId2"/>
    <p:sldLayoutId id="2147485696" r:id="rId3"/>
    <p:sldLayoutId id="2147485697" r:id="rId4"/>
    <p:sldLayoutId id="2147485699" r:id="rId5"/>
    <p:sldLayoutId id="2147485700" r:id="rId6"/>
    <p:sldLayoutId id="2147485708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0" kern="1200" baseline="0">
          <a:solidFill>
            <a:srgbClr val="990033"/>
          </a:solidFill>
          <a:latin typeface="Arial" pitchFamily="34" charset="0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u"/>
        <a:defRPr sz="2000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684213" y="1989138"/>
            <a:ext cx="8105775" cy="122383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4000" dirty="0"/>
              <a:t>第十五讲  理解中国经济的六层思维</a:t>
            </a:r>
            <a:br>
              <a:rPr lang="en-US" altLang="zh-CN" sz="4400" dirty="0"/>
            </a:br>
            <a:r>
              <a:rPr lang="en-US" altLang="zh-CN" sz="1800" dirty="0"/>
              <a:t>《</a:t>
            </a:r>
            <a:r>
              <a:rPr lang="zh-CN" altLang="en-US" sz="1800" dirty="0"/>
              <a:t>宏观经济学二十五讲：中国视角</a:t>
            </a:r>
            <a:r>
              <a:rPr lang="en-US" altLang="zh-CN" sz="1800" dirty="0"/>
              <a:t>》</a:t>
            </a:r>
            <a:r>
              <a:rPr lang="zh-CN" altLang="en-US" sz="1800" dirty="0"/>
              <a:t>第</a:t>
            </a:r>
            <a:r>
              <a:rPr lang="en-US" altLang="zh-CN" sz="1800" dirty="0"/>
              <a:t>25</a:t>
            </a:r>
            <a:r>
              <a:rPr lang="zh-CN" altLang="en-US" sz="1800" dirty="0"/>
              <a:t>讲</a:t>
            </a:r>
            <a:endParaRPr lang="zh-CN" altLang="en-US" sz="4000" dirty="0"/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>
          <a:xfrm>
            <a:off x="827088" y="3357563"/>
            <a:ext cx="7993062" cy="1857375"/>
          </a:xfrm>
        </p:spPr>
        <p:txBody>
          <a:bodyPr/>
          <a:lstStyle/>
          <a:p>
            <a:pPr eaLnBrk="1" hangingPunct="1"/>
            <a:endParaRPr lang="en-US" altLang="zh-CN" dirty="0">
              <a:latin typeface="Arial" pitchFamily="34" charset="0"/>
            </a:endParaRPr>
          </a:p>
          <a:p>
            <a:pPr eaLnBrk="1" hangingPunct="1"/>
            <a:endParaRPr lang="en-US" altLang="zh-CN" sz="2400" dirty="0">
              <a:latin typeface="Arial" pitchFamily="34" charset="0"/>
            </a:endParaRPr>
          </a:p>
          <a:p>
            <a:pPr eaLnBrk="1" hangingPunct="1"/>
            <a:r>
              <a:rPr lang="zh-CN" altLang="en-US" sz="2400" dirty="0">
                <a:latin typeface="Arial" pitchFamily="34" charset="0"/>
              </a:rPr>
              <a:t>徐高  </a:t>
            </a:r>
            <a:r>
              <a:rPr lang="zh-CN" altLang="en-US" dirty="0">
                <a:latin typeface="Arial" pitchFamily="34" charset="0"/>
              </a:rPr>
              <a:t>博士</a:t>
            </a:r>
            <a:endParaRPr lang="en-US" altLang="zh-CN" dirty="0">
              <a:latin typeface="Arial" pitchFamily="34" charset="0"/>
            </a:endParaRPr>
          </a:p>
          <a:p>
            <a:pPr eaLnBrk="1" hangingPunct="1"/>
            <a:r>
              <a:rPr lang="en-US" altLang="zh-CN" sz="1800" dirty="0">
                <a:latin typeface="Arial" pitchFamily="34" charset="0"/>
              </a:rPr>
              <a:t>2019</a:t>
            </a:r>
            <a:r>
              <a:rPr lang="zh-CN" altLang="en-US" sz="1800" dirty="0">
                <a:latin typeface="Arial" pitchFamily="34" charset="0"/>
              </a:rPr>
              <a:t>年</a:t>
            </a:r>
            <a:r>
              <a:rPr lang="en-US" altLang="zh-CN" sz="1800" dirty="0">
                <a:latin typeface="Arial" pitchFamily="34" charset="0"/>
              </a:rPr>
              <a:t>12</a:t>
            </a:r>
            <a:r>
              <a:rPr lang="zh-CN" altLang="en-US" sz="1800" dirty="0">
                <a:latin typeface="Arial" pitchFamily="34" charset="0"/>
              </a:rPr>
              <a:t>月</a:t>
            </a:r>
            <a:r>
              <a:rPr lang="en-US" altLang="zh-CN" sz="1800" dirty="0"/>
              <a:t>28</a:t>
            </a:r>
            <a:r>
              <a:rPr lang="zh-CN" altLang="en-US" sz="1800" dirty="0">
                <a:latin typeface="Arial" pitchFamily="34" charset="0"/>
              </a:rPr>
              <a:t>日</a:t>
            </a:r>
          </a:p>
          <a:p>
            <a:pPr eaLnBrk="1" hangingPunct="1"/>
            <a:endParaRPr lang="zh-CN" altLang="en-US" sz="1600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中国的竞争力还将继续爆发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zh-CN" altLang="en-US" sz="1000" dirty="0">
                <a:latin typeface="Frutiger 45 Light"/>
              </a:rPr>
              <a:t>万得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3E8A00-4389-4B74-935C-FBDA86CFE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69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4F773-2F3E-45A2-B457-EB2367C6E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从仰视到平视</a:t>
            </a:r>
            <a:r>
              <a:rPr lang="en-US" altLang="zh-CN" dirty="0"/>
              <a:t>——</a:t>
            </a:r>
            <a:r>
              <a:rPr lang="zh-CN" altLang="en-US" dirty="0"/>
              <a:t>第六层思维：道路自信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61E70-C51D-4367-B5BB-420FE7B66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前五层思维反映的是对西方的仰视</a:t>
            </a:r>
            <a:r>
              <a:rPr lang="en-US" altLang="zh-CN" dirty="0"/>
              <a:t>——</a:t>
            </a:r>
            <a:r>
              <a:rPr lang="zh-CN" altLang="en-US" dirty="0"/>
              <a:t>按照西方的标准来改造中国（按照西方的标准来给中国打勾）</a:t>
            </a:r>
            <a:endParaRPr lang="en-US" altLang="zh-CN" dirty="0"/>
          </a:p>
          <a:p>
            <a:pPr lvl="1"/>
            <a:r>
              <a:rPr lang="zh-CN" altLang="en-US" dirty="0"/>
              <a:t>反映的是西方在多方面对中国的领先（军事、科技、政治、文化）</a:t>
            </a:r>
            <a:endParaRPr lang="en-US" altLang="zh-CN" dirty="0"/>
          </a:p>
          <a:p>
            <a:pPr lvl="1"/>
            <a:r>
              <a:rPr lang="zh-CN" altLang="en-US" dirty="0"/>
              <a:t>反映了中国自信的缺乏</a:t>
            </a:r>
            <a:endParaRPr lang="en-US" altLang="zh-CN" dirty="0"/>
          </a:p>
          <a:p>
            <a:r>
              <a:rPr lang="zh-CN" altLang="en-US" dirty="0"/>
              <a:t>要看到中国模式的长处</a:t>
            </a:r>
            <a:endParaRPr lang="en-US" altLang="zh-CN" dirty="0"/>
          </a:p>
          <a:p>
            <a:pPr lvl="1"/>
            <a:r>
              <a:rPr lang="zh-CN" altLang="en-US" dirty="0"/>
              <a:t>储蓄不足给中国带来的资本成本优势</a:t>
            </a:r>
            <a:endParaRPr lang="en-US" altLang="zh-CN" dirty="0"/>
          </a:p>
          <a:p>
            <a:pPr lvl="1"/>
            <a:r>
              <a:rPr lang="zh-CN" altLang="en-US" dirty="0"/>
              <a:t>国有企业的积极作用</a:t>
            </a:r>
            <a:endParaRPr lang="en-US" altLang="zh-CN" dirty="0"/>
          </a:p>
          <a:p>
            <a:r>
              <a:rPr lang="zh-CN" altLang="en-US" dirty="0"/>
              <a:t>不同的时代呼唤不同的时代精神</a:t>
            </a:r>
            <a:r>
              <a:rPr lang="en-US" altLang="zh-CN" dirty="0"/>
              <a:t>——</a:t>
            </a:r>
            <a:r>
              <a:rPr lang="zh-CN" altLang="en-US" dirty="0"/>
              <a:t>中国崛起必然带来中国自信的恢复</a:t>
            </a:r>
            <a:endParaRPr lang="en-US" altLang="zh-CN" dirty="0"/>
          </a:p>
          <a:p>
            <a:pPr lvl="1"/>
            <a:r>
              <a:rPr lang="zh-CN" altLang="en-US" dirty="0"/>
              <a:t>中国不同于西方的地方不都是不足，也有些仅仅是不同，还有些是更好</a:t>
            </a:r>
            <a:endParaRPr lang="en-US" altLang="zh-CN" dirty="0"/>
          </a:p>
          <a:p>
            <a:r>
              <a:rPr lang="zh-CN" altLang="en-US" dirty="0"/>
              <a:t>以自信取代自卑，但不能将自信变成自大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91A9DD-7C06-4B14-867F-98D8BC5A5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194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有关中国的真正问题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3" y="1357298"/>
            <a:ext cx="5500725" cy="4714875"/>
          </a:xfrm>
        </p:spPr>
        <p:txBody>
          <a:bodyPr/>
          <a:lstStyle/>
          <a:p>
            <a:pPr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“我可以在一个星期内写一本厚厚的批评中国的书。然而在有那么多的不利的困境下，中国的高速增长持续了那么久，历史从来没有出现过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中国一定是做了非常对的事才产生了我们见到的经济奇迹。那是什么呢？这才是真正的问题？”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—— </a:t>
            </a:r>
            <a:r>
              <a:rPr lang="zh-CN" altLang="en-US" dirty="0"/>
              <a:t>张五常，</a:t>
            </a:r>
            <a:r>
              <a:rPr lang="en-US" altLang="zh-CN" dirty="0"/>
              <a:t>《</a:t>
            </a:r>
            <a:r>
              <a:rPr lang="zh-CN" altLang="en-US" dirty="0"/>
              <a:t>中国的经济制度</a:t>
            </a:r>
            <a:r>
              <a:rPr lang="en-US" altLang="zh-CN" dirty="0"/>
              <a:t>》</a:t>
            </a:r>
            <a:r>
              <a:rPr lang="zh-CN" altLang="en-US" dirty="0"/>
              <a:t>（</a:t>
            </a:r>
            <a:r>
              <a:rPr lang="en-US" altLang="zh-CN" dirty="0"/>
              <a:t>2008</a:t>
            </a:r>
            <a:r>
              <a:rPr lang="zh-CN" altLang="en-US" dirty="0"/>
              <a:t>年）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pic>
        <p:nvPicPr>
          <p:cNvPr id="17410" name="Picture 2" descr="https://gss3.bdstatic.com/7Po3dSag_xI4khGkpoWK1HF6hhy/baike/w%3D268%3Bg%3D0/sign=5758a579afc379317d68812fd3ffd078/b90e7bec54e736d10086eb779b504fc2d5626933.jpg">
            <a:extLst>
              <a:ext uri="{FF2B5EF4-FFF2-40B4-BE49-F238E27FC236}">
                <a16:creationId xmlns:a16="http://schemas.microsoft.com/office/drawing/2014/main" id="{309BD077-F137-45F4-A831-4055DB1E2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800000"/>
            <a:ext cx="16821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993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西方学者回答不了这个问题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3" y="1357298"/>
            <a:ext cx="5500725" cy="4714875"/>
          </a:xfrm>
        </p:spPr>
        <p:txBody>
          <a:bodyPr/>
          <a:lstStyle/>
          <a:p>
            <a:pPr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“中国的增长是建立在采用当前技术和快速增加的投资，而不是创造性破坏的基础上的。中国产权的保护还不完善，劳动力的流动受到制约，为确保共产党在经济和政治决策方面的核心地位，政府对经济保持高度控制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中国的增长或许不可持续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威权政治制度下的增长，尽管已经持续了一段时间，但是不会变成真正的持续增长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因为持续增长是由包容性经济制度和创造性破坏带来的。”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—— </a:t>
            </a:r>
            <a:r>
              <a:rPr lang="zh-CN" altLang="en-US" dirty="0"/>
              <a:t>阿西莫格鲁，</a:t>
            </a:r>
            <a:r>
              <a:rPr lang="en-US" altLang="zh-CN" dirty="0"/>
              <a:t>《</a:t>
            </a:r>
            <a:r>
              <a:rPr lang="zh-CN" altLang="en-US" dirty="0"/>
              <a:t>国家为什么会失败</a:t>
            </a:r>
            <a:r>
              <a:rPr lang="en-US" altLang="zh-CN" dirty="0"/>
              <a:t>》(2012</a:t>
            </a:r>
            <a:r>
              <a:rPr lang="zh-CN" altLang="en-US" dirty="0"/>
              <a:t>年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C12917-BD31-4A0B-A5D7-A9343B881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800000"/>
            <a:ext cx="190575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08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BD468-9628-4381-9937-CD55126F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中国经济给出了不同于西方主流经济学观点的又一条发展道路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FEC34A-8160-4C5C-8063-E0CD532F1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清晰的目标：“发展是硬道理”</a:t>
            </a:r>
            <a:endParaRPr lang="en-US" altLang="zh-CN" dirty="0"/>
          </a:p>
          <a:p>
            <a:r>
              <a:rPr lang="zh-CN" altLang="en-US" dirty="0"/>
              <a:t>系统的搜索工程：“摸着石头过河”</a:t>
            </a:r>
            <a:endParaRPr lang="en-US" altLang="zh-CN" dirty="0"/>
          </a:p>
          <a:p>
            <a:r>
              <a:rPr lang="zh-CN" altLang="en-US" dirty="0"/>
              <a:t>市场与政府的有机结合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73CDB1-26AE-4760-ABC2-D7DA711A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567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F5449-5B1E-40D8-9C48-AD9491FA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中国发展的政治学意义</a:t>
            </a:r>
            <a:r>
              <a:rPr lang="en-US" altLang="zh-CN" dirty="0"/>
              <a:t>——</a:t>
            </a:r>
            <a:r>
              <a:rPr lang="zh-CN" altLang="en-US" dirty="0"/>
              <a:t>西式民主并非唯一答案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F617A-9706-4F4A-88F4-722C5FFC6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62" y="1357298"/>
            <a:ext cx="7786687" cy="4714875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西式民主制度</a:t>
            </a:r>
            <a:endParaRPr lang="en-US" altLang="zh-CN" dirty="0"/>
          </a:p>
          <a:p>
            <a:pPr lvl="1"/>
            <a:r>
              <a:rPr lang="zh-CN" altLang="en-US" dirty="0"/>
              <a:t>重在</a:t>
            </a:r>
            <a:r>
              <a:rPr lang="zh-CN" altLang="en-US" b="1" dirty="0"/>
              <a:t>过程</a:t>
            </a:r>
            <a:r>
              <a:rPr lang="zh-CN" altLang="en-US" dirty="0"/>
              <a:t>（程序正义重于实体正义）</a:t>
            </a:r>
            <a:endParaRPr lang="en-US" altLang="zh-CN" dirty="0"/>
          </a:p>
          <a:p>
            <a:pPr lvl="1"/>
            <a:r>
              <a:rPr lang="zh-CN" altLang="en-US" dirty="0"/>
              <a:t>通过制度性的制衡</a:t>
            </a:r>
            <a:r>
              <a:rPr lang="zh-CN" altLang="en-US" b="1" dirty="0"/>
              <a:t>守住下限</a:t>
            </a:r>
            <a:endParaRPr lang="en-US" altLang="zh-CN" b="1" dirty="0"/>
          </a:p>
          <a:p>
            <a:pPr lvl="2"/>
            <a:r>
              <a:rPr lang="zh-CN" altLang="en-US" dirty="0"/>
              <a:t>利益团体相互掣肘降低效率</a:t>
            </a:r>
            <a:endParaRPr lang="en-US" altLang="zh-CN" dirty="0"/>
          </a:p>
          <a:p>
            <a:pPr lvl="2"/>
            <a:r>
              <a:rPr lang="zh-CN" altLang="en-US" dirty="0"/>
              <a:t>内部差异太大时难以达成一致，缺乏执行力</a:t>
            </a:r>
            <a:endParaRPr lang="en-US" altLang="zh-CN" dirty="0"/>
          </a:p>
          <a:p>
            <a:pPr lvl="1"/>
            <a:r>
              <a:rPr lang="zh-CN" altLang="en-US" dirty="0"/>
              <a:t>“以多选贤”：领导人“会说”比“会做”更重要</a:t>
            </a:r>
            <a:endParaRPr lang="en-US" altLang="zh-CN" dirty="0"/>
          </a:p>
          <a:p>
            <a:r>
              <a:rPr lang="zh-CN" altLang="en-US" dirty="0"/>
              <a:t>中国政治制度</a:t>
            </a:r>
            <a:endParaRPr lang="en-US" altLang="zh-CN" dirty="0"/>
          </a:p>
          <a:p>
            <a:pPr lvl="1"/>
            <a:r>
              <a:rPr lang="zh-CN" altLang="en-US" dirty="0"/>
              <a:t>重在</a:t>
            </a:r>
            <a:r>
              <a:rPr lang="zh-CN" altLang="en-US" b="1" dirty="0"/>
              <a:t>实质</a:t>
            </a:r>
            <a:endParaRPr lang="en-US" altLang="zh-CN" b="1" dirty="0"/>
          </a:p>
          <a:p>
            <a:pPr lvl="1"/>
            <a:r>
              <a:rPr lang="zh-CN" altLang="en-US" b="1" dirty="0"/>
              <a:t>追求上限</a:t>
            </a:r>
            <a:endParaRPr lang="en-US" altLang="zh-CN" b="1" dirty="0"/>
          </a:p>
          <a:p>
            <a:pPr lvl="2"/>
            <a:r>
              <a:rPr lang="zh-CN" altLang="en-US" dirty="0"/>
              <a:t>中国共产党本身就是民意的加总机制，有民主也有集中</a:t>
            </a:r>
            <a:endParaRPr lang="en-US" altLang="zh-CN" dirty="0"/>
          </a:p>
          <a:p>
            <a:pPr lvl="2"/>
            <a:r>
              <a:rPr lang="zh-CN" altLang="en-US" dirty="0"/>
              <a:t>“集中力量办大事”，效率很高</a:t>
            </a:r>
            <a:endParaRPr lang="en-US" altLang="zh-CN" dirty="0"/>
          </a:p>
          <a:p>
            <a:pPr lvl="1"/>
            <a:r>
              <a:rPr lang="zh-CN" altLang="en-US" dirty="0"/>
              <a:t>中国“选举社会”的传统之下，“以贤选贤”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E73D55-C237-49D4-ABA2-9B6EA8F1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8163B29-C6D2-49A9-956E-7DFD6C414C85}"/>
              </a:ext>
            </a:extLst>
          </p:cNvPr>
          <p:cNvGrpSpPr/>
          <p:nvPr/>
        </p:nvGrpSpPr>
        <p:grpSpPr>
          <a:xfrm>
            <a:off x="6588224" y="1484784"/>
            <a:ext cx="2016028" cy="2016224"/>
            <a:chOff x="6588224" y="1484784"/>
            <a:chExt cx="2016028" cy="201622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77AAAFA-2CD7-4C93-9887-63D370EB58EC}"/>
                </a:ext>
              </a:extLst>
            </p:cNvPr>
            <p:cNvSpPr/>
            <p:nvPr/>
          </p:nvSpPr>
          <p:spPr>
            <a:xfrm>
              <a:off x="6714238" y="1610798"/>
              <a:ext cx="1764000" cy="1764196"/>
            </a:xfrm>
            <a:prstGeom prst="ellipse">
              <a:avLst/>
            </a:prstGeom>
            <a:solidFill>
              <a:srgbClr val="E9ADAB"/>
            </a:solidFill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A66EDBEA-D64A-43DD-942B-99155193805C}"/>
                </a:ext>
              </a:extLst>
            </p:cNvPr>
            <p:cNvCxnSpPr>
              <a:cxnSpLocks/>
            </p:cNvCxnSpPr>
            <p:nvPr/>
          </p:nvCxnSpPr>
          <p:spPr>
            <a:xfrm>
              <a:off x="6651231" y="1925833"/>
              <a:ext cx="1597541" cy="14537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EB82BFD-A0BC-43EE-AB7C-D2A59A56EADA}"/>
                </a:ext>
              </a:extLst>
            </p:cNvPr>
            <p:cNvCxnSpPr/>
            <p:nvPr/>
          </p:nvCxnSpPr>
          <p:spPr>
            <a:xfrm flipV="1">
              <a:off x="6588224" y="1610798"/>
              <a:ext cx="1500307" cy="13861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075513B-D9F9-47BE-8268-4F02BB2B5E03}"/>
                </a:ext>
              </a:extLst>
            </p:cNvPr>
            <p:cNvCxnSpPr/>
            <p:nvPr/>
          </p:nvCxnSpPr>
          <p:spPr>
            <a:xfrm>
              <a:off x="7470322" y="1503267"/>
              <a:ext cx="0" cy="1997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7847071-9EE4-461F-BE16-212877D395C7}"/>
                </a:ext>
              </a:extLst>
            </p:cNvPr>
            <p:cNvCxnSpPr/>
            <p:nvPr/>
          </p:nvCxnSpPr>
          <p:spPr>
            <a:xfrm flipV="1">
              <a:off x="7092280" y="1734802"/>
              <a:ext cx="1197133" cy="16401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23AA619-3CF1-4AFF-903D-607769311010}"/>
                </a:ext>
              </a:extLst>
            </p:cNvPr>
            <p:cNvCxnSpPr/>
            <p:nvPr/>
          </p:nvCxnSpPr>
          <p:spPr>
            <a:xfrm>
              <a:off x="7785259" y="1484784"/>
              <a:ext cx="162488" cy="1997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E8FE408-D296-4E77-88B2-E9BAB5ED34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8224" y="2114854"/>
              <a:ext cx="2016028" cy="4400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21BA2CB8-81E3-499F-97B8-347F75490B25}"/>
                </a:ext>
              </a:extLst>
            </p:cNvPr>
            <p:cNvCxnSpPr>
              <a:cxnSpLocks/>
            </p:cNvCxnSpPr>
            <p:nvPr/>
          </p:nvCxnSpPr>
          <p:spPr>
            <a:xfrm>
              <a:off x="7092280" y="1608788"/>
              <a:ext cx="1385958" cy="155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9DB73B8-C5BC-498E-889F-AE47C0712ED3}"/>
                </a:ext>
              </a:extLst>
            </p:cNvPr>
            <p:cNvCxnSpPr/>
            <p:nvPr/>
          </p:nvCxnSpPr>
          <p:spPr>
            <a:xfrm flipV="1">
              <a:off x="6777245" y="1988840"/>
              <a:ext cx="1700993" cy="12970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2752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4FF34-6CD2-4E43-8AF5-8CB9ACC7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中国发展的哲学意义</a:t>
            </a:r>
            <a:r>
              <a:rPr lang="en-US" altLang="zh-CN" dirty="0"/>
              <a:t>——</a:t>
            </a:r>
            <a:r>
              <a:rPr lang="zh-CN" altLang="en-US" dirty="0"/>
              <a:t>新自由主义的弊端日渐凸显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8FBDF4-D9DA-40A8-BC88-7F8A94456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新自由主义</a:t>
            </a:r>
            <a:endParaRPr lang="en-US" altLang="zh-CN" dirty="0"/>
          </a:p>
          <a:p>
            <a:pPr lvl="1"/>
            <a:r>
              <a:rPr lang="zh-CN" altLang="en-US" dirty="0"/>
              <a:t>权利优先于善，政治中立（不在公共层面对各种善观念排序）</a:t>
            </a:r>
            <a:endParaRPr lang="en-US" altLang="zh-CN" dirty="0"/>
          </a:p>
          <a:p>
            <a:pPr lvl="1"/>
            <a:r>
              <a:rPr lang="zh-CN" altLang="en-US" dirty="0"/>
              <a:t>更看重保障消极的自由</a:t>
            </a:r>
            <a:endParaRPr lang="en-US" altLang="zh-CN" dirty="0"/>
          </a:p>
          <a:p>
            <a:pPr lvl="1"/>
            <a:r>
              <a:rPr lang="zh-CN" altLang="en-US" dirty="0"/>
              <a:t>原子式“无拘的自我”正在瓦解社群，摧毁新自由主义的根基</a:t>
            </a:r>
            <a:endParaRPr lang="en-US" altLang="zh-CN" dirty="0"/>
          </a:p>
          <a:p>
            <a:r>
              <a:rPr lang="zh-CN" altLang="en-US" dirty="0"/>
              <a:t>中国特色的社会主义思想</a:t>
            </a:r>
            <a:endParaRPr lang="en-US" altLang="zh-CN" dirty="0"/>
          </a:p>
          <a:p>
            <a:pPr lvl="1"/>
            <a:r>
              <a:rPr lang="zh-CN" altLang="en-US" dirty="0"/>
              <a:t>完善论：通过公共资源的分配促使人们过上良善的生活</a:t>
            </a:r>
            <a:endParaRPr lang="en-US" altLang="zh-CN" dirty="0"/>
          </a:p>
          <a:p>
            <a:pPr lvl="1"/>
            <a:r>
              <a:rPr lang="zh-CN" altLang="en-US" dirty="0"/>
              <a:t>更看重实现积极的自由</a:t>
            </a:r>
            <a:endParaRPr lang="en-US" altLang="zh-CN" dirty="0"/>
          </a:p>
          <a:p>
            <a:pPr lvl="1"/>
            <a:r>
              <a:rPr lang="zh-CN" altLang="en-US" dirty="0"/>
              <a:t>功利主义色彩（三个有利于）</a:t>
            </a:r>
            <a:endParaRPr lang="en-US" altLang="zh-CN" dirty="0"/>
          </a:p>
          <a:p>
            <a:pPr lvl="1"/>
            <a:r>
              <a:rPr lang="zh-CN" altLang="en-US" dirty="0"/>
              <a:t>实事求是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不是西风压倒东风，也不是东风压倒西风，而是东风与西风的交融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FECB58-36B5-48C7-8E56-D844B919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258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D1CB1-23D4-430C-89C6-1B48D650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当代中国思想者的历史使命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4F5E54-A3D3-4849-A7E7-1504A1BB0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回应时代的疑问，总结时代的精神，构建中国的话语体系，参与“诸神之争”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国发院在做什么？</a:t>
            </a:r>
            <a:endParaRPr lang="en-US" altLang="zh-CN" dirty="0"/>
          </a:p>
          <a:p>
            <a:pPr lvl="1"/>
            <a:r>
              <a:rPr lang="zh-CN" altLang="en-US" dirty="0"/>
              <a:t>二十年前</a:t>
            </a:r>
            <a:endParaRPr lang="en-US" altLang="zh-CN" dirty="0"/>
          </a:p>
          <a:p>
            <a:pPr lvl="2"/>
            <a:r>
              <a:rPr lang="en-US" altLang="zh-CN" dirty="0"/>
              <a:t>《</a:t>
            </a:r>
            <a:r>
              <a:rPr lang="zh-CN" altLang="en-US" dirty="0"/>
              <a:t>本土化、规范化、国际化</a:t>
            </a:r>
            <a:r>
              <a:rPr lang="en-US" altLang="zh-CN" dirty="0"/>
              <a:t>》</a:t>
            </a:r>
            <a:r>
              <a:rPr lang="zh-CN" altLang="en-US" dirty="0"/>
              <a:t>，林毅夫，</a:t>
            </a:r>
            <a:r>
              <a:rPr lang="en-US" altLang="zh-CN" dirty="0"/>
              <a:t>1995</a:t>
            </a:r>
            <a:r>
              <a:rPr lang="zh-CN" altLang="en-US" dirty="0"/>
              <a:t>年</a:t>
            </a:r>
            <a:endParaRPr lang="en-US" altLang="zh-CN" dirty="0"/>
          </a:p>
          <a:p>
            <a:pPr lvl="1"/>
            <a:r>
              <a:rPr lang="zh-CN" altLang="en-US" dirty="0"/>
              <a:t>现在</a:t>
            </a:r>
            <a:endParaRPr lang="en-US" altLang="zh-CN" dirty="0"/>
          </a:p>
          <a:p>
            <a:pPr lvl="2"/>
            <a:r>
              <a:rPr lang="zh-CN" altLang="en-US" dirty="0"/>
              <a:t>“新结构经济学”</a:t>
            </a:r>
            <a:r>
              <a:rPr lang="en-US" altLang="zh-CN" dirty="0"/>
              <a:t>——</a:t>
            </a:r>
            <a:r>
              <a:rPr lang="zh-CN" altLang="en-US" dirty="0"/>
              <a:t>林毅夫</a:t>
            </a:r>
            <a:endParaRPr lang="en-US" altLang="zh-CN" dirty="0"/>
          </a:p>
          <a:p>
            <a:pPr lvl="2"/>
            <a:r>
              <a:rPr lang="en-US" altLang="zh-CN" dirty="0"/>
              <a:t>《</a:t>
            </a:r>
            <a:r>
              <a:rPr lang="zh-CN" altLang="en-US" dirty="0"/>
              <a:t>中国新叙事</a:t>
            </a:r>
            <a:r>
              <a:rPr lang="en-US" altLang="zh-CN" dirty="0"/>
              <a:t>——</a:t>
            </a:r>
            <a:r>
              <a:rPr lang="zh-CN" altLang="en-US" dirty="0"/>
              <a:t>中国特色政治、经济体制的运行机制分析</a:t>
            </a:r>
            <a:r>
              <a:rPr lang="en-US" altLang="zh-CN" dirty="0"/>
              <a:t>》</a:t>
            </a:r>
            <a:r>
              <a:rPr lang="zh-CN" altLang="en-US" dirty="0"/>
              <a:t>，姚洋等，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67169B-596F-4EA9-BC76-59965050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915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以思想者的方式来帮助需要帮助的人</a:t>
            </a:r>
          </a:p>
        </p:txBody>
      </p:sp>
      <p:pic>
        <p:nvPicPr>
          <p:cNvPr id="5" name="内容占位符 4" descr="0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38" y="1357298"/>
            <a:ext cx="7541326" cy="4304356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ltGray">
          <a:xfrm>
            <a:off x="906909" y="5929330"/>
            <a:ext cx="6594049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en-US" altLang="zh-CN" sz="1000" dirty="0">
                <a:latin typeface="Frutiger 45 Light"/>
              </a:rPr>
              <a:t>2011</a:t>
            </a:r>
            <a:r>
              <a:rPr lang="zh-CN" altLang="en-US" sz="1000" dirty="0">
                <a:latin typeface="Frutiger 45 Light"/>
              </a:rPr>
              <a:t>年</a:t>
            </a:r>
            <a:r>
              <a:rPr lang="en-US" altLang="zh-CN" sz="1000" dirty="0">
                <a:latin typeface="Frutiger 45 Light"/>
              </a:rPr>
              <a:t>6</a:t>
            </a:r>
            <a:r>
              <a:rPr lang="zh-CN" altLang="en-US" sz="1000" dirty="0">
                <a:latin typeface="Frutiger 45 Light"/>
              </a:rPr>
              <a:t>月</a:t>
            </a:r>
            <a:r>
              <a:rPr lang="en-US" altLang="zh-CN" sz="1000" dirty="0">
                <a:latin typeface="Frutiger 45 Light"/>
              </a:rPr>
              <a:t>23</a:t>
            </a:r>
            <a:r>
              <a:rPr lang="zh-CN" altLang="en-US" sz="1000" dirty="0">
                <a:latin typeface="Frutiger 45 Light"/>
              </a:rPr>
              <a:t>日上午，义乌商贸城附近，一个中年妇女和一个女童在马路上发现被车碾压过的方便面后</a:t>
            </a:r>
            <a:r>
              <a:rPr lang="en-US" altLang="zh-CN" sz="1000" dirty="0">
                <a:latin typeface="Frutiger 45 Light"/>
              </a:rPr>
              <a:t>…… </a:t>
            </a:r>
          </a:p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图片来源：</a:t>
            </a:r>
            <a:r>
              <a:rPr lang="en-US" altLang="zh-CN" sz="1000" dirty="0">
                <a:latin typeface="Frutiger 45 Light"/>
              </a:rPr>
              <a:t>mop.com</a:t>
            </a:r>
            <a:endParaRPr lang="zh-CN" altLang="en-GB" sz="1000" dirty="0">
              <a:latin typeface="Frutiger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4111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</a:rPr>
              <a:t>授课教师简介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0BCF95-41CF-4F55-A555-D9F561E0A9BD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sp>
        <p:nvSpPr>
          <p:cNvPr id="64516" name="TextBox 5"/>
          <p:cNvSpPr txBox="1">
            <a:spLocks noChangeArrowheads="1"/>
          </p:cNvSpPr>
          <p:nvPr/>
        </p:nvSpPr>
        <p:spPr bwMode="auto">
          <a:xfrm>
            <a:off x="3348038" y="2205038"/>
            <a:ext cx="30003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4800" b="1" dirty="0"/>
              <a:t>谢 谢！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042988" y="3773358"/>
            <a:ext cx="74168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徐高博士是中银国际证券总裁助理兼首席经济学家，北京大学国家发展研究院兼职教授。他目前还是中国证券业协会证券分析师、投资顾问与首席经济学家委员会委员，中国首席经济学家论坛理事。之前，徐高曾历任光证资管首席经济学家、光大证券首席经济学家、瑞银证券高级经济学家、世界银行经济学家、国际货币基金组织兼职经济学家等职。徐高毕业于北京大学国家发展研究院（原中国经济研究中心），获经济学博士学位。徐高出版了</a:t>
            </a:r>
            <a:r>
              <a:rPr lang="en-US" altLang="zh-CN" sz="1600" dirty="0"/>
              <a:t>《</a:t>
            </a:r>
            <a:r>
              <a:rPr lang="zh-CN" altLang="en-US" sz="1600" dirty="0"/>
              <a:t>宏观经济学二十五讲：中国视角</a:t>
            </a:r>
            <a:r>
              <a:rPr lang="en-US" altLang="zh-CN" sz="1600" dirty="0"/>
              <a:t>》</a:t>
            </a:r>
            <a:r>
              <a:rPr lang="zh-CN" altLang="en-US" sz="1600" dirty="0"/>
              <a:t>和</a:t>
            </a:r>
            <a:r>
              <a:rPr lang="en-US" altLang="zh-CN" sz="1600" dirty="0"/>
              <a:t>《</a:t>
            </a:r>
            <a:r>
              <a:rPr lang="zh-CN" altLang="en-US" sz="1600" dirty="0"/>
              <a:t>金融经济学二十五讲</a:t>
            </a:r>
            <a:r>
              <a:rPr lang="en-US" altLang="zh-CN" sz="1600" dirty="0"/>
              <a:t>》</a:t>
            </a:r>
            <a:r>
              <a:rPr lang="zh-CN" altLang="en-US" sz="1600" dirty="0"/>
              <a:t>两本畅销的经济学教科书。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第一层思维：唯</a:t>
            </a:r>
            <a:r>
              <a:rPr lang="en-US" altLang="zh-CN" dirty="0"/>
              <a:t>GDP</a:t>
            </a:r>
            <a:r>
              <a:rPr lang="zh-CN" altLang="en-US" dirty="0"/>
              <a:t>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“发展是硬道理”</a:t>
            </a:r>
            <a:endParaRPr lang="en-US" altLang="zh-CN" dirty="0"/>
          </a:p>
          <a:p>
            <a:pPr lvl="1"/>
            <a:r>
              <a:rPr lang="zh-CN" altLang="en-US" dirty="0"/>
              <a:t>明确了工作方向</a:t>
            </a:r>
            <a:endParaRPr lang="en-US" altLang="zh-CN" dirty="0"/>
          </a:p>
          <a:p>
            <a:pPr lvl="1"/>
            <a:r>
              <a:rPr lang="zh-CN" altLang="en-US" dirty="0"/>
              <a:t>确立了“发展”的地位（用发展来解决发展中碰到的问题）</a:t>
            </a:r>
            <a:endParaRPr lang="en-US" altLang="zh-CN" dirty="0"/>
          </a:p>
          <a:p>
            <a:r>
              <a:rPr lang="zh-CN" altLang="en-US" dirty="0"/>
              <a:t>实践中，发展往往落脚在</a:t>
            </a:r>
            <a:r>
              <a:rPr lang="en-US" altLang="zh-CN" dirty="0"/>
              <a:t>GDP</a:t>
            </a:r>
            <a:r>
              <a:rPr lang="zh-CN" altLang="en-US" dirty="0"/>
              <a:t>上，形成“唯</a:t>
            </a:r>
            <a:r>
              <a:rPr lang="en-US" altLang="zh-CN" dirty="0"/>
              <a:t>GDP</a:t>
            </a:r>
            <a:r>
              <a:rPr lang="zh-CN" altLang="en-US" dirty="0"/>
              <a:t>论”</a:t>
            </a:r>
            <a:endParaRPr lang="en-US" altLang="zh-CN" dirty="0"/>
          </a:p>
          <a:p>
            <a:pPr lvl="1"/>
            <a:r>
              <a:rPr lang="zh-CN" altLang="en-US" dirty="0"/>
              <a:t>简单明晰、容易贯彻</a:t>
            </a:r>
            <a:endParaRPr lang="en-US" altLang="zh-CN" dirty="0"/>
          </a:p>
          <a:p>
            <a:pPr lvl="1"/>
            <a:r>
              <a:rPr lang="zh-CN" altLang="en-US" dirty="0"/>
              <a:t>地方政府的</a:t>
            </a:r>
            <a:r>
              <a:rPr lang="en-US" altLang="zh-CN" dirty="0"/>
              <a:t>GDP</a:t>
            </a:r>
            <a:r>
              <a:rPr lang="zh-CN" altLang="en-US" dirty="0"/>
              <a:t>竞赛让政府成为了经济的“扶助之手”而非“掠夺之手”</a:t>
            </a:r>
            <a:endParaRPr lang="en-US" altLang="zh-CN" dirty="0"/>
          </a:p>
          <a:p>
            <a:pPr lvl="1"/>
            <a:r>
              <a:rPr lang="en-US" altLang="zh-CN" dirty="0"/>
              <a:t>GDP</a:t>
            </a:r>
            <a:r>
              <a:rPr lang="zh-CN" altLang="en-US" dirty="0"/>
              <a:t>是能找的有关国民福利的最好经济统计指标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DE445D-538B-4B36-B97B-799D81D6965B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改革前后中国经济的巨大反差主要来自于改革后我国更高的</a:t>
            </a:r>
            <a:r>
              <a:rPr lang="en-US" altLang="zh-CN" dirty="0"/>
              <a:t>GDP</a:t>
            </a:r>
            <a:r>
              <a:rPr lang="zh-CN" altLang="en-US" dirty="0"/>
              <a:t>增速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06990-E9B4-49A0-8D09-3E3A5D87CC00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23560" name="Text Box 4"/>
          <p:cNvSpPr txBox="1">
            <a:spLocks noChangeArrowheads="1"/>
          </p:cNvSpPr>
          <p:nvPr/>
        </p:nvSpPr>
        <p:spPr bwMode="ltGray">
          <a:xfrm>
            <a:off x="642938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资料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45BA0D-CC6B-4426-8513-6DFFFDD0B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第二层思维：天真的市场派</a:t>
            </a:r>
            <a:r>
              <a:rPr lang="en-US" altLang="zh-CN" dirty="0"/>
              <a:t>——</a:t>
            </a:r>
            <a:r>
              <a:rPr lang="zh-CN" altLang="en-US" dirty="0"/>
              <a:t>新</a:t>
            </a:r>
            <a:r>
              <a:rPr lang="en-US" altLang="zh-CN" dirty="0"/>
              <a:t>-</a:t>
            </a:r>
            <a:r>
              <a:rPr lang="zh-CN" altLang="en-US" dirty="0"/>
              <a:t>新古典综合世界观对中国经济的影响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“发展”与“市场化”的关系</a:t>
            </a:r>
            <a:endParaRPr lang="en-US" altLang="zh-CN" dirty="0"/>
          </a:p>
          <a:p>
            <a:pPr lvl="1"/>
            <a:r>
              <a:rPr lang="zh-CN" altLang="en-US" dirty="0"/>
              <a:t>改革开放以来，发展是目标，市场化是手段，二者并无矛盾</a:t>
            </a:r>
            <a:endParaRPr lang="en-US" altLang="zh-CN" dirty="0"/>
          </a:p>
          <a:p>
            <a:pPr lvl="1"/>
            <a:r>
              <a:rPr lang="zh-CN" altLang="en-US" dirty="0"/>
              <a:t>后危机时代经济增长下行压力加大，发展越发依赖政府主导型的稳增长政策，与市场化导向之间出现矛盾</a:t>
            </a:r>
            <a:endParaRPr lang="en-US" altLang="zh-CN" dirty="0"/>
          </a:p>
          <a:p>
            <a:r>
              <a:rPr lang="zh-CN" altLang="en-US" dirty="0"/>
              <a:t>天真的市场派</a:t>
            </a:r>
            <a:endParaRPr lang="en-US" altLang="zh-CN" dirty="0"/>
          </a:p>
          <a:p>
            <a:pPr lvl="1"/>
            <a:r>
              <a:rPr lang="zh-CN" altLang="en-US" dirty="0"/>
              <a:t>认为当前问题主要缘于市场化程度不够</a:t>
            </a:r>
            <a:endParaRPr lang="en-US" altLang="zh-CN" dirty="0"/>
          </a:p>
          <a:p>
            <a:pPr lvl="1"/>
            <a:r>
              <a:rPr lang="zh-CN" altLang="en-US" dirty="0"/>
              <a:t>认为“走老路”式的稳增长延缓（甚至阻碍）了市场化的推进</a:t>
            </a:r>
            <a:endParaRPr lang="en-US" altLang="zh-CN" dirty="0"/>
          </a:p>
          <a:p>
            <a:pPr lvl="1"/>
            <a:r>
              <a:rPr lang="zh-CN" altLang="en-US" dirty="0"/>
              <a:t>认为需要通过市场出清来调整经济结构</a:t>
            </a:r>
            <a:endParaRPr lang="en-US" altLang="zh-CN" dirty="0"/>
          </a:p>
          <a:p>
            <a:pPr lvl="1"/>
            <a:r>
              <a:rPr lang="zh-CN" altLang="en-US" dirty="0"/>
              <a:t>将市场视为目标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DE445D-538B-4B36-B97B-799D81D6965B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第三层思维：现实主义（次优理论视角）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次优理论（</a:t>
            </a:r>
            <a:r>
              <a:rPr lang="en-US" altLang="zh-CN" dirty="0"/>
              <a:t> </a:t>
            </a:r>
            <a:r>
              <a:rPr lang="en-US" altLang="zh-CN" dirty="0" err="1"/>
              <a:t>Lipsey</a:t>
            </a:r>
            <a:r>
              <a:rPr lang="zh-CN" altLang="en-US" dirty="0"/>
              <a:t>，</a:t>
            </a:r>
            <a:r>
              <a:rPr lang="en-US" altLang="zh-CN" dirty="0"/>
              <a:t>Lancaster</a:t>
            </a:r>
            <a:r>
              <a:rPr lang="zh-CN" altLang="en-US" dirty="0"/>
              <a:t>，</a:t>
            </a:r>
            <a:r>
              <a:rPr lang="en-US" altLang="zh-CN" dirty="0"/>
              <a:t>1953</a:t>
            </a:r>
            <a:r>
              <a:rPr lang="zh-CN" altLang="en-US" dirty="0"/>
              <a:t>年）</a:t>
            </a:r>
            <a:endParaRPr lang="en-US" altLang="zh-CN" dirty="0"/>
          </a:p>
          <a:p>
            <a:pPr lvl="1"/>
            <a:r>
              <a:rPr lang="zh-CN" altLang="en-US" dirty="0"/>
              <a:t>市场经济的最优需要一系列前提条件来保证</a:t>
            </a:r>
            <a:endParaRPr lang="en-US" altLang="zh-CN" dirty="0"/>
          </a:p>
          <a:p>
            <a:pPr lvl="1"/>
            <a:r>
              <a:rPr lang="zh-CN" altLang="en-US" dirty="0"/>
              <a:t>在前提条件不能同时具备时，并不是实现的前提条件数目越多，结果越好</a:t>
            </a:r>
            <a:endParaRPr lang="en-US" altLang="zh-CN" dirty="0"/>
          </a:p>
          <a:p>
            <a:pPr lvl="1"/>
            <a:r>
              <a:rPr lang="zh-CN" altLang="en-US" dirty="0"/>
              <a:t>寻找次优往往需要具体情况具体分析</a:t>
            </a:r>
            <a:endParaRPr lang="en-US" altLang="zh-CN" dirty="0"/>
          </a:p>
          <a:p>
            <a:pPr lvl="1"/>
            <a:r>
              <a:rPr lang="zh-CN" altLang="en-US" dirty="0"/>
              <a:t>药方的比喻</a:t>
            </a:r>
            <a:endParaRPr lang="en-US" altLang="zh-CN" dirty="0"/>
          </a:p>
          <a:p>
            <a:r>
              <a:rPr lang="zh-CN" altLang="en-US" dirty="0"/>
              <a:t>次优理论是苏东转型两条思路的理论基础</a:t>
            </a:r>
            <a:endParaRPr lang="en-US" altLang="zh-CN" dirty="0"/>
          </a:p>
          <a:p>
            <a:pPr lvl="1"/>
            <a:r>
              <a:rPr lang="zh-CN" altLang="en-US" dirty="0"/>
              <a:t>休克疗法</a:t>
            </a:r>
            <a:endParaRPr lang="en-US" altLang="zh-CN" dirty="0"/>
          </a:p>
          <a:p>
            <a:pPr lvl="1"/>
            <a:r>
              <a:rPr lang="zh-CN" altLang="en-US" dirty="0"/>
              <a:t>渐进改革</a:t>
            </a:r>
            <a:endParaRPr lang="en-US" altLang="zh-CN" dirty="0"/>
          </a:p>
          <a:p>
            <a:r>
              <a:rPr lang="zh-CN" altLang="en-US" dirty="0"/>
              <a:t>中国经济结构的失衡根植于收入分配</a:t>
            </a:r>
            <a:endParaRPr lang="en-US" altLang="zh-CN" dirty="0"/>
          </a:p>
          <a:p>
            <a:pPr lvl="1"/>
            <a:r>
              <a:rPr lang="zh-CN" altLang="en-US" dirty="0"/>
              <a:t>收入分配结构决定了需求结构中民间需求（尤其是民间消费）的不足</a:t>
            </a:r>
            <a:endParaRPr lang="en-US" altLang="zh-CN" dirty="0"/>
          </a:p>
          <a:p>
            <a:pPr lvl="1"/>
            <a:r>
              <a:rPr lang="zh-CN" altLang="en-US" dirty="0"/>
              <a:t>收入结构未能调整之前，放任“市场出清”的企图只能导致经济硬着陆</a:t>
            </a:r>
            <a:endParaRPr lang="en-US" altLang="zh-CN" dirty="0"/>
          </a:p>
          <a:p>
            <a:pPr lvl="1"/>
            <a:r>
              <a:rPr lang="zh-CN" altLang="en-US" dirty="0"/>
              <a:t>“走老路”来稳增长是次优选择</a:t>
            </a:r>
            <a:endParaRPr lang="en-US" altLang="zh-CN" dirty="0"/>
          </a:p>
          <a:p>
            <a:r>
              <a:rPr lang="zh-CN" altLang="en-US" dirty="0"/>
              <a:t>第三层思维是对第一层“唯</a:t>
            </a:r>
            <a:r>
              <a:rPr lang="en-US" altLang="zh-CN" dirty="0"/>
              <a:t>GDP</a:t>
            </a:r>
            <a:r>
              <a:rPr lang="zh-CN" altLang="en-US" dirty="0"/>
              <a:t>论”的否定之否定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第四层思维：现实主义的市场派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通过现实主义市场化改革来跳出“次优”</a:t>
            </a:r>
            <a:endParaRPr lang="en-US" altLang="zh-CN" dirty="0"/>
          </a:p>
          <a:p>
            <a:pPr lvl="1"/>
            <a:r>
              <a:rPr lang="zh-CN" altLang="en-US" dirty="0"/>
              <a:t>市场化改革是市场面临的现实约束不断暴露，又不断被化解的过程</a:t>
            </a:r>
            <a:endParaRPr lang="en-US" altLang="zh-CN" dirty="0"/>
          </a:p>
          <a:p>
            <a:pPr lvl="1"/>
            <a:r>
              <a:rPr lang="zh-CN" altLang="en-US" dirty="0"/>
              <a:t>经济状况从“次优”滑向“次次优”的阵痛指出了制约市场化成功的真正约束所在</a:t>
            </a:r>
            <a:endParaRPr lang="en-US" altLang="zh-CN" dirty="0"/>
          </a:p>
          <a:p>
            <a:pPr lvl="1"/>
            <a:r>
              <a:rPr lang="zh-CN" altLang="en-US" dirty="0"/>
              <a:t>实事求是地分析问题，踏踏实实地放松约束，才能不断推进市场化</a:t>
            </a:r>
            <a:endParaRPr lang="en-US" altLang="zh-CN" dirty="0"/>
          </a:p>
          <a:p>
            <a:r>
              <a:rPr lang="zh-CN" altLang="en-US" dirty="0"/>
              <a:t>现实主义市场化与空想主义市场化的差别</a:t>
            </a:r>
            <a:endParaRPr lang="en-US" altLang="zh-CN" dirty="0"/>
          </a:p>
          <a:p>
            <a:pPr lvl="1"/>
            <a:r>
              <a:rPr lang="zh-CN" altLang="en-US" dirty="0"/>
              <a:t>现实主义市场化：将改革阵痛视为发现关键约束的信号</a:t>
            </a:r>
            <a:endParaRPr lang="en-US" altLang="zh-CN" dirty="0"/>
          </a:p>
          <a:p>
            <a:pPr lvl="1"/>
            <a:r>
              <a:rPr lang="zh-CN" altLang="en-US" dirty="0"/>
              <a:t>空想主义市场化：无视阵痛所释放的信号，一厢情愿地认为只要改革持续推进下去，阵痛就会消失，结果却是阵痛的长期化</a:t>
            </a:r>
            <a:endParaRPr lang="en-US" altLang="zh-CN" dirty="0"/>
          </a:p>
          <a:p>
            <a:pPr lvl="1"/>
            <a:r>
              <a:rPr lang="zh-CN" altLang="en-US" dirty="0"/>
              <a:t>按照西方的清单来做的不同打勾方式</a:t>
            </a:r>
            <a:endParaRPr lang="en-US" altLang="zh-CN" dirty="0"/>
          </a:p>
          <a:p>
            <a:r>
              <a:rPr lang="zh-CN" altLang="en-US" dirty="0"/>
              <a:t>例子</a:t>
            </a:r>
            <a:endParaRPr lang="en-US" altLang="zh-CN" dirty="0"/>
          </a:p>
          <a:p>
            <a:pPr lvl="1"/>
            <a:r>
              <a:rPr lang="zh-CN" altLang="en-US" dirty="0"/>
              <a:t>利率市场化改革：融资平台的扭曲</a:t>
            </a:r>
            <a:r>
              <a:rPr lang="en-US" altLang="zh-CN" dirty="0"/>
              <a:t>——</a:t>
            </a:r>
            <a:r>
              <a:rPr lang="zh-CN" altLang="en-US" dirty="0"/>
              <a:t>融资平台清理</a:t>
            </a:r>
            <a:r>
              <a:rPr lang="en-US" altLang="zh-CN" dirty="0"/>
              <a:t>——</a:t>
            </a:r>
            <a:r>
              <a:rPr lang="zh-CN" altLang="en-US" dirty="0"/>
              <a:t>地方债置换</a:t>
            </a:r>
            <a:endParaRPr lang="en-US" altLang="zh-CN" dirty="0"/>
          </a:p>
          <a:p>
            <a:pPr lvl="1"/>
            <a:r>
              <a:rPr lang="zh-CN" altLang="en-US" dirty="0"/>
              <a:t>对稳增长的认识</a:t>
            </a:r>
            <a:endParaRPr lang="en-US" altLang="zh-CN" dirty="0"/>
          </a:p>
          <a:p>
            <a:r>
              <a:rPr lang="zh-CN" altLang="en-US" dirty="0"/>
              <a:t>现实主义市场化是空想主义市场化的否定之否定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第五层思维：总设计师思维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关键约束的突破是偶然还是必然？</a:t>
            </a:r>
            <a:endParaRPr lang="en-US" altLang="zh-CN" dirty="0"/>
          </a:p>
          <a:p>
            <a:r>
              <a:rPr lang="zh-CN" altLang="en-US" dirty="0"/>
              <a:t>一个比喻</a:t>
            </a:r>
            <a:endParaRPr lang="en-US" altLang="zh-CN" dirty="0"/>
          </a:p>
          <a:p>
            <a:pPr lvl="1"/>
            <a:r>
              <a:rPr lang="zh-CN" altLang="en-US" dirty="0"/>
              <a:t>山村中一个小孩走失，全村人出动搜索，最终找到小孩</a:t>
            </a:r>
            <a:endParaRPr lang="en-US" altLang="zh-CN" dirty="0"/>
          </a:p>
          <a:p>
            <a:pPr lvl="1"/>
            <a:r>
              <a:rPr lang="zh-CN" altLang="en-US" dirty="0"/>
              <a:t>小孩在什么地方，被谁找到，是偶然事件</a:t>
            </a:r>
            <a:endParaRPr lang="en-US" altLang="zh-CN" dirty="0"/>
          </a:p>
          <a:p>
            <a:pPr lvl="1"/>
            <a:r>
              <a:rPr lang="zh-CN" altLang="en-US" dirty="0"/>
              <a:t>小孩被找到的结果是必然的（明确的目标，系统的搜索工程）</a:t>
            </a:r>
            <a:endParaRPr lang="en-US" altLang="zh-CN" dirty="0"/>
          </a:p>
          <a:p>
            <a:r>
              <a:rPr lang="zh-CN" altLang="en-US" dirty="0"/>
              <a:t>中国改革开放的成功精髓</a:t>
            </a:r>
            <a:endParaRPr lang="en-US" altLang="zh-CN" dirty="0"/>
          </a:p>
          <a:p>
            <a:pPr lvl="1"/>
            <a:r>
              <a:rPr lang="zh-CN" altLang="en-US" dirty="0"/>
              <a:t>“发展是硬道理”</a:t>
            </a:r>
            <a:endParaRPr lang="en-US" altLang="zh-CN" dirty="0"/>
          </a:p>
          <a:p>
            <a:pPr lvl="1"/>
            <a:r>
              <a:rPr lang="zh-CN" altLang="en-US" dirty="0"/>
              <a:t>“摸着石头过河”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当前中国经济的最大风险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改革开放几十年成功的基础正在被侵蚀</a:t>
            </a:r>
            <a:endParaRPr lang="en-US" altLang="zh-CN" dirty="0"/>
          </a:p>
          <a:p>
            <a:pPr lvl="1"/>
            <a:r>
              <a:rPr lang="zh-CN" altLang="en-US" dirty="0"/>
              <a:t>发展目标变得模糊</a:t>
            </a:r>
            <a:endParaRPr lang="en-US" altLang="zh-CN" dirty="0"/>
          </a:p>
          <a:p>
            <a:pPr lvl="1"/>
            <a:r>
              <a:rPr lang="zh-CN" altLang="en-US" dirty="0"/>
              <a:t>基层试错的空间正在收窄</a:t>
            </a:r>
            <a:endParaRPr lang="en-US" altLang="zh-CN" dirty="0"/>
          </a:p>
          <a:p>
            <a:r>
              <a:rPr lang="zh-CN" altLang="en-US" dirty="0"/>
              <a:t>中国经济需要重回正轨</a:t>
            </a:r>
            <a:endParaRPr lang="en-US" altLang="zh-CN" dirty="0"/>
          </a:p>
          <a:p>
            <a:pPr lvl="1"/>
            <a:r>
              <a:rPr lang="zh-CN" altLang="en-US" dirty="0"/>
              <a:t>重新强调“发展是硬道理”，再次明晰经济工作的目标</a:t>
            </a:r>
            <a:endParaRPr lang="en-US" altLang="zh-CN" dirty="0"/>
          </a:p>
          <a:p>
            <a:pPr lvl="1"/>
            <a:r>
              <a:rPr lang="zh-CN" altLang="en-US" dirty="0"/>
              <a:t>给试错留出更大空间，鼓励各方“摸着石头过河”</a:t>
            </a:r>
            <a:endParaRPr lang="en-US" altLang="zh-CN" dirty="0"/>
          </a:p>
          <a:p>
            <a:pPr lvl="1"/>
            <a:r>
              <a:rPr lang="zh-CN" altLang="en-US" dirty="0"/>
              <a:t>坚持实事求是地设计和评价经济政策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我们正处历史时期</a:t>
            </a:r>
            <a:r>
              <a:rPr lang="en-US" altLang="zh-CN" dirty="0"/>
              <a:t>——</a:t>
            </a:r>
            <a:r>
              <a:rPr lang="zh-CN" altLang="en-US" dirty="0"/>
              <a:t>中国在重回世界之巅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Angus Maddison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3C3047-079F-4A73-ADDE-75E72E9F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0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3160</TotalTime>
  <Words>1560</Words>
  <Application>Microsoft Office PowerPoint</Application>
  <PresentationFormat>全屏显示(4:3)</PresentationFormat>
  <Paragraphs>163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Frutiger 45 Light</vt:lpstr>
      <vt:lpstr>黑体</vt:lpstr>
      <vt:lpstr>楷体</vt:lpstr>
      <vt:lpstr>楷体_GB2312</vt:lpstr>
      <vt:lpstr>宋体</vt:lpstr>
      <vt:lpstr>Arial</vt:lpstr>
      <vt:lpstr>Calibri</vt:lpstr>
      <vt:lpstr>Times New Roman</vt:lpstr>
      <vt:lpstr>Wingdings</vt:lpstr>
      <vt:lpstr>Office 主题</vt:lpstr>
      <vt:lpstr>第十五讲  理解中国经济的六层思维 《宏观经济学二十五讲：中国视角》第25讲</vt:lpstr>
      <vt:lpstr>第一层思维：唯GDP论</vt:lpstr>
      <vt:lpstr>改革前后中国经济的巨大反差主要来自于改革后我国更高的GDP增速</vt:lpstr>
      <vt:lpstr>第二层思维：天真的市场派——新-新古典综合世界观对中国经济的影响</vt:lpstr>
      <vt:lpstr>第三层思维：现实主义（次优理论视角）</vt:lpstr>
      <vt:lpstr>第四层思维：现实主义的市场派</vt:lpstr>
      <vt:lpstr>第五层思维：总设计师思维</vt:lpstr>
      <vt:lpstr>当前中国经济的最大风险</vt:lpstr>
      <vt:lpstr>我们正处历史时期——中国在重回世界之巅</vt:lpstr>
      <vt:lpstr>中国的竞争力还将继续爆发</vt:lpstr>
      <vt:lpstr>从仰视到平视——第六层思维：道路自信</vt:lpstr>
      <vt:lpstr>有关中国的真正问题</vt:lpstr>
      <vt:lpstr>西方学者回答不了这个问题</vt:lpstr>
      <vt:lpstr>中国经济给出了不同于西方主流经济学观点的又一条发展道路</vt:lpstr>
      <vt:lpstr>中国发展的政治学意义——西式民主并非唯一答案</vt:lpstr>
      <vt:lpstr>中国发展的哲学意义——新自由主义的弊端日渐凸显</vt:lpstr>
      <vt:lpstr>当代中国思想者的历史使命</vt:lpstr>
      <vt:lpstr>以思想者的方式来帮助需要帮助的人</vt:lpstr>
      <vt:lpstr>授课教师简介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徐高</dc:creator>
  <cp:lastModifiedBy>Gao Xu</cp:lastModifiedBy>
  <cp:revision>1915</cp:revision>
  <dcterms:created xsi:type="dcterms:W3CDTF">2011-05-10T08:48:38Z</dcterms:created>
  <dcterms:modified xsi:type="dcterms:W3CDTF">2019-12-28T05:50:19Z</dcterms:modified>
</cp:coreProperties>
</file>